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77" r:id="rId5"/>
    <p:sldId id="278" r:id="rId6"/>
    <p:sldId id="272" r:id="rId7"/>
    <p:sldId id="261" r:id="rId8"/>
    <p:sldId id="266" r:id="rId9"/>
    <p:sldId id="267" r:id="rId10"/>
    <p:sldId id="268" r:id="rId11"/>
    <p:sldId id="265" r:id="rId12"/>
    <p:sldId id="263" r:id="rId13"/>
    <p:sldId id="264" r:id="rId14"/>
    <p:sldId id="271" r:id="rId15"/>
    <p:sldId id="275" r:id="rId16"/>
    <p:sldId id="270" r:id="rId17"/>
    <p:sldId id="273" r:id="rId18"/>
    <p:sldId id="274" r:id="rId19"/>
    <p:sldId id="276" r:id="rId20"/>
    <p:sldId id="259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E9BCE-AD6A-411D-9DDE-6FE527B4C3EA}" type="datetimeFigureOut">
              <a:rPr lang="zh-CN" altLang="en-US" smtClean="0"/>
              <a:t>2013/10/30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0DFD0-B9C4-4C53-BC2A-567291F16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83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B77BB-DE0A-4A6C-AF97-60BFB10A5FCD}" type="datetimeFigureOut">
              <a:rPr lang="zh-CN" altLang="en-US" smtClean="0"/>
              <a:t>2013/10/30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E88F6-0569-4911-88A3-F32749FD7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584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E88F6-0569-4911-88A3-F32749FD725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16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5370-543C-4A50-905F-D4778A3334EF}" type="datetime1">
              <a:rPr lang="zh-CN" altLang="en-US" smtClean="0"/>
              <a:t>2013/10/30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581-E64D-407E-B66B-4C1644605011}" type="datetime1">
              <a:rPr lang="zh-CN" altLang="en-US" smtClean="0"/>
              <a:t>2013/10/30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D834-109A-4F8F-9405-2012714FB966}" type="datetime1">
              <a:rPr lang="zh-CN" altLang="en-US" smtClean="0"/>
              <a:t>2013/10/30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40E8-22B0-4CB8-9298-BC92CB2D9A76}" type="datetime1">
              <a:rPr lang="zh-CN" altLang="en-US" smtClean="0"/>
              <a:t>2013/10/30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27E3-95D0-4F49-83D3-ED00434FD3FD}" type="datetime1">
              <a:rPr lang="zh-CN" altLang="en-US" smtClean="0"/>
              <a:t>2013/10/30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00D3-F82F-4CFD-930E-A4FD48003856}" type="datetime1">
              <a:rPr lang="zh-CN" altLang="en-US" smtClean="0"/>
              <a:t>2013/10/30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E981-2A5D-4675-B88D-49DE3F3FD75A}" type="datetime1">
              <a:rPr lang="zh-CN" altLang="en-US" smtClean="0"/>
              <a:t>2013/10/30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D9CF-BEAC-4B9E-8BE2-D9F1D951554C}" type="datetime1">
              <a:rPr lang="zh-CN" altLang="en-US" smtClean="0"/>
              <a:t>2013/10/30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9EF2-C799-48A4-8B7E-7CA2CB5BAD6A}" type="datetime1">
              <a:rPr lang="zh-CN" altLang="en-US" smtClean="0"/>
              <a:t>2013/10/30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C99C-BA85-4750-BB12-F33DC5645927}" type="datetime1">
              <a:rPr lang="zh-CN" altLang="en-US" smtClean="0"/>
              <a:t>2013/10/30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CA8A-EF37-4409-B996-35551129964B}" type="datetime1">
              <a:rPr lang="zh-CN" altLang="en-US" smtClean="0"/>
              <a:t>2013/10/30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573B1-CBBD-4F1C-BECD-C3145FCF90FE}" type="datetime1">
              <a:rPr lang="zh-CN" altLang="en-US" smtClean="0"/>
              <a:t>2013/10/30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/20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Selectional</a:t>
            </a:r>
            <a:r>
              <a:rPr lang="en-US" altLang="zh-CN" dirty="0"/>
              <a:t> </a:t>
            </a:r>
            <a:r>
              <a:rPr lang="en-US" altLang="zh-CN" dirty="0" smtClean="0"/>
              <a:t>Preference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Xu</a:t>
            </a:r>
            <a:r>
              <a:rPr lang="en-US" altLang="zh-CN" dirty="0" smtClean="0"/>
              <a:t> Dong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Class-based approaches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𝑓𝑟𝑒𝑞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𝑐𝑜𝑢𝑛𝑡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𝑐𝑙𝑎𝑠𝑠𝑒𝑠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Because </a:t>
                </a:r>
                <a:r>
                  <a:rPr lang="en-US" altLang="zh-CN" dirty="0"/>
                  <a:t>different words are ambiguous in </a:t>
                </a:r>
                <a:r>
                  <a:rPr lang="en-US" altLang="zh-CN" dirty="0" smtClean="0"/>
                  <a:t>different </a:t>
                </a:r>
                <a:r>
                  <a:rPr lang="en-US" altLang="zh-CN" dirty="0"/>
                  <a:t>ways, credit tends to accumulate in the </a:t>
                </a:r>
                <a:r>
                  <a:rPr lang="en-US" altLang="zh-CN" dirty="0" smtClean="0"/>
                  <a:t>taxonomy </a:t>
                </a:r>
                <a:r>
                  <a:rPr lang="en-US" altLang="zh-CN" dirty="0"/>
                  <a:t>only in those classes for which there is real </a:t>
                </a:r>
                <a:r>
                  <a:rPr lang="en-US" altLang="zh-CN" dirty="0" smtClean="0"/>
                  <a:t>evidence </a:t>
                </a:r>
                <a:r>
                  <a:rPr lang="en-US" altLang="zh-CN" dirty="0"/>
                  <a:t>of co-occurrence; the rest tends to disperse </a:t>
                </a:r>
                <a:r>
                  <a:rPr lang="en-US" altLang="zh-CN" dirty="0" smtClean="0"/>
                  <a:t>unsystematically</a:t>
                </a:r>
                <a:r>
                  <a:rPr lang="en-US" altLang="zh-CN" dirty="0"/>
                  <a:t>, resulting primarily in noise.</a:t>
                </a:r>
                <a:endParaRPr lang="en-US" altLang="zh-CN" b="0" dirty="0" smtClean="0"/>
              </a:p>
              <a:p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00200"/>
                <a:ext cx="8229600" cy="4525963"/>
              </a:xfrm>
              <a:blipFill rotWithShape="1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2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Similarity-based approaches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Selectional preferences are calculated by the formula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pl-PL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/>
                            </a:rPr>
                            <m:t>𝑤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𝑆𝑒𝑒𝑛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/>
                            </a:rPr>
                            <m:t>𝑠𝑖𝑚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𝑤𝑡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𝑤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𝑠𝑖𝑚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, </m:t>
                    </m:r>
                    <m:r>
                      <a:rPr lang="en-US" altLang="zh-CN" i="1" dirty="0">
                        <a:latin typeface="Cambria Math"/>
                      </a:rPr>
                      <m:t>𝑤</m:t>
                    </m:r>
                    <m:r>
                      <a:rPr lang="en-US" altLang="zh-CN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zh-CN" dirty="0"/>
                  <a:t>is the similarity between the </a:t>
                </a:r>
                <a:r>
                  <a:rPr lang="en-US" altLang="zh-CN" dirty="0" smtClean="0"/>
                  <a:t>seen and </a:t>
                </a:r>
                <a:r>
                  <a:rPr lang="en-US" altLang="zh-CN" dirty="0"/>
                  <a:t>the potential headword,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𝑤𝑡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</a:rPr>
                      <m:t>𝑤</m:t>
                    </m:r>
                    <m:r>
                      <a:rPr lang="en-US" altLang="zh-CN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zh-CN" dirty="0"/>
                  <a:t>is the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weight of seen headword w.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0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Discriminative approaches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Construct negative examples</a:t>
            </a:r>
          </a:p>
          <a:p>
            <a:r>
              <a:rPr lang="en-US" altLang="zh-CN" dirty="0" smtClean="0"/>
              <a:t>Make use of many features in addition to co-occurrence frequencies</a:t>
            </a:r>
          </a:p>
          <a:p>
            <a:r>
              <a:rPr lang="en-US" altLang="zh-CN" dirty="0" smtClean="0"/>
              <a:t>Train a SVM classifier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41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Dirichlet</a:t>
            </a:r>
            <a:r>
              <a:rPr lang="en-US" altLang="zh-CN" dirty="0" smtClean="0"/>
              <a:t> Distribution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az-Cyrl-AZ" altLang="zh-CN" i="1">
                                  <a:latin typeface="Cambria Math"/>
                                </a:rPr>
                                <m:t>Г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az-Cyrl-AZ" altLang="zh-CN" b="0" i="1" smtClean="0">
                              <a:latin typeface="Cambria Math"/>
                            </a:rPr>
                            <m:t>Г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=1, </m:t>
                        </m:r>
                      </m:e>
                    </m:nary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err="1" smtClean="0"/>
                  <a:t>Dirichlet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is a distribution over </a:t>
                </a:r>
                <a:r>
                  <a:rPr lang="en-US" altLang="zh-CN" dirty="0" err="1" smtClean="0"/>
                  <a:t>Multinomials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Latent </a:t>
            </a:r>
            <a:r>
              <a:rPr lang="en-US" altLang="zh-CN" dirty="0" err="1" smtClean="0"/>
              <a:t>Dirichlet</a:t>
            </a:r>
            <a:r>
              <a:rPr lang="en-US" altLang="zh-CN" dirty="0" smtClean="0"/>
              <a:t> Allocation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altLang="zh-CN" dirty="0"/>
              <a:t>Suppose you have the following set of sentences:</a:t>
            </a:r>
          </a:p>
          <a:p>
            <a:pPr fontAlgn="base"/>
            <a:r>
              <a:rPr lang="en-US" altLang="zh-CN" dirty="0"/>
              <a:t>I like to eat broccoli and bananas.</a:t>
            </a:r>
          </a:p>
          <a:p>
            <a:pPr fontAlgn="base"/>
            <a:r>
              <a:rPr lang="en-US" altLang="zh-CN" dirty="0"/>
              <a:t>I ate a banana and spinach smoothie for breakfast.</a:t>
            </a:r>
          </a:p>
          <a:p>
            <a:pPr fontAlgn="base"/>
            <a:r>
              <a:rPr lang="en-US" altLang="zh-CN" dirty="0"/>
              <a:t>Chinchillas and kittens are cute.</a:t>
            </a:r>
          </a:p>
          <a:p>
            <a:pPr fontAlgn="base"/>
            <a:r>
              <a:rPr lang="en-US" altLang="zh-CN" dirty="0"/>
              <a:t>My sister adopted a kitten yesterday.</a:t>
            </a:r>
          </a:p>
          <a:p>
            <a:pPr fontAlgn="base"/>
            <a:r>
              <a:rPr lang="en-US" altLang="zh-CN" dirty="0"/>
              <a:t>Look at this cute hamster munching on a piece of broccoli.</a:t>
            </a:r>
          </a:p>
          <a:p>
            <a:pPr marL="0" indent="0" fontAlgn="base">
              <a:buNone/>
            </a:pPr>
            <a:r>
              <a:rPr lang="en-US" altLang="zh-CN" dirty="0"/>
              <a:t>What is latent </a:t>
            </a:r>
            <a:r>
              <a:rPr lang="en-US" altLang="zh-CN" dirty="0" err="1"/>
              <a:t>Dirichlet</a:t>
            </a:r>
            <a:r>
              <a:rPr lang="en-US" altLang="zh-CN" dirty="0"/>
              <a:t> allocation? It’s a way of automatically discovering topics that these sentences contain. For example, given these sentences and asked for 2 topics, LDA might produce something like</a:t>
            </a:r>
          </a:p>
          <a:p>
            <a:pPr fontAlgn="base"/>
            <a:r>
              <a:rPr lang="en-US" altLang="zh-CN" b="1" dirty="0"/>
              <a:t>Sentences 1 and 2</a:t>
            </a:r>
            <a:r>
              <a:rPr lang="en-US" altLang="zh-CN" dirty="0"/>
              <a:t>: 100% Topic A</a:t>
            </a:r>
          </a:p>
          <a:p>
            <a:pPr fontAlgn="base"/>
            <a:r>
              <a:rPr lang="en-US" altLang="zh-CN" b="1" dirty="0"/>
              <a:t>Sentences 3 and 4</a:t>
            </a:r>
            <a:r>
              <a:rPr lang="en-US" altLang="zh-CN" dirty="0"/>
              <a:t>: 100% Topic B</a:t>
            </a:r>
          </a:p>
          <a:p>
            <a:pPr fontAlgn="base"/>
            <a:r>
              <a:rPr lang="en-US" altLang="zh-CN" b="1" dirty="0"/>
              <a:t>Sentence 5</a:t>
            </a:r>
            <a:r>
              <a:rPr lang="en-US" altLang="zh-CN" dirty="0"/>
              <a:t>: 60% Topic A, 40% Topic B</a:t>
            </a:r>
          </a:p>
          <a:p>
            <a:pPr fontAlgn="base"/>
            <a:r>
              <a:rPr lang="en-US" altLang="zh-CN" b="1" dirty="0"/>
              <a:t>Topic A</a:t>
            </a:r>
            <a:r>
              <a:rPr lang="en-US" altLang="zh-CN" dirty="0"/>
              <a:t>: 30% broccoli, 15% bananas, 10% breakfast, 10% munching, … (at which point, you could interpret topic A to be about food)</a:t>
            </a:r>
          </a:p>
          <a:p>
            <a:pPr fontAlgn="base"/>
            <a:r>
              <a:rPr lang="en-US" altLang="zh-CN" b="1" dirty="0"/>
              <a:t>Topic B</a:t>
            </a:r>
            <a:r>
              <a:rPr lang="en-US" altLang="zh-CN" dirty="0"/>
              <a:t>: 20% chinchillas, 20% kittens, 20% cute, 15% hamster, … (at which point, you could interpret topic B to be about cute animals)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Latent </a:t>
            </a:r>
            <a:r>
              <a:rPr lang="en-US" altLang="zh-CN" dirty="0" err="1" smtClean="0"/>
              <a:t>Dirichlet</a:t>
            </a:r>
            <a:r>
              <a:rPr lang="en-US" altLang="zh-CN" dirty="0" smtClean="0"/>
              <a:t> Allocation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Latent </a:t>
            </a:r>
            <a:r>
              <a:rPr lang="en-US" altLang="zh-CN" dirty="0" err="1"/>
              <a:t>Dirichlet</a:t>
            </a:r>
            <a:r>
              <a:rPr lang="en-US" altLang="zh-CN" dirty="0"/>
              <a:t> allocation (LDA) is a generative probabilistic model of a corpus. The basic idea </a:t>
            </a:r>
            <a:r>
              <a:rPr lang="en-US" altLang="zh-CN" dirty="0" smtClean="0"/>
              <a:t>is that </a:t>
            </a:r>
            <a:r>
              <a:rPr lang="en-US" altLang="zh-CN" dirty="0"/>
              <a:t>documents are represented as random mixtures over latent topics, where each topic is </a:t>
            </a:r>
            <a:r>
              <a:rPr lang="en-US" altLang="zh-CN" dirty="0" smtClean="0"/>
              <a:t>characterized by </a:t>
            </a:r>
            <a:r>
              <a:rPr lang="en-US" altLang="zh-CN" dirty="0"/>
              <a:t>a distribution over words.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5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Latent </a:t>
            </a:r>
            <a:r>
              <a:rPr lang="en-US" altLang="zh-CN" dirty="0" err="1" smtClean="0"/>
              <a:t>Dirichlet</a:t>
            </a:r>
            <a:r>
              <a:rPr lang="en-US" altLang="zh-CN" dirty="0" smtClean="0"/>
              <a:t> Allocation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3"/>
            <a:ext cx="7687482" cy="4905737"/>
          </a:xfr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Models based-on LDA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LDA was introduced to models set of documents in terms of topics that they share in varying proportion.</a:t>
            </a:r>
          </a:p>
          <a:p>
            <a:r>
              <a:rPr lang="en-US" altLang="zh-CN" dirty="0" smtClean="0"/>
              <a:t>The analogical move from modeling document-term co-occurrences to modeling predicate-argument co-occurrences is intuitive.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4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Models based-on LDA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LDA </a:t>
                </a:r>
                <a:r>
                  <a:rPr lang="en-US" altLang="zh-CN" dirty="0" err="1" smtClean="0"/>
                  <a:t>selectional</a:t>
                </a:r>
                <a:r>
                  <a:rPr lang="en-US" altLang="zh-CN" dirty="0" smtClean="0"/>
                  <a:t> preference model is as follows: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sz="2400" dirty="0" smtClean="0"/>
                  <a:t>For each predicate p, draw a multinomial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 smtClean="0">
                            <a:latin typeface="Cambria Math"/>
                          </a:rPr>
                          <m:t>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over argument classes from a </a:t>
                </a:r>
                <a:r>
                  <a:rPr lang="en-US" altLang="zh-CN" sz="2400" dirty="0" err="1" smtClean="0"/>
                  <a:t>Dirichlet</a:t>
                </a:r>
                <a:r>
                  <a:rPr lang="en-US" altLang="zh-CN" sz="2400" dirty="0" smtClean="0"/>
                  <a:t> distribution with parameters </a:t>
                </a:r>
                <a:r>
                  <a:rPr lang="el-GR" altLang="zh-CN" sz="2400" dirty="0" smtClean="0"/>
                  <a:t>α</a:t>
                </a:r>
                <a:endParaRPr lang="en-US" altLang="zh-CN" sz="24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sz="2400" dirty="0" smtClean="0"/>
                  <a:t>For each argument class c, draw a multinomial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 smtClean="0">
                            <a:latin typeface="Cambria Math"/>
                          </a:rPr>
                          <m:t>ϕ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over argument types from a </a:t>
                </a:r>
                <a:r>
                  <a:rPr lang="en-US" altLang="zh-CN" sz="2400" dirty="0" err="1" smtClean="0"/>
                  <a:t>Dirichlet</a:t>
                </a:r>
                <a:r>
                  <a:rPr lang="en-US" altLang="zh-CN" sz="2400" dirty="0" smtClean="0"/>
                  <a:t> distribution with parameters </a:t>
                </a:r>
                <a:r>
                  <a:rPr lang="el-GR" altLang="zh-CN" sz="2400" dirty="0" smtClean="0"/>
                  <a:t>β</a:t>
                </a:r>
                <a:endParaRPr lang="en-US" altLang="zh-CN" sz="24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sz="2400" dirty="0" smtClean="0"/>
                  <a:t>To generate an argument for v, draw an argument class z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latin typeface="Cambria Math"/>
                          </a:rPr>
                          <m:t>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and then draw an argument type 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latin typeface="Cambria Math"/>
                          </a:rPr>
                          <m:t>ϕ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It can be written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1">
                <a:blip r:embed="rId2"/>
                <a:stretch>
                  <a:fillRect l="-1852" t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92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Class-based model</a:t>
            </a:r>
          </a:p>
          <a:p>
            <a:r>
              <a:rPr lang="en-US" altLang="zh-CN" dirty="0" smtClean="0"/>
              <a:t>LDA </a:t>
            </a:r>
            <a:r>
              <a:rPr lang="en-US" altLang="zh-CN" dirty="0" err="1" smtClean="0"/>
              <a:t>selectional</a:t>
            </a:r>
            <a:r>
              <a:rPr lang="en-US" altLang="zh-CN" dirty="0" smtClean="0"/>
              <a:t> preference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Handle sparse data well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Automatically induce semantic classes and predicate distributions over those </a:t>
            </a:r>
            <a:r>
              <a:rPr lang="en-US" altLang="zh-CN" sz="2400" dirty="0" smtClean="0"/>
              <a:t>classes</a:t>
            </a:r>
          </a:p>
          <a:p>
            <a:r>
              <a:rPr lang="en-US" altLang="zh-CN" dirty="0" smtClean="0"/>
              <a:t>Because predicates </a:t>
            </a:r>
            <a:r>
              <a:rPr lang="en-US" altLang="zh-CN" dirty="0"/>
              <a:t>simply do not select </a:t>
            </a:r>
            <a:r>
              <a:rPr lang="en-US" altLang="zh-CN" dirty="0" smtClean="0"/>
              <a:t>strongly enough </a:t>
            </a:r>
            <a:r>
              <a:rPr lang="en-US" altLang="zh-CN" dirty="0"/>
              <a:t>to make a significant difference.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Selectional</a:t>
            </a:r>
            <a:r>
              <a:rPr lang="en-US" altLang="zh-CN" dirty="0" smtClean="0"/>
              <a:t> preferences </a:t>
            </a:r>
            <a:r>
              <a:rPr lang="en-US" altLang="zh-CN" dirty="0"/>
              <a:t>may </a:t>
            </a:r>
            <a:r>
              <a:rPr lang="en-US" altLang="zh-CN" dirty="0" smtClean="0"/>
              <a:t>provide </a:t>
            </a:r>
            <a:r>
              <a:rPr lang="en-US" altLang="zh-CN" dirty="0"/>
              <a:t>some evidence, but most likely only as a </a:t>
            </a:r>
            <a:r>
              <a:rPr lang="en-US" altLang="zh-CN" dirty="0" smtClean="0"/>
              <a:t>complement </a:t>
            </a:r>
            <a:r>
              <a:rPr lang="en-US" altLang="zh-CN" dirty="0"/>
              <a:t>to other sources of </a:t>
            </a:r>
            <a:r>
              <a:rPr lang="en-US" altLang="zh-CN" dirty="0" smtClean="0"/>
              <a:t>information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44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 and motivation</a:t>
            </a:r>
          </a:p>
          <a:p>
            <a:r>
              <a:rPr lang="en-US" altLang="zh-CN" dirty="0" smtClean="0"/>
              <a:t>Class-based approaches</a:t>
            </a:r>
          </a:p>
          <a:p>
            <a:r>
              <a:rPr lang="en-US" altLang="zh-CN" dirty="0" smtClean="0"/>
              <a:t>Similarity based approaches</a:t>
            </a:r>
          </a:p>
          <a:p>
            <a:r>
              <a:rPr lang="en-US" altLang="zh-CN" dirty="0" smtClean="0"/>
              <a:t>Discriminative approaches</a:t>
            </a:r>
          </a:p>
          <a:p>
            <a:r>
              <a:rPr lang="en-US" altLang="zh-CN" dirty="0" smtClean="0"/>
              <a:t>Models based on LDA</a:t>
            </a:r>
          </a:p>
          <a:p>
            <a:r>
              <a:rPr lang="en-US" altLang="zh-CN" dirty="0" smtClean="0"/>
              <a:t>Summary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36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5776" y="2852936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/>
              <a:t>Thank you</a:t>
            </a:r>
            <a:endParaRPr lang="zh-CN" altLang="en-US" sz="4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6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Introduction and 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electional</a:t>
            </a:r>
            <a:r>
              <a:rPr lang="en-US" altLang="zh-CN" dirty="0" smtClean="0"/>
              <a:t> </a:t>
            </a:r>
            <a:r>
              <a:rPr lang="en-US" altLang="zh-CN" dirty="0"/>
              <a:t>preference </a:t>
            </a:r>
            <a:r>
              <a:rPr lang="en-US" altLang="zh-CN" dirty="0" smtClean="0"/>
              <a:t>can </a:t>
            </a:r>
            <a:r>
              <a:rPr lang="en-US" altLang="zh-CN" dirty="0"/>
              <a:t>be defined as </a:t>
            </a:r>
            <a:r>
              <a:rPr lang="en-US" altLang="zh-CN" dirty="0" smtClean="0"/>
              <a:t>the semantic </a:t>
            </a:r>
            <a:r>
              <a:rPr lang="en-US" altLang="zh-CN" dirty="0"/>
              <a:t>restrictions the </a:t>
            </a:r>
            <a:r>
              <a:rPr lang="en-US" altLang="zh-CN" dirty="0" smtClean="0"/>
              <a:t>predicate </a:t>
            </a:r>
            <a:r>
              <a:rPr lang="en-US" altLang="zh-CN" dirty="0"/>
              <a:t>imposes on its </a:t>
            </a:r>
            <a:r>
              <a:rPr lang="en-US" altLang="zh-CN" dirty="0" smtClean="0"/>
              <a:t>arguments.</a:t>
            </a:r>
          </a:p>
          <a:p>
            <a:r>
              <a:rPr lang="en-US" altLang="zh-CN" dirty="0" smtClean="0"/>
              <a:t>For example, </a:t>
            </a:r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verb like </a:t>
            </a:r>
            <a:r>
              <a:rPr lang="en-US" altLang="zh-CN" i="1" dirty="0"/>
              <a:t>drink</a:t>
            </a:r>
            <a:r>
              <a:rPr lang="en-US" altLang="zh-CN" dirty="0"/>
              <a:t>, </a:t>
            </a:r>
            <a:r>
              <a:rPr lang="en-US" altLang="zh-CN" dirty="0" smtClean="0"/>
              <a:t>typically</a:t>
            </a:r>
            <a:r>
              <a:rPr lang="en-US" altLang="zh-CN" dirty="0"/>
              <a:t> </a:t>
            </a:r>
            <a:r>
              <a:rPr lang="en-US" altLang="zh-CN" dirty="0" smtClean="0"/>
              <a:t>prefers </a:t>
            </a:r>
            <a:r>
              <a:rPr lang="en-US" altLang="zh-CN" dirty="0"/>
              <a:t>animate subjects and drinkable objects.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Introduction and 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It is obvious that </a:t>
            </a:r>
            <a:r>
              <a:rPr lang="en-US" altLang="zh-CN" dirty="0" err="1" smtClean="0"/>
              <a:t>selectional</a:t>
            </a:r>
            <a:r>
              <a:rPr lang="en-US" altLang="zh-CN" dirty="0" smtClean="0"/>
              <a:t> preference and word sense disambiguation are closely linked.</a:t>
            </a:r>
          </a:p>
          <a:p>
            <a:r>
              <a:rPr lang="en-US" altLang="zh-CN" dirty="0" smtClean="0"/>
              <a:t>For example, </a:t>
            </a:r>
            <a:r>
              <a:rPr lang="en-US" altLang="zh-CN" b="1" i="1" dirty="0" smtClean="0"/>
              <a:t>burgundy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can be interpreted as either a color or a beverage, but only the latter sense is available in the context of </a:t>
            </a:r>
            <a:r>
              <a:rPr lang="en-US" altLang="zh-CN" b="1" i="1" dirty="0" smtClean="0"/>
              <a:t>Mary drank burgundy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4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Introduction and 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It can also be used to improve statistical dependency parse.</a:t>
            </a:r>
          </a:p>
          <a:p>
            <a:r>
              <a:rPr lang="en-US" altLang="zh-CN" dirty="0" smtClean="0"/>
              <a:t>Propositional phrase (PP) attachment is one of the hardest problems in English dependency parsing.</a:t>
            </a:r>
          </a:p>
          <a:p>
            <a:pPr marL="0" indent="0">
              <a:buNone/>
            </a:pPr>
            <a:r>
              <a:rPr lang="en-US" altLang="zh-CN" dirty="0" smtClean="0"/>
              <a:t>         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1) John </a:t>
            </a:r>
            <a:r>
              <a:rPr lang="en-US" altLang="zh-CN" sz="2400" b="1" dirty="0"/>
              <a:t>hit</a:t>
            </a:r>
            <a:r>
              <a:rPr lang="en-US" altLang="zh-CN" sz="2400" dirty="0"/>
              <a:t> the ball </a:t>
            </a:r>
            <a:r>
              <a:rPr lang="en-US" altLang="zh-CN" sz="2400" b="1" dirty="0"/>
              <a:t>with</a:t>
            </a:r>
            <a:r>
              <a:rPr lang="en-US" altLang="zh-CN" sz="2400" dirty="0"/>
              <a:t> the bat.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(</a:t>
            </a:r>
            <a:r>
              <a:rPr lang="en-US" altLang="zh-CN" sz="2400" dirty="0"/>
              <a:t>2) John hit the </a:t>
            </a:r>
            <a:r>
              <a:rPr lang="en-US" altLang="zh-CN" sz="2400" b="1" dirty="0"/>
              <a:t>ball</a:t>
            </a:r>
            <a:r>
              <a:rPr lang="en-US" altLang="zh-CN" sz="2400" dirty="0"/>
              <a:t> </a:t>
            </a:r>
            <a:r>
              <a:rPr lang="en-US" altLang="zh-CN" sz="2400" b="1" dirty="0"/>
              <a:t>with</a:t>
            </a:r>
            <a:r>
              <a:rPr lang="en-US" altLang="zh-CN" sz="2400" dirty="0"/>
              <a:t> the red stripe.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6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Introduction and Motivation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Formally, our task is to find a mapping: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𝜎</m:t>
                      </m:r>
                      <m:r>
                        <a:rPr lang="en-US" altLang="zh-CN" b="0" i="1" smtClean="0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zh-CN" altLang="en-US" b="0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 smtClean="0"/>
                  <a:t>P indicates the predicate, c indicates the semantic class of the argument, r is the predicate-argument relation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altLang="zh-CN" dirty="0" smtClean="0"/>
                  <a:t> is a real number that represents the </a:t>
                </a:r>
                <a:r>
                  <a:rPr lang="en-US" altLang="zh-CN" dirty="0" err="1" smtClean="0"/>
                  <a:t>selectional</a:t>
                </a:r>
                <a:r>
                  <a:rPr lang="en-US" altLang="zh-CN" dirty="0" smtClean="0"/>
                  <a:t> preference.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68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Class-based approaches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most studied of the four</a:t>
            </a:r>
          </a:p>
          <a:p>
            <a:r>
              <a:rPr lang="en-US" altLang="zh-CN" dirty="0" smtClean="0"/>
              <a:t>Make use of  a pre-define set of classes, such as </a:t>
            </a:r>
            <a:r>
              <a:rPr lang="en-US" altLang="zh-CN" dirty="0" err="1" smtClean="0"/>
              <a:t>WordNet</a:t>
            </a:r>
            <a:endParaRPr lang="en-US" altLang="zh-CN" dirty="0" smtClean="0"/>
          </a:p>
          <a:p>
            <a:r>
              <a:rPr lang="en-US" altLang="zh-CN" dirty="0" smtClean="0"/>
              <a:t>Focus on the model proposed by </a:t>
            </a:r>
            <a:r>
              <a:rPr lang="en-US" altLang="zh-CN" dirty="0" err="1" smtClean="0"/>
              <a:t>Resnik</a:t>
            </a:r>
            <a:r>
              <a:rPr lang="en-US" altLang="zh-CN" dirty="0" smtClean="0"/>
              <a:t> in 1996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90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Class-based approaches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43321"/>
            <a:ext cx="6182588" cy="2057687"/>
          </a:xfrm>
        </p:spPr>
      </p:pic>
      <p:sp>
        <p:nvSpPr>
          <p:cNvPr id="6" name="矩形 5"/>
          <p:cNvSpPr/>
          <p:nvPr/>
        </p:nvSpPr>
        <p:spPr>
          <a:xfrm>
            <a:off x="899592" y="3573016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The </a:t>
            </a:r>
            <a:r>
              <a:rPr lang="en-US" altLang="zh-CN" sz="2400" dirty="0"/>
              <a:t>prior </a:t>
            </a:r>
            <a:r>
              <a:rPr lang="en-US" altLang="zh-CN" sz="2400" dirty="0" smtClean="0"/>
              <a:t>probability </a:t>
            </a:r>
            <a:r>
              <a:rPr lang="en-US" altLang="zh-CN" sz="2400" dirty="0"/>
              <a:t>for (person) tends to be significantly higher </a:t>
            </a:r>
            <a:r>
              <a:rPr lang="en-US" altLang="zh-CN" sz="2400" dirty="0" smtClean="0"/>
              <a:t>than </a:t>
            </a:r>
            <a:r>
              <a:rPr lang="en-US" altLang="zh-CN" sz="2400" dirty="0"/>
              <a:t>the prior probability for (</a:t>
            </a:r>
            <a:r>
              <a:rPr lang="en-US" altLang="zh-CN" sz="2400" dirty="0" smtClean="0"/>
              <a:t>insect)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O</a:t>
            </a:r>
            <a:r>
              <a:rPr lang="en-US" altLang="zh-CN" sz="2400" dirty="0" smtClean="0"/>
              <a:t>nce </a:t>
            </a:r>
            <a:r>
              <a:rPr lang="en-US" altLang="zh-CN" sz="2400" dirty="0"/>
              <a:t>the identity of the predicate is taken into </a:t>
            </a:r>
            <a:r>
              <a:rPr lang="en-US" altLang="zh-CN" sz="2400" dirty="0" smtClean="0"/>
              <a:t>account</a:t>
            </a:r>
            <a:r>
              <a:rPr lang="en-US" altLang="zh-CN" sz="2400" dirty="0"/>
              <a:t>, the probabilities can change -- if the verb is </a:t>
            </a:r>
            <a:r>
              <a:rPr lang="en-US" altLang="zh-CN" sz="2400" dirty="0" smtClean="0"/>
              <a:t>buzz</a:t>
            </a:r>
            <a:r>
              <a:rPr lang="en-US" altLang="zh-CN" sz="2400" dirty="0"/>
              <a:t>, then the probability for (insect) </a:t>
            </a:r>
            <a:r>
              <a:rPr lang="en-US" altLang="zh-CN" sz="2400" dirty="0" smtClean="0"/>
              <a:t>can </a:t>
            </a:r>
            <a:r>
              <a:rPr lang="en-US" altLang="zh-CN" sz="2400" dirty="0"/>
              <a:t>be </a:t>
            </a:r>
            <a:r>
              <a:rPr lang="en-US" altLang="zh-CN" sz="2400" dirty="0" smtClean="0"/>
              <a:t>expected </a:t>
            </a:r>
            <a:r>
              <a:rPr lang="en-US" altLang="zh-CN" sz="2400" dirty="0"/>
              <a:t>to be higher than its prior, and (person) will </a:t>
            </a:r>
            <a:r>
              <a:rPr lang="en-US" altLang="zh-CN" sz="2400" dirty="0" smtClean="0"/>
              <a:t>likely </a:t>
            </a:r>
            <a:r>
              <a:rPr lang="en-US" altLang="zh-CN" sz="2400" dirty="0"/>
              <a:t>be lower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5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Class-based approaches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The model defines the </a:t>
                </a:r>
                <a:r>
                  <a:rPr lang="en-US" altLang="zh-CN" b="1" i="1" dirty="0" err="1" smtClean="0"/>
                  <a:t>selectional</a:t>
                </a:r>
                <a:r>
                  <a:rPr lang="en-US" altLang="zh-CN" b="1" i="1" dirty="0" smtClean="0"/>
                  <a:t> preference </a:t>
                </a:r>
                <a:r>
                  <a:rPr lang="en-US" altLang="zh-CN" b="1" i="1" dirty="0"/>
                  <a:t>strength</a:t>
                </a:r>
                <a:r>
                  <a:rPr lang="en-US" altLang="zh-CN" dirty="0"/>
                  <a:t> of a predicate as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𝐷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b="0" dirty="0" smtClean="0"/>
                  <a:t>	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/>
                          </a:rPr>
                          <m:t>𝑙𝑜𝑔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Pr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⁡(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Pr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⁡(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Then, </a:t>
                </a:r>
                <a:r>
                  <a:rPr lang="en-US" altLang="zh-CN" b="1" i="1" dirty="0" err="1" smtClean="0"/>
                  <a:t>selectional</a:t>
                </a:r>
                <a:r>
                  <a:rPr lang="en-US" altLang="zh-CN" b="1" i="1" dirty="0" smtClean="0"/>
                  <a:t> </a:t>
                </a:r>
                <a:r>
                  <a:rPr lang="en-US" altLang="zh-CN" b="1" i="1" dirty="0"/>
                  <a:t>association </a:t>
                </a:r>
                <a:r>
                  <a:rPr lang="en-US" altLang="zh-CN" dirty="0"/>
                  <a:t>is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𝑅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log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Pr</m:t>
                        </m:r>
                        <m:r>
                          <a:rPr lang="en-US" altLang="zh-CN" i="1">
                            <a:latin typeface="Cambria Math"/>
                          </a:rPr>
                          <m:t>⁡(</m:t>
                        </m:r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Pr</m:t>
                        </m:r>
                        <m:r>
                          <a:rPr lang="en-US" altLang="zh-CN" i="1">
                            <a:latin typeface="Cambria Math"/>
                          </a:rPr>
                          <m:t>⁡(</m:t>
                        </m:r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0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1050</Words>
  <Application>Microsoft Office PowerPoint</Application>
  <PresentationFormat>全屏显示(4:3)</PresentationFormat>
  <Paragraphs>108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Selectional Preference</vt:lpstr>
      <vt:lpstr>Outline</vt:lpstr>
      <vt:lpstr>Introduction and Motivation</vt:lpstr>
      <vt:lpstr>Introduction and Motivation</vt:lpstr>
      <vt:lpstr>Introduction and Motivation</vt:lpstr>
      <vt:lpstr>Introduction and Motivation</vt:lpstr>
      <vt:lpstr>Class-based approaches</vt:lpstr>
      <vt:lpstr>Class-based approaches</vt:lpstr>
      <vt:lpstr>Class-based approaches</vt:lpstr>
      <vt:lpstr>Class-based approaches</vt:lpstr>
      <vt:lpstr>Similarity-based approaches</vt:lpstr>
      <vt:lpstr>Discriminative approaches</vt:lpstr>
      <vt:lpstr>Dirichlet Distribution</vt:lpstr>
      <vt:lpstr>Latent Dirichlet Allocation</vt:lpstr>
      <vt:lpstr>Latent Dirichlet Allocation</vt:lpstr>
      <vt:lpstr>Latent Dirichlet Allocation</vt:lpstr>
      <vt:lpstr>Models based-on LDA</vt:lpstr>
      <vt:lpstr>Models based-on LDA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Selectional Preference</dc:title>
  <dc:creator>xudong</dc:creator>
  <cp:lastModifiedBy>xudong</cp:lastModifiedBy>
  <cp:revision>47</cp:revision>
  <dcterms:created xsi:type="dcterms:W3CDTF">2013-10-29T14:06:33Z</dcterms:created>
  <dcterms:modified xsi:type="dcterms:W3CDTF">2013-10-30T13:19:38Z</dcterms:modified>
</cp:coreProperties>
</file>