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78" r:id="rId12"/>
    <p:sldId id="279" r:id="rId13"/>
    <p:sldId id="281" r:id="rId14"/>
    <p:sldId id="280" r:id="rId15"/>
    <p:sldId id="282" r:id="rId16"/>
    <p:sldId id="283" r:id="rId17"/>
    <p:sldId id="292" r:id="rId18"/>
    <p:sldId id="289" r:id="rId19"/>
    <p:sldId id="293" r:id="rId20"/>
    <p:sldId id="294" r:id="rId21"/>
    <p:sldId id="304" r:id="rId22"/>
    <p:sldId id="305" r:id="rId23"/>
    <p:sldId id="306" r:id="rId24"/>
    <p:sldId id="307" r:id="rId25"/>
    <p:sldId id="284" r:id="rId26"/>
    <p:sldId id="308" r:id="rId27"/>
    <p:sldId id="303" r:id="rId28"/>
    <p:sldId id="301" r:id="rId29"/>
    <p:sldId id="302" r:id="rId30"/>
    <p:sldId id="288" r:id="rId31"/>
    <p:sldId id="290" r:id="rId32"/>
    <p:sldId id="299" r:id="rId33"/>
    <p:sldId id="297" r:id="rId34"/>
    <p:sldId id="286" r:id="rId35"/>
    <p:sldId id="28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9" autoAdjust="0"/>
    <p:restoredTop sz="89249" autoAdjust="0"/>
  </p:normalViewPr>
  <p:slideViewPr>
    <p:cSldViewPr>
      <p:cViewPr varScale="1">
        <p:scale>
          <a:sx n="66" d="100"/>
          <a:sy n="66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3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C602-79C8-4823-AC3B-945B9D417CF3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83071-FF28-4B64-A381-944CD2EFC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7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基于含有大量概念的知识库的“模糊查询改写”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我叫孙伟，我的指导教师是朱其立老师。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28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简略，因为解释比较长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8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简要说！！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我们根据如下标准，对于每个用于测试的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，我们手工标注了一个</a:t>
            </a:r>
            <a:r>
              <a:rPr lang="en-US" altLang="zh-CN" dirty="0" smtClean="0"/>
              <a:t>Golden</a:t>
            </a:r>
            <a:r>
              <a:rPr lang="en-US" altLang="zh-CN" baseline="0" dirty="0" smtClean="0"/>
              <a:t> Set</a:t>
            </a:r>
            <a:r>
              <a:rPr lang="zh-CN" altLang="en-US" baseline="0" dirty="0" smtClean="0"/>
              <a:t>，然后根据这个</a:t>
            </a:r>
            <a:r>
              <a:rPr lang="en-US" altLang="zh-CN" baseline="0" dirty="0" smtClean="0"/>
              <a:t>Golden Set</a:t>
            </a:r>
            <a:r>
              <a:rPr lang="zh-CN" altLang="en-US" baseline="0" dirty="0" smtClean="0"/>
              <a:t>做</a:t>
            </a:r>
            <a:r>
              <a:rPr lang="en-US" altLang="zh-CN" baseline="0" dirty="0" smtClean="0"/>
              <a:t>Precision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Recall</a:t>
            </a:r>
            <a:r>
              <a:rPr lang="zh-CN" altLang="en-US" baseline="0" dirty="0" smtClean="0"/>
              <a:t>的评估。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4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一个学生，在历史课上了解到：尼克松因为水门事件而被弹劾，下台。但是，这个同学可能上课不太专心，当他想要在互联网上了解更多信息时，却忘记了是哪位总统因为何种丑闻。那他该怎么办呢？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0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Probase</a:t>
            </a:r>
            <a:r>
              <a:rPr lang="zh-CN" altLang="en-US" dirty="0" smtClean="0"/>
              <a:t>来理解用户输入的</a:t>
            </a:r>
            <a:r>
              <a:rPr lang="en-US" altLang="zh-CN" dirty="0" smtClean="0"/>
              <a:t>Fuzzy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Concept</a:t>
            </a:r>
            <a:r>
              <a:rPr lang="zh-CN" altLang="en-US" baseline="0" dirty="0" smtClean="0"/>
              <a:t>。那么什么是“理解”呢？举个例子，当我们看到</a:t>
            </a:r>
            <a:r>
              <a:rPr lang="en-US" altLang="zh-CN" baseline="0" dirty="0" smtClean="0"/>
              <a:t>China</a:t>
            </a:r>
            <a:r>
              <a:rPr lang="zh-CN" altLang="en-US" baseline="0" dirty="0" smtClean="0"/>
              <a:t>这个词时，我们仅仅把他当做一个名词，没有任何抽象。但是当给出更丰富的上下文时，如“</a:t>
            </a:r>
            <a:r>
              <a:rPr lang="en-US" altLang="zh-CN" baseline="0" dirty="0" smtClean="0"/>
              <a:t>emerging market china</a:t>
            </a:r>
            <a:r>
              <a:rPr lang="zh-CN" altLang="en-US" baseline="0" dirty="0" smtClean="0"/>
              <a:t>”，这样我们就知道，</a:t>
            </a:r>
            <a:r>
              <a:rPr lang="en-US" altLang="zh-CN" baseline="0" dirty="0" smtClean="0"/>
              <a:t>china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emerging market</a:t>
            </a:r>
            <a:r>
              <a:rPr lang="zh-CN" altLang="en-US" baseline="0" dirty="0" smtClean="0"/>
              <a:t>的一个实例。这样，当我们看到用户如入</a:t>
            </a:r>
            <a:r>
              <a:rPr lang="en-US" altLang="zh-CN" baseline="0" dirty="0" smtClean="0"/>
              <a:t>emerging market</a:t>
            </a:r>
            <a:r>
              <a:rPr lang="zh-CN" altLang="en-US" baseline="0" dirty="0" smtClean="0"/>
              <a:t>的时候，我们就可以猜测，用户的真正意图是</a:t>
            </a:r>
            <a:r>
              <a:rPr lang="en-US" altLang="zh-CN" baseline="0" dirty="0" smtClean="0"/>
              <a:t>china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为何要做这个假设？因为直接替换</a:t>
            </a:r>
            <a:r>
              <a:rPr lang="en-US" altLang="zh-CN" dirty="0" smtClean="0"/>
              <a:t>Concept</a:t>
            </a:r>
            <a:r>
              <a:rPr lang="zh-CN" altLang="en-US" dirty="0" smtClean="0"/>
              <a:t>，对于推荐系统和搜索引擎来说，计算量会非常大，所以需要一个强假设来限制复杂度，所以做了这样一个假设。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8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这张图描述的就是</a:t>
            </a:r>
            <a:r>
              <a:rPr lang="en-US" altLang="zh-CN" dirty="0" smtClean="0"/>
              <a:t>Search</a:t>
            </a:r>
            <a:r>
              <a:rPr lang="en-US" altLang="zh-CN" baseline="0" dirty="0" smtClean="0"/>
              <a:t> Log</a:t>
            </a:r>
            <a:r>
              <a:rPr lang="zh-CN" altLang="en-US" baseline="0" dirty="0" smtClean="0"/>
              <a:t>的索引的基本形状，每一个小的单元，都对应</a:t>
            </a:r>
            <a:r>
              <a:rPr lang="en-US" altLang="zh-CN" baseline="0" dirty="0" smtClean="0"/>
              <a:t>Probase</a:t>
            </a:r>
            <a:r>
              <a:rPr lang="zh-CN" altLang="en-US" baseline="0" dirty="0" smtClean="0"/>
              <a:t>当中一个</a:t>
            </a:r>
            <a:r>
              <a:rPr lang="en-US" altLang="zh-CN" baseline="0" dirty="0" smtClean="0"/>
              <a:t>Concept</a:t>
            </a:r>
            <a:r>
              <a:rPr lang="zh-CN" altLang="en-US" baseline="0" dirty="0" smtClean="0"/>
              <a:t>。 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例如，假如有用户搜索过</a:t>
            </a:r>
            <a:r>
              <a:rPr lang="zh-CN" altLang="en-US" baseline="0" dirty="0" smtClean="0"/>
              <a:t>“</a:t>
            </a:r>
            <a:r>
              <a:rPr lang="en-US" altLang="zh-CN" baseline="0" dirty="0" smtClean="0"/>
              <a:t>obama NBA</a:t>
            </a:r>
            <a:r>
              <a:rPr lang="zh-CN" altLang="en-US" baseline="0" dirty="0" smtClean="0"/>
              <a:t>”这个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，他就会被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president</a:t>
            </a:r>
            <a:r>
              <a:rPr lang="zh-CN" altLang="en-US" baseline="0" dirty="0" smtClean="0"/>
              <a:t>这个</a:t>
            </a:r>
            <a:r>
              <a:rPr lang="en-US" altLang="zh-CN" baseline="0" dirty="0" smtClean="0"/>
              <a:t>Concept</a:t>
            </a:r>
            <a:r>
              <a:rPr lang="zh-CN" altLang="en-US" baseline="0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0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Loader</a:t>
            </a:r>
            <a:r>
              <a:rPr lang="zh-CN" altLang="en-US" dirty="0" smtClean="0"/>
              <a:t>负责将所有必要信息装入内存。</a:t>
            </a:r>
            <a:endParaRPr lang="en-US" altLang="zh-CN" dirty="0" smtClean="0"/>
          </a:p>
          <a:p>
            <a:r>
              <a:rPr lang="en-US" altLang="zh-CN" dirty="0" smtClean="0"/>
              <a:t>2. Parse</a:t>
            </a:r>
            <a:r>
              <a:rPr lang="zh-CN" altLang="en-US" dirty="0" smtClean="0"/>
              <a:t>负责将收到的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分析成为一个由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concept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keywords</a:t>
            </a:r>
            <a:r>
              <a:rPr lang="zh-CN" altLang="en-US" dirty="0" smtClean="0"/>
              <a:t>组成的序列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Fetcher</a:t>
            </a:r>
            <a:r>
              <a:rPr lang="zh-CN" altLang="en-US" baseline="0" dirty="0" smtClean="0"/>
              <a:t>负责根据这个序列中的</a:t>
            </a:r>
            <a:r>
              <a:rPr lang="en-US" altLang="zh-CN" baseline="0" dirty="0" smtClean="0"/>
              <a:t>concept</a:t>
            </a:r>
            <a:r>
              <a:rPr lang="zh-CN" altLang="en-US" baseline="0" dirty="0" smtClean="0"/>
              <a:t>信息，从离线生成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中获取相关的</a:t>
            </a:r>
            <a:r>
              <a:rPr lang="en-US" altLang="zh-CN" baseline="0" dirty="0" smtClean="0"/>
              <a:t>Historical query</a:t>
            </a:r>
          </a:p>
          <a:p>
            <a:r>
              <a:rPr lang="en-US" altLang="zh-CN" baseline="0" dirty="0" smtClean="0"/>
              <a:t>4. Ranker</a:t>
            </a:r>
            <a:r>
              <a:rPr lang="zh-CN" altLang="en-US" baseline="0" dirty="0" smtClean="0"/>
              <a:t>负责将获取到的这个</a:t>
            </a:r>
            <a:r>
              <a:rPr lang="en-US" altLang="zh-CN" baseline="0" dirty="0" smtClean="0"/>
              <a:t>list</a:t>
            </a:r>
            <a:r>
              <a:rPr lang="zh-CN" altLang="en-US" baseline="0" dirty="0" smtClean="0"/>
              <a:t>进行打分排序，最后将推荐的结果返回给用户。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下面我将着重讲一个</a:t>
            </a:r>
            <a:r>
              <a:rPr lang="en-US" altLang="zh-CN" baseline="0" dirty="0" smtClean="0"/>
              <a:t>Parser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Ranker</a:t>
            </a:r>
            <a:r>
              <a:rPr lang="zh-CN" altLang="en-US" baseline="0" dirty="0" smtClean="0"/>
              <a:t>这两个模块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2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相关，切题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7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通过我们的实践，我们的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是可行的，并且可以解决实际问题的。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同时，我们系统的时间和空间复杂度，也非常 适合 并且 易于 进行拓展。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但是呢，我们的系统也存在一定的限制，就是对</a:t>
            </a:r>
            <a:r>
              <a:rPr lang="en-US" altLang="zh-CN" baseline="0" dirty="0" smtClean="0"/>
              <a:t>Search Log</a:t>
            </a:r>
            <a:r>
              <a:rPr lang="zh-CN" altLang="en-US" baseline="0" dirty="0" smtClean="0"/>
              <a:t>的质量有非常强烈的依赖。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未来对系统的改进我认为应该从如下两方面考虑：一个是</a:t>
            </a:r>
            <a:r>
              <a:rPr lang="zh-CN" altLang="en-US" b="1" baseline="0" dirty="0" smtClean="0"/>
              <a:t>更加准确</a:t>
            </a:r>
            <a:r>
              <a:rPr lang="zh-CN" altLang="en-US" baseline="0" dirty="0" smtClean="0"/>
              <a:t>的</a:t>
            </a:r>
            <a:r>
              <a:rPr lang="zh-CN" altLang="en-US" b="1" baseline="0" dirty="0" smtClean="0"/>
              <a:t>识别</a:t>
            </a:r>
            <a:r>
              <a:rPr lang="zh-CN" altLang="en-US" baseline="0" dirty="0" smtClean="0"/>
              <a:t>用户输入的</a:t>
            </a:r>
            <a:r>
              <a:rPr lang="en-US" altLang="zh-CN" b="1" baseline="0" dirty="0" smtClean="0"/>
              <a:t>Fuzzy Concept</a:t>
            </a:r>
            <a:r>
              <a:rPr lang="zh-CN" altLang="en-US" baseline="0" dirty="0" smtClean="0"/>
              <a:t>；另一个是要对</a:t>
            </a:r>
            <a:r>
              <a:rPr lang="zh-CN" altLang="en-US" b="1" baseline="0" dirty="0" smtClean="0"/>
              <a:t>原始</a:t>
            </a:r>
            <a:r>
              <a:rPr lang="en-US" altLang="zh-CN" b="1" baseline="0" dirty="0" smtClean="0"/>
              <a:t>Search Log</a:t>
            </a:r>
            <a:r>
              <a:rPr lang="zh-CN" altLang="en-US" baseline="0" dirty="0" smtClean="0"/>
              <a:t>惊醒更深层的</a:t>
            </a:r>
            <a:r>
              <a:rPr lang="zh-CN" altLang="en-US" b="1" baseline="0" dirty="0" smtClean="0"/>
              <a:t>过滤筛选</a:t>
            </a:r>
            <a:r>
              <a:rPr lang="zh-CN" altLang="en-US" baseline="0" dirty="0" smtClean="0"/>
              <a:t>（使结果更好，并且使系统更加</a:t>
            </a:r>
            <a:r>
              <a:rPr lang="en-US" altLang="zh-CN" baseline="0" dirty="0" smtClean="0"/>
              <a:t>less burden</a:t>
            </a:r>
            <a:r>
              <a:rPr lang="zh-CN" altLang="en-US" baseline="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3071-FF28-4B64-A381-944CD2EFC3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73E-74BE-4E46-BAB5-7B1254B81D8D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60A-84DB-4822-88F1-56DEEEA1BB8D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A777-03E4-45AC-88B1-53807B76999B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ACF7-6845-49D8-8776-E8557A25B811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7544" y="141277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6251-1118-40B7-A560-94F2AA1364FE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B20F-00EC-4D21-98E7-B45D018DA7D0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E81D-A431-4348-9324-3D7B74334F71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BE98-A3AD-4021-8822-B7AF1A36CC00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CBFE-08AC-4557-A16E-DDE0B51B8A83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664E-181A-41BF-A6C9-7CE4A12E152B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2994-93F2-4921-854F-97B51B279C80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EA7ACF7-6845-49D8-8776-E8557A25B811}" type="datetime1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91880" y="63942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352" y="6361625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r" eaLnBrk="1" latinLnBrk="0" hangingPunct="1">
              <a:defRPr kumimoji="0" sz="2000" b="1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11" Type="http://schemas.openxmlformats.org/officeDocument/2006/relationships/image" Target="../media/image27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Query Suggestion by Concept Instantiation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Jack, </a:t>
            </a:r>
            <a:r>
              <a:rPr lang="en-US" altLang="zh-CN" b="1" dirty="0" err="1" smtClean="0">
                <a:solidFill>
                  <a:schemeClr val="tx1"/>
                </a:solidFill>
              </a:rPr>
              <a:t>Franky</a:t>
            </a:r>
            <a:r>
              <a:rPr lang="en-US" altLang="zh-CN" b="1" dirty="0" smtClean="0">
                <a:solidFill>
                  <a:schemeClr val="tx1"/>
                </a:solidFill>
              </a:rPr>
              <a:t>, Kenny,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Haixun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6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Log as Candidate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Assumption</a:t>
            </a:r>
            <a:r>
              <a:rPr lang="en-US" altLang="zh-CN" dirty="0" smtClean="0"/>
              <a:t>: Experienced user has searched queries that others might be interested in. </a:t>
            </a:r>
          </a:p>
          <a:p>
            <a:endParaRPr lang="en-US" altLang="zh-CN" dirty="0"/>
          </a:p>
          <a:p>
            <a:r>
              <a:rPr lang="en-US" altLang="zh-CN" b="1" dirty="0" smtClean="0"/>
              <a:t>Strategy</a:t>
            </a:r>
            <a:r>
              <a:rPr lang="en-US" altLang="zh-CN" dirty="0" smtClean="0"/>
              <a:t>: Reuse the search log and give user historical queries as candidates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7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89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Partition between Online &amp; Offline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Offline </a:t>
            </a:r>
            <a:endParaRPr lang="en-US" altLang="zh-CN" dirty="0" smtClean="0"/>
          </a:p>
          <a:p>
            <a:pPr lvl="1"/>
            <a:r>
              <a:rPr lang="en-US" altLang="zh-CN" dirty="0"/>
              <a:t>Index </a:t>
            </a:r>
            <a:r>
              <a:rPr lang="en-US" altLang="zh-CN" dirty="0" smtClean="0"/>
              <a:t>of Search Log</a:t>
            </a:r>
          </a:p>
          <a:p>
            <a:r>
              <a:rPr lang="en-US" altLang="zh-CN" dirty="0"/>
              <a:t>Online </a:t>
            </a:r>
            <a:endParaRPr lang="en-US" altLang="zh-CN" dirty="0" smtClean="0"/>
          </a:p>
          <a:p>
            <a:pPr lvl="1"/>
            <a:r>
              <a:rPr lang="en-US" altLang="zh-CN" dirty="0"/>
              <a:t>Parse </a:t>
            </a:r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/>
              <a:t>Retrieve </a:t>
            </a:r>
            <a:r>
              <a:rPr lang="en-US" altLang="zh-CN" dirty="0" smtClean="0"/>
              <a:t>Offline Index</a:t>
            </a:r>
          </a:p>
          <a:p>
            <a:pPr lvl="1"/>
            <a:r>
              <a:rPr lang="en-US" altLang="zh-CN" dirty="0"/>
              <a:t>Score </a:t>
            </a:r>
            <a:r>
              <a:rPr lang="en-US" altLang="zh-CN" dirty="0" smtClean="0"/>
              <a:t>&amp; Rank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60336"/>
            <a:ext cx="4038600" cy="420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90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Offline Design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of Search Log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42" y="1600200"/>
            <a:ext cx="5989716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00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Online design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2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Structure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Parser</a:t>
            </a:r>
            <a:r>
              <a:rPr lang="en-US" altLang="zh-CN" dirty="0" smtClean="0"/>
              <a:t>: parse </a:t>
            </a:r>
            <a:r>
              <a:rPr lang="en-US" altLang="zh-CN" dirty="0"/>
              <a:t>a query into a sequence of instance, concept and </a:t>
            </a:r>
            <a:r>
              <a:rPr lang="en-US" altLang="zh-CN" dirty="0" smtClean="0"/>
              <a:t>keywords</a:t>
            </a:r>
          </a:p>
          <a:p>
            <a:endParaRPr lang="en-US" altLang="zh-CN" dirty="0" smtClean="0"/>
          </a:p>
          <a:p>
            <a:r>
              <a:rPr lang="en-US" altLang="zh-CN" b="1" dirty="0"/>
              <a:t>Fetcher</a:t>
            </a:r>
            <a:r>
              <a:rPr lang="en-US" altLang="zh-CN" dirty="0" smtClean="0"/>
              <a:t>: retrieve offl</a:t>
            </a:r>
            <a:r>
              <a:rPr lang="en-US" altLang="zh-CN" dirty="0"/>
              <a:t>ine </a:t>
            </a:r>
            <a:r>
              <a:rPr lang="en-US" altLang="zh-CN" dirty="0" smtClean="0"/>
              <a:t>index</a:t>
            </a:r>
          </a:p>
          <a:p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Ranker</a:t>
            </a:r>
            <a:r>
              <a:rPr lang="en-US" altLang="zh-CN" dirty="0" smtClean="0"/>
              <a:t>: score candidate list &amp; rank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" y="1600200"/>
            <a:ext cx="35175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14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Parser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Parse a query into a sequence of instance, concept and keywords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2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 Queries (Part 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Maximum Match 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American president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involved in scandals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59095"/>
            <a:ext cx="4038600" cy="399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左大括号 7"/>
          <p:cNvSpPr/>
          <p:nvPr/>
        </p:nvSpPr>
        <p:spPr>
          <a:xfrm rot="5400000">
            <a:off x="2195736" y="1579759"/>
            <a:ext cx="288032" cy="2880320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2915816" y="2924944"/>
            <a:ext cx="288032" cy="144016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2987824" y="3980834"/>
            <a:ext cx="288032" cy="1296144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2766314" y="3356990"/>
            <a:ext cx="576064" cy="576065"/>
          </a:xfrm>
          <a:prstGeom prst="mathMultiply">
            <a:avLst>
              <a:gd name="adj1" fmla="val 108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2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ranker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score candidate list &amp; </a:t>
            </a:r>
            <a:r>
              <a:rPr lang="en-US" altLang="zh-CN" dirty="0" smtClean="0"/>
              <a:t>rank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3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Problem</a:t>
            </a:r>
          </a:p>
          <a:p>
            <a:r>
              <a:rPr lang="en-US" altLang="zh-CN" dirty="0" smtClean="0"/>
              <a:t>Our Solution</a:t>
            </a:r>
          </a:p>
          <a:p>
            <a:r>
              <a:rPr lang="en-US" altLang="zh-CN" dirty="0" smtClean="0"/>
              <a:t>System Design</a:t>
            </a:r>
          </a:p>
          <a:p>
            <a:pPr lvl="1"/>
            <a:r>
              <a:rPr lang="en-US" altLang="zh-CN" dirty="0"/>
              <a:t>Offline </a:t>
            </a:r>
            <a:r>
              <a:rPr lang="en-US" altLang="zh-CN" dirty="0" smtClean="0"/>
              <a:t>Design</a:t>
            </a:r>
          </a:p>
          <a:p>
            <a:pPr lvl="1"/>
            <a:r>
              <a:rPr lang="en-US" altLang="zh-CN" dirty="0"/>
              <a:t>Online </a:t>
            </a:r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 smtClean="0"/>
              <a:t>Evaluation Method</a:t>
            </a:r>
          </a:p>
          <a:p>
            <a:pPr lvl="1"/>
            <a:r>
              <a:rPr lang="en-US" altLang="zh-CN" dirty="0"/>
              <a:t>Evaluation </a:t>
            </a:r>
            <a:r>
              <a:rPr lang="en-US" altLang="zh-CN" dirty="0" smtClean="0"/>
              <a:t>Result </a:t>
            </a:r>
          </a:p>
          <a:p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0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Score of a Historical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Context Score </a:t>
            </a:r>
          </a:p>
          <a:p>
            <a:r>
              <a:rPr lang="en-US" altLang="zh-CN" dirty="0" smtClean="0"/>
              <a:t>Semantic Score</a:t>
            </a:r>
          </a:p>
          <a:p>
            <a:r>
              <a:rPr lang="en-US" altLang="zh-CN" dirty="0" smtClean="0"/>
              <a:t>Quality Score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2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Score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𝐶𝑆𝑐𝑜𝑟𝑒</m:t>
                    </m:r>
                  </m:oMath>
                </a14:m>
                <a:r>
                  <a:rPr lang="en-US" altLang="zh-CN" dirty="0" smtClean="0"/>
                  <a:t> from Edit Distance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Note that </a:t>
                </a:r>
                <a:r>
                  <a:rPr lang="en-US" altLang="zh-CN" dirty="0" smtClean="0"/>
                  <a:t>concepts are removed before calculating context score.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5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Score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𝑆𝑆𝑐𝑜𝑟𝑒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 typical value from </a:t>
                </a:r>
                <a:r>
                  <a:rPr lang="en-US" altLang="zh-CN" dirty="0" err="1" smtClean="0"/>
                  <a:t>Probase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367450" y="1784648"/>
            <a:ext cx="6776550" cy="5073352"/>
            <a:chOff x="2367341" y="1571737"/>
            <a:chExt cx="6776550" cy="507335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7341" y="1571737"/>
              <a:ext cx="6776550" cy="50733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779912" y="3068960"/>
                  <a:ext cx="4988097" cy="898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=0.01(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×36.8%)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068960"/>
                  <a:ext cx="4988097" cy="8989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23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Score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𝑄𝑆𝑐𝑜𝑟𝑒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Click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Frequency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7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Score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𝑂𝑣𝑒𝑟𝑎𝑙𝑙𝑆𝑐𝑜𝑟𝑒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𝐶𝑆𝑐𝑜𝑟𝑒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𝑆𝑆𝑐𝑜𝑟𝑒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𝑄𝑆𝑐𝑜𝑟𝑒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The lower the better.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7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Method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 selected query</a:t>
            </a:r>
          </a:p>
          <a:p>
            <a:endParaRPr lang="en-US" altLang="zh-CN" dirty="0"/>
          </a:p>
          <a:p>
            <a:r>
              <a:rPr lang="en-US" altLang="zh-CN" dirty="0" smtClean="0"/>
              <a:t>Ask evaluator to judge whether the suggestion is meaningful and gives a score of 1-5</a:t>
            </a:r>
            <a:br>
              <a:rPr lang="en-US" altLang="zh-CN" dirty="0" smtClean="0"/>
            </a:br>
            <a:r>
              <a:rPr lang="en-US" altLang="zh-CN" dirty="0" smtClean="0"/>
              <a:t>(l – least helpful; 5 – most helpful)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8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383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Snapshot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587"/>
            <a:ext cx="8229600" cy="410152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9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Idea is Possible &amp; Practical </a:t>
            </a:r>
          </a:p>
          <a:p>
            <a:r>
              <a:rPr lang="en-US" altLang="zh-CN" dirty="0" smtClean="0"/>
              <a:t>Time/Space Complexity is Good to Expand System</a:t>
            </a:r>
          </a:p>
          <a:p>
            <a:r>
              <a:rPr lang="en-US" altLang="zh-CN" dirty="0" smtClean="0"/>
              <a:t>Limitation: Strongly Dependent on Search Log</a:t>
            </a:r>
          </a:p>
          <a:p>
            <a:r>
              <a:rPr lang="en-US" altLang="zh-CN" dirty="0"/>
              <a:t>Future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Recognize Concepts More Precisely</a:t>
            </a:r>
          </a:p>
          <a:p>
            <a:pPr lvl="1"/>
            <a:r>
              <a:rPr lang="en-US" altLang="zh-CN" dirty="0"/>
              <a:t>Recognize </a:t>
            </a:r>
            <a:r>
              <a:rPr lang="en-US" altLang="zh-CN" dirty="0" smtClean="0"/>
              <a:t>Better-Qualified Historical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3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45340" y="2001614"/>
            <a:ext cx="402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That's All!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4498" y="3513782"/>
            <a:ext cx="2630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Thanks!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6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 Queries (Part 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Probable Value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(To measure how good a concept is)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b="1" i="1" dirty="0"/>
              <a:t>c</a:t>
            </a:r>
            <a:r>
              <a:rPr lang="en-US" altLang="zh-CN" b="1" i="1" baseline="-25000" dirty="0"/>
              <a:t>i</a:t>
            </a:r>
            <a:r>
              <a:rPr lang="en-US" altLang="zh-CN" dirty="0"/>
              <a:t>: </a:t>
            </a:r>
            <a:r>
              <a:rPr lang="en-US" altLang="zh-CN" dirty="0" smtClean="0"/>
              <a:t>         a </a:t>
            </a:r>
            <a:r>
              <a:rPr lang="en-US" altLang="zh-CN" b="1" i="1" dirty="0"/>
              <a:t>concept</a:t>
            </a:r>
            <a:r>
              <a:rPr lang="en-US" altLang="zh-CN" dirty="0"/>
              <a:t> in Probase. </a:t>
            </a:r>
            <a:br>
              <a:rPr lang="en-US" altLang="zh-CN" dirty="0"/>
            </a:br>
            <a:r>
              <a:rPr lang="en-US" altLang="zh-CN" b="1" i="1" dirty="0"/>
              <a:t>P</a:t>
            </a:r>
            <a:r>
              <a:rPr lang="en-US" altLang="zh-CN" b="1" dirty="0"/>
              <a:t>(</a:t>
            </a:r>
            <a:r>
              <a:rPr lang="en-US" altLang="zh-CN" b="1" i="1" dirty="0" err="1"/>
              <a:t>C|c</a:t>
            </a:r>
            <a:r>
              <a:rPr lang="en-US" altLang="zh-CN" b="1" i="1" baseline="-25000" dirty="0" err="1"/>
              <a:t>i</a:t>
            </a:r>
            <a:r>
              <a:rPr lang="en-US" altLang="zh-CN" b="1" dirty="0"/>
              <a:t>)</a:t>
            </a:r>
            <a:r>
              <a:rPr lang="en-US" altLang="zh-CN" dirty="0"/>
              <a:t>: probability of c</a:t>
            </a:r>
            <a:r>
              <a:rPr lang="en-US" altLang="zh-CN" baseline="-25000" dirty="0"/>
              <a:t>i</a:t>
            </a:r>
            <a:r>
              <a:rPr lang="en-US" altLang="zh-CN" dirty="0"/>
              <a:t> to be a </a:t>
            </a:r>
            <a:r>
              <a:rPr lang="en-US" altLang="zh-CN" b="1" i="1" dirty="0"/>
              <a:t>concept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b="1" i="1" dirty="0" err="1"/>
              <a:t>Tc</a:t>
            </a:r>
            <a:r>
              <a:rPr lang="en-US" altLang="zh-CN" b="1" i="1" baseline="-25000" dirty="0" err="1"/>
              <a:t>i</a:t>
            </a:r>
            <a:r>
              <a:rPr lang="en-US" altLang="zh-CN" dirty="0"/>
              <a:t>: </a:t>
            </a:r>
            <a:r>
              <a:rPr lang="en-US" altLang="zh-CN" dirty="0" smtClean="0"/>
              <a:t>       times </a:t>
            </a:r>
            <a:r>
              <a:rPr lang="en-US" altLang="zh-CN" dirty="0"/>
              <a:t>of </a:t>
            </a:r>
            <a:r>
              <a:rPr lang="en-US" altLang="zh-CN" b="1" i="1" dirty="0"/>
              <a:t>c</a:t>
            </a:r>
            <a:r>
              <a:rPr lang="en-US" altLang="zh-CN" b="1" i="1" baseline="-25000" dirty="0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appearing as a concept. </a:t>
            </a:r>
            <a:br>
              <a:rPr lang="en-US" altLang="zh-CN" dirty="0"/>
            </a:br>
            <a:r>
              <a:rPr lang="en-US" altLang="zh-CN" b="1" i="1" dirty="0" err="1"/>
              <a:t>Ti</a:t>
            </a:r>
            <a:r>
              <a:rPr lang="en-US" altLang="zh-CN" b="1" i="1" baseline="-25000" dirty="0" err="1"/>
              <a:t>i</a:t>
            </a:r>
            <a:r>
              <a:rPr lang="en-US" altLang="zh-CN" dirty="0"/>
              <a:t>: </a:t>
            </a:r>
            <a:r>
              <a:rPr lang="en-US" altLang="zh-CN" dirty="0" smtClean="0"/>
              <a:t>       times </a:t>
            </a:r>
            <a:r>
              <a:rPr lang="en-US" altLang="zh-CN" dirty="0"/>
              <a:t>of </a:t>
            </a:r>
            <a:r>
              <a:rPr lang="en-US" altLang="zh-CN" b="1" i="1" dirty="0"/>
              <a:t>c</a:t>
            </a:r>
            <a:r>
              <a:rPr lang="en-US" altLang="zh-CN" b="1" i="1" baseline="-25000" dirty="0"/>
              <a:t>i</a:t>
            </a:r>
            <a:r>
              <a:rPr lang="en-US" altLang="zh-CN" dirty="0"/>
              <a:t> appearing as an instance.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90602"/>
              </p:ext>
            </p:extLst>
          </p:nvPr>
        </p:nvGraphicFramePr>
        <p:xfrm>
          <a:off x="2916238" y="2997200"/>
          <a:ext cx="304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4" imgW="1206500" imgH="431800" progId="Equation.DSMT4">
                  <p:embed/>
                </p:oleObj>
              </mc:Choice>
              <mc:Fallback>
                <p:oleObj name="Equation" r:id="rId4" imgW="120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97200"/>
                        <a:ext cx="304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84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of Historical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Describe How Good A Historical Query is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Intuitive Meaning: Average Click Time of a Certain Query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01951"/>
              </p:ext>
            </p:extLst>
          </p:nvPr>
        </p:nvGraphicFramePr>
        <p:xfrm>
          <a:off x="2051720" y="2492896"/>
          <a:ext cx="4824536" cy="11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3" imgW="1739900" imgH="419100" progId="Equation.DSMT4">
                  <p:embed/>
                </p:oleObj>
              </mc:Choice>
              <mc:Fallback>
                <p:oleObj name="Equation" r:id="rId3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92896"/>
                        <a:ext cx="4824536" cy="1186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57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Distance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160558"/>
              </p:ext>
            </p:extLst>
          </p:nvPr>
        </p:nvGraphicFramePr>
        <p:xfrm>
          <a:off x="1475656" y="1484784"/>
          <a:ext cx="1800200" cy="84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7" name="Equation" r:id="rId4" imgW="837836" imgH="393529" progId="Equation.DSMT4">
                  <p:embed/>
                </p:oleObj>
              </mc:Choice>
              <mc:Fallback>
                <p:oleObj name="Equation" r:id="rId4" imgW="83783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84784"/>
                        <a:ext cx="1800200" cy="849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内容占位符 13" descr="http://www.cs.sjtu.edu.cn/~kzhu/wiki/images/7/75/Curve.png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3790"/>
            <a:ext cx="4040188" cy="269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456242"/>
              </p:ext>
            </p:extLst>
          </p:nvPr>
        </p:nvGraphicFramePr>
        <p:xfrm>
          <a:off x="5076056" y="1484784"/>
          <a:ext cx="2736304" cy="87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" name="Equation" r:id="rId7" imgW="1256755" imgH="393529" progId="Equation.DSMT4">
                  <p:embed/>
                </p:oleObj>
              </mc:Choice>
              <mc:Fallback>
                <p:oleObj name="Equation" r:id="rId7" imgW="125675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484784"/>
                        <a:ext cx="2736304" cy="870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0" descr="File:Scuvre.png"/>
          <p:cNvPicPr>
            <a:picLocks noGrp="1"/>
          </p:cNvPicPr>
          <p:nvPr>
            <p:ph sz="quarter" idx="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637555"/>
            <a:ext cx="4041775" cy="302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788024" y="57959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is </a:t>
            </a:r>
            <a:r>
              <a:rPr lang="en-US" altLang="zh-CN" dirty="0"/>
              <a:t>0.01</a:t>
            </a:r>
            <a:endParaRPr lang="zh-CN" altLang="en-US" dirty="0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94740"/>
              </p:ext>
            </p:extLst>
          </p:nvPr>
        </p:nvGraphicFramePr>
        <p:xfrm>
          <a:off x="6084168" y="5877272"/>
          <a:ext cx="288032" cy="25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9" name="Equation" r:id="rId10" imgW="152334" imgH="139639" progId="Equation.DSMT4">
                  <p:embed/>
                </p:oleObj>
              </mc:Choice>
              <mc:Fallback>
                <p:oleObj name="Equation" r:id="rId10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877272"/>
                        <a:ext cx="288032" cy="25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83568" y="55892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Plot</a:t>
            </a:r>
            <a:r>
              <a:rPr lang="zh-CN" altLang="en-US" dirty="0"/>
              <a:t> </a:t>
            </a:r>
            <a:r>
              <a:rPr lang="en-US" altLang="zh-CN" dirty="0" smtClean="0"/>
              <a:t>of Logistic Equation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64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Method (Part 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Recall Test </a:t>
            </a:r>
            <a:r>
              <a:rPr lang="en-US" altLang="zh-CN" dirty="0"/>
              <a:t>of </a:t>
            </a:r>
            <a:r>
              <a:rPr lang="en-US" altLang="zh-CN" dirty="0" smtClean="0"/>
              <a:t>Golden Set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: the </a:t>
            </a:r>
            <a:r>
              <a:rPr lang="en-US" altLang="zh-CN" dirty="0"/>
              <a:t>score on the </a:t>
            </a:r>
            <a:r>
              <a:rPr lang="en-US" altLang="zh-CN" dirty="0" smtClean="0"/>
              <a:t>page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 : </a:t>
            </a:r>
            <a:r>
              <a:rPr lang="en-US" altLang="zh-CN" dirty="0"/>
              <a:t>the max score in the golden set with the </a:t>
            </a:r>
            <a:r>
              <a:rPr lang="en-US" altLang="zh-CN" dirty="0" smtClean="0"/>
              <a:t>same number </a:t>
            </a:r>
            <a:r>
              <a:rPr lang="en-US" altLang="zh-CN" dirty="0"/>
              <a:t>of queries on the web page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05421"/>
              </p:ext>
            </p:extLst>
          </p:nvPr>
        </p:nvGraphicFramePr>
        <p:xfrm>
          <a:off x="1979712" y="2420888"/>
          <a:ext cx="4542043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7" r:id="rId3" imgW="1562100" imgH="495300" progId="Equation.DSMT4">
                  <p:embed/>
                </p:oleObj>
              </mc:Choice>
              <mc:Fallback>
                <p:oleObj r:id="rId3" imgW="15621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20888"/>
                        <a:ext cx="4542043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02286"/>
              </p:ext>
            </p:extLst>
          </p:nvPr>
        </p:nvGraphicFramePr>
        <p:xfrm>
          <a:off x="931276" y="3933056"/>
          <a:ext cx="76040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" r:id="rId5" imgW="317225" imgH="241091" progId="Equation.DSMT4">
                  <p:embed/>
                </p:oleObj>
              </mc:Choice>
              <mc:Fallback>
                <p:oleObj r:id="rId5" imgW="317225" imgH="241091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276" y="3933056"/>
                        <a:ext cx="76040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40703"/>
              </p:ext>
            </p:extLst>
          </p:nvPr>
        </p:nvGraphicFramePr>
        <p:xfrm>
          <a:off x="899592" y="4941168"/>
          <a:ext cx="119930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" name="Equation" r:id="rId7" imgW="660240" imgH="279360" progId="Equation.DSMT4">
                  <p:embed/>
                </p:oleObj>
              </mc:Choice>
              <mc:Fallback>
                <p:oleObj name="Equation" r:id="rId7" imgW="660240" imgH="27936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119930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0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Method (Part I)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Golden Set (containing round 100 candidate queries)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59413"/>
              </p:ext>
            </p:extLst>
          </p:nvPr>
        </p:nvGraphicFramePr>
        <p:xfrm>
          <a:off x="899592" y="2924944"/>
          <a:ext cx="7200800" cy="288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/>
                <a:gridCol w="5904656"/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Score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Description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Very Relevant and Most Likely Expected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Very Relevant but Less Likely Expected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Slightly Relevant and Less Likely Expected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Slightly Relevant and Unlikely Expected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Irrelevant and Unlike Expected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46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Forget Specific Keyword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D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66057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1187624" y="2517885"/>
            <a:ext cx="6408712" cy="792088"/>
          </a:xfrm>
          <a:prstGeom prst="wedgeRectCallout">
            <a:avLst>
              <a:gd name="adj1" fmla="val -1495"/>
              <a:gd name="adj2" fmla="val 147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??? (a president) involved in ???(a scandal)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13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Google’s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8" y="1487584"/>
            <a:ext cx="66579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3"/>
          <a:stretch/>
        </p:blipFill>
        <p:spPr bwMode="auto">
          <a:xfrm>
            <a:off x="1259632" y="2082753"/>
            <a:ext cx="6480000" cy="40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"/>
          <a:stretch/>
        </p:blipFill>
        <p:spPr bwMode="auto">
          <a:xfrm>
            <a:off x="2339752" y="2564904"/>
            <a:ext cx="6480000" cy="399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1628800"/>
            <a:ext cx="792088" cy="216024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2132856"/>
            <a:ext cx="576064" cy="288032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54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Ideal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Artificial Picture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 descr="C:\Users\Jack\Desktop\pi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8" y="2564904"/>
            <a:ext cx="7367506" cy="3026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27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2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i="1" kern="100" dirty="0">
                <a:latin typeface="Times New Roman"/>
                <a:ea typeface="宋体"/>
                <a:cs typeface="Times New Roman"/>
              </a:rPr>
              <a:t>Search </a:t>
            </a:r>
            <a:r>
              <a:rPr lang="en-US" altLang="zh-CN" b="1" i="1" kern="100" dirty="0" smtClean="0">
                <a:latin typeface="Times New Roman"/>
                <a:ea typeface="宋体"/>
                <a:cs typeface="Times New Roman"/>
              </a:rPr>
              <a:t>log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. 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i="1" kern="100" dirty="0">
                <a:latin typeface="Times New Roman"/>
                <a:ea typeface="宋体"/>
                <a:cs typeface="Times New Roman"/>
              </a:rPr>
              <a:t>Historical </a:t>
            </a:r>
            <a:r>
              <a:rPr lang="en-US" altLang="zh-CN" b="1" i="1" kern="100" dirty="0" smtClean="0">
                <a:latin typeface="Times New Roman"/>
                <a:ea typeface="宋体"/>
                <a:cs typeface="Times New Roman"/>
              </a:rPr>
              <a:t>query 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(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IBM 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big loss)</a:t>
            </a:r>
            <a:endParaRPr lang="zh-CN" altLang="zh-CN" kern="100" dirty="0" smtClean="0">
              <a:latin typeface="Times New Roman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i="1" kern="100" dirty="0" smtClean="0">
                <a:latin typeface="Times New Roman"/>
                <a:ea typeface="宋体"/>
                <a:cs typeface="Times New Roman"/>
              </a:rPr>
              <a:t>Instance 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(IBM)</a:t>
            </a:r>
            <a:endParaRPr lang="zh-CN" altLang="zh-CN" kern="100" dirty="0" smtClean="0">
              <a:latin typeface="Times New Roman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i="1" kern="100" dirty="0" smtClean="0">
                <a:latin typeface="Times New Roman"/>
                <a:ea typeface="宋体"/>
                <a:cs typeface="Times New Roman"/>
              </a:rPr>
              <a:t>Concept 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(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Tech 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Company)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i="1" kern="100" dirty="0" smtClean="0">
                <a:latin typeface="Times New Roman"/>
                <a:ea typeface="宋体"/>
                <a:cs typeface="Times New Roman"/>
              </a:rPr>
              <a:t>Keywords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i="1" kern="100" dirty="0" err="1" smtClean="0">
                <a:latin typeface="Times New Roman"/>
                <a:ea typeface="宋体"/>
                <a:cs typeface="Times New Roman"/>
              </a:rPr>
              <a:t>Probase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Fuzzy Concept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Probase (a large </a:t>
            </a:r>
            <a:r>
              <a:rPr lang="en-US" altLang="zh-CN" smtClean="0"/>
              <a:t>knowledge base of </a:t>
            </a:r>
            <a:r>
              <a:rPr lang="en-US" altLang="zh-CN" dirty="0" smtClean="0"/>
              <a:t>many concepts)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056784" cy="2967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074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2|17.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2017</TotalTime>
  <Words>1038</Words>
  <Application>Microsoft Office PowerPoint</Application>
  <PresentationFormat>全屏显示(4:3)</PresentationFormat>
  <Paragraphs>198</Paragraphs>
  <Slides>35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宋体</vt:lpstr>
      <vt:lpstr>微软雅黑</vt:lpstr>
      <vt:lpstr>Arial</vt:lpstr>
      <vt:lpstr>Calibri</vt:lpstr>
      <vt:lpstr>Cambria Math</vt:lpstr>
      <vt:lpstr>Franklin Gothic Book</vt:lpstr>
      <vt:lpstr>Franklin Gothic Medium</vt:lpstr>
      <vt:lpstr>Times New Roman</vt:lpstr>
      <vt:lpstr>Wingdings 2</vt:lpstr>
      <vt:lpstr>暗香扑面</vt:lpstr>
      <vt:lpstr>Equation</vt:lpstr>
      <vt:lpstr>Equation.DSMT4</vt:lpstr>
      <vt:lpstr>Query Suggestion by Concept Instantiation</vt:lpstr>
      <vt:lpstr>Agenda</vt:lpstr>
      <vt:lpstr>The problem</vt:lpstr>
      <vt:lpstr>Forget Specific Keyword</vt:lpstr>
      <vt:lpstr>Google’s Solution</vt:lpstr>
      <vt:lpstr>Ideal Solution</vt:lpstr>
      <vt:lpstr>Our solution</vt:lpstr>
      <vt:lpstr>Terminologies</vt:lpstr>
      <vt:lpstr>Understanding Fuzzy Concept</vt:lpstr>
      <vt:lpstr>Search Log as Candidate Set</vt:lpstr>
      <vt:lpstr>System Design</vt:lpstr>
      <vt:lpstr>Partition between Online &amp; Offline</vt:lpstr>
      <vt:lpstr>Offline Design</vt:lpstr>
      <vt:lpstr>Index of Search Log</vt:lpstr>
      <vt:lpstr>Online design</vt:lpstr>
      <vt:lpstr>Overall Structure</vt:lpstr>
      <vt:lpstr>Parser</vt:lpstr>
      <vt:lpstr>Parse Queries (Part I)</vt:lpstr>
      <vt:lpstr>ranker</vt:lpstr>
      <vt:lpstr>Score of a Historical Query</vt:lpstr>
      <vt:lpstr>Context Score</vt:lpstr>
      <vt:lpstr>Semantic Score</vt:lpstr>
      <vt:lpstr>Quality Score</vt:lpstr>
      <vt:lpstr>Overall Score</vt:lpstr>
      <vt:lpstr>Evaluation</vt:lpstr>
      <vt:lpstr>Evaluation Method</vt:lpstr>
      <vt:lpstr>Evaluation Result</vt:lpstr>
      <vt:lpstr>Demo Snapshot</vt:lpstr>
      <vt:lpstr>Conclusion</vt:lpstr>
      <vt:lpstr>PowerPoint 演示文稿</vt:lpstr>
      <vt:lpstr>Parse Queries (Part II)</vt:lpstr>
      <vt:lpstr>Quality of Historical Query</vt:lpstr>
      <vt:lpstr>Typical Distance</vt:lpstr>
      <vt:lpstr>Evaluation Method (Part II)</vt:lpstr>
      <vt:lpstr>Evaluation Method (Part 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287</cp:revision>
  <dcterms:created xsi:type="dcterms:W3CDTF">2012-05-31T15:27:11Z</dcterms:created>
  <dcterms:modified xsi:type="dcterms:W3CDTF">2013-09-16T14:23:39Z</dcterms:modified>
</cp:coreProperties>
</file>