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87" r:id="rId5"/>
    <p:sldId id="258" r:id="rId6"/>
    <p:sldId id="288" r:id="rId7"/>
    <p:sldId id="295" r:id="rId8"/>
    <p:sldId id="262" r:id="rId9"/>
    <p:sldId id="282" r:id="rId10"/>
    <p:sldId id="277" r:id="rId11"/>
    <p:sldId id="273" r:id="rId12"/>
    <p:sldId id="274" r:id="rId13"/>
    <p:sldId id="275" r:id="rId14"/>
    <p:sldId id="278" r:id="rId15"/>
    <p:sldId id="269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90" r:id="rId24"/>
    <p:sldId id="296" r:id="rId25"/>
    <p:sldId id="293" r:id="rId26"/>
    <p:sldId id="294" r:id="rId27"/>
    <p:sldId id="276" r:id="rId28"/>
    <p:sldId id="297" r:id="rId29"/>
    <p:sldId id="292" r:id="rId30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03" autoAdjust="0"/>
  </p:normalViewPr>
  <p:slideViewPr>
    <p:cSldViewPr>
      <p:cViewPr>
        <p:scale>
          <a:sx n="80" d="100"/>
          <a:sy n="80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84" y="-11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DE1B-B6A9-4012-833A-1967AC04281D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09451-707C-477A-8A85-28DA0022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1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8381A-4AA0-493A-8A47-B870CF5DFBF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E72BA-E664-4FB0-AFDE-737D4CCA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 you get this vector representation, same</a:t>
            </a:r>
            <a:r>
              <a:rPr lang="en-US" altLang="zh-CN" baseline="0" dirty="0" smtClean="0"/>
              <a:t> similarity method also holds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5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Spaghetti #n#1: The 1</a:t>
            </a:r>
            <a:r>
              <a:rPr lang="en-US" altLang="zh-CN" baseline="30000" dirty="0" smtClean="0"/>
              <a:t>st</a:t>
            </a:r>
            <a:r>
              <a:rPr lang="en-US" altLang="zh-CN" baseline="0" dirty="0" smtClean="0"/>
              <a:t> noun sense of spaghetti in WordNet.</a:t>
            </a:r>
            <a:endParaRPr lang="en-US" altLang="zh-CN" dirty="0" smtClean="0"/>
          </a:p>
          <a:p>
            <a:r>
              <a:rPr lang="en-US" altLang="zh-CN" dirty="0" err="1" smtClean="0"/>
              <a:t>Hypernymy</a:t>
            </a:r>
            <a:r>
              <a:rPr lang="en-US" altLang="zh-CN" baseline="0" dirty="0" smtClean="0"/>
              <a:t> hyponymy ……</a:t>
            </a:r>
          </a:p>
          <a:p>
            <a:r>
              <a:rPr lang="en-US" altLang="zh-CN" baseline="0" dirty="0" smtClean="0"/>
              <a:t>Only use noun/verb?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7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\beta: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Like </a:t>
            </a:r>
            <a:r>
              <a:rPr lang="en-US" altLang="zh-CN" dirty="0" smtClean="0"/>
              <a:t>the returning</a:t>
            </a:r>
            <a:r>
              <a:rPr lang="en-US" altLang="zh-CN" baseline="0" dirty="0" smtClean="0"/>
              <a:t> node in </a:t>
            </a:r>
            <a:r>
              <a:rPr lang="en-US" altLang="zh-CN" baseline="0" dirty="0" smtClean="0"/>
              <a:t>PageRank</a:t>
            </a:r>
          </a:p>
          <a:p>
            <a:r>
              <a:rPr lang="en-US" altLang="zh-CN" baseline="0" dirty="0" smtClean="0"/>
              <a:t>M: transition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6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And: Dependency (Mohler’2011), Intermediate</a:t>
            </a:r>
            <a:r>
              <a:rPr lang="en-US" altLang="zh-CN" baseline="0" dirty="0" smtClean="0"/>
              <a:t> Word(Islam’08) Graph!!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46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3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Abstract (Where is example?)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6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Weighted 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6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en-US" altLang="zh-CN" baseline="0" dirty="0" smtClean="0"/>
              <a:t> annotator has different ideas (not all people treat antonym as Dissimilar, but not all treat as similar)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59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ESA/RW</a:t>
            </a:r>
            <a:r>
              <a:rPr lang="zh-CN" altLang="en-US" dirty="0" smtClean="0"/>
              <a:t>是把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映射到另一个维度，避免了稀疏性，是站在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的角度看（相近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的句子，具有相近的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WW-Derivation: </a:t>
            </a:r>
            <a:r>
              <a:rPr lang="zh-CN" altLang="en-US" dirty="0" smtClean="0"/>
              <a:t>侧重于句子的结构，如果两个句子结构更加类似，句子的各个成分可以互相匹配，从而导致整个句子具有高的相似性</a:t>
            </a:r>
            <a:endParaRPr lang="en-US" altLang="zh-CN" dirty="0" smtClean="0"/>
          </a:p>
          <a:p>
            <a:r>
              <a:rPr lang="en-US" altLang="zh-CN" dirty="0" smtClean="0"/>
              <a:t>Sense information: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W-W</a:t>
            </a:r>
            <a:r>
              <a:rPr lang="zh-CN" altLang="en-US" baseline="0" dirty="0" smtClean="0"/>
              <a:t>的类型，如果事先知道</a:t>
            </a:r>
            <a:r>
              <a:rPr lang="en-US" altLang="zh-CN" baseline="0" dirty="0" smtClean="0"/>
              <a:t>sense</a:t>
            </a:r>
            <a:r>
              <a:rPr lang="zh-CN" altLang="en-US" baseline="0" dirty="0" smtClean="0"/>
              <a:t>，可以很方便的用</a:t>
            </a:r>
            <a:r>
              <a:rPr lang="en-US" altLang="zh-CN" baseline="0" dirty="0" smtClean="0"/>
              <a:t>wordnet</a:t>
            </a:r>
            <a:r>
              <a:rPr lang="zh-CN" altLang="en-US" baseline="0" dirty="0" smtClean="0"/>
              <a:t>处理，而不用纠结使用哪个</a:t>
            </a:r>
            <a:r>
              <a:rPr lang="en-US" altLang="zh-CN" baseline="0" dirty="0" smtClean="0"/>
              <a:t>sense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幻灯片过渡，可以选择屏幕先暗下来，再慢慢变亮，显示这个页面</a:t>
            </a:r>
            <a:endParaRPr lang="en-US" altLang="zh-CN" dirty="0" smtClean="0"/>
          </a:p>
          <a:p>
            <a:r>
              <a:rPr lang="zh-CN" altLang="en-US" dirty="0" smtClean="0"/>
              <a:t>修改字体，以及下面加一条灰色（从左到右颜色深浅变化）的分割线，下面再加一个象征性的图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3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用图片展示一步步的想法（类似数据流图，每个节点用图片代替）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4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definitions</a:t>
            </a:r>
            <a:r>
              <a:rPr lang="en-US" altLang="zh-CN" baseline="0" dirty="0" smtClean="0"/>
              <a:t> may get different </a:t>
            </a:r>
            <a:r>
              <a:rPr lang="en-US" altLang="zh-CN" baseline="0" dirty="0" smtClean="0"/>
              <a:t>methods</a:t>
            </a:r>
            <a:endParaRPr lang="en-US" altLang="zh-CN" b="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9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2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(Wikipedia Invert Index)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1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(Graph in ESA paper P2, right-down corner)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Compute cosine similarity between texts.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8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Top-K retain</a:t>
            </a:r>
            <a:r>
              <a:rPr lang="en-US" altLang="zh-CN" baseline="0" dirty="0" smtClean="0"/>
              <a:t> metric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442-CFEA-483D-AC39-64DDEF47C841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541D-2818-4C58-A136-FDAD158EE904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CFE6-03CB-4376-AA78-93BC699F7720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A517-18ED-4BEF-9EE2-21F984BC827C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1412776"/>
            <a:ext cx="81369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C38A-A3C5-43C2-B170-48922111AB71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7C6-5C6A-42CB-9146-E19FE65BC4C3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072-30BA-4E7A-BA39-BCA79C4C12A8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A960-8DD7-4C63-ACAE-972C04234F27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C9B4-5576-4538-B7C0-95ED806225EC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776-CB99-4377-B908-6AE20984CBDA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9E9-ED09-4D1F-A81F-F249158D5EA7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B05D6A-1537-43E3-B162-F1E865A78C03}" type="datetime1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89040"/>
            <a:ext cx="6400800" cy="1600200"/>
          </a:xfrm>
        </p:spPr>
        <p:txBody>
          <a:bodyPr/>
          <a:lstStyle/>
          <a:p>
            <a:r>
              <a:rPr lang="en-US" altLang="zh-CN" dirty="0" smtClean="0"/>
              <a:t>Kangqi Luo</a:t>
            </a:r>
          </a:p>
          <a:p>
            <a:r>
              <a:rPr lang="en-US" altLang="zh-CN" dirty="0" smtClean="0"/>
              <a:t>2013-09-25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Semantic Text 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Explicit Semantic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Characteristics</a:t>
            </a:r>
          </a:p>
          <a:p>
            <a:pPr lvl="1"/>
            <a:r>
              <a:rPr lang="en-US" altLang="zh-CN" dirty="0" smtClean="0"/>
              <a:t>Vector space model</a:t>
            </a:r>
          </a:p>
          <a:p>
            <a:pPr lvl="1"/>
            <a:r>
              <a:rPr lang="en-US" altLang="zh-CN" dirty="0" smtClean="0"/>
              <a:t>Representing text as a weighted mixture of Wikipedia concepts</a:t>
            </a:r>
          </a:p>
          <a:p>
            <a:pPr lvl="1"/>
            <a:r>
              <a:rPr lang="en-US" altLang="zh-CN" dirty="0" smtClean="0"/>
              <a:t>Explicit: Human can understand</a:t>
            </a:r>
          </a:p>
          <a:p>
            <a:r>
              <a:rPr lang="en-US" altLang="zh-CN" dirty="0" smtClean="0"/>
              <a:t>“equipment”</a:t>
            </a:r>
          </a:p>
          <a:p>
            <a:pPr lvl="1"/>
            <a:endParaRPr lang="zh-CN" altLang="en-US" dirty="0"/>
          </a:p>
        </p:txBody>
      </p:sp>
      <p:cxnSp>
        <p:nvCxnSpPr>
          <p:cNvPr id="5" name="肘形连接符 4"/>
          <p:cNvCxnSpPr/>
          <p:nvPr/>
        </p:nvCxnSpPr>
        <p:spPr>
          <a:xfrm>
            <a:off x="2411760" y="3789040"/>
            <a:ext cx="1440160" cy="720080"/>
          </a:xfrm>
          <a:prstGeom prst="bentConnector3">
            <a:avLst>
              <a:gd name="adj1" fmla="val -112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140578" y="3861048"/>
            <a:ext cx="2448272" cy="1800200"/>
            <a:chOff x="5220072" y="4221088"/>
            <a:chExt cx="2448272" cy="1800200"/>
          </a:xfrm>
        </p:grpSpPr>
        <p:sp>
          <p:nvSpPr>
            <p:cNvPr id="7" name="矩形 6"/>
            <p:cNvSpPr/>
            <p:nvPr/>
          </p:nvSpPr>
          <p:spPr>
            <a:xfrm>
              <a:off x="5220072" y="4221088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Tool (3.0)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220072" y="4581128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Camping (2.4)</a:t>
              </a:r>
              <a:endParaRPr lang="zh-CN" altLang="en-US" sz="2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4941168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Engineering vehicle (1.8)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20072" y="5301208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Weapon (1.5)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20072" y="5661248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067944" y="2924944"/>
            <a:ext cx="4608512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Semantic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Building </a:t>
            </a:r>
            <a:r>
              <a:rPr lang="en-US" altLang="zh-CN" dirty="0" smtClean="0"/>
              <a:t>Semantic Interpreter</a:t>
            </a:r>
            <a:endParaRPr lang="en-US" altLang="zh-CN" dirty="0"/>
          </a:p>
          <a:p>
            <a:pPr lvl="1"/>
            <a:r>
              <a:rPr lang="en-US" altLang="zh-CN" dirty="0" smtClean="0"/>
              <a:t>Provide significant concepts for each </a:t>
            </a:r>
            <a:r>
              <a:rPr lang="en-US" altLang="zh-CN" dirty="0" smtClean="0"/>
              <a:t>word</a:t>
            </a:r>
          </a:p>
          <a:p>
            <a:pPr lvl="1"/>
            <a:r>
              <a:rPr lang="en-US" altLang="zh-CN" dirty="0" smtClean="0"/>
              <a:t>Each Wikipedia article of one Wiki concept is the document</a:t>
            </a:r>
            <a:endParaRPr lang="en-US" altLang="zh-CN" dirty="0" smtClean="0"/>
          </a:p>
        </p:txBody>
      </p:sp>
      <p:pic>
        <p:nvPicPr>
          <p:cNvPr id="1026" name="Picture 2" descr="C:\Users\Administrator\Desktop\wikipedi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4" y="3717032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2051720" y="429309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36450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Building weighted</a:t>
            </a:r>
            <a:br>
              <a:rPr lang="en-US" altLang="zh-CN" dirty="0" smtClean="0"/>
            </a:br>
            <a:r>
              <a:rPr lang="en-US" altLang="zh-CN" dirty="0" smtClean="0"/>
              <a:t>invert index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83968" y="3356992"/>
            <a:ext cx="86409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baseline="-25000" dirty="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5148064" y="35370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08104" y="3140968"/>
            <a:ext cx="122413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Apple_Fruit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(5.00) 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3"/>
            <a:endCxn id="16" idx="1"/>
          </p:cNvCxnSpPr>
          <p:nvPr/>
        </p:nvCxnSpPr>
        <p:spPr>
          <a:xfrm>
            <a:off x="6732240" y="35010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20272" y="3140968"/>
            <a:ext cx="115212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Apple_Inc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(4.80) 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172400" y="350944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283968" y="4221088"/>
            <a:ext cx="86409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148064" y="44011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4149080"/>
            <a:ext cx="936104" cy="37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4283968" y="5445224"/>
            <a:ext cx="86409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Word</a:t>
            </a:r>
            <a:r>
              <a:rPr lang="en-US" altLang="zh-CN" baseline="-25000" dirty="0" smtClean="0"/>
              <a:t>n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148064" y="56252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5392720"/>
            <a:ext cx="936104" cy="37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60967" y="4725144"/>
            <a:ext cx="461665" cy="667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…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. . .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76056" y="602128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Weighted invert index</a:t>
            </a:r>
            <a:endParaRPr lang="zh-CN" altLang="en-US" sz="2000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08104" y="4018862"/>
            <a:ext cx="122413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Concept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(tfidf</a:t>
            </a:r>
            <a:r>
              <a:rPr lang="en-US" altLang="zh-CN" baseline="-25000" dirty="0" smtClean="0"/>
              <a:t>2a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6732240" y="437890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Semantic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Representation Using Semantic Interpreter</a:t>
            </a:r>
          </a:p>
          <a:p>
            <a:pPr marL="0" indent="0">
              <a:buNone/>
            </a:pPr>
            <a:r>
              <a:rPr lang="en-US" altLang="zh-CN" dirty="0" smtClean="0"/>
              <a:t>    “Apple released the new iPhone”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187624" y="2420888"/>
            <a:ext cx="360040" cy="5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15816" y="2348880"/>
            <a:ext cx="72008" cy="65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60032" y="2348880"/>
            <a:ext cx="807430" cy="65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74810" y="3071916"/>
            <a:ext cx="1460886" cy="1412540"/>
            <a:chOff x="374810" y="3423606"/>
            <a:chExt cx="1460886" cy="1412540"/>
          </a:xfrm>
        </p:grpSpPr>
        <p:sp>
          <p:nvSpPr>
            <p:cNvPr id="12" name="矩形 11"/>
            <p:cNvSpPr/>
            <p:nvPr/>
          </p:nvSpPr>
          <p:spPr>
            <a:xfrm>
              <a:off x="374810" y="342360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(Fruit)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4810" y="378364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Inc.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4810" y="414368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Bank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74810" y="447610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99346" y="3064909"/>
            <a:ext cx="1460886" cy="1447167"/>
            <a:chOff x="4937019" y="3416599"/>
            <a:chExt cx="1460886" cy="1447167"/>
          </a:xfrm>
        </p:grpSpPr>
        <p:sp>
          <p:nvSpPr>
            <p:cNvPr id="16" name="矩形 15"/>
            <p:cNvSpPr/>
            <p:nvPr/>
          </p:nvSpPr>
          <p:spPr>
            <a:xfrm>
              <a:off x="4937019" y="3416599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iPhone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37019" y="3776639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iPhone 4S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937019" y="4136679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Inc.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937019" y="450372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63042" y="3044296"/>
            <a:ext cx="1460886" cy="1440446"/>
            <a:chOff x="2329389" y="3395986"/>
            <a:chExt cx="1460886" cy="1440446"/>
          </a:xfrm>
        </p:grpSpPr>
        <p:sp>
          <p:nvSpPr>
            <p:cNvPr id="21" name="矩形 20"/>
            <p:cNvSpPr/>
            <p:nvPr/>
          </p:nvSpPr>
          <p:spPr>
            <a:xfrm>
              <a:off x="2329389" y="339598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Release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29389" y="375602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Album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9389" y="4116066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329389" y="4476392"/>
              <a:ext cx="146088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Inc.</a:t>
              </a:r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31640" y="257325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tfidf</a:t>
            </a:r>
            <a:r>
              <a:rPr lang="en-US" altLang="zh-CN" baseline="-25000" dirty="0" smtClean="0"/>
              <a:t>apple</a:t>
            </a:r>
            <a:endParaRPr lang="zh-CN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25409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tfidf</a:t>
            </a:r>
            <a:r>
              <a:rPr lang="en-US" altLang="zh-CN" baseline="-25000" dirty="0" smtClean="0"/>
              <a:t>release</a:t>
            </a:r>
            <a:endParaRPr lang="zh-CN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1786" y="2564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tfidf</a:t>
            </a:r>
            <a:r>
              <a:rPr lang="en-US" altLang="zh-CN" baseline="-25000" dirty="0" smtClean="0"/>
              <a:t>iphone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685" y="35578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+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3553507"/>
            <a:ext cx="118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+ …… +</a:t>
            </a:r>
            <a:endParaRPr lang="zh-CN" altLang="en-US" sz="20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4810" y="4805502"/>
            <a:ext cx="62854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020272" y="3903653"/>
            <a:ext cx="1460886" cy="2139627"/>
            <a:chOff x="7020272" y="3903653"/>
            <a:chExt cx="1460886" cy="2139627"/>
          </a:xfrm>
        </p:grpSpPr>
        <p:sp>
          <p:nvSpPr>
            <p:cNvPr id="37" name="矩形 36"/>
            <p:cNvSpPr/>
            <p:nvPr/>
          </p:nvSpPr>
          <p:spPr>
            <a:xfrm>
              <a:off x="7020272" y="3903653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Inc.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20272" y="4263693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iPhone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020272" y="4623733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20272" y="4983773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020272" y="5323200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Apple (Fruit)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020272" y="5683240"/>
              <a:ext cx="1460886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707903" y="5021526"/>
            <a:ext cx="30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weighted concept vector</a:t>
            </a:r>
            <a:endParaRPr lang="zh-CN" altLang="en-US" dirty="0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3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Semantic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ESA example for texts with ambiguous words</a:t>
            </a:r>
          </a:p>
          <a:p>
            <a:pPr lvl="1"/>
            <a:r>
              <a:rPr lang="en-US" altLang="zh-CN" dirty="0" smtClean="0"/>
              <a:t>Context word helps disambiguate.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7128792" cy="39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07707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First Ten</a:t>
            </a:r>
            <a:br>
              <a:rPr lang="en-US" altLang="zh-CN" dirty="0" smtClean="0"/>
            </a:br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Semantic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/>
          <a:lstStyle/>
          <a:p>
            <a:r>
              <a:rPr lang="en-US" altLang="zh-CN" dirty="0" smtClean="0"/>
              <a:t>Computing Similarity Between Texts</a:t>
            </a:r>
          </a:p>
          <a:p>
            <a:pPr lvl="1"/>
            <a:r>
              <a:rPr lang="en-US" altLang="zh-CN" dirty="0" smtClean="0"/>
              <a:t>Just compute vector similarity</a:t>
            </a:r>
          </a:p>
          <a:p>
            <a:pPr lvl="2"/>
            <a:r>
              <a:rPr lang="en-US" altLang="zh-CN" dirty="0" smtClean="0"/>
              <a:t>Cosine metric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Dice metric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Top-K </a:t>
            </a:r>
            <a:r>
              <a:rPr lang="en-US" altLang="zh-CN" dirty="0" smtClean="0"/>
              <a:t>filtering</a:t>
            </a:r>
          </a:p>
          <a:p>
            <a:pPr lvl="3"/>
            <a:r>
              <a:rPr lang="en-US" altLang="zh-CN" dirty="0" smtClean="0"/>
              <a:t>Only retain the most top-k important elements in each vector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0" y="2708920"/>
            <a:ext cx="1372036" cy="72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0" y="4077072"/>
            <a:ext cx="2302395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 Random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Characteristics</a:t>
            </a:r>
          </a:p>
          <a:p>
            <a:pPr lvl="1"/>
            <a:r>
              <a:rPr lang="en-US" altLang="zh-CN" dirty="0" smtClean="0"/>
              <a:t>Vector space model</a:t>
            </a:r>
          </a:p>
          <a:p>
            <a:pPr lvl="1"/>
            <a:r>
              <a:rPr lang="en-US" altLang="zh-CN" dirty="0" smtClean="0"/>
              <a:t>Mapping each word to a distribution of WordNet terms using a random walk expansion.</a:t>
            </a:r>
          </a:p>
          <a:p>
            <a:r>
              <a:rPr lang="en-US" altLang="zh-CN" dirty="0" smtClean="0"/>
              <a:t>“I ate a salad and spaghetti.”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肘形连接符 4"/>
          <p:cNvCxnSpPr/>
          <p:nvPr/>
        </p:nvCxnSpPr>
        <p:spPr>
          <a:xfrm>
            <a:off x="2267744" y="3717032"/>
            <a:ext cx="2016224" cy="1008112"/>
          </a:xfrm>
          <a:prstGeom prst="bentConnector3">
            <a:avLst>
              <a:gd name="adj1" fmla="val -6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696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 walk on WordNet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60212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Ranks of WordNet term distribution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428297" y="3645024"/>
            <a:ext cx="2448272" cy="2160240"/>
            <a:chOff x="4428297" y="3645024"/>
            <a:chExt cx="2448272" cy="2160240"/>
          </a:xfrm>
        </p:grpSpPr>
        <p:grpSp>
          <p:nvGrpSpPr>
            <p:cNvPr id="10" name="组合 9"/>
            <p:cNvGrpSpPr/>
            <p:nvPr/>
          </p:nvGrpSpPr>
          <p:grpSpPr>
            <a:xfrm>
              <a:off x="4428297" y="3645024"/>
              <a:ext cx="2448272" cy="1800200"/>
              <a:chOff x="5220072" y="4221088"/>
              <a:chExt cx="2448272" cy="18002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220072" y="4221088"/>
                <a:ext cx="2448272" cy="3600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</a:t>
                </a:r>
                <a:r>
                  <a:rPr lang="en-US" altLang="zh-CN" dirty="0" smtClean="0"/>
                  <a:t>asta (#5)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20072" y="4581128"/>
                <a:ext cx="2448272" cy="3600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dish (#6)</a:t>
                </a:r>
                <a:endParaRPr lang="zh-CN" altLang="en-US" sz="20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20072" y="4941168"/>
                <a:ext cx="2448272" cy="3600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eat (#9)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220072" y="5301208"/>
                <a:ext cx="2448272" cy="3600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food (#12)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20072" y="5661248"/>
                <a:ext cx="2448272" cy="3600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corrode (# &gt;100)</a:t>
                </a:r>
                <a:endParaRPr lang="zh-CN" altLang="en-US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428297" y="5445224"/>
              <a:ext cx="2448272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 Random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Building the graph derived from WordNet</a:t>
            </a:r>
          </a:p>
          <a:p>
            <a:pPr lvl="1"/>
            <a:r>
              <a:rPr lang="en-US" altLang="zh-CN" dirty="0" smtClean="0"/>
              <a:t>Leveraging inter-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 </a:t>
            </a:r>
            <a:r>
              <a:rPr lang="en-US" altLang="zh-CN" dirty="0" smtClean="0"/>
              <a:t>edges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dirty="0" err="1" smtClean="0"/>
              <a:t>hypernym</a:t>
            </a:r>
            <a:r>
              <a:rPr lang="en-US" altLang="zh-CN" dirty="0" smtClean="0"/>
              <a:t> edges between </a:t>
            </a:r>
            <a:r>
              <a:rPr lang="en-US" altLang="zh-CN" dirty="0" err="1" smtClean="0"/>
              <a:t>synsets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89807" y="2896125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alad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1805631" y="3547986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3389807" y="4059619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pasta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5042243" y="4058112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 #n#1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365471" y="3944179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#n#2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365471" y="5024299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#v#1</a:t>
            </a:r>
            <a:endParaRPr lang="zh-CN" altLang="en-US" sz="2000" dirty="0"/>
          </a:p>
        </p:txBody>
      </p:sp>
      <p:cxnSp>
        <p:nvCxnSpPr>
          <p:cNvPr id="13" name="直接连接符 12"/>
          <p:cNvCxnSpPr>
            <a:stCxn id="4" idx="2"/>
            <a:endCxn id="5" idx="7"/>
          </p:cNvCxnSpPr>
          <p:nvPr/>
        </p:nvCxnSpPr>
        <p:spPr>
          <a:xfrm flipH="1">
            <a:off x="2850496" y="3292169"/>
            <a:ext cx="539311" cy="371816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89807" y="5300389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pasta</a:t>
            </a:r>
          </a:p>
          <a:p>
            <a:pPr algn="ctr"/>
            <a:r>
              <a:rPr lang="en-US" altLang="zh-CN" sz="2000" dirty="0" smtClean="0"/>
              <a:t>#n#2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5045991" y="5301208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 #n#2</a:t>
            </a:r>
            <a:endParaRPr lang="zh-CN" altLang="en-US" sz="2000" dirty="0"/>
          </a:p>
        </p:txBody>
      </p:sp>
      <p:sp>
        <p:nvSpPr>
          <p:cNvPr id="16" name="椭圆 15"/>
          <p:cNvSpPr/>
          <p:nvPr/>
        </p:nvSpPr>
        <p:spPr>
          <a:xfrm>
            <a:off x="1805631" y="5301208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food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cxnSp>
        <p:nvCxnSpPr>
          <p:cNvPr id="17" name="直接连接符 16"/>
          <p:cNvCxnSpPr>
            <a:stCxn id="6" idx="6"/>
            <a:endCxn id="7" idx="2"/>
          </p:cNvCxnSpPr>
          <p:nvPr/>
        </p:nvCxnSpPr>
        <p:spPr>
          <a:xfrm flipV="1">
            <a:off x="4613943" y="4454156"/>
            <a:ext cx="428300" cy="1507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5" idx="2"/>
          </p:cNvCxnSpPr>
          <p:nvPr/>
        </p:nvCxnSpPr>
        <p:spPr>
          <a:xfrm>
            <a:off x="4613943" y="5696433"/>
            <a:ext cx="432048" cy="819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6"/>
            <a:endCxn id="14" idx="2"/>
          </p:cNvCxnSpPr>
          <p:nvPr/>
        </p:nvCxnSpPr>
        <p:spPr>
          <a:xfrm flipV="1">
            <a:off x="3029767" y="5696433"/>
            <a:ext cx="360040" cy="819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5"/>
            <a:endCxn id="6" idx="2"/>
          </p:cNvCxnSpPr>
          <p:nvPr/>
        </p:nvCxnSpPr>
        <p:spPr>
          <a:xfrm>
            <a:off x="2850496" y="4224075"/>
            <a:ext cx="539311" cy="231588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7464198" y="4808275"/>
            <a:ext cx="1212258" cy="553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</a:t>
            </a:r>
          </a:p>
          <a:p>
            <a:pPr algn="ctr"/>
            <a:r>
              <a:rPr lang="en-US" altLang="zh-CN" sz="2000" dirty="0" smtClean="0"/>
              <a:t>#n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7494263" y="3410794"/>
            <a:ext cx="1152128" cy="5332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</a:t>
            </a:r>
            <a:endParaRPr lang="zh-CN" altLang="en-US" sz="2000" dirty="0"/>
          </a:p>
        </p:txBody>
      </p:sp>
      <p:cxnSp>
        <p:nvCxnSpPr>
          <p:cNvPr id="67" name="直接连接符 66"/>
          <p:cNvCxnSpPr>
            <a:stCxn id="5" idx="4"/>
            <a:endCxn id="16" idx="0"/>
          </p:cNvCxnSpPr>
          <p:nvPr/>
        </p:nvCxnSpPr>
        <p:spPr>
          <a:xfrm>
            <a:off x="2417699" y="4340074"/>
            <a:ext cx="0" cy="9611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0" idx="2"/>
            <a:endCxn id="58" idx="0"/>
          </p:cNvCxnSpPr>
          <p:nvPr/>
        </p:nvCxnSpPr>
        <p:spPr>
          <a:xfrm>
            <a:off x="8070327" y="3944030"/>
            <a:ext cx="0" cy="864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8" idx="1"/>
            <a:endCxn id="7" idx="5"/>
          </p:cNvCxnSpPr>
          <p:nvPr/>
        </p:nvCxnSpPr>
        <p:spPr>
          <a:xfrm flipH="1" flipV="1">
            <a:off x="6455884" y="4734201"/>
            <a:ext cx="1008314" cy="35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8" idx="1"/>
            <a:endCxn id="15" idx="7"/>
          </p:cNvCxnSpPr>
          <p:nvPr/>
        </p:nvCxnSpPr>
        <p:spPr>
          <a:xfrm flipH="1">
            <a:off x="6459632" y="5085183"/>
            <a:ext cx="1004566" cy="332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7984" y="58575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27984" y="45811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5711" y="43046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43808" y="58575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 rot="19554708">
            <a:off x="2622484" y="32164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28472" y="465766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hypernym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04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58" grpId="0" animBg="1"/>
      <p:bldP spid="60" grpId="0" animBg="1"/>
      <p:bldP spid="10" grpId="0"/>
      <p:bldP spid="26" grpId="0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 Random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Initial Distribution Construction</a:t>
            </a:r>
          </a:p>
          <a:p>
            <a:pPr lvl="1"/>
            <a:r>
              <a:rPr lang="en-US" altLang="zh-CN" dirty="0" smtClean="0"/>
              <a:t>Find words/phrases in WordNet as well as their POS-tags in the </a:t>
            </a:r>
            <a:r>
              <a:rPr lang="en-US" altLang="zh-CN" dirty="0" smtClean="0"/>
              <a:t>sentence</a:t>
            </a:r>
          </a:p>
          <a:p>
            <a:pPr lvl="1"/>
            <a:r>
              <a:rPr lang="en-US" altLang="zh-CN" dirty="0" smtClean="0"/>
              <a:t>Compute the </a:t>
            </a:r>
            <a:r>
              <a:rPr lang="en-US" altLang="zh-CN" dirty="0" err="1" smtClean="0"/>
              <a:t>tfidf</a:t>
            </a:r>
            <a:r>
              <a:rPr lang="en-US" altLang="zh-CN" dirty="0" smtClean="0"/>
              <a:t> score for these word/phrases in the current sentence</a:t>
            </a:r>
            <a:endParaRPr lang="en-US" altLang="zh-CN" dirty="0" smtClean="0"/>
          </a:p>
          <a:p>
            <a:r>
              <a:rPr lang="en-US" altLang="zh-CN" dirty="0" smtClean="0"/>
              <a:t>“I ate some salad and spaghetti.”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itchFamily="2" charset="2"/>
              </a:rPr>
              <a:t> “eat #v”, tfidf</a:t>
            </a:r>
            <a:r>
              <a:rPr lang="en-US" altLang="zh-CN" baseline="-25000" dirty="0" smtClean="0">
                <a:sym typeface="Wingdings" pitchFamily="2" charset="2"/>
              </a:rPr>
              <a:t>eat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“salad #n”, tfidf</a:t>
            </a:r>
            <a:r>
              <a:rPr lang="en-US" altLang="zh-CN" baseline="-25000" dirty="0" smtClean="0">
                <a:sym typeface="Wingdings" pitchFamily="2" charset="2"/>
              </a:rPr>
              <a:t>salad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“spaghetti #n”, tfidf</a:t>
            </a:r>
            <a:r>
              <a:rPr lang="en-US" altLang="zh-CN" baseline="-25000" dirty="0" smtClean="0">
                <a:sym typeface="Wingdings" pitchFamily="2" charset="2"/>
              </a:rPr>
              <a:t>spaghetti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 Random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Computing the Stationary </a:t>
            </a:r>
            <a:r>
              <a:rPr lang="en-US" altLang="zh-CN" dirty="0" smtClean="0"/>
              <a:t>Distribution</a:t>
            </a:r>
          </a:p>
          <a:p>
            <a:pPr lvl="1"/>
            <a:r>
              <a:rPr lang="en-US" altLang="zh-CN" dirty="0" smtClean="0"/>
              <a:t>Probability of random walk: equally distribution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Walking till probability distribution converges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389807" y="3284984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alad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1805631" y="3936845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3389807" y="4448478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pasta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5042243" y="4446971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 #n#1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365471" y="4333038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#n#2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65471" y="5413158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dish</a:t>
            </a:r>
          </a:p>
          <a:p>
            <a:pPr algn="ctr"/>
            <a:r>
              <a:rPr lang="en-US" altLang="zh-CN" sz="2000" dirty="0" smtClean="0"/>
              <a:t>#v#1</a:t>
            </a:r>
            <a:endParaRPr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3389807" y="5689248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pasta</a:t>
            </a:r>
          </a:p>
          <a:p>
            <a:pPr algn="ctr"/>
            <a:r>
              <a:rPr lang="en-US" altLang="zh-CN" sz="2000" dirty="0" smtClean="0"/>
              <a:t>#n#2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5045991" y="5690067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 #n#2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1805631" y="5690067"/>
            <a:ext cx="122413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food</a:t>
            </a:r>
          </a:p>
          <a:p>
            <a:pPr algn="ctr"/>
            <a:r>
              <a:rPr lang="en-US" altLang="zh-CN" sz="2000" dirty="0" smtClean="0"/>
              <a:t>#n#1</a:t>
            </a:r>
            <a:endParaRPr lang="zh-CN" altLang="en-US" sz="2000" dirty="0"/>
          </a:p>
        </p:txBody>
      </p:sp>
      <p:cxnSp>
        <p:nvCxnSpPr>
          <p:cNvPr id="15" name="直接连接符 14"/>
          <p:cNvCxnSpPr>
            <a:stCxn id="7" idx="6"/>
            <a:endCxn id="8" idx="2"/>
          </p:cNvCxnSpPr>
          <p:nvPr/>
        </p:nvCxnSpPr>
        <p:spPr>
          <a:xfrm flipV="1">
            <a:off x="4613943" y="4843015"/>
            <a:ext cx="428300" cy="1507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13" idx="2"/>
          </p:cNvCxnSpPr>
          <p:nvPr/>
        </p:nvCxnSpPr>
        <p:spPr>
          <a:xfrm>
            <a:off x="4613943" y="6085292"/>
            <a:ext cx="432048" cy="819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4" idx="6"/>
            <a:endCxn id="12" idx="2"/>
          </p:cNvCxnSpPr>
          <p:nvPr/>
        </p:nvCxnSpPr>
        <p:spPr>
          <a:xfrm flipV="1">
            <a:off x="3029767" y="6085292"/>
            <a:ext cx="360040" cy="819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7" idx="2"/>
          </p:cNvCxnSpPr>
          <p:nvPr/>
        </p:nvCxnSpPr>
        <p:spPr>
          <a:xfrm>
            <a:off x="2850496" y="4612934"/>
            <a:ext cx="539311" cy="231588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464198" y="5197134"/>
            <a:ext cx="1212258" cy="553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</a:t>
            </a:r>
          </a:p>
          <a:p>
            <a:pPr algn="ctr"/>
            <a:r>
              <a:rPr lang="en-US" altLang="zh-CN" sz="2000" dirty="0" smtClean="0"/>
              <a:t>#n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494263" y="3799653"/>
            <a:ext cx="1152128" cy="5332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spaghetti</a:t>
            </a:r>
            <a:endParaRPr lang="zh-CN" altLang="en-US" sz="2000" dirty="0"/>
          </a:p>
        </p:txBody>
      </p:sp>
      <p:cxnSp>
        <p:nvCxnSpPr>
          <p:cNvPr id="21" name="直接连接符 20"/>
          <p:cNvCxnSpPr>
            <a:stCxn id="6" idx="4"/>
            <a:endCxn id="14" idx="0"/>
          </p:cNvCxnSpPr>
          <p:nvPr/>
        </p:nvCxnSpPr>
        <p:spPr>
          <a:xfrm>
            <a:off x="2417699" y="4728933"/>
            <a:ext cx="0" cy="961134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19" idx="0"/>
          </p:cNvCxnSpPr>
          <p:nvPr/>
        </p:nvCxnSpPr>
        <p:spPr>
          <a:xfrm>
            <a:off x="8070327" y="4332889"/>
            <a:ext cx="0" cy="864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1"/>
            <a:endCxn id="8" idx="5"/>
          </p:cNvCxnSpPr>
          <p:nvPr/>
        </p:nvCxnSpPr>
        <p:spPr>
          <a:xfrm flipH="1" flipV="1">
            <a:off x="6455884" y="5123060"/>
            <a:ext cx="1008314" cy="35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1"/>
            <a:endCxn id="13" idx="7"/>
          </p:cNvCxnSpPr>
          <p:nvPr/>
        </p:nvCxnSpPr>
        <p:spPr>
          <a:xfrm flipH="1">
            <a:off x="6459632" y="5474042"/>
            <a:ext cx="1004566" cy="332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3254851" cy="47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箭头连接符 24"/>
          <p:cNvCxnSpPr>
            <a:stCxn id="5" idx="2"/>
            <a:endCxn id="6" idx="7"/>
          </p:cNvCxnSpPr>
          <p:nvPr/>
        </p:nvCxnSpPr>
        <p:spPr>
          <a:xfrm flipH="1">
            <a:off x="2850496" y="3681028"/>
            <a:ext cx="539311" cy="3718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570099" y="4728114"/>
            <a:ext cx="0" cy="961134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969448" y="4514354"/>
            <a:ext cx="450424" cy="167601"/>
          </a:xfrm>
          <a:prstGeom prst="line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613943" y="4968481"/>
            <a:ext cx="462113" cy="1506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44008" y="6193304"/>
            <a:ext cx="432048" cy="819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059832" y="6193304"/>
            <a:ext cx="360040" cy="819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985323" y="3936845"/>
            <a:ext cx="539312" cy="313062"/>
          </a:xfrm>
          <a:prstGeom prst="straightConnector1">
            <a:avLst/>
          </a:prstGeom>
          <a:ln>
            <a:headEnd type="arrow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256" y="4990774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02147" y="6194123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5762075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9712" y="5114003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586323" y="6174378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074155" y="4374178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86323" y="4969987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890579" y="5598314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1/2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16016" y="4518194"/>
            <a:ext cx="24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87174" y="5814338"/>
            <a:ext cx="24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812360" y="4670594"/>
            <a:ext cx="24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987824" y="3529827"/>
            <a:ext cx="24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4734218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1/3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555776" y="5114003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1/3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146163" y="4033883"/>
            <a:ext cx="48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1/3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6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19" grpId="1" animBg="1"/>
      <p:bldP spid="19" grpId="2" animBg="1"/>
      <p:bldP spid="19" grpId="3" animBg="1"/>
      <p:bldP spid="20" grpId="0" animBg="1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Derivation </a:t>
            </a:r>
            <a:r>
              <a:rPr lang="en-US" altLang="zh-CN" i="1" dirty="0" smtClean="0"/>
              <a:t>From Word Similarity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Intuition</a:t>
            </a:r>
          </a:p>
          <a:p>
            <a:pPr lvl="1"/>
            <a:r>
              <a:rPr lang="en-US" altLang="zh-CN" dirty="0" smtClean="0"/>
              <a:t>Computing word similarity between every word pairs from two texts.</a:t>
            </a:r>
          </a:p>
          <a:p>
            <a:pPr lvl="1"/>
            <a:r>
              <a:rPr lang="en-US" altLang="zh-CN" dirty="0" smtClean="0"/>
              <a:t>Using an alignment algorithm to integrate word similarities into a uniform similarity score.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“The manager fired that employee .”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“The worker is terminated from work by his boss .”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95736" y="4437112"/>
            <a:ext cx="482453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63888" y="4437112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11760" y="4437112"/>
            <a:ext cx="259228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Vector space model</a:t>
            </a:r>
          </a:p>
          <a:p>
            <a:pPr lvl="1"/>
            <a:r>
              <a:rPr lang="en-US" altLang="zh-CN" dirty="0" smtClean="0"/>
              <a:t>Derivation from word-word similarity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Word-Word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Knowledge-based </a:t>
            </a:r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/>
              <a:t>WordNet random </a:t>
            </a:r>
            <a:r>
              <a:rPr lang="en-US" altLang="zh-CN" dirty="0" smtClean="0"/>
              <a:t>walk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the least common subsumer in WordNet</a:t>
            </a:r>
          </a:p>
          <a:p>
            <a:pPr lvl="2"/>
            <a:r>
              <a:rPr lang="en-US" altLang="zh-CN" dirty="0" smtClean="0"/>
              <a:t>Leverage depth or information content.</a:t>
            </a:r>
          </a:p>
          <a:p>
            <a:pPr lvl="1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355976" y="2780928"/>
            <a:ext cx="4392488" cy="3816424"/>
            <a:chOff x="3347864" y="2708920"/>
            <a:chExt cx="4392488" cy="3816424"/>
          </a:xfrm>
        </p:grpSpPr>
        <p:sp>
          <p:nvSpPr>
            <p:cNvPr id="6" name="圆角矩形 5"/>
            <p:cNvSpPr/>
            <p:nvPr/>
          </p:nvSpPr>
          <p:spPr>
            <a:xfrm>
              <a:off x="4858476" y="2708920"/>
              <a:ext cx="1152128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entity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79640" y="4437112"/>
              <a:ext cx="1304528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professional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1920" y="5155581"/>
              <a:ext cx="1304528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faculty member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47864" y="5949280"/>
              <a:ext cx="1304528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professor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724128" y="5160283"/>
              <a:ext cx="1304528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medical man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35824" y="5949280"/>
              <a:ext cx="1304528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doctor</a:t>
              </a:r>
              <a:endParaRPr lang="zh-CN" altLang="en-US" dirty="0"/>
            </a:p>
          </p:txBody>
        </p:sp>
        <p:cxnSp>
          <p:nvCxnSpPr>
            <p:cNvPr id="15" name="直接连接符 14"/>
            <p:cNvCxnSpPr>
              <a:stCxn id="6" idx="2"/>
              <a:endCxn id="7" idx="0"/>
            </p:cNvCxnSpPr>
            <p:nvPr/>
          </p:nvCxnSpPr>
          <p:spPr>
            <a:xfrm flipH="1">
              <a:off x="5431904" y="3284984"/>
              <a:ext cx="2636" cy="11521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213516" y="5736347"/>
              <a:ext cx="142460" cy="212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60232" y="5736347"/>
              <a:ext cx="216024" cy="212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7586" y="3202987"/>
                <a:ext cx="5154534" cy="94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𝑆𝑖𝑚</m:t>
                      </m:r>
                      <m:r>
                        <a:rPr lang="en-US" altLang="zh-CN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𝑑𝑒𝑝𝑡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𝐿𝐶𝑆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𝑑𝑒𝑝𝑡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𝑐𝑜𝑛𝑐𝑒𝑝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𝑑𝑒𝑝𝑡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𝑐𝑜𝑛𝑐𝑒𝑝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6" y="3202987"/>
                <a:ext cx="5154534" cy="9460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07504" y="4161157"/>
                <a:ext cx="5154534" cy="15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𝑆𝑖𝑚</m:t>
                      </m:r>
                      <m:r>
                        <a:rPr lang="en-US" altLang="zh-CN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𝐼𝐶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𝐿𝐶𝑆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𝐼𝐶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𝑐𝑜𝑛𝑐𝑒𝑝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𝐼𝐶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𝑐𝑜𝑛𝑐𝑒𝑝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lvl="1"/>
                <a:endParaRPr lang="en-US" altLang="zh-CN" b="0" i="1" dirty="0" smtClean="0">
                  <a:latin typeface="Cambria Math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61157"/>
                <a:ext cx="5154534" cy="15000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23" name="直接连接符 22"/>
          <p:cNvCxnSpPr>
            <a:stCxn id="12" idx="0"/>
            <a:endCxn id="7" idx="3"/>
          </p:cNvCxnSpPr>
          <p:nvPr/>
        </p:nvCxnSpPr>
        <p:spPr>
          <a:xfrm flipH="1" flipV="1">
            <a:off x="7092280" y="4797152"/>
            <a:ext cx="292224" cy="4351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0"/>
            <a:endCxn id="7" idx="1"/>
          </p:cNvCxnSpPr>
          <p:nvPr/>
        </p:nvCxnSpPr>
        <p:spPr>
          <a:xfrm flipV="1">
            <a:off x="5512296" y="4797152"/>
            <a:ext cx="275456" cy="4304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Word-Word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Corpus-based </a:t>
            </a:r>
            <a:r>
              <a:rPr lang="en-US" altLang="zh-CN" dirty="0" smtClean="0"/>
              <a:t>methods</a:t>
            </a:r>
            <a:endParaRPr lang="en-US" altLang="zh-CN" dirty="0"/>
          </a:p>
          <a:p>
            <a:pPr lvl="1"/>
            <a:r>
              <a:rPr lang="en-US" altLang="zh-CN" dirty="0" smtClean="0"/>
              <a:t>Pointwise Mutual Information</a:t>
            </a:r>
          </a:p>
          <a:p>
            <a:pPr lvl="2"/>
            <a:r>
              <a:rPr lang="en-US" altLang="zh-CN" dirty="0" smtClean="0"/>
              <a:t>PMI: The more co-occurrence, the more similar.</a:t>
            </a:r>
          </a:p>
          <a:p>
            <a:pPr lvl="2"/>
            <a:r>
              <a:rPr lang="en-US" altLang="zh-CN" dirty="0" smtClean="0"/>
              <a:t>SOC-PMI: Neighboring words as bridges.</a:t>
            </a:r>
            <a:endParaRPr lang="en-US" altLang="zh-CN" dirty="0"/>
          </a:p>
          <a:p>
            <a:pPr lvl="1"/>
            <a:r>
              <a:rPr lang="en-US" altLang="zh-CN" dirty="0" smtClean="0"/>
              <a:t>Explicit </a:t>
            </a:r>
            <a:r>
              <a:rPr lang="en-US" altLang="zh-CN" dirty="0"/>
              <a:t>semantic </a:t>
            </a:r>
            <a:r>
              <a:rPr lang="en-US" altLang="zh-CN" dirty="0" smtClean="0"/>
              <a:t>analysis</a:t>
            </a:r>
          </a:p>
          <a:p>
            <a:pPr lvl="2"/>
            <a:r>
              <a:rPr lang="en-US" altLang="zh-CN" dirty="0" smtClean="0"/>
              <a:t>Corpus is needed to calculate </a:t>
            </a:r>
            <a:r>
              <a:rPr lang="en-US" altLang="zh-CN" dirty="0" err="1" smtClean="0"/>
              <a:t>tfidf</a:t>
            </a:r>
            <a:r>
              <a:rPr lang="en-US" altLang="zh-CN" dirty="0" smtClean="0"/>
              <a:t> score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511" y="3685557"/>
                <a:ext cx="373005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/>
                        </a:rPr>
                        <m:t>𝑃𝑀𝐼</m:t>
                      </m:r>
                      <m:d>
                        <m:dPr>
                          <m:ctrlPr>
                            <a:rPr lang="ar-AE" altLang="zh-C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altLang="zh-CN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altLang="zh-CN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altLang="zh-CN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ar-AE" altLang="zh-CN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ar-AE" altLang="zh-C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ar-AE" altLang="zh-CN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ar-AE" altLang="zh-CN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altLang="zh-C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altLang="zh-CN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ar-AE" altLang="zh-CN" i="1" dirty="0">
                                  <a:latin typeface="Cambria Math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ar-AE" altLang="zh-C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altLang="zh-CN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ar-AE" altLang="zh-CN" i="1" dirty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ar-AE" altLang="zh-CN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ar-AE" altLang="zh-CN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ar-AE" altLang="zh-CN" i="1" dirty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altLang="zh-C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ar-AE" altLang="zh-CN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ar-AE" altLang="zh-CN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ar-AE" altLang="zh-C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1" y="3685557"/>
                <a:ext cx="3730059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2311"/>
              </p:ext>
            </p:extLst>
          </p:nvPr>
        </p:nvGraphicFramePr>
        <p:xfrm>
          <a:off x="4542681" y="3278424"/>
          <a:ext cx="3269679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1480"/>
                <a:gridCol w="158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Prob. of Occur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&amp; 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4499828"/>
                <a:ext cx="355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𝑃𝑀𝐼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𝐴𝑝𝑝𝑙𝑒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𝑜𝑛𝑒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4</m:t>
                      </m:r>
                      <m:r>
                        <a:rPr lang="en-US" altLang="zh-CN" b="0" i="1" smtClean="0"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</a:rPr>
                        <m:t>322</m:t>
                      </m:r>
                      <m:r>
                        <a:rPr lang="en-US" altLang="zh-CN" b="0" i="1" smtClean="0">
                          <a:latin typeface="Cambria Math"/>
                        </a:rPr>
                        <m:t>&gt;</m:t>
                      </m:r>
                      <m:r>
                        <a:rPr lang="en-US" altLang="zh-CN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99828"/>
                <a:ext cx="3556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467544" y="4509120"/>
            <a:ext cx="129614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Google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763688" y="4499828"/>
            <a:ext cx="1972247" cy="369332"/>
            <a:chOff x="1763688" y="5435932"/>
            <a:chExt cx="1972247" cy="36933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1835696" y="5769260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63688" y="5435932"/>
              <a:ext cx="197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Neighboring words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51920" y="3933056"/>
            <a:ext cx="1368152" cy="1440160"/>
            <a:chOff x="3851920" y="4869160"/>
            <a:chExt cx="1368152" cy="1440160"/>
          </a:xfrm>
        </p:grpSpPr>
        <p:sp>
          <p:nvSpPr>
            <p:cNvPr id="18" name="矩形 17"/>
            <p:cNvSpPr/>
            <p:nvPr/>
          </p:nvSpPr>
          <p:spPr>
            <a:xfrm>
              <a:off x="3851920" y="4869160"/>
              <a:ext cx="1368152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IT Company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51920" y="5229200"/>
              <a:ext cx="1368152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Software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51920" y="5589240"/>
              <a:ext cx="1368152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Larry Page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851920" y="5949280"/>
              <a:ext cx="1368152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35" name="椭圆 34"/>
          <p:cNvSpPr/>
          <p:nvPr/>
        </p:nvSpPr>
        <p:spPr>
          <a:xfrm>
            <a:off x="6732240" y="4499828"/>
            <a:ext cx="158417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Microsoft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364088" y="4113076"/>
            <a:ext cx="1368152" cy="1404156"/>
            <a:chOff x="5364088" y="5049180"/>
            <a:chExt cx="1368152" cy="140415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5364088" y="5049180"/>
              <a:ext cx="1080120" cy="386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364088" y="5409220"/>
              <a:ext cx="108012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364088" y="5769260"/>
              <a:ext cx="1080120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5364088" y="5949280"/>
              <a:ext cx="108012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64088" y="608400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Relatedness</a:t>
              </a:r>
              <a:endParaRPr lang="zh-CN" altLang="en-US" dirty="0"/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 animBg="1"/>
      <p:bldP spid="8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Word-Word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Feature-based methods</a:t>
            </a:r>
          </a:p>
          <a:p>
            <a:pPr lvl="1"/>
            <a:r>
              <a:rPr lang="en-US" altLang="zh-CN" dirty="0" smtClean="0"/>
              <a:t>Extract context features for each word in the text, then weight each feature by using a logistic regression classifier.</a:t>
            </a:r>
          </a:p>
          <a:p>
            <a:pPr lvl="1"/>
            <a:r>
              <a:rPr lang="en-US" altLang="zh-CN" dirty="0" smtClean="0"/>
              <a:t>Feature contains:</a:t>
            </a:r>
          </a:p>
          <a:p>
            <a:pPr lvl="2"/>
            <a:r>
              <a:rPr lang="en-US" altLang="zh-CN" dirty="0" smtClean="0"/>
              <a:t>Lexical matching</a:t>
            </a:r>
          </a:p>
          <a:p>
            <a:pPr lvl="2"/>
            <a:r>
              <a:rPr lang="en-US" altLang="zh-CN" dirty="0" smtClean="0"/>
              <a:t>POS matching</a:t>
            </a:r>
          </a:p>
          <a:p>
            <a:pPr lvl="2"/>
            <a:r>
              <a:rPr lang="en-US" altLang="zh-CN" dirty="0" smtClean="0"/>
              <a:t>Role matching</a:t>
            </a:r>
          </a:p>
          <a:p>
            <a:pPr lvl="2"/>
            <a:r>
              <a:rPr lang="en-US" altLang="zh-CN" dirty="0" smtClean="0"/>
              <a:t>Dependency sub-text similarity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6" y="4653136"/>
            <a:ext cx="84677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594928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subtext for “by”: “by his boss”.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Find the optimal alignment between texts based on similarity score between words.</a:t>
            </a:r>
          </a:p>
          <a:p>
            <a:pPr lvl="1"/>
            <a:r>
              <a:rPr lang="en-US" altLang="zh-CN" dirty="0" smtClean="0"/>
              <a:t>Optimal bipartite graph </a:t>
            </a:r>
            <a:r>
              <a:rPr lang="en-US" altLang="zh-CN" b="1" dirty="0" smtClean="0"/>
              <a:t>matching</a:t>
            </a:r>
          </a:p>
          <a:p>
            <a:pPr lvl="2"/>
            <a:r>
              <a:rPr lang="en-US" altLang="zh-CN" dirty="0" smtClean="0"/>
              <a:t>Hungarian algorithm</a:t>
            </a:r>
          </a:p>
          <a:p>
            <a:pPr lvl="2"/>
            <a:r>
              <a:rPr lang="en-US" altLang="zh-CN" dirty="0" smtClean="0"/>
              <a:t>Normalize the matching score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2195736" y="4221088"/>
            <a:ext cx="4392488" cy="2088232"/>
            <a:chOff x="1907704" y="3573016"/>
            <a:chExt cx="4392488" cy="2088232"/>
          </a:xfrm>
        </p:grpSpPr>
        <p:sp>
          <p:nvSpPr>
            <p:cNvPr id="4" name="圆角矩形 3"/>
            <p:cNvSpPr/>
            <p:nvPr/>
          </p:nvSpPr>
          <p:spPr>
            <a:xfrm>
              <a:off x="1921534" y="3573016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manager</a:t>
              </a:r>
              <a:endParaRPr lang="zh-CN" altLang="en-US" sz="20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907704" y="4121426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fire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907704" y="4707607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employee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907704" y="5301208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/>
                <a:t>#NULL#</a:t>
              </a:r>
              <a:endParaRPr lang="zh-CN" altLang="en-US" sz="2000" i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860032" y="3573016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worker</a:t>
              </a:r>
              <a:endParaRPr lang="zh-CN" altLang="en-US" sz="20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60032" y="4121426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terminate</a:t>
              </a:r>
              <a:endParaRPr lang="zh-CN" altLang="en-US" sz="2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60032" y="4707607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work</a:t>
              </a:r>
              <a:endParaRPr lang="zh-CN" altLang="en-US" sz="2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860032" y="5301208"/>
              <a:ext cx="1440160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boss</a:t>
              </a:r>
              <a:endParaRPr lang="zh-CN" altLang="en-US" sz="20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067944" y="3645024"/>
              <a:ext cx="0" cy="201622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187624" y="3574757"/>
            <a:ext cx="6408712" cy="646331"/>
            <a:chOff x="827584" y="6021288"/>
            <a:chExt cx="6408712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827584" y="622627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The manager fired that employee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9992" y="6021288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The worker is terminated </a:t>
              </a:r>
              <a:br>
                <a:rPr lang="en-US" altLang="zh-CN" dirty="0" smtClean="0"/>
              </a:br>
              <a:r>
                <a:rPr lang="en-US" altLang="zh-CN" dirty="0" smtClean="0"/>
                <a:t>from work by his boss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635896" y="4401108"/>
            <a:ext cx="1512168" cy="1728192"/>
            <a:chOff x="3347864" y="3753036"/>
            <a:chExt cx="1512168" cy="1728192"/>
          </a:xfrm>
        </p:grpSpPr>
        <p:grpSp>
          <p:nvGrpSpPr>
            <p:cNvPr id="66" name="组合 65"/>
            <p:cNvGrpSpPr/>
            <p:nvPr/>
          </p:nvGrpSpPr>
          <p:grpSpPr>
            <a:xfrm>
              <a:off x="3347864" y="3753036"/>
              <a:ext cx="1512168" cy="1728192"/>
              <a:chOff x="3347864" y="3753036"/>
              <a:chExt cx="1512168" cy="172819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361694" y="3753036"/>
                <a:ext cx="14983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3347864" y="3753036"/>
                <a:ext cx="1512168" cy="548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3347864" y="3753036"/>
                <a:ext cx="1512168" cy="1134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347864" y="3753036"/>
                <a:ext cx="1512168" cy="1728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361694" y="3753036"/>
                <a:ext cx="1498338" cy="548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361694" y="3753036"/>
                <a:ext cx="1498338" cy="1134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361694" y="3753036"/>
                <a:ext cx="1498338" cy="1714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347864" y="4301446"/>
                <a:ext cx="1512168" cy="1179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3347864" y="4301446"/>
                <a:ext cx="1512168" cy="586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347864" y="4301446"/>
                <a:ext cx="1512168" cy="586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347864" y="4301446"/>
                <a:ext cx="1512168" cy="1179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347864" y="5481228"/>
                <a:ext cx="15121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347864" y="4887627"/>
                <a:ext cx="1512168" cy="5936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3347864" y="4887627"/>
                <a:ext cx="1512168" cy="5936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>
            <a:xfrm>
              <a:off x="3361694" y="4301446"/>
              <a:ext cx="14983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361694" y="4887627"/>
              <a:ext cx="1498338" cy="3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连接符 69"/>
          <p:cNvCxnSpPr>
            <a:stCxn id="4" idx="3"/>
            <a:endCxn id="11" idx="1"/>
          </p:cNvCxnSpPr>
          <p:nvPr/>
        </p:nvCxnSpPr>
        <p:spPr>
          <a:xfrm>
            <a:off x="3649726" y="4401108"/>
            <a:ext cx="1498338" cy="17281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3"/>
            <a:endCxn id="9" idx="1"/>
          </p:cNvCxnSpPr>
          <p:nvPr/>
        </p:nvCxnSpPr>
        <p:spPr>
          <a:xfrm>
            <a:off x="3635896" y="4949518"/>
            <a:ext cx="15121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" idx="3"/>
            <a:endCxn id="8" idx="1"/>
          </p:cNvCxnSpPr>
          <p:nvPr/>
        </p:nvCxnSpPr>
        <p:spPr>
          <a:xfrm flipV="1">
            <a:off x="3635896" y="4401108"/>
            <a:ext cx="1512168" cy="1134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" idx="3"/>
            <a:endCxn id="10" idx="1"/>
          </p:cNvCxnSpPr>
          <p:nvPr/>
        </p:nvCxnSpPr>
        <p:spPr>
          <a:xfrm flipV="1">
            <a:off x="3635896" y="5535699"/>
            <a:ext cx="1512168" cy="5936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1399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755576" y="3356992"/>
            <a:ext cx="72728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Word Similarity: WordSimilarity-353 collection</a:t>
            </a:r>
          </a:p>
          <a:p>
            <a:pPr lvl="1"/>
            <a:r>
              <a:rPr lang="en-US" altLang="zh-CN" sz="2200" dirty="0" smtClean="0"/>
              <a:t>353 word pairs with their similarity score by 13 annotators.</a:t>
            </a:r>
          </a:p>
          <a:p>
            <a:r>
              <a:rPr lang="en-US" altLang="zh-CN" sz="2600" dirty="0" smtClean="0"/>
              <a:t>Short Text Similarity: Microsoft Research Paraphrase Corpus(MSRpar)</a:t>
            </a:r>
          </a:p>
          <a:p>
            <a:pPr lvl="1"/>
            <a:r>
              <a:rPr lang="en-US" altLang="zh-CN" sz="2200" dirty="0" smtClean="0"/>
              <a:t>4076 training pairs and 1725 test pairs.</a:t>
            </a:r>
          </a:p>
          <a:p>
            <a:pPr lvl="1"/>
            <a:r>
              <a:rPr lang="en-US" altLang="zh-CN" sz="2200" dirty="0" smtClean="0"/>
              <a:t>One score for each pair: 0 / 1</a:t>
            </a:r>
          </a:p>
          <a:p>
            <a:endParaRPr lang="zh-CN" altLang="en-US" sz="2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96047"/>
              </p:ext>
            </p:extLst>
          </p:nvPr>
        </p:nvGraphicFramePr>
        <p:xfrm>
          <a:off x="1494992" y="2708920"/>
          <a:ext cx="6120679" cy="227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163"/>
                <a:gridCol w="951137"/>
                <a:gridCol w="1326955"/>
                <a:gridCol w="647728"/>
                <a:gridCol w="706232"/>
                <a:gridCol w="706232"/>
                <a:gridCol w="706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Word1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Word2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Ave.</a:t>
                      </a:r>
                      <a:r>
                        <a:rPr lang="en-US" altLang="zh-CN" sz="2000" baseline="0" dirty="0" smtClean="0"/>
                        <a:t> Score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#13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71115"/>
              </p:ext>
            </p:extLst>
          </p:nvPr>
        </p:nvGraphicFramePr>
        <p:xfrm>
          <a:off x="1115616" y="4221088"/>
          <a:ext cx="6860096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83441"/>
                <a:gridCol w="1176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Text1 &amp; Text 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Score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Amrozi accused his brother, whom he called "the witness",</a:t>
                      </a:r>
                      <a:br>
                        <a:rPr lang="en-US" altLang="zh-CN" sz="1800" dirty="0" smtClean="0"/>
                      </a:br>
                      <a:r>
                        <a:rPr lang="en-US" altLang="zh-CN" sz="1800" dirty="0" smtClean="0"/>
                        <a:t> of deliberately distorting his evidence.</a:t>
                      </a:r>
                      <a:endParaRPr lang="zh-CN" alt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r>
                        <a:rPr lang="en-US" altLang="zh-CN" sz="1800" baseline="0" dirty="0" smtClean="0"/>
                        <a:t> (Similar)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Referring to him as only "the witness", Amrozi accused his brother of deliberately distorting his evidence.</a:t>
                      </a:r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351365" y="2204864"/>
            <a:ext cx="3993834" cy="3235921"/>
            <a:chOff x="2306358" y="2204864"/>
            <a:chExt cx="3993834" cy="3235921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627784" y="4973106"/>
              <a:ext cx="3672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91880" y="4973106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Human judge</a:t>
              </a:r>
              <a:endParaRPr lang="zh-CN" altLang="en-US" sz="20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2771800" y="2204864"/>
              <a:ext cx="0" cy="2952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0800000">
              <a:off x="2306358" y="2450505"/>
              <a:ext cx="492443" cy="19866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 smtClean="0"/>
                <a:t>Similarity Score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2396951" y="5105276"/>
              <a:ext cx="461665" cy="20935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2482" y="49411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3768" y="2204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2771800" y="2380818"/>
              <a:ext cx="10801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940152" y="4869160"/>
              <a:ext cx="0" cy="109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Pearson Correlation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059832" y="2604974"/>
            <a:ext cx="2736304" cy="1994520"/>
            <a:chOff x="2987824" y="2420888"/>
            <a:chExt cx="2736304" cy="1994520"/>
          </a:xfrm>
        </p:grpSpPr>
        <p:sp>
          <p:nvSpPr>
            <p:cNvPr id="26" name="椭圆 25"/>
            <p:cNvSpPr/>
            <p:nvPr/>
          </p:nvSpPr>
          <p:spPr>
            <a:xfrm flipV="1">
              <a:off x="4067944" y="3212976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3779912" y="4127376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932040" y="3140968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5601816" y="2420888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 flipV="1">
              <a:off x="4499992" y="2924944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2987824" y="4293096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737720" y="3861048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5479504" y="2982443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220344" y="3594720"/>
              <a:ext cx="122312" cy="122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9" name="直接连接符 38"/>
          <p:cNvCxnSpPr/>
          <p:nvPr/>
        </p:nvCxnSpPr>
        <p:spPr>
          <a:xfrm flipV="1">
            <a:off x="3093660" y="2564904"/>
            <a:ext cx="2990508" cy="22003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414575" y="2613750"/>
            <a:ext cx="2237545" cy="1729650"/>
            <a:chOff x="3414575" y="2613750"/>
            <a:chExt cx="2237545" cy="1729650"/>
          </a:xfrm>
        </p:grpSpPr>
        <p:sp>
          <p:nvSpPr>
            <p:cNvPr id="40" name="椭圆 39"/>
            <p:cNvSpPr/>
            <p:nvPr/>
          </p:nvSpPr>
          <p:spPr>
            <a:xfrm flipV="1">
              <a:off x="4427984" y="4221088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4580384" y="3284984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V="1">
              <a:off x="3707904" y="359472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V="1">
              <a:off x="5025752" y="3861048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V="1">
              <a:off x="5241776" y="287464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V="1">
              <a:off x="3707904" y="306896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V="1">
              <a:off x="4283968" y="378904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V="1">
              <a:off x="3635896" y="414908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V="1">
              <a:off x="4305672" y="2946648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V="1">
              <a:off x="5529808" y="3090664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V="1">
              <a:off x="3414575" y="2613750"/>
              <a:ext cx="122312" cy="1223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23728" y="5517232"/>
                <a:ext cx="4690066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𝑋𝑌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517232"/>
                <a:ext cx="4690066" cy="8188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Various understanding brings different methods</a:t>
            </a:r>
          </a:p>
          <a:p>
            <a:r>
              <a:rPr lang="en-US" altLang="zh-CN" sz="2800" dirty="0" smtClean="0"/>
              <a:t>Vector space model</a:t>
            </a:r>
          </a:p>
          <a:p>
            <a:pPr lvl="1"/>
            <a:r>
              <a:rPr lang="en-US" altLang="zh-CN" sz="2200" dirty="0" smtClean="0"/>
              <a:t>Map text to a global view (Wiki Concept / WordNet node)</a:t>
            </a:r>
          </a:p>
          <a:p>
            <a:pPr lvl="1"/>
            <a:r>
              <a:rPr lang="en-US" altLang="zh-CN" sz="2200" dirty="0" smtClean="0"/>
              <a:t>Topic view</a:t>
            </a:r>
          </a:p>
          <a:p>
            <a:r>
              <a:rPr lang="en-US" altLang="zh-CN" sz="2600" dirty="0" smtClean="0"/>
              <a:t>Word-Word similarity derivation</a:t>
            </a:r>
          </a:p>
          <a:p>
            <a:pPr lvl="1"/>
            <a:r>
              <a:rPr lang="en-US" altLang="zh-CN" sz="2200" dirty="0" smtClean="0"/>
              <a:t>Decompose and combine (alignment)</a:t>
            </a:r>
          </a:p>
          <a:p>
            <a:pPr lvl="1"/>
            <a:r>
              <a:rPr lang="en-US" altLang="zh-CN" sz="2200" dirty="0" smtClean="0"/>
              <a:t>Structure view</a:t>
            </a:r>
            <a:endParaRPr lang="en-US" altLang="zh-CN" sz="2200" dirty="0"/>
          </a:p>
          <a:p>
            <a:r>
              <a:rPr lang="en-US" altLang="zh-CN" sz="2600" dirty="0" smtClean="0"/>
              <a:t>Improvements</a:t>
            </a:r>
          </a:p>
          <a:p>
            <a:pPr lvl="1"/>
            <a:r>
              <a:rPr lang="en-US" altLang="zh-CN" sz="2200" dirty="0" smtClean="0"/>
              <a:t>Incorporate word sense information</a:t>
            </a:r>
          </a:p>
          <a:p>
            <a:pPr lvl="1"/>
            <a:r>
              <a:rPr lang="en-US" altLang="zh-CN" sz="2200" dirty="0" smtClean="0"/>
              <a:t>Aggregate more features to build a robust framework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ESA</a:t>
            </a:r>
          </a:p>
          <a:p>
            <a:pPr lvl="1"/>
            <a:r>
              <a:rPr lang="en-US" altLang="zh-CN" sz="1800" dirty="0"/>
              <a:t>Computing Semantic Relatedness </a:t>
            </a:r>
            <a:r>
              <a:rPr lang="en-US" altLang="zh-CN" sz="1800" dirty="0" smtClean="0"/>
              <a:t>using Wikipedia-based </a:t>
            </a:r>
            <a:r>
              <a:rPr lang="en-US" altLang="zh-CN" sz="1800" dirty="0"/>
              <a:t>Explicit Semantic Analysis</a:t>
            </a:r>
            <a:endParaRPr lang="en-US" altLang="zh-CN" sz="1800" dirty="0" smtClean="0"/>
          </a:p>
          <a:p>
            <a:r>
              <a:rPr lang="en-US" altLang="zh-CN" dirty="0" smtClean="0"/>
              <a:t>Random Walk</a:t>
            </a:r>
          </a:p>
          <a:p>
            <a:pPr lvl="1"/>
            <a:r>
              <a:rPr lang="en-US" altLang="zh-CN" sz="1800" dirty="0"/>
              <a:t>Random Walks for Text Semantic Similarity</a:t>
            </a:r>
            <a:endParaRPr lang="en-US" altLang="zh-CN" sz="1800" dirty="0" smtClean="0"/>
          </a:p>
          <a:p>
            <a:r>
              <a:rPr lang="en-US" altLang="zh-CN" dirty="0" smtClean="0"/>
              <a:t>Word-Word Similarity</a:t>
            </a:r>
          </a:p>
          <a:p>
            <a:pPr lvl="1"/>
            <a:r>
              <a:rPr lang="en-US" altLang="zh-CN" sz="1800" dirty="0"/>
              <a:t>Semantic Similarity in a Taxonomy: An Information-Based Measure and its Application to Problems of Ambiguity in Natural </a:t>
            </a:r>
            <a:r>
              <a:rPr lang="en-US" altLang="zh-CN" sz="1800" dirty="0" smtClean="0"/>
              <a:t>Language</a:t>
            </a:r>
          </a:p>
          <a:p>
            <a:pPr lvl="1"/>
            <a:r>
              <a:rPr lang="en-US" altLang="zh-CN" sz="1800" dirty="0"/>
              <a:t>Semantic Text Similarity Using </a:t>
            </a:r>
            <a:r>
              <a:rPr lang="en-US" altLang="zh-CN" sz="1800" dirty="0" smtClean="0"/>
              <a:t>Corpus-Based Word </a:t>
            </a:r>
            <a:r>
              <a:rPr lang="en-US" altLang="zh-CN" sz="1800" dirty="0"/>
              <a:t>Similarity and String </a:t>
            </a:r>
            <a:r>
              <a:rPr lang="en-US" altLang="zh-CN" sz="1800" dirty="0" smtClean="0"/>
              <a:t>Similarity</a:t>
            </a:r>
          </a:p>
          <a:p>
            <a:pPr lvl="1"/>
            <a:r>
              <a:rPr lang="en-US" altLang="zh-CN" sz="1800" dirty="0"/>
              <a:t>Corpus-based and Knowledge-based </a:t>
            </a:r>
            <a:r>
              <a:rPr lang="en-US" altLang="zh-CN" sz="1800" dirty="0" smtClean="0"/>
              <a:t>Measures of </a:t>
            </a:r>
            <a:r>
              <a:rPr lang="en-US" altLang="zh-CN" sz="1800" dirty="0"/>
              <a:t>Text Semantic Similarity</a:t>
            </a:r>
          </a:p>
          <a:p>
            <a:r>
              <a:rPr lang="en-US" altLang="zh-CN" dirty="0" smtClean="0"/>
              <a:t>Alignment</a:t>
            </a:r>
          </a:p>
          <a:p>
            <a:pPr lvl="1"/>
            <a:r>
              <a:rPr lang="en-US" altLang="zh-CN" sz="1800" dirty="0"/>
              <a:t>Learning to Grade Short Answer Questions using Semantic </a:t>
            </a:r>
            <a:r>
              <a:rPr lang="en-US" altLang="zh-CN" sz="1800" dirty="0" smtClean="0"/>
              <a:t>Similarity Measures </a:t>
            </a:r>
            <a:r>
              <a:rPr lang="en-US" altLang="zh-CN" sz="1800" dirty="0"/>
              <a:t>and Dependency Graph </a:t>
            </a:r>
            <a:r>
              <a:rPr lang="en-US" altLang="zh-CN" sz="1800" dirty="0" smtClean="0"/>
              <a:t>Alignments</a:t>
            </a:r>
          </a:p>
          <a:p>
            <a:pPr lvl="1"/>
            <a:r>
              <a:rPr lang="en-US" altLang="zh-CN" sz="1800" dirty="0"/>
              <a:t>UNT: A Supervised Synergistic </a:t>
            </a:r>
            <a:r>
              <a:rPr lang="en-US" altLang="zh-CN" sz="1800" dirty="0" smtClean="0"/>
              <a:t>Approach to </a:t>
            </a:r>
            <a:r>
              <a:rPr lang="en-US" altLang="zh-CN" sz="1800" dirty="0"/>
              <a:t>Semantic Text </a:t>
            </a:r>
            <a:r>
              <a:rPr lang="en-US" altLang="zh-CN" sz="1800" dirty="0" smtClean="0"/>
              <a:t>Similarity</a:t>
            </a:r>
          </a:p>
          <a:p>
            <a:pPr lvl="1"/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04864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356992"/>
            <a:ext cx="72728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What to do</a:t>
            </a:r>
          </a:p>
          <a:p>
            <a:pPr lvl="1"/>
            <a:r>
              <a:rPr lang="en-US" altLang="zh-CN" sz="2400" dirty="0" smtClean="0"/>
              <a:t>Input: two </a:t>
            </a:r>
            <a:r>
              <a:rPr lang="en-US" altLang="zh-CN" sz="2400" dirty="0" smtClean="0"/>
              <a:t>natural language plain </a:t>
            </a:r>
            <a:r>
              <a:rPr lang="en-US" altLang="zh-CN" sz="2400" dirty="0" smtClean="0"/>
              <a:t>texts.</a:t>
            </a:r>
          </a:p>
          <a:p>
            <a:pPr lvl="1"/>
            <a:r>
              <a:rPr lang="en-US" altLang="zh-CN" sz="2400" dirty="0" smtClean="0"/>
              <a:t>Output: a score representing the semantic similarity between these two texts.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“</a:t>
            </a:r>
            <a:r>
              <a:rPr lang="en-US" altLang="zh-CN" sz="2400" dirty="0"/>
              <a:t>The manager fired that </a:t>
            </a:r>
            <a:r>
              <a:rPr lang="en-US" altLang="zh-CN" sz="2400" dirty="0" smtClean="0"/>
              <a:t>employee.”</a:t>
            </a:r>
          </a:p>
          <a:p>
            <a:pPr marL="0" indent="0">
              <a:buNone/>
            </a:pPr>
            <a:r>
              <a:rPr lang="en-US" altLang="zh-CN" sz="2400" dirty="0" smtClean="0"/>
              <a:t>“</a:t>
            </a:r>
            <a:r>
              <a:rPr lang="en-US" altLang="zh-CN" sz="2400" dirty="0"/>
              <a:t>The worker is terminated from work by his </a:t>
            </a:r>
            <a:r>
              <a:rPr lang="en-US" altLang="zh-CN" sz="2400" dirty="0" smtClean="0"/>
              <a:t>boss.”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“iMac” “Apple computer”  v.s.  “Fuji apple” “Apple computer”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to do</a:t>
            </a:r>
          </a:p>
          <a:p>
            <a:pPr lvl="1"/>
            <a:r>
              <a:rPr lang="en-US" altLang="zh-CN" dirty="0" smtClean="0"/>
              <a:t>Reverse dictionary</a:t>
            </a:r>
          </a:p>
          <a:p>
            <a:pPr lvl="1"/>
            <a:r>
              <a:rPr lang="en-US" altLang="zh-CN" dirty="0" smtClean="0"/>
              <a:t>Semantic search</a:t>
            </a:r>
          </a:p>
          <a:p>
            <a:pPr lvl="1"/>
            <a:r>
              <a:rPr lang="en-US" altLang="zh-CN" dirty="0" smtClean="0"/>
              <a:t>Question recommendation</a:t>
            </a:r>
          </a:p>
          <a:p>
            <a:pPr lvl="1"/>
            <a:r>
              <a:rPr lang="en-US" altLang="zh-CN" dirty="0" smtClean="0"/>
              <a:t>Grading short answer questions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416" y="4630247"/>
            <a:ext cx="3215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8472" y="2636912"/>
            <a:ext cx="32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7424" y="4283804"/>
            <a:ext cx="313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scientific study of human minds.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37433" y="3957241"/>
            <a:ext cx="1487983" cy="1898578"/>
            <a:chOff x="737433" y="3957241"/>
            <a:chExt cx="1487983" cy="1898578"/>
          </a:xfrm>
        </p:grpSpPr>
        <p:pic>
          <p:nvPicPr>
            <p:cNvPr id="3074" name="Picture 2" descr="C:\Users\Administrator\Desktop\us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33" y="3957241"/>
              <a:ext cx="1487983" cy="148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115616" y="548648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85048" y="4091632"/>
            <a:ext cx="2371328" cy="1764187"/>
            <a:chOff x="5585048" y="4091632"/>
            <a:chExt cx="2371328" cy="176418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048" y="4091632"/>
              <a:ext cx="12192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726596" y="5486487"/>
              <a:ext cx="222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Server + Dictionary</a:t>
              </a:r>
              <a:endParaRPr lang="zh-CN" altLang="en-US" dirty="0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2225416" y="4869160"/>
            <a:ext cx="31386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7424" y="4869160"/>
            <a:ext cx="313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 you mean “Psychology”?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TF-IDF Score</a:t>
                </a:r>
              </a:p>
              <a:p>
                <a:pPr lvl="1"/>
                <a:r>
                  <a:rPr lang="en-US" altLang="zh-CN" sz="2400" dirty="0" smtClean="0"/>
                  <a:t>Measure the significance of a word in a document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𝑤𝑜𝑟𝑑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𝑑𝑜𝑐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:r>
                  <a:rPr lang="en-US" altLang="zh-CN" sz="2000" dirty="0" smtClean="0"/>
                  <a:t>Term frequency of a word in the document.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𝑖𝑑𝑓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𝑤𝑜𝑟𝑑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 ∈ 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𝑤𝑜𝑟𝑑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 ∈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}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CN" b="0" dirty="0" smtClean="0"/>
              </a:p>
              <a:p>
                <a:pPr lvl="2"/>
                <a:r>
                  <a:rPr lang="en-US" altLang="zh-CN" sz="2000" dirty="0" smtClean="0"/>
                  <a:t>Inverse document frequency of a word in the corpus.</a:t>
                </a:r>
              </a:p>
              <a:p>
                <a:pPr lvl="2"/>
                <a:r>
                  <a:rPr lang="en-US" altLang="zh-CN" sz="2000" dirty="0" smtClean="0"/>
                  <a:t>D: The whole document </a:t>
                </a:r>
                <a:r>
                  <a:rPr lang="en-US" altLang="zh-CN" sz="2000" dirty="0" smtClean="0"/>
                  <a:t>set (usually a large corpus)</a:t>
                </a:r>
                <a:endParaRPr lang="en-US" altLang="zh-CN" sz="2000" dirty="0" smtClean="0"/>
              </a:p>
              <a:p>
                <a:pPr lvl="2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𝑡𝑓𝑖𝑑𝑓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𝑤𝑜𝑟𝑑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𝑤𝑜𝑟𝑑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∗</m:t>
                    </m:r>
                    <m:r>
                      <a:rPr lang="en-US" altLang="zh-CN" sz="2400" b="0" i="1" smtClean="0">
                        <a:latin typeface="Cambria Math"/>
                      </a:rPr>
                      <m:t>𝑖𝑑𝑓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𝑤𝑜𝑟𝑑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81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1399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3574757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Vector Space Model</a:t>
            </a:r>
          </a:p>
          <a:p>
            <a:r>
              <a:rPr lang="en-US" altLang="zh-CN" sz="2000" dirty="0" smtClean="0"/>
              <a:t>Word-Word Similarity Derivation</a:t>
            </a:r>
            <a:endParaRPr lang="zh-CN" altLang="en-US" sz="2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356992"/>
            <a:ext cx="72728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Various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Different understanding of semantic similarity</a:t>
            </a:r>
          </a:p>
          <a:p>
            <a:pPr lvl="1"/>
            <a:r>
              <a:rPr lang="en-US" altLang="zh-CN" dirty="0" smtClean="0"/>
              <a:t>Sharing common/similar objects, actions, 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Sharing common attributes when describing them.</a:t>
            </a:r>
          </a:p>
          <a:p>
            <a:pPr lvl="2"/>
            <a:r>
              <a:rPr lang="en-US" altLang="zh-CN" dirty="0" smtClean="0"/>
              <a:t>E.g., “tiger” and “cat” share common attributes like “have fur” </a:t>
            </a:r>
            <a:br>
              <a:rPr lang="en-US" altLang="zh-CN" dirty="0" smtClean="0"/>
            </a:br>
            <a:r>
              <a:rPr lang="en-US" altLang="zh-CN" dirty="0" smtClean="0"/>
              <a:t>“can vocalize” “belongs to animals” 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Sharing entities from similar topics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E.g., “book” and “library”.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Similar structure (have a correct alignment between two sentence pairs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Similarity or Relatedness</a:t>
            </a:r>
          </a:p>
          <a:p>
            <a:pPr lvl="1"/>
            <a:r>
              <a:rPr lang="en-US" altLang="zh-CN" dirty="0" smtClean="0"/>
              <a:t>Synonymy/Antonymy/Hypernymy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Vector Space Model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/>
          <a:lstStyle/>
          <a:p>
            <a:r>
              <a:rPr lang="en-US" altLang="zh-CN" dirty="0" smtClean="0"/>
              <a:t>Previous work: Bag-Of-Words</a:t>
            </a:r>
          </a:p>
          <a:p>
            <a:pPr lvl="1"/>
            <a:r>
              <a:rPr lang="en-US" altLang="zh-CN" dirty="0" smtClean="0"/>
              <a:t>Each text is represented by a weighted vector of lexical items.</a:t>
            </a:r>
          </a:p>
          <a:p>
            <a:pPr lvl="1"/>
            <a:r>
              <a:rPr lang="en-US" altLang="zh-CN" dirty="0" smtClean="0"/>
              <a:t>The common lexical item between two texts contributes to their similarity score.</a:t>
            </a:r>
          </a:p>
          <a:p>
            <a:pPr lvl="1"/>
            <a:r>
              <a:rPr lang="en-US" altLang="zh-CN" dirty="0" smtClean="0"/>
              <a:t>Drawback</a:t>
            </a:r>
          </a:p>
          <a:p>
            <a:pPr lvl="2"/>
            <a:r>
              <a:rPr lang="en-US" altLang="zh-CN" dirty="0" smtClean="0"/>
              <a:t>Data sparsity</a:t>
            </a:r>
          </a:p>
          <a:p>
            <a:pPr lvl="2"/>
            <a:r>
              <a:rPr lang="en-US" altLang="zh-CN" dirty="0" smtClean="0"/>
              <a:t>Ignoring synonymy/polysemy between texts</a:t>
            </a:r>
          </a:p>
          <a:p>
            <a:pPr lvl="2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79837"/>
              </p:ext>
            </p:extLst>
          </p:nvPr>
        </p:nvGraphicFramePr>
        <p:xfrm>
          <a:off x="1068288" y="4581128"/>
          <a:ext cx="6600056" cy="148336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3300028"/>
                <a:gridCol w="3300028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Vectors in n-gram vector space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(ny, new,</a:t>
                      </a:r>
                      <a:r>
                        <a:rPr lang="en-US" altLang="zh-CN" baseline="0" dirty="0" smtClean="0"/>
                        <a:t> york, times, ny times, …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NY times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</a:t>
                      </a:r>
                      <a:r>
                        <a:rPr lang="en-US" altLang="zh-CN" baseline="0" dirty="0" smtClean="0"/>
                        <a:t>      0,       0,       1,        1,      …)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 York</a:t>
                      </a:r>
                      <a:r>
                        <a:rPr lang="en-US" altLang="zh-CN" baseline="0" dirty="0" smtClean="0"/>
                        <a:t> times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(0,</a:t>
                      </a:r>
                      <a:r>
                        <a:rPr lang="en-US" altLang="zh-CN" baseline="0" dirty="0" smtClean="0"/>
                        <a:t>      1,       1,       1,        0,      …)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1739</Words>
  <Application>Microsoft Office PowerPoint</Application>
  <PresentationFormat>全屏显示(4:3)</PresentationFormat>
  <Paragraphs>455</Paragraphs>
  <Slides>29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平衡</vt:lpstr>
      <vt:lpstr>Semantic Text Similarity</vt:lpstr>
      <vt:lpstr>Agenda</vt:lpstr>
      <vt:lpstr>Overview</vt:lpstr>
      <vt:lpstr>Overview</vt:lpstr>
      <vt:lpstr>Overview</vt:lpstr>
      <vt:lpstr>Preliminary</vt:lpstr>
      <vt:lpstr>Algorithms</vt:lpstr>
      <vt:lpstr>Various Methods</vt:lpstr>
      <vt:lpstr>Vector Space Model</vt:lpstr>
      <vt:lpstr>Explicit Semantic Analysis</vt:lpstr>
      <vt:lpstr>Explicit Semantic Analysis</vt:lpstr>
      <vt:lpstr>Explicit Semantic Analysis</vt:lpstr>
      <vt:lpstr>Explicit Semantic Analysis</vt:lpstr>
      <vt:lpstr>Explicit Semantic Analysis</vt:lpstr>
      <vt:lpstr>WordNet Random Walk</vt:lpstr>
      <vt:lpstr>WordNet Random Walk</vt:lpstr>
      <vt:lpstr>WordNet Random Walk</vt:lpstr>
      <vt:lpstr>WordNet Random Walk</vt:lpstr>
      <vt:lpstr>Derivation From Word Similarity</vt:lpstr>
      <vt:lpstr>Word-Word Similarity</vt:lpstr>
      <vt:lpstr>Word-Word Similarity</vt:lpstr>
      <vt:lpstr>Word-Word Similarity</vt:lpstr>
      <vt:lpstr>Alignment</vt:lpstr>
      <vt:lpstr>Evaluation</vt:lpstr>
      <vt:lpstr>Dataset</vt:lpstr>
      <vt:lpstr>Evaluation Metric</vt:lpstr>
      <vt:lpstr>Summary</vt:lpstr>
      <vt:lpstr>Reference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Text Similarity</dc:title>
  <dc:creator>Administrator</dc:creator>
  <cp:lastModifiedBy>Kangqi Luo</cp:lastModifiedBy>
  <cp:revision>134</cp:revision>
  <cp:lastPrinted>2013-09-25T06:19:26Z</cp:lastPrinted>
  <dcterms:created xsi:type="dcterms:W3CDTF">2013-09-14T04:19:13Z</dcterms:created>
  <dcterms:modified xsi:type="dcterms:W3CDTF">2013-09-29T06:13:24Z</dcterms:modified>
</cp:coreProperties>
</file>