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3" r:id="rId3"/>
    <p:sldId id="288" r:id="rId4"/>
    <p:sldId id="281" r:id="rId5"/>
    <p:sldId id="274" r:id="rId6"/>
    <p:sldId id="298" r:id="rId7"/>
    <p:sldId id="275" r:id="rId8"/>
    <p:sldId id="277" r:id="rId9"/>
    <p:sldId id="299" r:id="rId10"/>
    <p:sldId id="286" r:id="rId11"/>
    <p:sldId id="284" r:id="rId12"/>
    <p:sldId id="287" r:id="rId13"/>
    <p:sldId id="279" r:id="rId14"/>
    <p:sldId id="285" r:id="rId15"/>
    <p:sldId id="280" r:id="rId16"/>
    <p:sldId id="273" r:id="rId17"/>
    <p:sldId id="266" r:id="rId18"/>
    <p:sldId id="264" r:id="rId19"/>
    <p:sldId id="267" r:id="rId20"/>
    <p:sldId id="294" r:id="rId21"/>
    <p:sldId id="272" r:id="rId22"/>
    <p:sldId id="265" r:id="rId23"/>
    <p:sldId id="289" r:id="rId24"/>
    <p:sldId id="291" r:id="rId25"/>
    <p:sldId id="293" r:id="rId26"/>
    <p:sldId id="297" r:id="rId27"/>
    <p:sldId id="295" r:id="rId28"/>
    <p:sldId id="296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1" autoAdjust="0"/>
    <p:restoredTop sz="54529" autoAdjust="0"/>
  </p:normalViewPr>
  <p:slideViewPr>
    <p:cSldViewPr>
      <p:cViewPr varScale="1">
        <p:scale>
          <a:sx n="38" d="100"/>
          <a:sy n="38" d="100"/>
        </p:scale>
        <p:origin x="-14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4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466B7-0D29-4AC6-9BB8-2AB3201899CA}" type="datetimeFigureOut">
              <a:rPr lang="en-US" smtClean="0"/>
              <a:t>9/21/2011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6057C-DE8F-4C1B-9560-292FAD35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6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A62B7-F951-4C2A-ABC9-A55A3B8BC4A5}" type="datetimeFigureOut">
              <a:rPr lang="en-US" smtClean="0"/>
              <a:t>9/21/2011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6E9CB-50AD-4CAE-AB81-004C1BE8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745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E9CB-50AD-4CAE-AB81-004C1BE85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5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 relational table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E9CB-50AD-4CAE-AB81-004C1BE85F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9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QID is to some extent different from key, the knowledge which can be used to limit the possible candidates by attackers is useful, it’s unpredictable</a:t>
            </a:r>
          </a:p>
          <a:p>
            <a:r>
              <a:rPr lang="en-US" sz="1200" dirty="0" smtClean="0"/>
              <a:t>This kind of knowledge can be attributes not in QID, i.e. non-sensitive attributes or sensitive attributes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It’s application dependent in practice rather than treat it as an automatically process?</a:t>
            </a:r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E9CB-50AD-4CAE-AB81-004C1BE85F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7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analyses those programs reading data from and writing data to a published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E9CB-50AD-4CAE-AB81-004C1BE85F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76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S={1,2,3,4,5,6}</a:t>
            </a:r>
          </a:p>
          <a:p>
            <a:r>
              <a:rPr lang="en-US" dirty="0" smtClean="0"/>
              <a:t>C=[{1,2},{3,4},{5,6},{1,3,5}]</a:t>
            </a:r>
          </a:p>
          <a:p>
            <a:r>
              <a:rPr lang="en-US" dirty="0" smtClean="0"/>
              <a:t>I=C</a:t>
            </a:r>
          </a:p>
          <a:p>
            <a:r>
              <a:rPr lang="en-US" dirty="0" smtClean="0"/>
              <a:t>While</a:t>
            </a:r>
            <a:r>
              <a:rPr lang="en-US" baseline="0" dirty="0" smtClean="0"/>
              <a:t> </a:t>
            </a:r>
            <a:r>
              <a:rPr lang="en-US" dirty="0" smtClean="0"/>
              <a:t>{1,2},{3,4},{5,6} is smaller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E9CB-50AD-4CAE-AB81-004C1BE85F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2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next slide I will</a:t>
            </a:r>
            <a:r>
              <a:rPr lang="en-US" baseline="0" dirty="0" smtClean="0"/>
              <a:t> give a brief exhibition of one kind of Minimum key discovered by their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E9CB-50AD-4CAE-AB81-004C1BE85F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6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0.1</a:t>
            </a:r>
          </a:p>
          <a:p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E9CB-50AD-4CAE-AB81-004C1BE85F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01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Token set</a:t>
            </a:r>
          </a:p>
          <a:p>
            <a:r>
              <a:rPr lang="en-US" dirty="0" smtClean="0"/>
              <a:t>Children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E9CB-50AD-4CAE-AB81-004C1BE85F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5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BF3-6E9E-4DFD-9346-E811D828C669}" type="datetime1">
              <a:rPr lang="zh-CN" altLang="en-US" smtClean="0"/>
              <a:t>2011/9/21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B386-7C5C-44CD-B0F8-DD2A817AA235}" type="datetime1">
              <a:rPr lang="zh-CN" altLang="en-US" smtClean="0"/>
              <a:t>2011/9/21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211-BC07-43C4-BE6F-7C71C7BFD5FD}" type="datetime1">
              <a:rPr lang="zh-CN" altLang="en-US" smtClean="0"/>
              <a:t>2011/9/21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F98F-2A2D-414D-B7CA-76F98DD43F7A}" type="datetime1">
              <a:rPr lang="zh-CN" altLang="en-US" smtClean="0"/>
              <a:t>2011/9/21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97E1-1513-461F-BC30-94581E0BF0B8}" type="datetime1">
              <a:rPr lang="zh-CN" altLang="en-US" smtClean="0"/>
              <a:t>2011/9/21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1105-229D-4EFD-BA75-9EE2737CD46B}" type="datetime1">
              <a:rPr lang="zh-CN" altLang="en-US" smtClean="0"/>
              <a:t>2011/9/21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AF7A-9B06-4FDB-B6BA-D4B8DE807B30}" type="datetime1">
              <a:rPr lang="zh-CN" altLang="en-US" smtClean="0"/>
              <a:t>2011/9/21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EC68-5045-419B-8B84-A00C9A5A6D73}" type="datetime1">
              <a:rPr lang="zh-CN" altLang="en-US" smtClean="0"/>
              <a:t>2011/9/21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F134-A6BF-4794-87B2-C2FBC6F54B25}" type="datetime1">
              <a:rPr lang="zh-CN" altLang="en-US" smtClean="0"/>
              <a:t>2011/9/21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F48D-6475-462A-9D2D-66E3734CDEF3}" type="datetime1">
              <a:rPr lang="zh-CN" altLang="en-US" smtClean="0"/>
              <a:t>2011/9/21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1DF-0276-4EB7-A298-4EAE9F3AC317}" type="datetime1">
              <a:rPr lang="zh-CN" altLang="en-US" smtClean="0"/>
              <a:t>2011/9/21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9A8D-E74E-46A4-AA66-469C69D2BCB4}" type="datetime1">
              <a:rPr lang="zh-CN" altLang="en-US" smtClean="0"/>
              <a:t>2011/9/21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state of art in QID finding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Xinhui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set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Given a finite set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S</a:t>
                </a:r>
                <a:r>
                  <a:rPr lang="en-US" sz="2400" i="1" dirty="0"/>
                  <a:t> </a:t>
                </a:r>
                <a:r>
                  <a:rPr lang="en-US" sz="2400" dirty="0" smtClean="0"/>
                  <a:t>and </a:t>
                </a:r>
                <a:r>
                  <a:rPr lang="en-US" sz="2400" dirty="0"/>
                  <a:t>a collection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C</a:t>
                </a:r>
                <a:r>
                  <a:rPr lang="en-US" sz="2400" i="1" dirty="0"/>
                  <a:t> </a:t>
                </a:r>
                <a:r>
                  <a:rPr lang="en-US" sz="2400" dirty="0"/>
                  <a:t>of subsets </a:t>
                </a:r>
                <a:r>
                  <a:rPr lang="en-US" sz="2400" dirty="0" smtClean="0"/>
                  <a:t>of </a:t>
                </a:r>
                <a:r>
                  <a:rPr lang="en-US" sz="2400" i="1" dirty="0" smtClean="0"/>
                  <a:t>S</a:t>
                </a:r>
                <a:r>
                  <a:rPr lang="en-US" sz="2400" dirty="0"/>
                  <a:t>, a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set cover</a:t>
                </a:r>
                <a:r>
                  <a:rPr lang="en-US" sz="2400" i="1" dirty="0"/>
                  <a:t> I </a:t>
                </a:r>
                <a:r>
                  <a:rPr lang="en-US" sz="2400" dirty="0"/>
                  <a:t>is a </a:t>
                </a:r>
                <a:r>
                  <a:rPr lang="en-US" sz="2400" dirty="0" smtClean="0"/>
                  <a:t>sub-collection </a:t>
                </a:r>
                <a:r>
                  <a:rPr lang="en-US" sz="2400" dirty="0"/>
                  <a:t>of </a:t>
                </a:r>
                <a:r>
                  <a:rPr lang="en-US" sz="2400" i="1" dirty="0"/>
                  <a:t>C </a:t>
                </a:r>
                <a:r>
                  <a:rPr lang="en-US" sz="2400" dirty="0"/>
                  <a:t>such </a:t>
                </a:r>
                <a:r>
                  <a:rPr lang="en-US" sz="2400" dirty="0" smtClean="0"/>
                  <a:t>that every </a:t>
                </a:r>
                <a:r>
                  <a:rPr lang="en-US" sz="2400" dirty="0"/>
                  <a:t>element in </a:t>
                </a:r>
                <a:r>
                  <a:rPr lang="en-US" sz="2400" i="1" dirty="0"/>
                  <a:t>S </a:t>
                </a:r>
                <a:r>
                  <a:rPr lang="en-US" sz="2400" dirty="0"/>
                  <a:t>belongs to at least one </a:t>
                </a:r>
                <a:r>
                  <a:rPr lang="en-US" sz="2400" dirty="0" smtClean="0"/>
                  <a:t>member of </a:t>
                </a:r>
                <a:r>
                  <a:rPr lang="en-US" sz="2400" i="1" dirty="0" smtClean="0"/>
                  <a:t>I</a:t>
                </a:r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i="1" dirty="0" smtClean="0">
                    <a:solidFill>
                      <a:srgbClr val="0070C0"/>
                    </a:solidFill>
                  </a:rPr>
                  <a:t>Minimum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Set Cover </a:t>
                </a:r>
                <a:r>
                  <a:rPr lang="en-US" sz="2400" dirty="0"/>
                  <a:t>problem asks </a:t>
                </a:r>
                <a:r>
                  <a:rPr lang="en-US" sz="2400" dirty="0" smtClean="0"/>
                  <a:t>for a </a:t>
                </a:r>
                <a:r>
                  <a:rPr lang="en-US" sz="2400" dirty="0"/>
                  <a:t>set cover with the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smallest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size</a:t>
                </a:r>
              </a:p>
              <a:p>
                <a:endParaRPr lang="en-US" sz="2400" dirty="0" smtClean="0"/>
              </a:p>
              <a:p>
                <a:r>
                  <a:rPr lang="en-US" sz="2400" i="1" dirty="0"/>
                  <a:t>Minimum Set Cover </a:t>
                </a:r>
                <a:r>
                  <a:rPr lang="en-US" sz="2400" dirty="0"/>
                  <a:t>problem </a:t>
                </a:r>
                <a:r>
                  <a:rPr lang="en-US" sz="2400" dirty="0" smtClean="0"/>
                  <a:t>is </a:t>
                </a:r>
                <a:r>
                  <a:rPr lang="en-US" sz="2400" dirty="0"/>
                  <a:t>NP-hard, has an approximation greedy </a:t>
                </a:r>
                <a:r>
                  <a:rPr lang="en-US" sz="2400" dirty="0" smtClean="0"/>
                  <a:t>algorithm, which outputs </a:t>
                </a:r>
                <a:r>
                  <a:rPr lang="en-US" sz="2400" dirty="0"/>
                  <a:t>a set cover of size at most 1+ln |S| times the minimum set cover size, |S|=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6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Rajeev’s method to find minimum QID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400" dirty="0" smtClean="0">
                    <a:ea typeface="宋体" pitchFamily="2" charset="-122"/>
                  </a:rPr>
                  <a:t>Key is </a:t>
                </a:r>
                <a:r>
                  <a:rPr lang="en-US" sz="2400" dirty="0">
                    <a:ea typeface="宋体" pitchFamily="2" charset="-122"/>
                  </a:rPr>
                  <a:t>a subset of attributes </a:t>
                </a:r>
                <a:r>
                  <a:rPr lang="en-US" sz="2400" dirty="0" smtClean="0">
                    <a:ea typeface="宋体" pitchFamily="2" charset="-122"/>
                  </a:rPr>
                  <a:t>that </a:t>
                </a:r>
                <a:r>
                  <a:rPr lang="en-US" sz="2400" dirty="0" smtClean="0">
                    <a:solidFill>
                      <a:srgbClr val="0070C0"/>
                    </a:solidFill>
                    <a:ea typeface="宋体" pitchFamily="2" charset="-122"/>
                  </a:rPr>
                  <a:t>uniquely</a:t>
                </a:r>
                <a:r>
                  <a:rPr lang="en-US" sz="2400" dirty="0" smtClean="0">
                    <a:ea typeface="宋体" pitchFamily="2" charset="-122"/>
                  </a:rPr>
                  <a:t> </a:t>
                </a:r>
                <a:r>
                  <a:rPr lang="en-US" sz="2400" dirty="0">
                    <a:ea typeface="宋体" pitchFamily="2" charset="-122"/>
                  </a:rPr>
                  <a:t>distinguish </a:t>
                </a:r>
                <a:r>
                  <a:rPr lang="en-US" sz="2400" dirty="0" smtClean="0">
                    <a:ea typeface="宋体" pitchFamily="2" charset="-122"/>
                  </a:rPr>
                  <a:t>all tuples</a:t>
                </a:r>
              </a:p>
              <a:p>
                <a:r>
                  <a:rPr lang="en-US" sz="2400" dirty="0" smtClean="0">
                    <a:ea typeface="宋体" pitchFamily="2" charset="-122"/>
                  </a:rPr>
                  <a:t>QID </a:t>
                </a:r>
                <a:r>
                  <a:rPr lang="en-US" sz="2400" dirty="0">
                    <a:ea typeface="宋体" pitchFamily="2" charset="-122"/>
                  </a:rPr>
                  <a:t>is a subset of attributes that distinguish </a:t>
                </a:r>
                <a:r>
                  <a:rPr lang="en-US" sz="2400" dirty="0">
                    <a:solidFill>
                      <a:srgbClr val="0070C0"/>
                    </a:solidFill>
                    <a:ea typeface="宋体" pitchFamily="2" charset="-122"/>
                  </a:rPr>
                  <a:t>almost</a:t>
                </a:r>
                <a:r>
                  <a:rPr lang="en-US" sz="2400" dirty="0">
                    <a:ea typeface="宋体" pitchFamily="2" charset="-122"/>
                  </a:rPr>
                  <a:t> all tuples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Collecting information on each attribute incurs certain cost </a:t>
                </a:r>
                <a:r>
                  <a:rPr lang="en-US" sz="2400" dirty="0"/>
                  <a:t>to the </a:t>
                </a:r>
                <a:r>
                  <a:rPr lang="en-US" sz="2400" dirty="0" smtClean="0"/>
                  <a:t>adversary, so </a:t>
                </a:r>
                <a:r>
                  <a:rPr lang="en-US" sz="2400" dirty="0"/>
                  <a:t>minimum </a:t>
                </a:r>
                <a:r>
                  <a:rPr lang="en-US" sz="2400" dirty="0" smtClean="0"/>
                  <a:t>QID counts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Method to find </a:t>
                </a:r>
                <a:r>
                  <a:rPr lang="en-US" sz="2400" dirty="0"/>
                  <a:t>minimum </a:t>
                </a:r>
                <a:r>
                  <a:rPr lang="en-US" sz="2400" dirty="0" smtClean="0"/>
                  <a:t>key can be used to find minimum QID</a:t>
                </a:r>
              </a:p>
              <a:p>
                <a:endParaRPr lang="en-US" sz="2400" dirty="0" smtClean="0"/>
              </a:p>
              <a:p>
                <a:r>
                  <a:rPr lang="en-US" sz="2400" dirty="0"/>
                  <a:t>R</a:t>
                </a:r>
                <a:r>
                  <a:rPr lang="en-US" sz="2400" dirty="0" smtClean="0"/>
                  <a:t>educe </a:t>
                </a:r>
                <a:r>
                  <a:rPr lang="en-US" sz="2400" dirty="0"/>
                  <a:t>Minimum Key to </a:t>
                </a:r>
                <a:r>
                  <a:rPr lang="en-US" sz="2400" dirty="0" smtClean="0"/>
                  <a:t>Minimum </a:t>
                </a:r>
                <a:r>
                  <a:rPr lang="en-US" sz="2400" dirty="0"/>
                  <a:t>Set Cover </a:t>
                </a:r>
                <a:endParaRPr lang="en-US" sz="2400" dirty="0" smtClean="0"/>
              </a:p>
              <a:p>
                <a:pPr lvl="1"/>
                <a:r>
                  <a:rPr lang="en-US" sz="2000" dirty="0" smtClean="0"/>
                  <a:t>S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two-pair tuples constructed by records in the table</a:t>
                </a:r>
              </a:p>
              <a:p>
                <a:pPr lvl="1"/>
                <a:r>
                  <a:rPr lang="en-US" sz="2000" dirty="0" smtClean="0"/>
                  <a:t>Every </a:t>
                </a:r>
                <a:r>
                  <a:rPr lang="en-US" sz="2000" dirty="0"/>
                  <a:t>subset </a:t>
                </a:r>
                <a:r>
                  <a:rPr lang="en-US" sz="2000" dirty="0" smtClean="0"/>
                  <a:t>has only one element, i.e. one attribute</a:t>
                </a:r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66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Rajeev’s </a:t>
            </a:r>
            <a:r>
              <a:rPr lang="en-US" dirty="0" smtClean="0"/>
              <a:t>method(cont.)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Greedy method to Minimum key problem calls for multiple times table scan, not efficient when tables are very large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solve problem efficiently, </a:t>
            </a:r>
            <a:r>
              <a:rPr lang="en-US" sz="2400" dirty="0" smtClean="0"/>
              <a:t>Rajeev </a:t>
            </a:r>
            <a:r>
              <a:rPr lang="en-US" sz="2400" i="1" dirty="0" smtClean="0"/>
              <a:t>et al.</a:t>
            </a:r>
            <a:r>
              <a:rPr lang="en-US" sz="2400" dirty="0" smtClean="0"/>
              <a:t> </a:t>
            </a:r>
            <a:r>
              <a:rPr lang="en-US" sz="2400" dirty="0"/>
              <a:t>considered </a:t>
            </a:r>
            <a:r>
              <a:rPr lang="en-US" sz="2400" dirty="0" smtClean="0"/>
              <a:t>probability and </a:t>
            </a:r>
            <a:r>
              <a:rPr lang="en-US" sz="2400" dirty="0"/>
              <a:t>random sampling </a:t>
            </a:r>
            <a:r>
              <a:rPr lang="en-US" sz="2400" dirty="0" smtClean="0"/>
              <a:t>method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0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l-GR" dirty="0"/>
              <a:t>ε</a:t>
            </a:r>
            <a:r>
              <a:rPr lang="en-US" dirty="0" smtClean="0"/>
              <a:t>, </a:t>
            </a:r>
            <a:r>
              <a:rPr lang="el-GR" dirty="0" smtClean="0"/>
              <a:t>δ</a:t>
            </a:r>
            <a:r>
              <a:rPr lang="en-US" dirty="0" smtClean="0"/>
              <a:t>)-</a:t>
            </a:r>
            <a:r>
              <a:rPr lang="en-US" dirty="0"/>
              <a:t>Separation </a:t>
            </a:r>
            <a:r>
              <a:rPr lang="en-US" dirty="0" smtClean="0"/>
              <a:t>Minimum Key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Separation </a:t>
                </a:r>
                <a:r>
                  <a:rPr lang="en-US" sz="2400" dirty="0" smtClean="0"/>
                  <a:t>ratio</a:t>
                </a:r>
                <a:r>
                  <a:rPr lang="en-US" sz="2400" dirty="0" smtClean="0"/>
                  <a:t>: the </a:t>
                </a:r>
                <a:r>
                  <a:rPr lang="en-US" sz="2400" dirty="0" smtClean="0"/>
                  <a:t>ratio </a:t>
                </a:r>
                <a:r>
                  <a:rPr lang="en-US" sz="2400" dirty="0" smtClean="0"/>
                  <a:t>separating all possible two-pair records</a:t>
                </a:r>
              </a:p>
              <a:p>
                <a:r>
                  <a:rPr lang="en-US" sz="2400" dirty="0" smtClean="0"/>
                  <a:t>A </a:t>
                </a:r>
                <a:r>
                  <a:rPr lang="en-US" sz="2400" dirty="0"/>
                  <a:t>quasi-identifier with a small </a:t>
                </a:r>
                <a:r>
                  <a:rPr lang="en-US" sz="2400" dirty="0" smtClean="0"/>
                  <a:t>size such </a:t>
                </a:r>
                <a:r>
                  <a:rPr lang="en-US" sz="2400" dirty="0"/>
                  <a:t>that, with probability at least </a:t>
                </a:r>
                <a:r>
                  <a:rPr lang="en-US" sz="2400" dirty="0" smtClean="0"/>
                  <a:t>1-</a:t>
                </a:r>
                <a:r>
                  <a:rPr lang="el-GR" sz="2400" dirty="0" smtClean="0"/>
                  <a:t>δ</a:t>
                </a:r>
                <a:r>
                  <a:rPr lang="en-US" sz="2400" dirty="0" smtClean="0"/>
                  <a:t>, the output quasi-identifier </a:t>
                </a:r>
                <a:r>
                  <a:rPr lang="en-US" sz="2400" dirty="0"/>
                  <a:t>has separation </a:t>
                </a:r>
                <a:r>
                  <a:rPr lang="en-US" sz="2400" dirty="0" smtClean="0"/>
                  <a:t>ratio </a:t>
                </a:r>
                <a:r>
                  <a:rPr lang="en-US" sz="2400" dirty="0"/>
                  <a:t>at least </a:t>
                </a:r>
                <a:r>
                  <a:rPr lang="en-US" sz="2400" dirty="0" smtClean="0"/>
                  <a:t>1-</a:t>
                </a:r>
                <a:r>
                  <a:rPr lang="el-GR" sz="2400" dirty="0" smtClean="0"/>
                  <a:t>ε</a:t>
                </a:r>
                <a:endParaRPr lang="en-US" sz="2400" dirty="0"/>
              </a:p>
              <a:p>
                <a:r>
                  <a:rPr lang="en-US" sz="2400" dirty="0" smtClean="0"/>
                  <a:t>Given </a:t>
                </a:r>
                <a:r>
                  <a:rPr lang="el-GR" sz="2400" dirty="0" smtClean="0"/>
                  <a:t>ε</a:t>
                </a:r>
                <a:r>
                  <a:rPr lang="en-US" sz="2400" dirty="0" smtClean="0"/>
                  <a:t>, </a:t>
                </a:r>
                <a:r>
                  <a:rPr lang="el-GR" sz="2400" dirty="0" smtClean="0"/>
                  <a:t>δ</a:t>
                </a:r>
                <a:r>
                  <a:rPr lang="en-US" sz="2400" dirty="0" smtClean="0"/>
                  <a:t>, randomly pick k=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l-GR" sz="2400" i="1">
                                    <a:latin typeface="Cambria Math"/>
                                  </a:rPr>
                                  <m:t>𝜀</m:t>
                                </m:r>
                              </m:den>
                            </m:f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r>
                              <a:rPr lang="el-GR" sz="2400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 smtClean="0"/>
                  <a:t> records in table, then use Minimum Set cover problem method (Proof omitted )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Other kinds of Minimum key discovery, all minimum keys discovery and masking in </a:t>
                </a:r>
                <a:r>
                  <a:rPr lang="en-US" sz="2400" dirty="0"/>
                  <a:t>Rajeev’s </a:t>
                </a:r>
                <a:r>
                  <a:rPr lang="en-US" sz="2400" dirty="0" smtClean="0"/>
                  <a:t>paper, all use this kind of random sampling and probabilistic strategy.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88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3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Rajeev’s </a:t>
            </a:r>
            <a:r>
              <a:rPr lang="en-US" dirty="0" smtClean="0"/>
              <a:t>Algorithm in 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	1. randomly choose k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l-GR" sz="2400" i="1">
                                    <a:latin typeface="Cambria Math"/>
                                  </a:rPr>
                                  <m:t>𝜀</m:t>
                                </m:r>
                              </m:den>
                            </m:f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r>
                              <a:rPr lang="el-GR" sz="2400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l-GR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pairs </a:t>
                </a:r>
                <a:r>
                  <a:rPr lang="en-US" sz="2400" dirty="0"/>
                  <a:t>of tuples</a:t>
                </a:r>
                <a:r>
                  <a:rPr lang="en-US" sz="2400" dirty="0" smtClean="0"/>
                  <a:t>;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	2</a:t>
                </a:r>
                <a:r>
                  <a:rPr lang="en-US" sz="2400" dirty="0"/>
                  <a:t>. Reduce the problem to a set cover </a:t>
                </a:r>
                <a:r>
                  <a:rPr lang="en-US" sz="2400" dirty="0" smtClean="0"/>
                  <a:t>instance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3</a:t>
                </a:r>
                <a:r>
                  <a:rPr lang="en-US" sz="2400" dirty="0"/>
                  <a:t>. Apply Greedy Set Cover </a:t>
                </a:r>
                <a:r>
                  <a:rPr lang="en-US" sz="2400" dirty="0" smtClean="0"/>
                  <a:t>Algorithm, output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	corresponding attributes as </a:t>
                </a:r>
                <a:r>
                  <a:rPr lang="en-US" sz="2400" dirty="0"/>
                  <a:t>a quasi-identifier to the </a:t>
                </a:r>
                <a:r>
                  <a:rPr lang="en-US" sz="2400" dirty="0" smtClean="0"/>
                  <a:t>	original </a:t>
                </a:r>
                <a:r>
                  <a:rPr lang="en-US" sz="2400" dirty="0"/>
                  <a:t>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0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Rajeev’s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Minimal </a:t>
            </a:r>
            <a:r>
              <a:rPr lang="en-US" sz="2400" dirty="0"/>
              <a:t>set of </a:t>
            </a:r>
            <a:r>
              <a:rPr lang="en-US" sz="2400" i="1" dirty="0"/>
              <a:t>QID </a:t>
            </a:r>
            <a:r>
              <a:rPr lang="en-US" sz="2400" dirty="0"/>
              <a:t>does not imply the most appropriate privacy protection setting </a:t>
            </a:r>
            <a:r>
              <a:rPr lang="en-US" sz="2400" dirty="0" smtClean="0"/>
              <a:t>since attackers </a:t>
            </a:r>
            <a:r>
              <a:rPr lang="en-US" sz="2400" dirty="0"/>
              <a:t>could potentially have more attribute </a:t>
            </a:r>
            <a:r>
              <a:rPr lang="en-US" sz="2400" dirty="0" smtClean="0"/>
              <a:t>values</a:t>
            </a:r>
            <a:endParaRPr lang="en-US" sz="2400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related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Data cleaning in Data Warehouses</a:t>
            </a:r>
          </a:p>
          <a:p>
            <a:r>
              <a:rPr lang="en-US" sz="2400" dirty="0" smtClean="0"/>
              <a:t>[1] </a:t>
            </a:r>
            <a:r>
              <a:rPr lang="en-US" sz="2400" dirty="0"/>
              <a:t>Eliminating Fuzzy Duplicates in Data Warehouses, VLDB 2002.</a:t>
            </a:r>
          </a:p>
          <a:p>
            <a:r>
              <a:rPr lang="en-US" sz="2400" dirty="0" smtClean="0"/>
              <a:t>[2] </a:t>
            </a:r>
            <a:r>
              <a:rPr lang="en-US" sz="2400" dirty="0"/>
              <a:t>Robust and Efficient Fuzzy Match for Online Data Cleaning, SIGMOD 2003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Privacy Disclosure Analysis</a:t>
            </a:r>
          </a:p>
          <a:p>
            <a:r>
              <a:rPr lang="en-US" sz="2400" dirty="0" smtClean="0"/>
              <a:t>[3] </a:t>
            </a:r>
            <a:r>
              <a:rPr lang="en-US" sz="2400" dirty="0"/>
              <a:t>Worst-Case Background Knowledge for Privacy-Preserving Data Publishing, ICDE 2007.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3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Data cleaning in Data Warehouses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Detecting </a:t>
            </a:r>
            <a:r>
              <a:rPr lang="en-US" sz="2400" dirty="0"/>
              <a:t>multiple tuples which describe the same real world </a:t>
            </a:r>
            <a:r>
              <a:rPr lang="en-US" sz="2400" dirty="0" smtClean="0"/>
              <a:t>entity,</a:t>
            </a:r>
            <a:r>
              <a:rPr lang="en-US" sz="2400" dirty="0"/>
              <a:t> and correcting errors in data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External data sources usually contain errors: spelling mistakes, missing fields, inconsistent conventions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Domain </a:t>
            </a:r>
            <a:r>
              <a:rPr lang="en-US" sz="2400" dirty="0" smtClean="0"/>
              <a:t>independent solutions usually </a:t>
            </a:r>
            <a:r>
              <a:rPr lang="en-US" sz="2400" dirty="0"/>
              <a:t>rely on similarity </a:t>
            </a:r>
            <a:r>
              <a:rPr lang="en-US" sz="2400" dirty="0" smtClean="0"/>
              <a:t>functions, like standard textual </a:t>
            </a:r>
            <a:r>
              <a:rPr lang="en-US" sz="2400" dirty="0"/>
              <a:t>similarity functions (e.g., edit distance, cosine metric)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Domain </a:t>
            </a:r>
            <a:r>
              <a:rPr lang="en-US" sz="2400" dirty="0" smtClean="0"/>
              <a:t>specific information complements domain independent solutions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640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Eliminating Fuzzy Duplicates in Data Warehouses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Focus on detecting multiple tuples which </a:t>
            </a:r>
            <a:r>
              <a:rPr lang="en-US" sz="2400" dirty="0"/>
              <a:t>describe the same </a:t>
            </a:r>
            <a:r>
              <a:rPr lang="en-US" sz="2400" dirty="0" smtClean="0"/>
              <a:t>real world entity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Domain </a:t>
            </a:r>
            <a:r>
              <a:rPr lang="en-US" sz="2400" dirty="0">
                <a:solidFill>
                  <a:srgbClr val="0070C0"/>
                </a:solidFill>
              </a:rPr>
              <a:t>independent </a:t>
            </a:r>
            <a:r>
              <a:rPr lang="en-US" sz="2400" dirty="0" smtClean="0">
                <a:solidFill>
                  <a:srgbClr val="0070C0"/>
                </a:solidFill>
              </a:rPr>
              <a:t>solutions </a:t>
            </a:r>
            <a:r>
              <a:rPr lang="en-US" sz="2400" dirty="0" smtClean="0"/>
              <a:t>rely </a:t>
            </a:r>
            <a:r>
              <a:rPr lang="en-US" sz="2400" dirty="0"/>
              <a:t>on standard </a:t>
            </a:r>
            <a:r>
              <a:rPr lang="en-US" sz="2400" dirty="0" smtClean="0">
                <a:solidFill>
                  <a:srgbClr val="0070C0"/>
                </a:solidFill>
              </a:rPr>
              <a:t>textual similarity </a:t>
            </a:r>
            <a:r>
              <a:rPr lang="en-US" sz="2400" dirty="0">
                <a:solidFill>
                  <a:srgbClr val="0070C0"/>
                </a:solidFill>
              </a:rPr>
              <a:t>functions</a:t>
            </a:r>
            <a:r>
              <a:rPr lang="en-US" sz="2400" dirty="0"/>
              <a:t> </a:t>
            </a:r>
            <a:r>
              <a:rPr lang="en-US" sz="2400" dirty="0" smtClean="0"/>
              <a:t>between </a:t>
            </a:r>
            <a:r>
              <a:rPr lang="en-US" sz="2400" dirty="0"/>
              <a:t>multi-attribute </a:t>
            </a:r>
            <a:r>
              <a:rPr lang="en-US" sz="2400" dirty="0" smtClean="0"/>
              <a:t>tuples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esult in large numbers of </a:t>
            </a:r>
            <a:r>
              <a:rPr lang="en-US" sz="2400" dirty="0" smtClean="0">
                <a:solidFill>
                  <a:srgbClr val="0070C0"/>
                </a:solidFill>
              </a:rPr>
              <a:t>false positive </a:t>
            </a:r>
            <a:r>
              <a:rPr lang="en-US" sz="2400" dirty="0" smtClean="0"/>
              <a:t>if identifying </a:t>
            </a:r>
            <a:r>
              <a:rPr lang="en-US" sz="2400" dirty="0" smtClean="0">
                <a:solidFill>
                  <a:srgbClr val="0070C0"/>
                </a:solidFill>
              </a:rPr>
              <a:t>domain-specific</a:t>
            </a:r>
            <a:r>
              <a:rPr lang="en-US" sz="2400" dirty="0" smtClean="0"/>
              <a:t> abbreviations </a:t>
            </a:r>
            <a:r>
              <a:rPr lang="en-US" sz="2400" dirty="0"/>
              <a:t>and </a:t>
            </a:r>
            <a:r>
              <a:rPr lang="en-US" sz="2400" dirty="0" smtClean="0"/>
              <a:t>conventions</a:t>
            </a:r>
          </a:p>
          <a:p>
            <a:endParaRPr lang="en-US" sz="2400" dirty="0" smtClean="0"/>
          </a:p>
          <a:p>
            <a:r>
              <a:rPr lang="en-US" sz="2400" dirty="0" smtClean="0"/>
              <a:t>The notion </a:t>
            </a:r>
            <a:r>
              <a:rPr lang="en-US" sz="2400" dirty="0"/>
              <a:t>of </a:t>
            </a:r>
            <a:r>
              <a:rPr lang="en-US" sz="2400" dirty="0">
                <a:solidFill>
                  <a:srgbClr val="0070C0"/>
                </a:solidFill>
              </a:rPr>
              <a:t>co-occurrence</a:t>
            </a:r>
            <a:r>
              <a:rPr lang="en-US" sz="2400" dirty="0"/>
              <a:t> can </a:t>
            </a:r>
            <a:r>
              <a:rPr lang="en-US" sz="2400" dirty="0" smtClean="0"/>
              <a:t>be </a:t>
            </a:r>
            <a:r>
              <a:rPr lang="en-US" sz="2400" dirty="0"/>
              <a:t>used </a:t>
            </a:r>
            <a:r>
              <a:rPr lang="en-US" sz="2400" dirty="0" smtClean="0"/>
              <a:t>for reducing </a:t>
            </a:r>
            <a:r>
              <a:rPr lang="en-US" sz="2400" dirty="0"/>
              <a:t>the number of false </a:t>
            </a:r>
            <a:r>
              <a:rPr lang="en-US" sz="2400" dirty="0" smtClean="0"/>
              <a:t>positives in </a:t>
            </a:r>
            <a:r>
              <a:rPr lang="en-US" sz="2400" dirty="0"/>
              <a:t>dimensional tables in a data </a:t>
            </a:r>
            <a:r>
              <a:rPr lang="en-US" sz="2400" dirty="0" smtClean="0"/>
              <a:t>warehouse, which </a:t>
            </a:r>
            <a:r>
              <a:rPr lang="en-US" sz="2400" dirty="0"/>
              <a:t>are usually associated with hierarchies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091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Eliminating Fuzzy Duplicates in Data Warehouses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R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 …, </a:t>
                </a:r>
                <a:r>
                  <a:rPr lang="en-US" sz="2400" dirty="0" err="1" smtClean="0"/>
                  <a:t>R</a:t>
                </a:r>
                <a:r>
                  <a:rPr lang="en-US" sz="2400" baseline="-25000" dirty="0" err="1"/>
                  <a:t>m</a:t>
                </a:r>
                <a:r>
                  <a:rPr lang="en-US" sz="2400" dirty="0"/>
                  <a:t>,</a:t>
                </a:r>
                <a:r>
                  <a:rPr lang="en-US" sz="2400" baseline="-25000" dirty="0"/>
                  <a:t> </a:t>
                </a:r>
                <a:r>
                  <a:rPr lang="en-US" sz="2400" dirty="0" smtClean="0"/>
                  <a:t>foreign key </a:t>
                </a:r>
                <a:r>
                  <a:rPr lang="en-US" sz="2400" dirty="0"/>
                  <a:t>relationship between R</a:t>
                </a:r>
                <a:r>
                  <a:rPr lang="en-US" sz="2400" baseline="-25000" dirty="0"/>
                  <a:t>i-1</a:t>
                </a:r>
                <a:r>
                  <a:rPr lang="en-US" sz="2400" dirty="0"/>
                  <a:t> and </a:t>
                </a:r>
                <a:r>
                  <a:rPr lang="en-US" sz="2400" dirty="0" err="1" smtClean="0"/>
                  <a:t>R</a:t>
                </a:r>
                <a:r>
                  <a:rPr lang="en-US" sz="2400" baseline="-25000" dirty="0" err="1" smtClean="0"/>
                  <a:t>i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2400" dirty="0" smtClean="0"/>
                  <a:t>i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r>
                  <a:rPr lang="en-US" sz="2400" dirty="0" smtClean="0"/>
                  <a:t>cm: containment metric, cm(S, S’)=IDF(S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sz="2400" dirty="0" smtClean="0"/>
                  <a:t>S’)/IDF(S)</a:t>
                </a:r>
              </a:p>
              <a:p>
                <a:r>
                  <a:rPr lang="en-US" sz="2400" dirty="0" smtClean="0"/>
                  <a:t>TS(v</a:t>
                </a:r>
                <a:r>
                  <a:rPr lang="en-US" sz="2400" dirty="0"/>
                  <a:t>) denotes the set of tokens in a tuple v</a:t>
                </a:r>
              </a:p>
              <a:p>
                <a:r>
                  <a:rPr lang="en-US" sz="2400" dirty="0"/>
                  <a:t>CS(v) children set of </a:t>
                </a:r>
                <a:r>
                  <a:rPr lang="en-US" sz="2400" dirty="0" smtClean="0"/>
                  <a:t>v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Textual </a:t>
                </a:r>
                <a:r>
                  <a:rPr lang="en-US" sz="2400" dirty="0"/>
                  <a:t>Similarity Function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tcm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token containment </a:t>
                </a:r>
                <a:r>
                  <a:rPr lang="en-US" sz="2400" dirty="0"/>
                  <a:t>metric</a:t>
                </a:r>
                <a:r>
                  <a:rPr lang="en-US" sz="2400" dirty="0" smtClean="0"/>
                  <a:t>),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tcm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(TS(v), TS(v’))</a:t>
                </a:r>
              </a:p>
              <a:p>
                <a:r>
                  <a:rPr lang="en-US" sz="2400" dirty="0" smtClean="0"/>
                  <a:t>Co-occurrence </a:t>
                </a:r>
                <a:r>
                  <a:rPr lang="en-US" sz="2400" dirty="0"/>
                  <a:t>Similarity Function (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fkcm</a:t>
                </a:r>
                <a:r>
                  <a:rPr lang="en-US" sz="2400" dirty="0"/>
                  <a:t>: foreign key </a:t>
                </a:r>
                <a:r>
                  <a:rPr lang="en-US" sz="2400" dirty="0" smtClean="0"/>
                  <a:t>containment metric),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fkcm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(CS(v), CS(v’))</a:t>
                </a:r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2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36" y="1268760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000" dirty="0" smtClean="0"/>
              <a:t>      Linking </a:t>
            </a:r>
            <a:r>
              <a:rPr lang="en-US" sz="2000" dirty="0"/>
              <a:t>to </a:t>
            </a:r>
            <a:r>
              <a:rPr lang="en-US" sz="2000" dirty="0" smtClean="0"/>
              <a:t>re-identify </a:t>
            </a:r>
            <a:r>
              <a:rPr lang="en-US" sz="2000" dirty="0"/>
              <a:t>record </a:t>
            </a:r>
            <a:r>
              <a:rPr lang="en-US" sz="2000" dirty="0" smtClean="0"/>
              <a:t>owner</a:t>
            </a:r>
          </a:p>
          <a:p>
            <a:pPr marL="0" indent="0">
              <a:buNone/>
            </a:pPr>
            <a:r>
              <a:rPr lang="en-US" sz="2400" dirty="0" smtClean="0"/>
              <a:t>One tip: </a:t>
            </a:r>
            <a:r>
              <a:rPr lang="en-US" sz="2200" dirty="0" smtClean="0">
                <a:solidFill>
                  <a:srgbClr val="0070C0"/>
                </a:solidFill>
              </a:rPr>
              <a:t>87</a:t>
            </a:r>
            <a:r>
              <a:rPr lang="en-US" sz="2200" dirty="0">
                <a:solidFill>
                  <a:srgbClr val="0070C0"/>
                </a:solidFill>
              </a:rPr>
              <a:t>%</a:t>
            </a:r>
            <a:r>
              <a:rPr lang="en-US" sz="2200" dirty="0"/>
              <a:t> of the U.S. </a:t>
            </a:r>
            <a:r>
              <a:rPr lang="en-US" sz="2200" dirty="0" smtClean="0"/>
              <a:t>population are made </a:t>
            </a:r>
            <a:r>
              <a:rPr lang="en-US" sz="2200" dirty="0" smtClean="0">
                <a:solidFill>
                  <a:srgbClr val="0070C0"/>
                </a:solidFill>
              </a:rPr>
              <a:t>unique </a:t>
            </a:r>
            <a:r>
              <a:rPr lang="en-US" sz="2200" dirty="0" smtClean="0"/>
              <a:t>based on </a:t>
            </a:r>
            <a:r>
              <a:rPr lang="en-US" sz="2200" dirty="0" smtClean="0">
                <a:solidFill>
                  <a:srgbClr val="0070C0"/>
                </a:solidFill>
              </a:rPr>
              <a:t>birth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0070C0"/>
                </a:solidFill>
              </a:rPr>
              <a:t>sex </a:t>
            </a:r>
            <a:r>
              <a:rPr lang="en-US" sz="2200" dirty="0" smtClean="0"/>
              <a:t>and </a:t>
            </a:r>
            <a:r>
              <a:rPr lang="en-US" sz="2200" dirty="0" smtClean="0">
                <a:solidFill>
                  <a:srgbClr val="0070C0"/>
                </a:solidFill>
              </a:rPr>
              <a:t>zip code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38111"/>
            <a:ext cx="5125144" cy="364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 Privacy!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xuxinhui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76" y="1628800"/>
            <a:ext cx="5472608" cy="112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xuxinhui\Desktop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7074000" cy="288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81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Eliminating Fuzzy Duplicates in Data Warehouses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Combination Function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pos</a:t>
            </a:r>
            <a:r>
              <a:rPr lang="en-US" sz="2400" dirty="0" smtClean="0"/>
              <a:t>(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*</a:t>
            </a:r>
            <a:r>
              <a:rPr lang="en-US" sz="2400" dirty="0" err="1" smtClean="0"/>
              <a:t>pos</a:t>
            </a:r>
            <a:r>
              <a:rPr lang="en-US" sz="2400" dirty="0" smtClean="0"/>
              <a:t>(</a:t>
            </a:r>
            <a:r>
              <a:rPr lang="en-US" sz="2400" dirty="0" err="1" smtClean="0"/>
              <a:t>tcm</a:t>
            </a:r>
            <a:r>
              <a:rPr lang="en-US" sz="2400" dirty="0" smtClean="0"/>
              <a:t>(</a:t>
            </a:r>
            <a:r>
              <a:rPr lang="en-US" sz="2400" dirty="0" err="1" smtClean="0"/>
              <a:t>v,v</a:t>
            </a:r>
            <a:r>
              <a:rPr lang="en-US" sz="2400" dirty="0" smtClean="0"/>
              <a:t>’)-</a:t>
            </a:r>
            <a:r>
              <a:rPr lang="en-US" sz="2400" dirty="0" err="1" smtClean="0"/>
              <a:t>tcm_threshold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+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*</a:t>
            </a:r>
            <a:r>
              <a:rPr lang="en-US" sz="2400" dirty="0" err="1" smtClean="0"/>
              <a:t>pos</a:t>
            </a:r>
            <a:r>
              <a:rPr lang="en-US" sz="2400" dirty="0" smtClean="0"/>
              <a:t>(</a:t>
            </a:r>
            <a:r>
              <a:rPr lang="en-US" sz="2400" dirty="0" err="1" smtClean="0"/>
              <a:t>fkcm</a:t>
            </a:r>
            <a:r>
              <a:rPr lang="en-US" sz="2400" dirty="0" smtClean="0"/>
              <a:t>(</a:t>
            </a:r>
            <a:r>
              <a:rPr lang="en-US" sz="2400" dirty="0" err="1" smtClean="0"/>
              <a:t>v,v</a:t>
            </a:r>
            <a:r>
              <a:rPr lang="en-US" sz="2400" dirty="0"/>
              <a:t>’)-</a:t>
            </a:r>
            <a:r>
              <a:rPr lang="en-US" sz="2400" dirty="0" err="1"/>
              <a:t>fkcm_threshold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	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pos</a:t>
            </a:r>
            <a:r>
              <a:rPr lang="en-US" sz="2400" dirty="0"/>
              <a:t>(x) = 1, if x &gt; 0, and </a:t>
            </a:r>
            <a:r>
              <a:rPr lang="en-US" sz="2400" dirty="0" smtClean="0"/>
              <a:t>otherwise -1.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=IDF(TS(v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=IDF(CS(v</a:t>
            </a:r>
            <a:r>
              <a:rPr lang="en-US" sz="2400" dirty="0"/>
              <a:t>))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42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Robust and Efficient Fuzzy Match for Online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Focus on cleaning incoming tuples, make cleaned tuples match </a:t>
            </a:r>
            <a:r>
              <a:rPr lang="en-US" sz="2400" dirty="0"/>
              <a:t>acceptable tuples in </a:t>
            </a:r>
            <a:r>
              <a:rPr lang="en-US" sz="2400" dirty="0" smtClean="0"/>
              <a:t>reference tables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Propose </a:t>
            </a:r>
            <a:r>
              <a:rPr lang="en-US" sz="2400" dirty="0"/>
              <a:t>a </a:t>
            </a:r>
            <a:r>
              <a:rPr lang="en-US" sz="2400" dirty="0" smtClean="0"/>
              <a:t>new similarity function, develop an efficient fuzzy match algorithm</a:t>
            </a:r>
          </a:p>
          <a:p>
            <a:r>
              <a:rPr lang="en-US" sz="2400" dirty="0" smtClean="0"/>
              <a:t>Fuzzy match similarity(FMS) function: </a:t>
            </a:r>
          </a:p>
          <a:p>
            <a:pPr lvl="1"/>
            <a:r>
              <a:rPr lang="en-US" sz="2000" dirty="0" smtClean="0"/>
              <a:t>view a string as a sequence of tokens and associating with weights(IDF) quantifying their importance</a:t>
            </a:r>
          </a:p>
          <a:p>
            <a:pPr lvl="1"/>
            <a:r>
              <a:rPr lang="en-US" sz="2000" dirty="0" smtClean="0"/>
              <a:t>minimum </a:t>
            </a:r>
            <a:r>
              <a:rPr lang="en-US" sz="2000" dirty="0"/>
              <a:t>cost of “transforming” one tuple into the other </a:t>
            </a:r>
            <a:r>
              <a:rPr lang="en-US" sz="2000" dirty="0" smtClean="0"/>
              <a:t>through a </a:t>
            </a:r>
            <a:r>
              <a:rPr lang="en-US" sz="2000" dirty="0"/>
              <a:t>sequence of transformation operations (replacement, </a:t>
            </a:r>
            <a:r>
              <a:rPr lang="en-US" sz="2000" dirty="0" smtClean="0"/>
              <a:t>insertion, and </a:t>
            </a:r>
            <a:r>
              <a:rPr lang="en-US" sz="2000" dirty="0"/>
              <a:t>deletion of tokens)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cost of each </a:t>
            </a:r>
            <a:r>
              <a:rPr lang="en-US" sz="2000" dirty="0" smtClean="0"/>
              <a:t>transformation operation </a:t>
            </a:r>
            <a:r>
              <a:rPr lang="en-US" sz="2000" dirty="0"/>
              <a:t>is a function of the weights of tokens </a:t>
            </a:r>
            <a:r>
              <a:rPr lang="en-US" sz="2000" dirty="0" smtClean="0"/>
              <a:t>involved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682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Worst-Case Background Knowledge for Privacy-Preserving Data Publishing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nitiate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0070C0"/>
                </a:solidFill>
              </a:rPr>
              <a:t>formal study </a:t>
            </a:r>
            <a:r>
              <a:rPr lang="en-US" sz="2400" dirty="0"/>
              <a:t>of the </a:t>
            </a:r>
            <a:r>
              <a:rPr lang="en-US" sz="2400" dirty="0" smtClean="0"/>
              <a:t>worst case</a:t>
            </a:r>
            <a:r>
              <a:rPr lang="en-US" sz="2400" dirty="0"/>
              <a:t> </a:t>
            </a:r>
            <a:r>
              <a:rPr lang="en-US" sz="2400" dirty="0" smtClean="0"/>
              <a:t>disclosure in a masked bucket </a:t>
            </a:r>
            <a:r>
              <a:rPr lang="en-US" sz="2400" dirty="0"/>
              <a:t>with background </a:t>
            </a:r>
            <a:r>
              <a:rPr lang="en-US" sz="2400" dirty="0" smtClean="0"/>
              <a:t>knowledge</a:t>
            </a:r>
          </a:p>
          <a:p>
            <a:endParaRPr lang="en-US" sz="2400" dirty="0" smtClean="0"/>
          </a:p>
          <a:p>
            <a:r>
              <a:rPr lang="en-US" sz="2400" dirty="0" smtClean="0"/>
              <a:t>Does </a:t>
            </a:r>
            <a:r>
              <a:rPr lang="en-US" sz="2400" dirty="0"/>
              <a:t>not assume </a:t>
            </a:r>
            <a:r>
              <a:rPr lang="en-US" sz="2400" dirty="0" smtClean="0"/>
              <a:t>the </a:t>
            </a:r>
            <a:r>
              <a:rPr lang="en-US" sz="2400" dirty="0"/>
              <a:t>exact </a:t>
            </a:r>
            <a:r>
              <a:rPr lang="en-US" sz="2400" dirty="0" smtClean="0"/>
              <a:t>background knowledge </a:t>
            </a:r>
          </a:p>
          <a:p>
            <a:r>
              <a:rPr lang="en-US" sz="2400" dirty="0" smtClean="0"/>
              <a:t>Assume bounds on </a:t>
            </a:r>
            <a:r>
              <a:rPr lang="en-US" sz="2400" dirty="0"/>
              <a:t>background </a:t>
            </a:r>
            <a:r>
              <a:rPr lang="en-US" sz="2400" dirty="0" smtClean="0"/>
              <a:t>knowledge in </a:t>
            </a:r>
            <a:r>
              <a:rPr lang="en-US" sz="2400" dirty="0"/>
              <a:t>terms of the number of </a:t>
            </a:r>
            <a:r>
              <a:rPr lang="en-US" sz="2400" dirty="0">
                <a:solidFill>
                  <a:srgbClr val="0070C0"/>
                </a:solidFill>
              </a:rPr>
              <a:t>basic units </a:t>
            </a:r>
            <a:r>
              <a:rPr lang="en-US" sz="2400" dirty="0"/>
              <a:t>of </a:t>
            </a:r>
            <a:r>
              <a:rPr lang="en-US" sz="2400" dirty="0" smtClean="0"/>
              <a:t>knowledge</a:t>
            </a:r>
          </a:p>
          <a:p>
            <a:endParaRPr lang="en-US" sz="2400" dirty="0" smtClean="0"/>
          </a:p>
          <a:p>
            <a:r>
              <a:rPr lang="en-US" sz="2400" dirty="0" smtClean="0"/>
              <a:t>Propose </a:t>
            </a:r>
            <a:r>
              <a:rPr lang="en-US" sz="2400" dirty="0">
                <a:solidFill>
                  <a:srgbClr val="0070C0"/>
                </a:solidFill>
              </a:rPr>
              <a:t>basic implications </a:t>
            </a:r>
            <a:r>
              <a:rPr lang="en-US" sz="2400" dirty="0"/>
              <a:t>as </a:t>
            </a:r>
            <a:r>
              <a:rPr lang="en-US" sz="2400" dirty="0" smtClean="0"/>
              <a:t>an expressive </a:t>
            </a:r>
            <a:r>
              <a:rPr lang="en-US" sz="2400" dirty="0"/>
              <a:t>choice for </a:t>
            </a:r>
            <a:r>
              <a:rPr lang="en-US" sz="2400" dirty="0" smtClean="0"/>
              <a:t>units </a:t>
            </a:r>
            <a:r>
              <a:rPr lang="en-US" sz="2400" dirty="0"/>
              <a:t>of </a:t>
            </a:r>
            <a:r>
              <a:rPr lang="en-US" sz="2400" dirty="0" smtClean="0"/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13490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Worst-Case Background Knowledge for Privacy-Preserving Data Publishing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Computing </a:t>
            </a:r>
            <a:r>
              <a:rPr lang="en-US" sz="2400" dirty="0"/>
              <a:t>the probability of a specific disclosure from </a:t>
            </a:r>
            <a:r>
              <a:rPr lang="en-US" sz="2400" dirty="0" smtClean="0"/>
              <a:t>a given </a:t>
            </a:r>
            <a:r>
              <a:rPr lang="en-US" sz="2400" dirty="0"/>
              <a:t>set of k basic implications is </a:t>
            </a:r>
            <a:r>
              <a:rPr lang="en-US" sz="2400" dirty="0" smtClean="0"/>
              <a:t>intractable</a:t>
            </a:r>
          </a:p>
          <a:p>
            <a:endParaRPr lang="en-US" sz="2400" dirty="0"/>
          </a:p>
          <a:p>
            <a:r>
              <a:rPr lang="en-US" sz="2400" dirty="0" smtClean="0"/>
              <a:t>Show how to efficiently determine </a:t>
            </a:r>
            <a:r>
              <a:rPr lang="en-US" sz="2400" dirty="0"/>
              <a:t>the worst-case over all sets of k basic implications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266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Remains an open issue</a:t>
            </a:r>
          </a:p>
          <a:p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automatic </a:t>
            </a:r>
            <a:r>
              <a:rPr lang="en-US" sz="2400" dirty="0" smtClean="0"/>
              <a:t>process , or application dependent solution, which is better?</a:t>
            </a:r>
          </a:p>
          <a:p>
            <a:endParaRPr lang="en-US" sz="2400" dirty="0"/>
          </a:p>
          <a:p>
            <a:r>
              <a:rPr lang="en-US" sz="2400" dirty="0" smtClean="0"/>
              <a:t>Depend on application requirements in MS, make QID definition acceptable first, then find solutions</a:t>
            </a:r>
          </a:p>
          <a:p>
            <a:endParaRPr lang="en-US" sz="2400" dirty="0"/>
          </a:p>
          <a:p>
            <a:r>
              <a:rPr lang="en-US" sz="2400" dirty="0" smtClean="0"/>
              <a:t>Or we just move towards masking techniques? </a:t>
            </a:r>
            <a:r>
              <a:rPr lang="en-US" sz="2400" dirty="0" smtClean="0">
                <a:sym typeface="Wingdings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74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3533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0" dirty="0" smtClean="0"/>
          </a:p>
          <a:p>
            <a:pPr marL="0" indent="0" algn="ctr">
              <a:buNone/>
            </a:pPr>
            <a:endParaRPr lang="en-US" sz="5000" dirty="0"/>
          </a:p>
          <a:p>
            <a:pPr marL="0" indent="0" algn="ctr">
              <a:buNone/>
            </a:pPr>
            <a:r>
              <a:rPr lang="en-US" sz="5000" dirty="0" smtClean="0"/>
              <a:t>Thanks!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7926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Weight function: IDF</a:t>
                </a:r>
              </a:p>
              <a:p>
                <a:pPr marL="457200" lvl="1" indent="0">
                  <a:buNone/>
                </a:pPr>
                <a:r>
                  <a:rPr lang="en-US" sz="2400" dirty="0" smtClean="0"/>
                  <a:t>		W(t, i)=IDF(t, i)=log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𝑅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fr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𝑒𝑞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Token replacement cost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 err="1" smtClean="0"/>
                  <a:t>ed</a:t>
                </a:r>
                <a:r>
                  <a:rPr lang="en-US" sz="2400" dirty="0" smtClean="0"/>
                  <a:t>(t1, t2)*w(t1, i)</a:t>
                </a:r>
              </a:p>
              <a:p>
                <a:r>
                  <a:rPr lang="en-US" sz="2400" dirty="0"/>
                  <a:t>Token </a:t>
                </a:r>
                <a:r>
                  <a:rPr lang="en-US" sz="2400" dirty="0" smtClean="0"/>
                  <a:t>insertion cost</a:t>
                </a:r>
              </a:p>
              <a:p>
                <a:pPr marL="457200" lvl="1" indent="0">
                  <a:buNone/>
                </a:pPr>
                <a:r>
                  <a:rPr lang="en-US" sz="2400" dirty="0" smtClean="0"/>
                  <a:t>		</a:t>
                </a:r>
                <a:r>
                  <a:rPr lang="en-US" sz="2400" dirty="0" err="1" smtClean="0"/>
                  <a:t>C</a:t>
                </a:r>
                <a:r>
                  <a:rPr lang="en-US" sz="2400" baseline="-25000" dirty="0" err="1" smtClean="0"/>
                  <a:t>ins</a:t>
                </a:r>
                <a:r>
                  <a:rPr lang="en-US" sz="2400" dirty="0" smtClean="0"/>
                  <a:t>*w(t1</a:t>
                </a:r>
                <a:r>
                  <a:rPr lang="en-US" sz="2400" dirty="0"/>
                  <a:t>, i</a:t>
                </a:r>
                <a:r>
                  <a:rPr lang="en-US" sz="2400" dirty="0" smtClean="0"/>
                  <a:t>), where </a:t>
                </a:r>
                <a:r>
                  <a:rPr lang="en-US" sz="2400" dirty="0" err="1" smtClean="0"/>
                  <a:t>C</a:t>
                </a:r>
                <a:r>
                  <a:rPr lang="en-US" sz="2400" baseline="-25000" dirty="0" err="1" smtClean="0"/>
                  <a:t>ins</a:t>
                </a:r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equals 0 or 1</a:t>
                </a:r>
              </a:p>
              <a:p>
                <a:r>
                  <a:rPr lang="en-US" sz="2400" dirty="0"/>
                  <a:t>Token </a:t>
                </a:r>
                <a:r>
                  <a:rPr lang="en-US" sz="2400" dirty="0" smtClean="0"/>
                  <a:t>deletion cost</a:t>
                </a:r>
              </a:p>
              <a:p>
                <a:pPr marL="457200" lvl="1" indent="0">
                  <a:buNone/>
                </a:pPr>
                <a:r>
                  <a:rPr lang="en-US" sz="2400" dirty="0" smtClean="0"/>
                  <a:t>		w(t1</a:t>
                </a:r>
                <a:r>
                  <a:rPr lang="en-US" sz="2400" dirty="0"/>
                  <a:t>, i)</a:t>
                </a:r>
              </a:p>
              <a:p>
                <a:endParaRPr lang="en-US" sz="2400" dirty="0" smtClean="0"/>
              </a:p>
              <a:p>
                <a:pPr marL="457200" lvl="1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Robust and Efficient Fuzzy Match for Online Data </a:t>
            </a:r>
            <a:r>
              <a:rPr lang="en-US" sz="3000" dirty="0" smtClean="0"/>
              <a:t>Cleaning</a:t>
            </a:r>
            <a:r>
              <a:rPr lang="en-US" sz="3000" dirty="0" smtClean="0">
                <a:solidFill>
                  <a:srgbClr val="0070C0"/>
                </a:solidFill>
              </a:rPr>
              <a:t>(omitted)</a:t>
            </a:r>
            <a:endParaRPr lang="en-US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Robust and Efficient Fuzzy Match for Online Data </a:t>
            </a:r>
            <a:r>
              <a:rPr lang="en-US" sz="3000" dirty="0" smtClean="0"/>
              <a:t>Cleaning</a:t>
            </a:r>
            <a:r>
              <a:rPr lang="en-US" sz="3000" dirty="0">
                <a:solidFill>
                  <a:srgbClr val="0070C0"/>
                </a:solidFill>
              </a:rPr>
              <a:t>(omitted)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Transformation cost: </a:t>
                </a:r>
                <a:r>
                  <a:rPr lang="en-US" sz="2400" dirty="0" err="1" smtClean="0"/>
                  <a:t>tc</a:t>
                </a:r>
                <a:r>
                  <a:rPr lang="en-US" sz="2400" dirty="0" smtClean="0"/>
                  <a:t>(u[i], v[i])</a:t>
                </a:r>
              </a:p>
              <a:p>
                <a:pPr marL="457200" lvl="1" indent="0">
                  <a:buNone/>
                </a:pPr>
                <a:r>
                  <a:rPr lang="en-US" sz="2400" dirty="0" smtClean="0"/>
                  <a:t>	</a:t>
                </a:r>
                <a:r>
                  <a:rPr lang="en-US" sz="2400" dirty="0" err="1" smtClean="0"/>
                  <a:t>tc</a:t>
                </a:r>
                <a:r>
                  <a:rPr lang="en-US" sz="2400" dirty="0" smtClean="0"/>
                  <a:t>(</a:t>
                </a:r>
                <a:r>
                  <a:rPr lang="en-US" sz="2400" dirty="0" err="1" smtClean="0"/>
                  <a:t>u,v</a:t>
                </a:r>
                <a:r>
                  <a:rPr lang="en-US" sz="2400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/>
                          </a:rPr>
                          <m:t>𝑡𝑐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457200" lvl="1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Fuzzy Similarity Match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 smtClean="0"/>
                  <a:t>fms</a:t>
                </a:r>
                <a:r>
                  <a:rPr lang="en-US" sz="2400" dirty="0" smtClean="0"/>
                  <a:t> (u, v) = 1-min(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𝑡𝑐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 smtClean="0"/>
                  <a:t>, 1.0)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Related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[1] </a:t>
            </a:r>
            <a:r>
              <a:rPr lang="en-US" sz="2400" dirty="0"/>
              <a:t>Privacy-Preserving Data Publishing: A Survey </a:t>
            </a:r>
            <a:r>
              <a:rPr lang="en-US" sz="2400" dirty="0" smtClean="0"/>
              <a:t>of Recent Developments</a:t>
            </a:r>
            <a:r>
              <a:rPr lang="en-US" sz="2400" dirty="0"/>
              <a:t>, ACM </a:t>
            </a:r>
            <a:r>
              <a:rPr lang="en-US" sz="2400" dirty="0" smtClean="0"/>
              <a:t>Computing Survey 2010.</a:t>
            </a:r>
          </a:p>
          <a:p>
            <a:endParaRPr lang="en-US" sz="2400" dirty="0" smtClean="0"/>
          </a:p>
          <a:p>
            <a:r>
              <a:rPr lang="en-US" sz="2400" dirty="0" smtClean="0"/>
              <a:t>[2] </a:t>
            </a:r>
            <a:r>
              <a:rPr lang="en-US" sz="2400" dirty="0"/>
              <a:t>Efficient algorithms for masking and finding </a:t>
            </a:r>
            <a:r>
              <a:rPr lang="en-US" sz="2400" dirty="0" smtClean="0"/>
              <a:t>quasi-identifiers, VLDB 2007.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549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</a:t>
            </a:r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Record Linkage: a victim is linked to a small number of records in a table</a:t>
            </a:r>
          </a:p>
          <a:p>
            <a:endParaRPr lang="en-US" sz="2400" dirty="0" smtClean="0"/>
          </a:p>
          <a:p>
            <a:r>
              <a:rPr lang="en-US" sz="2400" dirty="0" smtClean="0"/>
              <a:t>Attribute Linkage: an attacker may not precisely identify the record of the target victim, but could infer his sensitive values from published data table</a:t>
            </a:r>
          </a:p>
          <a:p>
            <a:endParaRPr lang="en-US" sz="2400" dirty="0"/>
          </a:p>
          <a:p>
            <a:r>
              <a:rPr lang="en-US" sz="2400" dirty="0" smtClean="0"/>
              <a:t>Table Linkage: foregoing two linkage attack assume the victim’s record is in released table, however sometimes the presence of the  victim’s record in released table already reveal the victim’s sensitive info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9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r>
              <a:rPr lang="en-US" sz="2400" dirty="0" smtClean="0"/>
              <a:t>Privacy leakage through linkage attack by adversaries with background knowledge</a:t>
            </a:r>
          </a:p>
          <a:p>
            <a:endParaRPr lang="en-US" sz="2400" dirty="0"/>
          </a:p>
          <a:p>
            <a:r>
              <a:rPr lang="en-US" sz="2400" dirty="0" smtClean="0"/>
              <a:t>QID </a:t>
            </a:r>
            <a:r>
              <a:rPr lang="en-US" sz="2400" dirty="0"/>
              <a:t>is </a:t>
            </a:r>
            <a:r>
              <a:rPr lang="en-US" sz="2400" dirty="0" smtClean="0"/>
              <a:t>a </a:t>
            </a:r>
            <a:r>
              <a:rPr lang="en-US" sz="2400" dirty="0"/>
              <a:t>subset of attributes that </a:t>
            </a:r>
            <a:r>
              <a:rPr lang="en-US" sz="2400" dirty="0" smtClean="0"/>
              <a:t>used to </a:t>
            </a:r>
            <a:r>
              <a:rPr lang="en-US" sz="2400" dirty="0"/>
              <a:t>infer the identities of the </a:t>
            </a:r>
            <a:r>
              <a:rPr lang="en-US" sz="2400" dirty="0">
                <a:solidFill>
                  <a:srgbClr val="0070C0"/>
                </a:solidFill>
              </a:rPr>
              <a:t>individuals</a:t>
            </a:r>
            <a:r>
              <a:rPr lang="en-US" sz="2400" dirty="0"/>
              <a:t> involved, or used to determine a value of another </a:t>
            </a:r>
            <a:r>
              <a:rPr lang="en-US" sz="2400" dirty="0">
                <a:solidFill>
                  <a:srgbClr val="0070C0"/>
                </a:solidFill>
              </a:rPr>
              <a:t>sensitive field</a:t>
            </a:r>
            <a:endParaRPr lang="en-US" sz="2400" dirty="0" smtClean="0">
              <a:solidFill>
                <a:srgbClr val="0070C0"/>
              </a:solidFill>
            </a:endParaRPr>
          </a:p>
          <a:p>
            <a:endParaRPr lang="en-US" sz="2400" dirty="0"/>
          </a:p>
          <a:p>
            <a:r>
              <a:rPr lang="en-US" sz="2400" dirty="0" smtClean="0"/>
              <a:t>Adversary infer sensitive info with </a:t>
            </a:r>
            <a:r>
              <a:rPr lang="en-US" sz="2400" dirty="0" smtClean="0">
                <a:solidFill>
                  <a:srgbClr val="0070C0"/>
                </a:solidFill>
              </a:rPr>
              <a:t>full identification info </a:t>
            </a:r>
            <a:r>
              <a:rPr lang="en-US" sz="2400" dirty="0" smtClean="0"/>
              <a:t>(QID values)</a:t>
            </a:r>
          </a:p>
          <a:p>
            <a:endParaRPr lang="en-US" sz="2400" dirty="0"/>
          </a:p>
          <a:p>
            <a:r>
              <a:rPr lang="en-US" sz="2400" dirty="0" smtClean="0"/>
              <a:t>The knowledge of which attributes may compose QID is crucial for masking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80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QID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 </a:t>
            </a:r>
            <a:r>
              <a:rPr lang="en-US" sz="2400" dirty="0"/>
              <a:t>the </a:t>
            </a:r>
            <a:r>
              <a:rPr lang="en-US" sz="2400" dirty="0" smtClean="0"/>
              <a:t>attributes that </a:t>
            </a:r>
            <a:r>
              <a:rPr lang="en-US" sz="2400" dirty="0"/>
              <a:t>appear in external </a:t>
            </a:r>
            <a:r>
              <a:rPr lang="en-US" sz="2400" dirty="0" smtClean="0"/>
              <a:t>sources</a:t>
            </a:r>
          </a:p>
          <a:p>
            <a:endParaRPr lang="en-US" sz="2400" dirty="0" smtClean="0"/>
          </a:p>
          <a:p>
            <a:r>
              <a:rPr lang="en-US" sz="2400" dirty="0" smtClean="0"/>
              <a:t>K-QID: any combination of values for attributes can be found in no more than k records in a table</a:t>
            </a:r>
          </a:p>
          <a:p>
            <a:endParaRPr lang="en-US" sz="2400" dirty="0" smtClean="0"/>
          </a:p>
          <a:p>
            <a:r>
              <a:rPr lang="en-US" sz="2400" dirty="0" smtClean="0"/>
              <a:t>Minimum QID: minimum </a:t>
            </a:r>
            <a:r>
              <a:rPr lang="en-US" sz="2400" dirty="0"/>
              <a:t>set of </a:t>
            </a:r>
            <a:r>
              <a:rPr lang="en-US" sz="2400" dirty="0" smtClean="0"/>
              <a:t>attributes</a:t>
            </a:r>
          </a:p>
          <a:p>
            <a:endParaRPr lang="en-US" sz="2400" dirty="0" smtClean="0"/>
          </a:p>
          <a:p>
            <a:r>
              <a:rPr lang="en-US" sz="2400" dirty="0" smtClean="0"/>
              <a:t>Multiple </a:t>
            </a:r>
            <a:r>
              <a:rPr lang="en-US" sz="2400" dirty="0"/>
              <a:t>minimum </a:t>
            </a:r>
            <a:r>
              <a:rPr lang="en-US" sz="2400" dirty="0" smtClean="0"/>
              <a:t>QIDs</a:t>
            </a:r>
          </a:p>
          <a:p>
            <a:endParaRPr lang="en-US" sz="2400" dirty="0"/>
          </a:p>
          <a:p>
            <a:r>
              <a:rPr lang="en-US" sz="2400" dirty="0" smtClean="0"/>
              <a:t>Different definition will cause different privacy leakage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6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Definition of QID remains mostly informal, and different authors seem to have different interpretations of the concept of QID</a:t>
            </a:r>
          </a:p>
          <a:p>
            <a:endParaRPr lang="en-US" sz="2400" dirty="0" smtClean="0"/>
          </a:p>
          <a:p>
            <a:r>
              <a:rPr lang="en-US" sz="2400" dirty="0" smtClean="0"/>
              <a:t>No </a:t>
            </a:r>
            <a:r>
              <a:rPr lang="en-US" sz="2400" dirty="0"/>
              <a:t>definite answer to what attribute values can be obtained </a:t>
            </a:r>
            <a:r>
              <a:rPr lang="en-US" sz="2400" dirty="0" smtClean="0"/>
              <a:t>by attackers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Approximation method for finding minimum key can be used to find minimum QID, but what if attackers hold more than minimum QID?</a:t>
            </a:r>
          </a:p>
          <a:p>
            <a:endParaRPr lang="en-US" sz="2400" dirty="0" smtClean="0"/>
          </a:p>
          <a:p>
            <a:r>
              <a:rPr lang="en-US" sz="2400" dirty="0" smtClean="0"/>
              <a:t>If not minimum QID, how can we generally give a definition of “Good Enough QID” and invent a new algorithm to find it?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48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Remain an </a:t>
            </a:r>
            <a:r>
              <a:rPr lang="en-US" sz="2400" dirty="0" smtClean="0">
                <a:solidFill>
                  <a:srgbClr val="0070C0"/>
                </a:solidFill>
              </a:rPr>
              <a:t>open issue </a:t>
            </a:r>
            <a:r>
              <a:rPr lang="en-US" sz="2400" dirty="0" smtClean="0"/>
              <a:t>in QID choosing, almost no related paper focus on identifying good QIDs automatically</a:t>
            </a:r>
          </a:p>
          <a:p>
            <a:endParaRPr lang="en-US" dirty="0" smtClean="0"/>
          </a:p>
          <a:p>
            <a:r>
              <a:rPr lang="en-US" sz="2400" dirty="0" smtClean="0"/>
              <a:t>Rajeev </a:t>
            </a:r>
            <a:r>
              <a:rPr lang="en-US" sz="2400" i="1" dirty="0" smtClean="0"/>
              <a:t>et al. </a:t>
            </a:r>
            <a:r>
              <a:rPr lang="en-US" sz="2400" dirty="0" smtClean="0"/>
              <a:t>once  </a:t>
            </a:r>
            <a:r>
              <a:rPr lang="en-US" sz="2400" dirty="0"/>
              <a:t>proposed </a:t>
            </a:r>
            <a:r>
              <a:rPr lang="en-US" sz="2400" dirty="0" smtClean="0"/>
              <a:t>a method to determine </a:t>
            </a:r>
            <a:r>
              <a:rPr lang="en-US" sz="2400" dirty="0" smtClean="0">
                <a:solidFill>
                  <a:srgbClr val="0070C0"/>
                </a:solidFill>
              </a:rPr>
              <a:t>minimal set of quasi-identifiers</a:t>
            </a:r>
            <a:r>
              <a:rPr lang="en-US" sz="2400" dirty="0" smtClean="0"/>
              <a:t>, in </a:t>
            </a:r>
            <a:r>
              <a:rPr lang="en-US" sz="2400" dirty="0"/>
              <a:t>paper “Efficient algorithms for masking and finding quasi-identifiers</a:t>
            </a:r>
            <a:r>
              <a:rPr lang="en-US" sz="2400" dirty="0" smtClean="0"/>
              <a:t>”, published in VLDB 2007.</a:t>
            </a:r>
            <a:r>
              <a:rPr lang="en-US" sz="2400" dirty="0"/>
              <a:t> </a:t>
            </a:r>
            <a:r>
              <a:rPr lang="en-US" sz="2400" dirty="0" smtClean="0"/>
              <a:t>(here minimum QID means not including other QIDs)</a:t>
            </a:r>
          </a:p>
        </p:txBody>
      </p:sp>
    </p:spTree>
    <p:extLst>
      <p:ext uri="{BB962C8B-B14F-4D97-AF65-F5344CB8AC3E}">
        <p14:creationId xmlns:p14="http://schemas.microsoft.com/office/powerpoint/2010/main" val="5210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ely </a:t>
            </a:r>
            <a:r>
              <a:rPr lang="en-US" sz="2400" dirty="0"/>
              <a:t>upon statistical analysis or machine learning </a:t>
            </a:r>
            <a:r>
              <a:rPr lang="en-US" sz="2400" dirty="0" smtClean="0"/>
              <a:t>approaches</a:t>
            </a:r>
          </a:p>
          <a:p>
            <a:endParaRPr lang="en-US" sz="2400" dirty="0" smtClean="0"/>
          </a:p>
          <a:p>
            <a:r>
              <a:rPr lang="en-US" sz="2400" dirty="0" smtClean="0"/>
              <a:t>Program </a:t>
            </a:r>
            <a:r>
              <a:rPr lang="en-US" sz="2400" dirty="0" smtClean="0"/>
              <a:t>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62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1446</Words>
  <Application>Microsoft Office PowerPoint</Application>
  <PresentationFormat>On-screen Show (4:3)</PresentationFormat>
  <Paragraphs>200</Paragraphs>
  <Slides>28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主题</vt:lpstr>
      <vt:lpstr>The state of art in QID finding</vt:lpstr>
      <vt:lpstr>What’s the problem? Privacy!</vt:lpstr>
      <vt:lpstr>Papers Related</vt:lpstr>
      <vt:lpstr>Linkage Attacks</vt:lpstr>
      <vt:lpstr>QID</vt:lpstr>
      <vt:lpstr>Conventional QID definitions</vt:lpstr>
      <vt:lpstr>Challenges</vt:lpstr>
      <vt:lpstr>Current status</vt:lpstr>
      <vt:lpstr>Other techniques</vt:lpstr>
      <vt:lpstr>Minimum set cover</vt:lpstr>
      <vt:lpstr>Rajeev’s method to find minimum QID</vt:lpstr>
      <vt:lpstr>Rajeev’s method(cont.)</vt:lpstr>
      <vt:lpstr>(ε, δ)-Separation Minimum Key</vt:lpstr>
      <vt:lpstr>Rajeev’s Algorithm in summary</vt:lpstr>
      <vt:lpstr>Limitation of Rajeev’s method</vt:lpstr>
      <vt:lpstr>Other related papers</vt:lpstr>
      <vt:lpstr>Data cleaning in Data Warehouses</vt:lpstr>
      <vt:lpstr>Eliminating Fuzzy Duplicates in Data Warehouses</vt:lpstr>
      <vt:lpstr>Eliminating Fuzzy Duplicates in Data Warehouses</vt:lpstr>
      <vt:lpstr>Dimensional tables</vt:lpstr>
      <vt:lpstr>Eliminating Fuzzy Duplicates in Data Warehouses</vt:lpstr>
      <vt:lpstr>Robust and Efficient Fuzzy Match for Online Data Cleaning</vt:lpstr>
      <vt:lpstr>Worst-Case Background Knowledge for Privacy-Preserving Data Publishing</vt:lpstr>
      <vt:lpstr>Worst-Case Background Knowledge for Privacy-Preserving Data Publishing</vt:lpstr>
      <vt:lpstr>Conclusion &amp; Discussion</vt:lpstr>
      <vt:lpstr>PowerPoint Presentation</vt:lpstr>
      <vt:lpstr>Robust and Efficient Fuzzy Match for Online Data Cleaning(omitted)</vt:lpstr>
      <vt:lpstr>Robust and Efficient Fuzzy Match for Online Data Cleaning(omitted)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art in QID Finding</dc:title>
  <dc:creator>xuxinhui</dc:creator>
  <cp:lastModifiedBy>xuxinhui</cp:lastModifiedBy>
  <cp:revision>131</cp:revision>
  <dcterms:created xsi:type="dcterms:W3CDTF">2011-09-13T09:18:46Z</dcterms:created>
  <dcterms:modified xsi:type="dcterms:W3CDTF">2011-09-21T09:06:26Z</dcterms:modified>
</cp:coreProperties>
</file>