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8" r:id="rId9"/>
    <p:sldId id="269" r:id="rId10"/>
    <p:sldId id="263" r:id="rId11"/>
    <p:sldId id="265" r:id="rId12"/>
    <p:sldId id="280" r:id="rId13"/>
    <p:sldId id="271" r:id="rId14"/>
    <p:sldId id="267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71" autoAdjust="0"/>
  </p:normalViewPr>
  <p:slideViewPr>
    <p:cSldViewPr>
      <p:cViewPr varScale="1">
        <p:scale>
          <a:sx n="53" d="100"/>
          <a:sy n="53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21CFE-38FE-4CA0-BBDB-8D2D3137243D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34AB8-E104-4376-B73D-B0724229C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1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Hi,</a:t>
            </a:r>
            <a:r>
              <a:rPr lang="en-US" altLang="zh-CN" baseline="0" dirty="0" smtClean="0"/>
              <a:t> everyone, I have been working on the topic of query suggestion for a while. And today I will show some state-of-the-art ideas of this field. Today’s content is based on my recent survey. </a:t>
            </a:r>
          </a:p>
          <a:p>
            <a:r>
              <a:rPr lang="en-US" altLang="zh-CN" baseline="0" dirty="0" smtClean="0"/>
              <a:t>I will present two papers within one hour, and both of them are from SIGIR in the most recent 3 years. BTW, SIGIR means Special Interest Group of Information Retrieval.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3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i="0" dirty="0" smtClean="0">
                    <a:latin typeface="Cambria Math"/>
                  </a:rPr>
                  <a:t>The semantic meaning is represented by PMI. PMI is defined like this. [CLICK]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: probability of observing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i="0" dirty="0" smtClean="0">
                  <a:latin typeface="Cambria Math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p</m:t>
                    </m:r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x</m:t>
                    </m:r>
                    <m:r>
                      <a:rPr lang="en-US" altLang="zh-CN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joint probability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i.e. the probability of co-occurrence of x &amp; y.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[CLICK] Here is the intuition of this measurement. </a:t>
                </a:r>
                <a:r>
                  <a:rPr lang="zh-CN" altLang="en-US" dirty="0" smtClean="0"/>
                  <a:t>念一遍</a:t>
                </a:r>
                <a:r>
                  <a:rPr lang="en-US" altLang="zh-CN" dirty="0" smtClean="0"/>
                  <a:t>. Can you understand this? Explain </a:t>
                </a:r>
                <a:r>
                  <a:rPr lang="en-US" altLang="zh-CN" dirty="0" err="1" smtClean="0"/>
                  <a:t>pmi</a:t>
                </a:r>
                <a:r>
                  <a:rPr lang="en-US" altLang="zh-CN" dirty="0" smtClean="0"/>
                  <a:t>=0! Independent means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err="1" smtClean="0">
                        <a:latin typeface="Cambria Math"/>
                      </a:rPr>
                      <m:t>𝑥</m:t>
                    </m:r>
                    <m:r>
                      <a:rPr lang="en-US" altLang="zh-CN" i="1" dirty="0" err="1" smtClean="0">
                        <a:latin typeface="Cambria Math"/>
                      </a:rPr>
                      <m:t>,</m:t>
                    </m:r>
                    <m:r>
                      <a:rPr lang="en-US" altLang="zh-CN" i="1" dirty="0" err="1" smtClean="0">
                        <a:latin typeface="Cambria Math"/>
                      </a:rPr>
                      <m:t>𝑦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[CLICK] as for we only care about the positive-relevant relationship.</a:t>
                </a:r>
                <a:r>
                  <a:rPr lang="en-US" altLang="zh-CN" baseline="0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/>
                  </a:rPr>
                  <a:t>p(x,</a:t>
                </a:r>
                <a:r>
                  <a:rPr lang="en-US" altLang="zh-CN" b="0" i="0" smtClean="0">
                    <a:latin typeface="Cambria Math"/>
                  </a:rPr>
                  <a:t>𝑦)</a:t>
                </a:r>
                <a:r>
                  <a:rPr lang="en-US" altLang="zh-CN" dirty="0" smtClean="0"/>
                  <a:t>,i.e. the probability of co-occurrence of x &amp; y.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4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i="0" dirty="0" smtClean="0">
                    <a:latin typeface="+mj-lt"/>
                  </a:rPr>
                  <a:t>(</a:t>
                </a:r>
                <a:r>
                  <a:rPr lang="en-US" altLang="zh-CN" i="0" dirty="0" err="1" smtClean="0">
                    <a:latin typeface="+mj-lt"/>
                  </a:rPr>
                  <a:t>x|y</a:t>
                </a:r>
                <a:r>
                  <a:rPr lang="en-US" altLang="zh-CN" i="0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=1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→{</m:t>
                    </m:r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𝑖𝑠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𝑐𝑜𝑛𝑐𝑒𝑝𝑡</m:t>
                    </m:r>
                    <m:r>
                      <a:rPr lang="en-US" altLang="zh-CN" i="1" baseline="0" dirty="0" smtClean="0">
                        <a:latin typeface="Cambria Math"/>
                      </a:rPr>
                      <m:t> </m:t>
                    </m:r>
                    <m:r>
                      <a:rPr lang="en-US" altLang="zh-CN" i="1" baseline="0" dirty="0" smtClean="0">
                        <a:latin typeface="Cambria Math"/>
                      </a:rPr>
                      <m:t>𝑎𝑛𝑑</m:t>
                    </m:r>
                    <m:r>
                      <a:rPr lang="en-US" altLang="zh-CN" i="1" baseline="0" dirty="0" smtClean="0">
                        <a:latin typeface="Cambria Math"/>
                      </a:rPr>
                      <m:t> </m:t>
                    </m:r>
                    <m:r>
                      <a:rPr lang="en-US" altLang="zh-CN" i="1" baseline="0" dirty="0" smtClean="0">
                        <a:latin typeface="Cambria Math"/>
                      </a:rPr>
                      <m:t>𝑦</m:t>
                    </m:r>
                    <m:r>
                      <a:rPr lang="en-US" altLang="zh-CN" i="1" baseline="0" dirty="0" smtClean="0">
                        <a:latin typeface="Cambria Math"/>
                      </a:rPr>
                      <m:t> </m:t>
                    </m:r>
                    <m:r>
                      <a:rPr lang="en-US" altLang="zh-CN" i="1" baseline="0" dirty="0" smtClean="0">
                        <a:latin typeface="Cambria Math"/>
                      </a:rPr>
                      <m:t>𝑖𝑠</m:t>
                    </m:r>
                    <m:r>
                      <a:rPr lang="en-US" altLang="zh-CN" i="1" baseline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baseline="0" dirty="0" smtClean="0">
                        <a:latin typeface="Cambria Math"/>
                      </a:rPr>
                      <m:t>the</m:t>
                    </m:r>
                    <m:r>
                      <a:rPr lang="en-US" altLang="zh-CN" i="1" baseline="0" dirty="0" smtClean="0">
                        <a:latin typeface="Cambria Math"/>
                      </a:rPr>
                      <m:t> </m:t>
                    </m:r>
                    <m:r>
                      <a:rPr lang="en-US" altLang="zh-CN" i="1" baseline="0" dirty="0" smtClean="0">
                        <a:latin typeface="Cambria Math"/>
                      </a:rPr>
                      <m:t>𝑎𝑐𝑐𝑜𝑟𝑑𝑖𝑛𝑔</m:t>
                    </m:r>
                    <m:r>
                      <a:rPr lang="en-US" altLang="zh-CN" i="1" baseline="0" dirty="0" smtClean="0">
                        <a:latin typeface="Cambria Math"/>
                      </a:rPr>
                      <m:t> </m:t>
                    </m:r>
                    <m:r>
                      <a:rPr lang="en-US" altLang="zh-CN" i="1" baseline="0" dirty="0" smtClean="0">
                        <a:latin typeface="Cambria Math"/>
                      </a:rPr>
                      <m:t>𝑖𝑛𝑠𝑡𝑎𝑛𝑐𝑒</m:t>
                    </m:r>
                    <m:r>
                      <a:rPr lang="en-US" altLang="zh-CN" b="0" i="1" baseline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So it</a:t>
                </a:r>
                <a:r>
                  <a:rPr lang="en-US" altLang="zh-CN" baseline="0" dirty="0" smtClean="0"/>
                  <a:t> is a specialization from x to y.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dirty="0" smtClean="0">
                    <a:latin typeface="Cambria Math"/>
                  </a:rPr>
                  <a:t>𝑝</a:t>
                </a:r>
                <a:r>
                  <a:rPr lang="en-US" altLang="zh-CN" i="0" dirty="0" smtClean="0">
                    <a:latin typeface="+mj-lt"/>
                  </a:rPr>
                  <a:t>(</a:t>
                </a:r>
                <a:r>
                  <a:rPr lang="en-US" altLang="zh-CN" i="0" dirty="0" err="1" smtClean="0">
                    <a:latin typeface="+mj-lt"/>
                  </a:rPr>
                  <a:t>x|y</a:t>
                </a:r>
                <a:r>
                  <a:rPr lang="en-US" altLang="zh-CN" i="0" dirty="0" smtClean="0">
                    <a:latin typeface="+mj-lt"/>
                  </a:rPr>
                  <a:t>)</a:t>
                </a:r>
                <a:r>
                  <a:rPr lang="en-US" altLang="zh-CN" i="0" dirty="0" smtClean="0">
                    <a:latin typeface="Cambria Math"/>
                  </a:rPr>
                  <a:t>=1</a:t>
                </a:r>
                <a:r>
                  <a:rPr lang="en-US" altLang="zh-CN" i="0" dirty="0" smtClean="0">
                    <a:latin typeface="Cambria Math"/>
                    <a:ea typeface="Cambria Math"/>
                  </a:rPr>
                  <a:t>→</a:t>
                </a:r>
                <a:r>
                  <a:rPr lang="en-US" altLang="zh-CN" b="0" i="0" dirty="0" smtClean="0">
                    <a:latin typeface="Cambria Math"/>
                    <a:ea typeface="Cambria Math"/>
                  </a:rPr>
                  <a:t>𝑦∈𝑥→{</a:t>
                </a:r>
                <a:r>
                  <a:rPr lang="en-US" altLang="zh-CN" i="0" dirty="0" smtClean="0">
                    <a:latin typeface="Cambria Math"/>
                  </a:rPr>
                  <a:t>𝑥 𝑖𝑠 𝑎 𝑐𝑜𝑛𝑐𝑒𝑝𝑡</a:t>
                </a:r>
                <a:r>
                  <a:rPr lang="en-US" altLang="zh-CN" i="0" baseline="0" dirty="0" smtClean="0">
                    <a:latin typeface="Cambria Math"/>
                  </a:rPr>
                  <a:t> 𝑎𝑛𝑑 𝑦 𝑖𝑠 the 𝑎𝑐𝑐𝑜𝑟𝑑𝑖𝑛𝑔 𝑖𝑛𝑠𝑡𝑎𝑛𝑐𝑒</a:t>
                </a:r>
                <a:r>
                  <a:rPr lang="en-US" altLang="zh-CN" b="0" i="0" baseline="0" smtClean="0">
                    <a:latin typeface="Cambria Math"/>
                  </a:rPr>
                  <a:t>}</a:t>
                </a:r>
                <a:endParaRPr lang="en-US" altLang="zh-CN" dirty="0" smtClean="0"/>
              </a:p>
              <a:p>
                <a:pPr/>
                <a:r>
                  <a:rPr lang="en-US" altLang="zh-CN" dirty="0" smtClean="0"/>
                  <a:t>So it</a:t>
                </a:r>
                <a:r>
                  <a:rPr lang="en-US" altLang="zh-CN" baseline="0" dirty="0" smtClean="0"/>
                  <a:t> is a specialization from x to y.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means the co-occurrence of a and b.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/>
                    <a:ea typeface="Cambria Math"/>
                  </a:rPr>
                  <a:t>a⋀</a:t>
                </a:r>
                <a:r>
                  <a:rPr lang="en-US" altLang="zh-CN" b="0" i="0" smtClean="0">
                    <a:latin typeface="Cambria Math"/>
                    <a:ea typeface="Cambria Math"/>
                  </a:rPr>
                  <a:t>𝑏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means the co-occurrence of a and b.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Usefulness -&gt; </a:t>
            </a:r>
            <a:r>
              <a:rPr lang="en-US" altLang="zh-CN" dirty="0" err="1" smtClean="0"/>
              <a:t>NDCG@k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Recognized -&gt;</a:t>
            </a:r>
            <a:r>
              <a:rPr lang="en-US" altLang="zh-CN" baseline="0" dirty="0" smtClean="0"/>
              <a:t> RAPP method, key idea behind this is to use the ranking scores, as well as features that are used for ranking documents.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1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Firstly,</a:t>
            </a:r>
            <a:r>
              <a:rPr lang="en-US" altLang="zh-CN" baseline="0" dirty="0" smtClean="0"/>
              <a:t> let’s construct an intuition of USEFULNESS, a useful query should be efficient.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2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@k</a:t>
            </a:r>
            <a:r>
              <a:rPr lang="en-US" altLang="zh-CN" baseline="0" dirty="0" smtClean="0"/>
              <a:t> means only take the top K results into consideration. </a:t>
            </a:r>
          </a:p>
          <a:p>
            <a:r>
              <a:rPr lang="en-US" altLang="zh-CN" baseline="0" dirty="0" smtClean="0"/>
              <a:t>Rating(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) means the score at </a:t>
            </a:r>
            <a:r>
              <a:rPr lang="en-US" altLang="zh-CN" baseline="0" dirty="0" err="1" smtClean="0"/>
              <a:t>ith</a:t>
            </a:r>
            <a:r>
              <a:rPr lang="en-US" altLang="zh-CN" baseline="0" dirty="0" smtClean="0"/>
              <a:t> location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 is obvious that the defect of this measurement is that it cannot represents order information. </a:t>
            </a:r>
          </a:p>
          <a:p>
            <a:r>
              <a:rPr lang="en-US" altLang="zh-CN" baseline="0" dirty="0" smtClean="0"/>
              <a:t>Here is an example. Not hard to see that the second one is better than the first one, but they are the same under this measurement. </a:t>
            </a:r>
          </a:p>
          <a:p>
            <a:r>
              <a:rPr lang="en-US" altLang="zh-CN" baseline="0" dirty="0" smtClean="0"/>
              <a:t>Next, we will do some refinement to this measurement.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2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we add a denominator</a:t>
            </a:r>
            <a:r>
              <a:rPr lang="en-US" altLang="zh-CN" baseline="0" dirty="0" smtClean="0"/>
              <a:t> to each term of the sum, then lower-ranked items will have a greater discount than the higher-ranked items. Thus, the order information is included into the measurement. </a:t>
            </a:r>
          </a:p>
          <a:p>
            <a:r>
              <a:rPr lang="en-US" altLang="zh-CN" baseline="0" dirty="0" smtClean="0"/>
              <a:t>BTW, the Ideal DCG is the DCG value of the best ranked  list. </a:t>
            </a:r>
          </a:p>
          <a:p>
            <a:r>
              <a:rPr lang="en-US" altLang="zh-CN" baseline="0" dirty="0" smtClean="0"/>
              <a:t>Here is the same example, the DCG value of the second list is IDCG.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3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After the preliminary definitions, here comes the final measurement of usefulness. The Normalized DCG. It is the DCG divided by IDCG. It should be very easy to be understood.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66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for how to evaluating a suggestion list,</a:t>
            </a:r>
            <a:r>
              <a:rPr lang="en-US" altLang="zh-CN" baseline="0" dirty="0" smtClean="0"/>
              <a:t> we can use this strategy. </a:t>
            </a:r>
            <a:r>
              <a:rPr lang="en-US" altLang="zh-CN" baseline="0" dirty="0" err="1" smtClean="0"/>
              <a:t>Max@n</a:t>
            </a:r>
            <a:r>
              <a:rPr lang="en-US" altLang="zh-CN" baseline="0" dirty="0" smtClean="0"/>
              <a:t> means the max </a:t>
            </a:r>
            <a:r>
              <a:rPr lang="en-US" altLang="zh-CN" baseline="0" dirty="0" err="1" smtClean="0"/>
              <a:t>NDCG@k</a:t>
            </a:r>
            <a:r>
              <a:rPr lang="en-US" altLang="zh-CN" baseline="0" dirty="0" smtClean="0"/>
              <a:t> value among the first N suggestions.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Also we can measure the overall quality of a suggestion list by applying Suggestion DCG like this.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Any Questions so far?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1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for the ranking strategy</a:t>
            </a:r>
            <a:r>
              <a:rPr lang="en-US" altLang="zh-CN" baseline="0" dirty="0" smtClean="0"/>
              <a:t> in this paper, it applies a machine learning based ranking method called </a:t>
            </a:r>
            <a:r>
              <a:rPr lang="en-US" altLang="zh-CN" baseline="0" dirty="0" err="1" smtClean="0"/>
              <a:t>RankSVM</a:t>
            </a:r>
            <a:r>
              <a:rPr lang="en-US" altLang="zh-CN" baseline="0" dirty="0" smtClean="0"/>
              <a:t>. I’m planning to expend all the details about this. In short, it is a method mainly focusing on the relative order between two items and trying to minimize the number of reverse order. </a:t>
            </a:r>
          </a:p>
          <a:p>
            <a:r>
              <a:rPr lang="en-US" altLang="zh-CN" baseline="0" dirty="0" smtClean="0"/>
              <a:t>Besides the NDCGs, to apply SVM, the author also extracts other features like matching features, similarity features. </a:t>
            </a:r>
          </a:p>
          <a:p>
            <a:r>
              <a:rPr lang="en-US" altLang="zh-CN" baseline="0" dirty="0" smtClean="0"/>
              <a:t>Such is how to suggestion USEFUL queries. </a:t>
            </a:r>
          </a:p>
          <a:p>
            <a:r>
              <a:rPr lang="en-US" altLang="zh-CN" baseline="0" dirty="0" smtClean="0"/>
              <a:t>Next will come how to adapt to difficult queries.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0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the content of today’s presentation. Firstly, I will introduce the background of query suggestion, illustrating the importance and intuition of this problem. </a:t>
            </a:r>
          </a:p>
          <a:p>
            <a:r>
              <a:rPr lang="en-US" altLang="zh-CN" dirty="0" smtClean="0"/>
              <a:t>And then, as I just stated, I will present two papers. Paper one is written by a guy under the help of Google, which is published in SIGIR 2010. </a:t>
            </a:r>
          </a:p>
          <a:p>
            <a:r>
              <a:rPr lang="en-US" altLang="zh-CN" dirty="0" smtClean="0"/>
              <a:t>Paper II</a:t>
            </a:r>
            <a:r>
              <a:rPr lang="en-US" altLang="zh-CN" baseline="0" dirty="0" smtClean="0"/>
              <a:t> is from MSRA. It is published just not long ago in SIGIR 2012. 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Besides: I will try to simplify the content of these papers and make sure that all of you guys can understand them. </a:t>
            </a:r>
            <a:r>
              <a:rPr lang="en-US" altLang="zh-CN" dirty="0" smtClean="0"/>
              <a:t>BTW, you can interrupt me whenever you get confused.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extract all the key ideas of them. As for the machine learning techniques, I want just omit the details because I think the most significant part is the extracted features or measurements, not the machine learning methods. To tell the truth, I’m also not an expert on that… 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19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[RAPP is short for Rank-time Performance Prediction, Machine-learning based]</a:t>
            </a:r>
          </a:p>
          <a:p>
            <a:r>
              <a:rPr lang="en-US" altLang="zh-CN" dirty="0" smtClean="0"/>
              <a:t>This method also uses </a:t>
            </a:r>
            <a:r>
              <a:rPr lang="en-US" altLang="zh-CN" dirty="0" err="1" smtClean="0"/>
              <a:t>DCG@k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NDCG@k</a:t>
            </a:r>
            <a:r>
              <a:rPr lang="en-US" altLang="zh-CN" dirty="0" smtClean="0"/>
              <a:t> value.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38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finally comes the Summary: </a:t>
            </a:r>
          </a:p>
          <a:p>
            <a:r>
              <a:rPr lang="en-US" altLang="zh-CN" dirty="0" smtClean="0"/>
              <a:t>First, Query Suggestion is a hot &amp; useful topic. I say it hot because there exists a certain section</a:t>
            </a:r>
            <a:r>
              <a:rPr lang="en-US" altLang="zh-CN" baseline="0" dirty="0" smtClean="0"/>
              <a:t> called “Query Suggestion” in SIGIR since last year. </a:t>
            </a:r>
          </a:p>
          <a:p>
            <a:r>
              <a:rPr lang="en-US" altLang="zh-CN" baseline="0" dirty="0" smtClean="0"/>
              <a:t>And, the main contribution of Paper I is that it combine the syntactic meaning &amp; semantic meaning to help </a:t>
            </a:r>
            <a:r>
              <a:rPr lang="en-US" altLang="zh-CN" baseline="0" dirty="0" err="1" smtClean="0"/>
              <a:t>suggust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As for Paper II, its main contribution is that it shows a way to measure usefulness and firstly propose an adaptive strategy, which only targets on one certain aspect of queries. </a:t>
            </a:r>
          </a:p>
          <a:p>
            <a:r>
              <a:rPr lang="en-US" altLang="zh-CN" baseline="0" dirty="0" smtClean="0"/>
              <a:t>So, from the above, we can see something about the trends of this problem. Firstly, the problem is going into many subdivisions. I think this is mainly because of its industrial background and industrial problems are always very complicated. Secondly, they are always machine-learning based, which is probably because of the complexity of this problem, I think.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5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I will start to introduce the background of query suggestion.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6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Firstly, let’s see. What on earth happens when we search in a search engine? ^_^ Anybody can answer this question? </a:t>
            </a:r>
          </a:p>
          <a:p>
            <a:r>
              <a:rPr lang="en-US" altLang="zh-CN" dirty="0" smtClean="0"/>
              <a:t>That’s right,</a:t>
            </a:r>
            <a:r>
              <a:rPr lang="en-US" altLang="zh-CN" baseline="0" dirty="0" smtClean="0"/>
              <a:t> a common procedure for a query is divided into two parts: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User is responsible for providing a query to search,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and search engine should return a ranked list of results to users. </a:t>
            </a:r>
          </a:p>
          <a:p>
            <a:pPr marL="0" indent="0">
              <a:buNone/>
            </a:pPr>
            <a:r>
              <a:rPr lang="en-US" altLang="zh-CN" baseline="0" dirty="0" smtClean="0"/>
              <a:t>Like the picture.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Thus, generally speaking, we can conclude with 2 challenges. </a:t>
            </a:r>
          </a:p>
          <a:p>
            <a:r>
              <a:rPr lang="en-US" altLang="zh-CN" b="1" dirty="0" smtClean="0"/>
              <a:t>[CLICK]</a:t>
            </a:r>
          </a:p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a user, he or she has to come up with a query, which is specific enough for Search Engine to Understand. We can call it a </a:t>
            </a:r>
            <a:r>
              <a:rPr lang="en-US" altLang="zh-CN" b="1" baseline="0" dirty="0" smtClean="0"/>
              <a:t>GOOD</a:t>
            </a:r>
            <a:r>
              <a:rPr lang="en-US" altLang="zh-CN" baseline="0" dirty="0" smtClean="0"/>
              <a:t> Query. </a:t>
            </a:r>
          </a:p>
          <a:p>
            <a:r>
              <a:rPr lang="en-US" altLang="zh-CN" baseline="0" dirty="0" smtClean="0"/>
              <a:t>As a qualified search engine, it should be able to return a MOST relevant and well-ranked list of results for a given query.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 you can see that, if either part fails, the search will probably fail.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6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here comes the goal of query suggestion, it</a:t>
            </a:r>
            <a:r>
              <a:rPr lang="en-US" altLang="zh-CN" baseline="0" dirty="0" smtClean="0"/>
              <a:t> tries to kill users’ challenge, i.e. </a:t>
            </a:r>
            <a:r>
              <a:rPr lang="en-US" altLang="zh-CN" b="1" baseline="0" dirty="0" smtClean="0"/>
              <a:t>[CLICK]</a:t>
            </a:r>
            <a:r>
              <a:rPr lang="en-US" altLang="zh-CN" baseline="0" dirty="0" smtClean="0"/>
              <a:t> to help users to come up with a GOOD query.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That’s all for the background, next I will start to introduce the two papers.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6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</a:t>
            </a:r>
            <a:r>
              <a:rPr lang="en-US" altLang="zh-CN" baseline="0" dirty="0" smtClean="0"/>
              <a:t> let’s see the paper ONE. It is a paper from Google, published in SIGIR 2010. </a:t>
            </a:r>
          </a:p>
          <a:p>
            <a:r>
              <a:rPr lang="en-US" altLang="zh-CN" baseline="0" dirty="0" smtClean="0"/>
              <a:t>The title is ------. The red phrases are the key point of this paper.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4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begin with, let’s start take a look at the whole picture of this paper. </a:t>
            </a:r>
          </a:p>
          <a:p>
            <a:r>
              <a:rPr lang="en-US" altLang="zh-CN" dirty="0" smtClean="0"/>
              <a:t>In order to suggest, this paper is trying to combine both syntactic and semantic meaning of queries. </a:t>
            </a:r>
          </a:p>
          <a:p>
            <a:r>
              <a:rPr lang="en-US" altLang="zh-CN" dirty="0" smtClean="0"/>
              <a:t>Syntactic meaning is represented by “string similarity”, which is implements by edit distance. </a:t>
            </a:r>
          </a:p>
          <a:p>
            <a:r>
              <a:rPr lang="en-US" altLang="zh-CN" dirty="0" smtClean="0"/>
              <a:t>[CLICK]</a:t>
            </a:r>
          </a:p>
          <a:p>
            <a:r>
              <a:rPr lang="en-US" altLang="zh-CN" dirty="0" smtClean="0"/>
              <a:t>Semantic meaning is represented by semantic association,</a:t>
            </a:r>
            <a:r>
              <a:rPr lang="en-US" altLang="zh-CN" baseline="0" dirty="0" smtClean="0"/>
              <a:t> which is implement by point-wise mutual information, i.e. PMI. </a:t>
            </a:r>
          </a:p>
          <a:p>
            <a:r>
              <a:rPr lang="en-US" altLang="zh-CN" baseline="0" dirty="0" smtClean="0"/>
              <a:t>[CLICK]</a:t>
            </a:r>
          </a:p>
          <a:p>
            <a:r>
              <a:rPr lang="en-US" altLang="zh-CN" baseline="0" dirty="0" smtClean="0"/>
              <a:t>The combination is achieved through a generalized edit distance algorithm. </a:t>
            </a:r>
          </a:p>
          <a:p>
            <a:r>
              <a:rPr lang="en-US" altLang="zh-CN" baseline="0" dirty="0" smtClean="0"/>
              <a:t>[CLICK]</a:t>
            </a:r>
          </a:p>
          <a:p>
            <a:r>
              <a:rPr lang="en-US" altLang="zh-CN" baseline="0" dirty="0" smtClean="0"/>
              <a:t>Next, I will show them respectively.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34AB8-E104-4376-B73D-B0724229C1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0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is the edit distance, it is used to represent the least-cost alignment</a:t>
            </a:r>
            <a:r>
              <a:rPr lang="en-US" altLang="zh-CN" baseline="0" dirty="0" smtClean="0"/>
              <a:t> to change a word x into another word y. </a:t>
            </a:r>
          </a:p>
          <a:p>
            <a:r>
              <a:rPr lang="en-US" altLang="zh-CN" baseline="0" dirty="0" smtClean="0"/>
              <a:t>Here is an simple example.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7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4EA-D70E-45AF-A5D3-4072C9D10F51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9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9E0-9F43-444F-B19F-6B01711813CA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4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4E7C-1748-4D26-B3BD-87F5706AF2A9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3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BE4-9D50-44BD-B2C9-491598DB5E24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7772400" cy="1362075"/>
          </a:xfrm>
        </p:spPr>
        <p:txBody>
          <a:bodyPr anchor="t">
            <a:normAutofit/>
          </a:bodyPr>
          <a:lstStyle>
            <a:lvl1pPr algn="ctr">
              <a:defRPr sz="44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3717032"/>
            <a:ext cx="7772400" cy="1500187"/>
          </a:xfrm>
        </p:spPr>
        <p:txBody>
          <a:bodyPr anchor="b">
            <a:normAutofit/>
          </a:bodyPr>
          <a:lstStyle>
            <a:lvl1pPr marL="0" indent="0" algn="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873-5331-4943-B9ED-1AC4C01154F1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6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D68-51D2-4756-A70A-9877D502DAB1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952E-0FE2-40ED-BD56-2FB303499C82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4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6694-5A44-4F49-9410-12B54A1CF1B5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730-F74C-4783-95FB-8C47F5EFF0BB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5D4-6D74-43F6-BBD0-5AC352314895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1CF3-33AC-435A-9EE2-E1B2BDC45C42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CA63-22CC-4BFA-8EE5-65EA4270775C}" type="datetime1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7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Survey on Query Suggestion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Jack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Sun</a:t>
            </a:r>
          </a:p>
          <a:p>
            <a:pPr algn="r"/>
            <a:r>
              <a:rPr lang="en-US" altLang="zh-CN" dirty="0" smtClean="0"/>
              <a:t>Powered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 SIGIR</a:t>
            </a:r>
          </a:p>
        </p:txBody>
      </p:sp>
    </p:spTree>
    <p:extLst>
      <p:ext uri="{BB962C8B-B14F-4D97-AF65-F5344CB8AC3E}">
        <p14:creationId xmlns:p14="http://schemas.microsoft.com/office/powerpoint/2010/main" val="39011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Measurement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25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PMI (point-wise mutual information)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PMI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x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: probability of observing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/>
                  <a:t>. 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  <m:r>
                      <a:rPr lang="en-US" altLang="zh-CN" dirty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</a:rPr>
                      <m:t>𝑦</m:t>
                    </m:r>
                    <m:r>
                      <a:rPr lang="en-US" altLang="zh-CN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: joint probability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𝑝𝑚𝑖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∈(−∞,0)</m:t>
                    </m:r>
                  </m:oMath>
                </a14:m>
                <a:r>
                  <a:rPr lang="en-US" altLang="zh-CN" dirty="0" smtClean="0"/>
                  <a:t> means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b="1" dirty="0" smtClean="0"/>
                  <a:t>negative-relevant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𝑝𝑚𝑖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dirty="0" smtClean="0"/>
                  <a:t> means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b="1" dirty="0"/>
                  <a:t>independent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𝑝𝑚𝑖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∈(0,+∞)</m:t>
                    </m:r>
                  </m:oMath>
                </a14:m>
                <a:r>
                  <a:rPr lang="en-US" altLang="zh-CN" dirty="0" smtClean="0"/>
                  <a:t> means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b="1" dirty="0" smtClean="0"/>
                  <a:t>relevant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25144"/>
              </a:xfrm>
              <a:blipFill rotWithShape="1">
                <a:blip r:embed="rId3"/>
                <a:stretch>
                  <a:fillRect l="-1404" t="-1487" b="-3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85816" y="5085184"/>
            <a:ext cx="7630600" cy="432048"/>
            <a:chOff x="539552" y="1628800"/>
            <a:chExt cx="7344816" cy="1224136"/>
          </a:xfrm>
        </p:grpSpPr>
        <p:sp>
          <p:nvSpPr>
            <p:cNvPr id="7" name="椭圆 6"/>
            <p:cNvSpPr/>
            <p:nvPr/>
          </p:nvSpPr>
          <p:spPr>
            <a:xfrm>
              <a:off x="539552" y="1628800"/>
              <a:ext cx="7344816" cy="122413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endCxn id="7" idx="5"/>
            </p:cNvCxnSpPr>
            <p:nvPr/>
          </p:nvCxnSpPr>
          <p:spPr>
            <a:xfrm>
              <a:off x="1907704" y="1772816"/>
              <a:ext cx="4901041" cy="9008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05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of PMI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Normalize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[0,1]</m:t>
                    </m:r>
                  </m:oMath>
                </a14:m>
                <a:r>
                  <a:rPr lang="en-US" altLang="zh-CN" dirty="0" smtClean="0"/>
                  <a:t>, direction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Joint </a:t>
                </a:r>
                <a:r>
                  <a:rPr lang="en-US" altLang="zh-CN" dirty="0" smtClean="0"/>
                  <a:t>Normalization (Symmetric)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PMI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PMI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))</m:t>
                            </m:r>
                          </m:den>
                        </m:f>
                      </m:e>
                    </m:box>
                    <m:r>
                      <a:rPr lang="en-US" altLang="zh-CN" b="0" i="1" dirty="0" smtClean="0">
                        <a:latin typeface="Cambria Math"/>
                      </a:rPr>
                      <m:t>=1−</m:t>
                    </m:r>
                    <m:box>
                      <m:box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/>
                                  </a:rP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/>
                                  </a:rPr>
                                  <m:t>y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  <m: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y</m:t>
                            </m:r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en-US" altLang="zh-CN" b="0" i="1" dirty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))</m:t>
                            </m:r>
                          </m:den>
                        </m:f>
                      </m:e>
                    </m:box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Specialization Normalization (Asymmetric)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PMI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PMI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))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e>
                    </m:box>
                    <m:r>
                      <a:rPr lang="en-US" altLang="zh-CN" b="0" i="1" smtClean="0">
                        <a:latin typeface="Cambria Math"/>
                      </a:rPr>
                      <m:t>1−</m:t>
                    </m:r>
                    <m:box>
                      <m:box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))</m:t>
                            </m:r>
                          </m:den>
                        </m:f>
                      </m:e>
                    </m:box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Generalization </a:t>
                </a:r>
                <a:r>
                  <a:rPr lang="en-US" altLang="zh-CN" dirty="0"/>
                  <a:t>Normalization (Asymmetric</a:t>
                </a:r>
                <a:r>
                  <a:rPr lang="en-US" altLang="zh-CN" dirty="0" smtClean="0"/>
                  <a:t>)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PMI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PMI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))</m:t>
                            </m:r>
                          </m:den>
                        </m:f>
                      </m:e>
                    </m:box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1−</m:t>
                    </m:r>
                    <m:box>
                      <m:boxPr>
                        <m:ctrlPr>
                          <a:rPr lang="en-US" altLang="zh-CN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))</m:t>
                            </m:r>
                          </m:den>
                        </m:f>
                      </m:e>
                    </m:box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  <a:blipFill rotWithShape="1">
                <a:blip r:embed="rId3"/>
                <a:stretch>
                  <a:fillRect l="-1564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Cost Matrix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=2−2</m:t>
                    </m:r>
                    <m:r>
                      <a:rPr lang="pt-BR" altLang="zh-CN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zh-CN" altLang="en-US" b="0" i="1" dirty="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 smtClean="0"/>
                  <a:t>: a normalized PMI.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: coupled with unit insertion deletion</a:t>
                </a:r>
              </a:p>
              <a:p>
                <a:r>
                  <a:rPr lang="en-US" altLang="zh-CN" dirty="0"/>
                  <a:t>Given </a:t>
                </a:r>
                <a:r>
                  <a:rPr lang="en-US" altLang="zh-CN" dirty="0" smtClean="0"/>
                  <a:t>a vocabulary T, cost function: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  <a:ea typeface="Cambria Math"/>
                      </a:rPr>
                      <m:t>a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GE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  <a:ea typeface="Cambria Math"/>
                      </a:rPr>
                      <m:t>s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i="1">
                        <a:latin typeface="Cambria Math"/>
                        <a:ea typeface="Cambria Math"/>
                      </a:rPr>
                      <m:t>if</m:t>
                    </m:r>
                    <m:r>
                      <a:rPr lang="zh-CN" altLang="en-US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 1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  <a:ea typeface="Cambria Math"/>
                      </a:rPr>
                      <m:t>otherwise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II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Adaptive</a:t>
            </a:r>
            <a:r>
              <a:rPr lang="en-US" altLang="zh-CN" dirty="0" smtClean="0"/>
              <a:t>  Query Suggestion for </a:t>
            </a:r>
            <a:r>
              <a:rPr lang="en-US" altLang="zh-CN" dirty="0" smtClean="0">
                <a:solidFill>
                  <a:srgbClr val="FF0000"/>
                </a:solidFill>
              </a:rPr>
              <a:t>Difficult Queries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Whole Picture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AIM: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Not </a:t>
            </a:r>
            <a:r>
              <a:rPr lang="en-US" altLang="zh-CN" dirty="0" smtClean="0"/>
              <a:t>only </a:t>
            </a:r>
            <a:r>
              <a:rPr lang="en-US" altLang="zh-CN" dirty="0" smtClean="0">
                <a:solidFill>
                  <a:srgbClr val="FF0000"/>
                </a:solidFill>
              </a:rPr>
              <a:t>RELEVANT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but </a:t>
            </a:r>
            <a:r>
              <a:rPr lang="en-US" altLang="zh-CN" dirty="0" smtClean="0">
                <a:solidFill>
                  <a:srgbClr val="FF0000"/>
                </a:solidFill>
              </a:rPr>
              <a:t>USEFULNESS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Recognize</a:t>
            </a:r>
            <a:r>
              <a:rPr lang="en-US" altLang="zh-CN" dirty="0" smtClean="0"/>
              <a:t> Difficult Queries to </a:t>
            </a:r>
            <a:r>
              <a:rPr lang="en-US" altLang="zh-CN" dirty="0" smtClean="0">
                <a:solidFill>
                  <a:srgbClr val="FF0000"/>
                </a:solidFill>
              </a:rPr>
              <a:t>ADAPT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 of Usefulness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example of a difficult query, a better suggestion, and their top three search results returned </a:t>
            </a:r>
            <a:r>
              <a:rPr lang="en-US" altLang="zh-CN" dirty="0" smtClean="0"/>
              <a:t>by Google </a:t>
            </a:r>
            <a:r>
              <a:rPr lang="en-US" altLang="zh-CN" dirty="0"/>
              <a:t>in November 4, 2011.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640847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61048"/>
            <a:ext cx="5927994" cy="26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5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Measurement of Usefulness 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Cumulative Gain(CG)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CG</m:t>
                    </m:r>
                    <m:r>
                      <a:rPr lang="en-US" altLang="zh-CN" dirty="0">
                        <a:latin typeface="Cambria Math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k</m:t>
                    </m:r>
                    <m:r>
                      <a:rPr lang="en-US" altLang="zh-CN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𝑟𝑎𝑡𝑖𝑛𝑔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Defect: No order information</a:t>
                </a:r>
              </a:p>
              <a:p>
                <a:r>
                  <a:rPr lang="en-US" altLang="zh-CN" dirty="0"/>
                  <a:t>Example</a:t>
                </a:r>
                <a:r>
                  <a:rPr lang="en-US" altLang="zh-CN" dirty="0" smtClean="0"/>
                  <a:t>: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[3, 4, 2, 1, 3, 2, ….]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[4, 3, 3, 2, 2, 1, ….]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3"/>
                <a:stretch>
                  <a:fillRect l="-1630" t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Measurement of Usefulness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Discount Cumulative Gain (DCG)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DCG</m:t>
                    </m:r>
                    <m:r>
                      <a:rPr lang="en-US" altLang="zh-CN" dirty="0">
                        <a:latin typeface="Cambria Math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k</m:t>
                    </m:r>
                    <m:r>
                      <a:rPr lang="en-US" altLang="zh-CN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/>
                                  </a:rPr>
                                  <m:t>rating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(1+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⁡</m:t>
                            </m:r>
                          </m:den>
                        </m:f>
                      </m:e>
                    </m:nary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Better: order information included</a:t>
                </a:r>
              </a:p>
              <a:p>
                <a:r>
                  <a:rPr lang="en-US" altLang="zh-CN" dirty="0" smtClean="0"/>
                  <a:t>Ideal Discount Cumulative Gain (IDCG)</a:t>
                </a:r>
              </a:p>
              <a:p>
                <a:r>
                  <a:rPr lang="en-US" altLang="zh-CN" dirty="0" smtClean="0"/>
                  <a:t>Example: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[3, 4, 2, 1, 3, 2, ….]</a:t>
                </a:r>
                <a:br>
                  <a:rPr lang="en-US" altLang="zh-CN" dirty="0"/>
                </a:br>
                <a:r>
                  <a:rPr lang="en-US" altLang="zh-CN" dirty="0"/>
                  <a:t>[4, 3, 3, 2, 2, 1, </a:t>
                </a:r>
                <a:r>
                  <a:rPr lang="en-US" altLang="zh-CN" dirty="0" smtClean="0"/>
                  <a:t>….]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3"/>
                <a:stretch>
                  <a:fillRect l="-1630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Measurement of Usefulness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Normalized </a:t>
                </a:r>
                <a:r>
                  <a:rPr lang="en-US" altLang="zh-CN" dirty="0" smtClean="0"/>
                  <a:t>DCG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NDCG</m:t>
                    </m:r>
                    <m:r>
                      <a:rPr lang="en-US" altLang="zh-CN" dirty="0">
                        <a:latin typeface="Cambria Math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k</m:t>
                    </m:r>
                    <m:r>
                      <a:rPr lang="en-US" altLang="zh-CN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DCG</m:t>
                        </m:r>
                        <m:r>
                          <a:rPr lang="en-US" altLang="zh-CN" i="1" dirty="0">
                            <a:latin typeface="Cambria Math"/>
                          </a:rPr>
                          <m:t>@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IDCG</m:t>
                        </m:r>
                        <m:r>
                          <a:rPr lang="en-US" altLang="zh-CN" i="1" dirty="0">
                            <a:latin typeface="Cambria Math"/>
                          </a:rPr>
                          <m:t>@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k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Example: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Real Rank: 4, 1, 3, 2 ,0, ……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Ideal Rank: 4, 3, 2, 1, 0, ……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Evaluating a Suggestion List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 maximum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𝑁𝐷𝐶𝐺</m:t>
                    </m:r>
                    <m:r>
                      <a:rPr lang="en-US" altLang="zh-CN" i="1" dirty="0" smtClean="0">
                        <a:latin typeface="Cambria Math"/>
                      </a:rPr>
                      <m:t>@</m:t>
                    </m:r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value 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Max</m:t>
                    </m:r>
                    <m:r>
                      <a:rPr lang="en-US" altLang="zh-CN" dirty="0">
                        <a:latin typeface="Cambria Math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  <m:r>
                      <a:rPr lang="en-US" altLang="zh-CN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=1~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lim>
                        </m:limLow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NDCG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@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k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)}</m:t>
                        </m:r>
                      </m:e>
                    </m:func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Example: &lt;0.4, 0.6, 0.5, 0.7, 0.2&gt;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Over-all </a:t>
                </a:r>
                <a:r>
                  <a:rPr lang="en-US" altLang="zh-CN" dirty="0" smtClean="0"/>
                  <a:t>quality of a suggestion list: 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Suggestion DCG: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SDCG</m:t>
                    </m:r>
                    <m:r>
                      <a:rPr lang="en-US" altLang="zh-CN" dirty="0">
                        <a:latin typeface="Cambria Math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  <m:r>
                      <a:rPr lang="en-US" altLang="zh-CN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NDCG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@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(1+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3"/>
                <a:stretch>
                  <a:fillRect l="-1630" t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Paper I (from Google)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Paper II (from Microsoft)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to Rank Suggestions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/>
                      </a:rPr>
                      <m:t>RankSVM</m:t>
                    </m:r>
                  </m:oMath>
                </a14:m>
                <a:r>
                  <a:rPr lang="en-US" altLang="zh-CN" dirty="0" smtClean="0"/>
                  <a:t>, focuses on the relative order between two items</a:t>
                </a:r>
                <a:br>
                  <a:rPr lang="en-US" altLang="zh-CN" dirty="0" smtClean="0"/>
                </a:br>
                <a:r>
                  <a:rPr lang="en-US" altLang="zh-CN" b="1" dirty="0" smtClean="0"/>
                  <a:t>Objective</a:t>
                </a:r>
                <a:r>
                  <a:rPr lang="en-US" altLang="zh-CN" dirty="0" smtClean="0"/>
                  <a:t>: minimize the number of reverse order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Extracted Features: match features, similarity features, estimated NDCG feature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 to Difficult Queries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 smtClean="0"/>
                  <a:t>RAPP Method</a:t>
                </a:r>
                <a:r>
                  <a:rPr lang="en-US" altLang="zh-CN" dirty="0" smtClean="0"/>
                  <a:t>: an algorithm based-on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𝐷𝐶𝐺</m:t>
                    </m:r>
                    <m:r>
                      <a:rPr lang="en-US" altLang="zh-CN" i="1" dirty="0" smtClean="0">
                        <a:latin typeface="Cambria Math"/>
                      </a:rPr>
                      <m:t>@</m:t>
                    </m:r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b="1" dirty="0" smtClean="0"/>
                  <a:t>Key idea</a:t>
                </a:r>
                <a:r>
                  <a:rPr lang="en-US" altLang="zh-CN" dirty="0" smtClean="0"/>
                  <a:t>: use the ranking scores and features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are used for ranking documents, to predict the quality of results. </a:t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/>
                      </a:rPr>
                      <m:t>𝑓</m:t>
                    </m:r>
                    <m:r>
                      <a:rPr lang="en-US" altLang="zh-CN" dirty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query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  <a:ea typeface="Cambria Math"/>
                      </a:rPr>
                      <m:t>Boolean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  <a:ea typeface="Cambria Math"/>
                      </a:rPr>
                      <m:t>Difficult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  <a:ea typeface="Cambria Math"/>
                      </a:rPr>
                      <m:t>Easy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 rotWithShape="1">
                <a:blip r:embed="rId3"/>
                <a:stretch>
                  <a:fillRect l="-1576" t="-1617" r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Query Suggestion: hot &amp; useful</a:t>
            </a:r>
          </a:p>
          <a:p>
            <a:r>
              <a:rPr lang="en-US" altLang="zh-CN" sz="3600" dirty="0" smtClean="0"/>
              <a:t>Paper I: Combine Syntactic &amp; Semantic Info. </a:t>
            </a:r>
          </a:p>
          <a:p>
            <a:r>
              <a:rPr lang="en-US" altLang="zh-CN" sz="3600" dirty="0"/>
              <a:t>Paper </a:t>
            </a:r>
            <a:r>
              <a:rPr lang="en-US" altLang="zh-CN" sz="3600" dirty="0" smtClean="0"/>
              <a:t>II: Include Concept of “Usefulness” and Target on DIFFICULT queries </a:t>
            </a:r>
          </a:p>
          <a:p>
            <a:r>
              <a:rPr lang="en-US" altLang="zh-CN" sz="3600" dirty="0" smtClean="0"/>
              <a:t>Trends: Subdivision &amp; Machine-Learning Based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9672" y="1700808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Thanks!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3963" y="3501008"/>
            <a:ext cx="1880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 &amp; A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Happens when We Search in 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Procedures: </a:t>
            </a:r>
          </a:p>
          <a:p>
            <a:pPr lvl="1"/>
            <a:r>
              <a:rPr lang="en-US" altLang="zh-CN" dirty="0" smtClean="0"/>
              <a:t>User Parts: Compose a Query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SE Parts: Return Ranked List of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15616" y="4005063"/>
            <a:ext cx="6372225" cy="3228975"/>
            <a:chOff x="1115616" y="4005063"/>
            <a:chExt cx="6372225" cy="32289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005063"/>
              <a:ext cx="6372225" cy="322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187624" y="4005063"/>
              <a:ext cx="2016224" cy="43204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87624" y="4869160"/>
              <a:ext cx="5184576" cy="236487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1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Challenges: </a:t>
            </a:r>
          </a:p>
          <a:p>
            <a:pPr lvl="1"/>
            <a:r>
              <a:rPr lang="en-US" altLang="zh-CN" dirty="0" smtClean="0"/>
              <a:t>User’s Challenge: Think of </a:t>
            </a:r>
            <a:r>
              <a:rPr lang="en-US" altLang="zh-CN" b="1" i="1" dirty="0" smtClean="0"/>
              <a:t>GOOD</a:t>
            </a:r>
            <a:r>
              <a:rPr lang="en-US" altLang="zh-CN" dirty="0" smtClean="0"/>
              <a:t> Query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SE’s Challenge: Return Well-Ranked List for given Queries</a:t>
            </a:r>
          </a:p>
        </p:txBody>
      </p:sp>
      <p:grpSp>
        <p:nvGrpSpPr>
          <p:cNvPr id="7" name="组合 6"/>
          <p:cNvGrpSpPr/>
          <p:nvPr/>
        </p:nvGrpSpPr>
        <p:grpSpPr>
          <a:xfrm rot="19980558">
            <a:off x="-551603" y="2828837"/>
            <a:ext cx="10247229" cy="1200329"/>
            <a:chOff x="-551603" y="2828837"/>
            <a:chExt cx="10247229" cy="1200329"/>
          </a:xfrm>
        </p:grpSpPr>
        <p:sp>
          <p:nvSpPr>
            <p:cNvPr id="4" name="矩形 3"/>
            <p:cNvSpPr/>
            <p:nvPr/>
          </p:nvSpPr>
          <p:spPr>
            <a:xfrm>
              <a:off x="-551603" y="2828837"/>
              <a:ext cx="10247229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72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Either Fails       Search Fails</a:t>
              </a:r>
              <a:endParaRPr lang="zh-CN" altLang="en-US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>
              <a:off x="3851920" y="3212976"/>
              <a:ext cx="1152128" cy="57606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zh-CN" alt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Query Suggestion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Challenges: </a:t>
            </a:r>
          </a:p>
          <a:p>
            <a:pPr lvl="1"/>
            <a:r>
              <a:rPr lang="en-US" altLang="zh-CN" dirty="0" smtClean="0"/>
              <a:t>User’s Challenge: Think of </a:t>
            </a:r>
            <a:r>
              <a:rPr lang="en-US" altLang="zh-CN" b="1" i="1" dirty="0" smtClean="0"/>
              <a:t>GOOD</a:t>
            </a:r>
            <a:r>
              <a:rPr lang="en-US" altLang="zh-CN" dirty="0" smtClean="0"/>
              <a:t> Query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Trying to help USERs to Compose a GOOD Query. </a:t>
            </a:r>
            <a:endParaRPr lang="en-US" altLang="zh-CN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39552" y="1628800"/>
            <a:ext cx="7344816" cy="1224136"/>
            <a:chOff x="539552" y="1628800"/>
            <a:chExt cx="7344816" cy="1224136"/>
          </a:xfrm>
        </p:grpSpPr>
        <p:sp>
          <p:nvSpPr>
            <p:cNvPr id="6" name="椭圆 5"/>
            <p:cNvSpPr/>
            <p:nvPr/>
          </p:nvSpPr>
          <p:spPr>
            <a:xfrm>
              <a:off x="539552" y="1628800"/>
              <a:ext cx="7344816" cy="122413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endCxn id="6" idx="5"/>
            </p:cNvCxnSpPr>
            <p:nvPr/>
          </p:nvCxnSpPr>
          <p:spPr>
            <a:xfrm>
              <a:off x="1907704" y="1772816"/>
              <a:ext cx="4901041" cy="9008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Paper I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Generalized </a:t>
            </a:r>
            <a:r>
              <a:rPr lang="en-US" altLang="zh-CN" dirty="0" smtClean="0">
                <a:solidFill>
                  <a:srgbClr val="FF0000"/>
                </a:solidFill>
              </a:rPr>
              <a:t>syntactic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semantic</a:t>
            </a:r>
            <a:r>
              <a:rPr lang="en-US" altLang="zh-CN" dirty="0" smtClean="0"/>
              <a:t> models of </a:t>
            </a:r>
            <a:r>
              <a:rPr lang="en-US" altLang="zh-CN" dirty="0" smtClean="0">
                <a:solidFill>
                  <a:srgbClr val="FF0000"/>
                </a:solidFill>
              </a:rPr>
              <a:t>query reformulation</a:t>
            </a:r>
          </a:p>
          <a:p>
            <a:r>
              <a:rPr lang="en-US" altLang="zh-CN" dirty="0"/>
              <a:t>SIGIR </a:t>
            </a:r>
            <a:r>
              <a:rPr lang="en-US" altLang="zh-CN" dirty="0" smtClean="0"/>
              <a:t>‘10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Whole Picture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AIM: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String Similarity</a:t>
            </a:r>
            <a:br>
              <a:rPr lang="en-US" altLang="zh-CN" dirty="0" smtClean="0"/>
            </a:br>
            <a:r>
              <a:rPr lang="en-US" altLang="zh-CN" dirty="0" smtClean="0"/>
              <a:t>Combination of </a:t>
            </a:r>
            <a:br>
              <a:rPr lang="en-US" altLang="zh-CN" dirty="0" smtClean="0"/>
            </a:br>
            <a:r>
              <a:rPr lang="en-US" altLang="zh-CN" dirty="0" smtClean="0"/>
              <a:t>				Semantic Association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3707904" y="3212976"/>
            <a:ext cx="216024" cy="129614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7956376" y="3212976"/>
            <a:ext cx="288032" cy="129614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15562" y="1908121"/>
            <a:ext cx="2347502" cy="1232847"/>
            <a:chOff x="5715562" y="1908121"/>
            <a:chExt cx="2347502" cy="1232847"/>
          </a:xfrm>
        </p:grpSpPr>
        <p:cxnSp>
          <p:nvCxnSpPr>
            <p:cNvPr id="9" name="直接箭头连接符 8"/>
            <p:cNvCxnSpPr/>
            <p:nvPr/>
          </p:nvCxnSpPr>
          <p:spPr>
            <a:xfrm flipH="1">
              <a:off x="5796136" y="2492896"/>
              <a:ext cx="72008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5562" y="1908121"/>
              <a:ext cx="234750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Edit Distance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52120" y="4509120"/>
            <a:ext cx="3325782" cy="1869306"/>
            <a:chOff x="6012160" y="4509120"/>
            <a:chExt cx="3325782" cy="1869306"/>
          </a:xfrm>
        </p:grpSpPr>
        <p:sp>
          <p:nvSpPr>
            <p:cNvPr id="12" name="TextBox 11"/>
            <p:cNvSpPr txBox="1"/>
            <p:nvPr/>
          </p:nvSpPr>
          <p:spPr>
            <a:xfrm>
              <a:off x="6012160" y="5301208"/>
              <a:ext cx="3325782" cy="10772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Point-wise Mutual </a:t>
              </a:r>
            </a:p>
            <a:p>
              <a:r>
                <a:rPr lang="en-US" altLang="zh-CN" sz="3200" dirty="0" smtClean="0"/>
                <a:t>Information (PMI)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2" idx="0"/>
            </p:cNvCxnSpPr>
            <p:nvPr/>
          </p:nvCxnSpPr>
          <p:spPr>
            <a:xfrm flipH="1" flipV="1">
              <a:off x="6169262" y="4509120"/>
              <a:ext cx="1505789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17929" y="4081131"/>
            <a:ext cx="4416978" cy="1808909"/>
            <a:chOff x="517929" y="4081131"/>
            <a:chExt cx="4416978" cy="1808909"/>
          </a:xfrm>
        </p:grpSpPr>
        <p:cxnSp>
          <p:nvCxnSpPr>
            <p:cNvPr id="15" name="直接箭头连接符 14"/>
            <p:cNvCxnSpPr>
              <a:stCxn id="16" idx="0"/>
            </p:cNvCxnSpPr>
            <p:nvPr/>
          </p:nvCxnSpPr>
          <p:spPr>
            <a:xfrm flipH="1" flipV="1">
              <a:off x="1907716" y="4081131"/>
              <a:ext cx="818702" cy="12241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7929" y="5305265"/>
              <a:ext cx="4416978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Generalized Edit Distance</a:t>
              </a:r>
              <a:endParaRPr lang="zh-CN" altLang="en-US" sz="3200" dirty="0"/>
            </a:p>
          </p:txBody>
        </p:sp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Edit Distance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Least-cost alignment (modifications) from word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 to word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Example (kitten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 smtClean="0"/>
                  <a:t> sitting)</a:t>
                </a:r>
              </a:p>
              <a:p>
                <a:r>
                  <a:rPr lang="en-US" altLang="zh-CN" dirty="0"/>
                  <a:t>1.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dirty="0"/>
                  <a:t>itten →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 err="1"/>
                  <a:t>itten</a:t>
                </a:r>
                <a:r>
                  <a:rPr lang="en-US" altLang="zh-CN" dirty="0"/>
                  <a:t> (substitution of 's' for 'k')</a:t>
                </a:r>
                <a:endParaRPr lang="zh-CN" altLang="zh-CN" dirty="0"/>
              </a:p>
              <a:p>
                <a:r>
                  <a:rPr lang="en-US" altLang="zh-CN" dirty="0"/>
                  <a:t>2. </a:t>
                </a:r>
                <a:r>
                  <a:rPr lang="en-US" altLang="zh-CN" dirty="0" err="1"/>
                  <a:t>sitt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e</a:t>
                </a:r>
                <a:r>
                  <a:rPr lang="en-US" altLang="zh-CN" dirty="0" err="1"/>
                  <a:t>n</a:t>
                </a:r>
                <a:r>
                  <a:rPr lang="en-US" altLang="zh-CN" dirty="0"/>
                  <a:t> → </a:t>
                </a:r>
                <a:r>
                  <a:rPr lang="en-US" altLang="zh-CN" dirty="0" err="1"/>
                  <a:t>sitt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 err="1"/>
                  <a:t>n</a:t>
                </a:r>
                <a:r>
                  <a:rPr lang="en-US" altLang="zh-CN" dirty="0"/>
                  <a:t> (substitution of '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' for 'e')</a:t>
                </a:r>
                <a:endParaRPr lang="zh-CN" altLang="zh-CN" dirty="0"/>
              </a:p>
              <a:p>
                <a:r>
                  <a:rPr lang="en-US" altLang="zh-CN" dirty="0"/>
                  <a:t>3. </a:t>
                </a:r>
                <a:r>
                  <a:rPr lang="en-US" altLang="zh-CN" dirty="0" err="1"/>
                  <a:t>sittin</a:t>
                </a:r>
                <a:r>
                  <a:rPr lang="en-US" altLang="zh-CN" dirty="0"/>
                  <a:t> → sittin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dirty="0"/>
                  <a:t> (insertion of 'g' at the end)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2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1"/>
    </mc:Choice>
    <mc:Fallback xmlns="">
      <p:transition spd="slow" advTm="14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1762</Words>
  <Application>Microsoft Office PowerPoint</Application>
  <PresentationFormat>全屏显示(4:3)</PresentationFormat>
  <Paragraphs>213</Paragraphs>
  <Slides>23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Survey on Query Suggestion</vt:lpstr>
      <vt:lpstr>Content</vt:lpstr>
      <vt:lpstr>Background</vt:lpstr>
      <vt:lpstr>What Happens when We Search in SE?</vt:lpstr>
      <vt:lpstr>General Challenges</vt:lpstr>
      <vt:lpstr>Goal of Query Suggestion</vt:lpstr>
      <vt:lpstr>Paper I</vt:lpstr>
      <vt:lpstr>Whole Picture</vt:lpstr>
      <vt:lpstr>Edit Distance</vt:lpstr>
      <vt:lpstr>Semantic Measurement</vt:lpstr>
      <vt:lpstr>Normalization of PMI</vt:lpstr>
      <vt:lpstr>Combination</vt:lpstr>
      <vt:lpstr>Paper II</vt:lpstr>
      <vt:lpstr>Whole Picture </vt:lpstr>
      <vt:lpstr>Intuition of Usefulness</vt:lpstr>
      <vt:lpstr>Measurement of Usefulness (1)</vt:lpstr>
      <vt:lpstr>Measurement of Usefulness (2)</vt:lpstr>
      <vt:lpstr>Measurement of Usefulness (3)</vt:lpstr>
      <vt:lpstr>Evaluating a Suggestion List</vt:lpstr>
      <vt:lpstr>Learning to Rank Suggestions</vt:lpstr>
      <vt:lpstr>Adapt to Difficult Queries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on Query Suggestion</dc:title>
  <dc:creator>Jack</dc:creator>
  <cp:lastModifiedBy>Jack Sun</cp:lastModifiedBy>
  <cp:revision>315</cp:revision>
  <dcterms:created xsi:type="dcterms:W3CDTF">2012-10-27T03:53:32Z</dcterms:created>
  <dcterms:modified xsi:type="dcterms:W3CDTF">2012-10-31T09:06:40Z</dcterms:modified>
</cp:coreProperties>
</file>