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90"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2" r:id="rId29"/>
    <p:sldId id="283" r:id="rId30"/>
    <p:sldId id="291" r:id="rId31"/>
    <p:sldId id="284" r:id="rId32"/>
    <p:sldId id="285" r:id="rId33"/>
    <p:sldId id="286" r:id="rId34"/>
    <p:sldId id="287" r:id="rId35"/>
    <p:sldId id="288" r:id="rId36"/>
    <p:sldId id="292" r:id="rId37"/>
    <p:sldId id="289"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601" autoAdjust="0"/>
  </p:normalViewPr>
  <p:slideViewPr>
    <p:cSldViewPr>
      <p:cViewPr varScale="1">
        <p:scale>
          <a:sx n="49" d="100"/>
          <a:sy n="49" d="100"/>
        </p:scale>
        <p:origin x="-175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56D2C-B1BF-4301-97BD-4614EB1A27E3}" type="datetimeFigureOut">
              <a:rPr lang="zh-CN" altLang="en-US" smtClean="0"/>
              <a:pPr/>
              <a:t>2011/9/28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A6A0E-4749-43F4-B40F-1429BEE4080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Hello everyone, today I'd like to introduce our work on top-k list extraction and the current state of this project.</a:t>
            </a:r>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Before we see the algorithm, let's look at the tag path. Originally what we get is a HTML page like this. It can be converted into a tree </a:t>
            </a:r>
            <a:r>
              <a:rPr lang="en-US" altLang="zh-CN" dirty="0" err="1" smtClean="0"/>
              <a:t>stucture</a:t>
            </a:r>
            <a:r>
              <a:rPr lang="en-US" altLang="zh-CN" dirty="0" smtClean="0"/>
              <a:t> called DOM Tree, each node in this tree is a HTML tag and a tag path is the path from the root node-here it should be html-to the tag node we are interested in. Here are some examples of tag paths.</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Therefore, the basic algorithm is mainly based on such a property: The list items of one Top-K list share the same set of tag paths.</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example can describe this property:</a:t>
            </a:r>
          </a:p>
          <a:p>
            <a:r>
              <a:rPr lang="en-US" altLang="zh-CN" dirty="0" smtClean="0"/>
              <a:t>This is a top-k page.</a:t>
            </a:r>
          </a:p>
          <a:p>
            <a:r>
              <a:rPr lang="en-US" altLang="zh-CN" dirty="0" smtClean="0"/>
              <a:t>These are some tag paths of this page.</a:t>
            </a:r>
          </a:p>
          <a:p>
            <a:r>
              <a:rPr lang="en-US" altLang="zh-CN" dirty="0" smtClean="0"/>
              <a:t>This is one list item. What is the tag path of this? This one!</a:t>
            </a:r>
          </a:p>
          <a:p>
            <a:r>
              <a:rPr lang="en-US" altLang="zh-CN" dirty="0" smtClean="0"/>
              <a:t>For another item the tag path of title is also this one.</a:t>
            </a:r>
          </a:p>
          <a:p>
            <a:r>
              <a:rPr lang="en-US" altLang="zh-CN" dirty="0" smtClean="0"/>
              <a:t>For the same reason, all the pictures of list items share this tag path.</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based on the property, we design the basic </a:t>
            </a:r>
            <a:r>
              <a:rPr lang="en-US" altLang="zh-CN" dirty="0" err="1" smtClean="0"/>
              <a:t>algo</a:t>
            </a:r>
            <a:r>
              <a:rPr lang="en-US" altLang="zh-CN" dirty="0" smtClean="0"/>
              <a:t>.</a:t>
            </a:r>
          </a:p>
          <a:p>
            <a:r>
              <a:rPr lang="en-US" altLang="zh-CN" dirty="0" smtClean="0"/>
              <a:t>It has four steps:</a:t>
            </a:r>
          </a:p>
          <a:p>
            <a:r>
              <a:rPr lang="en-US" altLang="zh-CN" dirty="0" smtClean="0"/>
              <a:t>Tag Path Clustering</a:t>
            </a:r>
          </a:p>
          <a:p>
            <a:r>
              <a:rPr lang="en-US" altLang="zh-CN" dirty="0" smtClean="0"/>
              <a:t>Candidate Check</a:t>
            </a:r>
          </a:p>
          <a:p>
            <a:r>
              <a:rPr lang="en-US" altLang="zh-CN" dirty="0" smtClean="0"/>
              <a:t>“Grow Up”</a:t>
            </a:r>
          </a:p>
          <a:p>
            <a:r>
              <a:rPr lang="en-US" altLang="zh-CN" dirty="0" smtClean="0"/>
              <a:t>Result Selection</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Step 1 and 2 are quite simple. We do clustering to all tags and maintain such a table, one is tag path, another is the count of the tag path.</a:t>
            </a:r>
          </a:p>
          <a:p>
            <a:endParaRPr lang="en-US" altLang="zh-CN" dirty="0" smtClean="0"/>
          </a:p>
          <a:p>
            <a:r>
              <a:rPr lang="en-US" altLang="zh-CN" dirty="0" smtClean="0"/>
              <a:t>Then we check them one by one to see whether or not they are candidate tag paths. The rule is very simple, we just check the count, if it equals to K it will be considered as a candidate. Otherwise we remove it.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With all candidate tag path, we come to this process, grow up. This is a example to describe the problem, in the list item, the title's tag path is this. The picture's tag path is this. But what we want is the tag path of the whole item, that is this one. So we should infer the item tag path by the tag paths of its components.</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 solution of this problem. The picture shows the </a:t>
            </a:r>
            <a:r>
              <a:rPr lang="en-US" altLang="zh-CN" dirty="0" err="1" smtClean="0"/>
              <a:t>persudo</a:t>
            </a:r>
            <a:r>
              <a:rPr lang="en-US" altLang="zh-CN" dirty="0" smtClean="0"/>
              <a:t> code of the algorithm.</a:t>
            </a:r>
          </a:p>
          <a:p>
            <a:r>
              <a:rPr lang="en-US" altLang="zh-CN" dirty="0" smtClean="0"/>
              <a:t>For a node list that is corresponding to a candidate tag path, find their parent node list and check whether those parent nodes are </a:t>
            </a:r>
            <a:r>
              <a:rPr lang="en-US" altLang="zh-CN" dirty="0" err="1" smtClean="0"/>
              <a:t>seperated</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example may give you a better image. As you see, this is a DOM Tree. These are tag paths. So for these tags, we try to find the parent node for each of them so this set of nodes can grow up to this set of nodes. We can keep doing this process until the parents are not separated. In this case we cannot grow up any further because you see some of the nodes share one parent. By the way, another function of this process is to reduce the total number of the candidates, just like this set of nodes, they will also become this set after this process. So we can just keep one of them.</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last, we must pick one candidate tag path as the top-k list.</a:t>
            </a:r>
          </a:p>
          <a:p>
            <a:r>
              <a:rPr lang="en-US" altLang="zh-CN" dirty="0" smtClean="0"/>
              <a:t>If at that time we only have one tag path, things will be simple.</a:t>
            </a:r>
          </a:p>
          <a:p>
            <a:r>
              <a:rPr lang="en-US" altLang="zh-CN" dirty="0" smtClean="0"/>
              <a:t>But if not, we have to choose the main list. I list several ways to rank the importance. And finally we use visual area.</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Generally speaking, the visual area is The actual area occupied by a HTML node. And we assume that visual area is related to the importance. The larger the more important.</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of all, I want to introduce top-k page and top-k list. Here is the definition of these two terms.</a:t>
            </a:r>
          </a:p>
          <a:p>
            <a:endParaRPr lang="en-US" altLang="zh-CN" dirty="0" smtClean="0"/>
          </a:p>
          <a:p>
            <a:r>
              <a:rPr lang="en-US" altLang="zh-CN" dirty="0" smtClean="0"/>
              <a:t>A Top-K page is a page solely about 1 Top-K list. And A Top-K list is a list of K instances of a topic or a concept. </a:t>
            </a:r>
          </a:p>
          <a:p>
            <a:endParaRPr lang="en-US" altLang="zh-CN" dirty="0" smtClean="0"/>
          </a:p>
          <a:p>
            <a:r>
              <a:rPr lang="en-US" altLang="zh-CN" dirty="0" smtClean="0"/>
              <a:t>So when you guys surf the internet, you may see some page with a title such as Top 10 NBA players, then you will know this page should give a list of 10 items and the list items are all about NBA players. So this page is a top-k page--actually it is a top-10 page, and the list in this page is a top-10 list.</a:t>
            </a:r>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OK So much for the basic </a:t>
            </a:r>
            <a:r>
              <a:rPr lang="en-US" altLang="zh-CN" dirty="0" err="1" smtClean="0"/>
              <a:t>algo</a:t>
            </a:r>
            <a:r>
              <a:rPr lang="en-US" altLang="zh-CN" dirty="0" smtClean="0"/>
              <a:t>, the idea is very simple but the </a:t>
            </a:r>
            <a:r>
              <a:rPr lang="en-US" altLang="zh-CN" dirty="0" err="1" smtClean="0"/>
              <a:t>performace</a:t>
            </a:r>
            <a:r>
              <a:rPr lang="en-US" altLang="zh-CN" dirty="0" smtClean="0"/>
              <a:t> is not very satisfying. </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we tried several ways to improve the performance.</a:t>
            </a:r>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is the interleaving problem. Look at this list, it is a typical example of interleaving lists. You see, the odd rows are light blue and the even ones are deep blue. In the basic algorithm, they are two different tag paths and will be filtered at the candidate check process. So our solution is to give those tag path one more chance. For those tag paths, we will check whether they are interleaved with each other. If so, I will merge them together.</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Second is K+1 problem. Look at these two example, the left one has a head line which is "Here are the list" and the right one adds one conclusion line at the bottom. As a result, there are K+1 tags rather than K tags that share the same tag path. So our solution is to give another chance for these K+1 tag paths. And we need to "Kick 1" from them. We need to find the fake list items---this and this, and remove them</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last one is tag path filtering. We can filter tag paths of some noise lists like advertisement and comments. We can keep a black list for the class and style attributes of tags. If a tag path contains the class or style in that black list. We will filter it.</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That is all for our approach. Now let's talk about the evaluation.</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we built the testing systems in C# language. And we built two benchmarks using Google API. Each of the benchmarks contains one hundred top-k pages.</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this evaluation, we use precision and recall to measure the accuracy. These are the definition of precision and recall</a:t>
            </a:r>
          </a:p>
          <a:p>
            <a:endParaRPr lang="en-US" altLang="zh-CN" dirty="0" smtClean="0"/>
          </a:p>
          <a:p>
            <a:r>
              <a:rPr lang="en-US" altLang="zh-CN" dirty="0" smtClean="0"/>
              <a:t>And we record the running time to measure the efficiency.</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 experimental result. This and this are the precision and recall for the basic </a:t>
            </a:r>
            <a:r>
              <a:rPr lang="en-US" altLang="zh-CN" dirty="0" err="1" smtClean="0"/>
              <a:t>algo</a:t>
            </a:r>
            <a:r>
              <a:rPr lang="en-US" altLang="zh-CN" dirty="0" smtClean="0"/>
              <a:t> and this and this are for optimized system. As we can see from this figure. These optimizations really work. They improve both the precision and recall. This table shows the running time of the system. Each page only takes half a second. And most of time is used for IO and Parsing. So this system is quite </a:t>
            </a:r>
            <a:r>
              <a:rPr lang="en-US" altLang="zh-CN" dirty="0" err="1" smtClean="0"/>
              <a:t>effecient</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OK, this is our demo website. It looks like this.</a:t>
            </a:r>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let's look at one example page and see some features of top-k pages.</a:t>
            </a:r>
          </a:p>
          <a:p>
            <a:r>
              <a:rPr lang="en-US" altLang="zh-CN" dirty="0" smtClean="0"/>
              <a:t>This is part of a top-k page. We can see this is the page title, essentially it should contain list item count K, in this case it should be 20.</a:t>
            </a:r>
          </a:p>
          <a:p>
            <a:endParaRPr lang="en-US" altLang="zh-CN" dirty="0" smtClean="0"/>
          </a:p>
          <a:p>
            <a:r>
              <a:rPr lang="en-US" altLang="zh-CN" dirty="0" smtClean="0"/>
              <a:t>This is the top-k list and this part should be one list item. So a list item is a block of the whole page. It may contain some components like a picture, the title of this item and some description.</a:t>
            </a:r>
          </a:p>
          <a:p>
            <a:endParaRPr lang="en-US" altLang="zh-CN" dirty="0" smtClean="0"/>
          </a:p>
          <a:p>
            <a:r>
              <a:rPr lang="en-US" altLang="zh-CN" dirty="0" smtClean="0"/>
              <a:t>Also I must mention that it is normal for a top-k page to contain other noise list such as advertisements and comments and it is possible that the count of noise list also equals to K. Later on you will see that sometimes it will be quite confusing.</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let's talk about our current task. </a:t>
            </a:r>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is to analyze the title. </a:t>
            </a:r>
          </a:p>
          <a:p>
            <a:r>
              <a:rPr lang="en-US" altLang="zh-CN" dirty="0" smtClean="0"/>
              <a:t>We need to identify whether or not this page is a top-k page. And if it is, we need to extract useful information from the title, such as the number K the concept the direction and the restriction. For example, this title is of course a top-k page title. Its K is 10 and the concept is buildings the direction is tallest and the restriction is the location-in United States. Now we may use some machine learning methods to handle this task. And some knowledge base may be also useful.</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main task is to extract the name. For example, this is one list item that we get using the existing system. But actually what we really need is just the name of the item that is this part. So we should do further extraction to the results to get the exact name.</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OK that is all of my talk. If you want to know more, you can visit our wiki site. You can have a look at our demo paper, but unfortunately this paper was just rejected by the ICDE yesterday. Now we are working at the full size paper, which contains more details about our algorithm, all these are available in our wiki. Also you can visit our demo site .</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OK Thank you very much.</a:t>
            </a:r>
          </a:p>
          <a:p>
            <a:r>
              <a:rPr lang="en-US" altLang="zh-CN" dirty="0" smtClean="0"/>
              <a:t>You are very welcome to share your idea, if you know some techniques that maybe useful for this project. Or if you are so interested in this project, you are very welcome to join us.</a:t>
            </a:r>
          </a:p>
          <a:p>
            <a:endParaRPr lang="en-US" altLang="zh-CN" dirty="0" smtClean="0"/>
          </a:p>
          <a:p>
            <a:r>
              <a:rPr lang="en-US" altLang="zh-CN" dirty="0" smtClean="0"/>
              <a:t>You guys can contact me through this email </a:t>
            </a:r>
            <a:r>
              <a:rPr lang="en-US" altLang="zh-CN" dirty="0" err="1" smtClean="0"/>
              <a:t>addr</a:t>
            </a:r>
            <a:endParaRPr lang="en-US" altLang="zh-CN" dirty="0" smtClean="0"/>
          </a:p>
          <a:p>
            <a:endParaRPr lang="en-US" altLang="zh-CN" dirty="0" smtClean="0"/>
          </a:p>
          <a:p>
            <a:r>
              <a:rPr lang="en-US" altLang="zh-CN" dirty="0" smtClean="0"/>
              <a:t>Thank you!!</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OK now you know what a top-k page is but you may wonder why we are interested in such kind of pages. Here I list two potential applications of top-k page.</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is fact search. So What is a fact search? Here is an example: birthday search: if you search the birthday of Bill Gates, you can get the date directly from the search engine, not from some pages about Bill Gates.</a:t>
            </a:r>
          </a:p>
          <a:p>
            <a:endParaRPr lang="en-US" altLang="zh-CN" dirty="0" smtClean="0"/>
          </a:p>
          <a:p>
            <a:r>
              <a:rPr lang="en-US" altLang="zh-CN" dirty="0" smtClean="0"/>
              <a:t>We can do </a:t>
            </a:r>
            <a:r>
              <a:rPr lang="en-US" altLang="zh-CN" dirty="0" err="1" smtClean="0"/>
              <a:t>sth</a:t>
            </a:r>
            <a:r>
              <a:rPr lang="en-US" altLang="zh-CN" dirty="0" smtClean="0"/>
              <a:t> similar, that is, a list search, this picture is not real, I just PS it. You know </a:t>
            </a:r>
            <a:r>
              <a:rPr lang="en-US" altLang="zh-CN" dirty="0" err="1" smtClean="0"/>
              <a:t>steve</a:t>
            </a:r>
            <a:r>
              <a:rPr lang="en-US" altLang="zh-CN" dirty="0" smtClean="0"/>
              <a:t> </a:t>
            </a:r>
            <a:r>
              <a:rPr lang="en-US" altLang="zh-CN" dirty="0" err="1" smtClean="0"/>
              <a:t>nash</a:t>
            </a:r>
            <a:r>
              <a:rPr lang="en-US" altLang="zh-CN" dirty="0" smtClean="0"/>
              <a:t> will never be the best one right? But anyway it gives the idea of ranking list search, if we can get info from top-k pages and top-k lists, maybe it will come true.</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Another potential application is about knowledge base. One famous knowledge base is </a:t>
            </a:r>
            <a:r>
              <a:rPr lang="en-US" altLang="zh-CN" dirty="0" err="1" smtClean="0"/>
              <a:t>ProBase</a:t>
            </a:r>
            <a:r>
              <a:rPr lang="en-US" altLang="zh-CN" dirty="0" smtClean="0"/>
              <a:t>, from Microsoft Research. Generally it contains a lot of  concept-instance pairs, such as animal and dog--here animal is a concept while dog is an instance. With the help of top-k lists we can do instance inferring. For example, this is a list of tallest buildings, if we already know building is a concept, then we can infer that all the list items: Taipei 101 Jin Mao Tower are all instances of buildings.</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this is the project goal: we want to design an automatic system that can extract top-k lists from web pages.</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 road map of our project.</a:t>
            </a:r>
          </a:p>
          <a:p>
            <a:endParaRPr lang="en-US" altLang="zh-CN" dirty="0" smtClean="0"/>
          </a:p>
          <a:p>
            <a:r>
              <a:rPr lang="en-US" altLang="zh-CN" dirty="0" smtClean="0"/>
              <a:t>First we need to analyze the page titles.</a:t>
            </a:r>
          </a:p>
          <a:p>
            <a:r>
              <a:rPr lang="en-US" altLang="zh-CN" dirty="0" smtClean="0"/>
              <a:t>We want to know whether or not this page is a top-k page. If so we can some </a:t>
            </a:r>
            <a:r>
              <a:rPr lang="en-US" altLang="zh-CN" dirty="0" err="1" smtClean="0"/>
              <a:t>infomation</a:t>
            </a:r>
            <a:r>
              <a:rPr lang="en-US" altLang="zh-CN" dirty="0" smtClean="0"/>
              <a:t> from the title, like the number K, the concept of the list and so on.</a:t>
            </a:r>
          </a:p>
          <a:p>
            <a:endParaRPr lang="en-US" altLang="zh-CN" dirty="0" smtClean="0"/>
          </a:p>
          <a:p>
            <a:r>
              <a:rPr lang="en-US" altLang="zh-CN" dirty="0" smtClean="0"/>
              <a:t>Second we need to extract the list from the page content. We have a basic algorithm based on tag path and some optimizations based on visual cues.</a:t>
            </a:r>
          </a:p>
          <a:p>
            <a:endParaRPr lang="en-US" altLang="zh-CN" dirty="0" smtClean="0"/>
          </a:p>
          <a:p>
            <a:r>
              <a:rPr lang="en-US" altLang="zh-CN" dirty="0" smtClean="0"/>
              <a:t>Finally we will think about its application.</a:t>
            </a:r>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But in fact we do not follow this road</a:t>
            </a:r>
            <a:r>
              <a:rPr lang="en-US" altLang="zh-CN" baseline="0" dirty="0" smtClean="0"/>
              <a:t> map, </a:t>
            </a:r>
            <a:r>
              <a:rPr lang="en-US" altLang="zh-CN" dirty="0" smtClean="0"/>
              <a:t>actually my work this summer are mainly on the second part.</a:t>
            </a:r>
          </a:p>
          <a:p>
            <a:endParaRPr lang="en-US" altLang="zh-CN" dirty="0" smtClean="0"/>
          </a:p>
          <a:p>
            <a:r>
              <a:rPr lang="en-US" altLang="zh-CN" dirty="0" smtClean="0"/>
              <a:t>This is the problem definition of list extraction. Since this is the second step  in the whole road map, we just assume that we have got the correct number k from the title, and this page is a top- k page.</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DDA6A0E-4749-43F4-B40F-1429BEE40801}"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3175" y="2438400"/>
            <a:ext cx="9147175" cy="1063625"/>
            <a:chOff x="-2" y="1536"/>
            <a:chExt cx="5762" cy="670"/>
          </a:xfrm>
        </p:grpSpPr>
        <p:grpSp>
          <p:nvGrpSpPr>
            <p:cNvPr id="3" name="Group 3"/>
            <p:cNvGrpSpPr>
              <a:grpSpLocks/>
            </p:cNvGrpSpPr>
            <p:nvPr/>
          </p:nvGrpSpPr>
          <p:grpSpPr bwMode="auto">
            <a:xfrm flipH="1">
              <a:off x="-2" y="1562"/>
              <a:ext cx="5762"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zh-CN" altLang="en-US"/>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zh-CN" altLang="en-US"/>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zh-CN" altLang="en-US"/>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zh-CN" altLang="en-US"/>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zh-CN" altLang="en-US"/>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zh-CN" altLang="en-US"/>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zh-CN" altLang="en-US"/>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zh-CN" altLang="en-US"/>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zh-CN" altLang="en-US"/>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zh-CN" altLang="en-US"/>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zh-CN" altLang="en-US"/>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zh-CN" altLang="en-US"/>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grpSp>
        <p:sp>
          <p:nvSpPr>
            <p:cNvPr id="3095"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zh-CN" altLang="en-US"/>
            </a:p>
          </p:txBody>
        </p:sp>
        <p:sp>
          <p:nvSpPr>
            <p:cNvPr id="3096"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zh-CN" altLang="en-US"/>
            </a:p>
          </p:txBody>
        </p:sp>
      </p:grpSp>
      <p:sp>
        <p:nvSpPr>
          <p:cNvPr id="3097" name="Rectangle 25"/>
          <p:cNvSpPr>
            <a:spLocks noGrp="1" noChangeArrowheads="1"/>
          </p:cNvSpPr>
          <p:nvPr>
            <p:ph type="ctrTitle"/>
          </p:nvPr>
        </p:nvSpPr>
        <p:spPr>
          <a:xfrm>
            <a:off x="1173163" y="1341438"/>
            <a:ext cx="7772400" cy="1143000"/>
          </a:xfrm>
        </p:spPr>
        <p:txBody>
          <a:bodyPr/>
          <a:lstStyle>
            <a:lvl1pPr>
              <a:defRPr/>
            </a:lvl1pPr>
          </a:lstStyle>
          <a:p>
            <a:r>
              <a:rPr lang="zh-CN" altLang="en-US" smtClean="0"/>
              <a:t>单击此处编辑母版标题样式</a:t>
            </a:r>
            <a:endParaRPr lang="zh-CN" altLang="en-US"/>
          </a:p>
        </p:txBody>
      </p:sp>
      <p:sp>
        <p:nvSpPr>
          <p:cNvPr id="3098" name="Rectangle 26"/>
          <p:cNvSpPr>
            <a:spLocks noGrp="1" noChangeArrowheads="1"/>
          </p:cNvSpPr>
          <p:nvPr>
            <p:ph type="subTitle" idx="1"/>
          </p:nvPr>
        </p:nvSpPr>
        <p:spPr>
          <a:xfrm>
            <a:off x="1166813" y="3886200"/>
            <a:ext cx="6400800" cy="1752600"/>
          </a:xfrm>
        </p:spPr>
        <p:txBody>
          <a:bodyPr/>
          <a:lstStyle>
            <a:lvl1pPr marL="0" indent="0">
              <a:buFontTx/>
              <a:buNone/>
              <a:defRPr/>
            </a:lvl1pPr>
          </a:lstStyle>
          <a:p>
            <a:r>
              <a:rPr lang="zh-CN" altLang="en-US" smtClean="0"/>
              <a:t>单击此处编辑母版副标题样式</a:t>
            </a:r>
            <a:endParaRPr lang="zh-CN" altLang="en-US"/>
          </a:p>
        </p:txBody>
      </p:sp>
      <p:sp>
        <p:nvSpPr>
          <p:cNvPr id="3099"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fld id="{A3D6A8BE-39B7-4E50-B1C5-5ABC4E94F0F5}" type="datetime1">
              <a:rPr lang="zh-CN" altLang="en-US" smtClean="0"/>
              <a:t>2011/9/28</a:t>
            </a:fld>
            <a:endParaRPr lang="zh-CN" altLang="en-US"/>
          </a:p>
        </p:txBody>
      </p:sp>
      <p:sp>
        <p:nvSpPr>
          <p:cNvPr id="3100" name="Rectangle 28"/>
          <p:cNvSpPr>
            <a:spLocks noGrp="1" noChangeArrowheads="1"/>
          </p:cNvSpPr>
          <p:nvPr>
            <p:ph type="ftr" sz="quarter" idx="3"/>
          </p:nvPr>
        </p:nvSpPr>
        <p:spPr/>
        <p:txBody>
          <a:bodyPr/>
          <a:lstStyle>
            <a:lvl1pPr>
              <a:defRPr>
                <a:solidFill>
                  <a:srgbClr val="000000"/>
                </a:solidFill>
              </a:defRPr>
            </a:lvl1pPr>
          </a:lstStyle>
          <a:p>
            <a:endParaRPr lang="zh-CN" altLang="en-US"/>
          </a:p>
        </p:txBody>
      </p:sp>
      <p:sp>
        <p:nvSpPr>
          <p:cNvPr id="3101" name="Rectangle 29"/>
          <p:cNvSpPr>
            <a:spLocks noGrp="1" noChangeArrowheads="1"/>
          </p:cNvSpPr>
          <p:nvPr>
            <p:ph type="sldNum" sz="quarter" idx="4"/>
          </p:nvPr>
        </p:nvSpPr>
        <p:spPr/>
        <p:txBody>
          <a:bodyPr/>
          <a:lstStyle>
            <a:lvl1pPr>
              <a:defRPr>
                <a:solidFill>
                  <a:srgbClr val="000000"/>
                </a:solidFill>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321AF8F-6073-4FE0-AB10-A918F7770008}" type="datetime1">
              <a:rPr lang="zh-CN" altLang="en-US" smtClean="0"/>
              <a:t>2011/9/28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848F9C6-F262-4BD0-8513-1C8A7182B4DD}" type="datetime1">
              <a:rPr lang="zh-CN" altLang="en-US" smtClean="0"/>
              <a:t>2011/9/28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61387F-9E63-485A-AC53-35106C0C0D66}" type="datetime1">
              <a:rPr lang="zh-CN" altLang="en-US" smtClean="0"/>
              <a:t>2011/9/28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7CF173-6E8B-4F51-8BA6-7B91CEA65E76}" type="datetime1">
              <a:rPr lang="zh-CN" altLang="en-US" smtClean="0"/>
              <a:t>2011/9/28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0BD0604-B1E8-4D75-8CCD-AB3E2470B8C7}" type="datetime1">
              <a:rPr lang="zh-CN" altLang="en-US" smtClean="0"/>
              <a:t>2011/9/28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5CFBCF-7565-4E48-A509-6BE4B9E21D70}" type="datetime1">
              <a:rPr lang="zh-CN" altLang="en-US" smtClean="0"/>
              <a:t>2011/9/28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A02DE2-2F31-4912-8332-B8B747E81619}" type="datetime1">
              <a:rPr lang="zh-CN" altLang="en-US" smtClean="0"/>
              <a:t>2011/9/28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A40091-F079-4C66-A5D1-631120301D64}" type="datetime1">
              <a:rPr lang="zh-CN" altLang="en-US" smtClean="0"/>
              <a:t>2011/9/28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32A94B-B52D-4B3C-BB4B-3C9B73E58D10}" type="datetime1">
              <a:rPr lang="zh-CN" altLang="en-US" smtClean="0"/>
              <a:t>2011/9/28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05BA1E-AFE4-4118-806C-DFB2BD2B3810}" type="datetime1">
              <a:rPr lang="zh-CN" altLang="en-US" smtClean="0"/>
              <a:t>2011/9/28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EC38763-D72F-430B-B114-B553862DE636}" type="datetime1">
              <a:rPr lang="zh-CN" altLang="en-US" smtClean="0"/>
              <a:t>2011/9/28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1AE9592-DEE6-473B-9788-DF932BDAAA93}" type="datetime1">
              <a:rPr lang="zh-CN" altLang="en-US" smtClean="0"/>
              <a:t>2011/9/28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66FF44-2E90-4CD1-8189-06EAF295626E}" type="datetime1">
              <a:rPr lang="zh-CN" altLang="en-US" smtClean="0"/>
              <a:t>2011/9/28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A9B790-C7B9-4A23-998A-6DE27BD30695}" type="datetime1">
              <a:rPr lang="zh-CN" altLang="en-US" smtClean="0"/>
              <a:t>2011/9/28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ADF3B4-3BDC-475A-8FA3-689009C999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AC6D866F-7876-497E-AFE5-48A827743828}" type="datetime1">
              <a:rPr lang="zh-CN" altLang="en-US" smtClean="0"/>
              <a:t>2011/9/28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C8056E0-6D27-4004-B8AA-5398A9CD8AC7}" type="datetime1">
              <a:rPr lang="zh-CN" altLang="en-US" smtClean="0"/>
              <a:t>2011/9/28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4A7683C-BB3E-4E78-8EA8-386581777BE9}" type="datetime1">
              <a:rPr lang="zh-CN" altLang="en-US" smtClean="0"/>
              <a:t>2011/9/28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C44D27A-4274-4690-9909-D5A94EC88F00}" type="datetime1">
              <a:rPr lang="zh-CN" altLang="en-US" smtClean="0"/>
              <a:t>2011/9/28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D5F792E-B082-46F9-8126-AE4758D6ECF9}" type="datetime1">
              <a:rPr lang="zh-CN" altLang="en-US" smtClean="0"/>
              <a:t>2011/9/28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C80ACA-9B7D-4E7E-AF47-DED16E84F63C}" type="datetime1">
              <a:rPr lang="zh-CN" altLang="en-US" smtClean="0"/>
              <a:t>2011/9/28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1BEAF3-2EF9-4108-AC96-58A76711AD5A}" type="datetime1">
              <a:rPr lang="zh-CN" altLang="en-US" smtClean="0"/>
              <a:t>2011/9/28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EADF3B4-3BDC-475A-8FA3-689009C999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4763"/>
            <a:ext cx="1063625" cy="6858001"/>
            <a:chOff x="0" y="-3"/>
            <a:chExt cx="670" cy="4320"/>
          </a:xfrm>
        </p:grpSpPr>
        <p:grpSp>
          <p:nvGrpSpPr>
            <p:cNvPr id="3" name="Group 3"/>
            <p:cNvGrpSpPr>
              <a:grpSpLocks/>
            </p:cNvGrpSpPr>
            <p:nvPr/>
          </p:nvGrpSpPr>
          <p:grpSpPr bwMode="auto">
            <a:xfrm rot="16200000" flipH="1">
              <a:off x="-1815" y="1838"/>
              <a:ext cx="4320" cy="638"/>
              <a:chOff x="-2" y="1562"/>
              <a:chExt cx="5762" cy="638"/>
            </a:xfrm>
          </p:grpSpPr>
          <p:sp>
            <p:nvSpPr>
              <p:cNvPr id="2052"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zh-CN" altLang="en-US"/>
              </a:p>
            </p:txBody>
          </p:sp>
          <p:sp>
            <p:nvSpPr>
              <p:cNvPr id="2053"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2054"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zh-CN" altLang="en-US"/>
              </a:p>
            </p:txBody>
          </p:sp>
          <p:sp>
            <p:nvSpPr>
              <p:cNvPr id="2055"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zh-CN" altLang="en-US"/>
              </a:p>
            </p:txBody>
          </p:sp>
          <p:sp>
            <p:nvSpPr>
              <p:cNvPr id="2056"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zh-CN" altLang="en-US"/>
              </a:p>
            </p:txBody>
          </p:sp>
          <p:sp>
            <p:nvSpPr>
              <p:cNvPr id="2057"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2058"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sp>
            <p:nvSpPr>
              <p:cNvPr id="2059"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2060"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zh-CN" altLang="en-US"/>
              </a:p>
            </p:txBody>
          </p:sp>
          <p:sp>
            <p:nvSpPr>
              <p:cNvPr id="2061"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zh-CN" altLang="en-US"/>
              </a:p>
            </p:txBody>
          </p:sp>
          <p:sp>
            <p:nvSpPr>
              <p:cNvPr id="2062"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zh-CN" altLang="en-US"/>
              </a:p>
            </p:txBody>
          </p:sp>
          <p:sp>
            <p:nvSpPr>
              <p:cNvPr id="2063"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2064"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zh-CN" altLang="en-US"/>
              </a:p>
            </p:txBody>
          </p:sp>
          <p:sp>
            <p:nvSpPr>
              <p:cNvPr id="2065"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zh-CN" altLang="en-US"/>
              </a:p>
            </p:txBody>
          </p:sp>
          <p:sp>
            <p:nvSpPr>
              <p:cNvPr id="2066"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zh-CN" altLang="en-US"/>
              </a:p>
            </p:txBody>
          </p:sp>
          <p:sp>
            <p:nvSpPr>
              <p:cNvPr id="2067"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zh-CN" altLang="en-US"/>
              </a:p>
            </p:txBody>
          </p:sp>
          <p:sp>
            <p:nvSpPr>
              <p:cNvPr id="2068"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zh-CN" altLang="en-US"/>
              </a:p>
            </p:txBody>
          </p:sp>
          <p:sp>
            <p:nvSpPr>
              <p:cNvPr id="2069"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2070"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grpSp>
        <p:sp>
          <p:nvSpPr>
            <p:cNvPr id="2071"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zh-CN" altLang="en-US"/>
            </a:p>
          </p:txBody>
        </p:sp>
        <p:sp>
          <p:nvSpPr>
            <p:cNvPr id="2072"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zh-CN" altLang="en-US"/>
            </a:p>
          </p:txBody>
        </p:sp>
      </p:grpSp>
      <p:sp>
        <p:nvSpPr>
          <p:cNvPr id="2073"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74"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ea typeface="宋体" charset="-122"/>
              </a:defRPr>
            </a:lvl1pPr>
          </a:lstStyle>
          <a:p>
            <a:fld id="{4971A0A1-02C7-40A3-88FD-AC25BF23A02C}" type="datetime1">
              <a:rPr lang="zh-CN" altLang="en-US" smtClean="0"/>
              <a:t>2011/9/28</a:t>
            </a:fld>
            <a:endParaRPr lang="zh-CN" altLang="en-US"/>
          </a:p>
        </p:txBody>
      </p:sp>
      <p:sp>
        <p:nvSpPr>
          <p:cNvPr id="207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ea typeface="宋体" charset="-122"/>
              </a:defRPr>
            </a:lvl1pPr>
          </a:lstStyle>
          <a:p>
            <a:endParaRPr lang="zh-CN" altLang="en-US"/>
          </a:p>
        </p:txBody>
      </p:sp>
      <p:sp>
        <p:nvSpPr>
          <p:cNvPr id="2077"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ea typeface="宋体" charset="-122"/>
              </a:defRPr>
            </a:lvl1pPr>
          </a:lstStyle>
          <a:p>
            <a:fld id="{8EADF3B4-3BDC-475A-8FA3-689009C999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fontAlgn="base" hangingPunct="1">
        <a:spcBef>
          <a:spcPct val="0"/>
        </a:spcBef>
        <a:spcAft>
          <a:spcPct val="0"/>
        </a:spcAft>
        <a:defRPr kumimoji="1" sz="44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itchFamily="18" charset="0"/>
        </a:defRPr>
      </a:lvl2pPr>
      <a:lvl3pPr algn="l" rtl="0" eaLnBrk="1" fontAlgn="base" hangingPunct="1">
        <a:spcBef>
          <a:spcPct val="0"/>
        </a:spcBef>
        <a:spcAft>
          <a:spcPct val="0"/>
        </a:spcAft>
        <a:defRPr kumimoji="1" sz="4400">
          <a:solidFill>
            <a:schemeClr val="tx2"/>
          </a:solidFill>
          <a:latin typeface="Times New Roman" pitchFamily="18" charset="0"/>
        </a:defRPr>
      </a:lvl3pPr>
      <a:lvl4pPr algn="l" rtl="0" eaLnBrk="1" fontAlgn="base" hangingPunct="1">
        <a:spcBef>
          <a:spcPct val="0"/>
        </a:spcBef>
        <a:spcAft>
          <a:spcPct val="0"/>
        </a:spcAft>
        <a:defRPr kumimoji="1" sz="4400">
          <a:solidFill>
            <a:schemeClr val="tx2"/>
          </a:solidFill>
          <a:latin typeface="Times New Roman" pitchFamily="18" charset="0"/>
        </a:defRPr>
      </a:lvl4pPr>
      <a:lvl5pPr algn="l" rtl="0" eaLnBrk="1" fontAlgn="base" hangingPunct="1">
        <a:spcBef>
          <a:spcPct val="0"/>
        </a:spcBef>
        <a:spcAft>
          <a:spcPct val="0"/>
        </a:spcAft>
        <a:defRPr kumimoji="1" sz="4400">
          <a:solidFill>
            <a:schemeClr val="tx2"/>
          </a:solidFill>
          <a:latin typeface="Times New Roman" pitchFamily="18" charset="0"/>
        </a:defRPr>
      </a:lvl5pPr>
      <a:lvl6pPr marL="457200" algn="l" rtl="0" eaLnBrk="1" fontAlgn="base" hangingPunct="1">
        <a:spcBef>
          <a:spcPct val="0"/>
        </a:spcBef>
        <a:spcAft>
          <a:spcPct val="0"/>
        </a:spcAft>
        <a:defRPr kumimoji="1" sz="4400">
          <a:solidFill>
            <a:schemeClr val="tx2"/>
          </a:solidFill>
          <a:latin typeface="Times New Roman" pitchFamily="18" charset="0"/>
        </a:defRPr>
      </a:lvl6pPr>
      <a:lvl7pPr marL="914400" algn="l" rtl="0" eaLnBrk="1" fontAlgn="base" hangingPunct="1">
        <a:spcBef>
          <a:spcPct val="0"/>
        </a:spcBef>
        <a:spcAft>
          <a:spcPct val="0"/>
        </a:spcAft>
        <a:defRPr kumimoji="1" sz="4400">
          <a:solidFill>
            <a:schemeClr val="tx2"/>
          </a:solidFill>
          <a:latin typeface="Times New Roman" pitchFamily="18" charset="0"/>
        </a:defRPr>
      </a:lvl7pPr>
      <a:lvl8pPr marL="1371600" algn="l" rtl="0" eaLnBrk="1" fontAlgn="base" hangingPunct="1">
        <a:spcBef>
          <a:spcPct val="0"/>
        </a:spcBef>
        <a:spcAft>
          <a:spcPct val="0"/>
        </a:spcAft>
        <a:defRPr kumimoji="1" sz="4400">
          <a:solidFill>
            <a:schemeClr val="tx2"/>
          </a:solidFill>
          <a:latin typeface="Times New Roman" pitchFamily="18" charset="0"/>
        </a:defRPr>
      </a:lvl8pPr>
      <a:lvl9pPr marL="1828800" algn="l"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1"/>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defRPr>
      </a:lvl2pPr>
      <a:lvl3pPr marL="1143000" indent="-228600" algn="l" rtl="0" eaLnBrk="1" fontAlgn="base" hangingPunct="1">
        <a:spcBef>
          <a:spcPct val="20000"/>
        </a:spcBef>
        <a:spcAft>
          <a:spcPct val="0"/>
        </a:spcAft>
        <a:buChar char="•"/>
        <a:defRPr kumimoji="1" sz="2400">
          <a:solidFill>
            <a:schemeClr val="tx1"/>
          </a:solidFill>
          <a:latin typeface="+mn-lt"/>
        </a:defRPr>
      </a:lvl3pPr>
      <a:lvl4pPr marL="1600200" indent="-228600" algn="l" rtl="0" eaLnBrk="1" fontAlgn="base" hangingPunct="1">
        <a:spcBef>
          <a:spcPct val="20000"/>
        </a:spcBef>
        <a:spcAft>
          <a:spcPct val="0"/>
        </a:spcAft>
        <a:buChar char="•"/>
        <a:defRPr kumimoji="1" sz="2000">
          <a:solidFill>
            <a:schemeClr val="tx1"/>
          </a:solidFill>
          <a:latin typeface="+mn-lt"/>
        </a:defRPr>
      </a:lvl4pPr>
      <a:lvl5pPr marL="2057400" indent="-228600" algn="l" rtl="0" eaLnBrk="1" fontAlgn="base" hangingPunct="1">
        <a:spcBef>
          <a:spcPct val="20000"/>
        </a:spcBef>
        <a:spcAft>
          <a:spcPct val="0"/>
        </a:spcAft>
        <a:buChar char="•"/>
        <a:defRPr kumimoji="1" sz="2000">
          <a:solidFill>
            <a:schemeClr val="tx1"/>
          </a:solidFill>
          <a:latin typeface="+mn-lt"/>
        </a:defRPr>
      </a:lvl5pPr>
      <a:lvl6pPr marL="2514600" indent="-228600" algn="l" rtl="0" eaLnBrk="1" fontAlgn="base" hangingPunct="1">
        <a:spcBef>
          <a:spcPct val="20000"/>
        </a:spcBef>
        <a:spcAft>
          <a:spcPct val="0"/>
        </a:spcAft>
        <a:buChar char="•"/>
        <a:defRPr kumimoji="1" sz="2000">
          <a:solidFill>
            <a:schemeClr val="tx1"/>
          </a:solidFill>
          <a:latin typeface="+mn-lt"/>
        </a:defRPr>
      </a:lvl6pPr>
      <a:lvl7pPr marL="2971800" indent="-228600" algn="l" rtl="0" eaLnBrk="1" fontAlgn="base" hangingPunct="1">
        <a:spcBef>
          <a:spcPct val="20000"/>
        </a:spcBef>
        <a:spcAft>
          <a:spcPct val="0"/>
        </a:spcAft>
        <a:buChar char="•"/>
        <a:defRPr kumimoji="1" sz="2000">
          <a:solidFill>
            <a:schemeClr val="tx1"/>
          </a:solidFill>
          <a:latin typeface="+mn-lt"/>
        </a:defRPr>
      </a:lvl7pPr>
      <a:lvl8pPr marL="3429000" indent="-228600" algn="l" rtl="0" eaLnBrk="1" fontAlgn="base" hangingPunct="1">
        <a:spcBef>
          <a:spcPct val="20000"/>
        </a:spcBef>
        <a:spcAft>
          <a:spcPct val="0"/>
        </a:spcAft>
        <a:buChar char="•"/>
        <a:defRPr kumimoji="1" sz="2000">
          <a:solidFill>
            <a:schemeClr val="tx1"/>
          </a:solidFill>
          <a:latin typeface="+mn-lt"/>
        </a:defRPr>
      </a:lvl8pPr>
      <a:lvl9pPr marL="38862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4EE2F-A58F-4810-8997-21803CCA3ECE}" type="datetime1">
              <a:rPr lang="zh-CN" altLang="en-US" smtClean="0"/>
              <a:t>2011/9/28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F3B4-3BDC-475A-8FA3-689009C999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hyperlink" Target="http://top-10-list.org/2011/01/11/top-ten-beaches-in-the-world/#tab-late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cs.sjtu.edu.cn/~kzhu/wiki/index.php5/Top_K_List_Extraction"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202.120.38.145/TopTenSite/Default.asp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Top-K list Extraction</a:t>
            </a:r>
            <a:endParaRPr lang="zh-CN" altLang="en-US" dirty="0"/>
          </a:p>
        </p:txBody>
      </p:sp>
      <p:sp>
        <p:nvSpPr>
          <p:cNvPr id="3" name="副标题 2"/>
          <p:cNvSpPr>
            <a:spLocks noGrp="1"/>
          </p:cNvSpPr>
          <p:nvPr>
            <p:ph type="subTitle" idx="1"/>
          </p:nvPr>
        </p:nvSpPr>
        <p:spPr>
          <a:xfrm>
            <a:off x="1166813" y="3886200"/>
            <a:ext cx="6400800" cy="2207096"/>
          </a:xfrm>
        </p:spPr>
        <p:txBody>
          <a:bodyPr/>
          <a:lstStyle/>
          <a:p>
            <a:r>
              <a:rPr lang="en-US" altLang="zh-CN" sz="2800" dirty="0" smtClean="0"/>
              <a:t>Zhang </a:t>
            </a:r>
            <a:r>
              <a:rPr lang="en-US" altLang="zh-CN" sz="2800" dirty="0" smtClean="0"/>
              <a:t>Zhixian</a:t>
            </a:r>
          </a:p>
          <a:p>
            <a:r>
              <a:rPr lang="en-US" altLang="zh-CN" sz="2800" dirty="0" smtClean="0"/>
              <a:t>Wang </a:t>
            </a:r>
            <a:r>
              <a:rPr lang="en-US" altLang="zh-CN" sz="2800" dirty="0" err="1" smtClean="0"/>
              <a:t>Zheng</a:t>
            </a:r>
            <a:endParaRPr lang="en-US" altLang="zh-CN" sz="2800" dirty="0" smtClean="0"/>
          </a:p>
          <a:p>
            <a:r>
              <a:rPr lang="en-US" altLang="zh-CN" sz="2800" dirty="0" smtClean="0"/>
              <a:t>Kenny Zhu</a:t>
            </a:r>
          </a:p>
          <a:p>
            <a:r>
              <a:rPr lang="en-US" altLang="zh-CN" sz="2800" dirty="0" err="1" smtClean="0"/>
              <a:t>Haixun</a:t>
            </a:r>
            <a:r>
              <a:rPr lang="en-US" altLang="zh-CN" sz="2800" dirty="0" smtClean="0"/>
              <a:t> Wang</a:t>
            </a:r>
          </a:p>
          <a:p>
            <a:endParaRPr lang="zh-CN" altLang="en-US" dirty="0"/>
          </a:p>
        </p:txBody>
      </p:sp>
      <p:sp>
        <p:nvSpPr>
          <p:cNvPr id="4" name="灯片编号占位符 3"/>
          <p:cNvSpPr>
            <a:spLocks noGrp="1"/>
          </p:cNvSpPr>
          <p:nvPr>
            <p:ph type="sldNum" sz="quarter" idx="4"/>
          </p:nvPr>
        </p:nvSpPr>
        <p:spPr/>
        <p:txBody>
          <a:bodyPr/>
          <a:lstStyle/>
          <a:p>
            <a:fld id="{8EADF3B4-3BDC-475A-8FA3-689009C99995}"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algn="l" fontAlgn="base">
              <a:spcAft>
                <a:spcPct val="0"/>
              </a:spcAft>
            </a:pPr>
            <a:r>
              <a:rPr kumimoji="1" lang="en-US" altLang="zh-CN" dirty="0">
                <a:solidFill>
                  <a:schemeClr val="tx2"/>
                </a:solidFill>
                <a:latin typeface="Times New Roman" pitchFamily="18" charset="0"/>
                <a:cs typeface="Times New Roman" pitchFamily="18" charset="0"/>
              </a:rPr>
              <a:t>Tag Path</a:t>
            </a:r>
            <a:endParaRPr kumimoji="1" lang="zh-CN" altLang="en-US" dirty="0">
              <a:solidFill>
                <a:schemeClr val="tx2"/>
              </a:solidFill>
              <a:latin typeface="Times New Roman" pitchFamily="18" charset="0"/>
              <a:cs typeface="Times New Roman" pitchFamily="18" charset="0"/>
            </a:endParaRPr>
          </a:p>
        </p:txBody>
      </p:sp>
      <p:sp>
        <p:nvSpPr>
          <p:cNvPr id="5" name="文本占位符 4"/>
          <p:cNvSpPr>
            <a:spLocks noGrp="1"/>
          </p:cNvSpPr>
          <p:nvPr>
            <p:ph type="body" idx="1"/>
          </p:nvPr>
        </p:nvSpPr>
        <p:spPr>
          <a:xfrm>
            <a:off x="0" y="1535113"/>
            <a:ext cx="2987824" cy="639762"/>
          </a:xfrm>
        </p:spPr>
        <p:txBody>
          <a:bodyPr/>
          <a:lstStyle/>
          <a:p>
            <a:r>
              <a:rPr lang="en-US" altLang="zh-CN" dirty="0" smtClean="0"/>
              <a:t>HTML</a:t>
            </a:r>
            <a:endParaRPr lang="zh-CN" altLang="en-US" dirty="0"/>
          </a:p>
        </p:txBody>
      </p:sp>
      <p:pic>
        <p:nvPicPr>
          <p:cNvPr id="10" name="内容占位符 9" descr="HTML.JPG"/>
          <p:cNvPicPr>
            <a:picLocks noGrp="1" noChangeAspect="1"/>
          </p:cNvPicPr>
          <p:nvPr>
            <p:ph sz="half" idx="2"/>
          </p:nvPr>
        </p:nvPicPr>
        <p:blipFill>
          <a:blip r:embed="rId3" cstate="print"/>
          <a:stretch>
            <a:fillRect/>
          </a:stretch>
        </p:blipFill>
        <p:spPr>
          <a:xfrm>
            <a:off x="0" y="2636912"/>
            <a:ext cx="2987675" cy="3240360"/>
          </a:xfrm>
        </p:spPr>
      </p:pic>
      <p:sp>
        <p:nvSpPr>
          <p:cNvPr id="7" name="文本占位符 6"/>
          <p:cNvSpPr>
            <a:spLocks noGrp="1"/>
          </p:cNvSpPr>
          <p:nvPr>
            <p:ph type="body" sz="quarter" idx="3"/>
          </p:nvPr>
        </p:nvSpPr>
        <p:spPr>
          <a:xfrm>
            <a:off x="6228184" y="1535113"/>
            <a:ext cx="2915816" cy="639762"/>
          </a:xfrm>
        </p:spPr>
        <p:txBody>
          <a:bodyPr/>
          <a:lstStyle/>
          <a:p>
            <a:r>
              <a:rPr lang="en-US" altLang="zh-CN" dirty="0" smtClean="0"/>
              <a:t>Tag Path</a:t>
            </a:r>
            <a:endParaRPr lang="zh-CN" altLang="en-US" dirty="0"/>
          </a:p>
        </p:txBody>
      </p:sp>
      <p:sp>
        <p:nvSpPr>
          <p:cNvPr id="8" name="内容占位符 7"/>
          <p:cNvSpPr>
            <a:spLocks noGrp="1"/>
          </p:cNvSpPr>
          <p:nvPr>
            <p:ph sz="quarter" idx="4"/>
          </p:nvPr>
        </p:nvSpPr>
        <p:spPr>
          <a:xfrm>
            <a:off x="6228184" y="2174875"/>
            <a:ext cx="2915816" cy="3951288"/>
          </a:xfrm>
        </p:spPr>
        <p:txBody>
          <a:bodyPr/>
          <a:lstStyle/>
          <a:p>
            <a:r>
              <a:rPr lang="en-US" altLang="zh-CN" dirty="0" smtClean="0"/>
              <a:t>/html/head</a:t>
            </a:r>
          </a:p>
          <a:p>
            <a:r>
              <a:rPr lang="en-US" altLang="zh-CN" dirty="0" smtClean="0"/>
              <a:t>/html/body/</a:t>
            </a:r>
          </a:p>
          <a:p>
            <a:r>
              <a:rPr lang="en-US" altLang="zh-CN" dirty="0" smtClean="0"/>
              <a:t>/html/body/table</a:t>
            </a:r>
          </a:p>
          <a:p>
            <a:r>
              <a:rPr lang="en-US" altLang="zh-CN" dirty="0" smtClean="0"/>
              <a:t>…</a:t>
            </a:r>
          </a:p>
          <a:p>
            <a:r>
              <a:rPr lang="en-US" altLang="zh-CN" dirty="0" smtClean="0"/>
              <a:t>/html/…/td/a</a:t>
            </a:r>
          </a:p>
          <a:p>
            <a:r>
              <a:rPr lang="en-US" altLang="zh-CN" dirty="0" smtClean="0"/>
              <a:t>…</a:t>
            </a:r>
            <a:endParaRPr lang="zh-CN" altLang="en-US" dirty="0" smtClean="0"/>
          </a:p>
          <a:p>
            <a:pPr>
              <a:buNone/>
            </a:pPr>
            <a:endParaRPr lang="en-US" altLang="zh-CN" dirty="0" smtClean="0"/>
          </a:p>
        </p:txBody>
      </p:sp>
      <p:sp>
        <p:nvSpPr>
          <p:cNvPr id="11" name="文本占位符 4"/>
          <p:cNvSpPr txBox="1">
            <a:spLocks/>
          </p:cNvSpPr>
          <p:nvPr/>
        </p:nvSpPr>
        <p:spPr>
          <a:xfrm>
            <a:off x="3168352" y="1484784"/>
            <a:ext cx="2987824" cy="6397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DOM Tree</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12" name="内容占位符 9" descr="HTML.JPG"/>
          <p:cNvPicPr>
            <a:picLocks noChangeAspect="1"/>
          </p:cNvPicPr>
          <p:nvPr/>
        </p:nvPicPr>
        <p:blipFill>
          <a:blip r:embed="rId4" cstate="print"/>
          <a:stretch>
            <a:fillRect/>
          </a:stretch>
        </p:blipFill>
        <p:spPr>
          <a:xfrm>
            <a:off x="3059832" y="2636912"/>
            <a:ext cx="3087394" cy="3384376"/>
          </a:xfrm>
          <a:prstGeom prst="rect">
            <a:avLst/>
          </a:prstGeom>
        </p:spPr>
      </p:pic>
      <p:sp>
        <p:nvSpPr>
          <p:cNvPr id="9" name="灯片编号占位符 8"/>
          <p:cNvSpPr>
            <a:spLocks noGrp="1"/>
          </p:cNvSpPr>
          <p:nvPr>
            <p:ph type="sldNum" sz="quarter" idx="12"/>
          </p:nvPr>
        </p:nvSpPr>
        <p:spPr/>
        <p:txBody>
          <a:bodyPr/>
          <a:lstStyle/>
          <a:p>
            <a:fld id="{8EADF3B4-3BDC-475A-8FA3-689009C99995}"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a:t>
            </a:r>
            <a:r>
              <a:rPr lang="en-US" altLang="zh-CN" dirty="0" err="1" smtClean="0"/>
              <a:t>Algo</a:t>
            </a:r>
            <a:endParaRPr lang="zh-CN" altLang="en-US" dirty="0"/>
          </a:p>
        </p:txBody>
      </p:sp>
      <p:sp>
        <p:nvSpPr>
          <p:cNvPr id="3" name="内容占位符 2"/>
          <p:cNvSpPr>
            <a:spLocks noGrp="1"/>
          </p:cNvSpPr>
          <p:nvPr>
            <p:ph idx="1"/>
          </p:nvPr>
        </p:nvSpPr>
        <p:spPr/>
        <p:txBody>
          <a:bodyPr/>
          <a:lstStyle/>
          <a:p>
            <a:r>
              <a:rPr lang="en-US" altLang="zh-CN" dirty="0" smtClean="0"/>
              <a:t>Property</a:t>
            </a:r>
          </a:p>
          <a:p>
            <a:pPr lvl="1"/>
            <a:r>
              <a:rPr lang="en-US" altLang="zh-CN" dirty="0" smtClean="0"/>
              <a:t>The list items of one Top-K list share the same set of tag paths.</a:t>
            </a:r>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9776"/>
            <a:ext cx="8229600" cy="1143000"/>
          </a:xfrm>
        </p:spPr>
        <p:txBody>
          <a:bodyPr>
            <a:normAutofit/>
          </a:bodyPr>
          <a:lstStyle/>
          <a:p>
            <a:pPr algn="l"/>
            <a:r>
              <a:rPr kumimoji="1" lang="en-US" altLang="zh-CN" dirty="0">
                <a:solidFill>
                  <a:schemeClr val="tx2"/>
                </a:solidFill>
                <a:latin typeface="Times New Roman" pitchFamily="18" charset="0"/>
                <a:cs typeface="Times New Roman" pitchFamily="18" charset="0"/>
              </a:rPr>
              <a:t>Basic </a:t>
            </a:r>
            <a:r>
              <a:rPr kumimoji="1" lang="en-US" altLang="zh-CN" dirty="0" err="1">
                <a:solidFill>
                  <a:schemeClr val="tx2"/>
                </a:solidFill>
                <a:latin typeface="Times New Roman" pitchFamily="18" charset="0"/>
                <a:cs typeface="Times New Roman" pitchFamily="18" charset="0"/>
              </a:rPr>
              <a:t>Algo</a:t>
            </a:r>
            <a:r>
              <a:rPr kumimoji="1" lang="en-US" altLang="zh-CN" dirty="0">
                <a:solidFill>
                  <a:schemeClr val="tx2"/>
                </a:solidFill>
                <a:latin typeface="Times New Roman" pitchFamily="18" charset="0"/>
                <a:cs typeface="Times New Roman" pitchFamily="18" charset="0"/>
              </a:rPr>
              <a:t>: Example</a:t>
            </a:r>
            <a:endParaRPr kumimoji="1" lang="zh-CN" altLang="en-US" dirty="0">
              <a:solidFill>
                <a:schemeClr val="tx2"/>
              </a:solidFill>
              <a:latin typeface="Times New Roman" pitchFamily="18" charset="0"/>
              <a:cs typeface="Times New Roman" pitchFamily="18" charset="0"/>
            </a:endParaRPr>
          </a:p>
        </p:txBody>
      </p:sp>
      <p:pic>
        <p:nvPicPr>
          <p:cNvPr id="3" name="图片 2" descr="page1.jpg"/>
          <p:cNvPicPr>
            <a:picLocks noChangeAspect="1"/>
          </p:cNvPicPr>
          <p:nvPr/>
        </p:nvPicPr>
        <p:blipFill>
          <a:blip r:embed="rId3" cstate="print"/>
          <a:srcRect l="48420" t="2362" r="27815" b="4781"/>
          <a:stretch>
            <a:fillRect/>
          </a:stretch>
        </p:blipFill>
        <p:spPr>
          <a:xfrm>
            <a:off x="324544" y="1368152"/>
            <a:ext cx="2267744" cy="5661248"/>
          </a:xfrm>
          <a:prstGeom prst="rect">
            <a:avLst/>
          </a:prstGeom>
          <a:noFill/>
          <a:ln>
            <a:noFill/>
          </a:ln>
        </p:spPr>
      </p:pic>
      <p:sp>
        <p:nvSpPr>
          <p:cNvPr id="6" name="TextBox 5"/>
          <p:cNvSpPr txBox="1"/>
          <p:nvPr/>
        </p:nvSpPr>
        <p:spPr>
          <a:xfrm>
            <a:off x="6408712" y="1656184"/>
            <a:ext cx="3059832" cy="3416320"/>
          </a:xfrm>
          <a:prstGeom prst="rect">
            <a:avLst/>
          </a:prstGeom>
          <a:noFill/>
        </p:spPr>
        <p:txBody>
          <a:bodyPr wrap="square" rtlCol="0">
            <a:spAutoFit/>
          </a:bodyPr>
          <a:lstStyle/>
          <a:p>
            <a:r>
              <a:rPr lang="en-US" altLang="zh-CN" sz="2000" dirty="0" smtClean="0"/>
              <a:t>/html/</a:t>
            </a:r>
          </a:p>
          <a:p>
            <a:r>
              <a:rPr lang="en-US" altLang="zh-CN" sz="2000" dirty="0" smtClean="0"/>
              <a:t>/html/head/</a:t>
            </a:r>
          </a:p>
          <a:p>
            <a:r>
              <a:rPr lang="en-US" altLang="zh-CN" sz="2000" dirty="0" smtClean="0"/>
              <a:t>/html/body/</a:t>
            </a:r>
          </a:p>
          <a:p>
            <a:r>
              <a:rPr lang="en-US" altLang="zh-CN" sz="2000" dirty="0" smtClean="0"/>
              <a:t>…</a:t>
            </a:r>
          </a:p>
          <a:p>
            <a:r>
              <a:rPr lang="en-US" altLang="zh-CN" sz="2000" dirty="0" smtClean="0"/>
              <a:t>…</a:t>
            </a:r>
          </a:p>
          <a:p>
            <a:r>
              <a:rPr lang="en-US" altLang="zh-CN" sz="2000" dirty="0" smtClean="0"/>
              <a:t>/html/body/…/p/strong/</a:t>
            </a:r>
          </a:p>
          <a:p>
            <a:r>
              <a:rPr lang="en-US" altLang="zh-CN" sz="2000" dirty="0" smtClean="0"/>
              <a:t>/html/body/…/p/</a:t>
            </a:r>
            <a:r>
              <a:rPr lang="en-US" altLang="zh-CN" sz="2000" dirty="0" err="1" smtClean="0"/>
              <a:t>pic</a:t>
            </a:r>
            <a:r>
              <a:rPr lang="en-US" altLang="zh-CN" sz="2000" dirty="0" smtClean="0"/>
              <a:t>/</a:t>
            </a:r>
          </a:p>
          <a:p>
            <a:r>
              <a:rPr lang="en-US" altLang="zh-CN" sz="2000" dirty="0" smtClean="0"/>
              <a:t>/html/body/…/p/</a:t>
            </a:r>
          </a:p>
          <a:p>
            <a:r>
              <a:rPr lang="en-US" altLang="zh-CN" sz="2000" dirty="0" smtClean="0"/>
              <a:t>…</a:t>
            </a:r>
          </a:p>
          <a:p>
            <a:r>
              <a:rPr lang="en-US" altLang="zh-CN" dirty="0" smtClean="0"/>
              <a:t>…</a:t>
            </a:r>
          </a:p>
          <a:p>
            <a:endParaRPr lang="zh-CN" altLang="en-US" dirty="0"/>
          </a:p>
        </p:txBody>
      </p:sp>
      <p:grpSp>
        <p:nvGrpSpPr>
          <p:cNvPr id="21" name="组合 20"/>
          <p:cNvGrpSpPr/>
          <p:nvPr/>
        </p:nvGrpSpPr>
        <p:grpSpPr>
          <a:xfrm>
            <a:off x="324544" y="1368152"/>
            <a:ext cx="5868144" cy="2592288"/>
            <a:chOff x="0" y="1196752"/>
            <a:chExt cx="5868144" cy="2592288"/>
          </a:xfrm>
        </p:grpSpPr>
        <p:pic>
          <p:nvPicPr>
            <p:cNvPr id="4" name="图片 3" descr="top-k-page3_1.JPG"/>
            <p:cNvPicPr>
              <a:picLocks noChangeAspect="1"/>
            </p:cNvPicPr>
            <p:nvPr/>
          </p:nvPicPr>
          <p:blipFill>
            <a:blip r:embed="rId4" cstate="print"/>
            <a:stretch>
              <a:fillRect/>
            </a:stretch>
          </p:blipFill>
          <p:spPr>
            <a:xfrm>
              <a:off x="2195736" y="1196753"/>
              <a:ext cx="3600400" cy="2505644"/>
            </a:xfrm>
            <a:prstGeom prst="rect">
              <a:avLst/>
            </a:prstGeom>
          </p:spPr>
        </p:pic>
        <p:grpSp>
          <p:nvGrpSpPr>
            <p:cNvPr id="18" name="组合 17"/>
            <p:cNvGrpSpPr/>
            <p:nvPr/>
          </p:nvGrpSpPr>
          <p:grpSpPr>
            <a:xfrm>
              <a:off x="0" y="1196752"/>
              <a:ext cx="5868144" cy="2592288"/>
              <a:chOff x="0" y="1196752"/>
              <a:chExt cx="5868144" cy="2592288"/>
            </a:xfrm>
          </p:grpSpPr>
          <p:sp>
            <p:nvSpPr>
              <p:cNvPr id="7" name="矩形 6"/>
              <p:cNvSpPr/>
              <p:nvPr/>
            </p:nvSpPr>
            <p:spPr>
              <a:xfrm>
                <a:off x="0" y="2492896"/>
                <a:ext cx="1403648"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1 7"/>
              <p:cNvSpPr/>
              <p:nvPr/>
            </p:nvSpPr>
            <p:spPr>
              <a:xfrm>
                <a:off x="2195736" y="1196752"/>
                <a:ext cx="3672408" cy="2592288"/>
              </a:xfrm>
              <a:prstGeom prst="borderCallout1">
                <a:avLst>
                  <a:gd name="adj1" fmla="val -729"/>
                  <a:gd name="adj2" fmla="val -157"/>
                  <a:gd name="adj3" fmla="val 49849"/>
                  <a:gd name="adj4" fmla="val -216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p:nvGrpSpPr>
        <p:grpSpPr>
          <a:xfrm>
            <a:off x="2592288" y="1296144"/>
            <a:ext cx="3816424" cy="2140208"/>
            <a:chOff x="2267744" y="1124744"/>
            <a:chExt cx="3816424" cy="2140208"/>
          </a:xfrm>
        </p:grpSpPr>
        <p:sp>
          <p:nvSpPr>
            <p:cNvPr id="9" name="矩形 8"/>
            <p:cNvSpPr/>
            <p:nvPr/>
          </p:nvSpPr>
          <p:spPr>
            <a:xfrm>
              <a:off x="2267744" y="1124744"/>
              <a:ext cx="648072" cy="288032"/>
            </a:xfrm>
            <a:prstGeom prst="rect">
              <a:avLst/>
            </a:prstGeom>
            <a:noFill/>
            <a:ln>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11" name="肘形连接符 10"/>
            <p:cNvCxnSpPr>
              <a:stCxn id="9" idx="3"/>
              <a:endCxn id="6" idx="1"/>
            </p:cNvCxnSpPr>
            <p:nvPr/>
          </p:nvCxnSpPr>
          <p:spPr>
            <a:xfrm>
              <a:off x="2915816" y="1268760"/>
              <a:ext cx="3168352" cy="1996192"/>
            </a:xfrm>
            <a:prstGeom prst="bentConnector3">
              <a:avLst>
                <a:gd name="adj1" fmla="val 50000"/>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22" name="组合 21"/>
          <p:cNvGrpSpPr/>
          <p:nvPr/>
        </p:nvGrpSpPr>
        <p:grpSpPr>
          <a:xfrm>
            <a:off x="324544" y="3600400"/>
            <a:ext cx="5796136" cy="2823388"/>
            <a:chOff x="0" y="3429000"/>
            <a:chExt cx="5796136" cy="2823388"/>
          </a:xfrm>
        </p:grpSpPr>
        <p:pic>
          <p:nvPicPr>
            <p:cNvPr id="5" name="图片 4" descr="Beaches-Item.JPG"/>
            <p:cNvPicPr>
              <a:picLocks noChangeAspect="1"/>
            </p:cNvPicPr>
            <p:nvPr/>
          </p:nvPicPr>
          <p:blipFill>
            <a:blip r:embed="rId5" cstate="print"/>
            <a:stretch>
              <a:fillRect/>
            </a:stretch>
          </p:blipFill>
          <p:spPr>
            <a:xfrm>
              <a:off x="2195736" y="4005064"/>
              <a:ext cx="3566907" cy="2247324"/>
            </a:xfrm>
            <a:prstGeom prst="rect">
              <a:avLst/>
            </a:prstGeom>
          </p:spPr>
        </p:pic>
        <p:grpSp>
          <p:nvGrpSpPr>
            <p:cNvPr id="19" name="组合 18"/>
            <p:cNvGrpSpPr/>
            <p:nvPr/>
          </p:nvGrpSpPr>
          <p:grpSpPr>
            <a:xfrm>
              <a:off x="0" y="3429000"/>
              <a:ext cx="5796136" cy="2808312"/>
              <a:chOff x="0" y="3429000"/>
              <a:chExt cx="5796136" cy="2808312"/>
            </a:xfrm>
          </p:grpSpPr>
          <p:sp>
            <p:nvSpPr>
              <p:cNvPr id="12" name="矩形 11"/>
              <p:cNvSpPr/>
              <p:nvPr/>
            </p:nvSpPr>
            <p:spPr>
              <a:xfrm>
                <a:off x="0" y="3429000"/>
                <a:ext cx="1403648"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1 12"/>
              <p:cNvSpPr/>
              <p:nvPr/>
            </p:nvSpPr>
            <p:spPr>
              <a:xfrm>
                <a:off x="2123728" y="3933056"/>
                <a:ext cx="3672408" cy="2304256"/>
              </a:xfrm>
              <a:prstGeom prst="borderCallout1">
                <a:avLst>
                  <a:gd name="adj1" fmla="val 389"/>
                  <a:gd name="adj2" fmla="val 214"/>
                  <a:gd name="adj3" fmla="val 11812"/>
                  <a:gd name="adj4" fmla="val -193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3" name="组合 22"/>
          <p:cNvGrpSpPr/>
          <p:nvPr/>
        </p:nvGrpSpPr>
        <p:grpSpPr>
          <a:xfrm>
            <a:off x="2448272" y="3436352"/>
            <a:ext cx="3960440" cy="956136"/>
            <a:chOff x="2123728" y="3264952"/>
            <a:chExt cx="3960440" cy="956136"/>
          </a:xfrm>
        </p:grpSpPr>
        <p:sp>
          <p:nvSpPr>
            <p:cNvPr id="14" name="矩形 13"/>
            <p:cNvSpPr/>
            <p:nvPr/>
          </p:nvSpPr>
          <p:spPr>
            <a:xfrm>
              <a:off x="2123728" y="3933056"/>
              <a:ext cx="136815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4" idx="3"/>
              <a:endCxn id="6" idx="1"/>
            </p:cNvCxnSpPr>
            <p:nvPr/>
          </p:nvCxnSpPr>
          <p:spPr>
            <a:xfrm flipV="1">
              <a:off x="3491880" y="3264952"/>
              <a:ext cx="2592288" cy="812120"/>
            </a:xfrm>
            <a:prstGeom prst="bentConnector3">
              <a:avLst>
                <a:gd name="adj1" fmla="val 50000"/>
              </a:avLst>
            </a:prstGeom>
            <a:ln>
              <a:solidFill>
                <a:srgbClr val="0070C0"/>
              </a:solidFill>
              <a:tailEnd type="arrow"/>
            </a:ln>
          </p:spPr>
          <p:style>
            <a:lnRef idx="3">
              <a:schemeClr val="accent1"/>
            </a:lnRef>
            <a:fillRef idx="0">
              <a:schemeClr val="accent1"/>
            </a:fillRef>
            <a:effectRef idx="2">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8EADF3B4-3BDC-475A-8FA3-689009C99995}"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ox(in)">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a:t>
            </a:r>
            <a:r>
              <a:rPr lang="en-US" altLang="zh-CN" dirty="0" err="1" smtClean="0"/>
              <a:t>Algo</a:t>
            </a:r>
            <a:endParaRPr lang="zh-CN" altLang="en-US" dirty="0"/>
          </a:p>
        </p:txBody>
      </p:sp>
      <p:sp>
        <p:nvSpPr>
          <p:cNvPr id="3" name="内容占位符 2"/>
          <p:cNvSpPr>
            <a:spLocks noGrp="1"/>
          </p:cNvSpPr>
          <p:nvPr>
            <p:ph idx="1"/>
          </p:nvPr>
        </p:nvSpPr>
        <p:spPr/>
        <p:txBody>
          <a:bodyPr/>
          <a:lstStyle/>
          <a:p>
            <a:r>
              <a:rPr lang="en-US" altLang="zh-CN" dirty="0" smtClean="0"/>
              <a:t>Property</a:t>
            </a:r>
          </a:p>
          <a:p>
            <a:pPr lvl="1"/>
            <a:r>
              <a:rPr lang="en-US" altLang="zh-CN" dirty="0" smtClean="0"/>
              <a:t>The list items of one Top-K list share the same set of tag paths.</a:t>
            </a:r>
          </a:p>
          <a:p>
            <a:r>
              <a:rPr lang="en-US" altLang="zh-CN" dirty="0" smtClean="0"/>
              <a:t>Steps</a:t>
            </a:r>
          </a:p>
          <a:p>
            <a:pPr lvl="1"/>
            <a:r>
              <a:rPr lang="en-US" altLang="zh-CN" dirty="0" smtClean="0"/>
              <a:t>Tag Path Clustering</a:t>
            </a:r>
          </a:p>
          <a:p>
            <a:pPr lvl="1"/>
            <a:r>
              <a:rPr lang="en-US" altLang="zh-CN" dirty="0" smtClean="0"/>
              <a:t>Candidate Check</a:t>
            </a:r>
          </a:p>
          <a:p>
            <a:pPr lvl="1"/>
            <a:r>
              <a:rPr lang="en-US" altLang="zh-CN" dirty="0" smtClean="0"/>
              <a:t>“Grow Up”</a:t>
            </a:r>
          </a:p>
          <a:p>
            <a:pPr lvl="1"/>
            <a:r>
              <a:rPr lang="en-US" altLang="zh-CN" dirty="0" smtClean="0"/>
              <a:t>Result Selection</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Basic Algo:Step1 &amp;2</a:t>
            </a:r>
            <a:endParaRPr lang="zh-CN" altLang="en-US" dirty="0"/>
          </a:p>
        </p:txBody>
      </p:sp>
      <p:sp>
        <p:nvSpPr>
          <p:cNvPr id="6" name="内容占位符 5"/>
          <p:cNvSpPr>
            <a:spLocks noGrp="1"/>
          </p:cNvSpPr>
          <p:nvPr>
            <p:ph sz="half" idx="1"/>
          </p:nvPr>
        </p:nvSpPr>
        <p:spPr/>
        <p:txBody>
          <a:bodyPr/>
          <a:lstStyle/>
          <a:p>
            <a:r>
              <a:rPr lang="en-US" altLang="zh-CN" dirty="0" smtClean="0"/>
              <a:t>Tag Path Clustering</a:t>
            </a:r>
          </a:p>
          <a:p>
            <a:r>
              <a:rPr lang="en-US" altLang="zh-CN" dirty="0" smtClean="0"/>
              <a:t>Candidate Check</a:t>
            </a:r>
          </a:p>
          <a:p>
            <a:pPr lvl="1"/>
            <a:r>
              <a:rPr lang="en-US" altLang="zh-CN" dirty="0" smtClean="0"/>
              <a:t>Count=K?</a:t>
            </a:r>
          </a:p>
          <a:p>
            <a:endParaRPr lang="zh-CN" altLang="en-US" dirty="0"/>
          </a:p>
        </p:txBody>
      </p:sp>
      <p:graphicFrame>
        <p:nvGraphicFramePr>
          <p:cNvPr id="9" name="内容占位符 8"/>
          <p:cNvGraphicFramePr>
            <a:graphicFrameLocks noGrp="1"/>
          </p:cNvGraphicFramePr>
          <p:nvPr>
            <p:ph sz="half" idx="2"/>
          </p:nvPr>
        </p:nvGraphicFramePr>
        <p:xfrm>
          <a:off x="5135563" y="1981200"/>
          <a:ext cx="3810000" cy="3708400"/>
        </p:xfrm>
        <a:graphic>
          <a:graphicData uri="http://schemas.openxmlformats.org/drawingml/2006/table">
            <a:tbl>
              <a:tblPr firstRow="1" bandRow="1">
                <a:tableStyleId>{5C22544A-7EE6-4342-B048-85BDC9FD1C3A}</a:tableStyleId>
              </a:tblPr>
              <a:tblGrid>
                <a:gridCol w="2849192"/>
                <a:gridCol w="960808"/>
              </a:tblGrid>
              <a:tr h="370840">
                <a:tc>
                  <a:txBody>
                    <a:bodyPr/>
                    <a:lstStyle/>
                    <a:p>
                      <a:r>
                        <a:rPr lang="en-US" altLang="zh-CN" dirty="0" smtClean="0"/>
                        <a:t>Tag Path</a:t>
                      </a:r>
                      <a:endParaRPr lang="zh-CN" altLang="en-US" dirty="0"/>
                    </a:p>
                  </a:txBody>
                  <a:tcPr marL="86264" marR="86264"/>
                </a:tc>
                <a:tc>
                  <a:txBody>
                    <a:bodyPr/>
                    <a:lstStyle/>
                    <a:p>
                      <a:r>
                        <a:rPr lang="en-US" altLang="zh-CN" dirty="0" smtClean="0"/>
                        <a:t>Count</a:t>
                      </a:r>
                      <a:endParaRPr lang="zh-CN" altLang="en-US" dirty="0"/>
                    </a:p>
                  </a:txBody>
                  <a:tcPr marL="86264" marR="86264"/>
                </a:tc>
              </a:tr>
              <a:tr h="370840">
                <a:tc>
                  <a:txBody>
                    <a:bodyPr/>
                    <a:lstStyle/>
                    <a:p>
                      <a:r>
                        <a:rPr lang="en-US" altLang="zh-CN" dirty="0" smtClean="0"/>
                        <a:t>/html/</a:t>
                      </a:r>
                      <a:endParaRPr lang="zh-CN" altLang="en-US" dirty="0"/>
                    </a:p>
                  </a:txBody>
                  <a:tcPr marL="86264" marR="86264"/>
                </a:tc>
                <a:tc>
                  <a:txBody>
                    <a:bodyPr/>
                    <a:lstStyle/>
                    <a:p>
                      <a:r>
                        <a:rPr lang="en-US" altLang="zh-CN" dirty="0" smtClean="0"/>
                        <a:t>1</a:t>
                      </a:r>
                      <a:endParaRPr lang="zh-CN" altLang="en-US" dirty="0"/>
                    </a:p>
                  </a:txBody>
                  <a:tcPr marL="86264" marR="86264"/>
                </a:tc>
              </a:tr>
              <a:tr h="370840">
                <a:tc>
                  <a:txBody>
                    <a:bodyPr/>
                    <a:lstStyle/>
                    <a:p>
                      <a:r>
                        <a:rPr lang="en-US" altLang="zh-CN" dirty="0" smtClean="0"/>
                        <a:t>/html/body/</a:t>
                      </a:r>
                      <a:endParaRPr lang="zh-CN" altLang="en-US" dirty="0"/>
                    </a:p>
                  </a:txBody>
                  <a:tcPr marL="86264" marR="86264"/>
                </a:tc>
                <a:tc>
                  <a:txBody>
                    <a:bodyPr/>
                    <a:lstStyle/>
                    <a:p>
                      <a:r>
                        <a:rPr lang="en-US" altLang="zh-CN" dirty="0" smtClean="0"/>
                        <a:t>1</a:t>
                      </a:r>
                      <a:endParaRPr lang="zh-CN" altLang="en-US" dirty="0"/>
                    </a:p>
                  </a:txBody>
                  <a:tcPr marL="86264" marR="86264"/>
                </a:tc>
              </a:tr>
              <a:tr h="370840">
                <a:tc>
                  <a:txBody>
                    <a:bodyPr/>
                    <a:lstStyle/>
                    <a:p>
                      <a:r>
                        <a:rPr lang="en-US" altLang="zh-CN" dirty="0" smtClean="0"/>
                        <a:t>…</a:t>
                      </a:r>
                      <a:endParaRPr lang="zh-CN" altLang="en-US" dirty="0"/>
                    </a:p>
                  </a:txBody>
                  <a:tcPr marL="86264" marR="86264"/>
                </a:tc>
                <a:tc>
                  <a:txBody>
                    <a:bodyPr/>
                    <a:lstStyle/>
                    <a:p>
                      <a:endParaRPr lang="zh-CN" altLang="en-US" dirty="0"/>
                    </a:p>
                  </a:txBody>
                  <a:tcPr marL="86264" marR="86264"/>
                </a:tc>
              </a:tr>
              <a:tr h="370840">
                <a:tc>
                  <a:txBody>
                    <a:bodyPr/>
                    <a:lstStyle/>
                    <a:p>
                      <a:r>
                        <a:rPr lang="en-US" altLang="zh-CN" dirty="0" smtClean="0"/>
                        <a:t>/html/body/…/div</a:t>
                      </a:r>
                      <a:endParaRPr lang="zh-CN" altLang="en-US" dirty="0"/>
                    </a:p>
                  </a:txBody>
                  <a:tcPr marL="86264" marR="86264"/>
                </a:tc>
                <a:tc>
                  <a:txBody>
                    <a:bodyPr/>
                    <a:lstStyle/>
                    <a:p>
                      <a:r>
                        <a:rPr lang="en-US" altLang="zh-CN" dirty="0" smtClean="0"/>
                        <a:t>4</a:t>
                      </a:r>
                      <a:endParaRPr lang="zh-CN" altLang="en-US" dirty="0"/>
                    </a:p>
                  </a:txBody>
                  <a:tcPr marL="86264" marR="86264"/>
                </a:tc>
              </a:tr>
              <a:tr h="370840">
                <a:tc>
                  <a:txBody>
                    <a:bodyPr/>
                    <a:lstStyle/>
                    <a:p>
                      <a:r>
                        <a:rPr lang="en-US" altLang="zh-CN" dirty="0" smtClean="0"/>
                        <a:t>/html/body/…/div/p/</a:t>
                      </a:r>
                      <a:endParaRPr lang="zh-CN" altLang="en-US" dirty="0"/>
                    </a:p>
                  </a:txBody>
                  <a:tcPr marL="86264" marR="86264"/>
                </a:tc>
                <a:tc>
                  <a:txBody>
                    <a:bodyPr/>
                    <a:lstStyle/>
                    <a:p>
                      <a:r>
                        <a:rPr lang="en-US" altLang="zh-CN" dirty="0" smtClean="0"/>
                        <a:t>23</a:t>
                      </a:r>
                      <a:endParaRPr lang="zh-CN" altLang="en-US" dirty="0"/>
                    </a:p>
                  </a:txBody>
                  <a:tcPr marL="86264" marR="86264"/>
                </a:tc>
              </a:tr>
              <a:tr h="370840">
                <a:tc>
                  <a:txBody>
                    <a:bodyPr/>
                    <a:lstStyle/>
                    <a:p>
                      <a:r>
                        <a:rPr lang="en-US" altLang="zh-CN" dirty="0" smtClean="0"/>
                        <a:t>…</a:t>
                      </a:r>
                      <a:endParaRPr lang="zh-CN" altLang="en-US" dirty="0"/>
                    </a:p>
                  </a:txBody>
                  <a:tcPr marL="86264" marR="86264"/>
                </a:tc>
                <a:tc>
                  <a:txBody>
                    <a:bodyPr/>
                    <a:lstStyle/>
                    <a:p>
                      <a:endParaRPr lang="zh-CN" altLang="en-US" dirty="0"/>
                    </a:p>
                  </a:txBody>
                  <a:tcPr marL="86264" marR="86264"/>
                </a:tc>
              </a:tr>
              <a:tr h="370840">
                <a:tc>
                  <a:txBody>
                    <a:bodyPr/>
                    <a:lstStyle/>
                    <a:p>
                      <a:r>
                        <a:rPr lang="en-US" altLang="zh-CN" dirty="0" smtClean="0"/>
                        <a:t>/html/body/…/p/strong</a:t>
                      </a:r>
                      <a:endParaRPr lang="zh-CN" altLang="en-US" dirty="0"/>
                    </a:p>
                  </a:txBody>
                  <a:tcPr marL="86264" marR="86264"/>
                </a:tc>
                <a:tc>
                  <a:txBody>
                    <a:bodyPr/>
                    <a:lstStyle/>
                    <a:p>
                      <a:r>
                        <a:rPr lang="en-US" altLang="zh-CN" dirty="0" smtClean="0"/>
                        <a:t>10</a:t>
                      </a:r>
                      <a:endParaRPr lang="zh-CN" altLang="en-US" dirty="0"/>
                    </a:p>
                  </a:txBody>
                  <a:tcPr marL="86264" marR="86264"/>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/html/body/…/p/</a:t>
                      </a:r>
                      <a:r>
                        <a:rPr lang="en-US" altLang="zh-CN" dirty="0" err="1" smtClean="0"/>
                        <a:t>pic</a:t>
                      </a:r>
                      <a:endParaRPr lang="zh-CN" altLang="en-US" dirty="0" smtClean="0"/>
                    </a:p>
                  </a:txBody>
                  <a:tcPr marL="86264" marR="86264"/>
                </a:tc>
                <a:tc>
                  <a:txBody>
                    <a:bodyPr/>
                    <a:lstStyle/>
                    <a:p>
                      <a:r>
                        <a:rPr lang="en-US" altLang="zh-CN" dirty="0" smtClean="0"/>
                        <a:t>10</a:t>
                      </a:r>
                      <a:endParaRPr lang="zh-CN" altLang="en-US" dirty="0"/>
                    </a:p>
                  </a:txBody>
                  <a:tcPr marL="86264" marR="86264"/>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marL="86264" marR="86264"/>
                </a:tc>
                <a:tc>
                  <a:txBody>
                    <a:bodyPr/>
                    <a:lstStyle/>
                    <a:p>
                      <a:endParaRPr lang="zh-CN" altLang="en-US" dirty="0"/>
                    </a:p>
                  </a:txBody>
                  <a:tcPr marL="86264" marR="86264"/>
                </a:tc>
              </a:tr>
            </a:tbl>
          </a:graphicData>
        </a:graphic>
      </p:graphicFrame>
      <p:cxnSp>
        <p:nvCxnSpPr>
          <p:cNvPr id="11" name="直接连接符 10"/>
          <p:cNvCxnSpPr/>
          <p:nvPr/>
        </p:nvCxnSpPr>
        <p:spPr>
          <a:xfrm>
            <a:off x="4716016" y="2492896"/>
            <a:ext cx="446449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2" name="直接连接符 11"/>
          <p:cNvCxnSpPr/>
          <p:nvPr/>
        </p:nvCxnSpPr>
        <p:spPr>
          <a:xfrm>
            <a:off x="4716016" y="2852936"/>
            <a:ext cx="446449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直接连接符 12"/>
          <p:cNvCxnSpPr/>
          <p:nvPr/>
        </p:nvCxnSpPr>
        <p:spPr>
          <a:xfrm>
            <a:off x="4716016" y="4005064"/>
            <a:ext cx="446449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4" name="直接连接符 13"/>
          <p:cNvCxnSpPr/>
          <p:nvPr/>
        </p:nvCxnSpPr>
        <p:spPr>
          <a:xfrm>
            <a:off x="4716016" y="3645024"/>
            <a:ext cx="446449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
        <p:nvSpPr>
          <p:cNvPr id="10" name="灯片编号占位符 9"/>
          <p:cNvSpPr>
            <a:spLocks noGrp="1"/>
          </p:cNvSpPr>
          <p:nvPr>
            <p:ph type="sldNum" sz="quarter" idx="12"/>
          </p:nvPr>
        </p:nvSpPr>
        <p:spPr/>
        <p:txBody>
          <a:bodyPr/>
          <a:lstStyle/>
          <a:p>
            <a:fld id="{8EADF3B4-3BDC-475A-8FA3-689009C99995}"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sz="half" idx="4294967295"/>
          </p:nvPr>
        </p:nvGraphicFramePr>
        <p:xfrm>
          <a:off x="5003800" y="3448050"/>
          <a:ext cx="4139952" cy="3221532"/>
        </p:xfrm>
        <a:graphic>
          <a:graphicData uri="http://schemas.openxmlformats.org/drawingml/2006/table">
            <a:tbl>
              <a:tblPr firstRow="1" bandRow="1">
                <a:tableStyleId>{5C22544A-7EE6-4342-B048-85BDC9FD1C3A}</a:tableStyleId>
              </a:tblPr>
              <a:tblGrid>
                <a:gridCol w="3096344"/>
                <a:gridCol w="1043608"/>
              </a:tblGrid>
              <a:tr h="536922">
                <a:tc>
                  <a:txBody>
                    <a:bodyPr/>
                    <a:lstStyle/>
                    <a:p>
                      <a:r>
                        <a:rPr lang="en-US" altLang="zh-CN" dirty="0" smtClean="0"/>
                        <a:t>Candidate Tag Path</a:t>
                      </a:r>
                      <a:endParaRPr lang="zh-CN" altLang="en-US" dirty="0"/>
                    </a:p>
                  </a:txBody>
                  <a:tcPr/>
                </a:tc>
                <a:tc>
                  <a:txBody>
                    <a:bodyPr/>
                    <a:lstStyle/>
                    <a:p>
                      <a:r>
                        <a:rPr lang="en-US" altLang="zh-CN" dirty="0" smtClean="0"/>
                        <a:t>Count</a:t>
                      </a:r>
                      <a:endParaRPr lang="zh-CN" altLang="en-US" dirty="0"/>
                    </a:p>
                  </a:txBody>
                  <a:tcPr/>
                </a:tc>
              </a:tr>
              <a:tr h="536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a:t>
                      </a:r>
                    </a:p>
                  </a:txBody>
                  <a:tcPr/>
                </a:tc>
                <a:tc>
                  <a:txBody>
                    <a:bodyPr/>
                    <a:lstStyle/>
                    <a:p>
                      <a:endParaRPr lang="zh-CN" altLang="en-US" dirty="0"/>
                    </a:p>
                  </a:txBody>
                  <a:tcPr/>
                </a:tc>
              </a:tr>
              <a:tr h="536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/html/body/…/p/strong/</a:t>
                      </a:r>
                    </a:p>
                  </a:txBody>
                  <a:tcPr/>
                </a:tc>
                <a:tc>
                  <a:txBody>
                    <a:bodyPr/>
                    <a:lstStyle/>
                    <a:p>
                      <a:r>
                        <a:rPr lang="en-US" altLang="zh-CN" dirty="0" smtClean="0"/>
                        <a:t>10</a:t>
                      </a:r>
                      <a:endParaRPr lang="zh-CN" altLang="en-US" dirty="0"/>
                    </a:p>
                  </a:txBody>
                  <a:tcPr/>
                </a:tc>
              </a:tr>
              <a:tr h="536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/html/body/…/p/</a:t>
                      </a:r>
                      <a:r>
                        <a:rPr lang="en-US" altLang="zh-CN" sz="1800" dirty="0" err="1" smtClean="0"/>
                        <a:t>pic</a:t>
                      </a:r>
                      <a:r>
                        <a:rPr lang="en-US" altLang="zh-CN" sz="1800" dirty="0" smtClean="0"/>
                        <a:t>/</a:t>
                      </a:r>
                    </a:p>
                  </a:txBody>
                  <a:tcPr/>
                </a:tc>
                <a:tc>
                  <a:txBody>
                    <a:bodyPr/>
                    <a:lstStyle/>
                    <a:p>
                      <a:r>
                        <a:rPr lang="en-US" altLang="zh-CN" dirty="0" smtClean="0"/>
                        <a:t>10</a:t>
                      </a:r>
                      <a:endParaRPr lang="zh-CN" altLang="en-US" dirty="0"/>
                    </a:p>
                  </a:txBody>
                  <a:tcPr/>
                </a:tc>
              </a:tr>
              <a:tr h="536922">
                <a:tc>
                  <a:txBody>
                    <a:bodyPr/>
                    <a:lstStyle/>
                    <a:p>
                      <a:r>
                        <a:rPr lang="en-US" altLang="zh-CN" dirty="0" smtClean="0"/>
                        <a:t>/html/body/…/p/</a:t>
                      </a:r>
                      <a:endParaRPr lang="zh-CN" altLang="en-US" dirty="0"/>
                    </a:p>
                  </a:txBody>
                  <a:tcPr/>
                </a:tc>
                <a:tc>
                  <a:txBody>
                    <a:bodyPr/>
                    <a:lstStyle/>
                    <a:p>
                      <a:r>
                        <a:rPr lang="en-US" altLang="zh-CN" dirty="0" smtClean="0"/>
                        <a:t>10</a:t>
                      </a:r>
                      <a:endParaRPr lang="zh-CN" altLang="en-US" dirty="0"/>
                    </a:p>
                  </a:txBody>
                  <a:tcPr/>
                </a:tc>
              </a:tr>
              <a:tr h="536922">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pic>
        <p:nvPicPr>
          <p:cNvPr id="6" name="内容占位符 5" descr="top-k-page3_1.JPG"/>
          <p:cNvPicPr>
            <a:picLocks noGrp="1" noChangeAspect="1"/>
          </p:cNvPicPr>
          <p:nvPr>
            <p:ph sz="half" idx="4294967295"/>
          </p:nvPr>
        </p:nvPicPr>
        <p:blipFill>
          <a:blip r:embed="rId3" cstate="print"/>
          <a:stretch>
            <a:fillRect/>
          </a:stretch>
        </p:blipFill>
        <p:spPr>
          <a:xfrm>
            <a:off x="0" y="2433638"/>
            <a:ext cx="4656138" cy="3378200"/>
          </a:xfrm>
        </p:spPr>
      </p:pic>
      <p:grpSp>
        <p:nvGrpSpPr>
          <p:cNvPr id="10" name="组合 9"/>
          <p:cNvGrpSpPr/>
          <p:nvPr/>
        </p:nvGrpSpPr>
        <p:grpSpPr>
          <a:xfrm>
            <a:off x="0" y="2420888"/>
            <a:ext cx="9144000" cy="3679616"/>
            <a:chOff x="0" y="1340768"/>
            <a:chExt cx="9144000" cy="3528392"/>
          </a:xfrm>
        </p:grpSpPr>
        <p:sp>
          <p:nvSpPr>
            <p:cNvPr id="8" name="矩形 7"/>
            <p:cNvSpPr/>
            <p:nvPr/>
          </p:nvSpPr>
          <p:spPr>
            <a:xfrm>
              <a:off x="4788024" y="4365104"/>
              <a:ext cx="435597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1 8"/>
            <p:cNvSpPr/>
            <p:nvPr/>
          </p:nvSpPr>
          <p:spPr>
            <a:xfrm>
              <a:off x="0" y="1340768"/>
              <a:ext cx="4716016" cy="3168352"/>
            </a:xfrm>
            <a:prstGeom prst="borderCallout1">
              <a:avLst>
                <a:gd name="adj1" fmla="val 110659"/>
                <a:gd name="adj2" fmla="val 102335"/>
                <a:gd name="adj3" fmla="val 99624"/>
                <a:gd name="adj4" fmla="val 577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txBox="1">
            <a:spLocks/>
          </p:cNvSpPr>
          <p:nvPr/>
        </p:nvSpPr>
        <p:spPr>
          <a:xfrm>
            <a:off x="0" y="1700808"/>
            <a:ext cx="8229600" cy="648072"/>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en-US" altLang="zh-CN" sz="2400" dirty="0" smtClean="0"/>
              <a:t>Problem description</a:t>
            </a:r>
            <a:endParaRPr lang="zh-CN" altLang="en-US" sz="2400" dirty="0" smtClean="0"/>
          </a:p>
        </p:txBody>
      </p:sp>
      <p:sp>
        <p:nvSpPr>
          <p:cNvPr id="13" name="标题 1"/>
          <p:cNvSpPr>
            <a:spLocks noGrp="1"/>
          </p:cNvSpPr>
          <p:nvPr>
            <p:ph type="title"/>
          </p:nvPr>
        </p:nvSpPr>
        <p:spPr/>
        <p:txBody>
          <a:bodyPr>
            <a:normAutofit/>
          </a:bodyPr>
          <a:lstStyle/>
          <a:p>
            <a:pPr algn="l" fontAlgn="base">
              <a:spcAft>
                <a:spcPct val="0"/>
              </a:spcAft>
            </a:pPr>
            <a:r>
              <a:rPr kumimoji="1" lang="en-US" altLang="zh-CN" dirty="0">
                <a:solidFill>
                  <a:schemeClr val="tx2"/>
                </a:solidFill>
                <a:latin typeface="Times New Roman" pitchFamily="18" charset="0"/>
                <a:cs typeface="Times New Roman" pitchFamily="18" charset="0"/>
              </a:rPr>
              <a:t>Basic </a:t>
            </a:r>
            <a:r>
              <a:rPr kumimoji="1" lang="en-US" altLang="zh-CN" dirty="0" err="1">
                <a:solidFill>
                  <a:schemeClr val="tx2"/>
                </a:solidFill>
                <a:latin typeface="Times New Roman" pitchFamily="18" charset="0"/>
                <a:cs typeface="Times New Roman" pitchFamily="18" charset="0"/>
              </a:rPr>
              <a:t>Algo</a:t>
            </a:r>
            <a:r>
              <a:rPr kumimoji="1" lang="en-US" altLang="zh-CN" dirty="0">
                <a:solidFill>
                  <a:schemeClr val="tx2"/>
                </a:solidFill>
                <a:latin typeface="Times New Roman" pitchFamily="18" charset="0"/>
                <a:cs typeface="Times New Roman" pitchFamily="18" charset="0"/>
              </a:rPr>
              <a:t>: Grow Up</a:t>
            </a:r>
            <a:endParaRPr kumimoji="1" lang="zh-CN" altLang="en-US" dirty="0">
              <a:solidFill>
                <a:schemeClr val="tx2"/>
              </a:solidFill>
              <a:latin typeface="Times New Roman" pitchFamily="18" charset="0"/>
              <a:cs typeface="Times New Roman" pitchFamily="18" charset="0"/>
            </a:endParaRPr>
          </a:p>
        </p:txBody>
      </p:sp>
      <p:sp>
        <p:nvSpPr>
          <p:cNvPr id="11" name="灯片编号占位符 10"/>
          <p:cNvSpPr>
            <a:spLocks noGrp="1"/>
          </p:cNvSpPr>
          <p:nvPr>
            <p:ph type="sldNum" sz="quarter" idx="12"/>
          </p:nvPr>
        </p:nvSpPr>
        <p:spPr/>
        <p:txBody>
          <a:bodyPr/>
          <a:lstStyle/>
          <a:p>
            <a:fld id="{8EADF3B4-3BDC-475A-8FA3-689009C99995}"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a:t>
            </a:r>
            <a:r>
              <a:rPr lang="en-US" altLang="zh-CN" dirty="0" err="1" smtClean="0"/>
              <a:t>Algo</a:t>
            </a:r>
            <a:r>
              <a:rPr lang="en-US" altLang="zh-CN" dirty="0" smtClean="0"/>
              <a:t>: Grow Up</a:t>
            </a:r>
            <a:endParaRPr lang="zh-CN" altLang="en-US" dirty="0"/>
          </a:p>
        </p:txBody>
      </p:sp>
      <p:sp>
        <p:nvSpPr>
          <p:cNvPr id="3" name="内容占位符 2"/>
          <p:cNvSpPr>
            <a:spLocks noGrp="1"/>
          </p:cNvSpPr>
          <p:nvPr>
            <p:ph sz="half" idx="1"/>
          </p:nvPr>
        </p:nvSpPr>
        <p:spPr/>
        <p:txBody>
          <a:bodyPr/>
          <a:lstStyle/>
          <a:p>
            <a:r>
              <a:rPr lang="en-US" altLang="zh-CN" dirty="0" smtClean="0"/>
              <a:t>Our solution</a:t>
            </a:r>
          </a:p>
          <a:p>
            <a:r>
              <a:rPr lang="en-US" altLang="zh-CN" dirty="0" smtClean="0"/>
              <a:t>For a node list that is corresponding to a candidate tag path, find their parent node list and check whether those parent nodes are separated.</a:t>
            </a:r>
            <a:endParaRPr lang="zh-CN" altLang="en-US" dirty="0"/>
          </a:p>
        </p:txBody>
      </p:sp>
      <p:pic>
        <p:nvPicPr>
          <p:cNvPr id="5" name="内容占位符 4" descr="GrowUp.JPG"/>
          <p:cNvPicPr>
            <a:picLocks noGrp="1" noChangeAspect="1"/>
          </p:cNvPicPr>
          <p:nvPr>
            <p:ph sz="half" idx="2"/>
          </p:nvPr>
        </p:nvPicPr>
        <p:blipFill>
          <a:blip r:embed="rId3" cstate="print"/>
          <a:stretch>
            <a:fillRect/>
          </a:stretch>
        </p:blipFill>
        <p:spPr>
          <a:xfrm>
            <a:off x="5135563" y="2454628"/>
            <a:ext cx="3810000" cy="3167944"/>
          </a:xfrm>
        </p:spPr>
      </p:pic>
      <p:sp>
        <p:nvSpPr>
          <p:cNvPr id="6" name="灯片编号占位符 5"/>
          <p:cNvSpPr>
            <a:spLocks noGrp="1"/>
          </p:cNvSpPr>
          <p:nvPr>
            <p:ph type="sldNum" sz="quarter" idx="12"/>
          </p:nvPr>
        </p:nvSpPr>
        <p:spPr/>
        <p:txBody>
          <a:bodyPr/>
          <a:lstStyle/>
          <a:p>
            <a:fld id="{8EADF3B4-3BDC-475A-8FA3-689009C99995}"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fontAlgn="base">
              <a:spcAft>
                <a:spcPct val="0"/>
              </a:spcAft>
            </a:pPr>
            <a:r>
              <a:rPr kumimoji="1" lang="en-US" altLang="zh-CN" dirty="0">
                <a:solidFill>
                  <a:schemeClr val="tx2"/>
                </a:solidFill>
                <a:latin typeface="Times New Roman" pitchFamily="18" charset="0"/>
                <a:cs typeface="Times New Roman" pitchFamily="18" charset="0"/>
              </a:rPr>
              <a:t>Basic </a:t>
            </a:r>
            <a:r>
              <a:rPr kumimoji="1" lang="en-US" altLang="zh-CN" dirty="0" err="1">
                <a:solidFill>
                  <a:schemeClr val="tx2"/>
                </a:solidFill>
                <a:latin typeface="Times New Roman" pitchFamily="18" charset="0"/>
                <a:cs typeface="Times New Roman" pitchFamily="18" charset="0"/>
              </a:rPr>
              <a:t>Algo</a:t>
            </a:r>
            <a:r>
              <a:rPr kumimoji="1" lang="en-US" altLang="zh-CN" dirty="0">
                <a:solidFill>
                  <a:schemeClr val="tx2"/>
                </a:solidFill>
                <a:latin typeface="Times New Roman" pitchFamily="18" charset="0"/>
                <a:cs typeface="Times New Roman" pitchFamily="18" charset="0"/>
              </a:rPr>
              <a:t>: Grow Up</a:t>
            </a:r>
            <a:endParaRPr kumimoji="1" lang="zh-CN" altLang="en-US" dirty="0">
              <a:solidFill>
                <a:schemeClr val="tx2"/>
              </a:solidFill>
              <a:latin typeface="Times New Roman" pitchFamily="18" charset="0"/>
              <a:cs typeface="Times New Roman" pitchFamily="18" charset="0"/>
            </a:endParaRPr>
          </a:p>
        </p:txBody>
      </p:sp>
      <p:sp>
        <p:nvSpPr>
          <p:cNvPr id="4" name="椭圆 3"/>
          <p:cNvSpPr/>
          <p:nvPr/>
        </p:nvSpPr>
        <p:spPr>
          <a:xfrm>
            <a:off x="4427984" y="14127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779912" y="20608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149842"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87924"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26006"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411760"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64088"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123728"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627784"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31840"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35896"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139952"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644008"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148064"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52120"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156176"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19672" y="3933056"/>
            <a:ext cx="28803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835696"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椭圆 25"/>
          <p:cNvSpPr/>
          <p:nvPr/>
        </p:nvSpPr>
        <p:spPr>
          <a:xfrm>
            <a:off x="2339752"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椭圆 26"/>
          <p:cNvSpPr/>
          <p:nvPr/>
        </p:nvSpPr>
        <p:spPr>
          <a:xfrm>
            <a:off x="2843808"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8" name="椭圆 27"/>
          <p:cNvSpPr/>
          <p:nvPr/>
        </p:nvSpPr>
        <p:spPr>
          <a:xfrm>
            <a:off x="3347864"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椭圆 28"/>
          <p:cNvSpPr/>
          <p:nvPr/>
        </p:nvSpPr>
        <p:spPr>
          <a:xfrm>
            <a:off x="3851920"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椭圆 29"/>
          <p:cNvSpPr/>
          <p:nvPr/>
        </p:nvSpPr>
        <p:spPr>
          <a:xfrm>
            <a:off x="4355976"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椭圆 30"/>
          <p:cNvSpPr/>
          <p:nvPr/>
        </p:nvSpPr>
        <p:spPr>
          <a:xfrm>
            <a:off x="4860032"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5364088"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5868144"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椭圆 33"/>
          <p:cNvSpPr/>
          <p:nvPr/>
        </p:nvSpPr>
        <p:spPr>
          <a:xfrm>
            <a:off x="1331640" y="4725144"/>
            <a:ext cx="288032"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36" name="直接连接符 35"/>
          <p:cNvCxnSpPr>
            <a:stCxn id="24" idx="4"/>
            <a:endCxn id="34" idx="0"/>
          </p:cNvCxnSpPr>
          <p:nvPr/>
        </p:nvCxnSpPr>
        <p:spPr>
          <a:xfrm flipH="1">
            <a:off x="1475656"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7" name="直接连接符 36"/>
          <p:cNvCxnSpPr/>
          <p:nvPr/>
        </p:nvCxnSpPr>
        <p:spPr>
          <a:xfrm flipH="1">
            <a:off x="1979712"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8" name="直接连接符 37"/>
          <p:cNvCxnSpPr/>
          <p:nvPr/>
        </p:nvCxnSpPr>
        <p:spPr>
          <a:xfrm flipH="1">
            <a:off x="2483768"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9" name="直接连接符 38"/>
          <p:cNvCxnSpPr/>
          <p:nvPr/>
        </p:nvCxnSpPr>
        <p:spPr>
          <a:xfrm flipH="1">
            <a:off x="2987824"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0" name="直接连接符 39"/>
          <p:cNvCxnSpPr/>
          <p:nvPr/>
        </p:nvCxnSpPr>
        <p:spPr>
          <a:xfrm flipH="1">
            <a:off x="3491880"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1" name="直接连接符 40"/>
          <p:cNvCxnSpPr/>
          <p:nvPr/>
        </p:nvCxnSpPr>
        <p:spPr>
          <a:xfrm flipH="1">
            <a:off x="3995936"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2" name="直接连接符 41"/>
          <p:cNvCxnSpPr/>
          <p:nvPr/>
        </p:nvCxnSpPr>
        <p:spPr>
          <a:xfrm flipH="1">
            <a:off x="4499992"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3" name="直接连接符 42"/>
          <p:cNvCxnSpPr/>
          <p:nvPr/>
        </p:nvCxnSpPr>
        <p:spPr>
          <a:xfrm flipH="1">
            <a:off x="5004048"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4" name="直接连接符 43"/>
          <p:cNvCxnSpPr/>
          <p:nvPr/>
        </p:nvCxnSpPr>
        <p:spPr>
          <a:xfrm flipH="1">
            <a:off x="5508104"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H="1">
            <a:off x="6012160" y="4293096"/>
            <a:ext cx="288032" cy="43204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73" name="直接连接符 72"/>
          <p:cNvCxnSpPr>
            <a:stCxn id="13" idx="4"/>
            <a:endCxn id="24" idx="0"/>
          </p:cNvCxnSpPr>
          <p:nvPr/>
        </p:nvCxnSpPr>
        <p:spPr>
          <a:xfrm flipH="1">
            <a:off x="1763688" y="3356992"/>
            <a:ext cx="864096"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6" name="直接连接符 75"/>
          <p:cNvCxnSpPr>
            <a:stCxn id="13" idx="4"/>
            <a:endCxn id="15" idx="0"/>
          </p:cNvCxnSpPr>
          <p:nvPr/>
        </p:nvCxnSpPr>
        <p:spPr>
          <a:xfrm flipH="1">
            <a:off x="2267744" y="3356992"/>
            <a:ext cx="360040"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9" name="直接连接符 78"/>
          <p:cNvCxnSpPr>
            <a:stCxn id="10" idx="4"/>
            <a:endCxn id="16" idx="0"/>
          </p:cNvCxnSpPr>
          <p:nvPr/>
        </p:nvCxnSpPr>
        <p:spPr>
          <a:xfrm flipH="1">
            <a:off x="2771800" y="3356992"/>
            <a:ext cx="594066"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3" name="直接连接符 82"/>
          <p:cNvCxnSpPr>
            <a:stCxn id="10" idx="4"/>
            <a:endCxn id="17" idx="0"/>
          </p:cNvCxnSpPr>
          <p:nvPr/>
        </p:nvCxnSpPr>
        <p:spPr>
          <a:xfrm flipH="1">
            <a:off x="3275856" y="3356992"/>
            <a:ext cx="90010"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6" name="直接连接符 85"/>
          <p:cNvCxnSpPr>
            <a:stCxn id="11" idx="4"/>
            <a:endCxn id="18" idx="0"/>
          </p:cNvCxnSpPr>
          <p:nvPr/>
        </p:nvCxnSpPr>
        <p:spPr>
          <a:xfrm flipH="1">
            <a:off x="3779912" y="3356992"/>
            <a:ext cx="324036"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9" name="直接连接符 88"/>
          <p:cNvCxnSpPr>
            <a:stCxn id="11" idx="4"/>
            <a:endCxn id="19" idx="0"/>
          </p:cNvCxnSpPr>
          <p:nvPr/>
        </p:nvCxnSpPr>
        <p:spPr>
          <a:xfrm>
            <a:off x="4103948" y="3356992"/>
            <a:ext cx="180020"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2" name="直接连接符 91"/>
          <p:cNvCxnSpPr>
            <a:stCxn id="12" idx="4"/>
            <a:endCxn id="20" idx="0"/>
          </p:cNvCxnSpPr>
          <p:nvPr/>
        </p:nvCxnSpPr>
        <p:spPr>
          <a:xfrm flipH="1">
            <a:off x="4788024" y="3356992"/>
            <a:ext cx="54006"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5" name="直接连接符 94"/>
          <p:cNvCxnSpPr>
            <a:stCxn id="12" idx="4"/>
            <a:endCxn id="21" idx="0"/>
          </p:cNvCxnSpPr>
          <p:nvPr/>
        </p:nvCxnSpPr>
        <p:spPr>
          <a:xfrm>
            <a:off x="4842030" y="3356992"/>
            <a:ext cx="450050"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98" name="直接连接符 97"/>
          <p:cNvCxnSpPr>
            <a:stCxn id="14" idx="4"/>
            <a:endCxn id="22" idx="0"/>
          </p:cNvCxnSpPr>
          <p:nvPr/>
        </p:nvCxnSpPr>
        <p:spPr>
          <a:xfrm>
            <a:off x="5580112" y="3356992"/>
            <a:ext cx="216024"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1" name="直接连接符 100"/>
          <p:cNvCxnSpPr>
            <a:stCxn id="14" idx="4"/>
            <a:endCxn id="23" idx="0"/>
          </p:cNvCxnSpPr>
          <p:nvPr/>
        </p:nvCxnSpPr>
        <p:spPr>
          <a:xfrm>
            <a:off x="5580112" y="3356992"/>
            <a:ext cx="720080" cy="5760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4" name="直接连接符 103"/>
          <p:cNvCxnSpPr>
            <a:stCxn id="9" idx="4"/>
            <a:endCxn id="13" idx="0"/>
          </p:cNvCxnSpPr>
          <p:nvPr/>
        </p:nvCxnSpPr>
        <p:spPr>
          <a:xfrm flipH="1">
            <a:off x="2627784" y="2492896"/>
            <a:ext cx="1368152" cy="4320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7" name="直接连接符 106"/>
          <p:cNvCxnSpPr>
            <a:stCxn id="9" idx="4"/>
            <a:endCxn id="10" idx="0"/>
          </p:cNvCxnSpPr>
          <p:nvPr/>
        </p:nvCxnSpPr>
        <p:spPr>
          <a:xfrm flipH="1">
            <a:off x="3365866" y="2492896"/>
            <a:ext cx="630070" cy="4320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0" name="直接连接符 109"/>
          <p:cNvCxnSpPr>
            <a:stCxn id="9" idx="4"/>
            <a:endCxn id="11" idx="0"/>
          </p:cNvCxnSpPr>
          <p:nvPr/>
        </p:nvCxnSpPr>
        <p:spPr>
          <a:xfrm>
            <a:off x="3995936" y="2492896"/>
            <a:ext cx="108012" cy="4320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3" name="直接连接符 112"/>
          <p:cNvCxnSpPr>
            <a:stCxn id="9" idx="4"/>
            <a:endCxn id="12" idx="0"/>
          </p:cNvCxnSpPr>
          <p:nvPr/>
        </p:nvCxnSpPr>
        <p:spPr>
          <a:xfrm>
            <a:off x="3995936" y="2492896"/>
            <a:ext cx="846094" cy="4320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6" name="直接连接符 115"/>
          <p:cNvCxnSpPr>
            <a:stCxn id="9" idx="4"/>
            <a:endCxn id="14" idx="0"/>
          </p:cNvCxnSpPr>
          <p:nvPr/>
        </p:nvCxnSpPr>
        <p:spPr>
          <a:xfrm>
            <a:off x="3995936" y="2492896"/>
            <a:ext cx="1584176" cy="4320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21" name="直接连接符 120"/>
          <p:cNvCxnSpPr>
            <a:stCxn id="4" idx="4"/>
            <a:endCxn id="9" idx="0"/>
          </p:cNvCxnSpPr>
          <p:nvPr/>
        </p:nvCxnSpPr>
        <p:spPr>
          <a:xfrm flipH="1">
            <a:off x="3995936" y="1844824"/>
            <a:ext cx="648072" cy="216024"/>
          </a:xfrm>
          <a:prstGeom prst="line">
            <a:avLst/>
          </a:prstGeom>
          <a:ln>
            <a:solidFill>
              <a:srgbClr val="00B0F0"/>
            </a:solidFill>
            <a:prstDash val="sysDash"/>
          </a:ln>
        </p:spPr>
        <p:style>
          <a:lnRef idx="3">
            <a:schemeClr val="accent1"/>
          </a:lnRef>
          <a:fillRef idx="0">
            <a:schemeClr val="accent1"/>
          </a:fillRef>
          <a:effectRef idx="2">
            <a:schemeClr val="accent1"/>
          </a:effectRef>
          <a:fontRef idx="minor">
            <a:schemeClr val="tx1"/>
          </a:fontRef>
        </p:style>
      </p:cxnSp>
      <p:cxnSp>
        <p:nvCxnSpPr>
          <p:cNvPr id="131" name="直接连接符 130"/>
          <p:cNvCxnSpPr>
            <a:stCxn id="4" idx="4"/>
          </p:cNvCxnSpPr>
          <p:nvPr/>
        </p:nvCxnSpPr>
        <p:spPr>
          <a:xfrm>
            <a:off x="4644008" y="1844824"/>
            <a:ext cx="1296144" cy="360040"/>
          </a:xfrm>
          <a:prstGeom prst="line">
            <a:avLst/>
          </a:prstGeom>
          <a:ln>
            <a:solidFill>
              <a:srgbClr val="00B0F0"/>
            </a:solidFill>
            <a:prstDash val="sysDash"/>
          </a:ln>
        </p:spPr>
        <p:style>
          <a:lnRef idx="3">
            <a:schemeClr val="accent1"/>
          </a:lnRef>
          <a:fillRef idx="0">
            <a:schemeClr val="accent1"/>
          </a:fillRef>
          <a:effectRef idx="2">
            <a:schemeClr val="accent1"/>
          </a:effectRef>
          <a:fontRef idx="minor">
            <a:schemeClr val="tx1"/>
          </a:fontRef>
        </p:style>
      </p:cxnSp>
      <p:cxnSp>
        <p:nvCxnSpPr>
          <p:cNvPr id="136" name="直接连接符 135"/>
          <p:cNvCxnSpPr>
            <a:stCxn id="4" idx="4"/>
          </p:cNvCxnSpPr>
          <p:nvPr/>
        </p:nvCxnSpPr>
        <p:spPr>
          <a:xfrm>
            <a:off x="4644008" y="1844824"/>
            <a:ext cx="576064" cy="360040"/>
          </a:xfrm>
          <a:prstGeom prst="line">
            <a:avLst/>
          </a:prstGeom>
          <a:ln>
            <a:solidFill>
              <a:srgbClr val="00B0F0"/>
            </a:solidFill>
            <a:prstDash val="sysDash"/>
          </a:ln>
        </p:spPr>
        <p:style>
          <a:lnRef idx="3">
            <a:schemeClr val="accent1"/>
          </a:lnRef>
          <a:fillRef idx="0">
            <a:schemeClr val="accent1"/>
          </a:fillRef>
          <a:effectRef idx="2">
            <a:schemeClr val="accent1"/>
          </a:effectRef>
          <a:fontRef idx="minor">
            <a:schemeClr val="tx1"/>
          </a:fontRef>
        </p:style>
      </p:cxnSp>
      <p:sp>
        <p:nvSpPr>
          <p:cNvPr id="142" name="圆角矩形 141"/>
          <p:cNvSpPr/>
          <p:nvPr/>
        </p:nvSpPr>
        <p:spPr>
          <a:xfrm>
            <a:off x="755576" y="292494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div</a:t>
            </a:r>
          </a:p>
        </p:txBody>
      </p:sp>
      <p:sp>
        <p:nvSpPr>
          <p:cNvPr id="143" name="圆角矩形 142"/>
          <p:cNvSpPr/>
          <p:nvPr/>
        </p:nvSpPr>
        <p:spPr>
          <a:xfrm>
            <a:off x="539552" y="3861048"/>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t>
            </a:r>
          </a:p>
        </p:txBody>
      </p:sp>
      <p:sp>
        <p:nvSpPr>
          <p:cNvPr id="153" name="圆角矩形 152"/>
          <p:cNvSpPr/>
          <p:nvPr/>
        </p:nvSpPr>
        <p:spPr>
          <a:xfrm>
            <a:off x="144016" y="4653136"/>
            <a:ext cx="1043608" cy="4320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Strong</a:t>
            </a:r>
          </a:p>
        </p:txBody>
      </p:sp>
      <p:sp>
        <p:nvSpPr>
          <p:cNvPr id="155" name="圆角矩形 154"/>
          <p:cNvSpPr/>
          <p:nvPr/>
        </p:nvSpPr>
        <p:spPr>
          <a:xfrm>
            <a:off x="3275856" y="1340768"/>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p>
        </p:txBody>
      </p:sp>
      <p:sp>
        <p:nvSpPr>
          <p:cNvPr id="157" name="矩形 156"/>
          <p:cNvSpPr/>
          <p:nvPr/>
        </p:nvSpPr>
        <p:spPr>
          <a:xfrm>
            <a:off x="6444208" y="4581128"/>
            <a:ext cx="2232248" cy="57606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7030A0"/>
                </a:solidFill>
              </a:rPr>
              <a:t>/html/…/div/p/strong</a:t>
            </a:r>
            <a:endParaRPr lang="zh-CN" altLang="en-US" dirty="0">
              <a:solidFill>
                <a:srgbClr val="7030A0"/>
              </a:solidFill>
            </a:endParaRPr>
          </a:p>
        </p:txBody>
      </p:sp>
      <p:grpSp>
        <p:nvGrpSpPr>
          <p:cNvPr id="161" name="组合 160"/>
          <p:cNvGrpSpPr/>
          <p:nvPr/>
        </p:nvGrpSpPr>
        <p:grpSpPr>
          <a:xfrm>
            <a:off x="467544" y="4293096"/>
            <a:ext cx="8208912" cy="1512168"/>
            <a:chOff x="467544" y="4293096"/>
            <a:chExt cx="8208912" cy="1512168"/>
          </a:xfrm>
        </p:grpSpPr>
        <p:sp>
          <p:nvSpPr>
            <p:cNvPr id="47" name="椭圆 46"/>
            <p:cNvSpPr/>
            <p:nvPr/>
          </p:nvSpPr>
          <p:spPr>
            <a:xfrm>
              <a:off x="1547664"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8" name="直接连接符 47"/>
            <p:cNvCxnSpPr>
              <a:stCxn id="24" idx="4"/>
              <a:endCxn id="47" idx="0"/>
            </p:cNvCxnSpPr>
            <p:nvPr/>
          </p:nvCxnSpPr>
          <p:spPr>
            <a:xfrm flipH="1">
              <a:off x="1691680"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51" name="椭圆 50"/>
            <p:cNvSpPr/>
            <p:nvPr/>
          </p:nvSpPr>
          <p:spPr>
            <a:xfrm>
              <a:off x="2051720"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2" name="直接连接符 51"/>
            <p:cNvCxnSpPr>
              <a:endCxn id="51" idx="0"/>
            </p:cNvCxnSpPr>
            <p:nvPr/>
          </p:nvCxnSpPr>
          <p:spPr>
            <a:xfrm flipH="1">
              <a:off x="2195736"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53" name="椭圆 52"/>
            <p:cNvSpPr/>
            <p:nvPr/>
          </p:nvSpPr>
          <p:spPr>
            <a:xfrm>
              <a:off x="2555776"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4" name="直接连接符 53"/>
            <p:cNvCxnSpPr>
              <a:endCxn id="53" idx="0"/>
            </p:cNvCxnSpPr>
            <p:nvPr/>
          </p:nvCxnSpPr>
          <p:spPr>
            <a:xfrm flipH="1">
              <a:off x="2699792"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55" name="椭圆 54"/>
            <p:cNvSpPr/>
            <p:nvPr/>
          </p:nvSpPr>
          <p:spPr>
            <a:xfrm>
              <a:off x="3059832"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6" name="直接连接符 55"/>
            <p:cNvCxnSpPr>
              <a:endCxn id="55" idx="0"/>
            </p:cNvCxnSpPr>
            <p:nvPr/>
          </p:nvCxnSpPr>
          <p:spPr>
            <a:xfrm flipH="1">
              <a:off x="3203848"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57" name="椭圆 56"/>
            <p:cNvSpPr/>
            <p:nvPr/>
          </p:nvSpPr>
          <p:spPr>
            <a:xfrm>
              <a:off x="3563888"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8" name="直接连接符 57"/>
            <p:cNvCxnSpPr>
              <a:endCxn id="57" idx="0"/>
            </p:cNvCxnSpPr>
            <p:nvPr/>
          </p:nvCxnSpPr>
          <p:spPr>
            <a:xfrm flipH="1">
              <a:off x="3707904"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59" name="椭圆 58"/>
            <p:cNvSpPr/>
            <p:nvPr/>
          </p:nvSpPr>
          <p:spPr>
            <a:xfrm>
              <a:off x="4067944"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连接符 59"/>
            <p:cNvCxnSpPr>
              <a:endCxn id="59" idx="0"/>
            </p:cNvCxnSpPr>
            <p:nvPr/>
          </p:nvCxnSpPr>
          <p:spPr>
            <a:xfrm flipH="1">
              <a:off x="4211960"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61" name="椭圆 60"/>
            <p:cNvSpPr/>
            <p:nvPr/>
          </p:nvSpPr>
          <p:spPr>
            <a:xfrm>
              <a:off x="4572000"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2" name="直接连接符 61"/>
            <p:cNvCxnSpPr>
              <a:endCxn id="61" idx="0"/>
            </p:cNvCxnSpPr>
            <p:nvPr/>
          </p:nvCxnSpPr>
          <p:spPr>
            <a:xfrm flipH="1">
              <a:off x="4716016"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63" name="椭圆 62"/>
            <p:cNvSpPr/>
            <p:nvPr/>
          </p:nvSpPr>
          <p:spPr>
            <a:xfrm>
              <a:off x="5076056"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4" name="直接连接符 63"/>
            <p:cNvCxnSpPr>
              <a:endCxn id="63" idx="0"/>
            </p:cNvCxnSpPr>
            <p:nvPr/>
          </p:nvCxnSpPr>
          <p:spPr>
            <a:xfrm flipH="1">
              <a:off x="5220072"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65" name="椭圆 64"/>
            <p:cNvSpPr/>
            <p:nvPr/>
          </p:nvSpPr>
          <p:spPr>
            <a:xfrm>
              <a:off x="5580112"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6" name="直接连接符 65"/>
            <p:cNvCxnSpPr>
              <a:endCxn id="65" idx="0"/>
            </p:cNvCxnSpPr>
            <p:nvPr/>
          </p:nvCxnSpPr>
          <p:spPr>
            <a:xfrm flipH="1">
              <a:off x="5724128"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67" name="椭圆 66"/>
            <p:cNvSpPr/>
            <p:nvPr/>
          </p:nvSpPr>
          <p:spPr>
            <a:xfrm>
              <a:off x="6084168" y="5373216"/>
              <a:ext cx="288032"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8" name="直接连接符 67"/>
            <p:cNvCxnSpPr>
              <a:endCxn id="67" idx="0"/>
            </p:cNvCxnSpPr>
            <p:nvPr/>
          </p:nvCxnSpPr>
          <p:spPr>
            <a:xfrm flipH="1">
              <a:off x="6228184" y="4293096"/>
              <a:ext cx="72008" cy="1080120"/>
            </a:xfrm>
            <a:prstGeom prst="line">
              <a:avLst/>
            </a:prstGeom>
            <a:ln/>
          </p:spPr>
          <p:style>
            <a:lnRef idx="3">
              <a:schemeClr val="accent2"/>
            </a:lnRef>
            <a:fillRef idx="0">
              <a:schemeClr val="accent2"/>
            </a:fillRef>
            <a:effectRef idx="2">
              <a:schemeClr val="accent2"/>
            </a:effectRef>
            <a:fontRef idx="minor">
              <a:schemeClr val="tx1"/>
            </a:fontRef>
          </p:style>
        </p:cxnSp>
        <p:sp>
          <p:nvSpPr>
            <p:cNvPr id="154" name="圆角矩形 153"/>
            <p:cNvSpPr/>
            <p:nvPr/>
          </p:nvSpPr>
          <p:spPr>
            <a:xfrm>
              <a:off x="467544" y="5301208"/>
              <a:ext cx="792088"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pic</a:t>
              </a:r>
              <a:endParaRPr lang="en-US" altLang="zh-CN" dirty="0" smtClean="0"/>
            </a:p>
          </p:txBody>
        </p:sp>
        <p:sp>
          <p:nvSpPr>
            <p:cNvPr id="158" name="矩形 157"/>
            <p:cNvSpPr/>
            <p:nvPr/>
          </p:nvSpPr>
          <p:spPr>
            <a:xfrm>
              <a:off x="6444208" y="5229200"/>
              <a:ext cx="223224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solidFill>
                    <a:srgbClr val="C00000"/>
                  </a:solidFill>
                </a:rPr>
                <a:t>/html/…/div/p/</a:t>
              </a:r>
              <a:r>
                <a:rPr lang="en-US" altLang="zh-CN" dirty="0" err="1" smtClean="0">
                  <a:solidFill>
                    <a:srgbClr val="C00000"/>
                  </a:solidFill>
                </a:rPr>
                <a:t>pic</a:t>
              </a:r>
              <a:r>
                <a:rPr lang="en-US" altLang="zh-CN" dirty="0" smtClean="0">
                  <a:solidFill>
                    <a:srgbClr val="C00000"/>
                  </a:solidFill>
                </a:rPr>
                <a:t>/</a:t>
              </a:r>
              <a:endParaRPr lang="zh-CN" altLang="en-US" dirty="0">
                <a:solidFill>
                  <a:srgbClr val="C00000"/>
                </a:solidFill>
              </a:endParaRPr>
            </a:p>
          </p:txBody>
        </p:sp>
      </p:grpSp>
      <p:sp>
        <p:nvSpPr>
          <p:cNvPr id="159" name="矩形 158"/>
          <p:cNvSpPr/>
          <p:nvPr/>
        </p:nvSpPr>
        <p:spPr>
          <a:xfrm>
            <a:off x="6444208" y="3861048"/>
            <a:ext cx="2232248" cy="57606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7030A0"/>
                </a:solidFill>
              </a:rPr>
              <a:t>/html/…/div/p/</a:t>
            </a:r>
            <a:endParaRPr lang="zh-CN" altLang="en-US" dirty="0">
              <a:solidFill>
                <a:srgbClr val="7030A0"/>
              </a:solidFill>
            </a:endParaRPr>
          </a:p>
        </p:txBody>
      </p:sp>
      <p:sp>
        <p:nvSpPr>
          <p:cNvPr id="160" name="矩形 159"/>
          <p:cNvSpPr/>
          <p:nvPr/>
        </p:nvSpPr>
        <p:spPr>
          <a:xfrm>
            <a:off x="6444208" y="2852936"/>
            <a:ext cx="2232248" cy="57606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solidFill>
                  <a:srgbClr val="7030A0"/>
                </a:solidFill>
              </a:rPr>
              <a:t>/html/…/div/</a:t>
            </a:r>
            <a:endParaRPr lang="zh-CN" altLang="en-US" dirty="0">
              <a:solidFill>
                <a:srgbClr val="7030A0"/>
              </a:solidFill>
            </a:endParaRPr>
          </a:p>
        </p:txBody>
      </p:sp>
      <p:sp>
        <p:nvSpPr>
          <p:cNvPr id="162" name="右箭头 161"/>
          <p:cNvSpPr/>
          <p:nvPr/>
        </p:nvSpPr>
        <p:spPr>
          <a:xfrm rot="16200000">
            <a:off x="7349234" y="4324175"/>
            <a:ext cx="389991" cy="327835"/>
          </a:xfrm>
          <a:prstGeom prst="rightArrow">
            <a:avLst>
              <a:gd name="adj1" fmla="val 2472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5" name="组合 164"/>
          <p:cNvGrpSpPr/>
          <p:nvPr/>
        </p:nvGrpSpPr>
        <p:grpSpPr>
          <a:xfrm>
            <a:off x="7236296" y="3356992"/>
            <a:ext cx="504056" cy="576063"/>
            <a:chOff x="7380312" y="3429000"/>
            <a:chExt cx="504056" cy="576063"/>
          </a:xfrm>
        </p:grpSpPr>
        <p:sp>
          <p:nvSpPr>
            <p:cNvPr id="163" name="右箭头 162"/>
            <p:cNvSpPr/>
            <p:nvPr/>
          </p:nvSpPr>
          <p:spPr>
            <a:xfrm rot="16200000">
              <a:off x="7380313" y="3573016"/>
              <a:ext cx="576063" cy="288032"/>
            </a:xfrm>
            <a:prstGeom prst="rightArrow">
              <a:avLst>
                <a:gd name="adj1" fmla="val 2472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禁止符 163"/>
            <p:cNvSpPr/>
            <p:nvPr/>
          </p:nvSpPr>
          <p:spPr>
            <a:xfrm>
              <a:off x="7380312" y="3501008"/>
              <a:ext cx="504056" cy="432048"/>
            </a:xfrm>
            <a:prstGeom prst="noSmoking">
              <a:avLst>
                <a:gd name="adj" fmla="val 998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grpSp>
      <p:sp>
        <p:nvSpPr>
          <p:cNvPr id="166" name="环形箭头 165"/>
          <p:cNvSpPr/>
          <p:nvPr/>
        </p:nvSpPr>
        <p:spPr>
          <a:xfrm rot="16200000" flipV="1">
            <a:off x="7830108" y="4383360"/>
            <a:ext cx="1584176" cy="1043608"/>
          </a:xfrm>
          <a:prstGeom prst="circularArrow">
            <a:avLst>
              <a:gd name="adj1" fmla="val 5543"/>
              <a:gd name="adj2" fmla="val 1142319"/>
              <a:gd name="adj3" fmla="val 20457688"/>
              <a:gd name="adj4" fmla="val 10800000"/>
              <a:gd name="adj5" fmla="val 19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灯片编号占位符 92"/>
          <p:cNvSpPr>
            <a:spLocks noGrp="1"/>
          </p:cNvSpPr>
          <p:nvPr>
            <p:ph type="sldNum" sz="quarter" idx="12"/>
          </p:nvPr>
        </p:nvSpPr>
        <p:spPr/>
        <p:txBody>
          <a:bodyPr/>
          <a:lstStyle/>
          <a:p>
            <a:fld id="{8EADF3B4-3BDC-475A-8FA3-689009C99995}"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box(in)">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box(in)">
                                      <p:cBhvr>
                                        <p:cTn id="12" dur="5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500" fill="hold"/>
                                        <p:tgtEl>
                                          <p:spTgt spid="161"/>
                                        </p:tgtEl>
                                        <p:attrNameLst>
                                          <p:attrName>ppt_x</p:attrName>
                                        </p:attrNameLst>
                                      </p:cBhvr>
                                      <p:tavLst>
                                        <p:tav tm="0">
                                          <p:val>
                                            <p:strVal val="#ppt_x"/>
                                          </p:val>
                                        </p:tav>
                                        <p:tav tm="100000">
                                          <p:val>
                                            <p:strVal val="#ppt_x"/>
                                          </p:val>
                                        </p:tav>
                                      </p:tavLst>
                                    </p:anim>
                                    <p:anim calcmode="lin" valueType="num">
                                      <p:cBhvr additive="base">
                                        <p:cTn id="18"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66"/>
                                        </p:tgtEl>
                                        <p:attrNameLst>
                                          <p:attrName>style.visibility</p:attrName>
                                        </p:attrNameLst>
                                      </p:cBhvr>
                                      <p:to>
                                        <p:strVal val="visible"/>
                                      </p:to>
                                    </p:set>
                                    <p:animEffect transition="in" filter="box(in)">
                                      <p:cBhvr>
                                        <p:cTn id="2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a:t>
            </a:r>
            <a:r>
              <a:rPr lang="en-US" altLang="zh-CN" dirty="0" err="1" smtClean="0"/>
              <a:t>Algo</a:t>
            </a:r>
            <a:r>
              <a:rPr lang="en-US" altLang="zh-CN" dirty="0" smtClean="0"/>
              <a:t>: Result Selection</a:t>
            </a:r>
            <a:endParaRPr lang="zh-CN" altLang="en-US" dirty="0"/>
          </a:p>
        </p:txBody>
      </p:sp>
      <p:sp>
        <p:nvSpPr>
          <p:cNvPr id="3" name="内容占位符 2"/>
          <p:cNvSpPr>
            <a:spLocks noGrp="1"/>
          </p:cNvSpPr>
          <p:nvPr>
            <p:ph idx="1"/>
          </p:nvPr>
        </p:nvSpPr>
        <p:spPr>
          <a:xfrm>
            <a:off x="1173163" y="1988840"/>
            <a:ext cx="7772400" cy="4114800"/>
          </a:xfrm>
        </p:spPr>
        <p:txBody>
          <a:bodyPr/>
          <a:lstStyle/>
          <a:p>
            <a:r>
              <a:rPr lang="en-US" altLang="zh-CN" dirty="0" smtClean="0"/>
              <a:t>One tag path left? Good.</a:t>
            </a:r>
          </a:p>
          <a:p>
            <a:r>
              <a:rPr lang="en-US" altLang="zh-CN" dirty="0" smtClean="0"/>
              <a:t>Multiple tag paths—Choose the main list</a:t>
            </a:r>
          </a:p>
          <a:p>
            <a:pPr lvl="1"/>
            <a:r>
              <a:rPr lang="en-US" altLang="zh-CN" dirty="0" smtClean="0"/>
              <a:t>Entropy</a:t>
            </a:r>
          </a:p>
          <a:p>
            <a:pPr lvl="1"/>
            <a:r>
              <a:rPr lang="en-US" altLang="zh-CN" dirty="0" smtClean="0"/>
              <a:t>Text length</a:t>
            </a:r>
          </a:p>
          <a:p>
            <a:pPr lvl="1"/>
            <a:r>
              <a:rPr lang="en-US" altLang="zh-CN" dirty="0" smtClean="0"/>
              <a:t>Visual area</a:t>
            </a:r>
            <a:endParaRPr lang="zh-CN" altLang="en-US" dirty="0"/>
          </a:p>
        </p:txBody>
      </p:sp>
      <p:sp>
        <p:nvSpPr>
          <p:cNvPr id="4" name="矩形 3"/>
          <p:cNvSpPr/>
          <p:nvPr/>
        </p:nvSpPr>
        <p:spPr>
          <a:xfrm>
            <a:off x="1475656" y="4653136"/>
            <a:ext cx="2592288"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8EADF3B4-3BDC-475A-8FA3-689009C9999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Selection: Visual Area</a:t>
            </a:r>
            <a:endParaRPr lang="zh-CN" altLang="en-US" dirty="0"/>
          </a:p>
        </p:txBody>
      </p:sp>
      <p:sp>
        <p:nvSpPr>
          <p:cNvPr id="3" name="内容占位符 2"/>
          <p:cNvSpPr>
            <a:spLocks noGrp="1"/>
          </p:cNvSpPr>
          <p:nvPr>
            <p:ph idx="1"/>
          </p:nvPr>
        </p:nvSpPr>
        <p:spPr/>
        <p:txBody>
          <a:bodyPr/>
          <a:lstStyle/>
          <a:p>
            <a:r>
              <a:rPr lang="en-US" altLang="zh-CN" dirty="0" smtClean="0"/>
              <a:t>The actual area occupied by a HTML node</a:t>
            </a:r>
          </a:p>
          <a:p>
            <a:r>
              <a:rPr lang="en-US" altLang="zh-CN" dirty="0" smtClean="0"/>
              <a:t>The larger visual area, the more important</a:t>
            </a:r>
          </a:p>
          <a:p>
            <a:endParaRPr lang="zh-CN" altLang="en-US" dirty="0"/>
          </a:p>
        </p:txBody>
      </p:sp>
      <p:graphicFrame>
        <p:nvGraphicFramePr>
          <p:cNvPr id="4" name="对象 3"/>
          <p:cNvGraphicFramePr>
            <a:graphicFrameLocks noChangeAspect="1"/>
          </p:cNvGraphicFramePr>
          <p:nvPr/>
        </p:nvGraphicFramePr>
        <p:xfrm>
          <a:off x="1692855" y="4221088"/>
          <a:ext cx="5903481" cy="1334120"/>
        </p:xfrm>
        <a:graphic>
          <a:graphicData uri="http://schemas.openxmlformats.org/presentationml/2006/ole">
            <p:oleObj spid="_x0000_s2050" name="公式" r:id="rId4" imgW="2247840" imgH="507960" progId="Equation.3">
              <p:embed/>
            </p:oleObj>
          </a:graphicData>
        </a:graphic>
      </p:graphicFrame>
      <p:sp>
        <p:nvSpPr>
          <p:cNvPr id="5" name="灯片编号占位符 4"/>
          <p:cNvSpPr>
            <a:spLocks noGrp="1"/>
          </p:cNvSpPr>
          <p:nvPr>
            <p:ph type="sldNum" sz="quarter" idx="12"/>
          </p:nvPr>
        </p:nvSpPr>
        <p:spPr/>
        <p:txBody>
          <a:bodyPr/>
          <a:lstStyle/>
          <a:p>
            <a:fld id="{8EADF3B4-3BDC-475A-8FA3-689009C9999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Top-K Page/List</a:t>
            </a:r>
            <a:endParaRPr lang="zh-CN" altLang="en-US" dirty="0"/>
          </a:p>
        </p:txBody>
      </p:sp>
      <p:sp>
        <p:nvSpPr>
          <p:cNvPr id="3" name="内容占位符 2"/>
          <p:cNvSpPr>
            <a:spLocks noGrp="1"/>
          </p:cNvSpPr>
          <p:nvPr>
            <p:ph idx="1"/>
          </p:nvPr>
        </p:nvSpPr>
        <p:spPr/>
        <p:txBody>
          <a:bodyPr/>
          <a:lstStyle/>
          <a:p>
            <a:r>
              <a:rPr lang="en-US" altLang="zh-CN" dirty="0" smtClean="0"/>
              <a:t>Definition</a:t>
            </a:r>
          </a:p>
          <a:p>
            <a:pPr lvl="1"/>
            <a:r>
              <a:rPr lang="en-US" altLang="zh-CN" dirty="0" smtClean="0"/>
              <a:t>A Top-K page is a page </a:t>
            </a:r>
            <a:r>
              <a:rPr lang="en-US" altLang="zh-CN" i="1" dirty="0" smtClean="0"/>
              <a:t>solely </a:t>
            </a:r>
            <a:r>
              <a:rPr lang="en-US" altLang="zh-CN" dirty="0" smtClean="0"/>
              <a:t>about</a:t>
            </a:r>
            <a:r>
              <a:rPr lang="en-US" altLang="zh-CN" i="1" dirty="0" smtClean="0"/>
              <a:t> </a:t>
            </a:r>
            <a:r>
              <a:rPr lang="en-US" altLang="zh-CN" b="1" dirty="0" smtClean="0"/>
              <a:t>1 </a:t>
            </a:r>
            <a:r>
              <a:rPr lang="en-US" altLang="zh-CN" dirty="0" smtClean="0"/>
              <a:t>Top-K list.</a:t>
            </a:r>
          </a:p>
          <a:p>
            <a:pPr lvl="1"/>
            <a:r>
              <a:rPr lang="en-US" altLang="zh-CN" dirty="0" smtClean="0"/>
              <a:t>A Top-K list is a list of </a:t>
            </a:r>
            <a:r>
              <a:rPr lang="en-US" altLang="zh-CN" b="1" dirty="0" smtClean="0"/>
              <a:t>K</a:t>
            </a:r>
            <a:r>
              <a:rPr lang="en-US" altLang="zh-CN" dirty="0" smtClean="0"/>
              <a:t> instances of a topic or a concept. </a:t>
            </a:r>
          </a:p>
          <a:p>
            <a:r>
              <a:rPr lang="en-US" altLang="zh-CN" dirty="0" smtClean="0"/>
              <a:t>Example</a:t>
            </a:r>
          </a:p>
          <a:p>
            <a:pPr lvl="1"/>
            <a:r>
              <a:rPr lang="en-US" altLang="zh-CN" dirty="0" smtClean="0">
                <a:hlinkClick r:id="rId3"/>
              </a:rPr>
              <a:t>Top </a:t>
            </a:r>
            <a:r>
              <a:rPr lang="en-US" altLang="zh-CN" dirty="0">
                <a:hlinkClick r:id="rId3"/>
              </a:rPr>
              <a:t>10 </a:t>
            </a:r>
            <a:r>
              <a:rPr lang="en-US" altLang="zh-CN" dirty="0" smtClean="0">
                <a:hlinkClick r:id="rId3"/>
              </a:rPr>
              <a:t>Beaches in </a:t>
            </a:r>
            <a:r>
              <a:rPr lang="en-US" altLang="zh-CN" dirty="0">
                <a:hlinkClick r:id="rId3"/>
              </a:rPr>
              <a:t>the </a:t>
            </a:r>
            <a:r>
              <a:rPr lang="en-US" altLang="zh-CN" dirty="0" smtClean="0">
                <a:hlinkClick r:id="rId3"/>
              </a:rPr>
              <a:t>World</a:t>
            </a:r>
            <a:endParaRPr lang="en-US" altLang="zh-CN" dirty="0" smtClean="0"/>
          </a:p>
          <a:p>
            <a:pPr lvl="1"/>
            <a:r>
              <a:rPr lang="en-US" altLang="zh-CN" dirty="0" smtClean="0"/>
              <a:t>5 Hollywood </a:t>
            </a:r>
            <a:r>
              <a:rPr lang="en-US" altLang="zh-CN" dirty="0"/>
              <a:t>Classics You Shouldn’t </a:t>
            </a:r>
            <a:r>
              <a:rPr lang="en-US" altLang="zh-CN" dirty="0" smtClean="0"/>
              <a:t>Miss</a:t>
            </a:r>
          </a:p>
          <a:p>
            <a:pPr lvl="1"/>
            <a:r>
              <a:rPr lang="en-US" altLang="zh-CN" dirty="0"/>
              <a:t>50 tallest people in the world</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a:t>
            </a:r>
            <a:r>
              <a:rPr lang="en-US" altLang="zh-CN" dirty="0" err="1" smtClean="0"/>
              <a:t>Algo</a:t>
            </a:r>
            <a:endParaRPr lang="zh-CN" altLang="en-US" dirty="0"/>
          </a:p>
        </p:txBody>
      </p:sp>
      <p:sp>
        <p:nvSpPr>
          <p:cNvPr id="3" name="内容占位符 2"/>
          <p:cNvSpPr>
            <a:spLocks noGrp="1"/>
          </p:cNvSpPr>
          <p:nvPr>
            <p:ph idx="1"/>
          </p:nvPr>
        </p:nvSpPr>
        <p:spPr/>
        <p:txBody>
          <a:bodyPr/>
          <a:lstStyle/>
          <a:p>
            <a:r>
              <a:rPr lang="en-US" altLang="zh-CN" dirty="0" smtClean="0"/>
              <a:t>Tag path clustering</a:t>
            </a:r>
          </a:p>
          <a:p>
            <a:r>
              <a:rPr lang="en-US" altLang="zh-CN" dirty="0" smtClean="0"/>
              <a:t>Candidate Check</a:t>
            </a:r>
          </a:p>
          <a:p>
            <a:r>
              <a:rPr lang="en-US" altLang="zh-CN" dirty="0" smtClean="0"/>
              <a:t>Grow Up</a:t>
            </a:r>
          </a:p>
          <a:p>
            <a:r>
              <a:rPr lang="en-US" altLang="zh-CN" dirty="0" smtClean="0"/>
              <a:t>Result Selection</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a:t>
            </a:r>
            <a:endParaRPr lang="zh-CN" altLang="en-US" dirty="0"/>
          </a:p>
        </p:txBody>
      </p:sp>
      <p:sp>
        <p:nvSpPr>
          <p:cNvPr id="3" name="内容占位符 2"/>
          <p:cNvSpPr>
            <a:spLocks noGrp="1"/>
          </p:cNvSpPr>
          <p:nvPr>
            <p:ph idx="1"/>
          </p:nvPr>
        </p:nvSpPr>
        <p:spPr/>
        <p:txBody>
          <a:bodyPr/>
          <a:lstStyle/>
          <a:p>
            <a:r>
              <a:rPr lang="en-US" altLang="zh-CN" dirty="0" smtClean="0"/>
              <a:t>Interleaving Problem</a:t>
            </a:r>
          </a:p>
          <a:p>
            <a:r>
              <a:rPr lang="en-US" altLang="zh-CN" dirty="0" smtClean="0"/>
              <a:t>K+1 Problem</a:t>
            </a:r>
          </a:p>
          <a:p>
            <a:r>
              <a:rPr lang="en-US" altLang="zh-CN" dirty="0" smtClean="0"/>
              <a:t>Tag path filtering</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  Interleaving</a:t>
            </a:r>
            <a:endParaRPr lang="zh-CN" altLang="en-US" dirty="0"/>
          </a:p>
        </p:txBody>
      </p:sp>
      <p:sp>
        <p:nvSpPr>
          <p:cNvPr id="3" name="内容占位符 2"/>
          <p:cNvSpPr>
            <a:spLocks noGrp="1"/>
          </p:cNvSpPr>
          <p:nvPr>
            <p:ph sz="half" idx="1"/>
          </p:nvPr>
        </p:nvSpPr>
        <p:spPr>
          <a:xfrm>
            <a:off x="1043608" y="1981200"/>
            <a:ext cx="3810000" cy="4114800"/>
          </a:xfrm>
        </p:spPr>
        <p:txBody>
          <a:bodyPr/>
          <a:lstStyle/>
          <a:p>
            <a:r>
              <a:rPr lang="en-US" altLang="zh-CN" dirty="0" smtClean="0"/>
              <a:t>Problem description</a:t>
            </a:r>
          </a:p>
          <a:p>
            <a:r>
              <a:rPr lang="en-US" altLang="zh-CN" dirty="0" smtClean="0"/>
              <a:t>Solution</a:t>
            </a:r>
          </a:p>
          <a:p>
            <a:pPr lvl="1"/>
            <a:r>
              <a:rPr lang="en-US" altLang="zh-CN" dirty="0" smtClean="0"/>
              <a:t>One more life for K/2 tag paths</a:t>
            </a:r>
          </a:p>
          <a:p>
            <a:pPr lvl="1"/>
            <a:r>
              <a:rPr lang="en-US" altLang="zh-CN" dirty="0" smtClean="0"/>
              <a:t>Interleaving Detecting</a:t>
            </a:r>
            <a:endParaRPr lang="zh-CN" altLang="en-US" dirty="0"/>
          </a:p>
        </p:txBody>
      </p:sp>
      <p:pic>
        <p:nvPicPr>
          <p:cNvPr id="5" name="内容占位符 4" descr="interleaving.JPG"/>
          <p:cNvPicPr>
            <a:picLocks noGrp="1" noChangeAspect="1"/>
          </p:cNvPicPr>
          <p:nvPr>
            <p:ph sz="half" idx="2"/>
          </p:nvPr>
        </p:nvPicPr>
        <p:blipFill>
          <a:blip r:embed="rId3" cstate="print"/>
          <a:stretch>
            <a:fillRect/>
          </a:stretch>
        </p:blipFill>
        <p:spPr>
          <a:xfrm>
            <a:off x="4716016" y="1484784"/>
            <a:ext cx="4491187" cy="4444404"/>
          </a:xfrm>
        </p:spPr>
      </p:pic>
      <p:sp>
        <p:nvSpPr>
          <p:cNvPr id="6" name="灯片编号占位符 5"/>
          <p:cNvSpPr>
            <a:spLocks noGrp="1"/>
          </p:cNvSpPr>
          <p:nvPr>
            <p:ph type="sldNum" sz="quarter" idx="12"/>
          </p:nvPr>
        </p:nvSpPr>
        <p:spPr/>
        <p:txBody>
          <a:bodyPr/>
          <a:lstStyle/>
          <a:p>
            <a:fld id="{8EADF3B4-3BDC-475A-8FA3-689009C9999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 K+1</a:t>
            </a:r>
            <a:endParaRPr lang="zh-CN" altLang="en-US" dirty="0"/>
          </a:p>
        </p:txBody>
      </p:sp>
      <p:graphicFrame>
        <p:nvGraphicFramePr>
          <p:cNvPr id="5" name="内容占位符 4"/>
          <p:cNvGraphicFramePr>
            <a:graphicFrameLocks noGrp="1"/>
          </p:cNvGraphicFramePr>
          <p:nvPr>
            <p:ph sz="half" idx="1"/>
          </p:nvPr>
        </p:nvGraphicFramePr>
        <p:xfrm>
          <a:off x="1173163" y="1981200"/>
          <a:ext cx="3810000" cy="2225040"/>
        </p:xfrm>
        <a:graphic>
          <a:graphicData uri="http://schemas.openxmlformats.org/drawingml/2006/table">
            <a:tbl>
              <a:tblPr>
                <a:tableStyleId>{5940675A-B579-460E-94D1-54222C63F5DA}</a:tableStyleId>
              </a:tblPr>
              <a:tblGrid>
                <a:gridCol w="3810000"/>
              </a:tblGrid>
              <a:tr h="370840">
                <a:tc>
                  <a:txBody>
                    <a:bodyPr/>
                    <a:lstStyle/>
                    <a:p>
                      <a:r>
                        <a:rPr lang="en-US" altLang="zh-CN" dirty="0" smtClean="0"/>
                        <a:t>Here are the list:</a:t>
                      </a:r>
                    </a:p>
                  </a:txBody>
                  <a:tcPr marL="86264" marR="86264"/>
                </a:tc>
              </a:tr>
              <a:tr h="370840">
                <a:tc>
                  <a:txBody>
                    <a:bodyPr/>
                    <a:lstStyle/>
                    <a:p>
                      <a:r>
                        <a:rPr lang="en-US" altLang="zh-CN" dirty="0" smtClean="0"/>
                        <a:t>1.Xxx</a:t>
                      </a:r>
                    </a:p>
                  </a:txBody>
                  <a:tcPr marL="86264" marR="86264"/>
                </a:tc>
              </a:tr>
              <a:tr h="370840">
                <a:tc>
                  <a:txBody>
                    <a:bodyPr/>
                    <a:lstStyle/>
                    <a:p>
                      <a:r>
                        <a:rPr lang="en-US" altLang="zh-CN" dirty="0" smtClean="0"/>
                        <a:t>2.Xxx</a:t>
                      </a:r>
                      <a:endParaRPr lang="zh-CN" altLang="en-US" dirty="0"/>
                    </a:p>
                  </a:txBody>
                  <a:tcPr marL="86264" marR="86264"/>
                </a:tc>
              </a:tr>
              <a:tr h="370840">
                <a:tc>
                  <a:txBody>
                    <a:bodyPr/>
                    <a:lstStyle/>
                    <a:p>
                      <a:r>
                        <a:rPr lang="en-US" altLang="zh-CN" dirty="0" smtClean="0"/>
                        <a:t>…</a:t>
                      </a:r>
                      <a:endParaRPr lang="zh-CN" altLang="en-US" dirty="0"/>
                    </a:p>
                  </a:txBody>
                  <a:tcPr marL="86264" marR="86264"/>
                </a:tc>
              </a:tr>
              <a:tr h="370840">
                <a:tc>
                  <a:txBody>
                    <a:bodyPr/>
                    <a:lstStyle/>
                    <a:p>
                      <a:r>
                        <a:rPr lang="en-US" altLang="zh-CN" dirty="0" smtClean="0"/>
                        <a:t>…</a:t>
                      </a:r>
                      <a:endParaRPr lang="zh-CN" altLang="en-US" dirty="0"/>
                    </a:p>
                  </a:txBody>
                  <a:tcPr marL="86264" marR="86264"/>
                </a:tc>
              </a:tr>
              <a:tr h="370840">
                <a:tc>
                  <a:txBody>
                    <a:bodyPr/>
                    <a:lstStyle/>
                    <a:p>
                      <a:r>
                        <a:rPr lang="en-US" altLang="zh-CN" dirty="0" smtClean="0"/>
                        <a:t>K.XXX</a:t>
                      </a:r>
                      <a:endParaRPr lang="zh-CN" altLang="en-US" dirty="0"/>
                    </a:p>
                  </a:txBody>
                  <a:tcPr marL="86264" marR="86264"/>
                </a:tc>
              </a:tr>
            </a:tbl>
          </a:graphicData>
        </a:graphic>
      </p:graphicFrame>
      <p:graphicFrame>
        <p:nvGraphicFramePr>
          <p:cNvPr id="6" name="内容占位符 5"/>
          <p:cNvGraphicFramePr>
            <a:graphicFrameLocks noGrp="1"/>
          </p:cNvGraphicFramePr>
          <p:nvPr>
            <p:ph sz="half" idx="2"/>
          </p:nvPr>
        </p:nvGraphicFramePr>
        <p:xfrm>
          <a:off x="5135563" y="1981200"/>
          <a:ext cx="3810000" cy="2225040"/>
        </p:xfrm>
        <a:graphic>
          <a:graphicData uri="http://schemas.openxmlformats.org/drawingml/2006/table">
            <a:tbl>
              <a:tblPr>
                <a:tableStyleId>{5940675A-B579-460E-94D1-54222C63F5DA}</a:tableStyleId>
              </a:tblPr>
              <a:tblGrid>
                <a:gridCol w="3810000"/>
              </a:tblGrid>
              <a:tr h="370840">
                <a:tc>
                  <a:txBody>
                    <a:bodyPr/>
                    <a:lstStyle/>
                    <a:p>
                      <a:r>
                        <a:rPr lang="en-US" altLang="zh-CN" dirty="0" smtClean="0"/>
                        <a:t>1.Xxx</a:t>
                      </a:r>
                    </a:p>
                  </a:txBody>
                  <a:tcPr marL="86264" marR="86264"/>
                </a:tc>
              </a:tr>
              <a:tr h="370840">
                <a:tc>
                  <a:txBody>
                    <a:bodyPr/>
                    <a:lstStyle/>
                    <a:p>
                      <a:r>
                        <a:rPr lang="en-US" altLang="zh-CN" dirty="0" smtClean="0"/>
                        <a:t>2.Xxx</a:t>
                      </a:r>
                      <a:endParaRPr lang="zh-CN" altLang="en-US" dirty="0"/>
                    </a:p>
                  </a:txBody>
                  <a:tcPr marL="86264" marR="86264"/>
                </a:tc>
              </a:tr>
              <a:tr h="370840">
                <a:tc>
                  <a:txBody>
                    <a:bodyPr/>
                    <a:lstStyle/>
                    <a:p>
                      <a:r>
                        <a:rPr lang="en-US" altLang="zh-CN" dirty="0" smtClean="0"/>
                        <a:t>…</a:t>
                      </a:r>
                      <a:endParaRPr lang="zh-CN" altLang="en-US" dirty="0"/>
                    </a:p>
                  </a:txBody>
                  <a:tcPr marL="86264" marR="86264"/>
                </a:tc>
              </a:tr>
              <a:tr h="370840">
                <a:tc>
                  <a:txBody>
                    <a:bodyPr/>
                    <a:lstStyle/>
                    <a:p>
                      <a:r>
                        <a:rPr lang="en-US" altLang="zh-CN" dirty="0" smtClean="0"/>
                        <a:t>…</a:t>
                      </a:r>
                      <a:endParaRPr lang="zh-CN" altLang="en-US" dirty="0"/>
                    </a:p>
                  </a:txBody>
                  <a:tcPr marL="86264" marR="86264"/>
                </a:tc>
              </a:tr>
              <a:tr h="370840">
                <a:tc>
                  <a:txBody>
                    <a:bodyPr/>
                    <a:lstStyle/>
                    <a:p>
                      <a:r>
                        <a:rPr lang="en-US" altLang="zh-CN" dirty="0" smtClean="0"/>
                        <a:t>K.XXX</a:t>
                      </a:r>
                      <a:endParaRPr lang="zh-CN" altLang="en-US" dirty="0"/>
                    </a:p>
                  </a:txBody>
                  <a:tcPr marL="86264" marR="86264"/>
                </a:tc>
              </a:tr>
              <a:tr h="370840">
                <a:tc>
                  <a:txBody>
                    <a:bodyPr/>
                    <a:lstStyle/>
                    <a:p>
                      <a:r>
                        <a:rPr lang="en-US" altLang="zh-CN" dirty="0" smtClean="0"/>
                        <a:t>Conclusion</a:t>
                      </a:r>
                      <a:endParaRPr lang="zh-CN" altLang="en-US" dirty="0"/>
                    </a:p>
                  </a:txBody>
                  <a:tcPr marL="86264" marR="86264"/>
                </a:tc>
              </a:tr>
            </a:tbl>
          </a:graphicData>
        </a:graphic>
      </p:graphicFrame>
      <p:sp>
        <p:nvSpPr>
          <p:cNvPr id="7" name="内容占位符 2"/>
          <p:cNvSpPr txBox="1">
            <a:spLocks/>
          </p:cNvSpPr>
          <p:nvPr/>
        </p:nvSpPr>
        <p:spPr>
          <a:xfrm>
            <a:off x="806896" y="4404245"/>
            <a:ext cx="8229600" cy="21210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Solution</a:t>
            </a:r>
          </a:p>
          <a:p>
            <a:pPr marL="800100" lvl="1" indent="-342900">
              <a:spcBef>
                <a:spcPct val="20000"/>
              </a:spcBef>
              <a:buFont typeface="Arial" pitchFamily="34" charset="0"/>
              <a:buChar char="•"/>
            </a:pPr>
            <a:r>
              <a:rPr lang="en-US" altLang="zh-CN" sz="2800" noProof="0" dirty="0" smtClean="0"/>
              <a:t>One more life for K+1 tag paths</a:t>
            </a:r>
          </a:p>
          <a:p>
            <a:pPr marL="800100" lvl="1" indent="-342900">
              <a:spcBef>
                <a:spcPct val="20000"/>
              </a:spcBef>
              <a:buFont typeface="Arial" pitchFamily="34" charset="0"/>
              <a:buChar char="•"/>
            </a:pPr>
            <a:r>
              <a:rPr kumimoji="0" lang="en-US" altLang="zh-CN" sz="2800" b="0" i="0" u="none" strike="noStrike" kern="1200" cap="none" spc="0" normalizeH="0" baseline="0" dirty="0" smtClean="0">
                <a:ln>
                  <a:noFill/>
                </a:ln>
                <a:solidFill>
                  <a:schemeClr val="tx1"/>
                </a:solidFill>
                <a:effectLst/>
                <a:uLnTx/>
                <a:uFillTx/>
                <a:latin typeface="+mn-lt"/>
                <a:ea typeface="+mn-ea"/>
                <a:cs typeface="+mn-cs"/>
              </a:rPr>
              <a:t>“Kick</a:t>
            </a:r>
            <a:r>
              <a:rPr kumimoji="0" lang="en-US" altLang="zh-CN" sz="2800" b="0" i="0" u="none" strike="noStrike" kern="1200" cap="none" spc="0" normalizeH="0" dirty="0" smtClean="0">
                <a:ln>
                  <a:noFill/>
                </a:ln>
                <a:solidFill>
                  <a:schemeClr val="tx1"/>
                </a:solidFill>
                <a:effectLst/>
                <a:uLnTx/>
                <a:uFillTx/>
                <a:latin typeface="+mn-lt"/>
                <a:ea typeface="+mn-ea"/>
                <a:cs typeface="+mn-cs"/>
              </a:rPr>
              <a:t> 1</a:t>
            </a:r>
            <a:r>
              <a:rPr kumimoji="0" lang="en-US" altLang="zh-CN" sz="2800" b="0" i="0" u="none" strike="noStrike" kern="1200" cap="none" spc="0" normalizeH="0" baseline="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EADF3B4-3BDC-475A-8FA3-689009C99995}"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Optimization-tag path filtering</a:t>
            </a:r>
            <a:endParaRPr lang="zh-CN" altLang="en-US" dirty="0"/>
          </a:p>
        </p:txBody>
      </p:sp>
      <p:sp>
        <p:nvSpPr>
          <p:cNvPr id="3" name="内容占位符 2"/>
          <p:cNvSpPr>
            <a:spLocks noGrp="1"/>
          </p:cNvSpPr>
          <p:nvPr>
            <p:ph idx="1"/>
          </p:nvPr>
        </p:nvSpPr>
        <p:spPr/>
        <p:txBody>
          <a:bodyPr/>
          <a:lstStyle/>
          <a:p>
            <a:r>
              <a:rPr lang="en-US" altLang="zh-CN" dirty="0" smtClean="0"/>
              <a:t>Filter tag paths of noise lists</a:t>
            </a:r>
          </a:p>
          <a:p>
            <a:pPr lvl="1"/>
            <a:r>
              <a:rPr lang="en-US" altLang="zh-CN" dirty="0" smtClean="0"/>
              <a:t>Ads</a:t>
            </a:r>
          </a:p>
          <a:p>
            <a:pPr lvl="1"/>
            <a:r>
              <a:rPr lang="en-US" altLang="zh-CN" dirty="0" smtClean="0"/>
              <a:t>Comments</a:t>
            </a:r>
          </a:p>
          <a:p>
            <a:r>
              <a:rPr lang="en-US" altLang="zh-CN" dirty="0" smtClean="0"/>
              <a:t>Solution</a:t>
            </a:r>
          </a:p>
          <a:p>
            <a:pPr lvl="1"/>
            <a:r>
              <a:rPr lang="en-US" altLang="zh-CN" dirty="0" smtClean="0"/>
              <a:t>Class/style blacklist</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p:txBody>
          <a:bodyPr/>
          <a:lstStyle/>
          <a:p>
            <a:r>
              <a:rPr lang="en-US" altLang="zh-CN" dirty="0" smtClean="0"/>
              <a:t>System set up</a:t>
            </a:r>
          </a:p>
          <a:p>
            <a:r>
              <a:rPr lang="en-US" altLang="zh-CN" dirty="0" smtClean="0"/>
              <a:t>Criteria</a:t>
            </a:r>
          </a:p>
          <a:p>
            <a:r>
              <a:rPr lang="en-US" altLang="zh-CN" dirty="0" smtClean="0"/>
              <a:t>Experimental Result</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System Set Up</a:t>
            </a:r>
            <a:endParaRPr lang="zh-CN" altLang="en-US" dirty="0"/>
          </a:p>
        </p:txBody>
      </p:sp>
      <p:sp>
        <p:nvSpPr>
          <p:cNvPr id="3" name="内容占位符 2"/>
          <p:cNvSpPr>
            <a:spLocks noGrp="1"/>
          </p:cNvSpPr>
          <p:nvPr>
            <p:ph idx="1"/>
          </p:nvPr>
        </p:nvSpPr>
        <p:spPr/>
        <p:txBody>
          <a:bodyPr/>
          <a:lstStyle/>
          <a:p>
            <a:r>
              <a:rPr lang="en-US" altLang="zh-CN" dirty="0" smtClean="0"/>
              <a:t>Test System</a:t>
            </a:r>
          </a:p>
          <a:p>
            <a:r>
              <a:rPr lang="en-US" altLang="zh-CN" dirty="0" smtClean="0"/>
              <a:t>Benchmark</a:t>
            </a:r>
          </a:p>
          <a:p>
            <a:pPr lvl="1"/>
            <a:r>
              <a:rPr lang="en-US" altLang="zh-CN" dirty="0" err="1" smtClean="0"/>
              <a:t>GoogleAPI</a:t>
            </a:r>
            <a:endParaRPr lang="en-US" altLang="zh-CN" dirty="0" smtClean="0"/>
          </a:p>
          <a:p>
            <a:pPr lvl="1"/>
            <a:r>
              <a:rPr lang="en-US" altLang="zh-CN" dirty="0" smtClean="0"/>
              <a:t>2*100 </a:t>
            </a:r>
            <a:r>
              <a:rPr lang="en-US" altLang="zh-CN" dirty="0" err="1" smtClean="0"/>
              <a:t>testcases</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Criteria</a:t>
            </a:r>
            <a:endParaRPr lang="zh-CN" altLang="en-US" dirty="0"/>
          </a:p>
        </p:txBody>
      </p:sp>
      <p:sp>
        <p:nvSpPr>
          <p:cNvPr id="3" name="内容占位符 2"/>
          <p:cNvSpPr>
            <a:spLocks noGrp="1"/>
          </p:cNvSpPr>
          <p:nvPr>
            <p:ph idx="1"/>
          </p:nvPr>
        </p:nvSpPr>
        <p:spPr/>
        <p:txBody>
          <a:bodyPr/>
          <a:lstStyle/>
          <a:p>
            <a:r>
              <a:rPr lang="en-US" altLang="zh-CN" dirty="0" smtClean="0"/>
              <a:t>Accuracy</a:t>
            </a:r>
          </a:p>
          <a:p>
            <a:pPr lvl="1"/>
            <a:r>
              <a:rPr lang="en-US" altLang="zh-CN" dirty="0" smtClean="0"/>
              <a:t>Precision:</a:t>
            </a:r>
          </a:p>
          <a:p>
            <a:pPr lvl="1">
              <a:buNone/>
            </a:pPr>
            <a:r>
              <a:rPr lang="en-US" altLang="zh-CN" dirty="0" smtClean="0"/>
              <a:t> </a:t>
            </a:r>
          </a:p>
          <a:p>
            <a:pPr lvl="1"/>
            <a:r>
              <a:rPr lang="en-US" altLang="zh-CN" dirty="0" smtClean="0"/>
              <a:t>Recall:</a:t>
            </a:r>
          </a:p>
          <a:p>
            <a:pPr lvl="1"/>
            <a:endParaRPr lang="en-US" altLang="zh-CN" dirty="0" smtClean="0"/>
          </a:p>
          <a:p>
            <a:r>
              <a:rPr lang="en-US" altLang="zh-CN" dirty="0" smtClean="0"/>
              <a:t>Efficiency</a:t>
            </a:r>
          </a:p>
          <a:p>
            <a:pPr lvl="1"/>
            <a:r>
              <a:rPr lang="en-US" altLang="zh-CN" dirty="0" smtClean="0"/>
              <a:t>Average Running Time(ms)</a:t>
            </a:r>
            <a:endParaRPr lang="zh-CN" altLang="en-US" dirty="0"/>
          </a:p>
        </p:txBody>
      </p:sp>
      <p:pic>
        <p:nvPicPr>
          <p:cNvPr id="4" name="图片 3" descr="Precision.JPG"/>
          <p:cNvPicPr>
            <a:picLocks noChangeAspect="1"/>
          </p:cNvPicPr>
          <p:nvPr/>
        </p:nvPicPr>
        <p:blipFill>
          <a:blip r:embed="rId3" cstate="print"/>
          <a:stretch>
            <a:fillRect/>
          </a:stretch>
        </p:blipFill>
        <p:spPr>
          <a:xfrm>
            <a:off x="4118263" y="2276872"/>
            <a:ext cx="4231529" cy="1080120"/>
          </a:xfrm>
          <a:prstGeom prst="rect">
            <a:avLst/>
          </a:prstGeom>
        </p:spPr>
      </p:pic>
      <p:pic>
        <p:nvPicPr>
          <p:cNvPr id="5" name="图片 4" descr="Recall.JPG"/>
          <p:cNvPicPr>
            <a:picLocks noChangeAspect="1"/>
          </p:cNvPicPr>
          <p:nvPr/>
        </p:nvPicPr>
        <p:blipFill>
          <a:blip r:embed="rId4" cstate="print"/>
          <a:stretch>
            <a:fillRect/>
          </a:stretch>
        </p:blipFill>
        <p:spPr>
          <a:xfrm>
            <a:off x="4046255" y="3356992"/>
            <a:ext cx="4342169" cy="936104"/>
          </a:xfrm>
          <a:prstGeom prst="rect">
            <a:avLst/>
          </a:prstGeom>
        </p:spPr>
      </p:pic>
      <p:sp>
        <p:nvSpPr>
          <p:cNvPr id="6" name="灯片编号占位符 5"/>
          <p:cNvSpPr>
            <a:spLocks noGrp="1"/>
          </p:cNvSpPr>
          <p:nvPr>
            <p:ph type="sldNum" sz="quarter" idx="12"/>
          </p:nvPr>
        </p:nvSpPr>
        <p:spPr/>
        <p:txBody>
          <a:bodyPr/>
          <a:lstStyle/>
          <a:p>
            <a:fld id="{8EADF3B4-3BDC-475A-8FA3-689009C99995}"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Experimental Result</a:t>
            </a:r>
            <a:endParaRPr lang="zh-CN" altLang="en-US" dirty="0"/>
          </a:p>
        </p:txBody>
      </p:sp>
      <p:pic>
        <p:nvPicPr>
          <p:cNvPr id="8" name="内容占位符 7" descr="PR.jpg"/>
          <p:cNvPicPr>
            <a:picLocks noGrp="1" noChangeAspect="1"/>
          </p:cNvPicPr>
          <p:nvPr>
            <p:ph idx="1"/>
          </p:nvPr>
        </p:nvPicPr>
        <p:blipFill>
          <a:blip r:embed="rId3" cstate="print"/>
          <a:stretch>
            <a:fillRect/>
          </a:stretch>
        </p:blipFill>
        <p:spPr>
          <a:xfrm>
            <a:off x="1763688" y="1556792"/>
            <a:ext cx="6684580" cy="4876800"/>
          </a:xfrm>
        </p:spPr>
      </p:pic>
      <p:sp>
        <p:nvSpPr>
          <p:cNvPr id="5" name="灯片编号占位符 4"/>
          <p:cNvSpPr>
            <a:spLocks noGrp="1"/>
          </p:cNvSpPr>
          <p:nvPr>
            <p:ph type="sldNum" sz="quarter" idx="12"/>
          </p:nvPr>
        </p:nvSpPr>
        <p:spPr/>
        <p:txBody>
          <a:bodyPr/>
          <a:lstStyle/>
          <a:p>
            <a:fld id="{8EADF3B4-3BDC-475A-8FA3-689009C9999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Experimental Result</a:t>
            </a:r>
            <a:endParaRPr lang="zh-CN" altLang="en-US" dirty="0"/>
          </a:p>
        </p:txBody>
      </p:sp>
      <p:pic>
        <p:nvPicPr>
          <p:cNvPr id="5" name="内容占位符 4" descr="eff.JPG"/>
          <p:cNvPicPr>
            <a:picLocks noGrp="1" noChangeAspect="1"/>
          </p:cNvPicPr>
          <p:nvPr>
            <p:ph idx="1"/>
          </p:nvPr>
        </p:nvPicPr>
        <p:blipFill>
          <a:blip r:embed="rId2" cstate="print"/>
          <a:srcRect l="1598"/>
          <a:stretch>
            <a:fillRect/>
          </a:stretch>
        </p:blipFill>
        <p:spPr>
          <a:xfrm>
            <a:off x="1043608" y="2780928"/>
            <a:ext cx="8100392" cy="2393580"/>
          </a:xfrm>
        </p:spPr>
      </p:pic>
      <p:sp>
        <p:nvSpPr>
          <p:cNvPr id="4" name="灯片编号占位符 3"/>
          <p:cNvSpPr>
            <a:spLocks noGrp="1"/>
          </p:cNvSpPr>
          <p:nvPr>
            <p:ph type="sldNum" sz="quarter" idx="12"/>
          </p:nvPr>
        </p:nvSpPr>
        <p:spPr/>
        <p:txBody>
          <a:bodyPr/>
          <a:lstStyle/>
          <a:p>
            <a:fld id="{8EADF3B4-3BDC-475A-8FA3-689009C99995}"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rmAutofit/>
          </a:bodyPr>
          <a:lstStyle/>
          <a:p>
            <a:pPr algn="l" fontAlgn="base">
              <a:spcAft>
                <a:spcPct val="0"/>
              </a:spcAft>
            </a:pPr>
            <a:r>
              <a:rPr kumimoji="1" lang="en-US" altLang="zh-CN" dirty="0">
                <a:solidFill>
                  <a:schemeClr val="tx2"/>
                </a:solidFill>
                <a:latin typeface="Times New Roman" pitchFamily="18" charset="0"/>
                <a:cs typeface="Times New Roman" pitchFamily="18" charset="0"/>
              </a:rPr>
              <a:t>Typical Example: Features</a:t>
            </a:r>
            <a:endParaRPr kumimoji="1" lang="zh-CN" altLang="en-US" dirty="0">
              <a:solidFill>
                <a:schemeClr val="tx2"/>
              </a:solidFill>
              <a:latin typeface="Times New Roman" pitchFamily="18" charset="0"/>
              <a:cs typeface="Times New Roman" pitchFamily="18" charset="0"/>
            </a:endParaRPr>
          </a:p>
        </p:txBody>
      </p:sp>
      <p:pic>
        <p:nvPicPr>
          <p:cNvPr id="6" name="内容占位符 5" descr="page5_detail.eps"/>
          <p:cNvPicPr>
            <a:picLocks noGrp="1" noChangeAspect="1"/>
          </p:cNvPicPr>
          <p:nvPr>
            <p:ph idx="1"/>
          </p:nvPr>
        </p:nvPicPr>
        <p:blipFill>
          <a:blip r:embed="rId3" cstate="print"/>
          <a:srcRect l="23238" r="46885"/>
          <a:stretch>
            <a:fillRect/>
          </a:stretch>
        </p:blipFill>
        <p:spPr>
          <a:xfrm>
            <a:off x="2339752" y="1413093"/>
            <a:ext cx="2592288" cy="5422785"/>
          </a:xfrm>
        </p:spPr>
      </p:pic>
      <p:grpSp>
        <p:nvGrpSpPr>
          <p:cNvPr id="21" name="组合 20"/>
          <p:cNvGrpSpPr/>
          <p:nvPr/>
        </p:nvGrpSpPr>
        <p:grpSpPr>
          <a:xfrm>
            <a:off x="3131840" y="1988840"/>
            <a:ext cx="3600400" cy="4464496"/>
            <a:chOff x="3131840" y="1988840"/>
            <a:chExt cx="3600400" cy="4464496"/>
          </a:xfrm>
        </p:grpSpPr>
        <p:sp>
          <p:nvSpPr>
            <p:cNvPr id="18" name="矩形 17"/>
            <p:cNvSpPr/>
            <p:nvPr/>
          </p:nvSpPr>
          <p:spPr>
            <a:xfrm>
              <a:off x="3131840" y="1988840"/>
              <a:ext cx="1728192" cy="4464496"/>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右箭头 18"/>
            <p:cNvSpPr/>
            <p:nvPr/>
          </p:nvSpPr>
          <p:spPr>
            <a:xfrm>
              <a:off x="4860032" y="2348880"/>
              <a:ext cx="720080"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TextBox 19"/>
            <p:cNvSpPr txBox="1"/>
            <p:nvPr/>
          </p:nvSpPr>
          <p:spPr>
            <a:xfrm>
              <a:off x="5652120" y="2348880"/>
              <a:ext cx="108012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dirty="0" smtClean="0"/>
                <a:t>Top-K List</a:t>
              </a:r>
              <a:endParaRPr lang="zh-CN" altLang="en-US" dirty="0"/>
            </a:p>
          </p:txBody>
        </p:sp>
      </p:grpSp>
      <p:grpSp>
        <p:nvGrpSpPr>
          <p:cNvPr id="27" name="组合 26"/>
          <p:cNvGrpSpPr/>
          <p:nvPr/>
        </p:nvGrpSpPr>
        <p:grpSpPr>
          <a:xfrm>
            <a:off x="3203848" y="1340768"/>
            <a:ext cx="5760640" cy="792088"/>
            <a:chOff x="3203848" y="1340768"/>
            <a:chExt cx="5760640" cy="792088"/>
          </a:xfrm>
        </p:grpSpPr>
        <p:grpSp>
          <p:nvGrpSpPr>
            <p:cNvPr id="22" name="组合 21"/>
            <p:cNvGrpSpPr/>
            <p:nvPr/>
          </p:nvGrpSpPr>
          <p:grpSpPr>
            <a:xfrm>
              <a:off x="3203848" y="1340768"/>
              <a:ext cx="5760640" cy="792088"/>
              <a:chOff x="3203848" y="1340768"/>
              <a:chExt cx="5760640" cy="792088"/>
            </a:xfrm>
          </p:grpSpPr>
          <p:sp>
            <p:nvSpPr>
              <p:cNvPr id="7" name="线形标注 1 6"/>
              <p:cNvSpPr/>
              <p:nvPr/>
            </p:nvSpPr>
            <p:spPr>
              <a:xfrm>
                <a:off x="3203848" y="1412776"/>
                <a:ext cx="1512168" cy="216024"/>
              </a:xfrm>
              <a:prstGeom prst="borderCallout1">
                <a:avLst>
                  <a:gd name="adj1" fmla="val 132469"/>
                  <a:gd name="adj2" fmla="val 120728"/>
                  <a:gd name="adj3" fmla="val -1219"/>
                  <a:gd name="adj4" fmla="val 98852"/>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4932040" y="1700808"/>
                <a:ext cx="4032448" cy="4320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56176" y="1340768"/>
                <a:ext cx="11521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dirty="0" smtClean="0"/>
                  <a:t>Page Title</a:t>
                </a:r>
                <a:endParaRPr lang="zh-CN" altLang="en-US" dirty="0"/>
              </a:p>
            </p:txBody>
          </p:sp>
        </p:grpSp>
        <p:pic>
          <p:nvPicPr>
            <p:cNvPr id="26" name="图片 25" descr="page5_detail.jpg"/>
            <p:cNvPicPr>
              <a:picLocks noChangeAspect="1"/>
            </p:cNvPicPr>
            <p:nvPr/>
          </p:nvPicPr>
          <p:blipFill>
            <a:blip r:embed="rId3" cstate="print"/>
            <a:srcRect l="54725" t="5901" r="2751" b="89059"/>
            <a:stretch>
              <a:fillRect/>
            </a:stretch>
          </p:blipFill>
          <p:spPr>
            <a:xfrm>
              <a:off x="5004048" y="1772816"/>
              <a:ext cx="3888432" cy="288032"/>
            </a:xfrm>
            <a:prstGeom prst="rect">
              <a:avLst/>
            </a:prstGeom>
          </p:spPr>
        </p:pic>
      </p:grpSp>
      <p:grpSp>
        <p:nvGrpSpPr>
          <p:cNvPr id="29" name="组合 28"/>
          <p:cNvGrpSpPr/>
          <p:nvPr/>
        </p:nvGrpSpPr>
        <p:grpSpPr>
          <a:xfrm>
            <a:off x="3131840" y="1988840"/>
            <a:ext cx="6012160" cy="4608512"/>
            <a:chOff x="3131840" y="1988840"/>
            <a:chExt cx="6012160" cy="4608512"/>
          </a:xfrm>
        </p:grpSpPr>
        <p:grpSp>
          <p:nvGrpSpPr>
            <p:cNvPr id="23" name="组合 22"/>
            <p:cNvGrpSpPr/>
            <p:nvPr/>
          </p:nvGrpSpPr>
          <p:grpSpPr>
            <a:xfrm>
              <a:off x="3131840" y="1988840"/>
              <a:ext cx="6012160" cy="4608512"/>
              <a:chOff x="3131840" y="1988840"/>
              <a:chExt cx="6012160" cy="4608512"/>
            </a:xfrm>
          </p:grpSpPr>
          <p:sp>
            <p:nvSpPr>
              <p:cNvPr id="10" name="线形标注 1 9"/>
              <p:cNvSpPr/>
              <p:nvPr/>
            </p:nvSpPr>
            <p:spPr>
              <a:xfrm>
                <a:off x="3131840" y="1988840"/>
                <a:ext cx="1656184" cy="1224136"/>
              </a:xfrm>
              <a:prstGeom prst="borderCallout1">
                <a:avLst>
                  <a:gd name="adj1" fmla="val 99022"/>
                  <a:gd name="adj2" fmla="val 99617"/>
                  <a:gd name="adj3" fmla="val 106926"/>
                  <a:gd name="adj4" fmla="val 1124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32040" y="3284984"/>
                <a:ext cx="4211960"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6300192" y="2924944"/>
                <a:ext cx="10801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dirty="0" smtClean="0"/>
                  <a:t>List Item</a:t>
                </a:r>
              </a:p>
            </p:txBody>
          </p:sp>
        </p:grpSp>
        <p:pic>
          <p:nvPicPr>
            <p:cNvPr id="28" name="图片 27" descr="page5_detail.jpg"/>
            <p:cNvPicPr>
              <a:picLocks noChangeAspect="1"/>
            </p:cNvPicPr>
            <p:nvPr/>
          </p:nvPicPr>
          <p:blipFill>
            <a:blip r:embed="rId3" cstate="print"/>
            <a:srcRect l="53150" t="33620" b="10941"/>
            <a:stretch>
              <a:fillRect/>
            </a:stretch>
          </p:blipFill>
          <p:spPr>
            <a:xfrm>
              <a:off x="4957394" y="3429000"/>
              <a:ext cx="4186606" cy="3096344"/>
            </a:xfrm>
            <a:prstGeom prst="rect">
              <a:avLst/>
            </a:prstGeom>
          </p:spPr>
        </p:pic>
      </p:grpSp>
      <p:grpSp>
        <p:nvGrpSpPr>
          <p:cNvPr id="31" name="组合 30"/>
          <p:cNvGrpSpPr/>
          <p:nvPr/>
        </p:nvGrpSpPr>
        <p:grpSpPr>
          <a:xfrm>
            <a:off x="179512" y="1268760"/>
            <a:ext cx="2952328" cy="3024336"/>
            <a:chOff x="179512" y="1268760"/>
            <a:chExt cx="2952328" cy="3024336"/>
          </a:xfrm>
        </p:grpSpPr>
        <p:grpSp>
          <p:nvGrpSpPr>
            <p:cNvPr id="24" name="组合 23"/>
            <p:cNvGrpSpPr/>
            <p:nvPr/>
          </p:nvGrpSpPr>
          <p:grpSpPr>
            <a:xfrm>
              <a:off x="179512" y="1268760"/>
              <a:ext cx="2952328" cy="3024336"/>
              <a:chOff x="179512" y="1268760"/>
              <a:chExt cx="2952328" cy="3024336"/>
            </a:xfrm>
          </p:grpSpPr>
          <p:sp>
            <p:nvSpPr>
              <p:cNvPr id="13" name="线形标注 1 12"/>
              <p:cNvSpPr/>
              <p:nvPr/>
            </p:nvSpPr>
            <p:spPr>
              <a:xfrm>
                <a:off x="2411760" y="1412776"/>
                <a:ext cx="720080" cy="864096"/>
              </a:xfrm>
              <a:prstGeom prst="borderCallout1">
                <a:avLst>
                  <a:gd name="adj1" fmla="val -3362"/>
                  <a:gd name="adj2" fmla="val -752"/>
                  <a:gd name="adj3" fmla="val 39846"/>
                  <a:gd name="adj4" fmla="val -250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9512" y="1772816"/>
                <a:ext cx="2016224" cy="252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827584" y="1268760"/>
                <a:ext cx="10801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dirty="0" smtClean="0"/>
                  <a:t>Noise List</a:t>
                </a:r>
                <a:endParaRPr lang="zh-CN" altLang="en-US" dirty="0"/>
              </a:p>
            </p:txBody>
          </p:sp>
        </p:grpSp>
        <p:pic>
          <p:nvPicPr>
            <p:cNvPr id="30" name="图片 29" descr="page5_detail.jpg"/>
            <p:cNvPicPr>
              <a:picLocks noChangeAspect="1"/>
            </p:cNvPicPr>
            <p:nvPr/>
          </p:nvPicPr>
          <p:blipFill>
            <a:blip r:embed="rId3" cstate="print"/>
            <a:srcRect l="2751" t="4641" r="76775" b="57560"/>
            <a:stretch>
              <a:fillRect/>
            </a:stretch>
          </p:blipFill>
          <p:spPr>
            <a:xfrm>
              <a:off x="251520" y="1916832"/>
              <a:ext cx="1872208" cy="2160240"/>
            </a:xfrm>
            <a:prstGeom prst="rect">
              <a:avLst/>
            </a:prstGeom>
          </p:spPr>
        </p:pic>
      </p:grpSp>
      <p:sp>
        <p:nvSpPr>
          <p:cNvPr id="32" name="灯片编号占位符 31"/>
          <p:cNvSpPr>
            <a:spLocks noGrp="1"/>
          </p:cNvSpPr>
          <p:nvPr>
            <p:ph type="sldNum" sz="quarter" idx="12"/>
          </p:nvPr>
        </p:nvSpPr>
        <p:spPr/>
        <p:txBody>
          <a:bodyPr/>
          <a:lstStyle/>
          <a:p>
            <a:fld id="{8EADF3B4-3BDC-475A-8FA3-689009C99995}"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1+#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Website</a:t>
            </a:r>
            <a:endParaRPr lang="zh-CN" altLang="en-US" dirty="0"/>
          </a:p>
        </p:txBody>
      </p:sp>
      <p:sp>
        <p:nvSpPr>
          <p:cNvPr id="4" name="内容占位符 3"/>
          <p:cNvSpPr>
            <a:spLocks noGrp="1"/>
          </p:cNvSpPr>
          <p:nvPr>
            <p:ph sz="half" idx="1"/>
          </p:nvPr>
        </p:nvSpPr>
        <p:spPr/>
        <p:txBody>
          <a:bodyPr/>
          <a:lstStyle/>
          <a:p>
            <a:r>
              <a:rPr lang="en-US" altLang="zh-CN" dirty="0" smtClean="0"/>
              <a:t>Default Mode</a:t>
            </a:r>
          </a:p>
          <a:p>
            <a:r>
              <a:rPr lang="en-US" altLang="zh-CN" dirty="0" smtClean="0"/>
              <a:t>Benchmark Mode</a:t>
            </a:r>
            <a:endParaRPr lang="zh-CN" altLang="en-US" dirty="0"/>
          </a:p>
        </p:txBody>
      </p:sp>
      <p:pic>
        <p:nvPicPr>
          <p:cNvPr id="6" name="内容占位符 5" descr="DemoWebsite.JPG"/>
          <p:cNvPicPr>
            <a:picLocks noGrp="1" noChangeAspect="1"/>
          </p:cNvPicPr>
          <p:nvPr>
            <p:ph sz="half" idx="2"/>
          </p:nvPr>
        </p:nvPicPr>
        <p:blipFill>
          <a:blip r:embed="rId3" cstate="print"/>
          <a:stretch>
            <a:fillRect/>
          </a:stretch>
        </p:blipFill>
        <p:spPr>
          <a:xfrm>
            <a:off x="4644008" y="1268760"/>
            <a:ext cx="4327477" cy="5440770"/>
          </a:xfrm>
        </p:spPr>
      </p:pic>
      <p:sp>
        <p:nvSpPr>
          <p:cNvPr id="5" name="灯片编号占位符 4"/>
          <p:cNvSpPr>
            <a:spLocks noGrp="1"/>
          </p:cNvSpPr>
          <p:nvPr>
            <p:ph type="sldNum" sz="quarter" idx="12"/>
          </p:nvPr>
        </p:nvSpPr>
        <p:spPr/>
        <p:txBody>
          <a:bodyPr/>
          <a:lstStyle/>
          <a:p>
            <a:fld id="{8EADF3B4-3BDC-475A-8FA3-689009C99995}"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Task</a:t>
            </a:r>
            <a:endParaRPr lang="zh-CN" altLang="en-US" dirty="0"/>
          </a:p>
        </p:txBody>
      </p:sp>
      <p:sp>
        <p:nvSpPr>
          <p:cNvPr id="3" name="内容占位符 2"/>
          <p:cNvSpPr>
            <a:spLocks noGrp="1"/>
          </p:cNvSpPr>
          <p:nvPr>
            <p:ph idx="1"/>
          </p:nvPr>
        </p:nvSpPr>
        <p:spPr/>
        <p:txBody>
          <a:bodyPr/>
          <a:lstStyle/>
          <a:p>
            <a:r>
              <a:rPr lang="en-US" altLang="zh-CN" dirty="0" smtClean="0"/>
              <a:t>Analyze the title</a:t>
            </a:r>
          </a:p>
          <a:p>
            <a:r>
              <a:rPr lang="en-US" altLang="zh-CN" dirty="0" smtClean="0"/>
              <a:t>Extract the item name</a:t>
            </a:r>
          </a:p>
          <a:p>
            <a:r>
              <a:rPr lang="en-US" altLang="zh-CN" dirty="0" smtClean="0"/>
              <a:t>Further Improve the </a:t>
            </a:r>
            <a:r>
              <a:rPr lang="en-US" altLang="zh-CN" dirty="0" err="1" smtClean="0"/>
              <a:t>performace</a:t>
            </a:r>
            <a:endParaRPr lang="en-US" altLang="zh-CN" dirty="0" smtClean="0"/>
          </a:p>
          <a:p>
            <a:r>
              <a:rPr lang="en-US" altLang="zh-CN" dirty="0" smtClean="0"/>
              <a:t>Fix bugs</a:t>
            </a:r>
          </a:p>
          <a:p>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Task: Analyze the title</a:t>
            </a:r>
            <a:endParaRPr lang="zh-CN" altLang="en-US" dirty="0"/>
          </a:p>
        </p:txBody>
      </p:sp>
      <p:sp>
        <p:nvSpPr>
          <p:cNvPr id="3" name="内容占位符 2"/>
          <p:cNvSpPr>
            <a:spLocks noGrp="1"/>
          </p:cNvSpPr>
          <p:nvPr>
            <p:ph sz="half" idx="1"/>
          </p:nvPr>
        </p:nvSpPr>
        <p:spPr>
          <a:xfrm>
            <a:off x="1043608" y="1556792"/>
            <a:ext cx="4248472" cy="5301208"/>
          </a:xfrm>
        </p:spPr>
        <p:txBody>
          <a:bodyPr/>
          <a:lstStyle/>
          <a:p>
            <a:r>
              <a:rPr lang="en-US" altLang="zh-CN" dirty="0" smtClean="0"/>
              <a:t>Top-K </a:t>
            </a:r>
            <a:r>
              <a:rPr lang="en-US" altLang="zh-CN" dirty="0" err="1" smtClean="0"/>
              <a:t>Identificaiton</a:t>
            </a:r>
            <a:endParaRPr lang="en-US" altLang="zh-CN" dirty="0" smtClean="0"/>
          </a:p>
          <a:p>
            <a:r>
              <a:rPr lang="en-US" altLang="zh-CN" dirty="0" smtClean="0"/>
              <a:t>Info Extraction</a:t>
            </a:r>
          </a:p>
          <a:p>
            <a:pPr lvl="1"/>
            <a:r>
              <a:rPr lang="en-US" altLang="zh-CN" dirty="0" smtClean="0"/>
              <a:t>K</a:t>
            </a:r>
          </a:p>
          <a:p>
            <a:pPr lvl="1"/>
            <a:r>
              <a:rPr lang="en-US" altLang="zh-CN" dirty="0" smtClean="0"/>
              <a:t>Concept/Field</a:t>
            </a:r>
          </a:p>
          <a:p>
            <a:pPr lvl="1"/>
            <a:r>
              <a:rPr lang="en-US" altLang="zh-CN" dirty="0" smtClean="0"/>
              <a:t>Direction</a:t>
            </a:r>
          </a:p>
          <a:p>
            <a:pPr lvl="1"/>
            <a:r>
              <a:rPr lang="en-US" altLang="zh-CN" dirty="0" smtClean="0"/>
              <a:t>Restriction</a:t>
            </a:r>
          </a:p>
          <a:p>
            <a:r>
              <a:rPr lang="en-US" altLang="zh-CN" dirty="0" smtClean="0"/>
              <a:t>How?</a:t>
            </a:r>
          </a:p>
          <a:p>
            <a:pPr lvl="1"/>
            <a:r>
              <a:rPr lang="en-US" altLang="zh-CN" dirty="0" smtClean="0"/>
              <a:t>Machine learning(CRF)</a:t>
            </a:r>
          </a:p>
          <a:p>
            <a:pPr lvl="1"/>
            <a:r>
              <a:rPr lang="en-US" altLang="zh-CN" dirty="0" smtClean="0"/>
              <a:t>Knowledge Base (</a:t>
            </a:r>
            <a:r>
              <a:rPr lang="en-US" altLang="zh-CN" dirty="0" err="1" smtClean="0"/>
              <a:t>ProBase</a:t>
            </a:r>
            <a:r>
              <a:rPr lang="en-US" altLang="zh-CN" dirty="0" smtClean="0"/>
              <a:t>)</a:t>
            </a:r>
            <a:endParaRPr lang="zh-CN" altLang="en-US" dirty="0"/>
          </a:p>
        </p:txBody>
      </p:sp>
      <p:sp>
        <p:nvSpPr>
          <p:cNvPr id="4" name="内容占位符 3"/>
          <p:cNvSpPr>
            <a:spLocks noGrp="1"/>
          </p:cNvSpPr>
          <p:nvPr>
            <p:ph sz="half" idx="2"/>
          </p:nvPr>
        </p:nvSpPr>
        <p:spPr/>
        <p:txBody>
          <a:bodyPr/>
          <a:lstStyle/>
          <a:p>
            <a:r>
              <a:rPr lang="en-US" altLang="zh-CN" dirty="0" smtClean="0"/>
              <a:t>Top 10 Tallest buildings in US</a:t>
            </a:r>
          </a:p>
          <a:p>
            <a:endParaRPr lang="zh-CN" altLang="en-US" dirty="0"/>
          </a:p>
        </p:txBody>
      </p:sp>
      <p:sp>
        <p:nvSpPr>
          <p:cNvPr id="5" name="灯片编号占位符 4"/>
          <p:cNvSpPr>
            <a:spLocks noGrp="1"/>
          </p:cNvSpPr>
          <p:nvPr>
            <p:ph type="sldNum" sz="quarter" idx="12"/>
          </p:nvPr>
        </p:nvSpPr>
        <p:spPr/>
        <p:txBody>
          <a:bodyPr/>
          <a:lstStyle/>
          <a:p>
            <a:fld id="{8EADF3B4-3BDC-475A-8FA3-689009C99995}"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Task: Extract the name</a:t>
            </a:r>
            <a:endParaRPr lang="zh-CN" altLang="en-US" dirty="0"/>
          </a:p>
        </p:txBody>
      </p:sp>
      <p:pic>
        <p:nvPicPr>
          <p:cNvPr id="6" name="内容占位符 5" descr="top-k-page3_1.JPG"/>
          <p:cNvPicPr>
            <a:picLocks noGrp="1" noChangeAspect="1"/>
          </p:cNvPicPr>
          <p:nvPr>
            <p:ph sz="half" idx="1"/>
          </p:nvPr>
        </p:nvPicPr>
        <p:blipFill>
          <a:blip r:embed="rId3" cstate="print"/>
          <a:stretch>
            <a:fillRect/>
          </a:stretch>
        </p:blipFill>
        <p:spPr>
          <a:xfrm>
            <a:off x="1173163" y="2712844"/>
            <a:ext cx="3810000" cy="2651512"/>
          </a:xfrm>
        </p:spPr>
      </p:pic>
      <p:graphicFrame>
        <p:nvGraphicFramePr>
          <p:cNvPr id="7" name="内容占位符 6"/>
          <p:cNvGraphicFramePr>
            <a:graphicFrameLocks noGrp="1"/>
          </p:cNvGraphicFramePr>
          <p:nvPr>
            <p:ph sz="half" idx="2"/>
          </p:nvPr>
        </p:nvGraphicFramePr>
        <p:xfrm>
          <a:off x="5135563" y="1981200"/>
          <a:ext cx="3810000" cy="4565104"/>
        </p:xfrm>
        <a:graphic>
          <a:graphicData uri="http://schemas.openxmlformats.org/drawingml/2006/table">
            <a:tbl>
              <a:tblPr bandRow="1">
                <a:tableStyleId>{5C22544A-7EE6-4342-B048-85BDC9FD1C3A}</a:tableStyleId>
              </a:tblPr>
              <a:tblGrid>
                <a:gridCol w="3810000"/>
              </a:tblGrid>
              <a:tr h="570638">
                <a:tc>
                  <a:txBody>
                    <a:bodyPr/>
                    <a:lstStyle/>
                    <a:p>
                      <a:r>
                        <a:rPr lang="en-US" altLang="zh-CN" dirty="0" smtClean="0"/>
                        <a:t>Seychelles</a:t>
                      </a:r>
                      <a:endParaRPr lang="zh-CN" altLang="en-US" dirty="0"/>
                    </a:p>
                  </a:txBody>
                  <a:tcPr marL="86264" marR="86264"/>
                </a:tc>
              </a:tr>
              <a:tr h="570638">
                <a:tc>
                  <a:txBody>
                    <a:bodyPr/>
                    <a:lstStyle/>
                    <a:p>
                      <a:r>
                        <a:rPr lang="en-US" altLang="zh-CN" dirty="0" err="1" smtClean="0"/>
                        <a:t>Lanikai</a:t>
                      </a:r>
                      <a:r>
                        <a:rPr lang="en-US" altLang="zh-CN" dirty="0" smtClean="0"/>
                        <a:t> Beach</a:t>
                      </a:r>
                      <a:endParaRPr lang="zh-CN" altLang="en-US" dirty="0"/>
                    </a:p>
                  </a:txBody>
                  <a:tcPr marL="86264" marR="86264"/>
                </a:tc>
              </a:tr>
              <a:tr h="570638">
                <a:tc>
                  <a:txBody>
                    <a:bodyPr/>
                    <a:lstStyle/>
                    <a:p>
                      <a:r>
                        <a:rPr lang="en-US" altLang="zh-CN" dirty="0" smtClean="0"/>
                        <a:t>Fernando De Noronha</a:t>
                      </a:r>
                    </a:p>
                  </a:txBody>
                  <a:tcPr marL="86264" marR="86264"/>
                </a:tc>
              </a:tr>
              <a:tr h="570638">
                <a:tc>
                  <a:txBody>
                    <a:bodyPr/>
                    <a:lstStyle/>
                    <a:p>
                      <a:r>
                        <a:rPr lang="en-US" altLang="zh-CN" dirty="0" smtClean="0"/>
                        <a:t>…</a:t>
                      </a:r>
                      <a:endParaRPr lang="zh-CN" altLang="en-US" dirty="0"/>
                    </a:p>
                  </a:txBody>
                  <a:tcPr marL="86264" marR="86264"/>
                </a:tc>
              </a:tr>
              <a:tr h="570638">
                <a:tc>
                  <a:txBody>
                    <a:bodyPr/>
                    <a:lstStyle/>
                    <a:p>
                      <a:r>
                        <a:rPr lang="en-US" altLang="zh-CN" dirty="0" smtClean="0"/>
                        <a:t>…</a:t>
                      </a:r>
                      <a:endParaRPr lang="zh-CN" altLang="en-US" dirty="0"/>
                    </a:p>
                  </a:txBody>
                  <a:tcPr marL="86264" marR="86264"/>
                </a:tc>
              </a:tr>
              <a:tr h="570638">
                <a:tc>
                  <a:txBody>
                    <a:bodyPr/>
                    <a:lstStyle/>
                    <a:p>
                      <a:endParaRPr lang="zh-CN" altLang="en-US"/>
                    </a:p>
                  </a:txBody>
                  <a:tcPr marL="86264" marR="86264"/>
                </a:tc>
              </a:tr>
              <a:tr h="570638">
                <a:tc>
                  <a:txBody>
                    <a:bodyPr/>
                    <a:lstStyle/>
                    <a:p>
                      <a:endParaRPr lang="zh-CN" altLang="en-US"/>
                    </a:p>
                  </a:txBody>
                  <a:tcPr marL="86264" marR="86264"/>
                </a:tc>
              </a:tr>
              <a:tr h="570638">
                <a:tc>
                  <a:txBody>
                    <a:bodyPr/>
                    <a:lstStyle/>
                    <a:p>
                      <a:endParaRPr lang="zh-CN" altLang="en-US" dirty="0"/>
                    </a:p>
                  </a:txBody>
                  <a:tcPr marL="86264" marR="86264"/>
                </a:tc>
              </a:tr>
            </a:tbl>
          </a:graphicData>
        </a:graphic>
      </p:graphicFrame>
      <p:sp>
        <p:nvSpPr>
          <p:cNvPr id="8" name="同侧圆角矩形 7"/>
          <p:cNvSpPr/>
          <p:nvPr/>
        </p:nvSpPr>
        <p:spPr>
          <a:xfrm>
            <a:off x="1300779" y="2636912"/>
            <a:ext cx="822949" cy="345638"/>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1 8"/>
          <p:cNvSpPr/>
          <p:nvPr/>
        </p:nvSpPr>
        <p:spPr>
          <a:xfrm>
            <a:off x="5220072" y="1844824"/>
            <a:ext cx="1296144" cy="576064"/>
          </a:xfrm>
          <a:prstGeom prst="borderCallout1">
            <a:avLst>
              <a:gd name="adj1" fmla="val 18750"/>
              <a:gd name="adj2" fmla="val -8333"/>
              <a:gd name="adj3" fmla="val 144879"/>
              <a:gd name="adj4" fmla="val -243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8EADF3B4-3BDC-475A-8FA3-689009C99995}" type="slidenum">
              <a:rPr lang="zh-CN" altLang="en-US" smtClean="0"/>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Further Reading</a:t>
            </a:r>
            <a:endParaRPr lang="zh-CN" altLang="en-US" dirty="0"/>
          </a:p>
        </p:txBody>
      </p:sp>
      <p:sp>
        <p:nvSpPr>
          <p:cNvPr id="3" name="内容占位符 2"/>
          <p:cNvSpPr>
            <a:spLocks noGrp="1"/>
          </p:cNvSpPr>
          <p:nvPr>
            <p:ph idx="1"/>
          </p:nvPr>
        </p:nvSpPr>
        <p:spPr/>
        <p:txBody>
          <a:bodyPr/>
          <a:lstStyle/>
          <a:p>
            <a:r>
              <a:rPr lang="en-US" altLang="zh-CN" dirty="0" smtClean="0">
                <a:hlinkClick r:id="rId3"/>
              </a:rPr>
              <a:t>Wiki</a:t>
            </a:r>
            <a:endParaRPr lang="en-US" altLang="zh-CN" dirty="0" smtClean="0"/>
          </a:p>
          <a:p>
            <a:r>
              <a:rPr lang="en-US" altLang="zh-CN" dirty="0" smtClean="0"/>
              <a:t>Demo Paper: Automatic Extraction of Top-k Lists from the Web</a:t>
            </a:r>
          </a:p>
          <a:p>
            <a:pPr lvl="1"/>
            <a:r>
              <a:rPr lang="en-US" altLang="zh-CN" sz="2400" i="1" dirty="0" smtClean="0"/>
              <a:t>Zhixian Zhang, </a:t>
            </a:r>
            <a:r>
              <a:rPr lang="en-US" altLang="zh-CN" sz="2400" i="1" dirty="0" err="1" smtClean="0"/>
              <a:t>Zheng</a:t>
            </a:r>
            <a:r>
              <a:rPr lang="en-US" altLang="zh-CN" sz="2400" i="1" dirty="0" smtClean="0"/>
              <a:t> Wang, </a:t>
            </a:r>
            <a:r>
              <a:rPr lang="en-US" altLang="zh-CN" sz="2400" i="1" dirty="0" err="1" smtClean="0"/>
              <a:t>Haixun</a:t>
            </a:r>
            <a:r>
              <a:rPr lang="en-US" altLang="zh-CN" sz="2400" i="1" dirty="0" smtClean="0"/>
              <a:t> Wang, Kenny Q. Zhu</a:t>
            </a:r>
          </a:p>
          <a:p>
            <a:r>
              <a:rPr lang="en-US" altLang="zh-CN" dirty="0" smtClean="0"/>
              <a:t>Full size Paper (Draft)</a:t>
            </a:r>
          </a:p>
          <a:p>
            <a:r>
              <a:rPr lang="en-US" altLang="zh-CN" dirty="0" smtClean="0">
                <a:hlinkClick r:id="rId4"/>
              </a:rPr>
              <a:t>Demo Website</a:t>
            </a:r>
            <a:endParaRPr lang="en-US" altLang="zh-CN" dirty="0" smtClean="0"/>
          </a:p>
          <a:p>
            <a:endParaRPr lang="en-US" altLang="zh-CN" i="1" dirty="0" smtClean="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p>
        </p:txBody>
      </p:sp>
      <p:sp>
        <p:nvSpPr>
          <p:cNvPr id="3" name="内容占位符 2"/>
          <p:cNvSpPr>
            <a:spLocks noGrp="1"/>
          </p:cNvSpPr>
          <p:nvPr>
            <p:ph idx="1"/>
          </p:nvPr>
        </p:nvSpPr>
        <p:spPr/>
        <p:txBody>
          <a:bodyPr/>
          <a:lstStyle/>
          <a:p>
            <a:r>
              <a:rPr lang="en-US" altLang="zh-CN" sz="2800" dirty="0" smtClean="0"/>
              <a:t>“</a:t>
            </a:r>
            <a:r>
              <a:rPr lang="en-US" altLang="zh-CN" sz="2800" dirty="0" err="1" smtClean="0"/>
              <a:t>Webtables:Exploring</a:t>
            </a:r>
            <a:r>
              <a:rPr lang="en-US" altLang="zh-CN" sz="2800" dirty="0" smtClean="0"/>
              <a:t> </a:t>
            </a:r>
            <a:r>
              <a:rPr lang="en-US" altLang="zh-CN" sz="2800" dirty="0" smtClean="0"/>
              <a:t>the power of tables on the web,” in </a:t>
            </a:r>
            <a:r>
              <a:rPr lang="en-US" altLang="zh-CN" sz="2800" i="1" dirty="0" smtClean="0"/>
              <a:t>VLDB, 2008</a:t>
            </a:r>
            <a:r>
              <a:rPr lang="en-US" altLang="zh-CN" sz="2800" i="1" dirty="0" smtClean="0"/>
              <a:t>.</a:t>
            </a:r>
            <a:endParaRPr lang="en-US" altLang="zh-CN" sz="2800" dirty="0" smtClean="0"/>
          </a:p>
          <a:p>
            <a:pPr lvl="1"/>
            <a:r>
              <a:rPr lang="en-US" altLang="zh-CN" sz="2400" i="1" dirty="0" smtClean="0"/>
              <a:t>M</a:t>
            </a:r>
            <a:r>
              <a:rPr lang="en-US" altLang="zh-CN" sz="2400" i="1" dirty="0" smtClean="0"/>
              <a:t>. J. </a:t>
            </a:r>
            <a:r>
              <a:rPr lang="en-US" altLang="zh-CN" sz="2400" i="1" dirty="0" err="1" smtClean="0"/>
              <a:t>Cafarella</a:t>
            </a:r>
            <a:r>
              <a:rPr lang="en-US" altLang="zh-CN" sz="2400" i="1" dirty="0" smtClean="0"/>
              <a:t> </a:t>
            </a:r>
            <a:r>
              <a:rPr lang="en-US" altLang="zh-CN" sz="2400" i="1" dirty="0" smtClean="0"/>
              <a:t>et al.</a:t>
            </a:r>
          </a:p>
          <a:p>
            <a:r>
              <a:rPr lang="en-US" altLang="zh-CN" sz="2800" dirty="0" smtClean="0"/>
              <a:t>Extracting</a:t>
            </a:r>
            <a:r>
              <a:rPr lang="en-US" altLang="zh-CN" dirty="0" smtClean="0"/>
              <a:t> </a:t>
            </a:r>
            <a:r>
              <a:rPr lang="en-US" altLang="zh-CN" dirty="0" smtClean="0"/>
              <a:t>data records from the web using tag path clustering</a:t>
            </a:r>
          </a:p>
          <a:p>
            <a:pPr lvl="1"/>
            <a:r>
              <a:rPr lang="en-US" altLang="zh-CN" sz="2400" i="1" dirty="0" smtClean="0"/>
              <a:t>G. </a:t>
            </a:r>
            <a:r>
              <a:rPr lang="en-US" altLang="zh-CN" sz="2400" i="1" dirty="0" smtClean="0"/>
              <a:t>Miao et al.</a:t>
            </a:r>
          </a:p>
          <a:p>
            <a:pPr lvl="1"/>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endParaRPr lang="zh-CN" altLang="en-US" dirty="0"/>
          </a:p>
        </p:txBody>
      </p:sp>
      <p:sp>
        <p:nvSpPr>
          <p:cNvPr id="3" name="内容占位符 2"/>
          <p:cNvSpPr>
            <a:spLocks noGrp="1"/>
          </p:cNvSpPr>
          <p:nvPr>
            <p:ph idx="1"/>
          </p:nvPr>
        </p:nvSpPr>
        <p:spPr/>
        <p:txBody>
          <a:bodyPr/>
          <a:lstStyle/>
          <a:p>
            <a:r>
              <a:rPr lang="en-US" altLang="zh-CN" dirty="0" smtClean="0"/>
              <a:t>You are very welcome to:</a:t>
            </a:r>
          </a:p>
          <a:p>
            <a:pPr lvl="1"/>
            <a:r>
              <a:rPr lang="en-US" altLang="zh-CN" dirty="0" smtClean="0"/>
              <a:t>Share your idea.</a:t>
            </a:r>
          </a:p>
          <a:p>
            <a:pPr lvl="1"/>
            <a:r>
              <a:rPr lang="en-US" altLang="zh-CN" dirty="0" smtClean="0"/>
              <a:t>Join us!</a:t>
            </a:r>
          </a:p>
          <a:p>
            <a:pPr lvl="1"/>
            <a:endParaRPr lang="en-US" altLang="zh-CN" dirty="0" smtClean="0"/>
          </a:p>
          <a:p>
            <a:r>
              <a:rPr lang="en-US" altLang="zh-CN" dirty="0" smtClean="0"/>
              <a:t>Email: zhangzhixian1989@gmail.com</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Potential Application</a:t>
            </a:r>
            <a:endParaRPr lang="zh-CN" altLang="en-US" dirty="0"/>
          </a:p>
        </p:txBody>
      </p:sp>
      <p:sp>
        <p:nvSpPr>
          <p:cNvPr id="3" name="内容占位符 2"/>
          <p:cNvSpPr>
            <a:spLocks noGrp="1"/>
          </p:cNvSpPr>
          <p:nvPr>
            <p:ph idx="1"/>
          </p:nvPr>
        </p:nvSpPr>
        <p:spPr/>
        <p:txBody>
          <a:bodyPr/>
          <a:lstStyle/>
          <a:p>
            <a:r>
              <a:rPr lang="en-US" altLang="zh-CN" dirty="0" smtClean="0"/>
              <a:t>Fact Search</a:t>
            </a:r>
          </a:p>
          <a:p>
            <a:r>
              <a:rPr lang="en-US" altLang="zh-CN" dirty="0" smtClean="0"/>
              <a:t>Knowledge Base</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920" y="274638"/>
            <a:ext cx="8229600" cy="1143000"/>
          </a:xfrm>
        </p:spPr>
        <p:txBody>
          <a:bodyPr/>
          <a:lstStyle/>
          <a:p>
            <a:r>
              <a:rPr lang="en-US" altLang="zh-CN" dirty="0" smtClean="0"/>
              <a:t>Fact Search</a:t>
            </a:r>
            <a:endParaRPr lang="zh-CN" altLang="en-US" dirty="0"/>
          </a:p>
        </p:txBody>
      </p:sp>
      <p:sp>
        <p:nvSpPr>
          <p:cNvPr id="3" name="文本占位符 2"/>
          <p:cNvSpPr>
            <a:spLocks noGrp="1"/>
          </p:cNvSpPr>
          <p:nvPr>
            <p:ph type="body" idx="1"/>
          </p:nvPr>
        </p:nvSpPr>
        <p:spPr>
          <a:xfrm>
            <a:off x="963860" y="1535113"/>
            <a:ext cx="4040188" cy="639762"/>
          </a:xfrm>
        </p:spPr>
        <p:txBody>
          <a:bodyPr/>
          <a:lstStyle/>
          <a:p>
            <a:r>
              <a:rPr lang="en-US" altLang="zh-CN" dirty="0" smtClean="0"/>
              <a:t>Birthday Search</a:t>
            </a:r>
            <a:endParaRPr lang="zh-CN" altLang="en-US" dirty="0"/>
          </a:p>
        </p:txBody>
      </p:sp>
      <p:pic>
        <p:nvPicPr>
          <p:cNvPr id="7" name="内容占位符 6" descr="factSearch1.JPG"/>
          <p:cNvPicPr>
            <a:picLocks noGrp="1" noChangeAspect="1"/>
          </p:cNvPicPr>
          <p:nvPr>
            <p:ph sz="half" idx="2"/>
          </p:nvPr>
        </p:nvPicPr>
        <p:blipFill>
          <a:blip r:embed="rId3" cstate="print"/>
          <a:srcRect r="33696"/>
          <a:stretch>
            <a:fillRect/>
          </a:stretch>
        </p:blipFill>
        <p:spPr>
          <a:xfrm>
            <a:off x="1115615" y="2204864"/>
            <a:ext cx="4392489" cy="3847272"/>
          </a:xfrm>
        </p:spPr>
      </p:pic>
      <p:sp>
        <p:nvSpPr>
          <p:cNvPr id="5" name="文本占位符 4"/>
          <p:cNvSpPr>
            <a:spLocks noGrp="1"/>
          </p:cNvSpPr>
          <p:nvPr>
            <p:ph type="body" sz="quarter" idx="3"/>
          </p:nvPr>
        </p:nvSpPr>
        <p:spPr>
          <a:xfrm>
            <a:off x="5642793" y="1535113"/>
            <a:ext cx="4041775" cy="639762"/>
          </a:xfrm>
        </p:spPr>
        <p:txBody>
          <a:bodyPr/>
          <a:lstStyle/>
          <a:p>
            <a:r>
              <a:rPr lang="en-US" altLang="zh-CN" dirty="0" smtClean="0"/>
              <a:t>Ranking List Search?</a:t>
            </a:r>
            <a:endParaRPr lang="zh-CN" altLang="en-US" dirty="0"/>
          </a:p>
        </p:txBody>
      </p:sp>
      <p:pic>
        <p:nvPicPr>
          <p:cNvPr id="8" name="内容占位符 7" descr="factSearch2.JPG"/>
          <p:cNvPicPr>
            <a:picLocks noGrp="1" noChangeAspect="1"/>
          </p:cNvPicPr>
          <p:nvPr>
            <p:ph sz="quarter" idx="4"/>
          </p:nvPr>
        </p:nvPicPr>
        <p:blipFill>
          <a:blip r:embed="rId4" cstate="print"/>
          <a:srcRect r="33850"/>
          <a:stretch>
            <a:fillRect/>
          </a:stretch>
        </p:blipFill>
        <p:spPr>
          <a:xfrm>
            <a:off x="5714801" y="2204864"/>
            <a:ext cx="3249687" cy="3406564"/>
          </a:xfrm>
        </p:spPr>
      </p:pic>
      <p:sp>
        <p:nvSpPr>
          <p:cNvPr id="9" name="灯片编号占位符 8"/>
          <p:cNvSpPr>
            <a:spLocks noGrp="1"/>
          </p:cNvSpPr>
          <p:nvPr>
            <p:ph type="sldNum" sz="quarter" idx="12"/>
          </p:nvPr>
        </p:nvSpPr>
        <p:spPr/>
        <p:txBody>
          <a:bodyPr/>
          <a:lstStyle/>
          <a:p>
            <a:fld id="{8EADF3B4-3BDC-475A-8FA3-689009C99995}"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Base</a:t>
            </a:r>
            <a:endParaRPr lang="zh-CN" altLang="en-US" dirty="0"/>
          </a:p>
        </p:txBody>
      </p:sp>
      <p:sp>
        <p:nvSpPr>
          <p:cNvPr id="3" name="内容占位符 2"/>
          <p:cNvSpPr>
            <a:spLocks noGrp="1"/>
          </p:cNvSpPr>
          <p:nvPr>
            <p:ph sz="half" idx="1"/>
          </p:nvPr>
        </p:nvSpPr>
        <p:spPr/>
        <p:txBody>
          <a:bodyPr/>
          <a:lstStyle/>
          <a:p>
            <a:r>
              <a:rPr lang="en-US" altLang="zh-CN" dirty="0" err="1" smtClean="0"/>
              <a:t>ProBase</a:t>
            </a:r>
            <a:endParaRPr lang="en-US" altLang="zh-CN" dirty="0" smtClean="0"/>
          </a:p>
          <a:p>
            <a:r>
              <a:rPr lang="en-US" altLang="zh-CN" dirty="0" smtClean="0"/>
              <a:t>Concept-Instance Pairs</a:t>
            </a:r>
          </a:p>
          <a:p>
            <a:pPr lvl="1"/>
            <a:r>
              <a:rPr lang="en-US" altLang="zh-CN" dirty="0" smtClean="0"/>
              <a:t>Animal-Dog</a:t>
            </a:r>
          </a:p>
          <a:p>
            <a:r>
              <a:rPr lang="en-US" altLang="zh-CN" dirty="0" smtClean="0"/>
              <a:t>Instance Inferring</a:t>
            </a:r>
            <a:endParaRPr lang="zh-CN" altLang="en-US" dirty="0"/>
          </a:p>
        </p:txBody>
      </p:sp>
      <p:sp>
        <p:nvSpPr>
          <p:cNvPr id="4" name="内容占位符 3"/>
          <p:cNvSpPr>
            <a:spLocks noGrp="1"/>
          </p:cNvSpPr>
          <p:nvPr>
            <p:ph sz="half" idx="2"/>
          </p:nvPr>
        </p:nvSpPr>
        <p:spPr>
          <a:xfrm>
            <a:off x="4648200" y="1600200"/>
            <a:ext cx="4495800" cy="4525963"/>
          </a:xfrm>
        </p:spPr>
        <p:txBody>
          <a:bodyPr/>
          <a:lstStyle/>
          <a:p>
            <a:r>
              <a:rPr lang="en-US" altLang="zh-CN" dirty="0" smtClean="0"/>
              <a:t>10 Tallest Buildings</a:t>
            </a:r>
          </a:p>
          <a:p>
            <a:pPr lvl="1"/>
            <a:r>
              <a:rPr lang="en-US" altLang="zh-CN" dirty="0" smtClean="0"/>
              <a:t>Taipei 101</a:t>
            </a:r>
          </a:p>
          <a:p>
            <a:pPr lvl="1"/>
            <a:r>
              <a:rPr lang="en-US" altLang="zh-CN" dirty="0" err="1" smtClean="0"/>
              <a:t>Petronas</a:t>
            </a:r>
            <a:r>
              <a:rPr lang="en-US" altLang="zh-CN" dirty="0" smtClean="0"/>
              <a:t> Tower</a:t>
            </a:r>
          </a:p>
          <a:p>
            <a:pPr lvl="1"/>
            <a:r>
              <a:rPr lang="en-US" altLang="zh-CN" dirty="0" smtClean="0"/>
              <a:t>Sears Tower</a:t>
            </a:r>
          </a:p>
          <a:p>
            <a:pPr lvl="1"/>
            <a:r>
              <a:rPr lang="en-US" altLang="zh-CN" dirty="0" smtClean="0"/>
              <a:t>Jin Mao Building</a:t>
            </a:r>
          </a:p>
          <a:p>
            <a:pPr lvl="1"/>
            <a:r>
              <a:rPr lang="en-US" altLang="zh-CN" dirty="0" smtClean="0"/>
              <a:t>International Finance Centre</a:t>
            </a:r>
          </a:p>
          <a:p>
            <a:pPr lvl="1"/>
            <a:r>
              <a:rPr lang="en-US" altLang="zh-CN" dirty="0" smtClean="0"/>
              <a:t>CITIC Plaza</a:t>
            </a:r>
          </a:p>
          <a:p>
            <a:pPr lvl="1"/>
            <a:r>
              <a:rPr lang="en-US" altLang="zh-CN" dirty="0" smtClean="0"/>
              <a:t>Shun </a:t>
            </a:r>
            <a:r>
              <a:rPr lang="en-US" altLang="zh-CN" dirty="0" err="1" smtClean="0"/>
              <a:t>Hing</a:t>
            </a:r>
            <a:r>
              <a:rPr lang="en-US" altLang="zh-CN" dirty="0" smtClean="0"/>
              <a:t> Square</a:t>
            </a:r>
          </a:p>
          <a:p>
            <a:pPr lvl="1"/>
            <a:r>
              <a:rPr lang="en-US" altLang="zh-CN" dirty="0" smtClean="0"/>
              <a:t>Empire State Building</a:t>
            </a:r>
          </a:p>
          <a:p>
            <a:pPr lvl="1"/>
            <a:r>
              <a:rPr lang="en-US" altLang="zh-CN" dirty="0" smtClean="0"/>
              <a:t>…</a:t>
            </a:r>
            <a:endParaRPr lang="zh-CN" altLang="en-US" dirty="0"/>
          </a:p>
        </p:txBody>
      </p:sp>
      <p:sp>
        <p:nvSpPr>
          <p:cNvPr id="5" name="灯片编号占位符 4"/>
          <p:cNvSpPr>
            <a:spLocks noGrp="1"/>
          </p:cNvSpPr>
          <p:nvPr>
            <p:ph type="sldNum" sz="quarter" idx="12"/>
          </p:nvPr>
        </p:nvSpPr>
        <p:spPr/>
        <p:txBody>
          <a:bodyPr/>
          <a:lstStyle/>
          <a:p>
            <a:fld id="{8EADF3B4-3BDC-475A-8FA3-689009C99995}"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in)">
                                      <p:cBhvr>
                                        <p:cTn id="17" dur="500"/>
                                        <p:tgtEl>
                                          <p:spTgt spid="4">
                                            <p:txEl>
                                              <p:pRg st="0" end="0"/>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box(in)">
                                      <p:cBhvr>
                                        <p:cTn id="20" dur="500"/>
                                        <p:tgtEl>
                                          <p:spTgt spid="4">
                                            <p:txEl>
                                              <p:pRg st="1" end="1"/>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ox(in)">
                                      <p:cBhvr>
                                        <p:cTn id="23" dur="500"/>
                                        <p:tgtEl>
                                          <p:spTgt spid="4">
                                            <p:txEl>
                                              <p:pRg st="2" end="2"/>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box(in)">
                                      <p:cBhvr>
                                        <p:cTn id="26" dur="500"/>
                                        <p:tgtEl>
                                          <p:spTgt spid="4">
                                            <p:txEl>
                                              <p:pRg st="3" end="3"/>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ox(in)">
                                      <p:cBhvr>
                                        <p:cTn id="29" dur="500"/>
                                        <p:tgtEl>
                                          <p:spTgt spid="4">
                                            <p:txEl>
                                              <p:pRg st="4" end="4"/>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ox(in)">
                                      <p:cBhvr>
                                        <p:cTn id="32" dur="500"/>
                                        <p:tgtEl>
                                          <p:spTgt spid="4">
                                            <p:txEl>
                                              <p:pRg st="5" end="5"/>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ox(in)">
                                      <p:cBhvr>
                                        <p:cTn id="35" dur="500"/>
                                        <p:tgtEl>
                                          <p:spTgt spid="4">
                                            <p:txEl>
                                              <p:pRg st="6" end="6"/>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ox(in)">
                                      <p:cBhvr>
                                        <p:cTn id="38" dur="500"/>
                                        <p:tgtEl>
                                          <p:spTgt spid="4">
                                            <p:txEl>
                                              <p:pRg st="7" end="7"/>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box(in)">
                                      <p:cBhvr>
                                        <p:cTn id="41" dur="500"/>
                                        <p:tgtEl>
                                          <p:spTgt spid="4">
                                            <p:txEl>
                                              <p:pRg st="8" end="8"/>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box(in)">
                                      <p:cBhvr>
                                        <p:cTn id="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Goal</a:t>
            </a:r>
            <a:endParaRPr lang="zh-CN" altLang="en-US" dirty="0"/>
          </a:p>
        </p:txBody>
      </p:sp>
      <p:sp>
        <p:nvSpPr>
          <p:cNvPr id="3" name="内容占位符 2"/>
          <p:cNvSpPr>
            <a:spLocks noGrp="1"/>
          </p:cNvSpPr>
          <p:nvPr>
            <p:ph idx="1"/>
          </p:nvPr>
        </p:nvSpPr>
        <p:spPr/>
        <p:txBody>
          <a:bodyPr/>
          <a:lstStyle/>
          <a:p>
            <a:r>
              <a:rPr lang="en-US" altLang="zh-CN" dirty="0" smtClean="0"/>
              <a:t>Detect &amp; Extract Top-K List</a:t>
            </a:r>
            <a:endParaRPr lang="zh-CN" altLang="en-US" dirty="0"/>
          </a:p>
        </p:txBody>
      </p:sp>
      <p:graphicFrame>
        <p:nvGraphicFramePr>
          <p:cNvPr id="4" name="表格 3"/>
          <p:cNvGraphicFramePr>
            <a:graphicFrameLocks noGrp="1"/>
          </p:cNvGraphicFramePr>
          <p:nvPr/>
        </p:nvGraphicFramePr>
        <p:xfrm>
          <a:off x="7020272" y="3212976"/>
          <a:ext cx="2016224" cy="2016225"/>
        </p:xfrm>
        <a:graphic>
          <a:graphicData uri="http://schemas.openxmlformats.org/drawingml/2006/table">
            <a:tbl>
              <a:tblPr firstRow="1" bandRow="1">
                <a:tableStyleId>{5C22544A-7EE6-4342-B048-85BDC9FD1C3A}</a:tableStyleId>
              </a:tblPr>
              <a:tblGrid>
                <a:gridCol w="352839"/>
                <a:gridCol w="1663385"/>
              </a:tblGrid>
              <a:tr h="403245">
                <a:tc>
                  <a:txBody>
                    <a:bodyPr/>
                    <a:lstStyle/>
                    <a:p>
                      <a:endParaRPr lang="zh-CN" altLang="en-US" dirty="0"/>
                    </a:p>
                  </a:txBody>
                  <a:tcPr/>
                </a:tc>
                <a:tc>
                  <a:txBody>
                    <a:bodyPr/>
                    <a:lstStyle/>
                    <a:p>
                      <a:endParaRPr lang="zh-CN" altLang="en-US"/>
                    </a:p>
                  </a:txBody>
                  <a:tcPr/>
                </a:tc>
              </a:tr>
              <a:tr h="403245">
                <a:tc>
                  <a:txBody>
                    <a:bodyPr/>
                    <a:lstStyle/>
                    <a:p>
                      <a:r>
                        <a:rPr lang="en-US" altLang="zh-CN" dirty="0" smtClean="0"/>
                        <a:t>1</a:t>
                      </a:r>
                      <a:endParaRPr lang="zh-CN" altLang="en-US" dirty="0"/>
                    </a:p>
                  </a:txBody>
                  <a:tcPr/>
                </a:tc>
                <a:tc>
                  <a:txBody>
                    <a:bodyPr/>
                    <a:lstStyle/>
                    <a:p>
                      <a:endParaRPr lang="zh-CN" altLang="en-US" dirty="0"/>
                    </a:p>
                  </a:txBody>
                  <a:tcPr/>
                </a:tc>
              </a:tr>
              <a:tr h="403245">
                <a:tc>
                  <a:txBody>
                    <a:bodyPr/>
                    <a:lstStyle/>
                    <a:p>
                      <a:r>
                        <a:rPr lang="en-US" altLang="zh-CN" dirty="0" smtClean="0"/>
                        <a:t>2</a:t>
                      </a:r>
                      <a:endParaRPr lang="zh-CN" altLang="en-US" dirty="0"/>
                    </a:p>
                  </a:txBody>
                  <a:tcPr/>
                </a:tc>
                <a:tc>
                  <a:txBody>
                    <a:bodyPr/>
                    <a:lstStyle/>
                    <a:p>
                      <a:endParaRPr lang="zh-CN" altLang="en-US" dirty="0"/>
                    </a:p>
                  </a:txBody>
                  <a:tcPr/>
                </a:tc>
              </a:tr>
              <a:tr h="403245">
                <a:tc>
                  <a:txBody>
                    <a:bodyPr/>
                    <a:lstStyle/>
                    <a:p>
                      <a:r>
                        <a:rPr lang="en-US" altLang="zh-CN" dirty="0" smtClean="0"/>
                        <a:t>3</a:t>
                      </a:r>
                      <a:endParaRPr lang="zh-CN" altLang="en-US" dirty="0"/>
                    </a:p>
                  </a:txBody>
                  <a:tcPr/>
                </a:tc>
                <a:tc>
                  <a:txBody>
                    <a:bodyPr/>
                    <a:lstStyle/>
                    <a:p>
                      <a:endParaRPr lang="zh-CN" altLang="en-US" dirty="0"/>
                    </a:p>
                  </a:txBody>
                  <a:tcPr/>
                </a:tc>
              </a:tr>
              <a:tr h="403245">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5" name="同侧圆角矩形 4"/>
          <p:cNvSpPr/>
          <p:nvPr/>
        </p:nvSpPr>
        <p:spPr>
          <a:xfrm>
            <a:off x="4211960" y="3356992"/>
            <a:ext cx="2232248" cy="151216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List</a:t>
            </a:r>
          </a:p>
          <a:p>
            <a:pPr algn="ctr"/>
            <a:r>
              <a:rPr lang="en-US" altLang="zh-CN" sz="2400" dirty="0" smtClean="0"/>
              <a:t>Extraction</a:t>
            </a:r>
          </a:p>
          <a:p>
            <a:pPr algn="ctr"/>
            <a:r>
              <a:rPr lang="en-US" altLang="zh-CN" sz="2400" dirty="0" smtClean="0"/>
              <a:t>System</a:t>
            </a:r>
            <a:endParaRPr lang="zh-CN" altLang="en-US" sz="2400" dirty="0"/>
          </a:p>
        </p:txBody>
      </p:sp>
      <p:pic>
        <p:nvPicPr>
          <p:cNvPr id="10" name="图片 9" descr="Firefox.JPG"/>
          <p:cNvPicPr>
            <a:picLocks noChangeAspect="1"/>
          </p:cNvPicPr>
          <p:nvPr/>
        </p:nvPicPr>
        <p:blipFill>
          <a:blip r:embed="rId3" cstate="print"/>
          <a:stretch>
            <a:fillRect/>
          </a:stretch>
        </p:blipFill>
        <p:spPr>
          <a:xfrm>
            <a:off x="1549100" y="2924944"/>
            <a:ext cx="1942780" cy="2353755"/>
          </a:xfrm>
          <a:prstGeom prst="rect">
            <a:avLst/>
          </a:prstGeom>
          <a:noFill/>
          <a:ln>
            <a:noFill/>
          </a:ln>
        </p:spPr>
      </p:pic>
      <p:sp>
        <p:nvSpPr>
          <p:cNvPr id="11" name="右箭头 10"/>
          <p:cNvSpPr/>
          <p:nvPr/>
        </p:nvSpPr>
        <p:spPr>
          <a:xfrm>
            <a:off x="3635896" y="3933056"/>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516216" y="3933056"/>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8EADF3B4-3BDC-475A-8FA3-689009C99995}"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Road Map</a:t>
            </a:r>
            <a:endParaRPr lang="zh-CN" altLang="en-US" dirty="0"/>
          </a:p>
        </p:txBody>
      </p:sp>
      <p:sp>
        <p:nvSpPr>
          <p:cNvPr id="3" name="内容占位符 2"/>
          <p:cNvSpPr>
            <a:spLocks noGrp="1"/>
          </p:cNvSpPr>
          <p:nvPr>
            <p:ph idx="1"/>
          </p:nvPr>
        </p:nvSpPr>
        <p:spPr/>
        <p:txBody>
          <a:bodyPr/>
          <a:lstStyle/>
          <a:p>
            <a:r>
              <a:rPr lang="en-US" altLang="zh-CN" dirty="0" smtClean="0"/>
              <a:t>Analyze the title</a:t>
            </a:r>
          </a:p>
          <a:p>
            <a:pPr lvl="1"/>
            <a:r>
              <a:rPr lang="en-US" altLang="zh-CN" dirty="0" smtClean="0"/>
              <a:t>Top-K Page Identification</a:t>
            </a:r>
          </a:p>
          <a:p>
            <a:pPr lvl="1"/>
            <a:r>
              <a:rPr lang="en-US" altLang="zh-CN" dirty="0" smtClean="0"/>
              <a:t>Info Extraction: K, Concept…</a:t>
            </a:r>
          </a:p>
          <a:p>
            <a:r>
              <a:rPr lang="en-US" altLang="zh-CN" dirty="0" smtClean="0"/>
              <a:t>Analyze the content (List Extraction)</a:t>
            </a:r>
          </a:p>
          <a:p>
            <a:pPr lvl="1"/>
            <a:r>
              <a:rPr lang="en-US" altLang="zh-CN" dirty="0" smtClean="0"/>
              <a:t>Basic </a:t>
            </a:r>
            <a:r>
              <a:rPr lang="en-US" altLang="zh-CN" dirty="0" err="1" smtClean="0"/>
              <a:t>Algo</a:t>
            </a:r>
            <a:endParaRPr lang="en-US" altLang="zh-CN" dirty="0" smtClean="0"/>
          </a:p>
          <a:p>
            <a:pPr lvl="1"/>
            <a:r>
              <a:rPr lang="en-US" altLang="zh-CN" dirty="0" smtClean="0"/>
              <a:t>Optimization</a:t>
            </a:r>
          </a:p>
          <a:p>
            <a:r>
              <a:rPr lang="en-US" altLang="zh-CN" dirty="0" smtClean="0"/>
              <a:t>Application</a:t>
            </a:r>
            <a:endParaRPr lang="zh-CN" altLang="en-US" dirty="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 Extraction</a:t>
            </a:r>
            <a:endParaRPr lang="zh-CN" altLang="en-US" dirty="0"/>
          </a:p>
        </p:txBody>
      </p:sp>
      <p:sp>
        <p:nvSpPr>
          <p:cNvPr id="3" name="内容占位符 2"/>
          <p:cNvSpPr>
            <a:spLocks noGrp="1"/>
          </p:cNvSpPr>
          <p:nvPr>
            <p:ph idx="1"/>
          </p:nvPr>
        </p:nvSpPr>
        <p:spPr/>
        <p:txBody>
          <a:bodyPr/>
          <a:lstStyle/>
          <a:p>
            <a:r>
              <a:rPr lang="en-US" altLang="zh-CN" dirty="0" smtClean="0"/>
              <a:t>Problem</a:t>
            </a:r>
          </a:p>
          <a:p>
            <a:pPr lvl="1"/>
            <a:r>
              <a:rPr lang="en-US" altLang="zh-CN" dirty="0" smtClean="0"/>
              <a:t>Given a top-K page and number K, find the top-k list.</a:t>
            </a:r>
          </a:p>
          <a:p>
            <a:pPr lvl="2">
              <a:buNone/>
            </a:pPr>
            <a:endParaRPr lang="en-US" altLang="zh-CN" dirty="0" smtClean="0"/>
          </a:p>
        </p:txBody>
      </p:sp>
      <p:sp>
        <p:nvSpPr>
          <p:cNvPr id="4" name="灯片编号占位符 3"/>
          <p:cNvSpPr>
            <a:spLocks noGrp="1"/>
          </p:cNvSpPr>
          <p:nvPr>
            <p:ph type="sldNum" sz="quarter" idx="12"/>
          </p:nvPr>
        </p:nvSpPr>
        <p:spPr/>
        <p:txBody>
          <a:bodyPr/>
          <a:lstStyle/>
          <a:p>
            <a:fld id="{8EADF3B4-3BDC-475A-8FA3-689009C99995}"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ddy tie">
  <a:themeElements>
    <a:clrScheme name="Office 主题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主题">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主题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Office 主题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Office 主题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3513</TotalTime>
  <Words>2916</Words>
  <Application>Microsoft Office PowerPoint</Application>
  <PresentationFormat>全屏显示(4:3)</PresentationFormat>
  <Paragraphs>391</Paragraphs>
  <Slides>36</Slides>
  <Notes>34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39" baseType="lpstr">
      <vt:lpstr>daddy tie</vt:lpstr>
      <vt:lpstr>Office 主题</vt:lpstr>
      <vt:lpstr>公式</vt:lpstr>
      <vt:lpstr>Top-K list Extraction</vt:lpstr>
      <vt:lpstr>Top-K Page/List</vt:lpstr>
      <vt:lpstr>Typical Example: Features</vt:lpstr>
      <vt:lpstr>Potential Application</vt:lpstr>
      <vt:lpstr>Fact Search</vt:lpstr>
      <vt:lpstr>Knowledge Base</vt:lpstr>
      <vt:lpstr>Our Goal</vt:lpstr>
      <vt:lpstr>Road Map</vt:lpstr>
      <vt:lpstr>List Extraction</vt:lpstr>
      <vt:lpstr>Tag Path</vt:lpstr>
      <vt:lpstr>Basic Algo</vt:lpstr>
      <vt:lpstr>Basic Algo: Example</vt:lpstr>
      <vt:lpstr>Basic Algo</vt:lpstr>
      <vt:lpstr>Basic Algo:Step1 &amp;2</vt:lpstr>
      <vt:lpstr>Basic Algo: Grow Up</vt:lpstr>
      <vt:lpstr>Basic Algo: Grow Up</vt:lpstr>
      <vt:lpstr>Basic Algo: Grow Up</vt:lpstr>
      <vt:lpstr>Basic Algo: Result Selection</vt:lpstr>
      <vt:lpstr>Result Selection: Visual Area</vt:lpstr>
      <vt:lpstr>Basic Algo</vt:lpstr>
      <vt:lpstr>Optimization</vt:lpstr>
      <vt:lpstr>Optimization:  Interleaving</vt:lpstr>
      <vt:lpstr>Optimization: K+1</vt:lpstr>
      <vt:lpstr>Optimization-tag path filtering</vt:lpstr>
      <vt:lpstr>Evaluation</vt:lpstr>
      <vt:lpstr>Evaluation: System Set Up</vt:lpstr>
      <vt:lpstr>Evaluation: Criteria</vt:lpstr>
      <vt:lpstr>Evaluation: Experimental Result</vt:lpstr>
      <vt:lpstr>Evaluation: Experimental Result</vt:lpstr>
      <vt:lpstr>Demo Website</vt:lpstr>
      <vt:lpstr>Current Task</vt:lpstr>
      <vt:lpstr>Current Task: Analyze the title</vt:lpstr>
      <vt:lpstr>Current Task: Extract the name</vt:lpstr>
      <vt:lpstr>Further Reading</vt:lpstr>
      <vt:lpstr>Related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Top-K list Extraction</dc:title>
  <dc:creator>zzx1989</dc:creator>
  <cp:lastModifiedBy>zzx1989</cp:lastModifiedBy>
  <cp:revision>22</cp:revision>
  <dcterms:created xsi:type="dcterms:W3CDTF">2011-09-24T14:18:36Z</dcterms:created>
  <dcterms:modified xsi:type="dcterms:W3CDTF">2011-09-28T13:07:10Z</dcterms:modified>
</cp:coreProperties>
</file>