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>
      <p:cViewPr varScale="1">
        <p:scale>
          <a:sx n="66" d="100"/>
          <a:sy n="66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80D61-89D1-41BA-B703-859C4CBF92E1}" type="datetimeFigureOut">
              <a:rPr lang="zh-CN" altLang="en-US" smtClean="0"/>
              <a:t>2010/11/16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3C19-E74D-4FD9-9C05-ACE36FA7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B10F-9D44-4F01-AE45-7B172D7D4084}" type="datetime3">
              <a:rPr lang="en-US" altLang="zh-CN" smtClean="0"/>
              <a:t>16 November 2010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250704" cy="248493"/>
          </a:xfrm>
        </p:spPr>
        <p:txBody>
          <a:bodyPr/>
          <a:lstStyle/>
          <a:p>
            <a:r>
              <a:rPr lang="en-US" altLang="zh-CN" dirty="0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CE2D-A1A5-4815-96B9-EBD1AD4DBB20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1FDB-1FF9-44D9-8281-8BEBAA1436EA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4403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713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A3D9-62FA-4755-ABCB-2C81A4F22434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737-53F5-48B6-8CAE-8AFBD9666F5F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7BCE-F2AB-4C1B-9716-966F2E1BFE33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BC25-5ABA-4D10-B721-398ECC587F17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D200-B173-4A3D-B131-2551A86E5DA8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5FD4-EBF2-4192-AD24-F867A70CFDB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9799-20B5-4954-8462-BC315B14CD85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4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6200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480B5E3-C2AB-40C0-884C-689932341DCA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5D748E5-5F76-41C9-B71E-DD42A0DDF6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al:Categ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Using </a:t>
            </a:r>
            <a:r>
              <a:rPr lang="en-US" altLang="zh-CN" sz="2400" b="1" dirty="0"/>
              <a:t>Encyclopedic Knowledge for Named Entity </a:t>
            </a:r>
            <a:r>
              <a:rPr lang="en-US" altLang="zh-CN" sz="2400" b="1" dirty="0" smtClean="0"/>
              <a:t>Disambiguation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000" dirty="0" smtClean="0">
                <a:latin typeface="+mn-lt"/>
              </a:rPr>
              <a:t>by </a:t>
            </a:r>
            <a:r>
              <a:rPr lang="en-US" altLang="zh-CN" sz="2000" dirty="0" err="1" smtClean="0">
                <a:latin typeface="+mn-lt"/>
              </a:rPr>
              <a:t>Razvan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 err="1" smtClean="0">
                <a:latin typeface="+mn-lt"/>
              </a:rPr>
              <a:t>Bunescu</a:t>
            </a:r>
            <a:r>
              <a:rPr lang="en-US" altLang="zh-CN" sz="2000" dirty="0" smtClean="0">
                <a:latin typeface="+mn-lt"/>
              </a:rPr>
              <a:t>, </a:t>
            </a:r>
            <a:r>
              <a:rPr lang="en-US" altLang="zh-CN" sz="2000" dirty="0">
                <a:latin typeface="+mn-lt"/>
              </a:rPr>
              <a:t>Marius </a:t>
            </a:r>
            <a:r>
              <a:rPr lang="en-US" altLang="zh-CN" sz="2000" dirty="0" err="1" smtClean="0">
                <a:latin typeface="+mn-lt"/>
              </a:rPr>
              <a:t>Pas¸ca</a:t>
            </a:r>
            <a:endParaRPr lang="zh-CN" altLang="en-US" sz="20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573325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Directed by </a:t>
            </a:r>
            <a:r>
              <a:rPr lang="en-US" altLang="zh-CN" sz="1200" dirty="0" err="1" smtClean="0"/>
              <a:t>Kaiqi</a:t>
            </a:r>
            <a:r>
              <a:rPr lang="en-US" altLang="zh-CN" sz="1200" dirty="0" smtClean="0"/>
              <a:t> Zhao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6032321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Advanced Data  and Programming </a:t>
            </a:r>
            <a:r>
              <a:rPr lang="en-US" altLang="zh-CN" sz="1000" dirty="0" smtClean="0"/>
              <a:t>Technologies </a:t>
            </a:r>
            <a:r>
              <a:rPr lang="en-US" altLang="zh-CN" sz="1000" dirty="0"/>
              <a:t>Lab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38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representation in vector space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When constructing the vocabulary of terms from Wikipedia, the IDF value of each terms are also calculated and saved to the vocabulary. 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The TFIDF is calculated as follows:</a:t>
                </a:r>
              </a:p>
              <a:p>
                <a:pPr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endParaRPr lang="en-US" altLang="zh-CN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For an article, we can represent it as a vector of size |V</a:t>
                </a:r>
                <a:r>
                  <a:rPr lang="en-US" altLang="zh-CN" dirty="0"/>
                  <a:t>| in the following </a:t>
                </a:r>
                <a:r>
                  <a:rPr lang="en-US" altLang="zh-CN" dirty="0" smtClean="0"/>
                  <a:t>form (</a:t>
                </a:r>
                <a:r>
                  <a:rPr lang="en-US" altLang="zh-CN" dirty="0"/>
                  <a:t>V </a:t>
                </a:r>
                <a:r>
                  <a:rPr lang="en-US" altLang="zh-CN" dirty="0" smtClean="0"/>
                  <a:t>is the vocabulary) :</a:t>
                </a:r>
              </a:p>
              <a:p>
                <a:pPr marL="274320"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:r>
                  <a:rPr lang="en-US" altLang="zh-CN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5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Categories &amp; taxonomy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Use taxonomy to detect inner relation between terms.</a:t>
            </a:r>
          </a:p>
          <a:p>
            <a:pPr>
              <a:buClr>
                <a:srgbClr val="C00000"/>
              </a:buClr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547664" y="1916832"/>
            <a:ext cx="4968552" cy="4223528"/>
            <a:chOff x="1547664" y="1916832"/>
            <a:chExt cx="4968552" cy="4223528"/>
          </a:xfrm>
        </p:grpSpPr>
        <p:grpSp>
          <p:nvGrpSpPr>
            <p:cNvPr id="46" name="组合 45"/>
            <p:cNvGrpSpPr/>
            <p:nvPr/>
          </p:nvGrpSpPr>
          <p:grpSpPr>
            <a:xfrm>
              <a:off x="1547664" y="1916832"/>
              <a:ext cx="4968552" cy="3816424"/>
              <a:chOff x="1475656" y="1988840"/>
              <a:chExt cx="4968552" cy="381642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987824" y="1988840"/>
                <a:ext cx="1800200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People</a:t>
                </a:r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75656" y="2708920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People by Occupation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211960" y="2708920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People by Place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475656" y="3501008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Music people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211960" y="3501008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People by city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475656" y="4437112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Film score composers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211960" y="4437112"/>
                <a:ext cx="2232248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People from NY city</a:t>
                </a:r>
                <a:endParaRPr lang="zh-CN" altLang="en-US" dirty="0"/>
              </a:p>
            </p:txBody>
          </p:sp>
          <p:cxnSp>
            <p:nvCxnSpPr>
              <p:cNvPr id="15" name="直接连接符 14"/>
              <p:cNvCxnSpPr>
                <a:stCxn id="7" idx="4"/>
                <a:endCxn id="8" idx="0"/>
              </p:cNvCxnSpPr>
              <p:nvPr/>
            </p:nvCxnSpPr>
            <p:spPr>
              <a:xfrm flipH="1">
                <a:off x="2591780" y="2564904"/>
                <a:ext cx="1296144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endCxn id="7" idx="4"/>
              </p:cNvCxnSpPr>
              <p:nvPr/>
            </p:nvCxnSpPr>
            <p:spPr>
              <a:xfrm flipH="1" flipV="1">
                <a:off x="3887924" y="2564904"/>
                <a:ext cx="1548172" cy="1469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591780" y="3284984"/>
                <a:ext cx="0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5328084" y="3284984"/>
                <a:ext cx="0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5328084" y="4077072"/>
                <a:ext cx="0" cy="3600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10" idx="4"/>
              </p:cNvCxnSpPr>
              <p:nvPr/>
            </p:nvCxnSpPr>
            <p:spPr>
              <a:xfrm flipV="1">
                <a:off x="2591780" y="4077072"/>
                <a:ext cx="0" cy="3600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663788" y="5301208"/>
                <a:ext cx="255628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John Towner Williams</a:t>
                </a:r>
                <a:endParaRPr lang="zh-CN" altLang="en-US" dirty="0"/>
              </a:p>
            </p:txBody>
          </p:sp>
          <p:cxnSp>
            <p:nvCxnSpPr>
              <p:cNvPr id="40" name="直接连接符 39"/>
              <p:cNvCxnSpPr>
                <a:stCxn id="39" idx="0"/>
                <a:endCxn id="12" idx="4"/>
              </p:cNvCxnSpPr>
              <p:nvPr/>
            </p:nvCxnSpPr>
            <p:spPr>
              <a:xfrm flipH="1" flipV="1">
                <a:off x="2591780" y="5013176"/>
                <a:ext cx="1350150" cy="2880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/>
              <p:cNvCxnSpPr>
                <a:stCxn id="39" idx="0"/>
                <a:endCxn id="13" idx="4"/>
              </p:cNvCxnSpPr>
              <p:nvPr/>
            </p:nvCxnSpPr>
            <p:spPr>
              <a:xfrm flipV="1">
                <a:off x="3941930" y="5013176"/>
                <a:ext cx="1386154" cy="2880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370623" y="5832583"/>
              <a:ext cx="3206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An example of a part of a taxonomy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32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Word-category correlations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3034680" cy="4713387"/>
          </a:xfrm>
        </p:spPr>
        <p:txBody>
          <a:bodyPr/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The new idea this paper bring us  is to use taxonomy to discover the relation between words and categories.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Word-categories  correlations provide semantic hints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91" y="762096"/>
            <a:ext cx="5309989" cy="540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17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lvl="1" indent="0">
                  <a:buClr>
                    <a:srgbClr val="C00000"/>
                  </a:buClr>
                  <a:buNone/>
                </a:pPr>
                <a:r>
                  <a:rPr lang="en-US" altLang="zh-CN" dirty="0" smtClean="0"/>
                  <a:t>In this paper, name disambiguation problem is treated as a ranking problem.</a:t>
                </a:r>
              </a:p>
              <a:p>
                <a:pPr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l-GR" altLang="zh-CN" b="1" i="0" smtClean="0">
                              <a:latin typeface="Cambria Math"/>
                            </a:rPr>
                            <m:t>𝚽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Clr>
                    <a:srgbClr val="C00000"/>
                  </a:buClr>
                  <a:buNone/>
                </a:pPr>
                <a:endParaRPr lang="en-US" altLang="zh-CN" b="1" dirty="0" smtClean="0"/>
              </a:p>
              <a:p>
                <a:pPr marL="274320" lvl="1" indent="0">
                  <a:buClr>
                    <a:srgbClr val="C00000"/>
                  </a:buClr>
                  <a:buNone/>
                </a:pPr>
                <a:r>
                  <a:rPr lang="en-US" altLang="zh-CN" b="1" dirty="0" smtClean="0"/>
                  <a:t>w</a:t>
                </a:r>
                <a:r>
                  <a:rPr lang="en-US" altLang="zh-CN" dirty="0" smtClean="0"/>
                  <a:t> is a weight vector and </a:t>
                </a:r>
                <a14:m>
                  <m:oMath xmlns:m="http://schemas.openxmlformats.org/officeDocument/2006/math">
                    <m:r>
                      <a:rPr lang="el-GR" altLang="zh-CN" b="1">
                        <a:latin typeface="Cambria Math"/>
                      </a:rPr>
                      <m:t>𝚽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a score vector contains the following features:</a:t>
                </a:r>
              </a:p>
              <a:p>
                <a:pPr marL="274320"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zh-CN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cos</m:t>
                      </m:r>
                      <m:r>
                        <a:rPr lang="en-US" altLang="zh-CN" b="0" i="1" smtClean="0">
                          <a:latin typeface="Cambria Math"/>
                        </a:rPr>
                        <m:t>⁡(</m:t>
                      </m:r>
                      <m:r>
                        <a:rPr lang="en-US" altLang="zh-CN" b="0" i="1" smtClean="0">
                          <a:latin typeface="Cambria Math"/>
                        </a:rPr>
                        <m:t>𝑞</m:t>
                      </m:r>
                      <m:r>
                        <a:rPr lang="en-US" altLang="zh-CN" b="0" i="1" smtClean="0"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274320"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zh-CN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𝑞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Clr>
                    <a:srgbClr val="C00000"/>
                  </a:buClr>
                  <a:buNone/>
                </a:pPr>
                <a:endParaRPr lang="en-US" altLang="zh-CN" dirty="0" smtClean="0"/>
              </a:p>
              <a:p>
                <a:pPr marL="274320" lvl="1" indent="0">
                  <a:buClr>
                    <a:srgbClr val="C00000"/>
                  </a:buClr>
                  <a:buNone/>
                </a:pPr>
                <a:r>
                  <a:rPr lang="en-US" altLang="zh-CN" dirty="0" smtClean="0"/>
                  <a:t>The weight vector is learnt by SVM</a:t>
                </a:r>
              </a:p>
              <a:p>
                <a:pPr lvl="1" indent="0">
                  <a:buClr>
                    <a:srgbClr val="C00000"/>
                  </a:buClr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17" r="-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Hyperlinks in Wikipedia</a:t>
                </a:r>
              </a:p>
              <a:p>
                <a:pPr lvl="1" indent="0">
                  <a:buClr>
                    <a:srgbClr val="C00000"/>
                  </a:buClr>
                  <a:buNone/>
                </a:pPr>
                <a:r>
                  <a:rPr lang="en-US" altLang="zh-CN" dirty="0" smtClean="0"/>
                  <a:t>[[title name | display name]]</a:t>
                </a:r>
              </a:p>
              <a:p>
                <a:pPr lvl="1" indent="0">
                  <a:buClr>
                    <a:srgbClr val="C00000"/>
                  </a:buClr>
                  <a:buNone/>
                </a:pPr>
                <a:r>
                  <a:rPr lang="en-US" altLang="zh-CN" dirty="0" smtClean="0"/>
                  <a:t>e.g. [[music conductor | conductor]]</a:t>
                </a:r>
              </a:p>
              <a:p>
                <a:pPr lvl="1" indent="0">
                  <a:buClr>
                    <a:srgbClr val="C00000"/>
                  </a:buClr>
                  <a:buNone/>
                </a:pPr>
                <a:endParaRPr lang="en-US" altLang="zh-CN" dirty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Record in the dataset is like:</a:t>
                </a:r>
              </a:p>
              <a:p>
                <a:pPr marL="274320" lvl="1" indent="0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&lt;</m:t>
                      </m:r>
                      <m:r>
                        <a:rPr lang="en-US" altLang="zh-CN" b="0" i="1" smtClean="0">
                          <a:latin typeface="Cambria Math"/>
                        </a:rPr>
                        <m:t>𝑞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|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𝑡𝑖𝑡𝑙𝑒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 marL="274320" lvl="1" indent="0">
                  <a:buClr>
                    <a:srgbClr val="C00000"/>
                  </a:buClr>
                  <a:buNone/>
                </a:pPr>
                <a:endParaRPr lang="zh-CN" altLang="en-US" b="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511635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Out-of-</a:t>
            </a:r>
            <a:r>
              <a:rPr lang="en-US" altLang="zh-CN" dirty="0" err="1" smtClean="0"/>
              <a:t>wikipedia</a:t>
            </a:r>
            <a:r>
              <a:rPr lang="en-US" altLang="zh-CN" dirty="0" smtClean="0"/>
              <a:t> entities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endParaRPr lang="en-US" altLang="zh-CN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An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introduced to classify the entities that out of Wikipedia.</a:t>
                </a:r>
              </a:p>
              <a:p>
                <a:pPr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  <m:r>
                        <a:rPr lang="en-US" altLang="zh-CN" b="1" i="1" smtClean="0">
                          <a:latin typeface="Cambria Math"/>
                        </a:rPr>
                        <m:t>=∅,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𝒐𝒖𝒕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endParaRPr lang="en-US" altLang="zh-CN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A new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b="1" i="1" smtClean="0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𝐪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</a:rPr>
                      <m:t>𝜹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𝒐𝒖𝒕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added to the previous score vector.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r="-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 &amp; drawbacks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Contributions: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Bring an idea of using Taxonomy and word-category correlation.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“Match” a query to entities in dictionary.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dirty="0"/>
          </a:p>
          <a:p>
            <a:r>
              <a:rPr lang="en-US" altLang="zh-CN" dirty="0" smtClean="0"/>
              <a:t>Drawbacks: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Poor support for out-of-Wikipedia entities.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Dimension of vectors is too high. (The VSM of article is |V| dimension, and the score vector is |V|×|C| +1 dimension) 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Ideas from this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Clustering or ranking?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Use Named Entities and also verbs.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Sometimes verbs can indicate semantics.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Use taxonomy to find relations between words for clustering.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e.g.  Andrew </a:t>
            </a:r>
            <a:r>
              <a:rPr lang="en-US" altLang="zh-CN" dirty="0" err="1" smtClean="0"/>
              <a:t>Appel</a:t>
            </a:r>
            <a:r>
              <a:rPr lang="en-US" altLang="zh-CN" dirty="0" smtClean="0"/>
              <a:t>  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Carnegie </a:t>
            </a:r>
            <a:r>
              <a:rPr lang="en-US" altLang="zh-CN" dirty="0"/>
              <a:t>Mellon </a:t>
            </a:r>
            <a:r>
              <a:rPr lang="en-US" altLang="zh-CN" dirty="0" smtClean="0"/>
              <a:t>University</a:t>
            </a:r>
            <a:endParaRPr lang="en-US" altLang="zh-CN" dirty="0"/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Princeton University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20805" y="3212976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Thank you very much!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31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r>
              <a:rPr lang="en-US" altLang="zh-CN" dirty="0" smtClean="0"/>
              <a:t>How to use Wikipedia for name disambiguation</a:t>
            </a:r>
          </a:p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r>
              <a:rPr lang="en-US" altLang="zh-CN" dirty="0" smtClean="0"/>
              <a:t>Building a dictionary</a:t>
            </a:r>
          </a:p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r>
              <a:rPr lang="en-US" altLang="zh-CN" dirty="0" smtClean="0"/>
              <a:t>Context-Article </a:t>
            </a:r>
            <a:r>
              <a:rPr lang="en-US" altLang="zh-CN" dirty="0" smtClean="0"/>
              <a:t>Similarity</a:t>
            </a:r>
          </a:p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r>
              <a:rPr lang="en-US" altLang="zh-CN" dirty="0" smtClean="0"/>
              <a:t>Categories &amp; Taxonomy</a:t>
            </a:r>
          </a:p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r>
              <a:rPr lang="en-US" altLang="zh-CN" dirty="0" smtClean="0"/>
              <a:t>Leverage ideas from this paper</a:t>
            </a:r>
          </a:p>
          <a:p>
            <a:pPr marL="342900" indent="-342900">
              <a:buClr>
                <a:srgbClr val="CC0000"/>
              </a:buCl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Wikipedia – an online </a:t>
            </a:r>
            <a:r>
              <a:rPr lang="en-US" altLang="zh-CN" dirty="0"/>
              <a:t>encyclopedia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Wikipedia is a large scale encyclopedia with rapid updates.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74966"/>
            <a:ext cx="5832648" cy="4340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282680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 to Nov.14 2010, </a:t>
            </a:r>
          </a:p>
          <a:p>
            <a:r>
              <a:rPr lang="en-US" altLang="zh-CN" dirty="0" smtClean="0"/>
              <a:t>the total number of articles in Wikipedia is around 3.5 millions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Wikipedia articles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Unambiguous titles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The whole page is for single entity or concept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27584" y="2060848"/>
            <a:ext cx="5827087" cy="2088232"/>
            <a:chOff x="827584" y="1628800"/>
            <a:chExt cx="5827087" cy="2088232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2483604"/>
              <a:ext cx="16060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John Williams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3"/>
              <a:endCxn id="12" idx="1"/>
            </p:cNvCxnSpPr>
            <p:nvPr/>
          </p:nvCxnSpPr>
          <p:spPr>
            <a:xfrm flipV="1">
              <a:off x="2433665" y="1813466"/>
              <a:ext cx="1202231" cy="85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13" idx="1"/>
            </p:cNvCxnSpPr>
            <p:nvPr/>
          </p:nvCxnSpPr>
          <p:spPr>
            <a:xfrm flipV="1">
              <a:off x="2433665" y="2236222"/>
              <a:ext cx="1202231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35896" y="1628800"/>
              <a:ext cx="24032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John Williams (actor) 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5896" y="2051556"/>
              <a:ext cx="30187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John B. Williams (musician)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5896" y="2492896"/>
              <a:ext cx="22621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John David Williams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35896" y="2924944"/>
              <a:ext cx="2993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Johnny Williams (drummer)</a:t>
              </a:r>
              <a:endParaRPr lang="zh-CN" altLang="en-US" dirty="0"/>
            </a:p>
          </p:txBody>
        </p:sp>
        <p:cxnSp>
          <p:nvCxnSpPr>
            <p:cNvPr id="18" name="直接连接符 17"/>
            <p:cNvCxnSpPr>
              <a:stCxn id="7" idx="3"/>
              <a:endCxn id="14" idx="1"/>
            </p:cNvCxnSpPr>
            <p:nvPr/>
          </p:nvCxnSpPr>
          <p:spPr>
            <a:xfrm>
              <a:off x="2433665" y="2668270"/>
              <a:ext cx="1202231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  <a:endCxn id="24" idx="1"/>
            </p:cNvCxnSpPr>
            <p:nvPr/>
          </p:nvCxnSpPr>
          <p:spPr>
            <a:xfrm>
              <a:off x="2433665" y="2668270"/>
              <a:ext cx="1202231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35896" y="33477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27" name="直接连接符 26"/>
            <p:cNvCxnSpPr>
              <a:stCxn id="7" idx="3"/>
              <a:endCxn id="15" idx="1"/>
            </p:cNvCxnSpPr>
            <p:nvPr/>
          </p:nvCxnSpPr>
          <p:spPr>
            <a:xfrm>
              <a:off x="2433665" y="2668270"/>
              <a:ext cx="1202231" cy="441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7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Redirect &amp; disambiguation pages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A redirect page is a page that match an query to a title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e.g.  US </a:t>
            </a:r>
            <a:r>
              <a:rPr lang="en-US" altLang="zh-CN" dirty="0" smtClean="0">
                <a:sym typeface="Wingdings" pitchFamily="2" charset="2"/>
              </a:rPr>
              <a:t> United States</a:t>
            </a:r>
          </a:p>
          <a:p>
            <a:pPr lvl="1" indent="0">
              <a:buClr>
                <a:srgbClr val="C00000"/>
              </a:buClr>
              <a:buNone/>
            </a:pPr>
            <a:endParaRPr lang="en-US" altLang="zh-CN" dirty="0">
              <a:sym typeface="Wingdings" pitchFamily="2" charset="2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A disambiguation page is a page that list all entities for a ambiguous query name.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>
                <a:sym typeface="Wingdings" pitchFamily="2" charset="2"/>
              </a:rPr>
              <a:t>e.g.  US  United States | University of </a:t>
            </a:r>
            <a:r>
              <a:rPr lang="en-US" altLang="zh-CN" dirty="0" err="1" smtClean="0">
                <a:sym typeface="Wingdings" pitchFamily="2" charset="2"/>
              </a:rPr>
              <a:t>Salford</a:t>
            </a:r>
            <a:r>
              <a:rPr lang="en-US" altLang="zh-CN" dirty="0" smtClean="0">
                <a:sym typeface="Wingdings" pitchFamily="2" charset="2"/>
              </a:rPr>
              <a:t> | Urban Symphony (an Estonian music group)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Each entity in Wikipedia must be classified to categories.  Categories can show semantic information of a term which cannot be detected only from the appearance.</a:t>
            </a:r>
          </a:p>
          <a:p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The categories of an entity is shown on the bottom of the article.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e.g</a:t>
            </a:r>
            <a:r>
              <a:rPr lang="en-US" altLang="zh-CN" dirty="0"/>
              <a:t>. Andrew Wilson </a:t>
            </a:r>
            <a:r>
              <a:rPr lang="en-US" altLang="zh-CN" dirty="0" err="1" smtClean="0"/>
              <a:t>Appel</a:t>
            </a:r>
            <a:r>
              <a:rPr lang="en-US" altLang="zh-CN" dirty="0"/>
              <a:t> </a:t>
            </a:r>
            <a:r>
              <a:rPr lang="en-US" altLang="zh-CN" dirty="0" smtClean="0"/>
              <a:t>has the following categories: 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/>
              <a:t>1960 births | Living people | American computer scientists | Carnegie Mellon University alumni | Princeton University faculty | Programming language researchers | United States computer specialist stubs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Also you can retrieved all </a:t>
            </a:r>
            <a:r>
              <a:rPr lang="en-US" altLang="zh-CN" dirty="0"/>
              <a:t>categories from </a:t>
            </a:r>
            <a:r>
              <a:rPr lang="en-US" altLang="zh-CN" dirty="0">
                <a:solidFill>
                  <a:srgbClr val="C00000"/>
                </a:solidFill>
                <a:hlinkClick r:id="rId2"/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  <a:hlinkClick r:id="rId2"/>
              </a:rPr>
              <a:t>en.wikipedia.org/wiki/Special:Categories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Advanced Data  and Programming </a:t>
            </a:r>
            <a:r>
              <a:rPr lang="en-US" altLang="zh-CN" dirty="0"/>
              <a:t>Technologies </a:t>
            </a:r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Building A 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dictionary is built to collect the basic information for name disambiguation.  A dictionary contain entries &amp; entities.</a:t>
            </a:r>
          </a:p>
          <a:p>
            <a:endParaRPr lang="en-US" altLang="zh-CN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Entries: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Title names, Redirect names, Disambiguation names </a:t>
            </a:r>
          </a:p>
          <a:p>
            <a:pPr lvl="1" indent="0">
              <a:buClr>
                <a:srgbClr val="C00000"/>
              </a:buClr>
              <a:buNone/>
            </a:pPr>
            <a:endParaRPr lang="en-US" altLang="zh-CN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/>
              <a:t>Entities </a:t>
            </a: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 smtClean="0"/>
              <a:t>An article in Wikipedia (an article represent a unique entity)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dictionary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55557"/>
              </p:ext>
            </p:extLst>
          </p:nvPr>
        </p:nvGraphicFramePr>
        <p:xfrm>
          <a:off x="323529" y="1718816"/>
          <a:ext cx="2304255" cy="2595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04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John</a:t>
                      </a:r>
                      <a:r>
                        <a:rPr lang="en-US" altLang="zh-CN" baseline="0" dirty="0" smtClean="0"/>
                        <a:t> A. Williams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John Alfred Williams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John</a:t>
                      </a:r>
                      <a:r>
                        <a:rPr lang="en-US" altLang="zh-CN" baseline="0" dirty="0" smtClean="0"/>
                        <a:t> Williams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75036"/>
              </p:ext>
            </p:extLst>
          </p:nvPr>
        </p:nvGraphicFramePr>
        <p:xfrm>
          <a:off x="2988833" y="3573016"/>
          <a:ext cx="568762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3952"/>
                <a:gridCol w="726776"/>
                <a:gridCol w="1008188"/>
                <a:gridCol w="2028627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composer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guitarist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 A. Williams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63364"/>
              </p:ext>
            </p:extLst>
          </p:nvPr>
        </p:nvGraphicFramePr>
        <p:xfrm>
          <a:off x="2995539" y="2078856"/>
          <a:ext cx="18644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4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 A. Williams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627784" y="226427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7784" y="37890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5" y="4797152"/>
            <a:ext cx="75921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1" dirty="0" smtClean="0"/>
              <a:t>The left table is the entries and the lists on the right are entities.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27784" y="299695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74265"/>
              </p:ext>
            </p:extLst>
          </p:nvPr>
        </p:nvGraphicFramePr>
        <p:xfrm>
          <a:off x="2994845" y="2811532"/>
          <a:ext cx="18644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4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 A. Williams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Context-Article  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smtClean="0"/>
                  <a:t>The context-article </a:t>
                </a:r>
                <a:r>
                  <a:rPr lang="en-US" altLang="zh-CN" dirty="0" smtClean="0"/>
                  <a:t>similarity is exactly the cosine similarity between the query text and Wikipedia articles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endParaRPr lang="en-US" altLang="zh-CN" dirty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To calculate this similarity, the following two steps are needed:</a:t>
                </a:r>
              </a:p>
              <a:p>
                <a:pPr marL="914400" lvl="1" indent="-457200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altLang="zh-CN" dirty="0" smtClean="0"/>
                  <a:t>Represent the query text and Wikipedia articles in standard Vector Space Model.</a:t>
                </a:r>
              </a:p>
              <a:p>
                <a:pPr marL="914400" lvl="1" indent="-457200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altLang="zh-CN" dirty="0" smtClean="0"/>
                  <a:t>Cosine similarity:</a:t>
                </a:r>
                <a:endParaRPr lang="en-US" altLang="zh-CN" dirty="0"/>
              </a:p>
              <a:p>
                <a:pPr lvl="1" indent="0">
                  <a:lnSpc>
                    <a:spcPct val="150000"/>
                  </a:lnSpc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en-US" altLang="zh-CN" dirty="0" smtClean="0"/>
                  <a:t>A </a:t>
                </a:r>
                <a:r>
                  <a:rPr lang="en-US" altLang="zh-CN" dirty="0"/>
                  <a:t>vocabulary is </a:t>
                </a:r>
                <a:r>
                  <a:rPr lang="en-US" altLang="zh-CN" dirty="0" smtClean="0"/>
                  <a:t>built (by reading all </a:t>
                </a:r>
                <a:r>
                  <a:rPr lang="en-US" altLang="zh-CN" dirty="0" err="1" smtClean="0"/>
                  <a:t>aritcles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beforehand for the VSM</a:t>
                </a:r>
                <a:r>
                  <a:rPr lang="en-US" altLang="zh-CN" dirty="0" smtClean="0"/>
                  <a:t>.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517" b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8631-4DE9-47B9-907B-B8DE0AC7EE46}" type="datetime3">
              <a:rPr lang="en-US" altLang="zh-CN" smtClean="0"/>
              <a:t>16 November 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Technology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48E5-5F76-41C9-B71E-DD42A0DDF6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超链接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00000"/>
      </a:hlink>
      <a:folHlink>
        <a:srgbClr val="C0000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921</TotalTime>
  <Words>1110</Words>
  <Application>Microsoft Office PowerPoint</Application>
  <PresentationFormat>全屏显示(4:3)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基本</vt:lpstr>
      <vt:lpstr>   Using Encyclopedic Knowledge for Named Entity Disambiguation  by Razvan Bunescu, Marius Pas¸ca</vt:lpstr>
      <vt:lpstr>Overview</vt:lpstr>
      <vt:lpstr>Wikipedia – an online encyclopedia</vt:lpstr>
      <vt:lpstr>Wikipedia articles</vt:lpstr>
      <vt:lpstr>Redirect &amp; disambiguation pages</vt:lpstr>
      <vt:lpstr>Categories</vt:lpstr>
      <vt:lpstr>Building A Dictionary</vt:lpstr>
      <vt:lpstr>Structure of dictionary</vt:lpstr>
      <vt:lpstr>Context-Article  Similarity</vt:lpstr>
      <vt:lpstr>Text representation in vector space model</vt:lpstr>
      <vt:lpstr>Categories &amp; taxonomy</vt:lpstr>
      <vt:lpstr>Word-category correlations</vt:lpstr>
      <vt:lpstr>Ranking</vt:lpstr>
      <vt:lpstr>Dataset</vt:lpstr>
      <vt:lpstr>Out-of-wikipedia entities</vt:lpstr>
      <vt:lpstr>Contributions &amp; drawbacks</vt:lpstr>
      <vt:lpstr>Ideas from this paper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</dc:creator>
  <cp:lastModifiedBy>MC</cp:lastModifiedBy>
  <cp:revision>93</cp:revision>
  <dcterms:created xsi:type="dcterms:W3CDTF">2010-11-13T08:07:12Z</dcterms:created>
  <dcterms:modified xsi:type="dcterms:W3CDTF">2010-11-16T03:46:10Z</dcterms:modified>
</cp:coreProperties>
</file>