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87" r:id="rId3"/>
    <p:sldId id="262" r:id="rId4"/>
    <p:sldId id="274" r:id="rId5"/>
    <p:sldId id="258" r:id="rId6"/>
    <p:sldId id="278" r:id="rId7"/>
    <p:sldId id="288" r:id="rId8"/>
    <p:sldId id="289" r:id="rId9"/>
    <p:sldId id="290" r:id="rId10"/>
    <p:sldId id="291" r:id="rId11"/>
    <p:sldId id="294" r:id="rId12"/>
    <p:sldId id="295" r:id="rId13"/>
    <p:sldId id="296" r:id="rId14"/>
    <p:sldId id="297" r:id="rId15"/>
    <p:sldId id="292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2" r:id="rId29"/>
    <p:sldId id="310" r:id="rId30"/>
    <p:sldId id="311" r:id="rId31"/>
    <p:sldId id="28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17"/>
    <p:restoredTop sz="76748"/>
  </p:normalViewPr>
  <p:slideViewPr>
    <p:cSldViewPr snapToGrid="0" snapToObjects="1">
      <p:cViewPr varScale="1">
        <p:scale>
          <a:sx n="86" d="100"/>
          <a:sy n="86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B0BB6-C5B9-CE46-A130-D1D00BF9A2CC}" type="datetimeFigureOut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DD391-4E40-4142-A945-1DC36CAB2D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1807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DD391-4E40-4142-A945-1DC36CAB2D6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7960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DD391-4E40-4142-A945-1DC36CAB2D60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5100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solves a mismatch in BERT (although not in 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XLNet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where the network sees artificial [MASK] tokens during pre-training but not when being fine-tuned on downstream tasks. </a:t>
            </a:r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DD391-4E40-4142-A945-1DC36CAB2D60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7727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learns from </a:t>
            </a:r>
            <a:r>
              <a:rPr lang="e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tokens instead of just the small masked-out subset, making it more computationally efficient.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DD391-4E40-4142-A945-1DC36CAB2D60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334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FLOP: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floating point operations per second</a:t>
            </a:r>
          </a:p>
          <a:p>
            <a:r>
              <a:rPr kumimoji="1"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axis: compute resources needed for pretraining</a:t>
            </a:r>
          </a:p>
          <a:p>
            <a:r>
              <a:rPr kumimoji="1" lang="en-US" altLang="zh-CN" dirty="0"/>
              <a:t>Y axis: the </a:t>
            </a:r>
            <a:r>
              <a:rPr kumimoji="1" lang="en-US" altLang="zh-CN" dirty="0" err="1"/>
              <a:t>gleu</a:t>
            </a:r>
            <a:r>
              <a:rPr kumimoji="1" lang="en-US" altLang="zh-CN" dirty="0"/>
              <a:t> score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DD391-4E40-4142-A945-1DC36CAB2D60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9394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DD391-4E40-4142-A945-1DC36CAB2D60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4812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DD391-4E40-4142-A945-1DC36CAB2D60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7320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Intuitively, we can come up with a simple adversarial experiment.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DD391-4E40-4142-A945-1DC36CAB2D60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5783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 performances drop dramatically on the adversarial test set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DD391-4E40-4142-A945-1DC36CAB2D60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50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student is asking for suggestions on course selections for the next semester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results show that the model tends to give a higher probability score to a response that is more semantically related to the dialog context rather than consistent response. </a:t>
            </a:r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DD391-4E40-4142-A945-1DC36CAB2D60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8316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tasks are jointly trained with the response selection model during the fine-tuning period. </a:t>
            </a:r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DD391-4E40-4142-A945-1DC36CAB2D60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760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en-US" altLang="zh-CN" i="0" dirty="0"/>
              <a:t>Context-Response Matching Models</a:t>
            </a:r>
          </a:p>
          <a:p>
            <a:pPr algn="l"/>
            <a:endParaRPr kumimoji="1" lang="en-US" altLang="zh-CN" i="0" dirty="0"/>
          </a:p>
          <a:p>
            <a:pPr algn="l"/>
            <a:r>
              <a:rPr kumimoji="1" lang="en-US" altLang="zh-CN" sz="1200" b="1" i="0" dirty="0">
                <a:solidFill>
                  <a:srgbClr val="FF0000"/>
                </a:solidFill>
                <a:latin typeface="Times" pitchFamily="2" charset="0"/>
              </a:rPr>
              <a:t>Better task-related representation</a:t>
            </a:r>
          </a:p>
          <a:p>
            <a:pPr algn="l"/>
            <a:r>
              <a:rPr kumimoji="1" lang="en-US" altLang="zh-CN" sz="1200" b="1" i="0" dirty="0">
                <a:solidFill>
                  <a:srgbClr val="FF0000"/>
                </a:solidFill>
                <a:latin typeface="Times" pitchFamily="2" charset="0"/>
              </a:rPr>
              <a:t>Better generalization ability</a:t>
            </a:r>
            <a:endParaRPr kumimoji="1" lang="zh-CN" altLang="en-US" sz="1200" b="1" i="0" dirty="0">
              <a:solidFill>
                <a:srgbClr val="FF0000"/>
              </a:solidFill>
              <a:latin typeface="Times" pitchFamily="2" charset="0"/>
            </a:endParaRPr>
          </a:p>
          <a:p>
            <a:pPr algn="l"/>
            <a:endParaRPr kumimoji="1"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DD391-4E40-4142-A945-1DC36CAB2D6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756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Add the special token [INS]</a:t>
            </a:r>
          </a:p>
          <a:p>
            <a:r>
              <a:rPr kumimoji="1" lang="en-US" altLang="zh-CN" dirty="0"/>
              <a:t>[INS] tokens are positioned before each utterance and after the last utterance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U_t</a:t>
            </a:r>
            <a:r>
              <a:rPr kumimoji="1" lang="en-US" altLang="zh-CN" dirty="0"/>
              <a:t> is the target utterance</a:t>
            </a:r>
          </a:p>
          <a:p>
            <a:r>
              <a:rPr kumimoji="1" lang="en-US" altLang="zh-CN" dirty="0"/>
              <a:t>[INS]_t is the target insertion token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DD391-4E40-4142-A945-1DC36CAB2D60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5625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CN" dirty="0"/>
              <a:t>[DEL] tokens are positioned before each utterance</a:t>
            </a:r>
          </a:p>
          <a:p>
            <a:endParaRPr kumimoji="1" lang="en-US" altLang="zh-CN" dirty="0"/>
          </a:p>
          <a:p>
            <a:r>
              <a:rPr kumimoji="1" lang="en-US" altLang="zh-CN" dirty="0" err="1"/>
              <a:t>U_rand</a:t>
            </a:r>
            <a:r>
              <a:rPr kumimoji="1" lang="en-US" altLang="zh-CN" dirty="0"/>
              <a:t> is the utterance form the random dialog</a:t>
            </a:r>
          </a:p>
          <a:p>
            <a:r>
              <a:rPr kumimoji="1" lang="en-US" altLang="zh-CN" dirty="0"/>
              <a:t>[DEL]_t is the target deletion token.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DD391-4E40-4142-A945-1DC36CAB2D60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151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 temporal dependencies between semantically similar utterances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shuffle utterances except for the last utterance and insert [SRCH] tokens before each shuffled utterance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U_t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is the previous utterance of the last utterance 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u_k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[SRCH]_t is the target search token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DD391-4E40-4142-A945-1DC36CAB2D60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1300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DD391-4E40-4142-A945-1DC36CAB2D60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8365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It drops more than 10% less than the baselines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DD391-4E40-4142-A945-1DC36CAB2D60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1898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recap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DD391-4E40-4142-A945-1DC36CAB2D60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04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DD391-4E40-4142-A945-1DC36CAB2D6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9755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DD391-4E40-4142-A945-1DC36CAB2D6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1827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has become a  commonsense that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the author proposed that for fair comparison among pretraining methods, the same model size, data, and compute.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other words, a better pre-training method should achieve better compute efficiency and higher absolute performance on down stream tasks.</a:t>
            </a:r>
            <a:endParaRPr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This model focus on improving the masked language modeling.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DD391-4E40-4142-A945-1DC36CAB2D6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7064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MLM first select a random set of positions (integers between 1 and n) to mask out </a:t>
            </a:r>
            <a:endParaRPr lang="en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tokens in the selected positions are replaced with a [MASK] token: </a:t>
            </a:r>
            <a:endParaRPr lang="en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generator then learns to predict the original identities of the masked-out tokens </a:t>
            </a:r>
            <a:endParaRPr lang="en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discriminator is trained to distinguish tokens in the data from tokens that have been replaced by generator samples. </a:t>
            </a:r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DD391-4E40-4142-A945-1DC36CAB2D6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2009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generator is trained to perform masked language modeling (MLM) </a:t>
            </a:r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DD391-4E40-4142-A945-1DC36CAB2D6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5158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discriminator is trained to distinguish tokens in the data from tokens that have been replaced by generator samples. </a:t>
            </a:r>
            <a:endParaRPr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DD391-4E40-4142-A945-1DC36CAB2D6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9611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minimize the combined loss </a:t>
            </a:r>
            <a:endParaRPr lang="en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don’t back-propagate the discriminator loss through the generator </a:t>
            </a:r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DD391-4E40-4142-A945-1DC36CAB2D60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9128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9C67E-1F34-1449-986C-5612590A7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48C0F3-B2F9-354D-8694-A5B63EC34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70446-D907-DF41-A32B-99183A20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E9876-A00D-4E49-AB90-D60427D41C78}" type="datetime1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C07792-0A36-DD46-9960-03521A6F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3EAFC6-0B56-4547-B963-3AB2B13E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4BA8-921F-BC44-8A19-33600D4A5F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813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F322E-2FC6-4644-BCDF-F740F30D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40094F-05E4-D040-8011-7447F13D1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0A890A-F6EA-EB40-B8C3-DCAFD43B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C25C-3305-BE41-A940-44D776FB7786}" type="datetime1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87273-4BE5-8D4F-A08E-611D8FB5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F581B9-6C61-C04B-A1C5-F7A42F2F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4BA8-921F-BC44-8A19-33600D4A5F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73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7A7781-EFFD-4B4F-9BB4-3298FA9FD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D79529-16EE-CE4E-8E4C-0EDF31FF9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E2BBD1-363F-EE44-9389-A983C871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6F73-1550-3849-8617-504376019E4A}" type="datetime1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4C1F59-674D-4D42-B097-858C1A31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A711A-53C5-C74B-8CA7-6FCA9232E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4BA8-921F-BC44-8A19-33600D4A5F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644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A667D-DF03-DC4B-88B5-FF284E1D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98CF0-44C6-D849-84D5-B6D2F40C1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A2AE6-0FDA-8E4B-BCAA-664B7B18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FFA2-5891-534B-8C70-F099887C313B}" type="datetime1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3E99C1-9048-6941-B723-A030DE4D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3A5E9D-3045-B742-AF8A-4CDA34C19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4BA8-921F-BC44-8A19-33600D4A5F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922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B3B1E-CF6C-B245-AA35-347C76E2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E2B424-6E96-ED49-A3CC-F0E1E8BA4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F8759-982C-E943-84D5-57ADFF9E4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9D70-9E8E-844D-82E3-516256B71251}" type="datetime1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6C8D4B-EE3B-534F-93B1-BFCBD4A3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70D4F6-FDC9-BF49-8C98-17D21D4C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4BA8-921F-BC44-8A19-33600D4A5F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082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88EB5-29AD-E145-8B12-F7050625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52638-865F-504C-BA43-291410551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89D694-5A07-B845-AD3E-90B7245CB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C1751F-FDC0-4F46-B7D5-44BADEAD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4FBB-E6CC-3C41-A23F-819BFC0A9B2B}" type="datetime1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F2F691-823B-144C-96C8-9AEC36B6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5323D3-1D4F-5147-B8C7-549EB188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4BA8-921F-BC44-8A19-33600D4A5F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429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421F5-B053-A049-B341-6AEB8C72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D19A42-E74A-0140-B672-C885CB52D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65D928-A4E9-7F47-AA4C-783C541DE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6965F2-64DF-8A44-9E3D-4190E6CCF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900271-5947-BB42-BB3C-286EA6A6D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78A45-4812-F046-8BD0-CB0F54B5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16F5-F476-4849-BA89-9E0538BD88EF}" type="datetime1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563B10-626E-914F-A672-BAA59663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1393E7-2FA2-144F-919B-2E629FAD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4BA8-921F-BC44-8A19-33600D4A5F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2996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32469-DE3A-9341-9C68-BA6AD96B9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A12487-7A4D-8A47-B0E6-0BD5553C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3929-58ED-1A45-B7B3-76631F2E25C3}" type="datetime1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D12B67-2D96-5F48-8D7D-1A3301B4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0946FD-1D6D-FB48-9F37-A3255215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4BA8-921F-BC44-8A19-33600D4A5F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624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586BC6-7EE7-D742-A993-C4655DE2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6DB1-A557-F94B-84CF-18F3E20B61C4}" type="datetime1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ADCA67-B000-B04F-AE4F-5D5F20E7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B1CF96-9B83-7745-950F-1A869373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4BA8-921F-BC44-8A19-33600D4A5F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848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77CAE-16F0-B844-B047-AADF4958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44DCA-E651-6841-8729-A51B76239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2DF05B-565F-D446-9969-030CB5A75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1B4543-FC92-B34A-B9E2-FE60538C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9BC4-3A61-DA4C-974E-AF9C43D0F509}" type="datetime1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9CEBDF-9C8E-CA41-887F-2B9935CFF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DBF48D-7297-AE42-B005-649DAE6E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4BA8-921F-BC44-8A19-33600D4A5F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10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62D05-71FD-4B46-9E9E-964943819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FD3584-B1CC-AE49-BC9C-A8FB297D0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8DC2A9-2A9F-5547-BC37-5656F5DF4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EC9140-770B-5749-810B-D33AE94D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6927-9E28-CC47-B361-CCB7285280DB}" type="datetime1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B37066-2715-CA49-809A-667B3793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BBE52-8EA5-6544-ABEC-FFE2660B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4BA8-921F-BC44-8A19-33600D4A5F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785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C240A5-F34E-0C4F-B819-1322AFB91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A04AE2-9D22-C848-B9D6-AF3CCF989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ECACB-8DE2-AA4F-8B64-A81976CC8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95BB5-69E2-4148-AF58-0EFB0BCE27B4}" type="datetime1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E4A4FB-8097-C346-87F3-A2505A527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A8D9B-8EA9-F549-9E9F-C9787C278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54BA8-921F-BC44-8A19-33600D4A5F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554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EC6EF-E57B-174E-9E16-9810F4BE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016" y="1041400"/>
            <a:ext cx="9893968" cy="2387600"/>
          </a:xfrm>
        </p:spPr>
        <p:txBody>
          <a:bodyPr>
            <a:noAutofit/>
          </a:bodyPr>
          <a:lstStyle/>
          <a:p>
            <a:r>
              <a:rPr kumimoji="1" lang="en-US" altLang="zh-CN" sz="6600" dirty="0">
                <a:latin typeface="Times" pitchFamily="2" charset="0"/>
              </a:rPr>
              <a:t>Self-supervised Tasks for Dialogue Context Modeling</a:t>
            </a:r>
            <a:r>
              <a:rPr kumimoji="1" lang="zh-CN" altLang="en-US" sz="6600" dirty="0">
                <a:latin typeface="Times" pitchFamily="2" charset="0"/>
              </a:rPr>
              <a:t>（</a:t>
            </a:r>
            <a:r>
              <a:rPr kumimoji="1" lang="en-US" altLang="zh-CN" sz="6600" dirty="0">
                <a:latin typeface="Times" pitchFamily="2" charset="0"/>
              </a:rPr>
              <a:t>II</a:t>
            </a:r>
            <a:r>
              <a:rPr kumimoji="1" lang="zh-CN" altLang="en-US" sz="6600" dirty="0">
                <a:latin typeface="Times" pitchFamily="2" charset="0"/>
              </a:rPr>
              <a:t>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6C6E10-492D-8340-9E9E-580F846572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en-US" altLang="zh-CN" sz="2800" dirty="0">
              <a:latin typeface="Times" pitchFamily="2" charset="0"/>
            </a:endParaRPr>
          </a:p>
          <a:p>
            <a:endParaRPr kumimoji="1" lang="en-US" altLang="zh-CN" sz="2800" dirty="0">
              <a:latin typeface="Times" pitchFamily="2" charset="0"/>
            </a:endParaRPr>
          </a:p>
          <a:p>
            <a:r>
              <a:rPr kumimoji="1" lang="en-US" altLang="zh-CN" sz="2800" dirty="0">
                <a:latin typeface="Times" pitchFamily="2" charset="0"/>
              </a:rPr>
              <a:t>Qi Jia</a:t>
            </a:r>
            <a:endParaRPr kumimoji="1" lang="zh-CN" altLang="en-US" sz="28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252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773AC-68B3-8A4D-BF23-A756BE34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Replaced Token Detection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4AE687C-990C-A442-A4C9-FDEC2E541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25625"/>
            <a:ext cx="10921969" cy="3178114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8671F10-6070-1B4D-A60C-BBE64FB080F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A401FF-34CF-0F49-B00A-F3A6924B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4BA8-921F-BC44-8A19-33600D4A5FF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809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773AC-68B3-8A4D-BF23-A756BE34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Replaced Token Detection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4AE687C-990C-A442-A4C9-FDEC2E541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921969" cy="3178114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8671F10-6070-1B4D-A60C-BBE64FB080F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D538113A-449A-F744-9DDB-37F9FAD81DFC}"/>
              </a:ext>
            </a:extLst>
          </p:cNvPr>
          <p:cNvSpPr/>
          <p:nvPr/>
        </p:nvSpPr>
        <p:spPr>
          <a:xfrm>
            <a:off x="3552092" y="1926003"/>
            <a:ext cx="2543908" cy="28114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A3D338-8668-C14B-8C18-A66C5490B7A0}"/>
              </a:ext>
            </a:extLst>
          </p:cNvPr>
          <p:cNvSpPr txBox="1"/>
          <p:nvPr/>
        </p:nvSpPr>
        <p:spPr>
          <a:xfrm>
            <a:off x="2092570" y="4969180"/>
            <a:ext cx="747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Times" pitchFamily="2" charset="0"/>
              </a:rPr>
              <a:t>Trained with the maximum-likelihood </a:t>
            </a:r>
            <a:endParaRPr kumimoji="1" lang="zh-CN" altLang="en-US" sz="2800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72F71DE-4882-A141-BB4A-766A602B7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570" y="5387975"/>
            <a:ext cx="5791200" cy="1104900"/>
          </a:xfrm>
          <a:prstGeom prst="rect">
            <a:avLst/>
          </a:prstGeom>
        </p:spPr>
      </p:pic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103863CD-116F-1C4B-B76A-32525236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4BA8-921F-BC44-8A19-33600D4A5FF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5541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773AC-68B3-8A4D-BF23-A756BE34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Replaced Token Detection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4AE687C-990C-A442-A4C9-FDEC2E541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921969" cy="3178114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8671F10-6070-1B4D-A60C-BBE64FB080F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D538113A-449A-F744-9DDB-37F9FAD81DFC}"/>
              </a:ext>
            </a:extLst>
          </p:cNvPr>
          <p:cNvSpPr/>
          <p:nvPr/>
        </p:nvSpPr>
        <p:spPr>
          <a:xfrm>
            <a:off x="7280031" y="1948381"/>
            <a:ext cx="2543908" cy="28114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A3D338-8668-C14B-8C18-A66C5490B7A0}"/>
              </a:ext>
            </a:extLst>
          </p:cNvPr>
          <p:cNvSpPr txBox="1"/>
          <p:nvPr/>
        </p:nvSpPr>
        <p:spPr>
          <a:xfrm>
            <a:off x="5615354" y="4882539"/>
            <a:ext cx="747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Times" pitchFamily="2" charset="0"/>
              </a:rPr>
              <a:t>Trained with the binary cross-entropy loss</a:t>
            </a:r>
            <a:endParaRPr kumimoji="1" lang="zh-CN" altLang="en-US" sz="2800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1AFA11C-5331-FA49-AC2D-982A34F02C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029"/>
          <a:stretch/>
        </p:blipFill>
        <p:spPr>
          <a:xfrm>
            <a:off x="29497" y="5539150"/>
            <a:ext cx="12222843" cy="1054665"/>
          </a:xfrm>
          <a:prstGeom prst="rect">
            <a:avLst/>
          </a:prstGeom>
        </p:spPr>
      </p:pic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2A16F341-048E-BD4C-84EB-D78BDA77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4BA8-921F-BC44-8A19-33600D4A5FF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35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773AC-68B3-8A4D-BF23-A756BE34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Replaced Token Detection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4AE687C-990C-A442-A4C9-FDEC2E541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25625"/>
            <a:ext cx="10921969" cy="3178114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8671F10-6070-1B4D-A60C-BBE64FB080F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60B94D-4C33-5E4F-8FF0-6D943051B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348" y="5138676"/>
            <a:ext cx="7187672" cy="1354199"/>
          </a:xfrm>
          <a:prstGeom prst="rect">
            <a:avLst/>
          </a:prstGeom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88B2A8-F8CD-8A47-B14D-929F60FB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4BA8-921F-BC44-8A19-33600D4A5FF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5368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773AC-68B3-8A4D-BF23-A756BE34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Replaced Token Detection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8671F10-6070-1B4D-A60C-BBE64FB080F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10" name="内容占位符 4">
            <a:extLst>
              <a:ext uri="{FF2B5EF4-FFF2-40B4-BE49-F238E27FC236}">
                <a16:creationId xmlns:a16="http://schemas.microsoft.com/office/drawing/2014/main" id="{BD6A3932-CA63-5640-9B0C-46860409B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0357"/>
          <a:stretch/>
        </p:blipFill>
        <p:spPr>
          <a:xfrm>
            <a:off x="838200" y="1825625"/>
            <a:ext cx="5421923" cy="3178114"/>
          </a:xfrm>
        </p:spPr>
      </p:pic>
      <p:pic>
        <p:nvPicPr>
          <p:cNvPr id="11" name="内容占位符 4">
            <a:extLst>
              <a:ext uri="{FF2B5EF4-FFF2-40B4-BE49-F238E27FC236}">
                <a16:creationId xmlns:a16="http://schemas.microsoft.com/office/drawing/2014/main" id="{EE241C2B-9D44-4E44-B900-837489AEC0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642"/>
          <a:stretch/>
        </p:blipFill>
        <p:spPr>
          <a:xfrm>
            <a:off x="6260123" y="1837648"/>
            <a:ext cx="5500046" cy="3178114"/>
          </a:xfrm>
          <a:prstGeom prst="rect">
            <a:avLst/>
          </a:prstGeom>
        </p:spPr>
      </p:pic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1FDE17B1-CB64-8E45-BC97-D296D842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4BA8-921F-BC44-8A19-33600D4A5FF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829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0F93F-D219-EE49-B3F0-2C0156E1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Advantages I: [MASK]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149DD-DC94-254F-A610-7DA00393E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Solves the mismatch of the [MASK] tokens in BERT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45D5D072-84B8-BB40-9629-1305D02CAB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642" t="454"/>
          <a:stretch/>
        </p:blipFill>
        <p:spPr>
          <a:xfrm>
            <a:off x="3798276" y="2426677"/>
            <a:ext cx="5500046" cy="316367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C26C004-6DC4-6049-B2CA-D6A4C8EFD75B}"/>
              </a:ext>
            </a:extLst>
          </p:cNvPr>
          <p:cNvSpPr/>
          <p:nvPr/>
        </p:nvSpPr>
        <p:spPr>
          <a:xfrm>
            <a:off x="3341077" y="2426677"/>
            <a:ext cx="896815" cy="545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6DF549D2-6F3F-B84E-BA08-A74CDD991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4BA8-921F-BC44-8A19-33600D4A5FF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6986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F4C95-B14D-EF41-9C36-262D7E1F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Advantages II: Efficiency Gains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98D61D-1007-9042-BC88-5573FE815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MLM learns from the 15% of the tokens per example</a:t>
            </a:r>
          </a:p>
        </p:txBody>
      </p:sp>
      <p:pic>
        <p:nvPicPr>
          <p:cNvPr id="1026" name="Picture 2" descr="Symmetry | Free Full-Text | Self-Supervised Contextual Data Augmentation  for Natural Language Processing | HTML">
            <a:extLst>
              <a:ext uri="{FF2B5EF4-FFF2-40B4-BE49-F238E27FC236}">
                <a16:creationId xmlns:a16="http://schemas.microsoft.com/office/drawing/2014/main" id="{1178F7D0-FA4C-094E-948C-8AB969908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28" y="2624537"/>
            <a:ext cx="5677144" cy="386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DBBFBF-3D6D-D74F-8C8F-31605E5CE68A}"/>
              </a:ext>
            </a:extLst>
          </p:cNvPr>
          <p:cNvSpPr txBox="1">
            <a:spLocks/>
          </p:cNvSpPr>
          <p:nvPr/>
        </p:nvSpPr>
        <p:spPr>
          <a:xfrm>
            <a:off x="6515344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kumimoji="1" lang="en-US" altLang="zh-CN" dirty="0">
                <a:latin typeface="Times" pitchFamily="2" charset="0"/>
              </a:rPr>
              <a:t>RTD learns from all input tokens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C4B4E54-9C8E-3E45-A7FD-4B0902E48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016" y="3204569"/>
            <a:ext cx="5000434" cy="2972394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6CA7F9D9-9B6F-7E46-B396-B0678A29FA56}"/>
              </a:ext>
            </a:extLst>
          </p:cNvPr>
          <p:cNvSpPr/>
          <p:nvPr/>
        </p:nvSpPr>
        <p:spPr>
          <a:xfrm>
            <a:off x="4466492" y="2409092"/>
            <a:ext cx="1230923" cy="7954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C0D795C-4262-744C-A5A2-367684A6D7BC}"/>
              </a:ext>
            </a:extLst>
          </p:cNvPr>
          <p:cNvSpPr/>
          <p:nvPr/>
        </p:nvSpPr>
        <p:spPr>
          <a:xfrm>
            <a:off x="10470411" y="3429000"/>
            <a:ext cx="883390" cy="21453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817BFA24-A2FA-3944-90A9-7B7F54D0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4BA8-921F-BC44-8A19-33600D4A5FF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3259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CF04B-5C89-6C47-B36B-FFCDDC43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Results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A92530E-513C-4642-94F6-368AB186E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87162"/>
            <a:ext cx="6948570" cy="5005713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A8E45CA-43BC-2448-B5D6-FF5D95DCD5F0}"/>
              </a:ext>
            </a:extLst>
          </p:cNvPr>
          <p:cNvSpPr txBox="1"/>
          <p:nvPr/>
        </p:nvSpPr>
        <p:spPr>
          <a:xfrm>
            <a:off x="7600430" y="2303585"/>
            <a:ext cx="41323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i="1" dirty="0">
                <a:latin typeface="Times" pitchFamily="2" charset="0"/>
              </a:rPr>
              <a:t>Replaced token detection </a:t>
            </a:r>
            <a:r>
              <a:rPr kumimoji="1" lang="en-US" altLang="zh-CN" sz="2800" dirty="0">
                <a:latin typeface="Times" pitchFamily="2" charset="0"/>
              </a:rPr>
              <a:t>pre-training consistently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" pitchFamily="2" charset="0"/>
              </a:rPr>
              <a:t>outperforms</a:t>
            </a:r>
            <a:r>
              <a:rPr kumimoji="1" lang="en-US" altLang="zh-CN" sz="2800" dirty="0">
                <a:latin typeface="Times" pitchFamily="2" charset="0"/>
              </a:rPr>
              <a:t> </a:t>
            </a:r>
            <a:r>
              <a:rPr kumimoji="1" lang="en-US" altLang="zh-CN" sz="2800" b="1" i="1" dirty="0">
                <a:latin typeface="Times" pitchFamily="2" charset="0"/>
              </a:rPr>
              <a:t>masked language model</a:t>
            </a:r>
            <a:r>
              <a:rPr kumimoji="1" lang="en-US" altLang="zh-CN" sz="2800" dirty="0">
                <a:latin typeface="Times" pitchFamily="2" charset="0"/>
              </a:rPr>
              <a:t> pre-training given the same compute budget.</a:t>
            </a:r>
            <a:endParaRPr kumimoji="1" lang="zh-CN" altLang="en-US" sz="2800" dirty="0">
              <a:latin typeface="Times" pitchFamily="2" charset="0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C1E2B4E6-5B47-2248-B54E-2E249A4E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4BA8-921F-BC44-8A19-33600D4A5FF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009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0B89E-7403-C44C-B5D1-2AC9A45C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Results on Response Selection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9786D467-836A-C243-A340-5CD453F5D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376412"/>
            <a:ext cx="12191999" cy="4069080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370F61C-CC0F-8540-8FCF-57D1AF5FF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9" y="5564761"/>
            <a:ext cx="12011429" cy="687956"/>
          </a:xfrm>
          <a:prstGeom prst="rect">
            <a:avLst/>
          </a:prstGeom>
        </p:spPr>
      </p:pic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D6B58516-C163-674D-A082-3485A760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4BA8-921F-BC44-8A19-33600D4A5FF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6247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7FA2A-7EEF-6342-B605-58CD5C63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634" y="2103437"/>
            <a:ext cx="8006166" cy="132556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zh-CN" b="1" dirty="0">
                <a:latin typeface="Times" pitchFamily="2" charset="0"/>
              </a:rPr>
              <a:t>Do response selection models based on pre-trained language models really know what’s next?</a:t>
            </a:r>
            <a:endParaRPr kumimoji="1" lang="zh-CN" altLang="en-US" b="1" dirty="0">
              <a:latin typeface="Times" pitchFamily="2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F54FE8-6AA1-4049-91BC-E1C7D032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4BA8-921F-BC44-8A19-33600D4A5FF2}" type="slidenum">
              <a:rPr kumimoji="1" lang="zh-CN" altLang="en-US" smtClean="0"/>
              <a:t>19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7F147AC-1B65-3C4E-A577-5ABB2C03E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912" y="1928018"/>
            <a:ext cx="1943100" cy="167640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58160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BD538-A15F-7F41-A743-1B4BCBAB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Recap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83EF9A-7852-F845-B6F6-FCEF54298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 err="1">
                <a:latin typeface="Times" pitchFamily="2" charset="0"/>
              </a:rPr>
              <a:t>DialogBERT</a:t>
            </a:r>
            <a:r>
              <a:rPr lang="en" altLang="zh-CN" dirty="0">
                <a:latin typeface="Times" pitchFamily="2" charset="0"/>
              </a:rPr>
              <a:t>: Discourse-Aware Response Generation via Learning to Recover and Rank Utterances </a:t>
            </a:r>
          </a:p>
          <a:p>
            <a:r>
              <a:rPr lang="en" altLang="zh-CN" dirty="0">
                <a:latin typeface="Times" pitchFamily="2" charset="0"/>
              </a:rPr>
              <a:t>Learning an Effective Context-Response Matching Model with Self-Supervised Tasks for Retrieval-based Dialogues 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FD542F-DD8D-D345-8C94-98B9B2E6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4BA8-921F-BC44-8A19-33600D4A5FF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9132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0D7A3-1BAC-9F4E-8222-522883D7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Times" pitchFamily="2" charset="0"/>
              </a:rPr>
              <a:t>Adversarial Experiment</a:t>
            </a:r>
            <a:endParaRPr kumimoji="1"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9B8C4DF-A302-EC43-9D5C-789C1660A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>
                <a:latin typeface="Times" pitchFamily="2" charset="0"/>
              </a:rPr>
              <a:t>Train the models using the original training set </a:t>
            </a:r>
          </a:p>
          <a:p>
            <a:r>
              <a:rPr lang="en" altLang="zh-CN" dirty="0">
                <a:latin typeface="Times" pitchFamily="2" charset="0"/>
              </a:rPr>
              <a:t>Evaluate them on the adversarial test set </a:t>
            </a:r>
          </a:p>
          <a:p>
            <a:pPr lvl="1"/>
            <a:r>
              <a:rPr lang="en" altLang="zh-CN" sz="2800" dirty="0">
                <a:latin typeface="Times" pitchFamily="2" charset="0"/>
              </a:rPr>
              <a:t>Randomly extract an utterance from the dialog context </a:t>
            </a:r>
          </a:p>
          <a:p>
            <a:pPr lvl="1"/>
            <a:r>
              <a:rPr lang="en" altLang="zh-CN" sz="2800" dirty="0">
                <a:latin typeface="Times" pitchFamily="2" charset="0"/>
              </a:rPr>
              <a:t>Replace it with one of negative responses among candidates </a:t>
            </a:r>
          </a:p>
          <a:p>
            <a:pPr lvl="1"/>
            <a:endParaRPr lang="en" altLang="zh-CN" dirty="0"/>
          </a:p>
          <a:p>
            <a:endParaRPr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CF3BC7F9-F3AD-AD48-8F70-CE1E283C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4BA8-921F-BC44-8A19-33600D4A5FF2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022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DB75C-F5DA-1446-92D7-EBD97C86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Times" pitchFamily="2" charset="0"/>
              </a:rPr>
              <a:t>Adversarial Experiment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3911215-5EAD-7845-B9E4-4956E6C79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5054" y="2056250"/>
            <a:ext cx="8201891" cy="294226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EEFF446-22B0-2F45-96E0-1A1456FEC4D2}"/>
              </a:ext>
            </a:extLst>
          </p:cNvPr>
          <p:cNvSpPr/>
          <p:nvPr/>
        </p:nvSpPr>
        <p:spPr>
          <a:xfrm>
            <a:off x="3015809" y="5364079"/>
            <a:ext cx="6684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latin typeface="Times" pitchFamily="2" charset="0"/>
              </a:rPr>
              <a:t>Adversarial experimental results on Ubuntu Corpus.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71DBB3-DAB9-734D-A458-1B0C1DEC7752}"/>
              </a:ext>
            </a:extLst>
          </p:cNvPr>
          <p:cNvSpPr/>
          <p:nvPr/>
        </p:nvSpPr>
        <p:spPr>
          <a:xfrm>
            <a:off x="7810500" y="1828800"/>
            <a:ext cx="2386445" cy="35352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050" name="Picture 2" descr="呐喊小人简笔画(第1页) - 一起扣扣网">
            <a:extLst>
              <a:ext uri="{FF2B5EF4-FFF2-40B4-BE49-F238E27FC236}">
                <a16:creationId xmlns:a16="http://schemas.microsoft.com/office/drawing/2014/main" id="{D4E59F4F-A576-8044-A0CC-87DEB9FCC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0" t="13474" r="21999"/>
          <a:stretch/>
        </p:blipFill>
        <p:spPr bwMode="auto">
          <a:xfrm>
            <a:off x="10363200" y="2526027"/>
            <a:ext cx="1600200" cy="2472489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31BA9F-3FFA-2A4F-8E2C-ACC954CD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4BA8-921F-BC44-8A19-33600D4A5FF2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066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B8657-B3AC-814F-B57F-11596AFC8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51909" cy="1325563"/>
          </a:xfrm>
        </p:spPr>
        <p:txBody>
          <a:bodyPr/>
          <a:lstStyle/>
          <a:p>
            <a:r>
              <a:rPr kumimoji="1" lang="en-US" altLang="zh-CN" b="1" dirty="0">
                <a:latin typeface="Times" pitchFamily="2" charset="0"/>
              </a:rPr>
              <a:t>Adversarial Experiment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F15A51B-10A7-C84D-8778-BC8C3CD73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66597" y="54464"/>
            <a:ext cx="7287203" cy="6749071"/>
          </a:xfr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F7470E52-2995-174E-82E4-C182195D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4BA8-921F-BC44-8A19-33600D4A5FF2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2757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D99CC79-8FC6-034E-8965-D7A20CC1A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30" y="1199789"/>
            <a:ext cx="12113139" cy="3663157"/>
          </a:xfr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54005D5-3932-494C-B0F4-658293078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4BA8-921F-BC44-8A19-33600D4A5FF2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6346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9529C-5C3F-B84F-AE1B-E9D27F31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Approach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7F4899-8541-7443-B465-0E92A6872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Times" pitchFamily="2" charset="0"/>
              </a:rPr>
              <a:t>Utterance Manipulation Strategies (UMS)</a:t>
            </a:r>
          </a:p>
          <a:p>
            <a:pPr lvl="1"/>
            <a:r>
              <a:rPr kumimoji="1" lang="en-US" altLang="zh-CN" sz="2800" b="1" dirty="0">
                <a:latin typeface="Times" pitchFamily="2" charset="0"/>
              </a:rPr>
              <a:t>Self-supervised learning methods</a:t>
            </a:r>
          </a:p>
          <a:p>
            <a:pPr lvl="2"/>
            <a:r>
              <a:rPr kumimoji="1" lang="en-US" altLang="zh-CN" sz="2400" dirty="0">
                <a:latin typeface="Times" pitchFamily="2" charset="0"/>
              </a:rPr>
              <a:t>Utterance Insertion</a:t>
            </a:r>
          </a:p>
          <a:p>
            <a:pPr lvl="2"/>
            <a:r>
              <a:rPr kumimoji="1" lang="en-US" altLang="zh-CN" sz="2400" dirty="0">
                <a:latin typeface="Times" pitchFamily="2" charset="0"/>
              </a:rPr>
              <a:t>Utterance Deletion</a:t>
            </a:r>
          </a:p>
          <a:p>
            <a:pPr lvl="2"/>
            <a:r>
              <a:rPr kumimoji="1" lang="en-US" altLang="zh-CN" sz="2400" dirty="0">
                <a:latin typeface="Times" pitchFamily="2" charset="0"/>
              </a:rPr>
              <a:t>Utterance Search</a:t>
            </a:r>
          </a:p>
          <a:p>
            <a:pPr lvl="1"/>
            <a:r>
              <a:rPr kumimoji="1" lang="en-US" altLang="zh-CN" sz="2800" b="1" dirty="0">
                <a:latin typeface="Times" pitchFamily="2" charset="0"/>
              </a:rPr>
              <a:t>Multi-task learning framework</a:t>
            </a:r>
          </a:p>
          <a:p>
            <a:pPr marL="457200" lvl="1" indent="0" algn="ctr">
              <a:buNone/>
            </a:pPr>
            <a:r>
              <a:rPr kumimoji="1" lang="en-US" altLang="zh-CN" sz="2800" dirty="0">
                <a:latin typeface="Times" pitchFamily="2" charset="0"/>
              </a:rPr>
              <a:t>Loss = response selection loss + UMS losses</a:t>
            </a:r>
          </a:p>
          <a:p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FF4151-0D90-EC4D-B53A-94546AA3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4BA8-921F-BC44-8A19-33600D4A5FF2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8959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76771-2E35-4D42-8040-685E138A5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Self-supervised Tasks: Utterance Insertion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170DAE2-179E-8E4B-99BF-5B1CD1C9A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173"/>
          <a:stretch/>
        </p:blipFill>
        <p:spPr>
          <a:xfrm>
            <a:off x="4717761" y="1562099"/>
            <a:ext cx="6636039" cy="3479511"/>
          </a:xfrm>
        </p:spPr>
      </p:pic>
      <p:sp>
        <p:nvSpPr>
          <p:cNvPr id="6" name="内容占位符 3">
            <a:extLst>
              <a:ext uri="{FF2B5EF4-FFF2-40B4-BE49-F238E27FC236}">
                <a16:creationId xmlns:a16="http://schemas.microsoft.com/office/drawing/2014/main" id="{B6D4C4CF-38A4-5B45-BED9-6D99B62C2D8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8795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" pitchFamily="2" charset="0"/>
              </a:rPr>
              <a:t>Find where the selected utterance should be inserted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18E698E-D869-8149-9760-04C99C395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012" y="5146385"/>
            <a:ext cx="5917436" cy="1092199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D7DA1645-C4DF-A047-89FD-984F849A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4BA8-921F-BC44-8A19-33600D4A5FF2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1555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76771-2E35-4D42-8040-685E138A5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Self-supervised Tasks: Utterance Deletion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1B516F-BD63-CC49-9E88-387D63E82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7591" cy="4351338"/>
          </a:xfrm>
        </p:spPr>
        <p:txBody>
          <a:bodyPr/>
          <a:lstStyle/>
          <a:p>
            <a:r>
              <a:rPr lang="en-US" altLang="zh-CN" dirty="0">
                <a:latin typeface="Times" pitchFamily="2" charset="0"/>
              </a:rPr>
              <a:t>Find an unrelated utterance to the dialog.</a:t>
            </a:r>
          </a:p>
          <a:p>
            <a:r>
              <a:rPr lang="en-US" altLang="zh-CN" dirty="0">
                <a:latin typeface="Times" pitchFamily="2" charset="0"/>
              </a:rPr>
              <a:t>Sampled from the random dialog.</a:t>
            </a:r>
          </a:p>
        </p:txBody>
      </p:sp>
      <p:pic>
        <p:nvPicPr>
          <p:cNvPr id="6" name="内容占位符 6">
            <a:extLst>
              <a:ext uri="{FF2B5EF4-FFF2-40B4-BE49-F238E27FC236}">
                <a16:creationId xmlns:a16="http://schemas.microsoft.com/office/drawing/2014/main" id="{4636E316-94CA-AD4C-BE6A-35A566700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511" y="1665883"/>
            <a:ext cx="6238009" cy="395073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3FE6FB1-E4B4-BB46-8234-A1C0813A434F}"/>
              </a:ext>
            </a:extLst>
          </p:cNvPr>
          <p:cNvSpPr/>
          <p:nvPr/>
        </p:nvSpPr>
        <p:spPr>
          <a:xfrm>
            <a:off x="10944705" y="4710331"/>
            <a:ext cx="896815" cy="732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D1AD579-955E-B142-8E78-90B0C562F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00" y="5616622"/>
            <a:ext cx="6098811" cy="1094658"/>
          </a:xfrm>
          <a:prstGeom prst="rect">
            <a:avLst/>
          </a:prstGeom>
        </p:spPr>
      </p:pic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FA04E671-2E59-184D-8637-B6D1A360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4BA8-921F-BC44-8A19-33600D4A5FF2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59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76771-2E35-4D42-8040-685E138A5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Self-supervised Tasks: Utterance Search</a:t>
            </a:r>
            <a:endParaRPr kumimoji="1" lang="zh-CN" altLang="en-US" dirty="0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30704C24-444E-8C48-A4DE-2E865B664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757"/>
          <a:stretch/>
        </p:blipFill>
        <p:spPr>
          <a:xfrm>
            <a:off x="5029201" y="1446536"/>
            <a:ext cx="6591566" cy="4032937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7CAD9D8-3FBA-304B-A797-0AAB961D2E78}"/>
              </a:ext>
            </a:extLst>
          </p:cNvPr>
          <p:cNvSpPr/>
          <p:nvPr/>
        </p:nvSpPr>
        <p:spPr>
          <a:xfrm>
            <a:off x="5029201" y="1446536"/>
            <a:ext cx="896815" cy="2183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9228ED42-7AD5-B54F-ACBB-58714A80597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2775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" pitchFamily="2" charset="0"/>
              </a:rPr>
              <a:t>Find the previous utterance of the last utterance from the jumbled utterances.</a:t>
            </a:r>
          </a:p>
          <a:p>
            <a:r>
              <a:rPr lang="en-US" altLang="zh-CN" dirty="0">
                <a:latin typeface="Times" pitchFamily="2" charset="0"/>
              </a:rPr>
              <a:t>Shuffle the utterances except for the last utterance.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80AF2BA-AF7C-2948-B422-537B71AFD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336" y="5614410"/>
            <a:ext cx="6117359" cy="1082428"/>
          </a:xfrm>
          <a:prstGeom prst="rect">
            <a:avLst/>
          </a:prstGeom>
        </p:spPr>
      </p:pic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E325D828-C692-8C4A-B705-204103DE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4BA8-921F-BC44-8A19-33600D4A5FF2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67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8F7A1-C783-5B41-AF6E-0490A031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UMS losses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EA273D-FD3E-5A42-87E0-5AB23A0F4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Binary cross-entropy loss on each target tokens for all auxiliary tasks.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E299C-DE2F-F84D-B0C7-63547066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4BA8-921F-BC44-8A19-33600D4A5FF2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1729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F40D8-6603-9747-83E7-C1A37E25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Results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DD045D9-C895-F34F-8770-9B5FCA93E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126" y="2694276"/>
            <a:ext cx="11761270" cy="279212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6F3B55A-E609-3641-865C-C9B797B17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8" y="1690688"/>
            <a:ext cx="11826508" cy="756521"/>
          </a:xfrm>
          <a:prstGeom prst="rect">
            <a:avLst/>
          </a:prstGeom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867593B3-3D98-B948-B8A2-BD16AC86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4BA8-921F-BC44-8A19-33600D4A5FF2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14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C11A4-41E3-684D-AA5B-A0EC84A2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Open-Domain Dialogue Generation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3A09423-AEA6-C44E-8866-9DDA73F4B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5811" y="1825625"/>
            <a:ext cx="7100378" cy="4351338"/>
          </a:xfr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D04698-59D2-2E4A-881E-9998039CD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4BA8-921F-BC44-8A19-33600D4A5FF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163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F40D8-6603-9747-83E7-C1A37E25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Adversarial Experiment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84378D4-0860-3042-8F89-4289376A9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1693" y="1690688"/>
            <a:ext cx="7008614" cy="4213155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B439E4A-E5A7-044D-8FB2-DF444A048663}"/>
              </a:ext>
            </a:extLst>
          </p:cNvPr>
          <p:cNvSpPr/>
          <p:nvPr/>
        </p:nvSpPr>
        <p:spPr>
          <a:xfrm>
            <a:off x="2753578" y="5903843"/>
            <a:ext cx="6684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latin typeface="Times" pitchFamily="2" charset="0"/>
              </a:rPr>
              <a:t>Adversarial experimental results on Ubuntu Corpus. 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279E36DA-F8F0-D447-89EE-98893EF25D96}"/>
              </a:ext>
            </a:extLst>
          </p:cNvPr>
          <p:cNvSpPr/>
          <p:nvPr/>
        </p:nvSpPr>
        <p:spPr>
          <a:xfrm>
            <a:off x="9438421" y="3686176"/>
            <a:ext cx="396142" cy="5143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DCBDF8-0C43-1846-B6A2-B91C6F2BF756}"/>
              </a:ext>
            </a:extLst>
          </p:cNvPr>
          <p:cNvSpPr txBox="1"/>
          <p:nvPr/>
        </p:nvSpPr>
        <p:spPr>
          <a:xfrm>
            <a:off x="9834563" y="3686176"/>
            <a:ext cx="88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Times" pitchFamily="2" charset="0"/>
              </a:rPr>
              <a:t>58.3%</a:t>
            </a:r>
            <a:endParaRPr kumimoji="1" lang="zh-CN" altLang="en-US" b="1" dirty="0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1B4BB1-4947-524D-8058-0F53D26A0A16}"/>
              </a:ext>
            </a:extLst>
          </p:cNvPr>
          <p:cNvSpPr txBox="1"/>
          <p:nvPr/>
        </p:nvSpPr>
        <p:spPr>
          <a:xfrm>
            <a:off x="10558463" y="3686176"/>
            <a:ext cx="88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Times" pitchFamily="2" charset="0"/>
              </a:rPr>
              <a:t>38.6%</a:t>
            </a:r>
            <a:endParaRPr kumimoji="1" lang="zh-CN" altLang="en-US" b="1" dirty="0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63B9B32C-5DB5-CA4A-9DBB-348D2F90298B}"/>
              </a:ext>
            </a:extLst>
          </p:cNvPr>
          <p:cNvSpPr/>
          <p:nvPr/>
        </p:nvSpPr>
        <p:spPr>
          <a:xfrm>
            <a:off x="9438421" y="5242333"/>
            <a:ext cx="396142" cy="5143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CC0989F-B9E5-114C-BB32-F06B55618069}"/>
              </a:ext>
            </a:extLst>
          </p:cNvPr>
          <p:cNvSpPr txBox="1"/>
          <p:nvPr/>
        </p:nvSpPr>
        <p:spPr>
          <a:xfrm>
            <a:off x="9834563" y="5242333"/>
            <a:ext cx="88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Times" pitchFamily="2" charset="0"/>
              </a:rPr>
              <a:t>48.5%</a:t>
            </a:r>
            <a:endParaRPr kumimoji="1" lang="zh-CN" altLang="en-US" b="1" dirty="0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DC00EE-B95C-7C4C-879E-0BA3260E4380}"/>
              </a:ext>
            </a:extLst>
          </p:cNvPr>
          <p:cNvSpPr txBox="1"/>
          <p:nvPr/>
        </p:nvSpPr>
        <p:spPr>
          <a:xfrm>
            <a:off x="10558463" y="5242333"/>
            <a:ext cx="88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Times" pitchFamily="2" charset="0"/>
              </a:rPr>
              <a:t>25.4%</a:t>
            </a:r>
            <a:endParaRPr kumimoji="1" lang="zh-CN" altLang="en-US" b="1" dirty="0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19" name="灯片编号占位符 18">
            <a:extLst>
              <a:ext uri="{FF2B5EF4-FFF2-40B4-BE49-F238E27FC236}">
                <a16:creationId xmlns:a16="http://schemas.microsoft.com/office/drawing/2014/main" id="{A0DCE487-B478-6C4E-B34B-2E83EC97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4BA8-921F-BC44-8A19-33600D4A5FF2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5247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75DC6-28FB-2949-BD5D-3BF83E75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Crucial problems in applying language models to response selection: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814E4D-BE0B-8E44-BADC-4E7E9DA8C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>
                <a:latin typeface="Times" pitchFamily="2" charset="0"/>
              </a:rPr>
              <a:t>Domain adaptation </a:t>
            </a:r>
            <a:r>
              <a:rPr lang="en" altLang="zh-CN" dirty="0">
                <a:latin typeface="Times" pitchFamily="2" charset="0"/>
              </a:rPr>
              <a:t>based on an additional training on a target corpus is extremely time-consuming and computationally costly. </a:t>
            </a:r>
            <a:endParaRPr kumimoji="1" lang="en-US" altLang="zh-CN" dirty="0">
              <a:latin typeface="Times" pitchFamily="2" charset="0"/>
            </a:endParaRPr>
          </a:p>
          <a:p>
            <a:r>
              <a:rPr lang="en" altLang="zh-CN" dirty="0">
                <a:latin typeface="Times" pitchFamily="2" charset="0"/>
              </a:rPr>
              <a:t>Formulating response selection as a dialog–response binary classification task is insufficient to </a:t>
            </a:r>
            <a:r>
              <a:rPr lang="en" altLang="zh-CN" b="1" dirty="0">
                <a:latin typeface="Times" pitchFamily="2" charset="0"/>
              </a:rPr>
              <a:t>represent intra- and inter-utterance interactions</a:t>
            </a:r>
            <a:r>
              <a:rPr lang="en" altLang="zh-CN" dirty="0">
                <a:latin typeface="Times" pitchFamily="2" charset="0"/>
              </a:rPr>
              <a:t> as the dialog context is formed by concatenating all utterances. </a:t>
            </a:r>
          </a:p>
          <a:p>
            <a:r>
              <a:rPr lang="en" altLang="zh-CN" dirty="0">
                <a:latin typeface="Times" pitchFamily="2" charset="0"/>
              </a:rPr>
              <a:t>The models tend to select the optimal response depending on how </a:t>
            </a:r>
            <a:r>
              <a:rPr lang="en" altLang="zh-CN" b="1" dirty="0">
                <a:latin typeface="Times" pitchFamily="2" charset="0"/>
              </a:rPr>
              <a:t>semantically similar </a:t>
            </a:r>
            <a:r>
              <a:rPr lang="en" altLang="zh-CN" dirty="0">
                <a:latin typeface="Times" pitchFamily="2" charset="0"/>
              </a:rPr>
              <a:t>it is to a given dialog. </a:t>
            </a:r>
          </a:p>
          <a:p>
            <a:pPr marL="0" indent="0">
              <a:buNone/>
            </a:pP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7324AC-D8A6-EA41-9308-3AC4F8EE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4BA8-921F-BC44-8A19-33600D4A5FF2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271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EDFC8-BF84-1D44-87F9-C07F30B4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Self-supervised Tasks 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1343A-0782-E04B-B2B4-98ED718B8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>
                <a:latin typeface="Times" pitchFamily="2" charset="0"/>
              </a:rPr>
              <a:t>DialogBERT</a:t>
            </a:r>
            <a:r>
              <a:rPr kumimoji="1" lang="en-US" altLang="zh-CN" dirty="0">
                <a:latin typeface="Times" pitchFamily="2" charset="0"/>
              </a:rPr>
              <a:t> -- a BERT extension for neural response generation</a:t>
            </a:r>
          </a:p>
          <a:p>
            <a:pPr lvl="1"/>
            <a:r>
              <a:rPr kumimoji="1" lang="en-US" altLang="zh-CN" dirty="0">
                <a:latin typeface="Times" pitchFamily="2" charset="0"/>
              </a:rPr>
              <a:t>Hierarchical Transformer Encoder</a:t>
            </a:r>
          </a:p>
          <a:p>
            <a:pPr lvl="1"/>
            <a:r>
              <a:rPr kumimoji="1" lang="en-US" altLang="zh-CN" dirty="0">
                <a:latin typeface="Times" pitchFamily="2" charset="0"/>
              </a:rPr>
              <a:t>Masked Utterance Regression</a:t>
            </a:r>
          </a:p>
          <a:p>
            <a:pPr lvl="1"/>
            <a:r>
              <a:rPr kumimoji="1" lang="en-US" altLang="zh-CN" dirty="0">
                <a:latin typeface="Times" pitchFamily="2" charset="0"/>
              </a:rPr>
              <a:t>Distributed Utterance Order Ranking</a:t>
            </a:r>
          </a:p>
          <a:p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CF00E92D-F4CC-9B4C-A5AB-DC8163671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396" y="3568589"/>
            <a:ext cx="2933541" cy="27433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A06E600-8BA2-654B-91BC-1CC7B3288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133" y="3453868"/>
            <a:ext cx="3469257" cy="2972751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3A253B6-AD5D-D049-B52E-44226ED1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4BA8-921F-BC44-8A19-33600D4A5FF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393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2C42F-D116-9F40-A49D-086F0436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Retrieval-based Dialogue Systems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1CEAAB7-369C-9941-97DE-812DA2D6D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28840"/>
            <a:ext cx="10515600" cy="4344907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FE5059-95A2-7F49-84F7-0F093705FCD0}"/>
              </a:ext>
            </a:extLst>
          </p:cNvPr>
          <p:cNvSpPr/>
          <p:nvPr/>
        </p:nvSpPr>
        <p:spPr>
          <a:xfrm>
            <a:off x="9017000" y="5854700"/>
            <a:ext cx="2197100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CA48D1-83FB-7C4C-A796-B80AAA87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4BA8-921F-BC44-8A19-33600D4A5FF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54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A23E1-1318-814B-9CB5-0310E7D51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Self-supervised Tasks 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052382-E4C1-354F-9773-EE2FBEF57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896"/>
            <a:ext cx="5096774" cy="4351338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0070C0"/>
                </a:solidFill>
                <a:latin typeface="Times" pitchFamily="2" charset="0"/>
              </a:rPr>
              <a:t>Next-session Prediction</a:t>
            </a:r>
          </a:p>
          <a:p>
            <a:endParaRPr kumimoji="1" lang="en-US" altLang="zh-CN" dirty="0">
              <a:latin typeface="Times" pitchFamily="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936B8F-3D98-0242-B0E9-88D9E877A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633" y="2005748"/>
            <a:ext cx="4251907" cy="239793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A16815F-E2EB-E349-9E46-AC95F67056A6}"/>
              </a:ext>
            </a:extLst>
          </p:cNvPr>
          <p:cNvSpPr txBox="1">
            <a:spLocks/>
          </p:cNvSpPr>
          <p:nvPr/>
        </p:nvSpPr>
        <p:spPr>
          <a:xfrm>
            <a:off x="6749332" y="1431896"/>
            <a:ext cx="46044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>
                <a:solidFill>
                  <a:srgbClr val="0070C0"/>
                </a:solidFill>
                <a:latin typeface="Times" pitchFamily="2" charset="0"/>
              </a:rPr>
              <a:t>Utterance Restoration</a:t>
            </a:r>
          </a:p>
          <a:p>
            <a:pPr lvl="1"/>
            <a:endParaRPr lang="en" altLang="zh-CN" dirty="0">
              <a:latin typeface="Times" pitchFamily="2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D266D24-A35A-CE41-8481-0FB7CDE75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518" y="1837327"/>
            <a:ext cx="3587489" cy="2566351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CBBC9D0-671D-4B44-87F5-4217391BDFBC}"/>
              </a:ext>
            </a:extLst>
          </p:cNvPr>
          <p:cNvSpPr txBox="1">
            <a:spLocks/>
          </p:cNvSpPr>
          <p:nvPr/>
        </p:nvSpPr>
        <p:spPr>
          <a:xfrm>
            <a:off x="838199" y="4403678"/>
            <a:ext cx="52578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>
                <a:solidFill>
                  <a:srgbClr val="0070C0"/>
                </a:solidFill>
                <a:latin typeface="Times" pitchFamily="2" charset="0"/>
              </a:rPr>
              <a:t>Incoherence Detection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BE27889-79FF-6B4D-A17D-C9CC18511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0996" y="4815112"/>
            <a:ext cx="4209691" cy="2017098"/>
          </a:xfrm>
          <a:prstGeom prst="rect">
            <a:avLst/>
          </a:prstGeom>
        </p:spPr>
      </p:pic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5DB971DB-9CB2-3547-BD3C-39E556A6B841}"/>
              </a:ext>
            </a:extLst>
          </p:cNvPr>
          <p:cNvSpPr txBox="1">
            <a:spLocks/>
          </p:cNvSpPr>
          <p:nvPr/>
        </p:nvSpPr>
        <p:spPr>
          <a:xfrm>
            <a:off x="6758796" y="4403678"/>
            <a:ext cx="48021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>
                <a:solidFill>
                  <a:srgbClr val="0070C0"/>
                </a:solidFill>
                <a:latin typeface="Times" pitchFamily="2" charset="0"/>
              </a:rPr>
              <a:t>Consistency Discrimination</a:t>
            </a:r>
          </a:p>
          <a:p>
            <a:pPr marL="0" indent="0">
              <a:buNone/>
            </a:pPr>
            <a:endParaRPr kumimoji="1" lang="en-US" altLang="zh-CN" dirty="0">
              <a:latin typeface="Times" pitchFamily="2" charset="0"/>
            </a:endParaRPr>
          </a:p>
        </p:txBody>
      </p:sp>
      <p:pic>
        <p:nvPicPr>
          <p:cNvPr id="13" name="内容占位符 4">
            <a:extLst>
              <a:ext uri="{FF2B5EF4-FFF2-40B4-BE49-F238E27FC236}">
                <a16:creationId xmlns:a16="http://schemas.microsoft.com/office/drawing/2014/main" id="{DE7CDBAA-22D2-4147-81D0-492B42F138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6518" y="4947765"/>
            <a:ext cx="4199196" cy="1884445"/>
          </a:xfrm>
          <a:prstGeom prst="rect">
            <a:avLst/>
          </a:prstGeom>
        </p:spPr>
      </p:pic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42B7DA98-A514-3E43-8831-88F7A92F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4BA8-921F-BC44-8A19-33600D4A5FF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160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F7C34-C596-DA41-A5B8-1E23C220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Contents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6B5013-41EE-5D4E-B794-46204E74D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>
                <a:latin typeface="Times" pitchFamily="2" charset="0"/>
              </a:rPr>
              <a:t>Pre-trained Language Model</a:t>
            </a:r>
            <a:r>
              <a:rPr kumimoji="1" lang="en-US" altLang="zh-CN" dirty="0">
                <a:latin typeface="Times" pitchFamily="2" charset="0"/>
              </a:rPr>
              <a:t>: ELECTRA</a:t>
            </a:r>
          </a:p>
          <a:p>
            <a:r>
              <a:rPr kumimoji="1" lang="en-US" altLang="zh-CN" b="1" dirty="0">
                <a:latin typeface="Times" pitchFamily="2" charset="0"/>
              </a:rPr>
              <a:t>An Adversarial Experiment</a:t>
            </a:r>
            <a:r>
              <a:rPr kumimoji="1" lang="en-US" altLang="zh-CN" dirty="0">
                <a:latin typeface="Times" pitchFamily="2" charset="0"/>
              </a:rPr>
              <a:t>:</a:t>
            </a:r>
          </a:p>
          <a:p>
            <a:pPr marL="0" indent="0" algn="ctr">
              <a:buNone/>
            </a:pPr>
            <a:r>
              <a:rPr kumimoji="1" lang="en-US" altLang="zh-CN" dirty="0">
                <a:latin typeface="Times" pitchFamily="2" charset="0"/>
              </a:rPr>
              <a:t>Are language models for response selection </a:t>
            </a:r>
          </a:p>
          <a:p>
            <a:pPr marL="0" indent="0" algn="ctr">
              <a:buNone/>
            </a:pPr>
            <a:r>
              <a:rPr kumimoji="1" lang="en-US" altLang="zh-CN" dirty="0">
                <a:latin typeface="Times" pitchFamily="2" charset="0"/>
              </a:rPr>
              <a:t>trained properly?</a:t>
            </a:r>
          </a:p>
          <a:p>
            <a:r>
              <a:rPr kumimoji="1" lang="en-US" altLang="zh-CN" b="1" dirty="0">
                <a:latin typeface="Times" pitchFamily="2" charset="0"/>
              </a:rPr>
              <a:t>Self-supervised Tasks</a:t>
            </a:r>
            <a:r>
              <a:rPr kumimoji="1" lang="en-US" altLang="zh-CN" dirty="0">
                <a:latin typeface="Times" pitchFamily="2" charset="0"/>
              </a:rPr>
              <a:t>: Utterance Manipulation Strategies (UMS)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03645-29E7-F342-8B15-17FB1BA8B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4BA8-921F-BC44-8A19-33600D4A5FF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0056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D54E69-F518-C541-959E-8A173910A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21" y="615947"/>
            <a:ext cx="11656158" cy="4571512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051F0DA-387A-7647-AC87-00F0F9F2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4BA8-921F-BC44-8A19-33600D4A5FF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5355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61AE4-752E-A447-BC0F-D009DD0F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Background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14E7B-26C0-0145-A2BF-720450D8F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754" y="1960756"/>
            <a:ext cx="3663462" cy="724144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altLang="zh-CN" dirty="0">
                <a:latin typeface="Times" pitchFamily="2" charset="0"/>
              </a:rPr>
              <a:t>pre-training with more compute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F77621-7C77-EA4E-9136-2FE8CA435314}"/>
              </a:ext>
            </a:extLst>
          </p:cNvPr>
          <p:cNvSpPr txBox="1"/>
          <p:nvPr/>
        </p:nvSpPr>
        <p:spPr>
          <a:xfrm>
            <a:off x="6951786" y="1960756"/>
            <a:ext cx="3921369" cy="8787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Times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>
              <a:lnSpc>
                <a:spcPct val="100000"/>
              </a:lnSpc>
            </a:pPr>
            <a:r>
              <a:rPr lang="en" altLang="zh-CN" dirty="0"/>
              <a:t>better downstream accuracies </a:t>
            </a: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ED0C48FE-39A6-764C-AC26-BAF5DAEB10BF}"/>
              </a:ext>
            </a:extLst>
          </p:cNvPr>
          <p:cNvSpPr/>
          <p:nvPr/>
        </p:nvSpPr>
        <p:spPr>
          <a:xfrm>
            <a:off x="5896708" y="2156711"/>
            <a:ext cx="597877" cy="606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90DFD6-981A-2849-91A3-6B9976E1E812}"/>
              </a:ext>
            </a:extLst>
          </p:cNvPr>
          <p:cNvSpPr txBox="1"/>
          <p:nvPr/>
        </p:nvSpPr>
        <p:spPr>
          <a:xfrm>
            <a:off x="1107831" y="3868615"/>
            <a:ext cx="9765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Times" pitchFamily="2" charset="0"/>
              </a:rPr>
              <a:t>For pre-training methods:  </a:t>
            </a:r>
          </a:p>
          <a:p>
            <a:pPr algn="ctr"/>
            <a:r>
              <a:rPr kumimoji="1" lang="en-US" altLang="zh-CN" sz="2800" dirty="0">
                <a:latin typeface="Times" pitchFamily="2" charset="0"/>
              </a:rPr>
              <a:t>compute efficiency + absolute downstream performance</a:t>
            </a:r>
            <a:endParaRPr kumimoji="1" lang="zh-CN" altLang="en-US" sz="2800" dirty="0">
              <a:latin typeface="Times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A9EFC9-4292-684F-81CA-A8253BC9BC35}"/>
              </a:ext>
            </a:extLst>
          </p:cNvPr>
          <p:cNvSpPr txBox="1"/>
          <p:nvPr/>
        </p:nvSpPr>
        <p:spPr>
          <a:xfrm>
            <a:off x="1107831" y="5483217"/>
            <a:ext cx="9765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rgbClr val="0070C0"/>
                </a:solidFill>
                <a:latin typeface="Times" pitchFamily="2" charset="0"/>
              </a:rPr>
              <a:t>Replaced Token Detection </a:t>
            </a:r>
            <a:r>
              <a:rPr kumimoji="1" lang="en-US" altLang="zh-CN" sz="2800" dirty="0" err="1">
                <a:latin typeface="Times" pitchFamily="2" charset="0"/>
              </a:rPr>
              <a:t>v.s</a:t>
            </a:r>
            <a:r>
              <a:rPr kumimoji="1" lang="en-US" altLang="zh-CN" sz="2800" dirty="0">
                <a:latin typeface="Times" pitchFamily="2" charset="0"/>
              </a:rPr>
              <a:t>. MLM</a:t>
            </a:r>
            <a:endParaRPr kumimoji="1" lang="zh-CN" altLang="en-US" sz="2800" dirty="0">
              <a:latin typeface="Times" pitchFamily="2" charset="0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164A32AF-A25A-3048-9282-A8CA7B34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4BA8-921F-BC44-8A19-33600D4A5FF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858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3139</TotalTime>
  <Words>980</Words>
  <Application>Microsoft Macintosh PowerPoint</Application>
  <PresentationFormat>宽屏</PresentationFormat>
  <Paragraphs>197</Paragraphs>
  <Slides>31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等线</vt:lpstr>
      <vt:lpstr>等线 Light</vt:lpstr>
      <vt:lpstr>Arial</vt:lpstr>
      <vt:lpstr>Times</vt:lpstr>
      <vt:lpstr>Office 主题​​</vt:lpstr>
      <vt:lpstr>Self-supervised Tasks for Dialogue Context Modeling（II）</vt:lpstr>
      <vt:lpstr>Recap</vt:lpstr>
      <vt:lpstr>Open-Domain Dialogue Generation</vt:lpstr>
      <vt:lpstr>Self-supervised Tasks </vt:lpstr>
      <vt:lpstr>Retrieval-based Dialogue Systems</vt:lpstr>
      <vt:lpstr>Self-supervised Tasks </vt:lpstr>
      <vt:lpstr>Contents</vt:lpstr>
      <vt:lpstr>PowerPoint 演示文稿</vt:lpstr>
      <vt:lpstr>Background</vt:lpstr>
      <vt:lpstr>Replaced Token Detection</vt:lpstr>
      <vt:lpstr>Replaced Token Detection</vt:lpstr>
      <vt:lpstr>Replaced Token Detection</vt:lpstr>
      <vt:lpstr>Replaced Token Detection</vt:lpstr>
      <vt:lpstr>Replaced Token Detection</vt:lpstr>
      <vt:lpstr>Advantages I: [MASK]</vt:lpstr>
      <vt:lpstr>Advantages II: Efficiency Gains</vt:lpstr>
      <vt:lpstr>Results</vt:lpstr>
      <vt:lpstr>Results on Response Selection</vt:lpstr>
      <vt:lpstr>Do response selection models based on pre-trained language models really know what’s next?</vt:lpstr>
      <vt:lpstr>Adversarial Experiment</vt:lpstr>
      <vt:lpstr>Adversarial Experiment</vt:lpstr>
      <vt:lpstr>Adversarial Experiment</vt:lpstr>
      <vt:lpstr>PowerPoint 演示文稿</vt:lpstr>
      <vt:lpstr>Approach</vt:lpstr>
      <vt:lpstr>Self-supervised Tasks: Utterance Insertion</vt:lpstr>
      <vt:lpstr>Self-supervised Tasks: Utterance Deletion</vt:lpstr>
      <vt:lpstr>Self-supervised Tasks: Utterance Search</vt:lpstr>
      <vt:lpstr>UMS losses</vt:lpstr>
      <vt:lpstr>Results</vt:lpstr>
      <vt:lpstr>Adversarial Experiment</vt:lpstr>
      <vt:lpstr>Crucial problems in applying language models to response selection: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Self-supervised Tasks for Dialogue Context Modeling</dc:title>
  <dc:creator>Microsoft Office User</dc:creator>
  <cp:lastModifiedBy>Microsoft Office User</cp:lastModifiedBy>
  <cp:revision>76</cp:revision>
  <dcterms:created xsi:type="dcterms:W3CDTF">2021-03-03T01:31:02Z</dcterms:created>
  <dcterms:modified xsi:type="dcterms:W3CDTF">2021-04-08T11:59:53Z</dcterms:modified>
</cp:coreProperties>
</file>