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9" r:id="rId7"/>
    <p:sldId id="266" r:id="rId8"/>
    <p:sldId id="267" r:id="rId9"/>
    <p:sldId id="268" r:id="rId10"/>
    <p:sldId id="262" r:id="rId11"/>
    <p:sldId id="261" r:id="rId12"/>
    <p:sldId id="263" r:id="rId13"/>
    <p:sldId id="26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78" autoAdjust="0"/>
    <p:restoredTop sz="77790" autoAdjust="0"/>
  </p:normalViewPr>
  <p:slideViewPr>
    <p:cSldViewPr snapToGrid="0">
      <p:cViewPr varScale="1">
        <p:scale>
          <a:sx n="78" d="100"/>
          <a:sy n="78" d="100"/>
        </p:scale>
        <p:origin x="11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ABE12-2A45-4BBD-B93B-876A8EF8A3AC}" type="datetimeFigureOut">
              <a:rPr lang="zh-CN" altLang="en-US" smtClean="0"/>
              <a:t>2019/6/12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967BAB-F6B1-4630-A193-0C33D9CEC0FD}" type="slidenum">
              <a:rPr lang="zh-CN" altLang="en-US" smtClean="0"/>
              <a:t>‹#›</a:t>
            </a:fld>
            <a:endParaRPr lang="zh-CN" altLang="en-US"/>
          </a:p>
        </p:txBody>
      </p:sp>
    </p:spTree>
    <p:extLst>
      <p:ext uri="{BB962C8B-B14F-4D97-AF65-F5344CB8AC3E}">
        <p14:creationId xmlns:p14="http://schemas.microsoft.com/office/powerpoint/2010/main" val="2292965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afternoon everyone. Today I am going to talk about a paper which have caught much attention and aroused heated discussion in AI, especially NLP research community: ”Energy and Policy Considerations for Deep Learning in NLP”. This paper discussed several phenomenon in current  neural network training, quantitively calculated the carbon footprint of training and fine-tuning several well-known NLP models, and proposed their suggestions regarding those results. It is simple in terms of its task and methods, but it did a great job in making researchers aware of their environmental effects and responsibilities.</a:t>
            </a:r>
            <a:endParaRPr lang="zh-CN" altLang="en-US" dirty="0"/>
          </a:p>
        </p:txBody>
      </p:sp>
      <p:sp>
        <p:nvSpPr>
          <p:cNvPr id="4" name="灯片编号占位符 3"/>
          <p:cNvSpPr>
            <a:spLocks noGrp="1"/>
          </p:cNvSpPr>
          <p:nvPr>
            <p:ph type="sldNum" sz="quarter" idx="5"/>
          </p:nvPr>
        </p:nvSpPr>
        <p:spPr/>
        <p:txBody>
          <a:bodyPr/>
          <a:lstStyle/>
          <a:p>
            <a:fld id="{E7967BAB-F6B1-4630-A193-0C33D9CEC0FD}" type="slidenum">
              <a:rPr lang="zh-CN" altLang="en-US" smtClean="0"/>
              <a:t>1</a:t>
            </a:fld>
            <a:endParaRPr lang="zh-CN" altLang="en-US"/>
          </a:p>
        </p:txBody>
      </p:sp>
    </p:spTree>
    <p:extLst>
      <p:ext uri="{BB962C8B-B14F-4D97-AF65-F5344CB8AC3E}">
        <p14:creationId xmlns:p14="http://schemas.microsoft.com/office/powerpoint/2010/main" val="2688459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in recent neural network research, researchers usually run a model not once but multiple times with nuances in structure or differences in parameters, the authors also performed a case study on the cost of fine tuning a model. They take the paper ”Linguistically Informed Self-Attention” as an example, which proposed an nlp pipeline and has been a best paper at EMNLP.</a:t>
            </a:r>
            <a:r>
              <a:rPr lang="en-US" altLang="zh-CN" sz="1200" b="0" i="0" u="none" strike="noStrike" kern="1200" baseline="0" dirty="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 </a:t>
            </a:r>
            <a:r>
              <a:rPr lang="en-US" altLang="zh-CN" sz="1200" b="0" i="0" u="none" strike="noStrike" kern="1200" baseline="0" dirty="0">
                <a:solidFill>
                  <a:schemeClr val="tx1"/>
                </a:solidFill>
                <a:latin typeface="+mn-lt"/>
                <a:ea typeface="+mn-ea"/>
                <a:cs typeface="+mn-cs"/>
              </a:rPr>
              <a:t>sum GPU time required for the project totaled 9998 days (27 years), and the estimated cost in terms of cloud computer and electricity are shown in the table. From is we can see that tuning and experimentation multiplies the costs, and correspondingly, CO2 emission, by thousands of times.</a:t>
            </a:r>
          </a:p>
          <a:p>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表格里</a:t>
            </a:r>
            <a:r>
              <a:rPr lang="en-US" altLang="zh-CN" sz="1200" b="0" i="0" u="none" strike="noStrike" kern="1200" baseline="0" dirty="0">
                <a:solidFill>
                  <a:schemeClr val="tx1"/>
                </a:solidFill>
                <a:latin typeface="+mn-lt"/>
                <a:ea typeface="+mn-ea"/>
                <a:cs typeface="+mn-cs"/>
              </a:rPr>
              <a:t>R&amp;D</a:t>
            </a:r>
            <a:r>
              <a:rPr lang="zh-CN" altLang="en-US" sz="1200" b="0" i="0" u="none" strike="noStrike" kern="1200" baseline="0" dirty="0">
                <a:solidFill>
                  <a:schemeClr val="tx1"/>
                </a:solidFill>
                <a:latin typeface="+mn-lt"/>
                <a:ea typeface="+mn-ea"/>
                <a:cs typeface="+mn-cs"/>
              </a:rPr>
              <a:t>的意思是</a:t>
            </a:r>
            <a:r>
              <a:rPr lang="en-US" altLang="zh-CN" sz="1200" b="0" i="0" u="none" strike="noStrike" kern="1200" baseline="0" dirty="0">
                <a:solidFill>
                  <a:schemeClr val="tx1"/>
                </a:solidFill>
                <a:latin typeface="+mn-lt"/>
                <a:ea typeface="+mn-ea"/>
                <a:cs typeface="+mn-cs"/>
              </a:rPr>
              <a:t>research and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development)</a:t>
            </a:r>
            <a:endParaRPr lang="zh-CN" altLang="en-US" dirty="0"/>
          </a:p>
        </p:txBody>
      </p:sp>
      <p:sp>
        <p:nvSpPr>
          <p:cNvPr id="4" name="灯片编号占位符 3"/>
          <p:cNvSpPr>
            <a:spLocks noGrp="1"/>
          </p:cNvSpPr>
          <p:nvPr>
            <p:ph type="sldNum" sz="quarter" idx="5"/>
          </p:nvPr>
        </p:nvSpPr>
        <p:spPr/>
        <p:txBody>
          <a:bodyPr/>
          <a:lstStyle/>
          <a:p>
            <a:fld id="{E7967BAB-F6B1-4630-A193-0C33D9CEC0FD}" type="slidenum">
              <a:rPr lang="zh-CN" altLang="en-US" smtClean="0"/>
              <a:t>10</a:t>
            </a:fld>
            <a:endParaRPr lang="zh-CN" altLang="en-US"/>
          </a:p>
        </p:txBody>
      </p:sp>
    </p:spTree>
    <p:extLst>
      <p:ext uri="{BB962C8B-B14F-4D97-AF65-F5344CB8AC3E}">
        <p14:creationId xmlns:p14="http://schemas.microsoft.com/office/powerpoint/2010/main" val="3117875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those numbers, the authors proposed several suggestions for future NLP study. First is time to retrain and sensitivity to hyperparameters should be reported for NLP models. This means R&amp;D cost will be taken as an important measure of model success when researches are evaluated. I think this can promote the 3</a:t>
            </a:r>
            <a:r>
              <a:rPr lang="en-US" altLang="zh-CN" baseline="30000" dirty="0"/>
              <a:t>rd</a:t>
            </a:r>
            <a:r>
              <a:rPr lang="en-US" altLang="zh-CN" dirty="0"/>
              <a:t> suggestion: Researchers should prioritize developing efficient models and hardware. An emphasis on being environmental-friendly and effective during paper review process can naturally get people’s attention on those issues. And the second suggestion is to make computing powers more attainable to all researchers who desire access.</a:t>
            </a:r>
            <a:endParaRPr lang="zh-CN" altLang="en-US" dirty="0"/>
          </a:p>
        </p:txBody>
      </p:sp>
      <p:sp>
        <p:nvSpPr>
          <p:cNvPr id="4" name="灯片编号占位符 3"/>
          <p:cNvSpPr>
            <a:spLocks noGrp="1"/>
          </p:cNvSpPr>
          <p:nvPr>
            <p:ph type="sldNum" sz="quarter" idx="5"/>
          </p:nvPr>
        </p:nvSpPr>
        <p:spPr/>
        <p:txBody>
          <a:bodyPr/>
          <a:lstStyle/>
          <a:p>
            <a:fld id="{E7967BAB-F6B1-4630-A193-0C33D9CEC0FD}" type="slidenum">
              <a:rPr lang="zh-CN" altLang="en-US" smtClean="0"/>
              <a:t>11</a:t>
            </a:fld>
            <a:endParaRPr lang="zh-CN" altLang="en-US"/>
          </a:p>
        </p:txBody>
      </p:sp>
    </p:spTree>
    <p:extLst>
      <p:ext uri="{BB962C8B-B14F-4D97-AF65-F5344CB8AC3E}">
        <p14:creationId xmlns:p14="http://schemas.microsoft.com/office/powerpoint/2010/main" val="2498143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By running commands like </a:t>
            </a:r>
            <a:r>
              <a:rPr lang="en-US" altLang="zh-CN" dirty="0" err="1"/>
              <a:t>nvidia-smi</a:t>
            </a:r>
            <a:r>
              <a:rPr lang="en-US" altLang="zh-CN" dirty="0"/>
              <a:t> --query-</a:t>
            </a:r>
            <a:r>
              <a:rPr lang="en-US" altLang="zh-CN" dirty="0" err="1"/>
              <a:t>gpu</a:t>
            </a:r>
            <a:r>
              <a:rPr lang="en-US" altLang="zh-CN" dirty="0"/>
              <a:t>=</a:t>
            </a:r>
            <a:r>
              <a:rPr lang="en-US" altLang="zh-CN" dirty="0" err="1"/>
              <a:t>power.draw</a:t>
            </a:r>
            <a:r>
              <a:rPr lang="en-US" altLang="zh-CN" dirty="0"/>
              <a:t> --format=csv --loop-</a:t>
            </a:r>
            <a:r>
              <a:rPr lang="en-US" altLang="zh-CN" dirty="0" err="1"/>
              <a:t>ms</a:t>
            </a:r>
            <a:r>
              <a:rPr lang="en-US" altLang="zh-CN" dirty="0"/>
              <a:t>=1000 once a second(which is the method proposed in the paper)</a:t>
            </a:r>
          </a:p>
          <a:p>
            <a:r>
              <a:rPr lang="en-US" altLang="zh-CN" dirty="0"/>
              <a:t>We can find out the energy consuming rate of our servers.</a:t>
            </a:r>
          </a:p>
          <a:p>
            <a:r>
              <a:rPr lang="en-US" altLang="zh-CN" dirty="0"/>
              <a:t>(</a:t>
            </a:r>
            <a:r>
              <a:rPr lang="zh-CN" altLang="en-US" dirty="0"/>
              <a:t>用上面这个命令每秒运行一次 可以获得运行的即时能量。论文里是每小时平均一下作为最终的结果。我跑这个的时候</a:t>
            </a:r>
            <a:r>
              <a:rPr lang="en-US" altLang="zh-CN" dirty="0" err="1"/>
              <a:t>milkyway</a:t>
            </a:r>
            <a:r>
              <a:rPr lang="zh-CN" altLang="en-US" dirty="0"/>
              <a:t>上珊珊正在跑实验，就用了她的这个能量消耗。</a:t>
            </a:r>
            <a:r>
              <a:rPr lang="en-US" altLang="zh-CN" dirty="0"/>
              <a:t>Pc</a:t>
            </a:r>
            <a:r>
              <a:rPr lang="zh-CN" altLang="en-US" dirty="0"/>
              <a:t>和</a:t>
            </a:r>
            <a:r>
              <a:rPr lang="en-US" altLang="zh-CN" dirty="0" err="1"/>
              <a:t>pr</a:t>
            </a:r>
            <a:r>
              <a:rPr lang="zh-CN" altLang="en-US" dirty="0"/>
              <a:t>的加号是</a:t>
            </a:r>
            <a:r>
              <a:rPr lang="en-US" altLang="zh-CN" dirty="0"/>
              <a:t>CPU</a:t>
            </a:r>
            <a:r>
              <a:rPr lang="zh-CN" altLang="en-US" dirty="0"/>
              <a:t>的两个</a:t>
            </a:r>
            <a:r>
              <a:rPr lang="en-US" altLang="zh-CN" dirty="0"/>
              <a:t>package. </a:t>
            </a:r>
            <a:r>
              <a:rPr lang="zh-CN" altLang="en-US" dirty="0"/>
              <a:t>这些</a:t>
            </a:r>
            <a:r>
              <a:rPr lang="en-US" altLang="zh-CN" dirty="0"/>
              <a:t>p</a:t>
            </a:r>
            <a:r>
              <a:rPr lang="zh-CN" altLang="en-US" dirty="0"/>
              <a:t>的单位都是瓦</a:t>
            </a:r>
            <a:r>
              <a:rPr lang="en-US" altLang="zh-CN" dirty="0"/>
              <a:t>. </a:t>
            </a:r>
            <a:r>
              <a:rPr lang="zh-CN" altLang="en-US" dirty="0"/>
              <a:t>如果时间不够的话这里可以多讲一点</a:t>
            </a:r>
            <a:r>
              <a:rPr lang="en-US" altLang="zh-CN" dirty="0"/>
              <a:t>)</a:t>
            </a:r>
          </a:p>
          <a:p>
            <a:r>
              <a:rPr lang="en-US" altLang="zh-CN" dirty="0"/>
              <a:t>Ppt</a:t>
            </a:r>
            <a:r>
              <a:rPr lang="zh-CN" altLang="en-US" dirty="0"/>
              <a:t>里下面的结果直接读就可以了</a:t>
            </a:r>
            <a:endParaRPr lang="en-US" altLang="zh-CN" dirty="0"/>
          </a:p>
          <a:p>
            <a:endParaRPr lang="en-US" altLang="zh-CN" dirty="0"/>
          </a:p>
          <a:p>
            <a:r>
              <a:rPr lang="en-US" altLang="zh-CN" dirty="0"/>
              <a:t>Those numbers are actually not that astonishing, compared with what we saw before with the larger models trained in large companies. So maybe it’s better for the environment if researchers to stay poor and have fewer machines in their computer labs(</a:t>
            </a:r>
            <a:r>
              <a:rPr lang="zh-CN" altLang="en-US" dirty="0"/>
              <a:t>大雾</a:t>
            </a:r>
            <a:r>
              <a:rPr lang="en-US" altLang="zh-CN" dirty="0"/>
              <a:t>).</a:t>
            </a:r>
            <a:r>
              <a:rPr lang="zh-CN" altLang="en-US" dirty="0"/>
              <a:t> </a:t>
            </a:r>
            <a:r>
              <a:rPr lang="en-US" altLang="zh-CN" dirty="0"/>
              <a:t>But</a:t>
            </a:r>
            <a:r>
              <a:rPr lang="zh-CN" altLang="en-US" dirty="0"/>
              <a:t> </a:t>
            </a:r>
            <a:r>
              <a:rPr lang="en-US" altLang="zh-CN" dirty="0"/>
              <a:t>still, it’s good to keep in mind that every time we run a model, something is taken from our earth.</a:t>
            </a:r>
          </a:p>
          <a:p>
            <a:endParaRPr lang="zh-CN" altLang="en-US" dirty="0"/>
          </a:p>
        </p:txBody>
      </p:sp>
      <p:sp>
        <p:nvSpPr>
          <p:cNvPr id="4" name="灯片编号占位符 3"/>
          <p:cNvSpPr>
            <a:spLocks noGrp="1"/>
          </p:cNvSpPr>
          <p:nvPr>
            <p:ph type="sldNum" sz="quarter" idx="5"/>
          </p:nvPr>
        </p:nvSpPr>
        <p:spPr/>
        <p:txBody>
          <a:bodyPr/>
          <a:lstStyle/>
          <a:p>
            <a:fld id="{E7967BAB-F6B1-4630-A193-0C33D9CEC0FD}" type="slidenum">
              <a:rPr lang="zh-CN" altLang="en-US" smtClean="0"/>
              <a:t>12</a:t>
            </a:fld>
            <a:endParaRPr lang="zh-CN" altLang="en-US"/>
          </a:p>
        </p:txBody>
      </p:sp>
    </p:spTree>
    <p:extLst>
      <p:ext uri="{BB962C8B-B14F-4D97-AF65-F5344CB8AC3E}">
        <p14:creationId xmlns:p14="http://schemas.microsoft.com/office/powerpoint/2010/main" val="3131419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paper doesn’t tackle any technical challenge. But it reminds researchers of what to keep in mind when doing their work. I think we should always ask ourselves whether our work is making contributions to humankind, or are we pointlessly waste resources by doing meaningless work. To keep science and technology developing while preserving our environment to the greatest degree, we should think of best optimizations and carefully check our code every time before we hit the “run” button. </a:t>
            </a:r>
            <a:endParaRPr lang="zh-CN" altLang="en-US" dirty="0"/>
          </a:p>
        </p:txBody>
      </p:sp>
      <p:sp>
        <p:nvSpPr>
          <p:cNvPr id="4" name="灯片编号占位符 3"/>
          <p:cNvSpPr>
            <a:spLocks noGrp="1"/>
          </p:cNvSpPr>
          <p:nvPr>
            <p:ph type="sldNum" sz="quarter" idx="5"/>
          </p:nvPr>
        </p:nvSpPr>
        <p:spPr/>
        <p:txBody>
          <a:bodyPr/>
          <a:lstStyle/>
          <a:p>
            <a:fld id="{E7967BAB-F6B1-4630-A193-0C33D9CEC0FD}" type="slidenum">
              <a:rPr lang="zh-CN" altLang="en-US" smtClean="0"/>
              <a:t>13</a:t>
            </a:fld>
            <a:endParaRPr lang="zh-CN" altLang="en-US"/>
          </a:p>
        </p:txBody>
      </p:sp>
    </p:spTree>
    <p:extLst>
      <p:ext uri="{BB962C8B-B14F-4D97-AF65-F5344CB8AC3E}">
        <p14:creationId xmlns:p14="http://schemas.microsoft.com/office/powerpoint/2010/main" val="403093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will firstly introduce how they calculate the carbon footprint. Based</a:t>
            </a:r>
            <a:r>
              <a:rPr lang="en-US" altLang="zh-CN" baseline="0" dirty="0" smtClean="0"/>
              <a:t> on the method, they compared various models and come to their conclusion. We also do a rough test for our lab based on the proposed method. </a:t>
            </a:r>
            <a:endParaRPr lang="zh-CN" altLang="en-US" dirty="0"/>
          </a:p>
        </p:txBody>
      </p:sp>
      <p:sp>
        <p:nvSpPr>
          <p:cNvPr id="4" name="灯片编号占位符 3"/>
          <p:cNvSpPr>
            <a:spLocks noGrp="1"/>
          </p:cNvSpPr>
          <p:nvPr>
            <p:ph type="sldNum" sz="quarter" idx="10"/>
          </p:nvPr>
        </p:nvSpPr>
        <p:spPr/>
        <p:txBody>
          <a:bodyPr/>
          <a:lstStyle/>
          <a:p>
            <a:fld id="{E7967BAB-F6B1-4630-A193-0C33D9CEC0FD}" type="slidenum">
              <a:rPr lang="zh-CN" altLang="en-US" smtClean="0"/>
              <a:t>2</a:t>
            </a:fld>
            <a:endParaRPr lang="zh-CN" altLang="en-US"/>
          </a:p>
        </p:txBody>
      </p:sp>
    </p:spTree>
    <p:extLst>
      <p:ext uri="{BB962C8B-B14F-4D97-AF65-F5344CB8AC3E}">
        <p14:creationId xmlns:p14="http://schemas.microsoft.com/office/powerpoint/2010/main" val="30388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paper the authors first summarize some situations in current NLP research. </a:t>
            </a:r>
          </a:p>
          <a:p>
            <a:endParaRPr lang="en-US" altLang="zh-CN" dirty="0"/>
          </a:p>
          <a:p>
            <a:r>
              <a:rPr lang="en-US" altLang="zh-CN" dirty="0"/>
              <a:t>First, in NLP tasks where accuracies are competed, the most computationally-hungry models are obtaining the highest scores. Some examples can be BERT proposed by Google, GPT-2 proposed by </a:t>
            </a:r>
            <a:r>
              <a:rPr lang="en-US" altLang="zh-CN" dirty="0" err="1"/>
              <a:t>OpenAI</a:t>
            </a:r>
            <a:r>
              <a:rPr lang="en-US" altLang="zh-CN" dirty="0"/>
              <a:t> and </a:t>
            </a:r>
            <a:r>
              <a:rPr lang="en-US" altLang="zh-CN" dirty="0" err="1"/>
              <a:t>ELMo</a:t>
            </a:r>
            <a:r>
              <a:rPr lang="en-US" altLang="zh-CN" dirty="0"/>
              <a:t> by Allen Institute of artificial intelligence.</a:t>
            </a:r>
          </a:p>
          <a:p>
            <a:endParaRPr lang="en-US" altLang="zh-CN" dirty="0"/>
          </a:p>
          <a:p>
            <a:r>
              <a:rPr lang="en-US" altLang="zh-CN" dirty="0"/>
              <a:t>Second, </a:t>
            </a:r>
            <a:r>
              <a:rPr lang="en-US" altLang="zh-CN" sz="1200" b="0" i="0" u="none" strike="noStrike" kern="1200" baseline="0" dirty="0">
                <a:solidFill>
                  <a:schemeClr val="tx1"/>
                </a:solidFill>
                <a:latin typeface="+mn-lt"/>
                <a:ea typeface="+mn-ea"/>
                <a:cs typeface="+mn-cs"/>
              </a:rPr>
              <a:t>research and development of new models multiply these costs by thousands of times by requiring retraining to experiment with model architectures and hyperparameters: Training for once is not that costly, but we often do it thousands of times!</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What’s more, such intensive computation require specialized hardware such as GPUs or TPUs, therefore is not affordable for everyone.</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Finally and also what the paper focus on, is the environmental costs. The energy required to power those hardware for weeks or months at a time can be quite a lot. model training and development likely make up a substantial portion of the greenhouse gas emissions attributed to many NLP researchers</a:t>
            </a:r>
          </a:p>
          <a:p>
            <a:endParaRPr lang="zh-CN" altLang="en-US" dirty="0"/>
          </a:p>
        </p:txBody>
      </p:sp>
      <p:sp>
        <p:nvSpPr>
          <p:cNvPr id="4" name="灯片编号占位符 3"/>
          <p:cNvSpPr>
            <a:spLocks noGrp="1"/>
          </p:cNvSpPr>
          <p:nvPr>
            <p:ph type="sldNum" sz="quarter" idx="5"/>
          </p:nvPr>
        </p:nvSpPr>
        <p:spPr/>
        <p:txBody>
          <a:bodyPr/>
          <a:lstStyle/>
          <a:p>
            <a:fld id="{E7967BAB-F6B1-4630-A193-0C33D9CEC0FD}" type="slidenum">
              <a:rPr lang="zh-CN" altLang="en-US" smtClean="0"/>
              <a:t>3</a:t>
            </a:fld>
            <a:endParaRPr lang="zh-CN" altLang="en-US"/>
          </a:p>
        </p:txBody>
      </p:sp>
    </p:spTree>
    <p:extLst>
      <p:ext uri="{BB962C8B-B14F-4D97-AF65-F5344CB8AC3E}">
        <p14:creationId xmlns:p14="http://schemas.microsoft.com/office/powerpoint/2010/main" val="104687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authors calculated the carbon footprint of training a neural network in 2 steps:</a:t>
            </a:r>
          </a:p>
          <a:p>
            <a:r>
              <a:rPr lang="en-US" altLang="zh-CN" dirty="0"/>
              <a:t>First they use the</a:t>
            </a:r>
            <a:r>
              <a:rPr lang="zh-CN" altLang="en-US" dirty="0"/>
              <a:t> </a:t>
            </a:r>
            <a:r>
              <a:rPr lang="en-US" altLang="zh-CN" dirty="0"/>
              <a:t>first</a:t>
            </a:r>
            <a:r>
              <a:rPr lang="zh-CN" altLang="en-US" dirty="0"/>
              <a:t> </a:t>
            </a:r>
            <a:r>
              <a:rPr lang="en-US" altLang="zh-CN" dirty="0"/>
              <a:t>equation(1.</a:t>
            </a:r>
            <a:r>
              <a:rPr lang="zh-CN" altLang="en-US" dirty="0"/>
              <a:t>里面的公式</a:t>
            </a:r>
            <a:r>
              <a:rPr lang="en-US" altLang="zh-CN" dirty="0"/>
              <a:t>) to calculate the total average power draw based on average power draws of CPU, GPUs and DRAMs. 1.58 in the equation is a PUE coefficient, which takes power usage effectiveness(e.g. extra use in cooling) into consideration.</a:t>
            </a:r>
          </a:p>
          <a:p>
            <a:r>
              <a:rPr lang="en-US" altLang="zh-CN" dirty="0"/>
              <a:t>The second step is to convert power to estimated CO2 emissions with the second equation.</a:t>
            </a:r>
            <a:endParaRPr lang="zh-CN" altLang="en-US" dirty="0"/>
          </a:p>
        </p:txBody>
      </p:sp>
      <p:sp>
        <p:nvSpPr>
          <p:cNvPr id="4" name="灯片编号占位符 3"/>
          <p:cNvSpPr>
            <a:spLocks noGrp="1"/>
          </p:cNvSpPr>
          <p:nvPr>
            <p:ph type="sldNum" sz="quarter" idx="5"/>
          </p:nvPr>
        </p:nvSpPr>
        <p:spPr/>
        <p:txBody>
          <a:bodyPr/>
          <a:lstStyle/>
          <a:p>
            <a:fld id="{E7967BAB-F6B1-4630-A193-0C33D9CEC0FD}" type="slidenum">
              <a:rPr lang="zh-CN" altLang="en-US" smtClean="0"/>
              <a:t>4</a:t>
            </a:fld>
            <a:endParaRPr lang="zh-CN" altLang="en-US"/>
          </a:p>
        </p:txBody>
      </p:sp>
    </p:spTree>
    <p:extLst>
      <p:ext uri="{BB962C8B-B14F-4D97-AF65-F5344CB8AC3E}">
        <p14:creationId xmlns:p14="http://schemas.microsoft.com/office/powerpoint/2010/main" val="3207488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Table 1 shows the CO2 emission of some real life activities, and those of common training process in nlp. We can see that even though running a single model doesn’t seem destructive, with tuning and experimentation, training a transformer can cause the same amount of CO2 gases to be released into the air with 5 cars running for a lifetime. This is quite astonishing results.</a:t>
            </a:r>
          </a:p>
          <a:p>
            <a:r>
              <a:rPr lang="en-US" altLang="zh-CN" sz="1200" b="0" i="0" u="none" strike="noStrike" kern="1200" baseline="0" dirty="0">
                <a:solidFill>
                  <a:schemeClr val="tx1"/>
                </a:solidFill>
                <a:latin typeface="+mn-lt"/>
                <a:ea typeface="+mn-ea"/>
                <a:cs typeface="+mn-cs"/>
              </a:rPr>
              <a:t>Table 3 lists CO2 emissions and estimated cost of training the models using previously mentioned methods.</a:t>
            </a:r>
          </a:p>
        </p:txBody>
      </p:sp>
      <p:sp>
        <p:nvSpPr>
          <p:cNvPr id="4" name="灯片编号占位符 3"/>
          <p:cNvSpPr>
            <a:spLocks noGrp="1"/>
          </p:cNvSpPr>
          <p:nvPr>
            <p:ph type="sldNum" sz="quarter" idx="5"/>
          </p:nvPr>
        </p:nvSpPr>
        <p:spPr/>
        <p:txBody>
          <a:bodyPr/>
          <a:lstStyle/>
          <a:p>
            <a:fld id="{E7967BAB-F6B1-4630-A193-0C33D9CEC0FD}" type="slidenum">
              <a:rPr lang="zh-CN" altLang="en-US" smtClean="0"/>
              <a:t>5</a:t>
            </a:fld>
            <a:endParaRPr lang="zh-CN" altLang="en-US"/>
          </a:p>
        </p:txBody>
      </p:sp>
    </p:spTree>
    <p:extLst>
      <p:ext uri="{BB962C8B-B14F-4D97-AF65-F5344CB8AC3E}">
        <p14:creationId xmlns:p14="http://schemas.microsoft.com/office/powerpoint/2010/main" val="333034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Table 1 shows the CO2 emission of some real life activities, and those of common training process in nlp. We can see that even though running a single model doesn’t seem destructive, with tuning and experimentation, training a transformer can cause the same amount of CO2 gases to be released into the air with 5 cars running for a lifetime. This is quite astonishing results.</a:t>
            </a:r>
          </a:p>
          <a:p>
            <a:r>
              <a:rPr lang="en-US" altLang="zh-CN" sz="1200" b="0" i="0" u="none" strike="noStrike" kern="1200" baseline="0" dirty="0">
                <a:solidFill>
                  <a:schemeClr val="tx1"/>
                </a:solidFill>
                <a:latin typeface="+mn-lt"/>
                <a:ea typeface="+mn-ea"/>
                <a:cs typeface="+mn-cs"/>
              </a:rPr>
              <a:t>Table 3 lists CO2 emissions and estimated cost of training the models using previously mentioned methods.</a:t>
            </a:r>
          </a:p>
        </p:txBody>
      </p:sp>
      <p:sp>
        <p:nvSpPr>
          <p:cNvPr id="4" name="灯片编号占位符 3"/>
          <p:cNvSpPr>
            <a:spLocks noGrp="1"/>
          </p:cNvSpPr>
          <p:nvPr>
            <p:ph type="sldNum" sz="quarter" idx="5"/>
          </p:nvPr>
        </p:nvSpPr>
        <p:spPr/>
        <p:txBody>
          <a:bodyPr/>
          <a:lstStyle/>
          <a:p>
            <a:fld id="{E7967BAB-F6B1-4630-A193-0C33D9CEC0FD}" type="slidenum">
              <a:rPr lang="zh-CN" altLang="en-US" smtClean="0"/>
              <a:t>6</a:t>
            </a:fld>
            <a:endParaRPr lang="zh-CN" altLang="en-US"/>
          </a:p>
        </p:txBody>
      </p:sp>
    </p:spTree>
    <p:extLst>
      <p:ext uri="{BB962C8B-B14F-4D97-AF65-F5344CB8AC3E}">
        <p14:creationId xmlns:p14="http://schemas.microsoft.com/office/powerpoint/2010/main" val="3130788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Table 3 lists CO2 emissions and estimated cost of training the models using previously mentioned methods.</a:t>
            </a:r>
          </a:p>
          <a:p>
            <a:r>
              <a:rPr lang="en-US" altLang="zh-CN" sz="1200" b="0" i="0" u="none" strike="noStrike" kern="1200" baseline="0" dirty="0">
                <a:solidFill>
                  <a:schemeClr val="tx1"/>
                </a:solidFill>
                <a:latin typeface="+mn-lt"/>
                <a:ea typeface="+mn-ea"/>
                <a:cs typeface="+mn-cs"/>
              </a:rPr>
              <a:t>We see that models emit substantial carbon emissions; training BERT on GPU is roughly equivalent to a trans-American flight. NAS has been reported to achieve a new state-of-</a:t>
            </a:r>
          </a:p>
          <a:p>
            <a:r>
              <a:rPr lang="en-US" altLang="zh-CN" sz="1200" b="0" i="0" u="none" strike="noStrike" kern="1200" baseline="0" dirty="0">
                <a:solidFill>
                  <a:schemeClr val="tx1"/>
                </a:solidFill>
                <a:latin typeface="+mn-lt"/>
                <a:ea typeface="+mn-ea"/>
                <a:cs typeface="+mn-cs"/>
              </a:rPr>
              <a:t>the-art BLEU score of 29.7 for English to German machine translation, an increase of just 0.1 BLEU at the cost of at least $150k in on-demand compute time and non-trivial carbon emissions. Besides, training on TPUs seems to be more </a:t>
            </a:r>
            <a:r>
              <a:rPr lang="en-US" altLang="zh-CN" sz="1200" b="0" i="0" u="none" strike="noStrike" kern="1200" baseline="0" dirty="0" err="1">
                <a:solidFill>
                  <a:schemeClr val="tx1"/>
                </a:solidFill>
                <a:latin typeface="+mn-lt"/>
                <a:ea typeface="+mn-ea"/>
                <a:cs typeface="+mn-cs"/>
              </a:rPr>
              <a:t>ost</a:t>
            </a:r>
            <a:r>
              <a:rPr lang="en-US" altLang="zh-CN" sz="1200" b="0" i="0" u="none" strike="noStrike" kern="1200" baseline="0" dirty="0">
                <a:solidFill>
                  <a:schemeClr val="tx1"/>
                </a:solidFill>
                <a:latin typeface="+mn-lt"/>
                <a:ea typeface="+mn-ea"/>
                <a:cs typeface="+mn-cs"/>
              </a:rPr>
              <a:t>-efficient than GPUs for BERT.</a:t>
            </a:r>
            <a:endParaRPr lang="zh-CN" altLang="en-US" dirty="0"/>
          </a:p>
        </p:txBody>
      </p:sp>
      <p:sp>
        <p:nvSpPr>
          <p:cNvPr id="4" name="灯片编号占位符 3"/>
          <p:cNvSpPr>
            <a:spLocks noGrp="1"/>
          </p:cNvSpPr>
          <p:nvPr>
            <p:ph type="sldNum" sz="quarter" idx="5"/>
          </p:nvPr>
        </p:nvSpPr>
        <p:spPr/>
        <p:txBody>
          <a:bodyPr/>
          <a:lstStyle/>
          <a:p>
            <a:fld id="{E7967BAB-F6B1-4630-A193-0C33D9CEC0FD}" type="slidenum">
              <a:rPr lang="zh-CN" altLang="en-US" smtClean="0"/>
              <a:t>7</a:t>
            </a:fld>
            <a:endParaRPr lang="zh-CN" altLang="en-US"/>
          </a:p>
        </p:txBody>
      </p:sp>
    </p:spTree>
    <p:extLst>
      <p:ext uri="{BB962C8B-B14F-4D97-AF65-F5344CB8AC3E}">
        <p14:creationId xmlns:p14="http://schemas.microsoft.com/office/powerpoint/2010/main" val="2388040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Table 3 lists CO2 emissions and estimated cost of training the models using previously mentioned methods.</a:t>
            </a:r>
          </a:p>
          <a:p>
            <a:r>
              <a:rPr lang="en-US" altLang="zh-CN" sz="1200" b="0" i="0" u="none" strike="noStrike" kern="1200" baseline="0" dirty="0">
                <a:solidFill>
                  <a:schemeClr val="tx1"/>
                </a:solidFill>
                <a:latin typeface="+mn-lt"/>
                <a:ea typeface="+mn-ea"/>
                <a:cs typeface="+mn-cs"/>
              </a:rPr>
              <a:t>We see that models emit substantial carbon emissions; training BERT on GPU is roughly equivalent to a trans-American flight. NAS has been reported to achieve a new state-of-</a:t>
            </a:r>
          </a:p>
          <a:p>
            <a:r>
              <a:rPr lang="en-US" altLang="zh-CN" sz="1200" b="0" i="0" u="none" strike="noStrike" kern="1200" baseline="0" dirty="0">
                <a:solidFill>
                  <a:schemeClr val="tx1"/>
                </a:solidFill>
                <a:latin typeface="+mn-lt"/>
                <a:ea typeface="+mn-ea"/>
                <a:cs typeface="+mn-cs"/>
              </a:rPr>
              <a:t>the-art BLEU score of 29.7 for English to German machine translation, an increase of just 0.1 BLEU at the cost of at least $150k in on-demand compute time and non-trivial carbon emissions. Besides, training on TPUs seems to be more </a:t>
            </a:r>
            <a:r>
              <a:rPr lang="en-US" altLang="zh-CN" sz="1200" b="0" i="0" u="none" strike="noStrike" kern="1200" baseline="0" dirty="0" err="1">
                <a:solidFill>
                  <a:schemeClr val="tx1"/>
                </a:solidFill>
                <a:latin typeface="+mn-lt"/>
                <a:ea typeface="+mn-ea"/>
                <a:cs typeface="+mn-cs"/>
              </a:rPr>
              <a:t>ost</a:t>
            </a:r>
            <a:r>
              <a:rPr lang="en-US" altLang="zh-CN" sz="1200" b="0" i="0" u="none" strike="noStrike" kern="1200" baseline="0" dirty="0">
                <a:solidFill>
                  <a:schemeClr val="tx1"/>
                </a:solidFill>
                <a:latin typeface="+mn-lt"/>
                <a:ea typeface="+mn-ea"/>
                <a:cs typeface="+mn-cs"/>
              </a:rPr>
              <a:t>-efficient than GPUs for BERT.</a:t>
            </a:r>
            <a:endParaRPr lang="zh-CN" altLang="en-US" dirty="0"/>
          </a:p>
        </p:txBody>
      </p:sp>
      <p:sp>
        <p:nvSpPr>
          <p:cNvPr id="4" name="灯片编号占位符 3"/>
          <p:cNvSpPr>
            <a:spLocks noGrp="1"/>
          </p:cNvSpPr>
          <p:nvPr>
            <p:ph type="sldNum" sz="quarter" idx="5"/>
          </p:nvPr>
        </p:nvSpPr>
        <p:spPr/>
        <p:txBody>
          <a:bodyPr/>
          <a:lstStyle/>
          <a:p>
            <a:fld id="{E7967BAB-F6B1-4630-A193-0C33D9CEC0FD}" type="slidenum">
              <a:rPr lang="zh-CN" altLang="en-US" smtClean="0"/>
              <a:t>8</a:t>
            </a:fld>
            <a:endParaRPr lang="zh-CN" altLang="en-US"/>
          </a:p>
        </p:txBody>
      </p:sp>
    </p:spTree>
    <p:extLst>
      <p:ext uri="{BB962C8B-B14F-4D97-AF65-F5344CB8AC3E}">
        <p14:creationId xmlns:p14="http://schemas.microsoft.com/office/powerpoint/2010/main" val="1325266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Table 3 lists CO2 emissions and estimated cost of training the models using previously mentioned methods.</a:t>
            </a:r>
          </a:p>
          <a:p>
            <a:r>
              <a:rPr lang="en-US" altLang="zh-CN" sz="1200" b="0" i="0" u="none" strike="noStrike" kern="1200" baseline="0" dirty="0">
                <a:solidFill>
                  <a:schemeClr val="tx1"/>
                </a:solidFill>
                <a:latin typeface="+mn-lt"/>
                <a:ea typeface="+mn-ea"/>
                <a:cs typeface="+mn-cs"/>
              </a:rPr>
              <a:t>We see that models emit substantial carbon emissions; training BERT on GPU is roughly equivalent to a trans-American flight. NAS has been reported to achieve a new state-of-</a:t>
            </a:r>
          </a:p>
          <a:p>
            <a:r>
              <a:rPr lang="en-US" altLang="zh-CN" sz="1200" b="0" i="0" u="none" strike="noStrike" kern="1200" baseline="0" dirty="0">
                <a:solidFill>
                  <a:schemeClr val="tx1"/>
                </a:solidFill>
                <a:latin typeface="+mn-lt"/>
                <a:ea typeface="+mn-ea"/>
                <a:cs typeface="+mn-cs"/>
              </a:rPr>
              <a:t>the-art BLEU score of 29.7 for English to German machine translation, an increase of just 0.1 BLEU at the cost of at least $150k in on-demand compute time and non-trivial carbon emissions. Besides, training on TPUs seems to be more </a:t>
            </a:r>
            <a:r>
              <a:rPr lang="en-US" altLang="zh-CN" sz="1200" b="0" i="0" u="none" strike="noStrike" kern="1200" baseline="0" dirty="0" err="1">
                <a:solidFill>
                  <a:schemeClr val="tx1"/>
                </a:solidFill>
                <a:latin typeface="+mn-lt"/>
                <a:ea typeface="+mn-ea"/>
                <a:cs typeface="+mn-cs"/>
              </a:rPr>
              <a:t>ost</a:t>
            </a:r>
            <a:r>
              <a:rPr lang="en-US" altLang="zh-CN" sz="1200" b="0" i="0" u="none" strike="noStrike" kern="1200" baseline="0" dirty="0">
                <a:solidFill>
                  <a:schemeClr val="tx1"/>
                </a:solidFill>
                <a:latin typeface="+mn-lt"/>
                <a:ea typeface="+mn-ea"/>
                <a:cs typeface="+mn-cs"/>
              </a:rPr>
              <a:t>-efficient than GPUs for BERT.</a:t>
            </a:r>
            <a:endParaRPr lang="zh-CN" altLang="en-US" dirty="0"/>
          </a:p>
        </p:txBody>
      </p:sp>
      <p:sp>
        <p:nvSpPr>
          <p:cNvPr id="4" name="灯片编号占位符 3"/>
          <p:cNvSpPr>
            <a:spLocks noGrp="1"/>
          </p:cNvSpPr>
          <p:nvPr>
            <p:ph type="sldNum" sz="quarter" idx="5"/>
          </p:nvPr>
        </p:nvSpPr>
        <p:spPr/>
        <p:txBody>
          <a:bodyPr/>
          <a:lstStyle/>
          <a:p>
            <a:fld id="{E7967BAB-F6B1-4630-A193-0C33D9CEC0FD}" type="slidenum">
              <a:rPr lang="zh-CN" altLang="en-US" smtClean="0"/>
              <a:t>9</a:t>
            </a:fld>
            <a:endParaRPr lang="zh-CN" altLang="en-US"/>
          </a:p>
        </p:txBody>
      </p:sp>
    </p:spTree>
    <p:extLst>
      <p:ext uri="{BB962C8B-B14F-4D97-AF65-F5344CB8AC3E}">
        <p14:creationId xmlns:p14="http://schemas.microsoft.com/office/powerpoint/2010/main" val="2235209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77333F5-57D0-4DF0-AACF-B3F8FDBAF8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FCEAD47-4A34-4AF0-AA04-479600A44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1D1C92A-0C22-4DF9-AD54-FD78F56B4739}"/>
              </a:ext>
            </a:extLst>
          </p:cNvPr>
          <p:cNvSpPr>
            <a:spLocks noGrp="1"/>
          </p:cNvSpPr>
          <p:nvPr>
            <p:ph type="dt" sz="half" idx="10"/>
          </p:nvPr>
        </p:nvSpPr>
        <p:spPr/>
        <p:txBody>
          <a:bodyPr/>
          <a:lstStyle/>
          <a:p>
            <a:fld id="{CA054035-4526-4AA1-A868-730D386B5B1B}"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xmlns="" id="{F9865700-F113-4167-A6E7-5039E67955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20C3B55-1104-43DB-9727-06042B11FED2}"/>
              </a:ext>
            </a:extLst>
          </p:cNvPr>
          <p:cNvSpPr>
            <a:spLocks noGrp="1"/>
          </p:cNvSpPr>
          <p:nvPr>
            <p:ph type="sldNum" sz="quarter" idx="12"/>
          </p:nvPr>
        </p:nvSpPr>
        <p:spPr/>
        <p:txBody>
          <a:body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2957278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DE8E965-F074-47CD-A32C-79592F5486E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39A89A4D-DC53-4ECB-900F-D2BEA536FF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D6B072A-B190-4337-9F97-F03D6366C5C6}"/>
              </a:ext>
            </a:extLst>
          </p:cNvPr>
          <p:cNvSpPr>
            <a:spLocks noGrp="1"/>
          </p:cNvSpPr>
          <p:nvPr>
            <p:ph type="dt" sz="half" idx="10"/>
          </p:nvPr>
        </p:nvSpPr>
        <p:spPr/>
        <p:txBody>
          <a:bodyPr/>
          <a:lstStyle/>
          <a:p>
            <a:fld id="{CA054035-4526-4AA1-A868-730D386B5B1B}"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xmlns="" id="{521179F1-23CF-4BF8-9B68-A8FCB2F545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DB488AD-91F3-4D8E-A102-EC20BDA0C297}"/>
              </a:ext>
            </a:extLst>
          </p:cNvPr>
          <p:cNvSpPr>
            <a:spLocks noGrp="1"/>
          </p:cNvSpPr>
          <p:nvPr>
            <p:ph type="sldNum" sz="quarter" idx="12"/>
          </p:nvPr>
        </p:nvSpPr>
        <p:spPr/>
        <p:txBody>
          <a:body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34896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588C8F52-8060-4526-BF69-A7FD34A3A4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6C25B612-0C6A-4035-8BA8-93DB38E8CCB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C41489E-AF35-4A75-81D9-D0EFE58CC39F}"/>
              </a:ext>
            </a:extLst>
          </p:cNvPr>
          <p:cNvSpPr>
            <a:spLocks noGrp="1"/>
          </p:cNvSpPr>
          <p:nvPr>
            <p:ph type="dt" sz="half" idx="10"/>
          </p:nvPr>
        </p:nvSpPr>
        <p:spPr/>
        <p:txBody>
          <a:bodyPr/>
          <a:lstStyle/>
          <a:p>
            <a:fld id="{CA054035-4526-4AA1-A868-730D386B5B1B}"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xmlns="" id="{0148E117-E5F8-4E48-AFC6-98CCA5177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403D0BE-5BC4-4DBF-AC79-DF310EEC6053}"/>
              </a:ext>
            </a:extLst>
          </p:cNvPr>
          <p:cNvSpPr>
            <a:spLocks noGrp="1"/>
          </p:cNvSpPr>
          <p:nvPr>
            <p:ph type="sldNum" sz="quarter" idx="12"/>
          </p:nvPr>
        </p:nvSpPr>
        <p:spPr/>
        <p:txBody>
          <a:body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162296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26526EF-E43A-4A41-8FE8-7FCDB5B721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191EB72-DEC1-4C16-A3A9-63C5165CE0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77D58785-9F4E-4011-9FF6-5541FF021F09}"/>
              </a:ext>
            </a:extLst>
          </p:cNvPr>
          <p:cNvSpPr>
            <a:spLocks noGrp="1"/>
          </p:cNvSpPr>
          <p:nvPr>
            <p:ph type="dt" sz="half" idx="10"/>
          </p:nvPr>
        </p:nvSpPr>
        <p:spPr/>
        <p:txBody>
          <a:bodyPr/>
          <a:lstStyle/>
          <a:p>
            <a:fld id="{CA054035-4526-4AA1-A868-730D386B5B1B}"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xmlns="" id="{BC71DDEF-81EF-49CB-BDB8-C107E21895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D8014C0-8293-41A4-B192-1A1829124D88}"/>
              </a:ext>
            </a:extLst>
          </p:cNvPr>
          <p:cNvSpPr>
            <a:spLocks noGrp="1"/>
          </p:cNvSpPr>
          <p:nvPr>
            <p:ph type="sldNum" sz="quarter" idx="12"/>
          </p:nvPr>
        </p:nvSpPr>
        <p:spPr/>
        <p:txBody>
          <a:body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396766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5AA6EB-4E4C-4AAA-8C0B-5E89C2EA1F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094531A3-BDD5-4508-8DE3-F859F640C6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A3D8AF80-F073-462F-BB10-011565E45F3E}"/>
              </a:ext>
            </a:extLst>
          </p:cNvPr>
          <p:cNvSpPr>
            <a:spLocks noGrp="1"/>
          </p:cNvSpPr>
          <p:nvPr>
            <p:ph type="dt" sz="half" idx="10"/>
          </p:nvPr>
        </p:nvSpPr>
        <p:spPr/>
        <p:txBody>
          <a:bodyPr/>
          <a:lstStyle/>
          <a:p>
            <a:fld id="{CA054035-4526-4AA1-A868-730D386B5B1B}"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xmlns="" id="{49A24C73-94E3-489C-A3C8-0563830838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8E09DD8-3B57-4C62-9D90-D04487F3DF1C}"/>
              </a:ext>
            </a:extLst>
          </p:cNvPr>
          <p:cNvSpPr>
            <a:spLocks noGrp="1"/>
          </p:cNvSpPr>
          <p:nvPr>
            <p:ph type="sldNum" sz="quarter" idx="12"/>
          </p:nvPr>
        </p:nvSpPr>
        <p:spPr/>
        <p:txBody>
          <a:body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131059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D0551F-FFAB-4C0D-BCBA-50235D584A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3BAC3FF-FEFC-468B-9DD5-2190517710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6962763F-847E-4BAA-998E-EDA13F2FC6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523479C5-BEB6-499D-B54A-F58DC66C741E}"/>
              </a:ext>
            </a:extLst>
          </p:cNvPr>
          <p:cNvSpPr>
            <a:spLocks noGrp="1"/>
          </p:cNvSpPr>
          <p:nvPr>
            <p:ph type="dt" sz="half" idx="10"/>
          </p:nvPr>
        </p:nvSpPr>
        <p:spPr/>
        <p:txBody>
          <a:bodyPr/>
          <a:lstStyle/>
          <a:p>
            <a:fld id="{CA054035-4526-4AA1-A868-730D386B5B1B}" type="datetimeFigureOut">
              <a:rPr lang="zh-CN" altLang="en-US" smtClean="0"/>
              <a:t>2019/6/12</a:t>
            </a:fld>
            <a:endParaRPr lang="zh-CN" altLang="en-US"/>
          </a:p>
        </p:txBody>
      </p:sp>
      <p:sp>
        <p:nvSpPr>
          <p:cNvPr id="6" name="页脚占位符 5">
            <a:extLst>
              <a:ext uri="{FF2B5EF4-FFF2-40B4-BE49-F238E27FC236}">
                <a16:creationId xmlns:a16="http://schemas.microsoft.com/office/drawing/2014/main" xmlns="" id="{2EA66996-5C46-4391-B731-0AB27A2AB4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1F57B54-BC40-435D-911E-5BFC56A7C25C}"/>
              </a:ext>
            </a:extLst>
          </p:cNvPr>
          <p:cNvSpPr>
            <a:spLocks noGrp="1"/>
          </p:cNvSpPr>
          <p:nvPr>
            <p:ph type="sldNum" sz="quarter" idx="12"/>
          </p:nvPr>
        </p:nvSpPr>
        <p:spPr/>
        <p:txBody>
          <a:body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155190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7D5EACB-F59A-4017-8A63-8607639268A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DED0D2A-D35B-47EB-B62A-62CC9F475D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8F1B231C-3247-4E7E-A756-A72153A448D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89DF7B15-7CD2-45BA-B121-F1D281A87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91D90CB6-8390-44C3-AF79-4B3716E74C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4B19694F-A45A-4BB1-8154-7413595397A3}"/>
              </a:ext>
            </a:extLst>
          </p:cNvPr>
          <p:cNvSpPr>
            <a:spLocks noGrp="1"/>
          </p:cNvSpPr>
          <p:nvPr>
            <p:ph type="dt" sz="half" idx="10"/>
          </p:nvPr>
        </p:nvSpPr>
        <p:spPr/>
        <p:txBody>
          <a:bodyPr/>
          <a:lstStyle/>
          <a:p>
            <a:fld id="{CA054035-4526-4AA1-A868-730D386B5B1B}" type="datetimeFigureOut">
              <a:rPr lang="zh-CN" altLang="en-US" smtClean="0"/>
              <a:t>2019/6/12</a:t>
            </a:fld>
            <a:endParaRPr lang="zh-CN" altLang="en-US"/>
          </a:p>
        </p:txBody>
      </p:sp>
      <p:sp>
        <p:nvSpPr>
          <p:cNvPr id="8" name="页脚占位符 7">
            <a:extLst>
              <a:ext uri="{FF2B5EF4-FFF2-40B4-BE49-F238E27FC236}">
                <a16:creationId xmlns:a16="http://schemas.microsoft.com/office/drawing/2014/main" xmlns="" id="{053F6FC7-9058-45D6-9EB3-CB2A63AE12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DA946D49-D4E2-4AE1-81FA-EDCAD962C2AA}"/>
              </a:ext>
            </a:extLst>
          </p:cNvPr>
          <p:cNvSpPr>
            <a:spLocks noGrp="1"/>
          </p:cNvSpPr>
          <p:nvPr>
            <p:ph type="sldNum" sz="quarter" idx="12"/>
          </p:nvPr>
        </p:nvSpPr>
        <p:spPr/>
        <p:txBody>
          <a:body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141687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17BBCA4-FE50-4183-9652-00D3447FCD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6295BE8C-FAEA-4451-BE14-40D94F42EEBC}"/>
              </a:ext>
            </a:extLst>
          </p:cNvPr>
          <p:cNvSpPr>
            <a:spLocks noGrp="1"/>
          </p:cNvSpPr>
          <p:nvPr>
            <p:ph type="dt" sz="half" idx="10"/>
          </p:nvPr>
        </p:nvSpPr>
        <p:spPr/>
        <p:txBody>
          <a:bodyPr/>
          <a:lstStyle/>
          <a:p>
            <a:fld id="{CA054035-4526-4AA1-A868-730D386B5B1B}" type="datetimeFigureOut">
              <a:rPr lang="zh-CN" altLang="en-US" smtClean="0"/>
              <a:t>2019/6/12</a:t>
            </a:fld>
            <a:endParaRPr lang="zh-CN" altLang="en-US"/>
          </a:p>
        </p:txBody>
      </p:sp>
      <p:sp>
        <p:nvSpPr>
          <p:cNvPr id="4" name="页脚占位符 3">
            <a:extLst>
              <a:ext uri="{FF2B5EF4-FFF2-40B4-BE49-F238E27FC236}">
                <a16:creationId xmlns:a16="http://schemas.microsoft.com/office/drawing/2014/main" xmlns="" id="{114D2137-C4B3-4313-A6CC-D9E01356D2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A14914D2-647C-4F7B-BF84-45277CE749D9}"/>
              </a:ext>
            </a:extLst>
          </p:cNvPr>
          <p:cNvSpPr>
            <a:spLocks noGrp="1"/>
          </p:cNvSpPr>
          <p:nvPr>
            <p:ph type="sldNum" sz="quarter" idx="12"/>
          </p:nvPr>
        </p:nvSpPr>
        <p:spPr/>
        <p:txBody>
          <a:body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204074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8C123D3-C575-46AA-A426-0B7E6C896556}"/>
              </a:ext>
            </a:extLst>
          </p:cNvPr>
          <p:cNvSpPr>
            <a:spLocks noGrp="1"/>
          </p:cNvSpPr>
          <p:nvPr>
            <p:ph type="dt" sz="half" idx="10"/>
          </p:nvPr>
        </p:nvSpPr>
        <p:spPr/>
        <p:txBody>
          <a:bodyPr/>
          <a:lstStyle/>
          <a:p>
            <a:fld id="{CA054035-4526-4AA1-A868-730D386B5B1B}" type="datetimeFigureOut">
              <a:rPr lang="zh-CN" altLang="en-US" smtClean="0"/>
              <a:t>2019/6/12</a:t>
            </a:fld>
            <a:endParaRPr lang="zh-CN" altLang="en-US"/>
          </a:p>
        </p:txBody>
      </p:sp>
      <p:sp>
        <p:nvSpPr>
          <p:cNvPr id="3" name="页脚占位符 2">
            <a:extLst>
              <a:ext uri="{FF2B5EF4-FFF2-40B4-BE49-F238E27FC236}">
                <a16:creationId xmlns:a16="http://schemas.microsoft.com/office/drawing/2014/main" xmlns="" id="{F72A3431-A7C9-4588-87C6-F06096B4A21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0AFDE24-3ADC-4392-AF40-7913C1C13670}"/>
              </a:ext>
            </a:extLst>
          </p:cNvPr>
          <p:cNvSpPr>
            <a:spLocks noGrp="1"/>
          </p:cNvSpPr>
          <p:nvPr>
            <p:ph type="sldNum" sz="quarter" idx="12"/>
          </p:nvPr>
        </p:nvSpPr>
        <p:spPr/>
        <p:txBody>
          <a:body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28682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7ACBA9-C615-4770-8AE4-55C353A462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1B9AD92C-A32A-4EB0-8FC6-F635CA3B9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02B85429-7E5F-4B3A-A6E5-7894BE916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F26F66BA-C59A-4990-B9E9-C8494E0D60E8}"/>
              </a:ext>
            </a:extLst>
          </p:cNvPr>
          <p:cNvSpPr>
            <a:spLocks noGrp="1"/>
          </p:cNvSpPr>
          <p:nvPr>
            <p:ph type="dt" sz="half" idx="10"/>
          </p:nvPr>
        </p:nvSpPr>
        <p:spPr/>
        <p:txBody>
          <a:bodyPr/>
          <a:lstStyle/>
          <a:p>
            <a:fld id="{CA054035-4526-4AA1-A868-730D386B5B1B}" type="datetimeFigureOut">
              <a:rPr lang="zh-CN" altLang="en-US" smtClean="0"/>
              <a:t>2019/6/12</a:t>
            </a:fld>
            <a:endParaRPr lang="zh-CN" altLang="en-US"/>
          </a:p>
        </p:txBody>
      </p:sp>
      <p:sp>
        <p:nvSpPr>
          <p:cNvPr id="6" name="页脚占位符 5">
            <a:extLst>
              <a:ext uri="{FF2B5EF4-FFF2-40B4-BE49-F238E27FC236}">
                <a16:creationId xmlns:a16="http://schemas.microsoft.com/office/drawing/2014/main" xmlns="" id="{F8A58003-9BB2-4A73-B994-E7A0F22645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C452ECB-9B6A-4670-A4A1-632D4CDEF82E}"/>
              </a:ext>
            </a:extLst>
          </p:cNvPr>
          <p:cNvSpPr>
            <a:spLocks noGrp="1"/>
          </p:cNvSpPr>
          <p:nvPr>
            <p:ph type="sldNum" sz="quarter" idx="12"/>
          </p:nvPr>
        </p:nvSpPr>
        <p:spPr/>
        <p:txBody>
          <a:body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81859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ED68096-973F-4FA2-BF33-7BC9D79DB3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F642734A-D355-4F7A-A3A0-C8EDB801B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C30E88CF-5046-4B4F-BDC8-D7E38AB16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57A2D66-38FD-4498-BB28-4A8E80A8028B}"/>
              </a:ext>
            </a:extLst>
          </p:cNvPr>
          <p:cNvSpPr>
            <a:spLocks noGrp="1"/>
          </p:cNvSpPr>
          <p:nvPr>
            <p:ph type="dt" sz="half" idx="10"/>
          </p:nvPr>
        </p:nvSpPr>
        <p:spPr/>
        <p:txBody>
          <a:bodyPr/>
          <a:lstStyle/>
          <a:p>
            <a:fld id="{CA054035-4526-4AA1-A868-730D386B5B1B}" type="datetimeFigureOut">
              <a:rPr lang="zh-CN" altLang="en-US" smtClean="0"/>
              <a:t>2019/6/12</a:t>
            </a:fld>
            <a:endParaRPr lang="zh-CN" altLang="en-US"/>
          </a:p>
        </p:txBody>
      </p:sp>
      <p:sp>
        <p:nvSpPr>
          <p:cNvPr id="6" name="页脚占位符 5">
            <a:extLst>
              <a:ext uri="{FF2B5EF4-FFF2-40B4-BE49-F238E27FC236}">
                <a16:creationId xmlns:a16="http://schemas.microsoft.com/office/drawing/2014/main" xmlns="" id="{57F3809A-DE16-4E29-AB5E-792AFE9DEB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4BA46EE-49E7-4B2D-98BA-BD3984024DE7}"/>
              </a:ext>
            </a:extLst>
          </p:cNvPr>
          <p:cNvSpPr>
            <a:spLocks noGrp="1"/>
          </p:cNvSpPr>
          <p:nvPr>
            <p:ph type="sldNum" sz="quarter" idx="12"/>
          </p:nvPr>
        </p:nvSpPr>
        <p:spPr/>
        <p:txBody>
          <a:body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33575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AAB09839-95C6-49C4-AF09-77986FBFA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3CF8D039-CDE0-4392-BF3F-024C8FE3D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716C0336-A301-4CED-AD8D-B30904B41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54035-4526-4AA1-A868-730D386B5B1B}"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xmlns="" id="{48766EEA-C802-4535-A155-6A22AFC17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6F9A36F3-2E8B-43EF-9CCC-33F84E7C5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5426A-C29A-4026-8040-C4699A184291}" type="slidenum">
              <a:rPr lang="zh-CN" altLang="en-US" smtClean="0"/>
              <a:t>‹#›</a:t>
            </a:fld>
            <a:endParaRPr lang="zh-CN" altLang="en-US"/>
          </a:p>
        </p:txBody>
      </p:sp>
    </p:spTree>
    <p:extLst>
      <p:ext uri="{BB962C8B-B14F-4D97-AF65-F5344CB8AC3E}">
        <p14:creationId xmlns:p14="http://schemas.microsoft.com/office/powerpoint/2010/main" val="1333084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855C05-BC2C-4B60-B756-1ECB82A841BB}"/>
              </a:ext>
            </a:extLst>
          </p:cNvPr>
          <p:cNvSpPr>
            <a:spLocks noGrp="1"/>
          </p:cNvSpPr>
          <p:nvPr>
            <p:ph type="ctrTitle"/>
          </p:nvPr>
        </p:nvSpPr>
        <p:spPr>
          <a:xfrm>
            <a:off x="939113" y="406400"/>
            <a:ext cx="10313773" cy="2387600"/>
          </a:xfrm>
        </p:spPr>
        <p:txBody>
          <a:bodyPr>
            <a:normAutofit fontScale="90000"/>
          </a:bodyPr>
          <a:lstStyle/>
          <a:p>
            <a:r>
              <a:rPr lang="en-US" altLang="zh-CN" dirty="0"/>
              <a:t>Energy and Policy Considerations for Deep Learning in NLP</a:t>
            </a:r>
            <a:endParaRPr lang="zh-CN" altLang="en-US" dirty="0"/>
          </a:p>
        </p:txBody>
      </p:sp>
      <p:sp>
        <p:nvSpPr>
          <p:cNvPr id="3" name="副标题 2">
            <a:extLst>
              <a:ext uri="{FF2B5EF4-FFF2-40B4-BE49-F238E27FC236}">
                <a16:creationId xmlns:a16="http://schemas.microsoft.com/office/drawing/2014/main" xmlns="" id="{51EE1B28-844F-4AFB-BD78-27AC74F79FA9}"/>
              </a:ext>
            </a:extLst>
          </p:cNvPr>
          <p:cNvSpPr>
            <a:spLocks noGrp="1"/>
          </p:cNvSpPr>
          <p:nvPr>
            <p:ph type="subTitle" idx="1"/>
          </p:nvPr>
        </p:nvSpPr>
        <p:spPr/>
        <p:txBody>
          <a:bodyPr/>
          <a:lstStyle/>
          <a:p>
            <a:r>
              <a:rPr lang="en-US" altLang="zh-CN" dirty="0"/>
              <a:t>Emma Strubell      Ananya Ganesh    Andrew McCallum</a:t>
            </a:r>
          </a:p>
          <a:p>
            <a:r>
              <a:rPr lang="en-US" altLang="zh-CN" dirty="0"/>
              <a:t>University of Massachusetts Amherst</a:t>
            </a:r>
            <a:endParaRPr lang="zh-CN" altLang="en-US" dirty="0"/>
          </a:p>
        </p:txBody>
      </p:sp>
      <p:sp>
        <p:nvSpPr>
          <p:cNvPr id="4" name="文本框 3">
            <a:extLst>
              <a:ext uri="{FF2B5EF4-FFF2-40B4-BE49-F238E27FC236}">
                <a16:creationId xmlns:a16="http://schemas.microsoft.com/office/drawing/2014/main" xmlns="" id="{407DC96E-DDAA-41AE-9CE1-3B0DD4200EA3}"/>
              </a:ext>
            </a:extLst>
          </p:cNvPr>
          <p:cNvSpPr txBox="1"/>
          <p:nvPr/>
        </p:nvSpPr>
        <p:spPr>
          <a:xfrm>
            <a:off x="4547287" y="4429919"/>
            <a:ext cx="2531462" cy="369332"/>
          </a:xfrm>
          <a:prstGeom prst="rect">
            <a:avLst/>
          </a:prstGeom>
          <a:noFill/>
        </p:spPr>
        <p:txBody>
          <a:bodyPr wrap="none" rtlCol="0">
            <a:spAutoFit/>
          </a:bodyPr>
          <a:lstStyle/>
          <a:p>
            <a:r>
              <a:rPr lang="en-US" altLang="zh-CN" dirty="0"/>
              <a:t>(Accepted to ACL 2019)</a:t>
            </a:r>
            <a:endParaRPr lang="zh-CN" altLang="en-US" dirty="0"/>
          </a:p>
        </p:txBody>
      </p:sp>
      <p:sp>
        <p:nvSpPr>
          <p:cNvPr id="5" name="文本框 4">
            <a:extLst>
              <a:ext uri="{FF2B5EF4-FFF2-40B4-BE49-F238E27FC236}">
                <a16:creationId xmlns:a16="http://schemas.microsoft.com/office/drawing/2014/main" xmlns="" id="{F350EEF7-9B0E-4AEC-A4DD-A82D2D427873}"/>
              </a:ext>
            </a:extLst>
          </p:cNvPr>
          <p:cNvSpPr txBox="1"/>
          <p:nvPr/>
        </p:nvSpPr>
        <p:spPr>
          <a:xfrm>
            <a:off x="4547287" y="5562622"/>
            <a:ext cx="2807179" cy="369332"/>
          </a:xfrm>
          <a:prstGeom prst="rect">
            <a:avLst/>
          </a:prstGeom>
          <a:noFill/>
        </p:spPr>
        <p:txBody>
          <a:bodyPr wrap="none" rtlCol="0">
            <a:spAutoFit/>
          </a:bodyPr>
          <a:lstStyle/>
          <a:p>
            <a:r>
              <a:rPr lang="en-US" altLang="zh-CN" dirty="0"/>
              <a:t>Hongru Huang, 2019/6/11</a:t>
            </a:r>
            <a:endParaRPr lang="zh-CN" altLang="en-US" dirty="0"/>
          </a:p>
        </p:txBody>
      </p:sp>
    </p:spTree>
    <p:extLst>
      <p:ext uri="{BB962C8B-B14F-4D97-AF65-F5344CB8AC3E}">
        <p14:creationId xmlns:p14="http://schemas.microsoft.com/office/powerpoint/2010/main" val="1211616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410084-BC2C-4DAA-A00A-FBE33E9BB472}"/>
              </a:ext>
            </a:extLst>
          </p:cNvPr>
          <p:cNvSpPr>
            <a:spLocks noGrp="1"/>
          </p:cNvSpPr>
          <p:nvPr>
            <p:ph type="title"/>
          </p:nvPr>
        </p:nvSpPr>
        <p:spPr/>
        <p:txBody>
          <a:bodyPr/>
          <a:lstStyle/>
          <a:p>
            <a:r>
              <a:rPr lang="en-US" altLang="zh-CN" dirty="0"/>
              <a:t>Case Study: Cost of Development</a:t>
            </a:r>
            <a:endParaRPr lang="zh-CN" altLang="en-US" dirty="0"/>
          </a:p>
        </p:txBody>
      </p:sp>
      <p:sp>
        <p:nvSpPr>
          <p:cNvPr id="3" name="内容占位符 2">
            <a:extLst>
              <a:ext uri="{FF2B5EF4-FFF2-40B4-BE49-F238E27FC236}">
                <a16:creationId xmlns:a16="http://schemas.microsoft.com/office/drawing/2014/main" xmlns="" id="{D5924CCA-1916-4A87-A749-1D3E2CBE4CE2}"/>
              </a:ext>
            </a:extLst>
          </p:cNvPr>
          <p:cNvSpPr>
            <a:spLocks noGrp="1"/>
          </p:cNvSpPr>
          <p:nvPr>
            <p:ph idx="1"/>
          </p:nvPr>
        </p:nvSpPr>
        <p:spPr/>
        <p:txBody>
          <a:bodyPr/>
          <a:lstStyle/>
          <a:p>
            <a:r>
              <a:rPr lang="en-US" altLang="zh-CN" dirty="0"/>
              <a:t>What does it cost(financially) to transfer a model to a new task (tuning the parameters?)</a:t>
            </a:r>
            <a:endParaRPr lang="zh-CN" altLang="en-US" dirty="0"/>
          </a:p>
        </p:txBody>
      </p:sp>
      <p:pic>
        <p:nvPicPr>
          <p:cNvPr id="4" name="图片 3">
            <a:extLst>
              <a:ext uri="{FF2B5EF4-FFF2-40B4-BE49-F238E27FC236}">
                <a16:creationId xmlns:a16="http://schemas.microsoft.com/office/drawing/2014/main" xmlns="" id="{DDBD93D3-37D8-4686-8223-770B937DCA64}"/>
              </a:ext>
            </a:extLst>
          </p:cNvPr>
          <p:cNvPicPr>
            <a:picLocks noChangeAspect="1"/>
          </p:cNvPicPr>
          <p:nvPr/>
        </p:nvPicPr>
        <p:blipFill>
          <a:blip r:embed="rId3"/>
          <a:stretch>
            <a:fillRect/>
          </a:stretch>
        </p:blipFill>
        <p:spPr>
          <a:xfrm>
            <a:off x="2045110" y="2708417"/>
            <a:ext cx="7336346" cy="3737095"/>
          </a:xfrm>
          <a:prstGeom prst="rect">
            <a:avLst/>
          </a:prstGeom>
        </p:spPr>
      </p:pic>
    </p:spTree>
    <p:extLst>
      <p:ext uri="{BB962C8B-B14F-4D97-AF65-F5344CB8AC3E}">
        <p14:creationId xmlns:p14="http://schemas.microsoft.com/office/powerpoint/2010/main" val="323863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5D0565-297E-4213-8187-4FEA9ACAC27A}"/>
              </a:ext>
            </a:extLst>
          </p:cNvPr>
          <p:cNvSpPr>
            <a:spLocks noGrp="1"/>
          </p:cNvSpPr>
          <p:nvPr>
            <p:ph type="title"/>
          </p:nvPr>
        </p:nvSpPr>
        <p:spPr>
          <a:xfrm>
            <a:off x="838200" y="389634"/>
            <a:ext cx="10515600" cy="1460500"/>
          </a:xfrm>
        </p:spPr>
        <p:txBody>
          <a:bodyPr/>
          <a:lstStyle/>
          <a:p>
            <a:r>
              <a:rPr lang="en-US" altLang="zh-CN" dirty="0"/>
              <a:t>Suggestions (theirs)</a:t>
            </a:r>
            <a:endParaRPr lang="zh-CN" altLang="en-US" dirty="0"/>
          </a:p>
        </p:txBody>
      </p:sp>
      <p:sp>
        <p:nvSpPr>
          <p:cNvPr id="3" name="内容占位符 2">
            <a:extLst>
              <a:ext uri="{FF2B5EF4-FFF2-40B4-BE49-F238E27FC236}">
                <a16:creationId xmlns:a16="http://schemas.microsoft.com/office/drawing/2014/main" xmlns="" id="{781E12CF-8B4F-4D66-8FF1-1022FCF889B5}"/>
              </a:ext>
            </a:extLst>
          </p:cNvPr>
          <p:cNvSpPr>
            <a:spLocks noGrp="1"/>
          </p:cNvSpPr>
          <p:nvPr>
            <p:ph idx="1"/>
          </p:nvPr>
        </p:nvSpPr>
        <p:spPr>
          <a:xfrm>
            <a:off x="838200" y="2368053"/>
            <a:ext cx="10515600" cy="2706182"/>
          </a:xfrm>
        </p:spPr>
        <p:txBody>
          <a:bodyPr/>
          <a:lstStyle/>
          <a:p>
            <a:pPr marL="514350" indent="-514350">
              <a:buAutoNum type="arabicPeriod"/>
            </a:pPr>
            <a:r>
              <a:rPr lang="en-US" altLang="zh-CN" dirty="0"/>
              <a:t>Time to retrain and sensitivity to hyperparameters should be reported for NLP machine learning models</a:t>
            </a:r>
          </a:p>
          <a:p>
            <a:pPr marL="514350" indent="-514350">
              <a:buAutoNum type="arabicPeriod"/>
            </a:pPr>
            <a:r>
              <a:rPr lang="en-US" altLang="zh-CN" dirty="0"/>
              <a:t>Academic researchers need equitable access to computational resources</a:t>
            </a:r>
          </a:p>
          <a:p>
            <a:pPr marL="514350" indent="-514350">
              <a:buAutoNum type="arabicPeriod"/>
            </a:pPr>
            <a:r>
              <a:rPr lang="en-US" altLang="zh-CN" dirty="0"/>
              <a:t>Researchers should prioritize developing efficient models and hardware.</a:t>
            </a:r>
            <a:endParaRPr lang="zh-CN" altLang="en-US" dirty="0"/>
          </a:p>
        </p:txBody>
      </p:sp>
    </p:spTree>
    <p:extLst>
      <p:ext uri="{BB962C8B-B14F-4D97-AF65-F5344CB8AC3E}">
        <p14:creationId xmlns:p14="http://schemas.microsoft.com/office/powerpoint/2010/main" val="204811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D4CF14-2278-44C1-94F0-E15F29B104F1}"/>
              </a:ext>
            </a:extLst>
          </p:cNvPr>
          <p:cNvSpPr>
            <a:spLocks noGrp="1"/>
          </p:cNvSpPr>
          <p:nvPr>
            <p:ph type="title"/>
          </p:nvPr>
        </p:nvSpPr>
        <p:spPr/>
        <p:txBody>
          <a:bodyPr/>
          <a:lstStyle/>
          <a:p>
            <a:r>
              <a:rPr lang="en-US" altLang="zh-CN" dirty="0"/>
              <a:t>Situations in our lab</a:t>
            </a:r>
            <a:endParaRPr lang="zh-CN" altLang="en-US" dirty="0"/>
          </a:p>
        </p:txBody>
      </p:sp>
      <p:sp>
        <p:nvSpPr>
          <p:cNvPr id="3" name="内容占位符 2">
            <a:extLst>
              <a:ext uri="{FF2B5EF4-FFF2-40B4-BE49-F238E27FC236}">
                <a16:creationId xmlns:a16="http://schemas.microsoft.com/office/drawing/2014/main" xmlns="" id="{17AA1466-CBA6-461A-B7A0-2256DC874583}"/>
              </a:ext>
            </a:extLst>
          </p:cNvPr>
          <p:cNvSpPr>
            <a:spLocks noGrp="1"/>
          </p:cNvSpPr>
          <p:nvPr>
            <p:ph idx="1"/>
          </p:nvPr>
        </p:nvSpPr>
        <p:spPr>
          <a:xfrm>
            <a:off x="838200" y="1825626"/>
            <a:ext cx="10515600" cy="1128590"/>
          </a:xfrm>
        </p:spPr>
        <p:txBody>
          <a:bodyPr>
            <a:normAutofit/>
          </a:bodyPr>
          <a:lstStyle/>
          <a:p>
            <a:r>
              <a:rPr lang="en-US" altLang="zh-CN" sz="2400" dirty="0"/>
              <a:t>Based on their calculation methods, I ran some experiments on </a:t>
            </a:r>
            <a:r>
              <a:rPr lang="en-US" altLang="zh-CN" sz="2400" dirty="0" err="1"/>
              <a:t>milkyway</a:t>
            </a:r>
            <a:r>
              <a:rPr lang="en-US" altLang="zh-CN" sz="2400" dirty="0"/>
              <a:t> and try to find out how much resources we take when we run models in our lab. (hope it’s correct)</a:t>
            </a:r>
            <a:endParaRPr lang="zh-CN" altLang="en-US" sz="2400" dirty="0"/>
          </a:p>
        </p:txBody>
      </p:sp>
      <p:sp>
        <p:nvSpPr>
          <p:cNvPr id="4" name="文本框 3">
            <a:extLst>
              <a:ext uri="{FF2B5EF4-FFF2-40B4-BE49-F238E27FC236}">
                <a16:creationId xmlns:a16="http://schemas.microsoft.com/office/drawing/2014/main" xmlns="" id="{C123956A-86ED-4F7C-A720-96C500859D72}"/>
              </a:ext>
            </a:extLst>
          </p:cNvPr>
          <p:cNvSpPr txBox="1"/>
          <p:nvPr/>
        </p:nvSpPr>
        <p:spPr>
          <a:xfrm>
            <a:off x="1798655" y="2918333"/>
            <a:ext cx="6843540" cy="2308324"/>
          </a:xfrm>
          <a:prstGeom prst="rect">
            <a:avLst/>
          </a:prstGeom>
          <a:noFill/>
        </p:spPr>
        <p:txBody>
          <a:bodyPr wrap="none" rtlCol="0">
            <a:spAutoFit/>
          </a:bodyPr>
          <a:lstStyle/>
          <a:p>
            <a:r>
              <a:rPr lang="da-DK" altLang="zh-CN" sz="2400" dirty="0"/>
              <a:t>p</a:t>
            </a:r>
            <a:r>
              <a:rPr lang="da-DK" altLang="zh-CN" sz="1600" dirty="0"/>
              <a:t>g</a:t>
            </a:r>
            <a:r>
              <a:rPr lang="da-DK" altLang="zh-CN" sz="2400" dirty="0"/>
              <a:t> = 211.268</a:t>
            </a:r>
          </a:p>
          <a:p>
            <a:r>
              <a:rPr lang="da-DK" altLang="zh-CN" sz="2400" dirty="0"/>
              <a:t>p</a:t>
            </a:r>
            <a:r>
              <a:rPr lang="da-DK" altLang="zh-CN" sz="1600" dirty="0"/>
              <a:t>c</a:t>
            </a:r>
            <a:r>
              <a:rPr lang="da-DK" altLang="zh-CN" sz="2400" dirty="0"/>
              <a:t> = 23.714664989944698 + 13.923482793866265</a:t>
            </a:r>
          </a:p>
          <a:p>
            <a:r>
              <a:rPr lang="da-DK" altLang="zh-CN" sz="2400" dirty="0"/>
              <a:t>p</a:t>
            </a:r>
            <a:r>
              <a:rPr lang="da-DK" altLang="zh-CN" sz="1600" dirty="0"/>
              <a:t>r</a:t>
            </a:r>
            <a:r>
              <a:rPr lang="da-DK" altLang="zh-CN" sz="2400" dirty="0"/>
              <a:t> = 1.9553218577174458 + 1.1857830847159379</a:t>
            </a:r>
          </a:p>
          <a:p>
            <a:r>
              <a:rPr lang="da-DK" altLang="zh-CN" sz="2400" dirty="0"/>
              <a:t>g = 1</a:t>
            </a:r>
          </a:p>
          <a:p>
            <a:r>
              <a:rPr lang="en-US" altLang="zh-CN" sz="2400" dirty="0"/>
              <a:t>Pt =0.398t, CO</a:t>
            </a:r>
            <a:r>
              <a:rPr lang="en-US" altLang="zh-CN" sz="1600" dirty="0"/>
              <a:t>2</a:t>
            </a:r>
            <a:r>
              <a:rPr lang="en-US" altLang="zh-CN" sz="2400" dirty="0"/>
              <a:t>e = 0.38t</a:t>
            </a:r>
          </a:p>
          <a:p>
            <a:endParaRPr lang="zh-CN" altLang="en-US" sz="2400" dirty="0"/>
          </a:p>
        </p:txBody>
      </p:sp>
      <p:sp>
        <p:nvSpPr>
          <p:cNvPr id="5" name="内容占位符 2">
            <a:extLst>
              <a:ext uri="{FF2B5EF4-FFF2-40B4-BE49-F238E27FC236}">
                <a16:creationId xmlns:a16="http://schemas.microsoft.com/office/drawing/2014/main" xmlns="" id="{2145EB07-5028-48C0-903B-1244E2CB74E9}"/>
              </a:ext>
            </a:extLst>
          </p:cNvPr>
          <p:cNvSpPr txBox="1">
            <a:spLocks/>
          </p:cNvSpPr>
          <p:nvPr/>
        </p:nvSpPr>
        <p:spPr>
          <a:xfrm>
            <a:off x="838200" y="4811822"/>
            <a:ext cx="10515600" cy="19155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Therefore, if our model run 3 days on </a:t>
            </a:r>
            <a:r>
              <a:rPr lang="en-US" altLang="zh-CN" sz="2400" dirty="0" err="1"/>
              <a:t>milkyway</a:t>
            </a:r>
            <a:r>
              <a:rPr lang="en-US" altLang="zh-CN" sz="2400" dirty="0"/>
              <a:t> with one GPU, it will release 27.35 </a:t>
            </a:r>
            <a:r>
              <a:rPr lang="en-US" altLang="zh-CN" sz="2400" dirty="0" err="1"/>
              <a:t>lbs</a:t>
            </a:r>
            <a:r>
              <a:rPr lang="en-US" altLang="zh-CN" sz="2400" dirty="0"/>
              <a:t> CO</a:t>
            </a:r>
            <a:r>
              <a:rPr lang="en-US" altLang="zh-CN" sz="1700" dirty="0"/>
              <a:t>2</a:t>
            </a:r>
            <a:r>
              <a:rPr lang="en-US" altLang="zh-CN" sz="2400" dirty="0"/>
              <a:t> into the air. This approximately equals to an average day of a human life. </a:t>
            </a:r>
          </a:p>
          <a:p>
            <a:r>
              <a:rPr lang="en-US" altLang="zh-CN" sz="2400" dirty="0"/>
              <a:t>If we submit to 2 conferences each year, for each conference we run our model 10 times to find the best parameter sets, then the annual emission will be about 600 </a:t>
            </a:r>
            <a:r>
              <a:rPr lang="en-US" altLang="zh-CN" sz="2400" dirty="0" err="1"/>
              <a:t>lbs</a:t>
            </a:r>
            <a:r>
              <a:rPr lang="en-US" altLang="zh-CN" sz="2400" dirty="0"/>
              <a:t>, which is close to a round-trip flight between Beijing and Shanghai.</a:t>
            </a:r>
            <a:endParaRPr lang="zh-CN" altLang="en-US" sz="2400" dirty="0"/>
          </a:p>
        </p:txBody>
      </p:sp>
    </p:spTree>
    <p:extLst>
      <p:ext uri="{BB962C8B-B14F-4D97-AF65-F5344CB8AC3E}">
        <p14:creationId xmlns:p14="http://schemas.microsoft.com/office/powerpoint/2010/main" val="128365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25516A-5741-484C-AFA5-20967E16DCA1}"/>
              </a:ext>
            </a:extLst>
          </p:cNvPr>
          <p:cNvSpPr>
            <a:spLocks noGrp="1"/>
          </p:cNvSpPr>
          <p:nvPr>
            <p:ph type="title"/>
          </p:nvPr>
        </p:nvSpPr>
        <p:spPr/>
        <p:txBody>
          <a:bodyPr/>
          <a:lstStyle/>
          <a:p>
            <a:r>
              <a:rPr lang="en-US" altLang="zh-CN" dirty="0"/>
              <a:t>Conclusion (ours)</a:t>
            </a:r>
            <a:endParaRPr lang="zh-CN" altLang="en-US" dirty="0"/>
          </a:p>
        </p:txBody>
      </p:sp>
      <p:sp>
        <p:nvSpPr>
          <p:cNvPr id="3" name="内容占位符 2">
            <a:extLst>
              <a:ext uri="{FF2B5EF4-FFF2-40B4-BE49-F238E27FC236}">
                <a16:creationId xmlns:a16="http://schemas.microsoft.com/office/drawing/2014/main" xmlns="" id="{F3EF9CC6-F8BD-4712-B250-9C5309B4BBAC}"/>
              </a:ext>
            </a:extLst>
          </p:cNvPr>
          <p:cNvSpPr>
            <a:spLocks noGrp="1"/>
          </p:cNvSpPr>
          <p:nvPr>
            <p:ph idx="1"/>
          </p:nvPr>
        </p:nvSpPr>
        <p:spPr>
          <a:xfrm>
            <a:off x="838200" y="2447804"/>
            <a:ext cx="10515600" cy="716608"/>
          </a:xfrm>
        </p:spPr>
        <p:txBody>
          <a:bodyPr/>
          <a:lstStyle/>
          <a:p>
            <a:pPr marL="0" indent="0">
              <a:buNone/>
            </a:pPr>
            <a:r>
              <a:rPr lang="en-US" altLang="zh-CN" dirty="0"/>
              <a:t>Stay aware of what we are doing to the earth!</a:t>
            </a:r>
            <a:endParaRPr lang="zh-CN" altLang="en-US" dirty="0"/>
          </a:p>
        </p:txBody>
      </p:sp>
    </p:spTree>
    <p:extLst>
      <p:ext uri="{BB962C8B-B14F-4D97-AF65-F5344CB8AC3E}">
        <p14:creationId xmlns:p14="http://schemas.microsoft.com/office/powerpoint/2010/main" val="2666671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700B08-6F24-4ED6-B867-D7006E8A6715}"/>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xmlns="" id="{15980630-D0B4-4E1A-8281-967E277E9D7F}"/>
              </a:ext>
            </a:extLst>
          </p:cNvPr>
          <p:cNvSpPr>
            <a:spLocks noGrp="1"/>
          </p:cNvSpPr>
          <p:nvPr>
            <p:ph idx="1"/>
          </p:nvPr>
        </p:nvSpPr>
        <p:spPr>
          <a:xfrm>
            <a:off x="838200" y="2141537"/>
            <a:ext cx="10515600" cy="4351338"/>
          </a:xfrm>
        </p:spPr>
        <p:txBody>
          <a:bodyPr/>
          <a:lstStyle/>
          <a:p>
            <a:r>
              <a:rPr lang="en-US" altLang="zh-CN" dirty="0"/>
              <a:t>Current Situations</a:t>
            </a:r>
          </a:p>
          <a:p>
            <a:r>
              <a:rPr lang="en-US" altLang="zh-CN" dirty="0"/>
              <a:t>Carbon Footprint Calculation</a:t>
            </a:r>
          </a:p>
          <a:p>
            <a:r>
              <a:rPr lang="en-US" altLang="zh-CN" dirty="0"/>
              <a:t>Comparisons of Various Models</a:t>
            </a:r>
          </a:p>
          <a:p>
            <a:r>
              <a:rPr lang="en-US" altLang="zh-CN" dirty="0"/>
              <a:t>Conclusions (theirs)</a:t>
            </a:r>
          </a:p>
          <a:p>
            <a:r>
              <a:rPr lang="en-US" altLang="zh-CN" dirty="0"/>
              <a:t>Situation in our lab</a:t>
            </a:r>
          </a:p>
          <a:p>
            <a:r>
              <a:rPr lang="en-US" altLang="zh-CN" dirty="0"/>
              <a:t>Conclusions </a:t>
            </a:r>
            <a:r>
              <a:rPr lang="en-US" altLang="zh-CN" dirty="0" smtClean="0"/>
              <a:t>(</a:t>
            </a:r>
            <a:r>
              <a:rPr lang="en-US" altLang="zh-CN" dirty="0"/>
              <a:t>ours</a:t>
            </a:r>
            <a:r>
              <a:rPr lang="en-US" altLang="zh-CN" dirty="0" smtClean="0"/>
              <a:t>)</a:t>
            </a:r>
            <a:endParaRPr lang="zh-CN" altLang="en-US" dirty="0"/>
          </a:p>
        </p:txBody>
      </p:sp>
    </p:spTree>
    <p:extLst>
      <p:ext uri="{BB962C8B-B14F-4D97-AF65-F5344CB8AC3E}">
        <p14:creationId xmlns:p14="http://schemas.microsoft.com/office/powerpoint/2010/main" val="254060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0635CC-2EC1-4C23-A7F5-69BF075D09B1}"/>
              </a:ext>
            </a:extLst>
          </p:cNvPr>
          <p:cNvSpPr>
            <a:spLocks noGrp="1"/>
          </p:cNvSpPr>
          <p:nvPr>
            <p:ph type="title"/>
          </p:nvPr>
        </p:nvSpPr>
        <p:spPr/>
        <p:txBody>
          <a:bodyPr>
            <a:normAutofit/>
          </a:bodyPr>
          <a:lstStyle/>
          <a:p>
            <a:r>
              <a:rPr lang="en-US" altLang="zh-CN" sz="4000" dirty="0"/>
              <a:t>Current Situation:</a:t>
            </a:r>
            <a:br>
              <a:rPr lang="en-US" altLang="zh-CN" sz="4000" dirty="0"/>
            </a:br>
            <a:r>
              <a:rPr lang="en-US" altLang="zh-CN" sz="4000" dirty="0"/>
              <a:t>Why NN carbon footprint worth study</a:t>
            </a:r>
            <a:endParaRPr lang="zh-CN" altLang="en-US" sz="4000" dirty="0"/>
          </a:p>
        </p:txBody>
      </p:sp>
      <p:sp>
        <p:nvSpPr>
          <p:cNvPr id="3" name="内容占位符 2">
            <a:extLst>
              <a:ext uri="{FF2B5EF4-FFF2-40B4-BE49-F238E27FC236}">
                <a16:creationId xmlns:a16="http://schemas.microsoft.com/office/drawing/2014/main" xmlns="" id="{FD0FB51A-7673-4B45-A191-3E03DE0D5B99}"/>
              </a:ext>
            </a:extLst>
          </p:cNvPr>
          <p:cNvSpPr>
            <a:spLocks noGrp="1"/>
          </p:cNvSpPr>
          <p:nvPr>
            <p:ph idx="1"/>
          </p:nvPr>
        </p:nvSpPr>
        <p:spPr>
          <a:xfrm>
            <a:off x="838200" y="2326173"/>
            <a:ext cx="10515600" cy="3020398"/>
          </a:xfrm>
        </p:spPr>
        <p:txBody>
          <a:bodyPr/>
          <a:lstStyle/>
          <a:p>
            <a:r>
              <a:rPr lang="en-US" altLang="zh-CN" dirty="0"/>
              <a:t>NLP tasks: </a:t>
            </a:r>
            <a:r>
              <a:rPr lang="en-US" altLang="zh-CN" u="sng" dirty="0"/>
              <a:t>the most computationally-hungry models obtaining the highest scores</a:t>
            </a:r>
          </a:p>
          <a:p>
            <a:r>
              <a:rPr lang="en-US" altLang="zh-CN" dirty="0"/>
              <a:t>Experiments in development and fine-tuning process can </a:t>
            </a:r>
            <a:r>
              <a:rPr lang="en-US" altLang="zh-CN" u="sng" dirty="0"/>
              <a:t>multiply these costs by thousands of times.</a:t>
            </a:r>
          </a:p>
          <a:p>
            <a:r>
              <a:rPr lang="en-US" altLang="zh-CN" dirty="0"/>
              <a:t>Requirement of </a:t>
            </a:r>
            <a:r>
              <a:rPr lang="en-US" altLang="zh-CN" u="sng" dirty="0"/>
              <a:t>specialized hardware </a:t>
            </a:r>
            <a:r>
              <a:rPr lang="en-US" altLang="zh-CN" dirty="0"/>
              <a:t>such as GPUs or TPUs</a:t>
            </a:r>
          </a:p>
          <a:p>
            <a:r>
              <a:rPr lang="en-US" altLang="zh-CN" dirty="0"/>
              <a:t>Incurring substantial cost to the </a:t>
            </a:r>
            <a:r>
              <a:rPr lang="en-US" altLang="zh-CN" u="sng" dirty="0"/>
              <a:t>environment</a:t>
            </a:r>
            <a:endParaRPr lang="zh-CN" altLang="en-US" u="sng" dirty="0"/>
          </a:p>
        </p:txBody>
      </p:sp>
    </p:spTree>
    <p:extLst>
      <p:ext uri="{BB962C8B-B14F-4D97-AF65-F5344CB8AC3E}">
        <p14:creationId xmlns:p14="http://schemas.microsoft.com/office/powerpoint/2010/main" val="15405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5D0565-297E-4213-8187-4FEA9ACAC27A}"/>
              </a:ext>
            </a:extLst>
          </p:cNvPr>
          <p:cNvSpPr>
            <a:spLocks noGrp="1"/>
          </p:cNvSpPr>
          <p:nvPr>
            <p:ph type="title"/>
          </p:nvPr>
        </p:nvSpPr>
        <p:spPr>
          <a:xfrm>
            <a:off x="838200" y="681037"/>
            <a:ext cx="10515600" cy="1460500"/>
          </a:xfrm>
        </p:spPr>
        <p:txBody>
          <a:bodyPr/>
          <a:lstStyle/>
          <a:p>
            <a:r>
              <a:rPr lang="en-US" altLang="zh-CN" dirty="0"/>
              <a:t>Carbon Footprint Calculation:</a:t>
            </a:r>
            <a:br>
              <a:rPr lang="en-US" altLang="zh-CN" dirty="0"/>
            </a:br>
            <a:endParaRPr lang="zh-CN" altLang="en-US" dirty="0"/>
          </a:p>
        </p:txBody>
      </p:sp>
      <p:sp>
        <p:nvSpPr>
          <p:cNvPr id="3" name="内容占位符 2">
            <a:extLst>
              <a:ext uri="{FF2B5EF4-FFF2-40B4-BE49-F238E27FC236}">
                <a16:creationId xmlns:a16="http://schemas.microsoft.com/office/drawing/2014/main" xmlns="" id="{781E12CF-8B4F-4D66-8FF1-1022FCF889B5}"/>
              </a:ext>
            </a:extLst>
          </p:cNvPr>
          <p:cNvSpPr>
            <a:spLocks noGrp="1"/>
          </p:cNvSpPr>
          <p:nvPr>
            <p:ph idx="1"/>
          </p:nvPr>
        </p:nvSpPr>
        <p:spPr>
          <a:xfrm>
            <a:off x="838200" y="1554320"/>
            <a:ext cx="10515600" cy="4351338"/>
          </a:xfrm>
        </p:spPr>
        <p:txBody>
          <a:bodyPr/>
          <a:lstStyle/>
          <a:p>
            <a:r>
              <a:rPr lang="en-US" altLang="zh-CN" dirty="0"/>
              <a:t>To quantify the computational and environmental cost of training deep neural network models:</a:t>
            </a:r>
          </a:p>
          <a:p>
            <a:pPr marL="0" indent="0">
              <a:buNone/>
            </a:pPr>
            <a:r>
              <a:rPr lang="en-US" altLang="zh-CN" dirty="0"/>
              <a:t>	1. estimate the kilowatts of energy required</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2. estimate CO2 emissions from power usage:</a:t>
            </a:r>
          </a:p>
          <a:p>
            <a:pPr marL="0" indent="0">
              <a:buNone/>
            </a:pPr>
            <a:endParaRPr lang="zh-CN" altLang="en-US" dirty="0"/>
          </a:p>
        </p:txBody>
      </p:sp>
      <p:pic>
        <p:nvPicPr>
          <p:cNvPr id="4" name="图片 3">
            <a:extLst>
              <a:ext uri="{FF2B5EF4-FFF2-40B4-BE49-F238E27FC236}">
                <a16:creationId xmlns:a16="http://schemas.microsoft.com/office/drawing/2014/main" xmlns="" id="{BEFCDBF8-759A-4D6D-9B19-68C238B1C370}"/>
              </a:ext>
            </a:extLst>
          </p:cNvPr>
          <p:cNvPicPr>
            <a:picLocks noChangeAspect="1"/>
          </p:cNvPicPr>
          <p:nvPr/>
        </p:nvPicPr>
        <p:blipFill>
          <a:blip r:embed="rId3"/>
          <a:stretch>
            <a:fillRect/>
          </a:stretch>
        </p:blipFill>
        <p:spPr>
          <a:xfrm>
            <a:off x="2588802" y="3105149"/>
            <a:ext cx="4560297" cy="1127637"/>
          </a:xfrm>
          <a:prstGeom prst="rect">
            <a:avLst/>
          </a:prstGeom>
        </p:spPr>
      </p:pic>
      <p:pic>
        <p:nvPicPr>
          <p:cNvPr id="5" name="图片 4">
            <a:extLst>
              <a:ext uri="{FF2B5EF4-FFF2-40B4-BE49-F238E27FC236}">
                <a16:creationId xmlns:a16="http://schemas.microsoft.com/office/drawing/2014/main" xmlns="" id="{693CC9A8-E4B2-44B9-8B82-CE8471302695}"/>
              </a:ext>
            </a:extLst>
          </p:cNvPr>
          <p:cNvPicPr>
            <a:picLocks noChangeAspect="1"/>
          </p:cNvPicPr>
          <p:nvPr/>
        </p:nvPicPr>
        <p:blipFill>
          <a:blip r:embed="rId4"/>
          <a:stretch>
            <a:fillRect/>
          </a:stretch>
        </p:blipFill>
        <p:spPr>
          <a:xfrm>
            <a:off x="2588802" y="5457983"/>
            <a:ext cx="2906515" cy="718980"/>
          </a:xfrm>
          <a:prstGeom prst="rect">
            <a:avLst/>
          </a:prstGeom>
        </p:spPr>
      </p:pic>
    </p:spTree>
    <p:extLst>
      <p:ext uri="{BB962C8B-B14F-4D97-AF65-F5344CB8AC3E}">
        <p14:creationId xmlns:p14="http://schemas.microsoft.com/office/powerpoint/2010/main" val="24267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5D0565-297E-4213-8187-4FEA9ACAC27A}"/>
              </a:ext>
            </a:extLst>
          </p:cNvPr>
          <p:cNvSpPr>
            <a:spLocks noGrp="1"/>
          </p:cNvSpPr>
          <p:nvPr>
            <p:ph type="title"/>
          </p:nvPr>
        </p:nvSpPr>
        <p:spPr>
          <a:xfrm>
            <a:off x="838200" y="415566"/>
            <a:ext cx="10515600" cy="1460500"/>
          </a:xfrm>
        </p:spPr>
        <p:txBody>
          <a:bodyPr/>
          <a:lstStyle/>
          <a:p>
            <a:r>
              <a:rPr lang="en-US" altLang="zh-CN" dirty="0"/>
              <a:t>Results: Compare training with life activities</a:t>
            </a:r>
            <a:endParaRPr lang="zh-CN" altLang="en-US" dirty="0"/>
          </a:p>
        </p:txBody>
      </p:sp>
      <p:pic>
        <p:nvPicPr>
          <p:cNvPr id="7" name="图片 6">
            <a:extLst>
              <a:ext uri="{FF2B5EF4-FFF2-40B4-BE49-F238E27FC236}">
                <a16:creationId xmlns:a16="http://schemas.microsoft.com/office/drawing/2014/main" xmlns="" id="{5C29F1E5-3872-4611-8C14-1E4EB00FC039}"/>
              </a:ext>
            </a:extLst>
          </p:cNvPr>
          <p:cNvPicPr>
            <a:picLocks noChangeAspect="1"/>
          </p:cNvPicPr>
          <p:nvPr/>
        </p:nvPicPr>
        <p:blipFill>
          <a:blip r:embed="rId3"/>
          <a:stretch>
            <a:fillRect/>
          </a:stretch>
        </p:blipFill>
        <p:spPr>
          <a:xfrm>
            <a:off x="3231382" y="1876066"/>
            <a:ext cx="5209235" cy="4190494"/>
          </a:xfrm>
          <a:prstGeom prst="rect">
            <a:avLst/>
          </a:prstGeom>
        </p:spPr>
      </p:pic>
    </p:spTree>
    <p:extLst>
      <p:ext uri="{BB962C8B-B14F-4D97-AF65-F5344CB8AC3E}">
        <p14:creationId xmlns:p14="http://schemas.microsoft.com/office/powerpoint/2010/main" val="369970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5D0565-297E-4213-8187-4FEA9ACAC27A}"/>
              </a:ext>
            </a:extLst>
          </p:cNvPr>
          <p:cNvSpPr>
            <a:spLocks noGrp="1"/>
          </p:cNvSpPr>
          <p:nvPr>
            <p:ph type="title"/>
          </p:nvPr>
        </p:nvSpPr>
        <p:spPr>
          <a:xfrm>
            <a:off x="838200" y="415566"/>
            <a:ext cx="10515600" cy="1460500"/>
          </a:xfrm>
        </p:spPr>
        <p:txBody>
          <a:bodyPr/>
          <a:lstStyle/>
          <a:p>
            <a:r>
              <a:rPr lang="en-US" altLang="zh-CN" dirty="0"/>
              <a:t>Results: Compare training with life activities</a:t>
            </a:r>
            <a:endParaRPr lang="zh-CN" altLang="en-US" dirty="0"/>
          </a:p>
        </p:txBody>
      </p:sp>
      <p:pic>
        <p:nvPicPr>
          <p:cNvPr id="7" name="图片 6">
            <a:extLst>
              <a:ext uri="{FF2B5EF4-FFF2-40B4-BE49-F238E27FC236}">
                <a16:creationId xmlns:a16="http://schemas.microsoft.com/office/drawing/2014/main" xmlns="" id="{5C29F1E5-3872-4611-8C14-1E4EB00FC039}"/>
              </a:ext>
            </a:extLst>
          </p:cNvPr>
          <p:cNvPicPr>
            <a:picLocks noChangeAspect="1"/>
          </p:cNvPicPr>
          <p:nvPr/>
        </p:nvPicPr>
        <p:blipFill>
          <a:blip r:embed="rId3"/>
          <a:stretch>
            <a:fillRect/>
          </a:stretch>
        </p:blipFill>
        <p:spPr>
          <a:xfrm>
            <a:off x="3231382" y="1876066"/>
            <a:ext cx="5209235" cy="4190494"/>
          </a:xfrm>
          <a:prstGeom prst="rect">
            <a:avLst/>
          </a:prstGeom>
        </p:spPr>
      </p:pic>
      <p:sp>
        <p:nvSpPr>
          <p:cNvPr id="4" name="矩形 3"/>
          <p:cNvSpPr/>
          <p:nvPr/>
        </p:nvSpPr>
        <p:spPr>
          <a:xfrm>
            <a:off x="3457261" y="3175819"/>
            <a:ext cx="4634687" cy="3637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34358" y="4657469"/>
            <a:ext cx="4757590" cy="5732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2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5D0565-297E-4213-8187-4FEA9ACAC27A}"/>
              </a:ext>
            </a:extLst>
          </p:cNvPr>
          <p:cNvSpPr>
            <a:spLocks noGrp="1"/>
          </p:cNvSpPr>
          <p:nvPr>
            <p:ph type="title"/>
          </p:nvPr>
        </p:nvSpPr>
        <p:spPr>
          <a:xfrm>
            <a:off x="838200" y="415566"/>
            <a:ext cx="10515600" cy="1460500"/>
          </a:xfrm>
        </p:spPr>
        <p:txBody>
          <a:bodyPr/>
          <a:lstStyle/>
          <a:p>
            <a:r>
              <a:rPr lang="en-US" altLang="zh-CN" dirty="0"/>
              <a:t>Results: Comparing different models</a:t>
            </a:r>
            <a:endParaRPr lang="zh-CN" altLang="en-US" dirty="0"/>
          </a:p>
        </p:txBody>
      </p:sp>
      <p:pic>
        <p:nvPicPr>
          <p:cNvPr id="6" name="图片 5">
            <a:extLst>
              <a:ext uri="{FF2B5EF4-FFF2-40B4-BE49-F238E27FC236}">
                <a16:creationId xmlns:a16="http://schemas.microsoft.com/office/drawing/2014/main" xmlns="" id="{1A58B153-D8CF-4CDD-B7DB-584647BDFCA5}"/>
              </a:ext>
            </a:extLst>
          </p:cNvPr>
          <p:cNvPicPr>
            <a:picLocks noChangeAspect="1"/>
          </p:cNvPicPr>
          <p:nvPr/>
        </p:nvPicPr>
        <p:blipFill>
          <a:blip r:embed="rId3"/>
          <a:stretch>
            <a:fillRect/>
          </a:stretch>
        </p:blipFill>
        <p:spPr>
          <a:xfrm>
            <a:off x="687640" y="1876066"/>
            <a:ext cx="10816720" cy="4035426"/>
          </a:xfrm>
          <a:prstGeom prst="rect">
            <a:avLst/>
          </a:prstGeom>
        </p:spPr>
      </p:pic>
    </p:spTree>
    <p:extLst>
      <p:ext uri="{BB962C8B-B14F-4D97-AF65-F5344CB8AC3E}">
        <p14:creationId xmlns:p14="http://schemas.microsoft.com/office/powerpoint/2010/main" val="180171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5D0565-297E-4213-8187-4FEA9ACAC27A}"/>
              </a:ext>
            </a:extLst>
          </p:cNvPr>
          <p:cNvSpPr>
            <a:spLocks noGrp="1"/>
          </p:cNvSpPr>
          <p:nvPr>
            <p:ph type="title"/>
          </p:nvPr>
        </p:nvSpPr>
        <p:spPr>
          <a:xfrm>
            <a:off x="838200" y="415566"/>
            <a:ext cx="10515600" cy="1460500"/>
          </a:xfrm>
        </p:spPr>
        <p:txBody>
          <a:bodyPr/>
          <a:lstStyle/>
          <a:p>
            <a:r>
              <a:rPr lang="en-US" altLang="zh-CN" dirty="0"/>
              <a:t>Results: Comparing different models</a:t>
            </a:r>
            <a:endParaRPr lang="zh-CN" altLang="en-US" dirty="0"/>
          </a:p>
        </p:txBody>
      </p:sp>
      <p:pic>
        <p:nvPicPr>
          <p:cNvPr id="6" name="图片 5">
            <a:extLst>
              <a:ext uri="{FF2B5EF4-FFF2-40B4-BE49-F238E27FC236}">
                <a16:creationId xmlns:a16="http://schemas.microsoft.com/office/drawing/2014/main" xmlns="" id="{1A58B153-D8CF-4CDD-B7DB-584647BDFCA5}"/>
              </a:ext>
            </a:extLst>
          </p:cNvPr>
          <p:cNvPicPr>
            <a:picLocks noChangeAspect="1"/>
          </p:cNvPicPr>
          <p:nvPr/>
        </p:nvPicPr>
        <p:blipFill>
          <a:blip r:embed="rId3"/>
          <a:stretch>
            <a:fillRect/>
          </a:stretch>
        </p:blipFill>
        <p:spPr>
          <a:xfrm>
            <a:off x="687640" y="1876066"/>
            <a:ext cx="10816720" cy="4035426"/>
          </a:xfrm>
          <a:prstGeom prst="rect">
            <a:avLst/>
          </a:prstGeom>
        </p:spPr>
      </p:pic>
      <p:sp>
        <p:nvSpPr>
          <p:cNvPr id="3" name="矩形 2"/>
          <p:cNvSpPr/>
          <p:nvPr/>
        </p:nvSpPr>
        <p:spPr>
          <a:xfrm>
            <a:off x="861544" y="3381874"/>
            <a:ext cx="10390239" cy="6194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881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5D0565-297E-4213-8187-4FEA9ACAC27A}"/>
              </a:ext>
            </a:extLst>
          </p:cNvPr>
          <p:cNvSpPr>
            <a:spLocks noGrp="1"/>
          </p:cNvSpPr>
          <p:nvPr>
            <p:ph type="title"/>
          </p:nvPr>
        </p:nvSpPr>
        <p:spPr>
          <a:xfrm>
            <a:off x="838200" y="415566"/>
            <a:ext cx="10515600" cy="1460500"/>
          </a:xfrm>
        </p:spPr>
        <p:txBody>
          <a:bodyPr/>
          <a:lstStyle/>
          <a:p>
            <a:r>
              <a:rPr lang="en-US" altLang="zh-CN" dirty="0"/>
              <a:t>Results: Comparing different models</a:t>
            </a:r>
            <a:endParaRPr lang="zh-CN" altLang="en-US" dirty="0"/>
          </a:p>
        </p:txBody>
      </p:sp>
      <p:pic>
        <p:nvPicPr>
          <p:cNvPr id="6" name="图片 5">
            <a:extLst>
              <a:ext uri="{FF2B5EF4-FFF2-40B4-BE49-F238E27FC236}">
                <a16:creationId xmlns:a16="http://schemas.microsoft.com/office/drawing/2014/main" xmlns="" id="{1A58B153-D8CF-4CDD-B7DB-584647BDFCA5}"/>
              </a:ext>
            </a:extLst>
          </p:cNvPr>
          <p:cNvPicPr>
            <a:picLocks noChangeAspect="1"/>
          </p:cNvPicPr>
          <p:nvPr/>
        </p:nvPicPr>
        <p:blipFill>
          <a:blip r:embed="rId3"/>
          <a:stretch>
            <a:fillRect/>
          </a:stretch>
        </p:blipFill>
        <p:spPr>
          <a:xfrm>
            <a:off x="687640" y="1876066"/>
            <a:ext cx="10816720" cy="4035426"/>
          </a:xfrm>
          <a:prstGeom prst="rect">
            <a:avLst/>
          </a:prstGeom>
        </p:spPr>
      </p:pic>
      <p:sp>
        <p:nvSpPr>
          <p:cNvPr id="3" name="矩形 2"/>
          <p:cNvSpPr/>
          <p:nvPr/>
        </p:nvSpPr>
        <p:spPr>
          <a:xfrm>
            <a:off x="838200" y="4040635"/>
            <a:ext cx="10390239" cy="6194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64483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1764</Words>
  <Application>Microsoft Office PowerPoint</Application>
  <PresentationFormat>宽屏</PresentationFormat>
  <Paragraphs>96</Paragraphs>
  <Slides>13</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Energy and Policy Considerations for Deep Learning in NLP</vt:lpstr>
      <vt:lpstr>Outline</vt:lpstr>
      <vt:lpstr>Current Situation: Why NN carbon footprint worth study</vt:lpstr>
      <vt:lpstr>Carbon Footprint Calculation: </vt:lpstr>
      <vt:lpstr>Results: Compare training with life activities</vt:lpstr>
      <vt:lpstr>Results: Compare training with life activities</vt:lpstr>
      <vt:lpstr>Results: Comparing different models</vt:lpstr>
      <vt:lpstr>Results: Comparing different models</vt:lpstr>
      <vt:lpstr>Results: Comparing different models</vt:lpstr>
      <vt:lpstr>Case Study: Cost of Development</vt:lpstr>
      <vt:lpstr>Suggestions (theirs)</vt:lpstr>
      <vt:lpstr>Situations in our lab</vt:lpstr>
      <vt:lpstr>Conclusion (ours)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and Policy Considerations for Deep Learning in NLP</dc:title>
  <dc:creator>Sandy Niu</dc:creator>
  <cp:lastModifiedBy>tt</cp:lastModifiedBy>
  <cp:revision>31</cp:revision>
  <dcterms:created xsi:type="dcterms:W3CDTF">2019-06-11T11:26:03Z</dcterms:created>
  <dcterms:modified xsi:type="dcterms:W3CDTF">2019-06-12T03:40:24Z</dcterms:modified>
</cp:coreProperties>
</file>