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77" r:id="rId4"/>
    <p:sldId id="258" r:id="rId5"/>
    <p:sldId id="259" r:id="rId6"/>
    <p:sldId id="260" r:id="rId7"/>
    <p:sldId id="278" r:id="rId8"/>
    <p:sldId id="263" r:id="rId9"/>
    <p:sldId id="262" r:id="rId10"/>
    <p:sldId id="264" r:id="rId11"/>
    <p:sldId id="267" r:id="rId12"/>
    <p:sldId id="268" r:id="rId13"/>
    <p:sldId id="265" r:id="rId14"/>
    <p:sldId id="281" r:id="rId15"/>
    <p:sldId id="282" r:id="rId16"/>
    <p:sldId id="272" r:id="rId17"/>
    <p:sldId id="279" r:id="rId18"/>
    <p:sldId id="269" r:id="rId19"/>
    <p:sldId id="270" r:id="rId20"/>
    <p:sldId id="273" r:id="rId21"/>
    <p:sldId id="274" r:id="rId22"/>
    <p:sldId id="275" r:id="rId23"/>
    <p:sldId id="276" r:id="rId24"/>
    <p:sldId id="280" r:id="rId25"/>
    <p:sldId id="261" r:id="rId26"/>
    <p:sldId id="27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69"/>
    <p:restoredTop sz="80479"/>
  </p:normalViewPr>
  <p:slideViewPr>
    <p:cSldViewPr snapToGrid="0" snapToObjects="1">
      <p:cViewPr varScale="1">
        <p:scale>
          <a:sx n="138" d="100"/>
          <a:sy n="138" d="100"/>
        </p:scale>
        <p:origin x="1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A1F11-44F0-024D-8561-547A113436C5}" type="datetimeFigureOut">
              <a:rPr kumimoji="1" lang="zh-CN" altLang="en-US" smtClean="0"/>
              <a:t>2020/10/14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5026D-2F4A-A746-B6AC-513384893605}" type="slidenum">
              <a:rPr kumimoji="1" lang="zh-CN" altLang="en-US" smtClean="0"/>
              <a:t>‹#›</a:t>
            </a:fld>
            <a:endParaRPr kumimoji="1" lang="zh-CN" altLang="en-US"/>
          </a:p>
        </p:txBody>
      </p:sp>
    </p:spTree>
    <p:extLst>
      <p:ext uri="{BB962C8B-B14F-4D97-AF65-F5344CB8AC3E}">
        <p14:creationId xmlns:p14="http://schemas.microsoft.com/office/powerpoint/2010/main" val="24846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a:t>
            </a:fld>
            <a:endParaRPr kumimoji="1" lang="zh-CN" altLang="en-US"/>
          </a:p>
        </p:txBody>
      </p:sp>
    </p:spTree>
    <p:extLst>
      <p:ext uri="{BB962C8B-B14F-4D97-AF65-F5344CB8AC3E}">
        <p14:creationId xmlns:p14="http://schemas.microsoft.com/office/powerpoint/2010/main" val="3002715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Let’s</a:t>
            </a:r>
            <a:r>
              <a:rPr kumimoji="1" lang="zh-CN" altLang="en-US" dirty="0"/>
              <a:t> </a:t>
            </a:r>
            <a:r>
              <a:rPr kumimoji="1" lang="en-US" altLang="zh-CN" dirty="0"/>
              <a:t>first</a:t>
            </a:r>
            <a:r>
              <a:rPr kumimoji="1" lang="zh-CN" altLang="en-US" dirty="0"/>
              <a:t> </a:t>
            </a:r>
            <a:r>
              <a:rPr kumimoji="1" lang="en-US" altLang="zh-CN" dirty="0"/>
              <a:t>meet</a:t>
            </a:r>
            <a:r>
              <a:rPr kumimoji="1" lang="zh-CN" altLang="en-US" dirty="0"/>
              <a:t> </a:t>
            </a:r>
            <a:r>
              <a:rPr kumimoji="1" lang="en-US" altLang="zh-CN" dirty="0" err="1"/>
              <a:t>ConceptNet</a:t>
            </a:r>
            <a:r>
              <a:rPr kumimoji="1" lang="en-US" altLang="zh-CN" dirty="0"/>
              <a:t>.</a:t>
            </a:r>
            <a:r>
              <a:rPr kumimoji="1" lang="zh-CN" altLang="en-US" dirty="0"/>
              <a:t> </a:t>
            </a:r>
            <a:r>
              <a:rPr kumimoji="1" lang="en-US" altLang="zh-CN" dirty="0" err="1"/>
              <a:t>ConceptNet</a:t>
            </a:r>
            <a:r>
              <a:rPr kumimoji="1" lang="en-US" altLang="zh-CN" dirty="0"/>
              <a:t> might be one of the most famous commonsense knowledge graph in the community. Here is a sample concept to illustrate how </a:t>
            </a:r>
            <a:r>
              <a:rPr kumimoji="1" lang="en-US" altLang="zh-CN" dirty="0" err="1"/>
              <a:t>ConceptNet</a:t>
            </a:r>
            <a:r>
              <a:rPr kumimoji="1" lang="en-US" altLang="zh-CN" dirty="0"/>
              <a:t> store and represent commonsense knowledge. “reading’ is an English term in </a:t>
            </a:r>
            <a:r>
              <a:rPr kumimoji="1" lang="en-US" altLang="zh-CN" dirty="0" err="1"/>
              <a:t>ConceptNet</a:t>
            </a:r>
            <a:r>
              <a:rPr kumimoji="1" lang="en-US" altLang="zh-CN" dirty="0"/>
              <a:t> 5.8, and there are several predefined relations as edges connecting “reading” to other concepts. These predefined relations cover various ontological, physical and lexical knowledge.</a:t>
            </a:r>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10</a:t>
            </a:fld>
            <a:endParaRPr kumimoji="1" lang="zh-CN" altLang="en-US"/>
          </a:p>
        </p:txBody>
      </p:sp>
    </p:spTree>
    <p:extLst>
      <p:ext uri="{BB962C8B-B14F-4D97-AF65-F5344CB8AC3E}">
        <p14:creationId xmlns:p14="http://schemas.microsoft.com/office/powerpoint/2010/main" val="3515266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a:t>
            </a:r>
            <a:r>
              <a:rPr kumimoji="1" lang="zh-CN" altLang="en-US" dirty="0"/>
              <a:t> </a:t>
            </a:r>
            <a:r>
              <a:rPr kumimoji="1" lang="en-US" altLang="zh-CN" dirty="0"/>
              <a:t>in</a:t>
            </a:r>
            <a:r>
              <a:rPr kumimoji="1" lang="zh-CN" altLang="en-US" dirty="0"/>
              <a:t> </a:t>
            </a:r>
            <a:r>
              <a:rPr kumimoji="1" lang="en-US" altLang="zh-CN" dirty="0"/>
              <a:t>summary,</a:t>
            </a:r>
            <a:r>
              <a:rPr kumimoji="1" lang="zh-CN" altLang="en-US" dirty="0"/>
              <a:t> </a:t>
            </a:r>
            <a:r>
              <a:rPr kumimoji="1" lang="en-US" altLang="zh-CN" dirty="0" err="1"/>
              <a:t>ConceptNet</a:t>
            </a:r>
            <a:r>
              <a:rPr kumimoji="1" lang="zh-CN" altLang="en-US" dirty="0"/>
              <a:t> </a:t>
            </a:r>
            <a:r>
              <a:rPr kumimoji="1" lang="en-US" altLang="zh-CN" dirty="0"/>
              <a:t>is</a:t>
            </a:r>
            <a:r>
              <a:rPr kumimoji="1" lang="zh-CN" altLang="en-US" dirty="0"/>
              <a:t> </a:t>
            </a:r>
            <a:r>
              <a:rPr kumimoji="1" lang="en-US" altLang="zh-CN" dirty="0"/>
              <a:t>about</a:t>
            </a:r>
            <a:r>
              <a:rPr kumimoji="1" lang="zh-CN" altLang="en-US" dirty="0"/>
              <a:t> </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11</a:t>
            </a:fld>
            <a:endParaRPr kumimoji="1" lang="zh-CN" altLang="en-US"/>
          </a:p>
        </p:txBody>
      </p:sp>
    </p:spTree>
    <p:extLst>
      <p:ext uri="{BB962C8B-B14F-4D97-AF65-F5344CB8AC3E}">
        <p14:creationId xmlns:p14="http://schemas.microsoft.com/office/powerpoint/2010/main" val="828220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move on to ATOMIC. ATOMIC is an atlas of if-then commonsense inferential knowledge. Each node in ATOMIC is a short phrase of English event prompt that describe a context-independent activity, event or mental state. Different from </a:t>
            </a:r>
            <a:r>
              <a:rPr lang="en-US" altLang="zh-CN" dirty="0" err="1"/>
              <a:t>ConceptNet</a:t>
            </a:r>
            <a:r>
              <a:rPr lang="en-US" altLang="zh-CN" dirty="0"/>
              <a:t>, ATOMIC distill its social commonsense knowledge using 9 predefined relations upon the arguments involved in the concept. In the example in this figure, there are 6 out 9 types of relations that provide knowledge about the subject person X and 3 types of relations that provide knowledge about arguments excluding </a:t>
            </a:r>
            <a:r>
              <a:rPr lang="en-US" altLang="zh-CN" dirty="0" err="1"/>
              <a:t>PersonX</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12</a:t>
            </a:fld>
            <a:endParaRPr kumimoji="1" lang="zh-CN" altLang="en-US"/>
          </a:p>
        </p:txBody>
      </p:sp>
    </p:spTree>
    <p:extLst>
      <p:ext uri="{BB962C8B-B14F-4D97-AF65-F5344CB8AC3E}">
        <p14:creationId xmlns:p14="http://schemas.microsoft.com/office/powerpoint/2010/main" val="2476272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summary,</a:t>
            </a:r>
            <a:r>
              <a:rPr lang="zh-CN" altLang="en-US" dirty="0"/>
              <a:t> </a:t>
            </a:r>
            <a:r>
              <a:rPr lang="en-US" altLang="zh-CN" dirty="0"/>
              <a:t>ATOMIC</a:t>
            </a:r>
            <a:r>
              <a:rPr lang="zh-CN" altLang="en-US" dirty="0"/>
              <a:t> </a:t>
            </a:r>
            <a:r>
              <a:rPr lang="en-US" altLang="zh-CN" dirty="0"/>
              <a:t>is</a:t>
            </a:r>
            <a:r>
              <a:rPr lang="zh-CN" altLang="en-US" dirty="0"/>
              <a:t> </a:t>
            </a:r>
            <a:r>
              <a:rPr lang="en-US" altLang="zh-CN" dirty="0"/>
              <a:t>about</a:t>
            </a:r>
            <a:r>
              <a:rPr lang="zh-CN" altLang="en-US" dirty="0"/>
              <a:t> </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13</a:t>
            </a:fld>
            <a:endParaRPr kumimoji="1" lang="zh-CN" altLang="en-US"/>
          </a:p>
        </p:txBody>
      </p:sp>
    </p:spTree>
    <p:extLst>
      <p:ext uri="{BB962C8B-B14F-4D97-AF65-F5344CB8AC3E}">
        <p14:creationId xmlns:p14="http://schemas.microsoft.com/office/powerpoint/2010/main" val="321144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Different</a:t>
            </a:r>
            <a:r>
              <a:rPr lang="zh-CN" altLang="en-US" dirty="0"/>
              <a:t> </a:t>
            </a:r>
            <a:r>
              <a:rPr lang="en-US" altLang="zh-CN" dirty="0"/>
              <a:t>from</a:t>
            </a:r>
            <a:r>
              <a:rPr lang="zh-CN" altLang="en-US" dirty="0"/>
              <a:t> </a:t>
            </a:r>
            <a:r>
              <a:rPr lang="en-US" altLang="zh-CN" dirty="0"/>
              <a:t>the</a:t>
            </a:r>
            <a:r>
              <a:rPr lang="zh-CN" altLang="en-US" dirty="0"/>
              <a:t> </a:t>
            </a:r>
            <a:r>
              <a:rPr lang="en-US" altLang="zh-CN" dirty="0"/>
              <a:t>previous</a:t>
            </a:r>
            <a:r>
              <a:rPr lang="zh-CN" altLang="en-US" dirty="0"/>
              <a:t> </a:t>
            </a:r>
            <a:r>
              <a:rPr lang="en-US" altLang="zh-CN" dirty="0"/>
              <a:t>two</a:t>
            </a:r>
            <a:r>
              <a:rPr lang="zh-CN" altLang="en-US" dirty="0"/>
              <a:t> </a:t>
            </a:r>
            <a:r>
              <a:rPr lang="en-US" altLang="zh-CN" dirty="0"/>
              <a:t>symbolic</a:t>
            </a:r>
            <a:r>
              <a:rPr lang="zh-CN" altLang="en-US" dirty="0"/>
              <a:t> </a:t>
            </a:r>
            <a:r>
              <a:rPr lang="en-US" altLang="zh-CN" dirty="0"/>
              <a:t>commonsense</a:t>
            </a:r>
            <a:r>
              <a:rPr lang="zh-CN" altLang="en-US" dirty="0"/>
              <a:t> </a:t>
            </a:r>
            <a:r>
              <a:rPr lang="en-US" altLang="zh-CN" dirty="0"/>
              <a:t>knowledge</a:t>
            </a:r>
            <a:r>
              <a:rPr lang="zh-CN" altLang="en-US" dirty="0"/>
              <a:t> </a:t>
            </a:r>
            <a:r>
              <a:rPr lang="en-US" altLang="zh-CN" dirty="0"/>
              <a:t>graph,</a:t>
            </a:r>
            <a:r>
              <a:rPr lang="zh-CN" altLang="en-US" dirty="0"/>
              <a:t> </a:t>
            </a:r>
            <a:r>
              <a:rPr lang="en-US" altLang="zh-CN" dirty="0"/>
              <a:t>COMET</a:t>
            </a:r>
            <a:r>
              <a:rPr lang="zh-CN" altLang="en-US" dirty="0"/>
              <a:t> </a:t>
            </a:r>
            <a:r>
              <a:rPr lang="en-US" altLang="zh-CN" dirty="0"/>
              <a:t>is</a:t>
            </a:r>
            <a:r>
              <a:rPr lang="zh-CN" altLang="en-US" dirty="0"/>
              <a:t> </a:t>
            </a:r>
            <a:r>
              <a:rPr lang="en-US" altLang="zh-CN" dirty="0"/>
              <a:t>a</a:t>
            </a:r>
            <a:r>
              <a:rPr lang="zh-CN" altLang="en-US" dirty="0"/>
              <a:t> </a:t>
            </a:r>
            <a:r>
              <a:rPr lang="en-US" altLang="zh-CN" dirty="0"/>
              <a:t>neural</a:t>
            </a:r>
            <a:r>
              <a:rPr lang="zh-CN" altLang="en-US" dirty="0"/>
              <a:t> </a:t>
            </a:r>
            <a:r>
              <a:rPr lang="en-US" altLang="zh-CN" dirty="0"/>
              <a:t>commonsense</a:t>
            </a:r>
            <a:r>
              <a:rPr lang="zh-CN" altLang="en-US" dirty="0"/>
              <a:t> </a:t>
            </a:r>
            <a:r>
              <a:rPr lang="en-US" altLang="zh-CN" dirty="0"/>
              <a:t>knowledge</a:t>
            </a:r>
            <a:r>
              <a:rPr lang="zh-CN" altLang="en-US" dirty="0"/>
              <a:t> </a:t>
            </a:r>
            <a:r>
              <a:rPr lang="en-US" altLang="zh-CN" dirty="0"/>
              <a:t>base.</a:t>
            </a:r>
            <a:r>
              <a:rPr lang="zh-CN" altLang="en-US" dirty="0"/>
              <a:t> </a:t>
            </a:r>
            <a:r>
              <a:rPr lang="en-US" altLang="zh-CN" dirty="0"/>
              <a:t>It</a:t>
            </a:r>
            <a:r>
              <a:rPr lang="zh-CN" altLang="en-US" dirty="0"/>
              <a:t> </a:t>
            </a:r>
            <a:r>
              <a:rPr lang="en-US" altLang="zh-CN" dirty="0"/>
              <a:t>is</a:t>
            </a:r>
            <a:r>
              <a:rPr lang="zh-CN" altLang="en-US" dirty="0"/>
              <a:t> </a:t>
            </a:r>
            <a:r>
              <a:rPr lang="en-US" altLang="zh-CN" dirty="0"/>
              <a:t>based</a:t>
            </a:r>
            <a:r>
              <a:rPr lang="zh-CN" altLang="en-US" dirty="0"/>
              <a:t> </a:t>
            </a:r>
            <a:r>
              <a:rPr lang="en-US" altLang="zh-CN" dirty="0"/>
              <a:t>on</a:t>
            </a:r>
            <a:r>
              <a:rPr lang="zh-CN" altLang="en-US" dirty="0"/>
              <a:t> </a:t>
            </a:r>
            <a:r>
              <a:rPr lang="en-US" altLang="zh-CN" dirty="0" err="1"/>
              <a:t>pretraind</a:t>
            </a:r>
            <a:r>
              <a:rPr lang="zh-CN" altLang="en-US" dirty="0"/>
              <a:t> </a:t>
            </a:r>
            <a:r>
              <a:rPr lang="en-US" altLang="zh-CN" dirty="0"/>
              <a:t>PGT-2</a:t>
            </a:r>
            <a:r>
              <a:rPr lang="zh-CN" altLang="en-US" dirty="0"/>
              <a:t> </a:t>
            </a:r>
            <a:r>
              <a:rPr lang="en-US" altLang="zh-CN" dirty="0"/>
              <a:t>model</a:t>
            </a:r>
            <a:r>
              <a:rPr lang="zh-CN" altLang="en-US" dirty="0"/>
              <a:t> </a:t>
            </a:r>
            <a:r>
              <a:rPr lang="en-US" altLang="zh-CN" dirty="0"/>
              <a:t>and</a:t>
            </a:r>
            <a:r>
              <a:rPr lang="zh-CN" altLang="en-US" dirty="0"/>
              <a:t> </a:t>
            </a:r>
            <a:r>
              <a:rPr lang="en-US" altLang="zh-CN" dirty="0"/>
              <a:t>is</a:t>
            </a:r>
            <a:r>
              <a:rPr lang="zh-CN" altLang="en-US" dirty="0"/>
              <a:t> </a:t>
            </a:r>
            <a:r>
              <a:rPr lang="en-US" altLang="zh-CN" dirty="0"/>
              <a:t>then</a:t>
            </a:r>
            <a:r>
              <a:rPr lang="zh-CN" altLang="en-US" dirty="0"/>
              <a:t> </a:t>
            </a:r>
            <a:r>
              <a:rPr lang="en-US" altLang="zh-CN" dirty="0"/>
              <a:t>fine-tuned</a:t>
            </a:r>
            <a:r>
              <a:rPr lang="zh-CN" altLang="en-US" dirty="0"/>
              <a:t> </a:t>
            </a:r>
            <a:r>
              <a:rPr lang="en-US" altLang="zh-CN" dirty="0"/>
              <a:t>on</a:t>
            </a:r>
            <a:r>
              <a:rPr lang="zh-CN" altLang="en-US" dirty="0"/>
              <a:t> </a:t>
            </a:r>
            <a:r>
              <a:rPr lang="en-US" altLang="zh-CN" dirty="0"/>
              <a:t>different</a:t>
            </a:r>
            <a:r>
              <a:rPr lang="zh-CN" altLang="en-US" dirty="0"/>
              <a:t> </a:t>
            </a:r>
            <a:r>
              <a:rPr lang="en-US" altLang="zh-CN" dirty="0"/>
              <a:t>existing</a:t>
            </a:r>
            <a:r>
              <a:rPr lang="zh-CN" altLang="en-US" dirty="0"/>
              <a:t> </a:t>
            </a:r>
            <a:r>
              <a:rPr lang="en-US" altLang="zh-CN" dirty="0"/>
              <a:t>commonsense</a:t>
            </a:r>
            <a:r>
              <a:rPr lang="zh-CN" altLang="en-US" dirty="0"/>
              <a:t> </a:t>
            </a:r>
            <a:r>
              <a:rPr lang="en-US" altLang="zh-CN" dirty="0"/>
              <a:t>knowledge</a:t>
            </a:r>
            <a:r>
              <a:rPr lang="zh-CN" altLang="en-US" dirty="0"/>
              <a:t> </a:t>
            </a:r>
            <a:r>
              <a:rPr lang="en-US" altLang="zh-CN" dirty="0"/>
              <a:t>graph</a:t>
            </a:r>
            <a:r>
              <a:rPr lang="zh-CN" altLang="en-US" dirty="0"/>
              <a:t> </a:t>
            </a:r>
            <a:r>
              <a:rPr lang="en-US" altLang="zh-CN" dirty="0"/>
              <a:t>like</a:t>
            </a:r>
            <a:r>
              <a:rPr lang="zh-CN" altLang="en-US" dirty="0"/>
              <a:t> </a:t>
            </a:r>
            <a:r>
              <a:rPr lang="en-US" altLang="zh-CN" dirty="0"/>
              <a:t>ATOMIC</a:t>
            </a:r>
            <a:r>
              <a:rPr lang="zh-CN" altLang="en-US" dirty="0"/>
              <a:t> </a:t>
            </a:r>
            <a:r>
              <a:rPr lang="en-US" altLang="zh-CN" dirty="0"/>
              <a:t>and</a:t>
            </a:r>
            <a:r>
              <a:rPr lang="zh-CN" altLang="en-US" dirty="0"/>
              <a:t> </a:t>
            </a:r>
            <a:r>
              <a:rPr lang="en-US" altLang="zh-CN" dirty="0" err="1"/>
              <a:t>ConceptNet</a:t>
            </a:r>
            <a:r>
              <a:rPr lang="zh-CN" altLang="en-US" dirty="0"/>
              <a:t> </a:t>
            </a:r>
            <a:r>
              <a:rPr lang="en-US" altLang="zh-CN" dirty="0"/>
              <a:t>using</a:t>
            </a:r>
            <a:r>
              <a:rPr lang="zh-CN" altLang="en-US" dirty="0"/>
              <a:t> </a:t>
            </a:r>
            <a:r>
              <a:rPr lang="en-US" altLang="zh-CN" dirty="0"/>
              <a:t>language</a:t>
            </a:r>
            <a:r>
              <a:rPr lang="zh-CN" altLang="en-US" dirty="0"/>
              <a:t> </a:t>
            </a:r>
            <a:r>
              <a:rPr lang="en-US" altLang="zh-CN" dirty="0"/>
              <a:t>modeling</a:t>
            </a:r>
            <a:r>
              <a:rPr lang="zh-CN" altLang="en-US" dirty="0"/>
              <a:t> </a:t>
            </a:r>
            <a:r>
              <a:rPr lang="en-US" altLang="zh-CN" dirty="0"/>
              <a:t>objective.</a:t>
            </a:r>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14</a:t>
            </a:fld>
            <a:endParaRPr kumimoji="1" lang="zh-CN" altLang="en-US"/>
          </a:p>
        </p:txBody>
      </p:sp>
    </p:spTree>
    <p:extLst>
      <p:ext uri="{BB962C8B-B14F-4D97-AF65-F5344CB8AC3E}">
        <p14:creationId xmlns:p14="http://schemas.microsoft.com/office/powerpoint/2010/main" val="405102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15</a:t>
            </a:fld>
            <a:endParaRPr kumimoji="1" lang="zh-CN" altLang="en-US"/>
          </a:p>
        </p:txBody>
      </p:sp>
    </p:spTree>
    <p:extLst>
      <p:ext uri="{BB962C8B-B14F-4D97-AF65-F5344CB8AC3E}">
        <p14:creationId xmlns:p14="http://schemas.microsoft.com/office/powerpoint/2010/main" val="3199355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I will introduce some applications of symbolic knowledge graph in different natural language processing tasks.</a:t>
            </a:r>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17</a:t>
            </a:fld>
            <a:endParaRPr kumimoji="1" lang="zh-CN" altLang="en-US"/>
          </a:p>
        </p:txBody>
      </p:sp>
    </p:spTree>
    <p:extLst>
      <p:ext uri="{BB962C8B-B14F-4D97-AF65-F5344CB8AC3E}">
        <p14:creationId xmlns:p14="http://schemas.microsoft.com/office/powerpoint/2010/main" val="778017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this is the prevalent paradigm for NLU tasks without external knowledge. The task-specific input is often first converted into non-contextualized static word embeddings using tools like word2vec and </a:t>
            </a:r>
            <a:r>
              <a:rPr lang="en-US" altLang="zh-CN" dirty="0" err="1"/>
              <a:t>GloVE</a:t>
            </a:r>
            <a:r>
              <a:rPr lang="en-US" altLang="zh-CN" dirty="0"/>
              <a:t>, or contextualized bidirectional representations using pretrained language models like </a:t>
            </a:r>
            <a:r>
              <a:rPr lang="en-US" altLang="zh-CN" dirty="0" err="1"/>
              <a:t>ELMo</a:t>
            </a:r>
            <a:r>
              <a:rPr lang="en-US" altLang="zh-CN" dirty="0"/>
              <a:t>, GPT and BERT. The encoded representations are then fed into following main architecture such as RNN, CNN and Transformer, which are optionally augmented with powerful attention or memory mechanism. Finally, task-specific output layers are placed on top of the main architectures. The whole model is then trained end-to-end by minimizing its training objective using back-propagation.</a:t>
            </a:r>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18</a:t>
            </a:fld>
            <a:endParaRPr kumimoji="1" lang="zh-CN" altLang="en-US"/>
          </a:p>
        </p:txBody>
      </p:sp>
    </p:spTree>
    <p:extLst>
      <p:ext uri="{BB962C8B-B14F-4D97-AF65-F5344CB8AC3E}">
        <p14:creationId xmlns:p14="http://schemas.microsoft.com/office/powerpoint/2010/main" val="1459058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 the presence of symbolic knowledge bases like </a:t>
            </a:r>
            <a:r>
              <a:rPr lang="en-US" altLang="zh-CN" dirty="0" err="1"/>
              <a:t>ConceptNet</a:t>
            </a:r>
            <a:r>
              <a:rPr lang="en-US" altLang="zh-CN" dirty="0"/>
              <a:t>, we can integrate useful knowledge into neural model to further improve downstream performance.</a:t>
            </a:r>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19</a:t>
            </a:fld>
            <a:endParaRPr kumimoji="1" lang="zh-CN" altLang="en-US"/>
          </a:p>
        </p:txBody>
      </p:sp>
    </p:spTree>
    <p:extLst>
      <p:ext uri="{BB962C8B-B14F-4D97-AF65-F5344CB8AC3E}">
        <p14:creationId xmlns:p14="http://schemas.microsoft.com/office/powerpoint/2010/main" val="3231091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20</a:t>
            </a:fld>
            <a:endParaRPr kumimoji="1" lang="zh-CN" altLang="en-US"/>
          </a:p>
        </p:txBody>
      </p:sp>
    </p:spTree>
    <p:extLst>
      <p:ext uri="{BB962C8B-B14F-4D97-AF65-F5344CB8AC3E}">
        <p14:creationId xmlns:p14="http://schemas.microsoft.com/office/powerpoint/2010/main" val="389072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My</a:t>
            </a:r>
            <a:r>
              <a:rPr kumimoji="1" lang="zh-CN" altLang="en-US" dirty="0"/>
              <a:t> </a:t>
            </a:r>
            <a:r>
              <a:rPr kumimoji="1" lang="en-US" altLang="zh-CN" dirty="0"/>
              <a:t>talk</a:t>
            </a:r>
            <a:r>
              <a:rPr kumimoji="1" lang="zh-CN" altLang="en-US" dirty="0"/>
              <a:t> </a:t>
            </a:r>
            <a:r>
              <a:rPr kumimoji="1" lang="en-US" altLang="zh-CN" dirty="0"/>
              <a:t>will</a:t>
            </a:r>
            <a:r>
              <a:rPr kumimoji="1" lang="zh-CN" altLang="en-US" dirty="0"/>
              <a:t> </a:t>
            </a:r>
            <a:r>
              <a:rPr kumimoji="1" lang="en-US" altLang="zh-CN" dirty="0"/>
              <a:t>be</a:t>
            </a:r>
            <a:r>
              <a:rPr kumimoji="1" lang="zh-CN" altLang="en-US" dirty="0"/>
              <a:t> </a:t>
            </a:r>
            <a:r>
              <a:rPr kumimoji="1" lang="en-US" altLang="zh-CN" dirty="0"/>
              <a:t>divided</a:t>
            </a:r>
            <a:r>
              <a:rPr kumimoji="1" lang="zh-CN" altLang="en-US" dirty="0"/>
              <a:t> </a:t>
            </a:r>
            <a:r>
              <a:rPr kumimoji="1" lang="en-US" altLang="zh-CN" dirty="0"/>
              <a:t>into</a:t>
            </a:r>
            <a:r>
              <a:rPr kumimoji="1" lang="zh-CN" altLang="en-US" dirty="0"/>
              <a:t> </a:t>
            </a:r>
            <a:r>
              <a:rPr kumimoji="1" lang="en-US" altLang="zh-CN" dirty="0"/>
              <a:t>4</a:t>
            </a:r>
            <a:r>
              <a:rPr kumimoji="1" lang="zh-CN" altLang="en-US" dirty="0"/>
              <a:t> </a:t>
            </a:r>
            <a:r>
              <a:rPr kumimoji="1" lang="en-US" altLang="zh-CN" dirty="0"/>
              <a:t>parts.</a:t>
            </a:r>
            <a:r>
              <a:rPr kumimoji="1" lang="zh-CN" altLang="en-US" dirty="0"/>
              <a:t> </a:t>
            </a:r>
            <a:r>
              <a:rPr kumimoji="1" lang="en-US" altLang="zh-CN" dirty="0"/>
              <a:t>First,</a:t>
            </a:r>
            <a:r>
              <a:rPr kumimoji="1" lang="zh-CN" altLang="en-US" dirty="0"/>
              <a:t> </a:t>
            </a:r>
            <a:r>
              <a:rPr kumimoji="1" lang="en-US" altLang="zh-CN" dirty="0"/>
              <a:t>I</a:t>
            </a:r>
            <a:r>
              <a:rPr kumimoji="1" lang="zh-CN" altLang="en-US" dirty="0"/>
              <a:t> </a:t>
            </a:r>
            <a:r>
              <a:rPr kumimoji="1" lang="en-US" altLang="zh-CN" dirty="0"/>
              <a:t>will</a:t>
            </a:r>
            <a:r>
              <a:rPr kumimoji="1" lang="zh-CN" altLang="en-US" dirty="0"/>
              <a:t> </a:t>
            </a:r>
            <a:r>
              <a:rPr kumimoji="1" lang="en-US" altLang="zh-CN" dirty="0"/>
              <a:t>briefly</a:t>
            </a:r>
            <a:r>
              <a:rPr kumimoji="1" lang="zh-CN" altLang="en-US" dirty="0"/>
              <a:t> </a:t>
            </a:r>
            <a:r>
              <a:rPr kumimoji="1" lang="en-US" altLang="zh-CN" dirty="0"/>
              <a:t>talk</a:t>
            </a:r>
            <a:r>
              <a:rPr kumimoji="1" lang="zh-CN" altLang="en-US" dirty="0"/>
              <a:t> </a:t>
            </a:r>
            <a:r>
              <a:rPr kumimoji="1" lang="en-US" altLang="zh-CN" dirty="0"/>
              <a:t>about</a:t>
            </a:r>
            <a:r>
              <a:rPr kumimoji="1" lang="zh-CN" altLang="en-US" dirty="0"/>
              <a:t> </a:t>
            </a:r>
            <a:r>
              <a:rPr kumimoji="1" lang="en-US" altLang="zh-CN" dirty="0"/>
              <a:t>why</a:t>
            </a:r>
            <a:r>
              <a:rPr kumimoji="1" lang="zh-CN" altLang="en-US" dirty="0"/>
              <a:t> </a:t>
            </a:r>
            <a:r>
              <a:rPr kumimoji="1" lang="en-US" altLang="zh-CN" dirty="0"/>
              <a:t>do</a:t>
            </a:r>
            <a:r>
              <a:rPr kumimoji="1" lang="zh-CN" altLang="en-US" dirty="0"/>
              <a:t> </a:t>
            </a:r>
            <a:r>
              <a:rPr kumimoji="1" lang="en-US" altLang="zh-CN" dirty="0"/>
              <a:t>we</a:t>
            </a:r>
            <a:r>
              <a:rPr kumimoji="1" lang="zh-CN" altLang="en-US" dirty="0"/>
              <a:t> </a:t>
            </a:r>
            <a:r>
              <a:rPr kumimoji="1" lang="en-US" altLang="zh-CN" dirty="0"/>
              <a:t>care</a:t>
            </a:r>
            <a:r>
              <a:rPr kumimoji="1" lang="zh-CN" altLang="en-US" dirty="0"/>
              <a:t> </a:t>
            </a:r>
            <a:r>
              <a:rPr kumimoji="1" lang="en-US" altLang="zh-CN" dirty="0"/>
              <a:t>about</a:t>
            </a:r>
            <a:r>
              <a:rPr kumimoji="1" lang="zh-CN" altLang="en-US" dirty="0"/>
              <a:t> </a:t>
            </a:r>
            <a:r>
              <a:rPr kumimoji="1" lang="en-US" altLang="zh-CN" dirty="0"/>
              <a:t>commonsense</a:t>
            </a:r>
            <a:r>
              <a:rPr kumimoji="1" lang="zh-CN" altLang="en-US" dirty="0"/>
              <a:t> </a:t>
            </a:r>
            <a:r>
              <a:rPr kumimoji="1" lang="en-US" altLang="zh-CN" dirty="0"/>
              <a:t>knowledge</a:t>
            </a:r>
            <a:r>
              <a:rPr kumimoji="1" lang="zh-CN" altLang="en-US" dirty="0"/>
              <a:t> </a:t>
            </a:r>
            <a:r>
              <a:rPr kumimoji="1" lang="en-US" altLang="zh-CN" dirty="0"/>
              <a:t>providing</a:t>
            </a:r>
            <a:r>
              <a:rPr kumimoji="1" lang="zh-CN" altLang="en-US" dirty="0"/>
              <a:t> </a:t>
            </a:r>
            <a:r>
              <a:rPr kumimoji="1" lang="en-US" altLang="zh-CN" dirty="0"/>
              <a:t>that</a:t>
            </a:r>
            <a:r>
              <a:rPr kumimoji="1" lang="zh-CN" altLang="en-US" dirty="0"/>
              <a:t> </a:t>
            </a:r>
            <a:r>
              <a:rPr kumimoji="1" lang="en-US" altLang="zh-CN" dirty="0"/>
              <a:t>current</a:t>
            </a:r>
            <a:r>
              <a:rPr kumimoji="1" lang="zh-CN" altLang="en-US" dirty="0"/>
              <a:t> </a:t>
            </a:r>
            <a:r>
              <a:rPr kumimoji="1" lang="en-US" altLang="zh-CN" dirty="0"/>
              <a:t>deep</a:t>
            </a:r>
            <a:r>
              <a:rPr kumimoji="1" lang="zh-CN" altLang="en-US" dirty="0"/>
              <a:t> </a:t>
            </a:r>
            <a:r>
              <a:rPr kumimoji="1" lang="en-US" altLang="zh-CN" dirty="0"/>
              <a:t>pretrained</a:t>
            </a:r>
            <a:r>
              <a:rPr kumimoji="1" lang="zh-CN" altLang="en-US" dirty="0"/>
              <a:t> </a:t>
            </a:r>
            <a:r>
              <a:rPr kumimoji="1" lang="en-US" altLang="zh-CN" dirty="0"/>
              <a:t>language</a:t>
            </a:r>
            <a:r>
              <a:rPr kumimoji="1" lang="zh-CN" altLang="en-US" dirty="0"/>
              <a:t> </a:t>
            </a:r>
            <a:r>
              <a:rPr kumimoji="1" lang="en-US" altLang="zh-CN" dirty="0"/>
              <a:t>models</a:t>
            </a:r>
            <a:r>
              <a:rPr kumimoji="1" lang="zh-CN" altLang="en-US" dirty="0"/>
              <a:t> </a:t>
            </a:r>
            <a:r>
              <a:rPr kumimoji="1" lang="en-US" altLang="zh-CN" dirty="0"/>
              <a:t>have</a:t>
            </a:r>
            <a:r>
              <a:rPr kumimoji="1" lang="zh-CN" altLang="en-US" dirty="0"/>
              <a:t> </a:t>
            </a:r>
            <a:r>
              <a:rPr kumimoji="1" lang="en-US" altLang="zh-CN" dirty="0"/>
              <a:t>already</a:t>
            </a:r>
            <a:r>
              <a:rPr kumimoji="1" lang="zh-CN" altLang="en-US" dirty="0"/>
              <a:t> </a:t>
            </a:r>
            <a:r>
              <a:rPr kumimoji="1" lang="en-US" altLang="zh-CN" dirty="0"/>
              <a:t>reached</a:t>
            </a:r>
            <a:r>
              <a:rPr kumimoji="1" lang="zh-CN" altLang="en-US" dirty="0"/>
              <a:t> </a:t>
            </a:r>
            <a:r>
              <a:rPr kumimoji="1" lang="en-US" altLang="zh-CN" dirty="0"/>
              <a:t>or</a:t>
            </a:r>
            <a:r>
              <a:rPr kumimoji="1" lang="zh-CN" altLang="en-US" dirty="0"/>
              <a:t> </a:t>
            </a:r>
            <a:r>
              <a:rPr kumimoji="1" lang="en-US" altLang="zh-CN" dirty="0"/>
              <a:t>surpassed</a:t>
            </a:r>
            <a:r>
              <a:rPr kumimoji="1" lang="zh-CN" altLang="en-US" dirty="0"/>
              <a:t> </a:t>
            </a:r>
            <a:r>
              <a:rPr kumimoji="1" lang="en-US" altLang="zh-CN" dirty="0"/>
              <a:t>human</a:t>
            </a:r>
            <a:r>
              <a:rPr kumimoji="1" lang="zh-CN" altLang="en-US" dirty="0"/>
              <a:t> </a:t>
            </a:r>
            <a:r>
              <a:rPr kumimoji="1" lang="en-US" altLang="zh-CN" dirty="0"/>
              <a:t>performance</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variety</a:t>
            </a:r>
            <a:r>
              <a:rPr kumimoji="1" lang="zh-CN" altLang="en-US" dirty="0"/>
              <a:t> </a:t>
            </a:r>
            <a:r>
              <a:rPr kumimoji="1" lang="en-US" altLang="zh-CN" dirty="0"/>
              <a:t>of</a:t>
            </a:r>
            <a:r>
              <a:rPr kumimoji="1" lang="zh-CN" altLang="en-US" dirty="0"/>
              <a:t> </a:t>
            </a:r>
            <a:r>
              <a:rPr kumimoji="1" lang="en-US" altLang="zh-CN" dirty="0"/>
              <a:t>NLP</a:t>
            </a:r>
            <a:r>
              <a:rPr kumimoji="1" lang="zh-CN" altLang="en-US" dirty="0"/>
              <a:t> </a:t>
            </a:r>
            <a:r>
              <a:rPr kumimoji="1" lang="en-US" altLang="zh-CN" dirty="0"/>
              <a:t>tasks,</a:t>
            </a:r>
            <a:r>
              <a:rPr kumimoji="1" lang="zh-CN" altLang="en-US" dirty="0"/>
              <a:t> </a:t>
            </a:r>
            <a:r>
              <a:rPr kumimoji="1" lang="en-US" altLang="zh-CN" dirty="0"/>
              <a:t>including</a:t>
            </a:r>
            <a:r>
              <a:rPr kumimoji="1" lang="zh-CN" altLang="en-US" dirty="0"/>
              <a:t> </a:t>
            </a:r>
            <a:r>
              <a:rPr kumimoji="1" lang="en-US" altLang="zh-CN" dirty="0"/>
              <a:t>sentiment</a:t>
            </a:r>
            <a:r>
              <a:rPr kumimoji="1" lang="zh-CN" altLang="en-US" dirty="0"/>
              <a:t> </a:t>
            </a:r>
            <a:r>
              <a:rPr kumimoji="1" lang="en-US" altLang="zh-CN" dirty="0"/>
              <a:t>analysis,</a:t>
            </a:r>
            <a:r>
              <a:rPr kumimoji="1" lang="zh-CN" altLang="en-US" dirty="0"/>
              <a:t> </a:t>
            </a:r>
            <a:r>
              <a:rPr kumimoji="1" lang="en-US" altLang="zh-CN" dirty="0"/>
              <a:t>natural</a:t>
            </a:r>
            <a:r>
              <a:rPr kumimoji="1" lang="zh-CN" altLang="en-US" dirty="0"/>
              <a:t> </a:t>
            </a:r>
            <a:r>
              <a:rPr kumimoji="1" lang="en-US" altLang="zh-CN" dirty="0"/>
              <a:t>language</a:t>
            </a:r>
            <a:r>
              <a:rPr kumimoji="1" lang="zh-CN" altLang="en-US" dirty="0"/>
              <a:t> </a:t>
            </a:r>
            <a:r>
              <a:rPr kumimoji="1" lang="en-US" altLang="zh-CN" dirty="0"/>
              <a:t>inference</a:t>
            </a:r>
            <a:r>
              <a:rPr kumimoji="1" lang="zh-CN" altLang="en-US" dirty="0"/>
              <a:t> </a:t>
            </a:r>
            <a:r>
              <a:rPr kumimoji="1" lang="en-US" altLang="zh-CN" dirty="0"/>
              <a:t>and</a:t>
            </a:r>
            <a:r>
              <a:rPr kumimoji="1" lang="zh-CN" altLang="en-US" dirty="0"/>
              <a:t> </a:t>
            </a:r>
            <a:r>
              <a:rPr kumimoji="1" lang="en-US" altLang="zh-CN" dirty="0"/>
              <a:t>question</a:t>
            </a:r>
            <a:r>
              <a:rPr kumimoji="1" lang="zh-CN" altLang="en-US" dirty="0"/>
              <a:t> </a:t>
            </a:r>
            <a:r>
              <a:rPr kumimoji="1" lang="en-US" altLang="zh-CN" dirty="0"/>
              <a:t>answering.</a:t>
            </a:r>
            <a:r>
              <a:rPr kumimoji="1" lang="zh-CN" altLang="en-US" dirty="0"/>
              <a:t> </a:t>
            </a:r>
            <a:r>
              <a:rPr kumimoji="1" lang="en-US" altLang="zh-CN" dirty="0"/>
              <a:t>Then</a:t>
            </a:r>
            <a:r>
              <a:rPr kumimoji="1" lang="zh-CN" altLang="en-US" dirty="0"/>
              <a:t> </a:t>
            </a:r>
            <a:r>
              <a:rPr kumimoji="1" lang="en-US" altLang="zh-CN" dirty="0"/>
              <a:t>I</a:t>
            </a:r>
            <a:r>
              <a:rPr kumimoji="1" lang="zh-CN" altLang="en-US" dirty="0"/>
              <a:t> </a:t>
            </a:r>
            <a:r>
              <a:rPr kumimoji="1" lang="en-US" altLang="zh-CN" dirty="0"/>
              <a:t>will</a:t>
            </a:r>
            <a:r>
              <a:rPr kumimoji="1" lang="zh-CN" altLang="en-US" dirty="0"/>
              <a:t> </a:t>
            </a:r>
            <a:r>
              <a:rPr kumimoji="1" lang="en-US" altLang="zh-CN" dirty="0"/>
              <a:t>introduce</a:t>
            </a:r>
            <a:r>
              <a:rPr kumimoji="1" lang="zh-CN" altLang="en-US" dirty="0"/>
              <a:t> </a:t>
            </a:r>
            <a:r>
              <a:rPr kumimoji="1" lang="en-US" altLang="zh-CN" dirty="0"/>
              <a:t>some</a:t>
            </a:r>
            <a:r>
              <a:rPr kumimoji="1" lang="zh-CN" altLang="en-US" dirty="0"/>
              <a:t> </a:t>
            </a:r>
            <a:r>
              <a:rPr kumimoji="1" lang="en-US" altLang="zh-CN" dirty="0"/>
              <a:t>widely</a:t>
            </a:r>
            <a:r>
              <a:rPr kumimoji="1" lang="zh-CN" altLang="en-US" dirty="0"/>
              <a:t> </a:t>
            </a:r>
            <a:r>
              <a:rPr kumimoji="1" lang="en-US" altLang="zh-CN" dirty="0"/>
              <a:t>used</a:t>
            </a:r>
            <a:r>
              <a:rPr kumimoji="1" lang="zh-CN" altLang="en-US" dirty="0"/>
              <a:t> </a:t>
            </a:r>
            <a:r>
              <a:rPr kumimoji="1" lang="en-US" altLang="zh-CN" dirty="0"/>
              <a:t>commonsense</a:t>
            </a:r>
            <a:r>
              <a:rPr kumimoji="1" lang="zh-CN" altLang="en-US" dirty="0"/>
              <a:t> </a:t>
            </a:r>
            <a:r>
              <a:rPr kumimoji="1" lang="en-US" altLang="zh-CN" dirty="0"/>
              <a:t>resources</a:t>
            </a:r>
            <a:r>
              <a:rPr kumimoji="1" lang="zh-CN" altLang="en-US" dirty="0"/>
              <a:t> </a:t>
            </a:r>
            <a:r>
              <a:rPr kumimoji="1" lang="en-US" altLang="zh-CN" dirty="0"/>
              <a:t>and</a:t>
            </a:r>
            <a:r>
              <a:rPr kumimoji="1" lang="zh-CN" altLang="en-US" dirty="0"/>
              <a:t> </a:t>
            </a:r>
            <a:r>
              <a:rPr kumimoji="1" lang="en-US" altLang="zh-CN" dirty="0"/>
              <a:t>the</a:t>
            </a:r>
            <a:r>
              <a:rPr kumimoji="1" lang="zh-CN" altLang="en-US" dirty="0"/>
              <a:t> </a:t>
            </a:r>
            <a:r>
              <a:rPr kumimoji="1" lang="en-US" altLang="zh-CN" dirty="0"/>
              <a:t>different</a:t>
            </a:r>
            <a:r>
              <a:rPr kumimoji="1" lang="zh-CN" altLang="en-US" dirty="0"/>
              <a:t> </a:t>
            </a:r>
            <a:r>
              <a:rPr kumimoji="1" lang="en-US" altLang="zh-CN" dirty="0"/>
              <a:t>characteristics</a:t>
            </a:r>
            <a:r>
              <a:rPr kumimoji="1" lang="zh-CN" altLang="en-US" dirty="0"/>
              <a:t> </a:t>
            </a:r>
            <a:r>
              <a:rPr kumimoji="1" lang="en-US" altLang="zh-CN" dirty="0"/>
              <a:t>of</a:t>
            </a:r>
            <a:r>
              <a:rPr kumimoji="1" lang="zh-CN" altLang="en-US" dirty="0"/>
              <a:t> </a:t>
            </a:r>
            <a:r>
              <a:rPr kumimoji="1" lang="en-US" altLang="zh-CN" dirty="0"/>
              <a:t>them.</a:t>
            </a:r>
            <a:r>
              <a:rPr kumimoji="1" lang="zh-CN" altLang="en-US" dirty="0"/>
              <a:t> </a:t>
            </a:r>
            <a:r>
              <a:rPr kumimoji="1" lang="en-US" altLang="zh-CN" dirty="0"/>
              <a:t>Next,</a:t>
            </a:r>
            <a:r>
              <a:rPr kumimoji="1" lang="zh-CN" altLang="en-US" dirty="0"/>
              <a:t> </a:t>
            </a:r>
            <a:r>
              <a:rPr kumimoji="1" lang="en-US" altLang="zh-CN" dirty="0"/>
              <a:t>I</a:t>
            </a:r>
            <a:r>
              <a:rPr kumimoji="1" lang="zh-CN" altLang="en-US" dirty="0"/>
              <a:t> </a:t>
            </a:r>
            <a:r>
              <a:rPr kumimoji="1" lang="en-US" altLang="zh-CN" dirty="0"/>
              <a:t>give</a:t>
            </a:r>
            <a:r>
              <a:rPr kumimoji="1" lang="zh-CN" altLang="en-US" dirty="0"/>
              <a:t> </a:t>
            </a:r>
            <a:r>
              <a:rPr kumimoji="1" lang="en-US" altLang="zh-CN" dirty="0"/>
              <a:t>some</a:t>
            </a:r>
            <a:r>
              <a:rPr kumimoji="1" lang="zh-CN" altLang="en-US" dirty="0"/>
              <a:t> </a:t>
            </a:r>
            <a:r>
              <a:rPr kumimoji="1" lang="en-US" altLang="zh-CN" dirty="0"/>
              <a:t>examples</a:t>
            </a:r>
            <a:r>
              <a:rPr kumimoji="1" lang="zh-CN" altLang="en-US" dirty="0"/>
              <a:t> </a:t>
            </a:r>
            <a:r>
              <a:rPr kumimoji="1" lang="en-US" altLang="zh-CN" dirty="0"/>
              <a:t>of</a:t>
            </a:r>
            <a:r>
              <a:rPr kumimoji="1" lang="zh-CN" altLang="en-US" dirty="0"/>
              <a:t> </a:t>
            </a:r>
            <a:r>
              <a:rPr kumimoji="1" lang="en-US" altLang="zh-CN" dirty="0"/>
              <a:t>how</a:t>
            </a:r>
            <a:r>
              <a:rPr kumimoji="1" lang="zh-CN" altLang="en-US" dirty="0"/>
              <a:t> </a:t>
            </a:r>
            <a:r>
              <a:rPr kumimoji="1" lang="en-US" altLang="zh-CN" dirty="0"/>
              <a:t>researchers</a:t>
            </a:r>
            <a:r>
              <a:rPr kumimoji="1" lang="zh-CN" altLang="en-US" dirty="0"/>
              <a:t> </a:t>
            </a:r>
            <a:r>
              <a:rPr kumimoji="1" lang="en-US" altLang="zh-CN" dirty="0"/>
              <a:t>and</a:t>
            </a:r>
            <a:r>
              <a:rPr kumimoji="1" lang="zh-CN" altLang="en-US" dirty="0"/>
              <a:t> </a:t>
            </a:r>
            <a:r>
              <a:rPr kumimoji="1" lang="en-US" altLang="zh-CN" dirty="0"/>
              <a:t>practitioners</a:t>
            </a:r>
            <a:r>
              <a:rPr kumimoji="1" lang="zh-CN" altLang="en-US" dirty="0"/>
              <a:t> </a:t>
            </a:r>
            <a:r>
              <a:rPr kumimoji="1" lang="en-US" altLang="zh-CN" dirty="0"/>
              <a:t>typically</a:t>
            </a:r>
            <a:r>
              <a:rPr kumimoji="1" lang="zh-CN" altLang="en-US" dirty="0"/>
              <a:t> </a:t>
            </a:r>
            <a:r>
              <a:rPr kumimoji="1" lang="en-US" altLang="zh-CN" dirty="0"/>
              <a:t>integrate</a:t>
            </a:r>
            <a:r>
              <a:rPr kumimoji="1" lang="zh-CN" altLang="en-US" dirty="0"/>
              <a:t> </a:t>
            </a:r>
            <a:r>
              <a:rPr kumimoji="1" lang="en-US" altLang="zh-CN" dirty="0"/>
              <a:t>these</a:t>
            </a:r>
            <a:r>
              <a:rPr kumimoji="1" lang="zh-CN" altLang="en-US" dirty="0"/>
              <a:t> </a:t>
            </a:r>
            <a:r>
              <a:rPr kumimoji="1" lang="en-US" altLang="zh-CN" dirty="0"/>
              <a:t>commonsense</a:t>
            </a:r>
            <a:r>
              <a:rPr kumimoji="1" lang="zh-CN" altLang="en-US" dirty="0"/>
              <a:t> </a:t>
            </a:r>
            <a:r>
              <a:rPr kumimoji="1" lang="en-US" altLang="zh-CN" dirty="0"/>
              <a:t>knowledge</a:t>
            </a:r>
            <a:r>
              <a:rPr kumimoji="1" lang="zh-CN" altLang="en-US" dirty="0"/>
              <a:t> </a:t>
            </a:r>
            <a:r>
              <a:rPr kumimoji="1" lang="en-US" altLang="zh-CN" dirty="0"/>
              <a:t>into</a:t>
            </a:r>
            <a:r>
              <a:rPr kumimoji="1" lang="zh-CN" altLang="en-US" dirty="0"/>
              <a:t> </a:t>
            </a:r>
            <a:r>
              <a:rPr kumimoji="1" lang="en-US" altLang="zh-CN" dirty="0"/>
              <a:t>deep</a:t>
            </a:r>
            <a:r>
              <a:rPr kumimoji="1" lang="zh-CN" altLang="en-US" dirty="0"/>
              <a:t> </a:t>
            </a:r>
            <a:r>
              <a:rPr kumimoji="1" lang="en-US" altLang="zh-CN" dirty="0"/>
              <a:t>neural</a:t>
            </a:r>
            <a:r>
              <a:rPr kumimoji="1" lang="zh-CN" altLang="en-US" dirty="0"/>
              <a:t> </a:t>
            </a:r>
            <a:r>
              <a:rPr kumimoji="1" lang="en-US" altLang="zh-CN" dirty="0"/>
              <a:t>models.</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end,</a:t>
            </a:r>
            <a:r>
              <a:rPr kumimoji="1" lang="zh-CN" altLang="en-US" dirty="0"/>
              <a:t> </a:t>
            </a:r>
            <a:r>
              <a:rPr kumimoji="1" lang="en-US" altLang="zh-CN" dirty="0"/>
              <a:t>I</a:t>
            </a:r>
            <a:r>
              <a:rPr kumimoji="1" lang="zh-CN" altLang="en-US" dirty="0"/>
              <a:t> </a:t>
            </a:r>
            <a:r>
              <a:rPr kumimoji="1" lang="en-US" altLang="zh-CN" dirty="0"/>
              <a:t>will</a:t>
            </a:r>
            <a:r>
              <a:rPr kumimoji="1" lang="zh-CN" altLang="en-US" dirty="0"/>
              <a:t> </a:t>
            </a:r>
            <a:r>
              <a:rPr kumimoji="1" lang="en-US" altLang="zh-CN" dirty="0"/>
              <a:t>draw</a:t>
            </a:r>
            <a:r>
              <a:rPr kumimoji="1" lang="zh-CN" altLang="en-US" dirty="0"/>
              <a:t> </a:t>
            </a:r>
            <a:r>
              <a:rPr kumimoji="1" lang="en-US" altLang="zh-CN" dirty="0"/>
              <a:t>my</a:t>
            </a:r>
            <a:r>
              <a:rPr kumimoji="1" lang="zh-CN" altLang="en-US" dirty="0"/>
              <a:t> </a:t>
            </a:r>
            <a:r>
              <a:rPr kumimoji="1" lang="en-US" altLang="zh-CN" dirty="0"/>
              <a:t>conclusion</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above</a:t>
            </a:r>
            <a:r>
              <a:rPr kumimoji="1" lang="zh-CN" altLang="en-US" dirty="0"/>
              <a:t> </a:t>
            </a:r>
            <a:r>
              <a:rPr kumimoji="1" lang="en-US" altLang="zh-CN" dirty="0"/>
              <a:t>content.</a:t>
            </a:r>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2</a:t>
            </a:fld>
            <a:endParaRPr kumimoji="1" lang="zh-CN" altLang="en-US"/>
          </a:p>
        </p:txBody>
      </p:sp>
    </p:spTree>
    <p:extLst>
      <p:ext uri="{BB962C8B-B14F-4D97-AF65-F5344CB8AC3E}">
        <p14:creationId xmlns:p14="http://schemas.microsoft.com/office/powerpoint/2010/main" val="4287108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21</a:t>
            </a:fld>
            <a:endParaRPr kumimoji="1" lang="zh-CN" altLang="en-US"/>
          </a:p>
        </p:txBody>
      </p:sp>
    </p:spTree>
    <p:extLst>
      <p:ext uri="{BB962C8B-B14F-4D97-AF65-F5344CB8AC3E}">
        <p14:creationId xmlns:p14="http://schemas.microsoft.com/office/powerpoint/2010/main" val="1674146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22</a:t>
            </a:fld>
            <a:endParaRPr kumimoji="1" lang="zh-CN" altLang="en-US"/>
          </a:p>
        </p:txBody>
      </p:sp>
    </p:spTree>
    <p:extLst>
      <p:ext uri="{BB962C8B-B14F-4D97-AF65-F5344CB8AC3E}">
        <p14:creationId xmlns:p14="http://schemas.microsoft.com/office/powerpoint/2010/main" val="1560758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addition to the previous use case I’ve introduced to you, there are more to explore on how to effectively integrate external knowledge into strong neural architectures.</a:t>
            </a:r>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23</a:t>
            </a:fld>
            <a:endParaRPr kumimoji="1" lang="zh-CN" altLang="en-US"/>
          </a:p>
        </p:txBody>
      </p:sp>
    </p:spTree>
    <p:extLst>
      <p:ext uri="{BB962C8B-B14F-4D97-AF65-F5344CB8AC3E}">
        <p14:creationId xmlns:p14="http://schemas.microsoft.com/office/powerpoint/2010/main" val="2984880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24</a:t>
            </a:fld>
            <a:endParaRPr kumimoji="1" lang="zh-CN" altLang="en-US"/>
          </a:p>
        </p:txBody>
      </p:sp>
    </p:spTree>
    <p:extLst>
      <p:ext uri="{BB962C8B-B14F-4D97-AF65-F5344CB8AC3E}">
        <p14:creationId xmlns:p14="http://schemas.microsoft.com/office/powerpoint/2010/main" val="66524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26</a:t>
            </a:fld>
            <a:endParaRPr kumimoji="1" lang="zh-CN" altLang="en-US"/>
          </a:p>
        </p:txBody>
      </p:sp>
    </p:spTree>
    <p:extLst>
      <p:ext uri="{BB962C8B-B14F-4D97-AF65-F5344CB8AC3E}">
        <p14:creationId xmlns:p14="http://schemas.microsoft.com/office/powerpoint/2010/main" val="394814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3</a:t>
            </a:fld>
            <a:endParaRPr kumimoji="1" lang="zh-CN" altLang="en-US"/>
          </a:p>
        </p:txBody>
      </p:sp>
    </p:spTree>
    <p:extLst>
      <p:ext uri="{BB962C8B-B14F-4D97-AF65-F5344CB8AC3E}">
        <p14:creationId xmlns:p14="http://schemas.microsoft.com/office/powerpoint/2010/main" val="160329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see</a:t>
            </a:r>
            <a:r>
              <a:rPr kumimoji="1" lang="zh-CN" altLang="en-US" dirty="0"/>
              <a:t> </a:t>
            </a:r>
            <a:r>
              <a:rPr kumimoji="1" lang="en-US" altLang="zh-CN" dirty="0"/>
              <a:t>from</a:t>
            </a:r>
            <a:r>
              <a:rPr kumimoji="1" lang="zh-CN" altLang="en-US" dirty="0"/>
              <a:t> </a:t>
            </a:r>
            <a:r>
              <a:rPr kumimoji="1" lang="en-US" altLang="zh-CN" dirty="0"/>
              <a:t>this</a:t>
            </a:r>
            <a:r>
              <a:rPr kumimoji="1" lang="zh-CN" altLang="en-US" dirty="0"/>
              <a:t> </a:t>
            </a:r>
            <a:r>
              <a:rPr kumimoji="1" lang="en-US" altLang="zh-CN" dirty="0"/>
              <a:t>timeline,</a:t>
            </a:r>
            <a:r>
              <a:rPr kumimoji="1" lang="zh-CN" altLang="en-US" dirty="0"/>
              <a:t> </a:t>
            </a:r>
            <a:r>
              <a:rPr kumimoji="1" lang="en-US" altLang="zh-CN" dirty="0"/>
              <a:t>almost</a:t>
            </a:r>
            <a:r>
              <a:rPr kumimoji="1" lang="zh-CN" altLang="en-US" dirty="0"/>
              <a:t> </a:t>
            </a:r>
            <a:r>
              <a:rPr kumimoji="1" lang="en-US" altLang="zh-CN" dirty="0"/>
              <a:t>in</a:t>
            </a:r>
            <a:r>
              <a:rPr kumimoji="1" lang="zh-CN" altLang="en-US" dirty="0"/>
              <a:t> </a:t>
            </a:r>
            <a:r>
              <a:rPr kumimoji="1" lang="en-US" altLang="zh-CN" dirty="0"/>
              <a:t>every</a:t>
            </a:r>
            <a:r>
              <a:rPr kumimoji="1" lang="zh-CN" altLang="en-US" dirty="0"/>
              <a:t> </a:t>
            </a:r>
            <a:r>
              <a:rPr kumimoji="1" lang="en-US" altLang="zh-CN" dirty="0"/>
              <a:t>year,</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witness</a:t>
            </a:r>
            <a:r>
              <a:rPr kumimoji="1" lang="zh-CN" altLang="en-US" dirty="0"/>
              <a:t> </a:t>
            </a:r>
            <a:r>
              <a:rPr kumimoji="1" lang="en-US" altLang="zh-CN" dirty="0"/>
              <a:t>deep</a:t>
            </a:r>
            <a:r>
              <a:rPr kumimoji="1" lang="zh-CN" altLang="en-US" dirty="0"/>
              <a:t> </a:t>
            </a:r>
            <a:r>
              <a:rPr kumimoji="1" lang="en-US" altLang="zh-CN" dirty="0"/>
              <a:t>neural</a:t>
            </a:r>
            <a:r>
              <a:rPr kumimoji="1" lang="zh-CN" altLang="en-US" dirty="0"/>
              <a:t> </a:t>
            </a:r>
            <a:r>
              <a:rPr kumimoji="1" lang="en-US" altLang="zh-CN" dirty="0"/>
              <a:t>models</a:t>
            </a:r>
            <a:r>
              <a:rPr kumimoji="1" lang="zh-CN" altLang="en-US" dirty="0"/>
              <a:t> </a:t>
            </a:r>
            <a:r>
              <a:rPr kumimoji="1" lang="en-US" altLang="zh-CN" dirty="0"/>
              <a:t>ranking</a:t>
            </a:r>
            <a:r>
              <a:rPr kumimoji="1" lang="zh-CN" altLang="en-US" dirty="0"/>
              <a:t> </a:t>
            </a:r>
            <a:r>
              <a:rPr kumimoji="1" lang="en-US" altLang="zh-CN" dirty="0"/>
              <a:t>higher</a:t>
            </a:r>
            <a:r>
              <a:rPr kumimoji="1" lang="zh-CN" altLang="en-US" dirty="0"/>
              <a:t> </a:t>
            </a:r>
            <a:r>
              <a:rPr kumimoji="1" lang="en-US" altLang="zh-CN" dirty="0"/>
              <a:t>than</a:t>
            </a:r>
            <a:r>
              <a:rPr kumimoji="1" lang="zh-CN" altLang="en-US" dirty="0"/>
              <a:t> </a:t>
            </a:r>
            <a:r>
              <a:rPr kumimoji="1" lang="en-US" altLang="zh-CN" dirty="0"/>
              <a:t>human</a:t>
            </a:r>
            <a:r>
              <a:rPr kumimoji="1" lang="zh-CN" altLang="en-US" dirty="0"/>
              <a:t> </a:t>
            </a:r>
            <a:r>
              <a:rPr kumimoji="1" lang="en-US" altLang="zh-CN" dirty="0"/>
              <a:t>performance</a:t>
            </a:r>
            <a:r>
              <a:rPr kumimoji="1" lang="zh-CN" altLang="en-US" dirty="0"/>
              <a:t> </a:t>
            </a:r>
            <a:r>
              <a:rPr kumimoji="1" lang="en-US" altLang="zh-CN" dirty="0"/>
              <a:t>on</a:t>
            </a:r>
            <a:r>
              <a:rPr kumimoji="1" lang="zh-CN" altLang="en-US" dirty="0"/>
              <a:t> </a:t>
            </a:r>
            <a:r>
              <a:rPr kumimoji="1" lang="en-US" altLang="zh-CN" dirty="0"/>
              <a:t>datasets</a:t>
            </a:r>
            <a:r>
              <a:rPr kumimoji="1" lang="zh-CN" altLang="en-US" dirty="0"/>
              <a:t> </a:t>
            </a:r>
            <a:r>
              <a:rPr kumimoji="1" lang="en-US" altLang="zh-CN" dirty="0"/>
              <a:t>and</a:t>
            </a:r>
            <a:r>
              <a:rPr kumimoji="1" lang="zh-CN" altLang="en-US" dirty="0"/>
              <a:t> </a:t>
            </a:r>
            <a:r>
              <a:rPr kumimoji="1" lang="en-US" altLang="zh-CN" dirty="0"/>
              <a:t>leaderboards</a:t>
            </a:r>
            <a:r>
              <a:rPr kumimoji="1" lang="zh-CN" altLang="en-US" dirty="0"/>
              <a:t> </a:t>
            </a:r>
            <a:r>
              <a:rPr kumimoji="1" lang="en-US" altLang="zh-CN" dirty="0"/>
              <a:t>in</a:t>
            </a:r>
            <a:r>
              <a:rPr kumimoji="1" lang="zh-CN" altLang="en-US" dirty="0"/>
              <a:t> </a:t>
            </a:r>
            <a:r>
              <a:rPr kumimoji="1" lang="en-US" altLang="zh-CN" dirty="0"/>
              <a:t>both</a:t>
            </a:r>
            <a:r>
              <a:rPr kumimoji="1" lang="zh-CN" altLang="en-US" dirty="0"/>
              <a:t> </a:t>
            </a:r>
            <a:r>
              <a:rPr kumimoji="1" lang="en-US" altLang="zh-CN" dirty="0"/>
              <a:t>computer</a:t>
            </a:r>
            <a:r>
              <a:rPr kumimoji="1" lang="zh-CN" altLang="en-US" dirty="0"/>
              <a:t> </a:t>
            </a:r>
            <a:r>
              <a:rPr kumimoji="1" lang="en-US" altLang="zh-CN" dirty="0"/>
              <a:t>vision,</a:t>
            </a:r>
            <a:r>
              <a:rPr kumimoji="1" lang="zh-CN" altLang="en-US" dirty="0"/>
              <a:t> </a:t>
            </a:r>
            <a:r>
              <a:rPr kumimoji="1" lang="en-US" altLang="zh-CN" dirty="0"/>
              <a:t>natural</a:t>
            </a:r>
            <a:r>
              <a:rPr kumimoji="1" lang="zh-CN" altLang="en-US" dirty="0"/>
              <a:t> </a:t>
            </a:r>
            <a:r>
              <a:rPr kumimoji="1" lang="en-US" altLang="zh-CN" dirty="0"/>
              <a:t>language</a:t>
            </a:r>
            <a:r>
              <a:rPr kumimoji="1" lang="zh-CN" altLang="en-US" dirty="0"/>
              <a:t> </a:t>
            </a:r>
            <a:r>
              <a:rPr kumimoji="1" lang="en-US" altLang="zh-CN" dirty="0"/>
              <a:t>processing</a:t>
            </a:r>
            <a:r>
              <a:rPr kumimoji="1" lang="zh-CN" altLang="en-US" dirty="0"/>
              <a:t> </a:t>
            </a:r>
            <a:r>
              <a:rPr kumimoji="1" lang="en-US" altLang="zh-CN" dirty="0"/>
              <a:t>and</a:t>
            </a:r>
            <a:r>
              <a:rPr kumimoji="1" lang="zh-CN" altLang="en-US" dirty="0"/>
              <a:t> </a:t>
            </a:r>
            <a:r>
              <a:rPr kumimoji="1" lang="en-US" altLang="zh-CN" dirty="0"/>
              <a:t>speech</a:t>
            </a:r>
            <a:r>
              <a:rPr kumimoji="1" lang="zh-CN" altLang="en-US" dirty="0"/>
              <a:t> </a:t>
            </a:r>
            <a:r>
              <a:rPr kumimoji="1" lang="en-US" altLang="zh-CN" dirty="0"/>
              <a:t>recognition.</a:t>
            </a:r>
            <a:r>
              <a:rPr kumimoji="1" lang="zh-CN" altLang="en-US" dirty="0"/>
              <a:t> </a:t>
            </a:r>
            <a:r>
              <a:rPr kumimoji="1" lang="en-US" altLang="zh-CN" dirty="0"/>
              <a:t>These</a:t>
            </a:r>
            <a:r>
              <a:rPr kumimoji="1" lang="zh-CN" altLang="en-US" dirty="0"/>
              <a:t> </a:t>
            </a:r>
            <a:r>
              <a:rPr kumimoji="1" lang="en-US" altLang="zh-CN" dirty="0"/>
              <a:t>rocketing</a:t>
            </a:r>
            <a:r>
              <a:rPr kumimoji="1" lang="zh-CN" altLang="en-US" dirty="0"/>
              <a:t> </a:t>
            </a:r>
            <a:r>
              <a:rPr kumimoji="1" lang="en-US" altLang="zh-CN" dirty="0"/>
              <a:t>performance</a:t>
            </a:r>
            <a:r>
              <a:rPr kumimoji="1" lang="zh-CN" altLang="en-US" dirty="0"/>
              <a:t> </a:t>
            </a:r>
            <a:r>
              <a:rPr kumimoji="1" lang="en-US" altLang="zh-CN" dirty="0"/>
              <a:t>of</a:t>
            </a:r>
            <a:r>
              <a:rPr kumimoji="1" lang="zh-CN" altLang="en-US" dirty="0"/>
              <a:t> </a:t>
            </a:r>
            <a:r>
              <a:rPr kumimoji="1" lang="en-US" altLang="zh-CN" dirty="0"/>
              <a:t>intelligent</a:t>
            </a:r>
            <a:r>
              <a:rPr kumimoji="1" lang="zh-CN" altLang="en-US" dirty="0"/>
              <a:t> </a:t>
            </a:r>
            <a:r>
              <a:rPr kumimoji="1" lang="en-US" altLang="zh-CN" dirty="0"/>
              <a:t>system</a:t>
            </a:r>
            <a:r>
              <a:rPr kumimoji="1" lang="zh-CN" altLang="en-US" dirty="0"/>
              <a:t> </a:t>
            </a:r>
            <a:r>
              <a:rPr kumimoji="1" lang="en-US" altLang="zh-CN" dirty="0"/>
              <a:t>mainly</a:t>
            </a:r>
            <a:r>
              <a:rPr kumimoji="1" lang="zh-CN" altLang="en-US" dirty="0"/>
              <a:t> </a:t>
            </a:r>
            <a:r>
              <a:rPr kumimoji="1" lang="en-US" altLang="zh-CN" dirty="0"/>
              <a:t>benefits</a:t>
            </a:r>
            <a:r>
              <a:rPr kumimoji="1" lang="zh-CN" altLang="en-US" dirty="0"/>
              <a:t> </a:t>
            </a:r>
            <a:r>
              <a:rPr kumimoji="1" lang="en-US" altLang="zh-CN" dirty="0"/>
              <a:t>from</a:t>
            </a:r>
            <a:r>
              <a:rPr kumimoji="1" lang="zh-CN" altLang="en-US" dirty="0"/>
              <a:t> </a:t>
            </a:r>
            <a:r>
              <a:rPr kumimoji="1" lang="en-US" altLang="zh-CN" dirty="0"/>
              <a:t>two</a:t>
            </a:r>
            <a:r>
              <a:rPr kumimoji="1" lang="zh-CN" altLang="en-US" dirty="0"/>
              <a:t> </a:t>
            </a:r>
            <a:r>
              <a:rPr kumimoji="1" lang="en-US" altLang="zh-CN" dirty="0"/>
              <a:t>aspects:</a:t>
            </a:r>
            <a:r>
              <a:rPr kumimoji="1" lang="zh-CN" altLang="en-US" dirty="0"/>
              <a:t> </a:t>
            </a:r>
            <a:r>
              <a:rPr kumimoji="1" lang="en-US" altLang="zh-CN" dirty="0"/>
              <a:t>one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ever-growing</a:t>
            </a:r>
            <a:r>
              <a:rPr kumimoji="1" lang="zh-CN" altLang="en-US" dirty="0"/>
              <a:t> </a:t>
            </a:r>
            <a:r>
              <a:rPr kumimoji="1" lang="en-US" altLang="zh-CN" dirty="0"/>
              <a:t>scale</a:t>
            </a:r>
            <a:r>
              <a:rPr kumimoji="1" lang="zh-CN" altLang="en-US" dirty="0"/>
              <a:t> </a:t>
            </a:r>
            <a:r>
              <a:rPr kumimoji="1" lang="en-US" altLang="zh-CN" dirty="0"/>
              <a:t>of</a:t>
            </a:r>
            <a:r>
              <a:rPr kumimoji="1" lang="zh-CN" altLang="en-US" dirty="0"/>
              <a:t> </a:t>
            </a:r>
            <a:r>
              <a:rPr kumimoji="1" lang="en-US" altLang="zh-CN" dirty="0"/>
              <a:t>task-specific</a:t>
            </a:r>
            <a:r>
              <a:rPr kumimoji="1" lang="zh-CN" altLang="en-US" dirty="0"/>
              <a:t> </a:t>
            </a:r>
            <a:r>
              <a:rPr kumimoji="1" lang="en-US" altLang="zh-CN" dirty="0"/>
              <a:t>datasets,</a:t>
            </a:r>
            <a:r>
              <a:rPr kumimoji="1" lang="zh-CN" altLang="en-US" dirty="0"/>
              <a:t> </a:t>
            </a:r>
            <a:r>
              <a:rPr kumimoji="1" lang="en-US" altLang="zh-CN" dirty="0"/>
              <a:t>and</a:t>
            </a:r>
            <a:r>
              <a:rPr kumimoji="1" lang="zh-CN" altLang="en-US" dirty="0"/>
              <a:t> </a:t>
            </a:r>
            <a:r>
              <a:rPr kumimoji="1" lang="en-US" altLang="zh-CN" dirty="0"/>
              <a:t>the</a:t>
            </a:r>
            <a:r>
              <a:rPr kumimoji="1" lang="zh-CN" altLang="en-US" dirty="0"/>
              <a:t> </a:t>
            </a:r>
            <a:r>
              <a:rPr kumimoji="1" lang="en-US" altLang="zh-CN" dirty="0"/>
              <a:t>other</a:t>
            </a:r>
            <a:r>
              <a:rPr kumimoji="1" lang="zh-CN" altLang="en-US" dirty="0"/>
              <a:t> </a:t>
            </a:r>
            <a:r>
              <a:rPr kumimoji="1" lang="en-US" altLang="zh-CN" dirty="0"/>
              <a:t>one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emergence</a:t>
            </a:r>
            <a:r>
              <a:rPr kumimoji="1" lang="zh-CN" altLang="en-US" dirty="0"/>
              <a:t> </a:t>
            </a:r>
            <a:r>
              <a:rPr kumimoji="1" lang="en-US" altLang="zh-CN" dirty="0"/>
              <a:t>of</a:t>
            </a:r>
            <a:r>
              <a:rPr kumimoji="1" lang="zh-CN" altLang="en-US" dirty="0"/>
              <a:t> </a:t>
            </a:r>
            <a:r>
              <a:rPr kumimoji="1" lang="en-US" altLang="zh-CN" dirty="0"/>
              <a:t>various</a:t>
            </a:r>
            <a:r>
              <a:rPr kumimoji="1" lang="zh-CN" altLang="en-US" dirty="0"/>
              <a:t> </a:t>
            </a:r>
            <a:r>
              <a:rPr kumimoji="1" lang="en-US" altLang="zh-CN" dirty="0"/>
              <a:t>advanced</a:t>
            </a:r>
            <a:r>
              <a:rPr kumimoji="1" lang="zh-CN" altLang="en-US" dirty="0"/>
              <a:t> </a:t>
            </a:r>
            <a:r>
              <a:rPr kumimoji="1" lang="en-US" altLang="zh-CN" dirty="0"/>
              <a:t>neural</a:t>
            </a:r>
            <a:r>
              <a:rPr kumimoji="1" lang="zh-CN" altLang="en-US" dirty="0"/>
              <a:t> </a:t>
            </a:r>
            <a:r>
              <a:rPr kumimoji="1" lang="en-US" altLang="zh-CN" dirty="0"/>
              <a:t>model</a:t>
            </a:r>
            <a:r>
              <a:rPr kumimoji="1" lang="zh-CN" altLang="en-US" dirty="0"/>
              <a:t> </a:t>
            </a:r>
            <a:r>
              <a:rPr kumimoji="1" lang="en-US" altLang="zh-CN" dirty="0"/>
              <a:t>architecture,</a:t>
            </a:r>
            <a:r>
              <a:rPr kumimoji="1" lang="zh-CN" altLang="en-US" dirty="0"/>
              <a:t> </a:t>
            </a:r>
            <a:r>
              <a:rPr kumimoji="1" lang="en-US" altLang="zh-CN" dirty="0"/>
              <a:t>such</a:t>
            </a:r>
            <a:r>
              <a:rPr kumimoji="1" lang="zh-CN" altLang="en-US" dirty="0"/>
              <a:t> </a:t>
            </a:r>
            <a:r>
              <a:rPr kumimoji="1" lang="en-US" altLang="zh-CN" dirty="0"/>
              <a:t>as</a:t>
            </a:r>
            <a:r>
              <a:rPr kumimoji="1" lang="zh-CN" altLang="en-US" dirty="0"/>
              <a:t> </a:t>
            </a:r>
            <a:r>
              <a:rPr kumimoji="1" lang="en-US" altLang="zh-CN" dirty="0"/>
              <a:t>Transformers.</a:t>
            </a:r>
            <a:r>
              <a:rPr kumimoji="1" lang="zh-CN" altLang="en-US" dirty="0"/>
              <a:t> </a:t>
            </a:r>
            <a:r>
              <a:rPr kumimoji="1" lang="en-US" altLang="zh-CN" dirty="0"/>
              <a:t>Combining</a:t>
            </a:r>
            <a:r>
              <a:rPr kumimoji="1" lang="zh-CN" altLang="en-US" dirty="0"/>
              <a:t> </a:t>
            </a:r>
            <a:r>
              <a:rPr kumimoji="1" lang="en-US" altLang="zh-CN" dirty="0"/>
              <a:t>these</a:t>
            </a:r>
            <a:r>
              <a:rPr kumimoji="1" lang="zh-CN" altLang="en-US" dirty="0"/>
              <a:t> </a:t>
            </a:r>
            <a:r>
              <a:rPr kumimoji="1" lang="en-US" altLang="zh-CN" dirty="0"/>
              <a:t>two,</a:t>
            </a:r>
            <a:r>
              <a:rPr kumimoji="1" lang="zh-CN" altLang="en-US" dirty="0"/>
              <a:t> </a:t>
            </a:r>
            <a:r>
              <a:rPr kumimoji="1" lang="en-US" altLang="zh-CN" dirty="0"/>
              <a:t>a</a:t>
            </a:r>
            <a:r>
              <a:rPr kumimoji="1" lang="zh-CN" altLang="en-US" dirty="0"/>
              <a:t> </a:t>
            </a:r>
            <a:r>
              <a:rPr kumimoji="1" lang="en-US" altLang="zh-CN" dirty="0"/>
              <a:t>lot</a:t>
            </a:r>
            <a:r>
              <a:rPr kumimoji="1" lang="zh-CN" altLang="en-US" dirty="0"/>
              <a:t> </a:t>
            </a:r>
            <a:r>
              <a:rPr kumimoji="1" lang="en-US" altLang="zh-CN" dirty="0"/>
              <a:t>of</a:t>
            </a:r>
            <a:r>
              <a:rPr kumimoji="1" lang="zh-CN" altLang="en-US" dirty="0"/>
              <a:t> </a:t>
            </a:r>
            <a:r>
              <a:rPr kumimoji="1" lang="en-US" altLang="zh-CN" dirty="0"/>
              <a:t>tasks</a:t>
            </a:r>
            <a:r>
              <a:rPr kumimoji="1" lang="zh-CN" altLang="en-US" dirty="0"/>
              <a:t> </a:t>
            </a:r>
            <a:r>
              <a:rPr kumimoji="1" lang="en-US" altLang="zh-CN" dirty="0"/>
              <a:t>seem</a:t>
            </a:r>
            <a:r>
              <a:rPr kumimoji="1" lang="zh-CN" altLang="en-US" dirty="0"/>
              <a:t> </a:t>
            </a:r>
            <a:r>
              <a:rPr kumimoji="1" lang="en-US" altLang="zh-CN" dirty="0"/>
              <a:t>to have</a:t>
            </a:r>
            <a:r>
              <a:rPr kumimoji="1" lang="zh-CN" altLang="en-US" dirty="0"/>
              <a:t> </a:t>
            </a:r>
            <a:r>
              <a:rPr kumimoji="1" lang="en-US" altLang="zh-CN" dirty="0"/>
              <a:t>been</a:t>
            </a:r>
            <a:r>
              <a:rPr kumimoji="1" lang="zh-CN" altLang="en-US" dirty="0"/>
              <a:t> </a:t>
            </a:r>
            <a:r>
              <a:rPr kumimoji="1" lang="en-US" altLang="zh-CN" dirty="0"/>
              <a:t>completely</a:t>
            </a:r>
            <a:r>
              <a:rPr kumimoji="1" lang="zh-CN" altLang="en-US" dirty="0"/>
              <a:t> </a:t>
            </a:r>
            <a:r>
              <a:rPr kumimoji="1" lang="en-US" altLang="zh-CN" dirty="0"/>
              <a:t>solved.</a:t>
            </a:r>
            <a:r>
              <a:rPr kumimoji="1" lang="zh-CN" altLang="en-US" dirty="0"/>
              <a:t> </a:t>
            </a:r>
            <a:r>
              <a:rPr kumimoji="1" lang="en-US" altLang="zh-CN" dirty="0"/>
              <a:t>However,</a:t>
            </a:r>
            <a:r>
              <a:rPr kumimoji="1" lang="zh-CN" altLang="en-US" dirty="0"/>
              <a:t> </a:t>
            </a:r>
            <a:r>
              <a:rPr kumimoji="1" lang="en-US" altLang="zh-CN" dirty="0"/>
              <a:t>recent</a:t>
            </a:r>
            <a:r>
              <a:rPr kumimoji="1" lang="zh-CN" altLang="en-US" dirty="0"/>
              <a:t> </a:t>
            </a:r>
            <a:r>
              <a:rPr kumimoji="1" lang="en-US" altLang="zh-CN" dirty="0"/>
              <a:t>work</a:t>
            </a:r>
            <a:r>
              <a:rPr kumimoji="1" lang="zh-CN" altLang="en-US" dirty="0"/>
              <a:t> </a:t>
            </a:r>
            <a:r>
              <a:rPr kumimoji="1" lang="en-US" altLang="zh-CN" dirty="0"/>
              <a:t>on</a:t>
            </a:r>
            <a:r>
              <a:rPr kumimoji="1" lang="zh-CN" altLang="en-US" dirty="0"/>
              <a:t> </a:t>
            </a:r>
            <a:r>
              <a:rPr kumimoji="1" lang="en-US" altLang="zh-CN" dirty="0"/>
              <a:t>adversarial</a:t>
            </a:r>
            <a:r>
              <a:rPr kumimoji="1" lang="zh-CN" altLang="en-US" dirty="0"/>
              <a:t> </a:t>
            </a:r>
            <a:r>
              <a:rPr kumimoji="1" lang="en-US" altLang="zh-CN" dirty="0"/>
              <a:t>example</a:t>
            </a:r>
            <a:r>
              <a:rPr kumimoji="1" lang="zh-CN" altLang="en-US" dirty="0"/>
              <a:t> </a:t>
            </a:r>
            <a:r>
              <a:rPr kumimoji="1" lang="en-US" altLang="zh-CN" dirty="0"/>
              <a:t>generation</a:t>
            </a:r>
            <a:r>
              <a:rPr kumimoji="1" lang="zh-CN" altLang="en-US" dirty="0"/>
              <a:t> </a:t>
            </a:r>
            <a:r>
              <a:rPr kumimoji="1" lang="en-US" altLang="zh-CN" dirty="0"/>
              <a:t>and</a:t>
            </a:r>
            <a:r>
              <a:rPr kumimoji="1" lang="zh-CN" altLang="en-US" dirty="0"/>
              <a:t> </a:t>
            </a:r>
            <a:r>
              <a:rPr kumimoji="1" lang="en-US" altLang="zh-CN" dirty="0"/>
              <a:t>model</a:t>
            </a:r>
            <a:r>
              <a:rPr kumimoji="1" lang="zh-CN" altLang="en-US" dirty="0"/>
              <a:t> </a:t>
            </a:r>
            <a:r>
              <a:rPr kumimoji="1" lang="en-US" altLang="zh-CN" dirty="0"/>
              <a:t>probing</a:t>
            </a:r>
            <a:r>
              <a:rPr kumimoji="1" lang="zh-CN" altLang="en-US" dirty="0"/>
              <a:t> </a:t>
            </a:r>
            <a:r>
              <a:rPr kumimoji="1" lang="en-US" altLang="zh-CN" dirty="0"/>
              <a:t>have</a:t>
            </a:r>
            <a:r>
              <a:rPr kumimoji="1" lang="zh-CN" altLang="en-US" dirty="0"/>
              <a:t> </a:t>
            </a:r>
            <a:r>
              <a:rPr kumimoji="1" lang="en-US" altLang="zh-CN" dirty="0"/>
              <a:t>unveiled</a:t>
            </a:r>
            <a:r>
              <a:rPr kumimoji="1" lang="zh-CN" altLang="en-US" dirty="0"/>
              <a:t> </a:t>
            </a:r>
            <a:r>
              <a:rPr kumimoji="1" lang="en-US" altLang="zh-CN" dirty="0"/>
              <a:t>that</a:t>
            </a:r>
            <a:r>
              <a:rPr kumimoji="1" lang="zh-CN" altLang="en-US" dirty="0"/>
              <a:t> </a:t>
            </a:r>
            <a:r>
              <a:rPr kumimoji="1" lang="en-US" altLang="zh-CN" dirty="0"/>
              <a:t>these</a:t>
            </a:r>
            <a:r>
              <a:rPr kumimoji="1" lang="zh-CN" altLang="en-US" dirty="0"/>
              <a:t> </a:t>
            </a:r>
            <a:r>
              <a:rPr kumimoji="1" lang="en-US" altLang="zh-CN" dirty="0"/>
              <a:t>data-driven</a:t>
            </a:r>
            <a:r>
              <a:rPr kumimoji="1" lang="zh-CN" altLang="en-US" dirty="0"/>
              <a:t> </a:t>
            </a:r>
            <a:r>
              <a:rPr kumimoji="1" lang="en-US" altLang="zh-CN" dirty="0"/>
              <a:t>deep</a:t>
            </a:r>
            <a:r>
              <a:rPr kumimoji="1" lang="zh-CN" altLang="en-US" dirty="0"/>
              <a:t> </a:t>
            </a:r>
            <a:r>
              <a:rPr kumimoji="1" lang="en-US" altLang="zh-CN" dirty="0"/>
              <a:t>models</a:t>
            </a:r>
            <a:r>
              <a:rPr kumimoji="1" lang="zh-CN" altLang="en-US" dirty="0"/>
              <a:t> </a:t>
            </a:r>
            <a:r>
              <a:rPr kumimoji="1" lang="en-US" altLang="zh-CN" dirty="0"/>
              <a:t>are</a:t>
            </a:r>
            <a:r>
              <a:rPr kumimoji="1" lang="zh-CN" altLang="en-US" dirty="0"/>
              <a:t> </a:t>
            </a:r>
            <a:r>
              <a:rPr kumimoji="1" lang="en-US" altLang="zh-CN" dirty="0"/>
              <a:t>indeed</a:t>
            </a:r>
            <a:r>
              <a:rPr kumimoji="1" lang="zh-CN" altLang="en-US" dirty="0"/>
              <a:t> </a:t>
            </a:r>
            <a:r>
              <a:rPr kumimoji="1" lang="en" altLang="zh-CN" dirty="0"/>
              <a:t>vulnerable</a:t>
            </a:r>
            <a:r>
              <a:rPr kumimoji="1" lang="zh-CN" altLang="en-US" dirty="0"/>
              <a:t> </a:t>
            </a:r>
            <a:r>
              <a:rPr kumimoji="1" lang="en-US" altLang="zh-CN" dirty="0"/>
              <a:t>and</a:t>
            </a:r>
            <a:r>
              <a:rPr kumimoji="1" lang="zh-CN" altLang="en-US" dirty="0"/>
              <a:t> </a:t>
            </a:r>
            <a:r>
              <a:rPr kumimoji="1" lang="en-US" altLang="zh-CN" dirty="0"/>
              <a:t>do</a:t>
            </a:r>
            <a:r>
              <a:rPr kumimoji="1" lang="zh-CN" altLang="en-US" dirty="0"/>
              <a:t> </a:t>
            </a:r>
            <a:r>
              <a:rPr kumimoji="1" lang="en-US" altLang="zh-CN" dirty="0"/>
              <a:t>not</a:t>
            </a:r>
            <a:r>
              <a:rPr kumimoji="1" lang="zh-CN" altLang="en-US" dirty="0"/>
              <a:t> </a:t>
            </a:r>
            <a:r>
              <a:rPr kumimoji="1" lang="en-US" altLang="zh-CN" dirty="0"/>
              <a:t>possess</a:t>
            </a:r>
            <a:r>
              <a:rPr kumimoji="1" lang="zh-CN" altLang="en-US" dirty="0"/>
              <a:t> </a:t>
            </a:r>
            <a:r>
              <a:rPr kumimoji="1" lang="en-US" altLang="zh-CN" dirty="0"/>
              <a:t>commonsense</a:t>
            </a:r>
            <a:r>
              <a:rPr kumimoji="1" lang="zh-CN" altLang="en-US" dirty="0"/>
              <a:t> </a:t>
            </a:r>
            <a:r>
              <a:rPr kumimoji="1" lang="en-US" altLang="zh-CN" dirty="0"/>
              <a:t>knowledge</a:t>
            </a:r>
            <a:r>
              <a:rPr kumimoji="1" lang="zh-CN" altLang="en-US" dirty="0"/>
              <a:t> </a:t>
            </a:r>
            <a:r>
              <a:rPr kumimoji="1" lang="en-US" altLang="zh-CN" dirty="0"/>
              <a:t>required</a:t>
            </a:r>
            <a:r>
              <a:rPr kumimoji="1" lang="zh-CN" altLang="en-US" dirty="0"/>
              <a:t> </a:t>
            </a:r>
            <a:r>
              <a:rPr kumimoji="1" lang="en-US" altLang="zh-CN" dirty="0"/>
              <a:t>to</a:t>
            </a:r>
            <a:r>
              <a:rPr kumimoji="1" lang="zh-CN" altLang="en-US" dirty="0"/>
              <a:t> </a:t>
            </a:r>
            <a:r>
              <a:rPr kumimoji="1" lang="en-US" altLang="zh-CN" dirty="0"/>
              <a:t>correctly</a:t>
            </a:r>
            <a:r>
              <a:rPr kumimoji="1" lang="zh-CN" altLang="en-US" dirty="0"/>
              <a:t> </a:t>
            </a:r>
            <a:r>
              <a:rPr kumimoji="1" lang="en-US" altLang="zh-CN" dirty="0"/>
              <a:t>solve</a:t>
            </a:r>
            <a:r>
              <a:rPr kumimoji="1" lang="zh-CN" altLang="en-US" dirty="0"/>
              <a:t> </a:t>
            </a:r>
            <a:r>
              <a:rPr kumimoji="1" lang="en-US" altLang="zh-CN" dirty="0"/>
              <a:t>the</a:t>
            </a:r>
            <a:r>
              <a:rPr kumimoji="1" lang="zh-CN" altLang="en-US" dirty="0"/>
              <a:t> </a:t>
            </a:r>
            <a:r>
              <a:rPr kumimoji="1" lang="en-US" altLang="zh-CN" dirty="0"/>
              <a:t>tasks.</a:t>
            </a:r>
            <a:r>
              <a:rPr kumimoji="1" lang="zh-CN" altLang="en-US" dirty="0"/>
              <a:t> </a:t>
            </a:r>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4</a:t>
            </a:fld>
            <a:endParaRPr kumimoji="1" lang="zh-CN" altLang="en-US"/>
          </a:p>
        </p:txBody>
      </p:sp>
    </p:spTree>
    <p:extLst>
      <p:ext uri="{BB962C8B-B14F-4D97-AF65-F5344CB8AC3E}">
        <p14:creationId xmlns:p14="http://schemas.microsoft.com/office/powerpoint/2010/main" val="390894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In</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one</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word,</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these</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models</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are</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solving</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only</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a</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dataset</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without</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solving</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the</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underlying</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tasks.</a:t>
            </a:r>
            <a:endParaRPr lang="en" altLang="zh-CN"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 altLang="zh-CN" sz="1200" kern="1200" dirty="0">
                <a:solidFill>
                  <a:schemeClr val="tx1"/>
                </a:solidFill>
                <a:effectLst/>
                <a:latin typeface="Times New Roman" panose="02020603050405020304" pitchFamily="18" charset="0"/>
                <a:ea typeface="+mn-ea"/>
                <a:cs typeface="Times New Roman" panose="02020603050405020304" pitchFamily="18" charset="0"/>
              </a:rPr>
              <a:t>Strong deep learning models for object recognition misclassify objects when random noise is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applied.</a:t>
            </a:r>
            <a:endParaRPr lang="en" altLang="zh-CN"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 altLang="zh-CN" sz="1200" kern="1200" dirty="0">
                <a:solidFill>
                  <a:schemeClr val="tx1"/>
                </a:solidFill>
                <a:effectLst/>
                <a:latin typeface="Times New Roman" panose="02020603050405020304" pitchFamily="18" charset="0"/>
                <a:ea typeface="+mn-ea"/>
                <a:cs typeface="Times New Roman" panose="02020603050405020304" pitchFamily="18" charset="0"/>
              </a:rPr>
              <a:t>In the task of visual question answering, often times the models just revert to priors that are in the dataset without doing reasoning. </a:t>
            </a:r>
          </a:p>
          <a:p>
            <a:r>
              <a:rPr lang="en" altLang="zh-CN" sz="1200" kern="1200" dirty="0">
                <a:solidFill>
                  <a:schemeClr val="tx1"/>
                </a:solidFill>
                <a:effectLst/>
                <a:latin typeface="Times New Roman" panose="02020603050405020304" pitchFamily="18" charset="0"/>
                <a:ea typeface="+mn-ea"/>
                <a:cs typeface="Times New Roman" panose="02020603050405020304" pitchFamily="18" charset="0"/>
              </a:rPr>
              <a:t>Captioning models are often generic and very similar to the dataset that they were trained on.</a:t>
            </a:r>
          </a:p>
          <a:p>
            <a:r>
              <a:rPr lang="en" altLang="zh-CN" sz="1200" kern="1200" dirty="0">
                <a:solidFill>
                  <a:schemeClr val="tx1"/>
                </a:solidFill>
                <a:effectLst/>
                <a:latin typeface="Times New Roman" panose="02020603050405020304" pitchFamily="18" charset="0"/>
                <a:ea typeface="+mn-ea"/>
                <a:cs typeface="Times New Roman" panose="02020603050405020304" pitchFamily="18" charset="0"/>
              </a:rPr>
              <a:t>Dialogue models are often blind and this issue gets worse if we want to generate a longer document. Even though recent work has improved this, there are still major shortcomings. </a:t>
            </a:r>
          </a:p>
          <a:p>
            <a:r>
              <a:rPr lang="en" altLang="zh-CN" sz="1200" kern="1200" dirty="0">
                <a:solidFill>
                  <a:schemeClr val="tx1"/>
                </a:solidFill>
                <a:effectLst/>
                <a:latin typeface="Times New Roman" panose="02020603050405020304" pitchFamily="18" charset="0"/>
                <a:ea typeface="+mn-ea"/>
                <a:cs typeface="Times New Roman" panose="02020603050405020304" pitchFamily="18" charset="0"/>
              </a:rPr>
              <a:t>Last, question answering models are easily fooled with distractor sentences. Interestingly enough, all of these failure modes are seen with state of the art systems that do seemingly well on existing metrics and datasets. </a:t>
            </a:r>
          </a:p>
          <a:p>
            <a:r>
              <a:rPr lang="en" altLang="zh-CN" sz="1200" kern="1200" dirty="0">
                <a:solidFill>
                  <a:schemeClr val="tx1"/>
                </a:solidFill>
                <a:effectLst/>
                <a:latin typeface="Times New Roman" panose="02020603050405020304" pitchFamily="18" charset="0"/>
                <a:ea typeface="+mn-ea"/>
                <a:cs typeface="Times New Roman" panose="02020603050405020304" pitchFamily="18" charset="0"/>
              </a:rPr>
              <a:t>And the impact of these failure modes isn’t just on accuracy, it’s been shown that when models make mistakes they tend to repeat unwanted social biases.</a:t>
            </a:r>
          </a:p>
          <a:p>
            <a:endParaRPr kumimoji="1"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5</a:t>
            </a:fld>
            <a:endParaRPr kumimoji="1" lang="zh-CN" altLang="en-US"/>
          </a:p>
        </p:txBody>
      </p:sp>
    </p:spTree>
    <p:extLst>
      <p:ext uri="{BB962C8B-B14F-4D97-AF65-F5344CB8AC3E}">
        <p14:creationId xmlns:p14="http://schemas.microsoft.com/office/powerpoint/2010/main" val="412246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a:t>
            </a:r>
            <a:r>
              <a:rPr kumimoji="1" lang="zh-CN" altLang="en-US" dirty="0"/>
              <a:t> </a:t>
            </a:r>
            <a:r>
              <a:rPr kumimoji="1" lang="en-US" altLang="zh-CN" dirty="0"/>
              <a:t>Daniel</a:t>
            </a:r>
            <a:r>
              <a:rPr kumimoji="1" lang="zh-CN" altLang="en-US" dirty="0"/>
              <a:t> </a:t>
            </a:r>
            <a:r>
              <a:rPr kumimoji="1" lang="en-US" altLang="zh-CN" dirty="0"/>
              <a:t>Kahneman‘s</a:t>
            </a:r>
            <a:r>
              <a:rPr kumimoji="1" lang="zh-CN" altLang="en-US" dirty="0"/>
              <a:t> </a:t>
            </a:r>
            <a:r>
              <a:rPr kumimoji="1" lang="en-US" altLang="zh-CN" dirty="0"/>
              <a:t>book</a:t>
            </a:r>
            <a:r>
              <a:rPr kumimoji="1" lang="zh-CN" altLang="en-US" dirty="0"/>
              <a:t> </a:t>
            </a:r>
            <a:r>
              <a:rPr kumimoji="1" lang="en-US" altLang="zh-CN" dirty="0"/>
              <a:t>THINKING</a:t>
            </a:r>
            <a:r>
              <a:rPr kumimoji="1" lang="zh-CN" altLang="en-US" dirty="0"/>
              <a:t> </a:t>
            </a:r>
            <a:r>
              <a:rPr kumimoji="1" lang="en-US" altLang="zh-CN" dirty="0"/>
              <a:t>FASK</a:t>
            </a:r>
            <a:r>
              <a:rPr kumimoji="1" lang="zh-CN" altLang="en-US" dirty="0"/>
              <a:t> </a:t>
            </a:r>
            <a:r>
              <a:rPr kumimoji="1" lang="en-US" altLang="zh-CN" dirty="0"/>
              <a:t>AND</a:t>
            </a:r>
            <a:r>
              <a:rPr kumimoji="1" lang="zh-CN" altLang="en-US" dirty="0"/>
              <a:t> </a:t>
            </a:r>
            <a:r>
              <a:rPr kumimoji="1" lang="en-US" altLang="zh-CN" dirty="0"/>
              <a:t>SLOW,</a:t>
            </a:r>
            <a:r>
              <a:rPr kumimoji="1" lang="zh-CN" altLang="en-US" dirty="0"/>
              <a:t> </a:t>
            </a:r>
            <a:r>
              <a:rPr kumimoji="1" lang="en-US" altLang="zh-CN" dirty="0"/>
              <a:t>he</a:t>
            </a:r>
            <a:r>
              <a:rPr kumimoji="1" lang="zh-CN" altLang="en-US" dirty="0"/>
              <a:t> </a:t>
            </a:r>
            <a:r>
              <a:rPr kumimoji="1" lang="en-US" altLang="zh-CN" dirty="0"/>
              <a:t>claimed</a:t>
            </a:r>
            <a:r>
              <a:rPr kumimoji="1" lang="zh-CN" altLang="en-US" dirty="0"/>
              <a:t> </a:t>
            </a:r>
            <a:r>
              <a:rPr kumimoji="1" lang="en-US" altLang="zh-CN" dirty="0"/>
              <a:t>that</a:t>
            </a:r>
            <a:r>
              <a:rPr kumimoji="1" lang="zh-CN" altLang="en-US" dirty="0"/>
              <a:t> </a:t>
            </a:r>
            <a:r>
              <a:rPr kumimoji="1" lang="en-US" altLang="zh-CN" dirty="0"/>
              <a:t>we</a:t>
            </a:r>
            <a:r>
              <a:rPr kumimoji="1" lang="zh-CN" altLang="en-US" dirty="0"/>
              <a:t> </a:t>
            </a:r>
            <a:r>
              <a:rPr kumimoji="1" lang="en-US" altLang="zh-CN" dirty="0"/>
              <a:t>human</a:t>
            </a:r>
            <a:r>
              <a:rPr kumimoji="1" lang="zh-CN" altLang="en-US" dirty="0"/>
              <a:t> </a:t>
            </a:r>
            <a:r>
              <a:rPr kumimoji="1" lang="en-US" altLang="zh-CN" dirty="0"/>
              <a:t>have</a:t>
            </a:r>
            <a:r>
              <a:rPr kumimoji="1" lang="zh-CN" altLang="en-US" dirty="0"/>
              <a:t> </a:t>
            </a:r>
            <a:r>
              <a:rPr kumimoji="1" lang="en-US" altLang="zh-CN" dirty="0"/>
              <a:t>two</a:t>
            </a:r>
            <a:r>
              <a:rPr kumimoji="1" lang="zh-CN" altLang="en-US" dirty="0"/>
              <a:t> </a:t>
            </a:r>
            <a:r>
              <a:rPr kumimoji="1" lang="en-US" altLang="zh-CN" dirty="0"/>
              <a:t>systems:</a:t>
            </a:r>
            <a:r>
              <a:rPr kumimoji="1" lang="zh-CN" altLang="en-US" dirty="0"/>
              <a:t> </a:t>
            </a:r>
            <a:r>
              <a:rPr kumimoji="1" lang="en-US" altLang="zh-CN" dirty="0"/>
              <a:t>system</a:t>
            </a:r>
            <a:r>
              <a:rPr kumimoji="1" lang="zh-CN" altLang="en-US" dirty="0"/>
              <a:t> </a:t>
            </a:r>
            <a:r>
              <a:rPr kumimoji="1" lang="en-US" altLang="zh-CN" dirty="0"/>
              <a:t>1</a:t>
            </a:r>
            <a:r>
              <a:rPr kumimoji="1" lang="zh-CN" altLang="en-US" dirty="0"/>
              <a:t> </a:t>
            </a:r>
            <a:r>
              <a:rPr kumimoji="1" lang="en-US" altLang="zh-CN" dirty="0"/>
              <a:t>and</a:t>
            </a:r>
            <a:r>
              <a:rPr kumimoji="1" lang="zh-CN" altLang="en-US" dirty="0"/>
              <a:t> </a:t>
            </a:r>
            <a:r>
              <a:rPr kumimoji="1" lang="en-US" altLang="zh-CN" dirty="0"/>
              <a:t>system</a:t>
            </a:r>
            <a:r>
              <a:rPr kumimoji="1" lang="zh-CN" altLang="en-US" dirty="0"/>
              <a:t> </a:t>
            </a:r>
            <a:r>
              <a:rPr kumimoji="1" lang="en-US" altLang="zh-CN" dirty="0"/>
              <a:t>2.</a:t>
            </a:r>
            <a:r>
              <a:rPr kumimoji="1" lang="zh-CN" altLang="en-US" dirty="0"/>
              <a:t> </a:t>
            </a:r>
            <a:r>
              <a:rPr kumimoji="1" lang="en-US" altLang="zh-CN" dirty="0"/>
              <a:t>In</a:t>
            </a:r>
            <a:r>
              <a:rPr kumimoji="1" lang="zh-CN" altLang="en-US" dirty="0"/>
              <a:t> </a:t>
            </a:r>
            <a:r>
              <a:rPr kumimoji="1" lang="en-US" altLang="zh-CN" dirty="0"/>
              <a:t>system</a:t>
            </a:r>
            <a:r>
              <a:rPr kumimoji="1" lang="zh-CN" altLang="en-US" dirty="0"/>
              <a:t> </a:t>
            </a:r>
            <a:r>
              <a:rPr kumimoji="1" lang="en-US" altLang="zh-CN" dirty="0"/>
              <a:t>1,</a:t>
            </a:r>
            <a:r>
              <a:rPr kumimoji="1" lang="zh-CN" altLang="en-US" dirty="0"/>
              <a:t> </a:t>
            </a:r>
            <a:r>
              <a:rPr kumimoji="1" lang="en-US" altLang="zh-CN" dirty="0"/>
              <a:t>we</a:t>
            </a:r>
            <a:r>
              <a:rPr kumimoji="1" lang="zh-CN" altLang="en-US" dirty="0"/>
              <a:t> </a:t>
            </a:r>
            <a:r>
              <a:rPr kumimoji="1" lang="en-US" altLang="zh-CN" dirty="0"/>
              <a:t>behave</a:t>
            </a:r>
            <a:r>
              <a:rPr kumimoji="1" lang="zh-CN" altLang="en-US" dirty="0"/>
              <a:t> </a:t>
            </a:r>
            <a:r>
              <a:rPr kumimoji="1" lang="en-US" altLang="zh-CN" dirty="0"/>
              <a:t>fast</a:t>
            </a:r>
            <a:r>
              <a:rPr kumimoji="1" lang="zh-CN" altLang="en-US" dirty="0"/>
              <a:t> </a:t>
            </a:r>
            <a:r>
              <a:rPr kumimoji="1" lang="en-US" altLang="zh-CN" dirty="0"/>
              <a:t>and</a:t>
            </a:r>
            <a:r>
              <a:rPr kumimoji="1" lang="zh-CN" altLang="en-US" dirty="0"/>
              <a:t> </a:t>
            </a:r>
            <a:r>
              <a:rPr kumimoji="1" lang="en-US" altLang="zh-CN" dirty="0"/>
              <a:t>unconsciously</a:t>
            </a:r>
            <a:r>
              <a:rPr kumimoji="1" lang="zh-CN" altLang="en-US" dirty="0"/>
              <a:t> </a:t>
            </a:r>
            <a:r>
              <a:rPr kumimoji="1" lang="en-US" altLang="zh-CN" dirty="0"/>
              <a:t>by</a:t>
            </a:r>
            <a:r>
              <a:rPr kumimoji="1" lang="zh-CN" altLang="en-US" dirty="0"/>
              <a:t> </a:t>
            </a:r>
            <a:r>
              <a:rPr kumimoji="1" lang="en-US" altLang="zh-CN" dirty="0"/>
              <a:t>intuition</a:t>
            </a:r>
            <a:r>
              <a:rPr kumimoji="1" lang="zh-CN" altLang="en-US" dirty="0"/>
              <a:t> </a:t>
            </a:r>
            <a:r>
              <a:rPr kumimoji="1" lang="en-US" altLang="zh-CN" dirty="0"/>
              <a:t>and</a:t>
            </a:r>
            <a:r>
              <a:rPr kumimoji="1" lang="zh-CN" altLang="en-US" dirty="0"/>
              <a:t> </a:t>
            </a:r>
            <a:r>
              <a:rPr kumimoji="1" lang="en-US" altLang="zh-CN" dirty="0"/>
              <a:t>instinct.</a:t>
            </a:r>
            <a:r>
              <a:rPr kumimoji="1" lang="zh-CN" altLang="en-US" dirty="0"/>
              <a:t> </a:t>
            </a:r>
            <a:r>
              <a:rPr kumimoji="1" lang="en-US" altLang="zh-CN" dirty="0"/>
              <a:t>In</a:t>
            </a:r>
            <a:r>
              <a:rPr kumimoji="1" lang="zh-CN" altLang="en-US" dirty="0"/>
              <a:t> </a:t>
            </a:r>
            <a:r>
              <a:rPr kumimoji="1" lang="en-US" altLang="zh-CN" dirty="0"/>
              <a:t>system</a:t>
            </a:r>
            <a:r>
              <a:rPr kumimoji="1" lang="zh-CN" altLang="en-US" dirty="0"/>
              <a:t> </a:t>
            </a:r>
            <a:r>
              <a:rPr kumimoji="1" lang="en-US" altLang="zh-CN" dirty="0"/>
              <a:t>2,</a:t>
            </a:r>
            <a:r>
              <a:rPr kumimoji="1" lang="zh-CN" altLang="en-US" dirty="0"/>
              <a:t> </a:t>
            </a:r>
            <a:r>
              <a:rPr kumimoji="1" lang="en-US" altLang="zh-CN" dirty="0"/>
              <a:t>more</a:t>
            </a:r>
            <a:r>
              <a:rPr kumimoji="1" lang="zh-CN" altLang="en-US" dirty="0"/>
              <a:t> </a:t>
            </a:r>
            <a:r>
              <a:rPr kumimoji="1" lang="en-US" altLang="zh-CN" dirty="0"/>
              <a:t>complicated</a:t>
            </a:r>
            <a:r>
              <a:rPr kumimoji="1" lang="zh-CN" altLang="en-US" dirty="0"/>
              <a:t> </a:t>
            </a:r>
            <a:r>
              <a:rPr kumimoji="1" lang="en-US" altLang="zh-CN" dirty="0"/>
              <a:t>compositional</a:t>
            </a:r>
            <a:r>
              <a:rPr kumimoji="1" lang="zh-CN" altLang="en-US" dirty="0"/>
              <a:t> </a:t>
            </a:r>
            <a:r>
              <a:rPr kumimoji="1" lang="en-US" altLang="zh-CN" dirty="0"/>
              <a:t>and</a:t>
            </a:r>
            <a:r>
              <a:rPr kumimoji="1" lang="zh-CN" altLang="en-US" dirty="0"/>
              <a:t> </a:t>
            </a:r>
            <a:r>
              <a:rPr kumimoji="1" lang="en-US" altLang="zh-CN" dirty="0"/>
              <a:t>relational</a:t>
            </a:r>
            <a:r>
              <a:rPr kumimoji="1" lang="zh-CN" altLang="en-US" dirty="0"/>
              <a:t> </a:t>
            </a:r>
            <a:r>
              <a:rPr kumimoji="1" lang="en-US" altLang="zh-CN" dirty="0"/>
              <a:t>reasoning</a:t>
            </a:r>
            <a:r>
              <a:rPr kumimoji="1" lang="zh-CN" altLang="en-US" dirty="0"/>
              <a:t> </a:t>
            </a:r>
            <a:r>
              <a:rPr kumimoji="1" lang="en-US" altLang="zh-CN" dirty="0"/>
              <a:t>happen</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slow</a:t>
            </a:r>
            <a:r>
              <a:rPr kumimoji="1" lang="zh-CN" altLang="en-US" dirty="0"/>
              <a:t> </a:t>
            </a:r>
            <a:r>
              <a:rPr kumimoji="1" lang="en-US" altLang="zh-CN" dirty="0"/>
              <a:t>and</a:t>
            </a:r>
            <a:r>
              <a:rPr kumimoji="1" lang="zh-CN" altLang="en-US" dirty="0"/>
              <a:t> </a:t>
            </a:r>
            <a:r>
              <a:rPr kumimoji="1" lang="en-US" altLang="zh-CN" dirty="0"/>
              <a:t>indecisive</a:t>
            </a:r>
            <a:r>
              <a:rPr kumimoji="1" lang="zh-CN" altLang="en-US" dirty="0"/>
              <a:t> </a:t>
            </a:r>
            <a:r>
              <a:rPr kumimoji="1" lang="en-US" altLang="zh-CN" dirty="0"/>
              <a:t>manner.</a:t>
            </a:r>
            <a:r>
              <a:rPr kumimoji="1" lang="zh-CN" altLang="en-US" dirty="0"/>
              <a:t> </a:t>
            </a:r>
            <a:r>
              <a:rPr kumimoji="1" lang="en-US" altLang="zh-CN" dirty="0"/>
              <a:t>Current</a:t>
            </a:r>
            <a:r>
              <a:rPr kumimoji="1" lang="zh-CN" altLang="en-US" dirty="0"/>
              <a:t> </a:t>
            </a:r>
            <a:r>
              <a:rPr kumimoji="1" lang="en-US" altLang="zh-CN" dirty="0"/>
              <a:t>deep</a:t>
            </a:r>
            <a:r>
              <a:rPr kumimoji="1" lang="zh-CN" altLang="en-US" dirty="0"/>
              <a:t> </a:t>
            </a:r>
            <a:r>
              <a:rPr kumimoji="1" lang="en-US" altLang="zh-CN" dirty="0"/>
              <a:t>neural</a:t>
            </a:r>
            <a:r>
              <a:rPr kumimoji="1" lang="zh-CN" altLang="en-US" dirty="0"/>
              <a:t> </a:t>
            </a:r>
            <a:r>
              <a:rPr kumimoji="1" lang="en-US" altLang="zh-CN" dirty="0"/>
              <a:t>models</a:t>
            </a:r>
            <a:r>
              <a:rPr kumimoji="1" lang="zh-CN" altLang="en-US" dirty="0"/>
              <a:t> </a:t>
            </a:r>
            <a:r>
              <a:rPr kumimoji="1" lang="en-US" altLang="zh-CN" dirty="0"/>
              <a:t>may</a:t>
            </a:r>
            <a:r>
              <a:rPr kumimoji="1" lang="zh-CN" altLang="en-US" dirty="0"/>
              <a:t> </a:t>
            </a:r>
            <a:r>
              <a:rPr kumimoji="1" lang="en-US" altLang="zh-CN" dirty="0"/>
              <a:t>be</a:t>
            </a:r>
            <a:r>
              <a:rPr kumimoji="1" lang="zh-CN" altLang="en-US" dirty="0"/>
              <a:t> </a:t>
            </a:r>
            <a:r>
              <a:rPr kumimoji="1" lang="en-US" altLang="zh-CN" dirty="0"/>
              <a:t>good</a:t>
            </a:r>
            <a:r>
              <a:rPr kumimoji="1" lang="zh-CN" altLang="en-US" dirty="0"/>
              <a:t> </a:t>
            </a:r>
            <a:r>
              <a:rPr kumimoji="1" lang="en-US" altLang="zh-CN" dirty="0"/>
              <a:t>at</a:t>
            </a:r>
            <a:r>
              <a:rPr kumimoji="1" lang="zh-CN" altLang="en-US" dirty="0"/>
              <a:t> </a:t>
            </a:r>
            <a:r>
              <a:rPr kumimoji="1" lang="en-US" altLang="zh-CN" dirty="0"/>
              <a:t>system</a:t>
            </a:r>
            <a:r>
              <a:rPr kumimoji="1" lang="zh-CN" altLang="en-US" dirty="0"/>
              <a:t> </a:t>
            </a:r>
            <a:r>
              <a:rPr kumimoji="1" lang="en-US" altLang="zh-CN" dirty="0"/>
              <a:t>2,</a:t>
            </a:r>
            <a:r>
              <a:rPr kumimoji="1" lang="zh-CN" altLang="en-US" dirty="0"/>
              <a:t> </a:t>
            </a:r>
            <a:r>
              <a:rPr kumimoji="1" lang="en-US" altLang="zh-CN" dirty="0"/>
              <a:t>but</a:t>
            </a:r>
            <a:r>
              <a:rPr kumimoji="1" lang="zh-CN" altLang="en-US" dirty="0"/>
              <a:t> </a:t>
            </a:r>
            <a:r>
              <a:rPr kumimoji="1" lang="en-US" altLang="zh-CN" dirty="0"/>
              <a:t>they</a:t>
            </a:r>
            <a:r>
              <a:rPr kumimoji="1" lang="zh-CN" altLang="en-US" dirty="0"/>
              <a:t> </a:t>
            </a:r>
            <a:r>
              <a:rPr kumimoji="1" lang="en-US" altLang="zh-CN" dirty="0"/>
              <a:t>are</a:t>
            </a:r>
            <a:r>
              <a:rPr kumimoji="1" lang="zh-CN" altLang="en-US" dirty="0"/>
              <a:t> </a:t>
            </a:r>
            <a:r>
              <a:rPr kumimoji="1" lang="en-US" altLang="zh-CN" dirty="0"/>
              <a:t>still</a:t>
            </a:r>
            <a:r>
              <a:rPr kumimoji="1" lang="zh-CN" altLang="en-US" dirty="0"/>
              <a:t> </a:t>
            </a:r>
            <a:r>
              <a:rPr kumimoji="1" lang="en-US" altLang="zh-CN" dirty="0"/>
              <a:t>relatively</a:t>
            </a:r>
            <a:r>
              <a:rPr kumimoji="1" lang="zh-CN" altLang="en-US" dirty="0"/>
              <a:t> </a:t>
            </a:r>
            <a:r>
              <a:rPr kumimoji="1" lang="en-US" altLang="zh-CN" dirty="0"/>
              <a:t>weak</a:t>
            </a:r>
            <a:r>
              <a:rPr kumimoji="1" lang="zh-CN" altLang="en-US" dirty="0"/>
              <a:t> </a:t>
            </a:r>
            <a:r>
              <a:rPr kumimoji="1" lang="en-US" altLang="zh-CN" dirty="0"/>
              <a:t>at</a:t>
            </a:r>
            <a:r>
              <a:rPr kumimoji="1" lang="zh-CN" altLang="en-US" dirty="0"/>
              <a:t> </a:t>
            </a:r>
            <a:r>
              <a:rPr kumimoji="1" lang="en-US" altLang="zh-CN" dirty="0"/>
              <a:t>system</a:t>
            </a:r>
            <a:r>
              <a:rPr kumimoji="1" lang="zh-CN" altLang="en-US" dirty="0"/>
              <a:t> </a:t>
            </a:r>
            <a:r>
              <a:rPr kumimoji="1" lang="en-US" altLang="zh-CN" dirty="0"/>
              <a:t>1.</a:t>
            </a:r>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6</a:t>
            </a:fld>
            <a:endParaRPr kumimoji="1" lang="zh-CN" altLang="en-US"/>
          </a:p>
        </p:txBody>
      </p:sp>
    </p:spTree>
    <p:extLst>
      <p:ext uri="{BB962C8B-B14F-4D97-AF65-F5344CB8AC3E}">
        <p14:creationId xmlns:p14="http://schemas.microsoft.com/office/powerpoint/2010/main" val="231009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7</a:t>
            </a:fld>
            <a:endParaRPr kumimoji="1" lang="zh-CN" altLang="en-US"/>
          </a:p>
        </p:txBody>
      </p:sp>
    </p:spTree>
    <p:extLst>
      <p:ext uri="{BB962C8B-B14F-4D97-AF65-F5344CB8AC3E}">
        <p14:creationId xmlns:p14="http://schemas.microsoft.com/office/powerpoint/2010/main" val="1355006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Though</a:t>
            </a:r>
            <a:r>
              <a:rPr kumimoji="1" lang="zh-CN" altLang="en-US" dirty="0"/>
              <a:t> </a:t>
            </a:r>
            <a:r>
              <a:rPr kumimoji="1" lang="en-US" altLang="zh-CN" dirty="0"/>
              <a:t>we</a:t>
            </a:r>
            <a:r>
              <a:rPr kumimoji="1" lang="zh-CN" altLang="en-US" dirty="0"/>
              <a:t> </a:t>
            </a:r>
            <a:r>
              <a:rPr kumimoji="1" lang="en-US" altLang="zh-CN" dirty="0"/>
              <a:t>mainly</a:t>
            </a:r>
            <a:r>
              <a:rPr kumimoji="1" lang="zh-CN" altLang="en-US" dirty="0"/>
              <a:t> </a:t>
            </a:r>
            <a:r>
              <a:rPr kumimoji="1" lang="en-US" altLang="zh-CN" dirty="0"/>
              <a:t>focus</a:t>
            </a:r>
            <a:r>
              <a:rPr kumimoji="1" lang="zh-CN" altLang="en-US" dirty="0"/>
              <a:t> </a:t>
            </a:r>
            <a:r>
              <a:rPr kumimoji="1" lang="en-US" altLang="zh-CN" dirty="0"/>
              <a:t>on</a:t>
            </a:r>
            <a:r>
              <a:rPr kumimoji="1" lang="zh-CN" altLang="en-US" dirty="0"/>
              <a:t> </a:t>
            </a:r>
            <a:r>
              <a:rPr kumimoji="1" lang="en-US" altLang="zh-CN" dirty="0"/>
              <a:t>commonsense</a:t>
            </a:r>
            <a:r>
              <a:rPr kumimoji="1" lang="zh-CN" altLang="en-US" dirty="0"/>
              <a:t> </a:t>
            </a:r>
            <a:r>
              <a:rPr kumimoji="1" lang="en-US" altLang="zh-CN" dirty="0"/>
              <a:t>knowledge</a:t>
            </a:r>
            <a:r>
              <a:rPr kumimoji="1" lang="zh-CN" altLang="en-US" dirty="0"/>
              <a:t> </a:t>
            </a:r>
            <a:r>
              <a:rPr kumimoji="1" lang="en-US" altLang="zh-CN" dirty="0"/>
              <a:t>today,</a:t>
            </a:r>
            <a:r>
              <a:rPr kumimoji="1" lang="zh-CN" altLang="en-US" dirty="0"/>
              <a:t> </a:t>
            </a:r>
            <a:r>
              <a:rPr kumimoji="1" lang="en-US" altLang="zh-CN" dirty="0"/>
              <a:t>there</a:t>
            </a:r>
            <a:r>
              <a:rPr kumimoji="1" lang="zh-CN" altLang="en-US" dirty="0"/>
              <a:t> </a:t>
            </a:r>
            <a:r>
              <a:rPr kumimoji="1" lang="en-US" altLang="zh-CN" dirty="0"/>
              <a:t>are</a:t>
            </a:r>
            <a:r>
              <a:rPr kumimoji="1" lang="zh-CN" altLang="en-US" dirty="0"/>
              <a:t> </a:t>
            </a:r>
            <a:r>
              <a:rPr kumimoji="1" lang="en-US" altLang="zh-CN" dirty="0"/>
              <a:t>indeed</a:t>
            </a:r>
            <a:r>
              <a:rPr kumimoji="1" lang="zh-CN" altLang="en-US" dirty="0"/>
              <a:t> </a:t>
            </a:r>
            <a:r>
              <a:rPr kumimoji="1" lang="en-US" altLang="zh-CN" dirty="0"/>
              <a:t>different</a:t>
            </a:r>
            <a:r>
              <a:rPr kumimoji="1" lang="zh-CN" altLang="en-US" dirty="0"/>
              <a:t> </a:t>
            </a:r>
            <a:r>
              <a:rPr kumimoji="1" lang="en-US" altLang="zh-CN" dirty="0"/>
              <a:t>types</a:t>
            </a:r>
            <a:r>
              <a:rPr kumimoji="1" lang="zh-CN" altLang="en-US" dirty="0"/>
              <a:t> </a:t>
            </a:r>
            <a:r>
              <a:rPr kumimoji="1" lang="en-US" altLang="zh-CN" dirty="0"/>
              <a:t>of</a:t>
            </a:r>
            <a:r>
              <a:rPr kumimoji="1" lang="zh-CN" altLang="en-US" dirty="0"/>
              <a:t> </a:t>
            </a:r>
            <a:r>
              <a:rPr kumimoji="1" lang="en-US" altLang="zh-CN" dirty="0"/>
              <a:t>knowledge.</a:t>
            </a:r>
            <a:r>
              <a:rPr kumimoji="1" lang="zh-CN" altLang="en-US" dirty="0"/>
              <a:t> </a:t>
            </a:r>
            <a:r>
              <a:rPr kumimoji="1" lang="en-US" altLang="zh-CN" dirty="0"/>
              <a:t>The</a:t>
            </a:r>
            <a:r>
              <a:rPr kumimoji="1" lang="zh-CN" altLang="en-US" dirty="0"/>
              <a:t> </a:t>
            </a:r>
            <a:r>
              <a:rPr kumimoji="1" lang="en-US" altLang="zh-CN" dirty="0"/>
              <a:t>first</a:t>
            </a:r>
            <a:r>
              <a:rPr kumimoji="1" lang="zh-CN" altLang="en-US" dirty="0"/>
              <a:t> </a:t>
            </a:r>
            <a:r>
              <a:rPr kumimoji="1" lang="en-US" altLang="zh-CN" dirty="0"/>
              <a:t>type</a:t>
            </a:r>
            <a:r>
              <a:rPr kumimoji="1" lang="zh-CN" altLang="en-US" dirty="0"/>
              <a:t> </a:t>
            </a:r>
            <a:r>
              <a:rPr kumimoji="1" lang="en-US" altLang="zh-CN" dirty="0"/>
              <a:t>if</a:t>
            </a:r>
            <a:r>
              <a:rPr kumimoji="1" lang="zh-CN" altLang="en-US" dirty="0"/>
              <a:t> </a:t>
            </a:r>
            <a:r>
              <a:rPr kumimoji="1" lang="en-US" altLang="zh-CN" dirty="0"/>
              <a:t>called</a:t>
            </a:r>
            <a:r>
              <a:rPr kumimoji="1" lang="zh-CN" altLang="en-US" dirty="0"/>
              <a:t> </a:t>
            </a:r>
            <a:r>
              <a:rPr kumimoji="1" lang="en-US" altLang="zh-CN" dirty="0"/>
              <a:t>linguistic</a:t>
            </a:r>
            <a:r>
              <a:rPr kumimoji="1" lang="zh-CN" altLang="en-US" dirty="0"/>
              <a:t> </a:t>
            </a:r>
            <a:r>
              <a:rPr kumimoji="1" lang="en-US" altLang="zh-CN" dirty="0"/>
              <a:t>or</a:t>
            </a:r>
            <a:r>
              <a:rPr kumimoji="1" lang="zh-CN" altLang="en-US" dirty="0"/>
              <a:t> </a:t>
            </a:r>
            <a:r>
              <a:rPr kumimoji="1" lang="en-US" altLang="zh-CN" dirty="0"/>
              <a:t>lexical</a:t>
            </a:r>
            <a:r>
              <a:rPr kumimoji="1" lang="zh-CN" altLang="en-US" dirty="0"/>
              <a:t> </a:t>
            </a:r>
            <a:r>
              <a:rPr kumimoji="1" lang="en-US" altLang="zh-CN" dirty="0"/>
              <a:t>knowledge,</a:t>
            </a:r>
            <a:r>
              <a:rPr kumimoji="1" lang="zh-CN" altLang="en-US" dirty="0"/>
              <a:t> </a:t>
            </a:r>
            <a:r>
              <a:rPr kumimoji="1" lang="en-US" altLang="zh-CN" dirty="0"/>
              <a:t>which</a:t>
            </a:r>
            <a:r>
              <a:rPr kumimoji="1" lang="zh-CN" altLang="en-US" dirty="0"/>
              <a:t> </a:t>
            </a:r>
            <a:r>
              <a:rPr kumimoji="1" lang="en-US" altLang="zh-CN" dirty="0"/>
              <a:t>is</a:t>
            </a:r>
            <a:r>
              <a:rPr kumimoji="1" lang="zh-CN" altLang="en-US" dirty="0"/>
              <a:t> </a:t>
            </a:r>
            <a:r>
              <a:rPr kumimoji="1" lang="en-US" altLang="zh-CN" dirty="0"/>
              <a:t>language-dependent.</a:t>
            </a:r>
            <a:r>
              <a:rPr kumimoji="1" lang="zh-CN" altLang="en-US" dirty="0"/>
              <a:t> </a:t>
            </a:r>
            <a:r>
              <a:rPr kumimoji="1" lang="en-US" altLang="zh-CN" dirty="0"/>
              <a:t>For</a:t>
            </a:r>
            <a:r>
              <a:rPr kumimoji="1" lang="zh-CN" altLang="en-US" dirty="0"/>
              <a:t> </a:t>
            </a:r>
            <a:r>
              <a:rPr kumimoji="1" lang="en-US" altLang="zh-CN" dirty="0"/>
              <a:t>now</a:t>
            </a:r>
            <a:r>
              <a:rPr kumimoji="1" lang="zh-CN" altLang="en-US" dirty="0"/>
              <a:t> </a:t>
            </a:r>
            <a:r>
              <a:rPr kumimoji="1" lang="en-US" altLang="zh-CN" dirty="0"/>
              <a:t>most</a:t>
            </a:r>
            <a:r>
              <a:rPr kumimoji="1" lang="zh-CN" altLang="en-US" dirty="0"/>
              <a:t> </a:t>
            </a:r>
            <a:r>
              <a:rPr kumimoji="1" lang="en-US" altLang="zh-CN" dirty="0"/>
              <a:t>lexical</a:t>
            </a:r>
            <a:r>
              <a:rPr kumimoji="1" lang="zh-CN" altLang="en-US" dirty="0"/>
              <a:t> </a:t>
            </a:r>
            <a:r>
              <a:rPr kumimoji="1" lang="en-US" altLang="zh-CN" dirty="0"/>
              <a:t>knowledge</a:t>
            </a:r>
            <a:r>
              <a:rPr kumimoji="1" lang="zh-CN" altLang="en-US" dirty="0"/>
              <a:t> </a:t>
            </a:r>
            <a:r>
              <a:rPr kumimoji="1" lang="en-US" altLang="zh-CN" dirty="0"/>
              <a:t>bases</a:t>
            </a:r>
            <a:r>
              <a:rPr kumimoji="1" lang="zh-CN" altLang="en-US" dirty="0"/>
              <a:t> </a:t>
            </a:r>
            <a:r>
              <a:rPr kumimoji="1" lang="en-US" altLang="zh-CN" dirty="0"/>
              <a:t>are</a:t>
            </a:r>
            <a:r>
              <a:rPr kumimoji="1" lang="zh-CN" altLang="en-US" dirty="0"/>
              <a:t> </a:t>
            </a:r>
            <a:r>
              <a:rPr kumimoji="1" lang="en-US" altLang="zh-CN" dirty="0"/>
              <a:t>about</a:t>
            </a:r>
            <a:r>
              <a:rPr kumimoji="1" lang="zh-CN" altLang="en-US" dirty="0"/>
              <a:t> </a:t>
            </a:r>
            <a:r>
              <a:rPr kumimoji="1" lang="en-US" altLang="zh-CN" dirty="0"/>
              <a:t>English since English is the dominant language in the world.</a:t>
            </a:r>
            <a:r>
              <a:rPr kumimoji="1" lang="zh-CN" altLang="en-US" dirty="0"/>
              <a:t> </a:t>
            </a:r>
            <a:r>
              <a:rPr kumimoji="1" lang="en-US" altLang="zh-CN" dirty="0"/>
              <a:t>The</a:t>
            </a:r>
            <a:r>
              <a:rPr kumimoji="1" lang="zh-CN" altLang="en-US" dirty="0"/>
              <a:t> </a:t>
            </a:r>
            <a:r>
              <a:rPr kumimoji="1" lang="en-US" altLang="zh-CN" dirty="0"/>
              <a:t>second</a:t>
            </a:r>
            <a:r>
              <a:rPr kumimoji="1" lang="zh-CN" altLang="en-US" dirty="0"/>
              <a:t> </a:t>
            </a:r>
            <a:r>
              <a:rPr kumimoji="1" lang="en-US" altLang="zh-CN" dirty="0"/>
              <a:t>type</a:t>
            </a:r>
            <a:r>
              <a:rPr kumimoji="1" lang="zh-CN" altLang="en-US" dirty="0"/>
              <a:t> </a:t>
            </a:r>
            <a:r>
              <a:rPr kumimoji="1" lang="en-US" altLang="zh-CN" dirty="0"/>
              <a:t>of</a:t>
            </a:r>
            <a:r>
              <a:rPr kumimoji="1" lang="zh-CN" altLang="en-US" dirty="0"/>
              <a:t> </a:t>
            </a:r>
            <a:r>
              <a:rPr kumimoji="1" lang="en-US" altLang="zh-CN" dirty="0"/>
              <a:t>knowledge</a:t>
            </a:r>
            <a:r>
              <a:rPr kumimoji="1" lang="zh-CN" altLang="en-US" dirty="0"/>
              <a:t> </a:t>
            </a:r>
            <a:r>
              <a:rPr kumimoji="1" lang="en-US" altLang="zh-CN" dirty="0"/>
              <a:t>is</a:t>
            </a:r>
            <a:r>
              <a:rPr kumimoji="1" lang="zh-CN" altLang="en-US" dirty="0"/>
              <a:t> </a:t>
            </a:r>
            <a:r>
              <a:rPr kumimoji="1" lang="en-US" altLang="zh-CN" dirty="0"/>
              <a:t>called</a:t>
            </a:r>
            <a:r>
              <a:rPr kumimoji="1" lang="zh-CN" altLang="en-US" dirty="0"/>
              <a:t> </a:t>
            </a:r>
            <a:r>
              <a:rPr kumimoji="1" lang="en-US" altLang="zh-CN" dirty="0"/>
              <a:t>factual</a:t>
            </a:r>
            <a:r>
              <a:rPr kumimoji="1" lang="zh-CN" altLang="en-US" dirty="0"/>
              <a:t> </a:t>
            </a:r>
            <a:r>
              <a:rPr kumimoji="1" lang="en-US" altLang="zh-CN" dirty="0"/>
              <a:t>or</a:t>
            </a:r>
            <a:r>
              <a:rPr kumimoji="1" lang="zh-CN" altLang="en-US" dirty="0"/>
              <a:t> </a:t>
            </a:r>
            <a:r>
              <a:rPr kumimoji="1" lang="en-US" altLang="zh-CN" dirty="0"/>
              <a:t>encyclopedic</a:t>
            </a:r>
            <a:r>
              <a:rPr kumimoji="1" lang="zh-CN" altLang="en-US" dirty="0"/>
              <a:t> </a:t>
            </a:r>
            <a:r>
              <a:rPr kumimoji="1" lang="en-US" altLang="zh-CN" dirty="0"/>
              <a:t>knowledge,</a:t>
            </a:r>
            <a:r>
              <a:rPr kumimoji="1" lang="zh-CN" altLang="en-US" dirty="0"/>
              <a:t> </a:t>
            </a:r>
            <a:r>
              <a:rPr kumimoji="1" lang="en-US" altLang="zh-CN" dirty="0"/>
              <a:t>which</a:t>
            </a:r>
            <a:r>
              <a:rPr kumimoji="1" lang="zh-CN" altLang="en-US" dirty="0"/>
              <a:t> </a:t>
            </a:r>
            <a:r>
              <a:rPr kumimoji="1" lang="en-US" altLang="zh-CN" dirty="0"/>
              <a:t>stored</a:t>
            </a:r>
            <a:r>
              <a:rPr kumimoji="1" lang="zh-CN" altLang="en-US" dirty="0"/>
              <a:t> </a:t>
            </a:r>
            <a:r>
              <a:rPr kumimoji="1" lang="en-US" altLang="zh-CN" dirty="0"/>
              <a:t>language-agnostic facts</a:t>
            </a:r>
            <a:r>
              <a:rPr kumimoji="1" lang="zh-CN" altLang="en-US" dirty="0"/>
              <a:t> </a:t>
            </a:r>
            <a:r>
              <a:rPr kumimoji="1" lang="en-US" altLang="zh-CN" dirty="0"/>
              <a:t>about</a:t>
            </a:r>
            <a:r>
              <a:rPr kumimoji="1" lang="zh-CN" altLang="en-US" dirty="0"/>
              <a:t> </a:t>
            </a:r>
            <a:r>
              <a:rPr kumimoji="1" lang="en-US" altLang="zh-CN" dirty="0"/>
              <a:t>entities</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world</a:t>
            </a:r>
            <a:r>
              <a:rPr kumimoji="1" lang="zh-CN" altLang="en-US" dirty="0"/>
              <a:t> </a:t>
            </a:r>
            <a:r>
              <a:rPr kumimoji="1" lang="en-US" altLang="zh-CN" dirty="0"/>
              <a:t>that</a:t>
            </a:r>
            <a:r>
              <a:rPr kumimoji="1" lang="zh-CN" altLang="en-US" dirty="0"/>
              <a:t> </a:t>
            </a:r>
            <a:r>
              <a:rPr kumimoji="1" lang="en-US" altLang="zh-CN" dirty="0"/>
              <a:t>we</a:t>
            </a:r>
            <a:r>
              <a:rPr kumimoji="1" lang="zh-CN" altLang="en-US" dirty="0"/>
              <a:t> </a:t>
            </a:r>
            <a:r>
              <a:rPr kumimoji="1" lang="en-US" altLang="zh-CN" dirty="0"/>
              <a:t>are</a:t>
            </a:r>
            <a:r>
              <a:rPr kumimoji="1" lang="zh-CN" altLang="en-US" dirty="0"/>
              <a:t> </a:t>
            </a:r>
            <a:r>
              <a:rPr kumimoji="1" lang="en-US" altLang="zh-CN" dirty="0"/>
              <a:t>living</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third</a:t>
            </a:r>
            <a:r>
              <a:rPr kumimoji="1" lang="zh-CN" altLang="en-US" dirty="0"/>
              <a:t> </a:t>
            </a:r>
            <a:r>
              <a:rPr kumimoji="1" lang="en-US" altLang="zh-CN" dirty="0"/>
              <a:t>type</a:t>
            </a:r>
            <a:r>
              <a:rPr kumimoji="1" lang="zh-CN" altLang="en-US" dirty="0"/>
              <a:t> </a:t>
            </a:r>
            <a:r>
              <a:rPr kumimoji="1" lang="en-US" altLang="zh-CN" dirty="0"/>
              <a:t>of</a:t>
            </a:r>
            <a:r>
              <a:rPr kumimoji="1" lang="zh-CN" altLang="en-US" dirty="0"/>
              <a:t> </a:t>
            </a:r>
            <a:r>
              <a:rPr kumimoji="1" lang="en-US" altLang="zh-CN" dirty="0"/>
              <a:t>knowledge</a:t>
            </a:r>
            <a:r>
              <a:rPr kumimoji="1" lang="zh-CN" altLang="en-US" dirty="0"/>
              <a:t> </a:t>
            </a:r>
            <a:r>
              <a:rPr kumimoji="1" lang="en-US" altLang="zh-CN" dirty="0"/>
              <a:t>is</a:t>
            </a:r>
            <a:r>
              <a:rPr kumimoji="1" lang="zh-CN" altLang="en-US" dirty="0"/>
              <a:t> </a:t>
            </a:r>
            <a:r>
              <a:rPr kumimoji="1" lang="en-US" altLang="zh-CN" dirty="0"/>
              <a:t>commonsense</a:t>
            </a:r>
            <a:r>
              <a:rPr kumimoji="1" lang="zh-CN" altLang="en-US" dirty="0"/>
              <a:t> </a:t>
            </a:r>
            <a:r>
              <a:rPr kumimoji="1" lang="en-US" altLang="zh-CN" dirty="0"/>
              <a:t>knowledge,</a:t>
            </a:r>
            <a:r>
              <a:rPr kumimoji="1" lang="zh-CN" altLang="en-US" dirty="0"/>
              <a:t> </a:t>
            </a:r>
            <a:r>
              <a:rPr kumimoji="1" lang="en-US" altLang="zh-CN" dirty="0"/>
              <a:t>which</a:t>
            </a:r>
            <a:r>
              <a:rPr kumimoji="1" lang="zh-CN" altLang="en-US" dirty="0"/>
              <a:t> </a:t>
            </a:r>
            <a:r>
              <a:rPr kumimoji="1" lang="en-US" altLang="zh-CN" dirty="0"/>
              <a:t>describe</a:t>
            </a:r>
            <a:r>
              <a:rPr kumimoji="1" lang="zh-CN" altLang="en-US" dirty="0"/>
              <a:t> </a:t>
            </a:r>
            <a:r>
              <a:rPr kumimoji="1" lang="en-US" altLang="zh-CN" dirty="0"/>
              <a:t>knowledge</a:t>
            </a:r>
            <a:r>
              <a:rPr kumimoji="1" lang="zh-CN" altLang="en-US" dirty="0"/>
              <a:t> </a:t>
            </a:r>
            <a:r>
              <a:rPr kumimoji="1" lang="en-US" altLang="zh-CN" dirty="0"/>
              <a:t>about</a:t>
            </a:r>
            <a:r>
              <a:rPr kumimoji="1" lang="zh-CN" altLang="en-US" dirty="0"/>
              <a:t> </a:t>
            </a:r>
            <a:r>
              <a:rPr kumimoji="1" lang="en-US" altLang="zh-CN" dirty="0"/>
              <a:t>concepts</a:t>
            </a:r>
            <a:r>
              <a:rPr kumimoji="1" lang="zh-CN" altLang="en-US" dirty="0"/>
              <a:t> </a:t>
            </a:r>
            <a:r>
              <a:rPr kumimoji="1" lang="en-US" altLang="zh-CN" dirty="0"/>
              <a:t>and</a:t>
            </a:r>
            <a:r>
              <a:rPr kumimoji="1" lang="zh-CN" altLang="en-US" dirty="0"/>
              <a:t> </a:t>
            </a:r>
            <a:r>
              <a:rPr kumimoji="1" lang="en-US" altLang="zh-CN" dirty="0"/>
              <a:t>events</a:t>
            </a:r>
            <a:r>
              <a:rPr kumimoji="1" lang="zh-CN" altLang="en-US" dirty="0"/>
              <a:t> </a:t>
            </a:r>
            <a:r>
              <a:rPr kumimoji="1" lang="en-US" altLang="zh-CN" dirty="0"/>
              <a:t>that</a:t>
            </a:r>
            <a:r>
              <a:rPr kumimoji="1" lang="zh-CN" altLang="en-US" dirty="0"/>
              <a:t> </a:t>
            </a:r>
            <a:r>
              <a:rPr kumimoji="1" lang="en-US" altLang="zh-CN" dirty="0"/>
              <a:t>generally</a:t>
            </a:r>
            <a:r>
              <a:rPr kumimoji="1" lang="zh-CN" altLang="en-US" dirty="0"/>
              <a:t> </a:t>
            </a:r>
            <a:r>
              <a:rPr kumimoji="1" lang="en-US" altLang="zh-CN" dirty="0"/>
              <a:t>hold</a:t>
            </a:r>
            <a:r>
              <a:rPr kumimoji="1" lang="zh-CN" altLang="en-US" dirty="0"/>
              <a:t> </a:t>
            </a:r>
            <a:r>
              <a:rPr kumimoji="1" lang="en-US" altLang="zh-CN" dirty="0"/>
              <a:t>true</a:t>
            </a:r>
            <a:r>
              <a:rPr kumimoji="1" lang="zh-CN" altLang="en-US" dirty="0"/>
              <a:t> </a:t>
            </a:r>
            <a:r>
              <a:rPr kumimoji="1" lang="en-US" altLang="zh-CN" dirty="0"/>
              <a:t>in</a:t>
            </a:r>
            <a:r>
              <a:rPr kumimoji="1" lang="zh-CN" altLang="en-US" dirty="0"/>
              <a:t> </a:t>
            </a:r>
            <a:r>
              <a:rPr kumimoji="1" lang="en-US" altLang="zh-CN" dirty="0"/>
              <a:t>everywhere</a:t>
            </a:r>
            <a:r>
              <a:rPr kumimoji="1" lang="zh-CN" altLang="en-US" dirty="0"/>
              <a:t> </a:t>
            </a:r>
            <a:r>
              <a:rPr kumimoji="1" lang="en-US" altLang="zh-CN" dirty="0"/>
              <a:t>on</a:t>
            </a:r>
            <a:r>
              <a:rPr kumimoji="1" lang="zh-CN" altLang="en-US" dirty="0"/>
              <a:t> </a:t>
            </a:r>
            <a:r>
              <a:rPr kumimoji="1" lang="en-US" altLang="zh-CN" dirty="0"/>
              <a:t>earth.</a:t>
            </a:r>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8</a:t>
            </a:fld>
            <a:endParaRPr kumimoji="1" lang="zh-CN" altLang="en-US"/>
          </a:p>
        </p:txBody>
      </p:sp>
    </p:spTree>
    <p:extLst>
      <p:ext uri="{BB962C8B-B14F-4D97-AF65-F5344CB8AC3E}">
        <p14:creationId xmlns:p14="http://schemas.microsoft.com/office/powerpoint/2010/main" val="1828748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several desiderata for an ideal commonsense resource. The first one is large scale: we would like the resource to possess as much commonsense knowledge as possible. The second one is broad coverage: it means that we expect the resource to have various types of commonsense knowledge that are useful for different real-world scenarios. The third one is high quality, which means that the knowledge should be of high confidence and typicality in order to faithfully reflect our real world. The last one maybe be largely ignored but is also quite important: user-friendly interface.</a:t>
            </a:r>
            <a:endParaRPr kumimoji="1" lang="zh-CN" altLang="en-US" dirty="0"/>
          </a:p>
        </p:txBody>
      </p:sp>
      <p:sp>
        <p:nvSpPr>
          <p:cNvPr id="4" name="灯片编号占位符 3"/>
          <p:cNvSpPr>
            <a:spLocks noGrp="1"/>
          </p:cNvSpPr>
          <p:nvPr>
            <p:ph type="sldNum" sz="quarter" idx="5"/>
          </p:nvPr>
        </p:nvSpPr>
        <p:spPr/>
        <p:txBody>
          <a:bodyPr/>
          <a:lstStyle/>
          <a:p>
            <a:fld id="{2EE5026D-2F4A-A746-B6AC-513384893605}" type="slidenum">
              <a:rPr kumimoji="1" lang="zh-CN" altLang="en-US" smtClean="0"/>
              <a:t>9</a:t>
            </a:fld>
            <a:endParaRPr kumimoji="1" lang="zh-CN" altLang="en-US"/>
          </a:p>
        </p:txBody>
      </p:sp>
    </p:spTree>
    <p:extLst>
      <p:ext uri="{BB962C8B-B14F-4D97-AF65-F5344CB8AC3E}">
        <p14:creationId xmlns:p14="http://schemas.microsoft.com/office/powerpoint/2010/main" val="1748921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64913-FF0D-2E40-83D3-1D4081DA3E8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7EDCBA4-F21C-8744-A2F7-02B855480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83BE721-00D5-EB4F-B241-DE1CAF31A299}"/>
              </a:ext>
            </a:extLst>
          </p:cNvPr>
          <p:cNvSpPr>
            <a:spLocks noGrp="1"/>
          </p:cNvSpPr>
          <p:nvPr>
            <p:ph type="dt" sz="half" idx="10"/>
          </p:nvPr>
        </p:nvSpPr>
        <p:spPr/>
        <p:txBody>
          <a:bodyPr/>
          <a:lstStyle/>
          <a:p>
            <a:fld id="{F052D1A5-FAD5-AB43-B570-56F49B2E128C}" type="datetime1">
              <a:rPr kumimoji="1" lang="zh-CN" altLang="en-US" smtClean="0"/>
              <a:t>2020/10/14</a:t>
            </a:fld>
            <a:endParaRPr kumimoji="1" lang="zh-CN" altLang="en-US"/>
          </a:p>
        </p:txBody>
      </p:sp>
      <p:sp>
        <p:nvSpPr>
          <p:cNvPr id="5" name="页脚占位符 4">
            <a:extLst>
              <a:ext uri="{FF2B5EF4-FFF2-40B4-BE49-F238E27FC236}">
                <a16:creationId xmlns:a16="http://schemas.microsoft.com/office/drawing/2014/main" id="{01AF668D-FC4F-3242-9640-A3B0EBAD59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9A3030A-6095-2646-B878-622D87E265EF}"/>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dirty="0"/>
          </a:p>
        </p:txBody>
      </p:sp>
    </p:spTree>
    <p:extLst>
      <p:ext uri="{BB962C8B-B14F-4D97-AF65-F5344CB8AC3E}">
        <p14:creationId xmlns:p14="http://schemas.microsoft.com/office/powerpoint/2010/main" val="390880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55492-1DF1-9C47-AAC5-E5E1D09731F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6CB1A5-C98D-7A46-A86D-AE346DE7FD9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E0F2560-B2E1-8646-B8A5-EDC906553A6C}"/>
              </a:ext>
            </a:extLst>
          </p:cNvPr>
          <p:cNvSpPr>
            <a:spLocks noGrp="1"/>
          </p:cNvSpPr>
          <p:nvPr>
            <p:ph type="dt" sz="half" idx="10"/>
          </p:nvPr>
        </p:nvSpPr>
        <p:spPr/>
        <p:txBody>
          <a:bodyPr/>
          <a:lstStyle/>
          <a:p>
            <a:fld id="{ADD8ABCC-99C2-C041-96E4-8054E1EEF2A5}" type="datetime1">
              <a:rPr kumimoji="1" lang="zh-CN" altLang="en-US" smtClean="0"/>
              <a:t>2020/10/14</a:t>
            </a:fld>
            <a:endParaRPr kumimoji="1" lang="zh-CN" altLang="en-US"/>
          </a:p>
        </p:txBody>
      </p:sp>
      <p:sp>
        <p:nvSpPr>
          <p:cNvPr id="5" name="页脚占位符 4">
            <a:extLst>
              <a:ext uri="{FF2B5EF4-FFF2-40B4-BE49-F238E27FC236}">
                <a16:creationId xmlns:a16="http://schemas.microsoft.com/office/drawing/2014/main" id="{BAE7E097-E440-0346-96AF-A9D56F3053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B699A8-92C4-6545-815F-2EC3E1574BF8}"/>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308937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E2C355-5A31-9149-AFDE-E9E67689A80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15894DF-32F5-F449-AF03-AEA2543EADD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497CD00-7465-BA4C-92DD-09AAAADAAC07}"/>
              </a:ext>
            </a:extLst>
          </p:cNvPr>
          <p:cNvSpPr>
            <a:spLocks noGrp="1"/>
          </p:cNvSpPr>
          <p:nvPr>
            <p:ph type="dt" sz="half" idx="10"/>
          </p:nvPr>
        </p:nvSpPr>
        <p:spPr/>
        <p:txBody>
          <a:bodyPr/>
          <a:lstStyle/>
          <a:p>
            <a:fld id="{C2FA65A7-78E2-6E4E-A856-1E676B8E3130}" type="datetime1">
              <a:rPr kumimoji="1" lang="zh-CN" altLang="en-US" smtClean="0"/>
              <a:t>2020/10/14</a:t>
            </a:fld>
            <a:endParaRPr kumimoji="1" lang="zh-CN" altLang="en-US"/>
          </a:p>
        </p:txBody>
      </p:sp>
      <p:sp>
        <p:nvSpPr>
          <p:cNvPr id="5" name="页脚占位符 4">
            <a:extLst>
              <a:ext uri="{FF2B5EF4-FFF2-40B4-BE49-F238E27FC236}">
                <a16:creationId xmlns:a16="http://schemas.microsoft.com/office/drawing/2014/main" id="{B125DEC5-593A-0D42-8997-61B88C8542E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B0780ED-F5EB-BE4B-8454-50C57894EF73}"/>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253587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A9BE-D98B-CD4B-AB90-3A7B61FC730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0C5AA4A-E89E-F84B-8400-F36F5F5C691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6890DEC-C938-D844-B7FE-DDCA207536FA}"/>
              </a:ext>
            </a:extLst>
          </p:cNvPr>
          <p:cNvSpPr>
            <a:spLocks noGrp="1"/>
          </p:cNvSpPr>
          <p:nvPr>
            <p:ph type="dt" sz="half" idx="10"/>
          </p:nvPr>
        </p:nvSpPr>
        <p:spPr/>
        <p:txBody>
          <a:bodyPr/>
          <a:lstStyle/>
          <a:p>
            <a:fld id="{7C8E437F-931B-0844-BC11-ECA6C41000CC}" type="datetime1">
              <a:rPr kumimoji="1" lang="zh-CN" altLang="en-US" smtClean="0"/>
              <a:t>2020/10/14</a:t>
            </a:fld>
            <a:endParaRPr kumimoji="1" lang="zh-CN" altLang="en-US"/>
          </a:p>
        </p:txBody>
      </p:sp>
      <p:sp>
        <p:nvSpPr>
          <p:cNvPr id="5" name="页脚占位符 4">
            <a:extLst>
              <a:ext uri="{FF2B5EF4-FFF2-40B4-BE49-F238E27FC236}">
                <a16:creationId xmlns:a16="http://schemas.microsoft.com/office/drawing/2014/main" id="{C38ECF60-42B2-A642-BA80-EEF1227CBB3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16EC5AA-23FD-D94B-80C8-741C0BFB2FE5}"/>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173811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217C5-0C06-B743-9F52-294058D015C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0420988-3399-3B46-BF24-76FA5DD12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E2EF9FD-4896-6E43-83E7-A0F1606B342A}"/>
              </a:ext>
            </a:extLst>
          </p:cNvPr>
          <p:cNvSpPr>
            <a:spLocks noGrp="1"/>
          </p:cNvSpPr>
          <p:nvPr>
            <p:ph type="dt" sz="half" idx="10"/>
          </p:nvPr>
        </p:nvSpPr>
        <p:spPr/>
        <p:txBody>
          <a:bodyPr/>
          <a:lstStyle/>
          <a:p>
            <a:fld id="{A1F2611C-6A54-C048-88A6-262EBA896E29}" type="datetime1">
              <a:rPr kumimoji="1" lang="zh-CN" altLang="en-US" smtClean="0"/>
              <a:t>2020/10/14</a:t>
            </a:fld>
            <a:endParaRPr kumimoji="1" lang="zh-CN" altLang="en-US"/>
          </a:p>
        </p:txBody>
      </p:sp>
      <p:sp>
        <p:nvSpPr>
          <p:cNvPr id="5" name="页脚占位符 4">
            <a:extLst>
              <a:ext uri="{FF2B5EF4-FFF2-40B4-BE49-F238E27FC236}">
                <a16:creationId xmlns:a16="http://schemas.microsoft.com/office/drawing/2014/main" id="{5709C5E3-57B6-4247-8D93-9EEC5BD5DCA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C9E40E8-F6BA-4341-9ED2-92981F01FF52}"/>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311962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D9760-84BA-7748-8306-1C395E5A107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40FBB70-3F99-6F47-8DFF-3EC96539001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CBE3C70-0D92-4243-9AF1-F38C615CCA9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D6451E0-65A1-0743-ACB4-CA3EAE27E8CE}"/>
              </a:ext>
            </a:extLst>
          </p:cNvPr>
          <p:cNvSpPr>
            <a:spLocks noGrp="1"/>
          </p:cNvSpPr>
          <p:nvPr>
            <p:ph type="dt" sz="half" idx="10"/>
          </p:nvPr>
        </p:nvSpPr>
        <p:spPr/>
        <p:txBody>
          <a:bodyPr/>
          <a:lstStyle/>
          <a:p>
            <a:fld id="{8BD6D2CA-4498-7647-AE5E-538D469ED3E4}" type="datetime1">
              <a:rPr kumimoji="1" lang="zh-CN" altLang="en-US" smtClean="0"/>
              <a:t>2020/10/14</a:t>
            </a:fld>
            <a:endParaRPr kumimoji="1" lang="zh-CN" altLang="en-US"/>
          </a:p>
        </p:txBody>
      </p:sp>
      <p:sp>
        <p:nvSpPr>
          <p:cNvPr id="6" name="页脚占位符 5">
            <a:extLst>
              <a:ext uri="{FF2B5EF4-FFF2-40B4-BE49-F238E27FC236}">
                <a16:creationId xmlns:a16="http://schemas.microsoft.com/office/drawing/2014/main" id="{D566B4AF-AD21-5C4C-B1E8-B9D04C6CFCF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8EEA041-B684-7341-91F8-B05350D48E72}"/>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7096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4F42F-2B24-DC4E-8AD0-46BED1282A8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BF1E78C-B9EC-7D47-B5E0-9A6B241AE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1DAA5FC-890B-B048-BB83-81762D70D24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868E5E8-5111-C348-94D2-872DED76E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98989CB-7F44-3A4B-A636-44FFD58AF15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8D981DA-CD10-B940-87E7-8A1696AB7487}"/>
              </a:ext>
            </a:extLst>
          </p:cNvPr>
          <p:cNvSpPr>
            <a:spLocks noGrp="1"/>
          </p:cNvSpPr>
          <p:nvPr>
            <p:ph type="dt" sz="half" idx="10"/>
          </p:nvPr>
        </p:nvSpPr>
        <p:spPr/>
        <p:txBody>
          <a:bodyPr/>
          <a:lstStyle/>
          <a:p>
            <a:fld id="{D0800944-5193-5E42-811B-3E82C61C29FB}" type="datetime1">
              <a:rPr kumimoji="1" lang="zh-CN" altLang="en-US" smtClean="0"/>
              <a:t>2020/10/14</a:t>
            </a:fld>
            <a:endParaRPr kumimoji="1" lang="zh-CN" altLang="en-US"/>
          </a:p>
        </p:txBody>
      </p:sp>
      <p:sp>
        <p:nvSpPr>
          <p:cNvPr id="8" name="页脚占位符 7">
            <a:extLst>
              <a:ext uri="{FF2B5EF4-FFF2-40B4-BE49-F238E27FC236}">
                <a16:creationId xmlns:a16="http://schemas.microsoft.com/office/drawing/2014/main" id="{B20EB876-74C7-5A43-9BEE-C28B480BC33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BB597FE-2FD2-D141-99B3-83943658920D}"/>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30108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5FA6C-21BD-5A4E-9E71-7E4216F51FD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644F373-F4BF-BE41-9AD1-DE920B47AC16}"/>
              </a:ext>
            </a:extLst>
          </p:cNvPr>
          <p:cNvSpPr>
            <a:spLocks noGrp="1"/>
          </p:cNvSpPr>
          <p:nvPr>
            <p:ph type="dt" sz="half" idx="10"/>
          </p:nvPr>
        </p:nvSpPr>
        <p:spPr/>
        <p:txBody>
          <a:bodyPr/>
          <a:lstStyle/>
          <a:p>
            <a:fld id="{24ED1A5F-EAD0-214A-8291-453280349134}" type="datetime1">
              <a:rPr kumimoji="1" lang="zh-CN" altLang="en-US" smtClean="0"/>
              <a:t>2020/10/14</a:t>
            </a:fld>
            <a:endParaRPr kumimoji="1" lang="zh-CN" altLang="en-US"/>
          </a:p>
        </p:txBody>
      </p:sp>
      <p:sp>
        <p:nvSpPr>
          <p:cNvPr id="4" name="页脚占位符 3">
            <a:extLst>
              <a:ext uri="{FF2B5EF4-FFF2-40B4-BE49-F238E27FC236}">
                <a16:creationId xmlns:a16="http://schemas.microsoft.com/office/drawing/2014/main" id="{24B046B8-C15A-3349-8D7F-B471445A44B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77E605F-F27E-AE4E-BF3A-08757E7C629A}"/>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136852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BE9D12-D8B2-4647-BB8C-EE74EC06D9E6}"/>
              </a:ext>
            </a:extLst>
          </p:cNvPr>
          <p:cNvSpPr>
            <a:spLocks noGrp="1"/>
          </p:cNvSpPr>
          <p:nvPr>
            <p:ph type="dt" sz="half" idx="10"/>
          </p:nvPr>
        </p:nvSpPr>
        <p:spPr/>
        <p:txBody>
          <a:bodyPr/>
          <a:lstStyle/>
          <a:p>
            <a:fld id="{B7877E49-D108-FD49-9286-F81BA753A4AA}" type="datetime1">
              <a:rPr kumimoji="1" lang="zh-CN" altLang="en-US" smtClean="0"/>
              <a:t>2020/10/14</a:t>
            </a:fld>
            <a:endParaRPr kumimoji="1" lang="zh-CN" altLang="en-US"/>
          </a:p>
        </p:txBody>
      </p:sp>
      <p:sp>
        <p:nvSpPr>
          <p:cNvPr id="3" name="页脚占位符 2">
            <a:extLst>
              <a:ext uri="{FF2B5EF4-FFF2-40B4-BE49-F238E27FC236}">
                <a16:creationId xmlns:a16="http://schemas.microsoft.com/office/drawing/2014/main" id="{DFA0AD48-D4EF-3D46-A2CA-063BB205795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C2A48AF-A7EC-CB4B-BD8C-6280064BE1AF}"/>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226536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526CD-BC0E-0F48-AEB9-C71547DB21E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FBBF42C-FDB0-B147-B805-12463261E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22F1CB1-2648-474E-BC26-AFAD7E9AE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FA5939B-5578-9F45-876B-7F4018DC37DF}"/>
              </a:ext>
            </a:extLst>
          </p:cNvPr>
          <p:cNvSpPr>
            <a:spLocks noGrp="1"/>
          </p:cNvSpPr>
          <p:nvPr>
            <p:ph type="dt" sz="half" idx="10"/>
          </p:nvPr>
        </p:nvSpPr>
        <p:spPr/>
        <p:txBody>
          <a:bodyPr/>
          <a:lstStyle/>
          <a:p>
            <a:fld id="{05420E2F-0EA7-DC4A-AE64-213A397C9991}" type="datetime1">
              <a:rPr kumimoji="1" lang="zh-CN" altLang="en-US" smtClean="0"/>
              <a:t>2020/10/14</a:t>
            </a:fld>
            <a:endParaRPr kumimoji="1" lang="zh-CN" altLang="en-US"/>
          </a:p>
        </p:txBody>
      </p:sp>
      <p:sp>
        <p:nvSpPr>
          <p:cNvPr id="6" name="页脚占位符 5">
            <a:extLst>
              <a:ext uri="{FF2B5EF4-FFF2-40B4-BE49-F238E27FC236}">
                <a16:creationId xmlns:a16="http://schemas.microsoft.com/office/drawing/2014/main" id="{B60B371D-FD45-2F49-841A-9D23B636742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25EEE47-1657-BC4B-A2F3-DA6F5D6D62FE}"/>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161741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C890A-7F1E-FD4E-B61B-36458537433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560916A-0F99-EF45-8506-F265F3EA7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6C4C840-57AB-544B-911D-5DAFC4D19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0C7D7FB-6E1A-4942-9AC9-068A1D95C358}"/>
              </a:ext>
            </a:extLst>
          </p:cNvPr>
          <p:cNvSpPr>
            <a:spLocks noGrp="1"/>
          </p:cNvSpPr>
          <p:nvPr>
            <p:ph type="dt" sz="half" idx="10"/>
          </p:nvPr>
        </p:nvSpPr>
        <p:spPr/>
        <p:txBody>
          <a:bodyPr/>
          <a:lstStyle/>
          <a:p>
            <a:fld id="{B8439462-A447-9E42-9E3A-1563E25ADF16}" type="datetime1">
              <a:rPr kumimoji="1" lang="zh-CN" altLang="en-US" smtClean="0"/>
              <a:t>2020/10/14</a:t>
            </a:fld>
            <a:endParaRPr kumimoji="1" lang="zh-CN" altLang="en-US"/>
          </a:p>
        </p:txBody>
      </p:sp>
      <p:sp>
        <p:nvSpPr>
          <p:cNvPr id="6" name="页脚占位符 5">
            <a:extLst>
              <a:ext uri="{FF2B5EF4-FFF2-40B4-BE49-F238E27FC236}">
                <a16:creationId xmlns:a16="http://schemas.microsoft.com/office/drawing/2014/main" id="{6F469031-2CC2-E148-B337-D6A770C405A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ECE47B4-9AB7-FC49-80EB-DF923BC6E65A}"/>
              </a:ext>
            </a:extLst>
          </p:cNvPr>
          <p:cNvSpPr>
            <a:spLocks noGrp="1"/>
          </p:cNvSpPr>
          <p:nvPr>
            <p:ph type="sldNum" sz="quarter" idx="12"/>
          </p:nvPr>
        </p:nvSpPr>
        <p:spPr/>
        <p:txBody>
          <a:body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158891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300E74F-76A1-C34C-9227-D0EF231A89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DB43C82-AF37-784D-9A5F-222ED6D74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91D134E-0E51-7548-B2F3-513B4C7DD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5027C-E890-AF4E-AF40-9A304DEEA8BE}" type="datetime1">
              <a:rPr kumimoji="1" lang="zh-CN" altLang="en-US" smtClean="0"/>
              <a:t>2020/10/14</a:t>
            </a:fld>
            <a:endParaRPr kumimoji="1" lang="zh-CN" altLang="en-US"/>
          </a:p>
        </p:txBody>
      </p:sp>
      <p:sp>
        <p:nvSpPr>
          <p:cNvPr id="5" name="页脚占位符 4">
            <a:extLst>
              <a:ext uri="{FF2B5EF4-FFF2-40B4-BE49-F238E27FC236}">
                <a16:creationId xmlns:a16="http://schemas.microsoft.com/office/drawing/2014/main" id="{360A75DA-3620-B04D-9A8E-1A4859F6A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4D51354-AF69-7647-89B5-80E6C6E6A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EB053-AE80-E94F-A1CD-7F0505CCEB12}" type="slidenum">
              <a:rPr kumimoji="1" lang="zh-CN" altLang="en-US" smtClean="0"/>
              <a:t>‹#›</a:t>
            </a:fld>
            <a:endParaRPr kumimoji="1" lang="zh-CN" altLang="en-US"/>
          </a:p>
        </p:txBody>
      </p:sp>
    </p:spTree>
    <p:extLst>
      <p:ext uri="{BB962C8B-B14F-4D97-AF65-F5344CB8AC3E}">
        <p14:creationId xmlns:p14="http://schemas.microsoft.com/office/powerpoint/2010/main" val="3225613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omes.cs.washington.edu/~msap/atomic/"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hkust-knowcomp.github.io/ASER/" TargetMode="External"/><Relationship Id="rId4" Type="http://schemas.openxmlformats.org/officeDocument/2006/relationships/hyperlink" Target="https://mosaickg.apps.allenai.org/comet_atom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46AE1-AB2F-F64E-94EE-4A14CB412950}"/>
              </a:ext>
            </a:extLst>
          </p:cNvPr>
          <p:cNvSpPr>
            <a:spLocks noGrp="1"/>
          </p:cNvSpPr>
          <p:nvPr>
            <p:ph type="ctrTitle"/>
          </p:nvPr>
        </p:nvSpPr>
        <p:spPr/>
        <p:txBody>
          <a:bodyPr>
            <a:normAutofit/>
          </a:bodyPr>
          <a:lstStyle/>
          <a:p>
            <a:r>
              <a:rPr kumimoji="1" lang="en-US" altLang="zh-CN" sz="4800" dirty="0">
                <a:latin typeface="Times New Roman" panose="02020603050405020304" pitchFamily="18" charset="0"/>
                <a:cs typeface="Times New Roman" panose="02020603050405020304" pitchFamily="18" charset="0"/>
              </a:rPr>
              <a:t>Commonsense</a:t>
            </a:r>
            <a:r>
              <a:rPr kumimoji="1" lang="zh-CN" altLang="en-US" sz="4800" dirty="0">
                <a:latin typeface="Times New Roman" panose="02020603050405020304" pitchFamily="18" charset="0"/>
                <a:cs typeface="Times New Roman" panose="02020603050405020304" pitchFamily="18" charset="0"/>
              </a:rPr>
              <a:t> </a:t>
            </a:r>
            <a:r>
              <a:rPr kumimoji="1" lang="en-US" altLang="zh-CN" sz="4800" dirty="0">
                <a:latin typeface="Times New Roman" panose="02020603050405020304" pitchFamily="18" charset="0"/>
                <a:cs typeface="Times New Roman" panose="02020603050405020304" pitchFamily="18" charset="0"/>
              </a:rPr>
              <a:t>Resources</a:t>
            </a:r>
            <a:r>
              <a:rPr kumimoji="1" lang="zh-CN" altLang="en-US" sz="4800" dirty="0">
                <a:latin typeface="Times New Roman" panose="02020603050405020304" pitchFamily="18" charset="0"/>
                <a:cs typeface="Times New Roman" panose="02020603050405020304" pitchFamily="18" charset="0"/>
              </a:rPr>
              <a:t> </a:t>
            </a:r>
            <a:r>
              <a:rPr kumimoji="1" lang="en-US" altLang="zh-CN" sz="4800" dirty="0">
                <a:latin typeface="Times New Roman" panose="02020603050405020304" pitchFamily="18" charset="0"/>
                <a:cs typeface="Times New Roman" panose="02020603050405020304" pitchFamily="18" charset="0"/>
              </a:rPr>
              <a:t>and</a:t>
            </a:r>
            <a:r>
              <a:rPr kumimoji="1" lang="zh-CN" altLang="en-US" sz="4800" dirty="0">
                <a:latin typeface="Times New Roman" panose="02020603050405020304" pitchFamily="18" charset="0"/>
                <a:cs typeface="Times New Roman" panose="02020603050405020304" pitchFamily="18" charset="0"/>
              </a:rPr>
              <a:t> </a:t>
            </a:r>
            <a:r>
              <a:rPr kumimoji="1" lang="en-US" altLang="zh-CN" sz="4800" dirty="0">
                <a:latin typeface="Times New Roman" panose="02020603050405020304" pitchFamily="18" charset="0"/>
                <a:cs typeface="Times New Roman" panose="02020603050405020304" pitchFamily="18" charset="0"/>
              </a:rPr>
              <a:t>Application</a:t>
            </a:r>
            <a:endParaRPr kumimoji="1"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578DED77-CAB1-2043-A69D-A570AAF46EC4}"/>
              </a:ext>
            </a:extLst>
          </p:cNvPr>
          <p:cNvSpPr>
            <a:spLocks noGrp="1"/>
          </p:cNvSpPr>
          <p:nvPr>
            <p:ph type="subTitle" idx="1"/>
          </p:nvPr>
        </p:nvSpPr>
        <p:spPr>
          <a:xfrm>
            <a:off x="1524000" y="4979817"/>
            <a:ext cx="9144000" cy="1655762"/>
          </a:xfrm>
        </p:spPr>
        <p:txBody>
          <a:bodyPr/>
          <a:lstStyle/>
          <a:p>
            <a:r>
              <a:rPr kumimoji="1" lang="en-US" altLang="zh-CN" dirty="0"/>
              <a:t>Roy</a:t>
            </a:r>
            <a:endParaRPr kumimoji="1" lang="zh-CN" altLang="en-US" dirty="0"/>
          </a:p>
        </p:txBody>
      </p:sp>
      <p:sp>
        <p:nvSpPr>
          <p:cNvPr id="4" name="灯片编号占位符 3">
            <a:extLst>
              <a:ext uri="{FF2B5EF4-FFF2-40B4-BE49-F238E27FC236}">
                <a16:creationId xmlns:a16="http://schemas.microsoft.com/office/drawing/2014/main" id="{5176299C-CED0-C543-BAD8-070A03D47917}"/>
              </a:ext>
            </a:extLst>
          </p:cNvPr>
          <p:cNvSpPr>
            <a:spLocks noGrp="1"/>
          </p:cNvSpPr>
          <p:nvPr>
            <p:ph type="sldNum" sz="quarter" idx="12"/>
          </p:nvPr>
        </p:nvSpPr>
        <p:spPr/>
        <p:txBody>
          <a:bodyPr/>
          <a:lstStyle/>
          <a:p>
            <a:fld id="{CA0EB053-AE80-E94F-A1CD-7F0505CCEB12}" type="slidenum">
              <a:rPr kumimoji="1" lang="zh-CN" altLang="en-US" smtClean="0"/>
              <a:t>1</a:t>
            </a:fld>
            <a:r>
              <a:rPr kumimoji="1" lang="en-US" altLang="zh-CN" dirty="0"/>
              <a:t>/26</a:t>
            </a:r>
            <a:endParaRPr kumimoji="1" lang="zh-CN" altLang="en-US" dirty="0"/>
          </a:p>
        </p:txBody>
      </p:sp>
    </p:spTree>
    <p:extLst>
      <p:ext uri="{BB962C8B-B14F-4D97-AF65-F5344CB8AC3E}">
        <p14:creationId xmlns:p14="http://schemas.microsoft.com/office/powerpoint/2010/main" val="262090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33A63-2F67-994D-8A61-8DBAA3B4A3C0}"/>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ConceptNet</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1A68932E-7F62-8848-908C-8322887DE6AA}"/>
              </a:ext>
            </a:extLst>
          </p:cNvPr>
          <p:cNvPicPr>
            <a:picLocks noGrp="1" noChangeAspect="1"/>
          </p:cNvPicPr>
          <p:nvPr>
            <p:ph idx="1"/>
          </p:nvPr>
        </p:nvPicPr>
        <p:blipFill>
          <a:blip r:embed="rId3"/>
          <a:stretch>
            <a:fillRect/>
          </a:stretch>
        </p:blipFill>
        <p:spPr>
          <a:xfrm>
            <a:off x="1901306" y="1716354"/>
            <a:ext cx="7771550" cy="4351338"/>
          </a:xfrm>
        </p:spPr>
      </p:pic>
      <p:sp>
        <p:nvSpPr>
          <p:cNvPr id="6" name="灯片编号占位符 5">
            <a:extLst>
              <a:ext uri="{FF2B5EF4-FFF2-40B4-BE49-F238E27FC236}">
                <a16:creationId xmlns:a16="http://schemas.microsoft.com/office/drawing/2014/main" id="{1AEC7A42-B2EE-1841-8C5F-6FB37DFB366F}"/>
              </a:ext>
            </a:extLst>
          </p:cNvPr>
          <p:cNvSpPr>
            <a:spLocks noGrp="1"/>
          </p:cNvSpPr>
          <p:nvPr>
            <p:ph type="sldNum" sz="quarter" idx="12"/>
          </p:nvPr>
        </p:nvSpPr>
        <p:spPr/>
        <p:txBody>
          <a:bodyPr/>
          <a:lstStyle/>
          <a:p>
            <a:fld id="{CA0EB053-AE80-E94F-A1CD-7F0505CCEB12}" type="slidenum">
              <a:rPr kumimoji="1" lang="zh-CN" altLang="en-US" smtClean="0"/>
              <a:t>10</a:t>
            </a:fld>
            <a:r>
              <a:rPr kumimoji="1" lang="en-US" altLang="zh-CN" dirty="0"/>
              <a:t>/26</a:t>
            </a:r>
            <a:endParaRPr kumimoji="1" lang="zh-CN" altLang="en-US" dirty="0"/>
          </a:p>
        </p:txBody>
      </p:sp>
      <p:sp>
        <p:nvSpPr>
          <p:cNvPr id="3" name="矩形 2">
            <a:extLst>
              <a:ext uri="{FF2B5EF4-FFF2-40B4-BE49-F238E27FC236}">
                <a16:creationId xmlns:a16="http://schemas.microsoft.com/office/drawing/2014/main" id="{98962513-15F3-4500-8FA7-28B8940883FE}"/>
              </a:ext>
            </a:extLst>
          </p:cNvPr>
          <p:cNvSpPr/>
          <p:nvPr/>
        </p:nvSpPr>
        <p:spPr>
          <a:xfrm>
            <a:off x="8234413" y="2762452"/>
            <a:ext cx="996214" cy="2165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EB857DE1-BEA4-467A-AB6A-637D3F48C2F9}"/>
              </a:ext>
            </a:extLst>
          </p:cNvPr>
          <p:cNvSpPr/>
          <p:nvPr/>
        </p:nvSpPr>
        <p:spPr>
          <a:xfrm>
            <a:off x="5455922" y="2034138"/>
            <a:ext cx="858252" cy="2165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A13C12E-AE23-49E2-B40B-4E10D6FA477C}"/>
              </a:ext>
            </a:extLst>
          </p:cNvPr>
          <p:cNvSpPr/>
          <p:nvPr/>
        </p:nvSpPr>
        <p:spPr>
          <a:xfrm>
            <a:off x="2417547" y="4751671"/>
            <a:ext cx="1148613" cy="2165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5FB9735-0AE2-4E54-B4F9-11CADBE5F7BA}"/>
              </a:ext>
            </a:extLst>
          </p:cNvPr>
          <p:cNvSpPr/>
          <p:nvPr/>
        </p:nvSpPr>
        <p:spPr>
          <a:xfrm>
            <a:off x="5601903" y="4795787"/>
            <a:ext cx="755583" cy="2165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1D3DA15-FFBE-421D-9F22-A33250BA2A6F}"/>
              </a:ext>
            </a:extLst>
          </p:cNvPr>
          <p:cNvSpPr/>
          <p:nvPr/>
        </p:nvSpPr>
        <p:spPr>
          <a:xfrm>
            <a:off x="7685774" y="4555955"/>
            <a:ext cx="813335" cy="2165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66C3E5E-A5A3-4487-89B4-273EFF4585DA}"/>
              </a:ext>
            </a:extLst>
          </p:cNvPr>
          <p:cNvSpPr/>
          <p:nvPr/>
        </p:nvSpPr>
        <p:spPr>
          <a:xfrm>
            <a:off x="2902018" y="3212432"/>
            <a:ext cx="1148613" cy="2165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4C8EA48-2A9D-4C68-9FAB-BE567EC04F33}"/>
              </a:ext>
            </a:extLst>
          </p:cNvPr>
          <p:cNvSpPr/>
          <p:nvPr/>
        </p:nvSpPr>
        <p:spPr>
          <a:xfrm>
            <a:off x="2967950" y="1960344"/>
            <a:ext cx="660774" cy="2165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655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33A63-2F67-994D-8A61-8DBAA3B4A3C0}"/>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ConceptNet</a:t>
            </a:r>
            <a:endParaRPr kumimoji="1"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BF0DA577-763D-0441-9433-3C5E515EFF14}"/>
              </a:ext>
            </a:extLst>
          </p:cNvPr>
          <p:cNvSpPr>
            <a:spLocks noGrp="1"/>
          </p:cNvSpPr>
          <p:nvPr>
            <p:ph idx="1"/>
          </p:nvPr>
        </p:nvSpPr>
        <p:spPr/>
        <p:txBody>
          <a:bodyPr>
            <a:normAutofit lnSpcReduction="10000"/>
          </a:bodyPr>
          <a:lstStyle/>
          <a:p>
            <a:pPr>
              <a:lnSpc>
                <a:spcPct val="200000"/>
              </a:lnSpc>
            </a:pPr>
            <a:r>
              <a:rPr lang="en-US" altLang="zh-CN" sz="2000" dirty="0">
                <a:latin typeface="Times New Roman" panose="02020603050405020304" pitchFamily="18" charset="0"/>
                <a:cs typeface="Times New Roman" panose="02020603050405020304" pitchFamily="18" charset="0"/>
              </a:rPr>
              <a:t>About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general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commonsense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knowledge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between</a:t>
            </a:r>
            <a:r>
              <a:rPr lang="zh-CN" altLang="en-US" sz="2000" dirty="0">
                <a:latin typeface="Times New Roman" panose="02020603050405020304" pitchFamily="18" charset="0"/>
                <a:cs typeface="Times New Roman" panose="02020603050405020304" pitchFamily="18" charset="0"/>
              </a:rPr>
              <a:t> </a:t>
            </a:r>
            <a:r>
              <a:rPr lang="en-US" altLang="zh-CN" sz="2000" b="1" i="1" u="sng" dirty="0">
                <a:latin typeface="Times New Roman" panose="02020603050405020304" pitchFamily="18" charset="0"/>
                <a:cs typeface="Times New Roman" panose="02020603050405020304" pitchFamily="18" charset="0"/>
              </a:rPr>
              <a:t>daily</a:t>
            </a:r>
            <a:r>
              <a:rPr lang="zh-CN" altLang="en-US" sz="2000" b="1" i="1" u="sng" dirty="0">
                <a:latin typeface="Times New Roman" panose="02020603050405020304" pitchFamily="18" charset="0"/>
                <a:cs typeface="Times New Roman" panose="02020603050405020304" pitchFamily="18" charset="0"/>
              </a:rPr>
              <a:t> </a:t>
            </a:r>
            <a:r>
              <a:rPr lang="en-US" altLang="zh-CN" sz="2000" b="1" i="1" u="sng" dirty="0">
                <a:latin typeface="Times New Roman" panose="02020603050405020304" pitchFamily="18" charset="0"/>
                <a:cs typeface="Times New Roman" panose="02020603050405020304" pitchFamily="18" charset="0"/>
              </a:rPr>
              <a:t>concepts</a:t>
            </a:r>
            <a:r>
              <a:rPr lang="zh-CN" altLang="en-US" sz="2000" b="1" i="1" u="sng"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natural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language</a:t>
            </a:r>
            <a:endParaRPr lang="en-US" altLang="zh-CN" sz="2000" b="1" i="1" u="sng" dirty="0">
              <a:latin typeface="Times New Roman" panose="02020603050405020304" pitchFamily="18" charset="0"/>
              <a:cs typeface="Times New Roman" panose="02020603050405020304" pitchFamily="18" charset="0"/>
            </a:endParaRPr>
          </a:p>
          <a:p>
            <a:pPr>
              <a:lnSpc>
                <a:spcPct val="200000"/>
              </a:lnSpc>
            </a:pPr>
            <a:r>
              <a:rPr lang="en-US" altLang="zh-CN" sz="2000" dirty="0">
                <a:latin typeface="Times New Roman" panose="02020603050405020304" pitchFamily="18" charset="0"/>
                <a:cs typeface="Times New Roman" panose="02020603050405020304" pitchFamily="18" charset="0"/>
              </a:rPr>
              <a:t>21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million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edges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over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8</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million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nodes(1.5</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million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English)</a:t>
            </a:r>
          </a:p>
          <a:p>
            <a:pPr>
              <a:lnSpc>
                <a:spcPct val="200000"/>
              </a:lnSpc>
            </a:pPr>
            <a:r>
              <a:rPr lang="en-US" altLang="zh-CN" sz="2000" dirty="0">
                <a:latin typeface="Times New Roman" panose="02020603050405020304" pitchFamily="18" charset="0"/>
                <a:cs typeface="Times New Roman" panose="02020603050405020304" pitchFamily="18" charset="0"/>
              </a:rPr>
              <a:t>Over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86</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languages</a:t>
            </a:r>
          </a:p>
          <a:p>
            <a:pPr>
              <a:lnSpc>
                <a:spcPct val="200000"/>
              </a:lnSpc>
            </a:pPr>
            <a:r>
              <a:rPr lang="en-US" altLang="zh-CN" sz="2000" dirty="0">
                <a:latin typeface="Times New Roman" panose="02020603050405020304" pitchFamily="18" charset="0"/>
                <a:cs typeface="Times New Roman" panose="02020603050405020304" pitchFamily="18" charset="0"/>
              </a:rPr>
              <a:t>Knowledge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acquisition: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compiled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from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various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sources</a:t>
            </a:r>
          </a:p>
          <a:p>
            <a:pPr>
              <a:lnSpc>
                <a:spcPct val="200000"/>
              </a:lnSpc>
            </a:pPr>
            <a:r>
              <a:rPr lang="en-US" altLang="zh-CN" sz="2000" dirty="0">
                <a:latin typeface="Times New Roman" panose="02020603050405020304" pitchFamily="18" charset="0"/>
                <a:cs typeface="Times New Roman" panose="02020603050405020304" pitchFamily="18" charset="0"/>
              </a:rPr>
              <a:t>Knowledge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covered:</a:t>
            </a:r>
          </a:p>
          <a:p>
            <a:pPr lvl="1">
              <a:buFont typeface="Wingdings" pitchFamily="2" charset="2"/>
              <a:buChar char="Ø"/>
            </a:pPr>
            <a:r>
              <a:rPr lang="en-US" altLang="zh-CN" sz="1600" dirty="0">
                <a:latin typeface="Times New Roman" panose="02020603050405020304" pitchFamily="18" charset="0"/>
                <a:cs typeface="Times New Roman" panose="02020603050405020304" pitchFamily="18" charset="0"/>
              </a:rPr>
              <a:t>Open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Mind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Commonsense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assertions</a:t>
            </a:r>
          </a:p>
          <a:p>
            <a:pPr lvl="1">
              <a:buFont typeface="Wingdings" pitchFamily="2" charset="2"/>
              <a:buChar char="Ø"/>
            </a:pPr>
            <a:r>
              <a:rPr lang="en-US" altLang="zh-CN" sz="1600" dirty="0">
                <a:latin typeface="Times New Roman" panose="02020603050405020304" pitchFamily="18" charset="0"/>
                <a:cs typeface="Times New Roman" panose="02020603050405020304" pitchFamily="18" charset="0"/>
              </a:rPr>
              <a:t>Wikipedia/Wikitionary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semantic</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knowledge</a:t>
            </a:r>
          </a:p>
          <a:p>
            <a:pPr lvl="1">
              <a:buFont typeface="Wingdings" pitchFamily="2" charset="2"/>
              <a:buChar char="Ø"/>
            </a:pPr>
            <a:r>
              <a:rPr lang="en-US" altLang="zh-CN" sz="1600" dirty="0">
                <a:latin typeface="Times New Roman" panose="02020603050405020304" pitchFamily="18" charset="0"/>
                <a:cs typeface="Times New Roman" panose="02020603050405020304" pitchFamily="18" charset="0"/>
              </a:rPr>
              <a:t>WordNet,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Cyc</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ontological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knowledge</a:t>
            </a:r>
          </a:p>
          <a:p>
            <a:pPr lvl="1">
              <a:buFont typeface="Wingdings" pitchFamily="2" charset="2"/>
              <a:buChar char="Ø"/>
            </a:pPr>
            <a:endParaRPr lang="en-US" altLang="zh-CN" sz="1600" dirty="0">
              <a:latin typeface="Times New Roman" panose="02020603050405020304" pitchFamily="18" charset="0"/>
              <a:cs typeface="Times New Roman" panose="02020603050405020304" pitchFamily="18" charset="0"/>
            </a:endParaRPr>
          </a:p>
          <a:p>
            <a:pPr lvl="1">
              <a:buFont typeface="Wingdings" pitchFamily="2" charset="2"/>
              <a:buChar char="Ø"/>
            </a:pPr>
            <a:endParaRPr lang="en-US" altLang="zh-CN" sz="1600"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1E470FFA-108F-4048-B81B-436F9F9004BF}"/>
              </a:ext>
            </a:extLst>
          </p:cNvPr>
          <p:cNvSpPr>
            <a:spLocks noGrp="1"/>
          </p:cNvSpPr>
          <p:nvPr>
            <p:ph type="sldNum" sz="quarter" idx="12"/>
          </p:nvPr>
        </p:nvSpPr>
        <p:spPr/>
        <p:txBody>
          <a:bodyPr/>
          <a:lstStyle/>
          <a:p>
            <a:fld id="{CA0EB053-AE80-E94F-A1CD-7F0505CCEB12}" type="slidenum">
              <a:rPr kumimoji="1" lang="zh-CN" altLang="en-US" smtClean="0"/>
              <a:t>11</a:t>
            </a:fld>
            <a:r>
              <a:rPr kumimoji="1" lang="en-US" altLang="zh-CN" dirty="0"/>
              <a:t>/26</a:t>
            </a:r>
            <a:endParaRPr kumimoji="1" lang="zh-CN" altLang="en-US" dirty="0"/>
          </a:p>
        </p:txBody>
      </p:sp>
    </p:spTree>
    <p:extLst>
      <p:ext uri="{BB962C8B-B14F-4D97-AF65-F5344CB8AC3E}">
        <p14:creationId xmlns:p14="http://schemas.microsoft.com/office/powerpoint/2010/main" val="4106786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7D2F6-577D-6F42-AFC8-8E2FF3B33CBD}"/>
              </a:ext>
            </a:extLst>
          </p:cNvPr>
          <p:cNvSpPr>
            <a:spLocks noGrp="1"/>
          </p:cNvSpPr>
          <p:nvPr>
            <p:ph type="title"/>
          </p:nvPr>
        </p:nvSpPr>
        <p:spPr>
          <a:xfrm>
            <a:off x="838200" y="365125"/>
            <a:ext cx="10585622" cy="1325563"/>
          </a:xfrm>
        </p:spPr>
        <p:txBody>
          <a:bodyPr/>
          <a:lstStyle/>
          <a:p>
            <a:r>
              <a:rPr kumimoji="1" lang="en-US" altLang="zh-CN" dirty="0">
                <a:latin typeface="Times New Roman" panose="02020603050405020304" pitchFamily="18" charset="0"/>
                <a:ea typeface="PingFang SC" panose="020B0400000000000000" pitchFamily="34" charset="-122"/>
                <a:cs typeface="Times New Roman" panose="02020603050405020304" pitchFamily="18" charset="0"/>
              </a:rPr>
              <a:t>ATOMIC</a:t>
            </a:r>
            <a:endParaRPr kumimoji="1" lang="zh-CN" altLang="en-US" dirty="0">
              <a:latin typeface="Times New Roman" panose="02020603050405020304" pitchFamily="18" charset="0"/>
              <a:ea typeface="PingFang SC" panose="020B0400000000000000" pitchFamily="34" charset="-122"/>
              <a:cs typeface="Times New Roman" panose="02020603050405020304" pitchFamily="18" charset="0"/>
            </a:endParaRPr>
          </a:p>
        </p:txBody>
      </p:sp>
      <p:pic>
        <p:nvPicPr>
          <p:cNvPr id="5" name="内容占位符 4">
            <a:extLst>
              <a:ext uri="{FF2B5EF4-FFF2-40B4-BE49-F238E27FC236}">
                <a16:creationId xmlns:a16="http://schemas.microsoft.com/office/drawing/2014/main" id="{1F71D182-703C-0744-8B36-76D401818288}"/>
              </a:ext>
            </a:extLst>
          </p:cNvPr>
          <p:cNvPicPr>
            <a:picLocks noGrp="1" noChangeAspect="1"/>
          </p:cNvPicPr>
          <p:nvPr>
            <p:ph idx="1"/>
          </p:nvPr>
        </p:nvPicPr>
        <p:blipFill>
          <a:blip r:embed="rId3"/>
          <a:stretch>
            <a:fillRect/>
          </a:stretch>
        </p:blipFill>
        <p:spPr>
          <a:xfrm>
            <a:off x="3453713" y="1509778"/>
            <a:ext cx="5220729" cy="4883428"/>
          </a:xfrm>
        </p:spPr>
      </p:pic>
      <p:sp>
        <p:nvSpPr>
          <p:cNvPr id="6" name="灯片编号占位符 5">
            <a:extLst>
              <a:ext uri="{FF2B5EF4-FFF2-40B4-BE49-F238E27FC236}">
                <a16:creationId xmlns:a16="http://schemas.microsoft.com/office/drawing/2014/main" id="{B15C98B3-5112-BD4A-AFDA-61AB84C2DEC4}"/>
              </a:ext>
            </a:extLst>
          </p:cNvPr>
          <p:cNvSpPr>
            <a:spLocks noGrp="1"/>
          </p:cNvSpPr>
          <p:nvPr>
            <p:ph type="sldNum" sz="quarter" idx="12"/>
          </p:nvPr>
        </p:nvSpPr>
        <p:spPr/>
        <p:txBody>
          <a:bodyPr/>
          <a:lstStyle/>
          <a:p>
            <a:fld id="{CA0EB053-AE80-E94F-A1CD-7F0505CCEB12}" type="slidenum">
              <a:rPr kumimoji="1" lang="zh-CN" altLang="en-US" smtClean="0"/>
              <a:t>12</a:t>
            </a:fld>
            <a:r>
              <a:rPr kumimoji="1" lang="en-US" altLang="zh-CN" dirty="0"/>
              <a:t>/26</a:t>
            </a:r>
            <a:endParaRPr kumimoji="1" lang="zh-CN" altLang="en-US" dirty="0"/>
          </a:p>
        </p:txBody>
      </p:sp>
    </p:spTree>
    <p:extLst>
      <p:ext uri="{BB962C8B-B14F-4D97-AF65-F5344CB8AC3E}">
        <p14:creationId xmlns:p14="http://schemas.microsoft.com/office/powerpoint/2010/main" val="143081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7D2F6-577D-6F42-AFC8-8E2FF3B33CBD}"/>
              </a:ext>
            </a:extLst>
          </p:cNvPr>
          <p:cNvSpPr>
            <a:spLocks noGrp="1"/>
          </p:cNvSpPr>
          <p:nvPr>
            <p:ph type="title"/>
          </p:nvPr>
        </p:nvSpPr>
        <p:spPr/>
        <p:txBody>
          <a:bodyPr/>
          <a:lstStyle/>
          <a:p>
            <a:r>
              <a:rPr kumimoji="1" lang="en-US" altLang="zh-CN" dirty="0">
                <a:latin typeface="Times New Roman" panose="02020603050405020304" pitchFamily="18" charset="0"/>
                <a:ea typeface="PingFang SC" panose="020B0400000000000000" pitchFamily="34" charset="-122"/>
                <a:cs typeface="Times New Roman" panose="02020603050405020304" pitchFamily="18" charset="0"/>
              </a:rPr>
              <a:t>ATOMIC</a:t>
            </a:r>
            <a:endParaRPr kumimoji="1" lang="zh-CN" altLang="en-US" dirty="0">
              <a:latin typeface="Times New Roman" panose="02020603050405020304" pitchFamily="18" charset="0"/>
              <a:ea typeface="PingFang SC" panose="020B0400000000000000" pitchFamily="34"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5E31B6B8-007A-E245-9A3F-FC4F24356CAA}"/>
              </a:ext>
            </a:extLst>
          </p:cNvPr>
          <p:cNvSpPr>
            <a:spLocks noGrp="1"/>
          </p:cNvSpPr>
          <p:nvPr>
            <p:ph idx="1"/>
          </p:nvPr>
        </p:nvSpPr>
        <p:spPr/>
        <p:txBody>
          <a:bodyPr>
            <a:normAutofit/>
          </a:bodyPr>
          <a:lstStyle/>
          <a:p>
            <a:pPr>
              <a:lnSpc>
                <a:spcPct val="200000"/>
              </a:lnSpc>
            </a:pPr>
            <a:r>
              <a:rPr kumimoji="1" lang="en-US" altLang="zh-CN" sz="2000" dirty="0">
                <a:latin typeface="Times New Roman" panose="02020603050405020304" pitchFamily="18" charset="0"/>
                <a:cs typeface="Times New Roman" panose="02020603050405020304" pitchFamily="18" charset="0"/>
              </a:rPr>
              <a:t>About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inferential/causal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b="1" i="1" u="sng" dirty="0">
                <a:latin typeface="Times New Roman" panose="02020603050405020304" pitchFamily="18" charset="0"/>
                <a:cs typeface="Times New Roman" panose="02020603050405020304" pitchFamily="18" charset="0"/>
              </a:rPr>
              <a:t>daily</a:t>
            </a:r>
            <a:r>
              <a:rPr kumimoji="1" lang="zh-CN" altLang="en-US" sz="2000" b="1" i="1" u="sng" dirty="0">
                <a:latin typeface="Times New Roman" panose="02020603050405020304" pitchFamily="18" charset="0"/>
                <a:cs typeface="Times New Roman" panose="02020603050405020304" pitchFamily="18" charset="0"/>
              </a:rPr>
              <a:t> </a:t>
            </a:r>
            <a:r>
              <a:rPr kumimoji="1" lang="en-US" altLang="zh-CN" sz="2000" b="1" i="1" u="sng" dirty="0">
                <a:latin typeface="Times New Roman" panose="02020603050405020304" pitchFamily="18" charset="0"/>
                <a:cs typeface="Times New Roman" panose="02020603050405020304" pitchFamily="18" charset="0"/>
              </a:rPr>
              <a:t>events</a:t>
            </a:r>
            <a:r>
              <a:rPr kumimoji="1" lang="zh-CN" altLang="en-US" sz="2000" b="1" i="1" u="sng"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natural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language</a:t>
            </a:r>
          </a:p>
          <a:p>
            <a:pPr>
              <a:lnSpc>
                <a:spcPct val="200000"/>
              </a:lnSpc>
            </a:pPr>
            <a:r>
              <a:rPr kumimoji="1" lang="en-US" altLang="zh-CN" sz="2000" dirty="0">
                <a:latin typeface="Times New Roman" panose="02020603050405020304" pitchFamily="18" charset="0"/>
                <a:cs typeface="Times New Roman" panose="02020603050405020304" pitchFamily="18" charset="0"/>
              </a:rPr>
              <a:t>300,000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event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nodes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date</a:t>
            </a:r>
          </a:p>
          <a:p>
            <a:pPr>
              <a:lnSpc>
                <a:spcPct val="200000"/>
              </a:lnSpc>
            </a:pPr>
            <a:r>
              <a:rPr kumimoji="1" lang="en-US" altLang="zh-CN" sz="2000" dirty="0">
                <a:latin typeface="Times New Roman" panose="02020603050405020304" pitchFamily="18" charset="0"/>
                <a:cs typeface="Times New Roman" panose="02020603050405020304" pitchFamily="18" charset="0"/>
              </a:rPr>
              <a:t>880,000</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if-then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triples</a:t>
            </a:r>
          </a:p>
          <a:p>
            <a:pPr>
              <a:lnSpc>
                <a:spcPct val="200000"/>
              </a:lnSpc>
            </a:pP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acquisition: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crowdsourcing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through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Amazon Mechanical Turk</a:t>
            </a:r>
          </a:p>
          <a:p>
            <a:pPr>
              <a:lnSpc>
                <a:spcPct val="200000"/>
              </a:lnSpc>
            </a:pPr>
            <a:r>
              <a:rPr lang="en-US" altLang="zh-CN" sz="2000" dirty="0">
                <a:latin typeface="Times New Roman" panose="02020603050405020304" pitchFamily="18" charset="0"/>
                <a:cs typeface="Times New Roman" panose="02020603050405020304" pitchFamily="18" charset="0"/>
              </a:rPr>
              <a:t>Knowledge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covered:</a:t>
            </a:r>
          </a:p>
          <a:p>
            <a:pPr lvl="1">
              <a:buFont typeface="Wingdings" pitchFamily="2" charset="2"/>
              <a:buChar char="Ø"/>
            </a:pPr>
            <a:r>
              <a:rPr lang="en-US" altLang="zh-CN" sz="1600" dirty="0">
                <a:latin typeface="Times New Roman" panose="02020603050405020304" pitchFamily="18" charset="0"/>
                <a:cs typeface="Times New Roman" panose="02020603050405020304" pitchFamily="18" charset="0"/>
              </a:rPr>
              <a:t>Inferential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knowledge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about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likely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events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precede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follow</a:t>
            </a:r>
          </a:p>
          <a:p>
            <a:pPr lvl="1">
              <a:buFont typeface="Wingdings" pitchFamily="2" charset="2"/>
              <a:buChar char="Ø"/>
            </a:pPr>
            <a:r>
              <a:rPr lang="en-US" altLang="zh-CN" sz="1600" dirty="0">
                <a:latin typeface="Times New Roman" panose="02020603050405020304" pitchFamily="18" charset="0"/>
                <a:cs typeface="Times New Roman" panose="02020603050405020304" pitchFamily="18" charset="0"/>
              </a:rPr>
              <a:t>Abstraction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Person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involved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events</a:t>
            </a:r>
          </a:p>
          <a:p>
            <a:pPr marL="0" indent="0">
              <a:lnSpc>
                <a:spcPct val="200000"/>
              </a:lnSpc>
              <a:buNone/>
            </a:pPr>
            <a:endParaRPr kumimoji="1" lang="zh-CN" altLang="en-US" sz="2000" b="1" i="1" u="sng"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7B1567E-91A8-C248-ACF6-0AAE6481D0F4}"/>
              </a:ext>
            </a:extLst>
          </p:cNvPr>
          <p:cNvSpPr>
            <a:spLocks noGrp="1"/>
          </p:cNvSpPr>
          <p:nvPr>
            <p:ph type="sldNum" sz="quarter" idx="12"/>
          </p:nvPr>
        </p:nvSpPr>
        <p:spPr/>
        <p:txBody>
          <a:bodyPr/>
          <a:lstStyle/>
          <a:p>
            <a:fld id="{CA0EB053-AE80-E94F-A1CD-7F0505CCEB12}" type="slidenum">
              <a:rPr kumimoji="1" lang="zh-CN" altLang="en-US" smtClean="0"/>
              <a:t>13</a:t>
            </a:fld>
            <a:r>
              <a:rPr kumimoji="1" lang="en-US" altLang="zh-CN" dirty="0"/>
              <a:t>/26</a:t>
            </a:r>
            <a:endParaRPr kumimoji="1" lang="zh-CN" altLang="en-US" dirty="0"/>
          </a:p>
        </p:txBody>
      </p:sp>
    </p:spTree>
    <p:extLst>
      <p:ext uri="{BB962C8B-B14F-4D97-AF65-F5344CB8AC3E}">
        <p14:creationId xmlns:p14="http://schemas.microsoft.com/office/powerpoint/2010/main" val="304753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7D2F6-577D-6F42-AFC8-8E2FF3B33CBD}"/>
              </a:ext>
            </a:extLst>
          </p:cNvPr>
          <p:cNvSpPr>
            <a:spLocks noGrp="1"/>
          </p:cNvSpPr>
          <p:nvPr>
            <p:ph type="title"/>
          </p:nvPr>
        </p:nvSpPr>
        <p:spPr>
          <a:xfrm>
            <a:off x="838200" y="365125"/>
            <a:ext cx="10585622" cy="1325563"/>
          </a:xfrm>
        </p:spPr>
        <p:txBody>
          <a:bodyPr/>
          <a:lstStyle/>
          <a:p>
            <a:r>
              <a:rPr kumimoji="1" lang="en-US" altLang="zh-CN" dirty="0">
                <a:latin typeface="Times New Roman" panose="02020603050405020304" pitchFamily="18" charset="0"/>
                <a:ea typeface="PingFang SC" panose="020B0400000000000000" pitchFamily="34" charset="-122"/>
                <a:cs typeface="Times New Roman" panose="02020603050405020304" pitchFamily="18" charset="0"/>
              </a:rPr>
              <a:t>COMET</a:t>
            </a:r>
            <a:endParaRPr kumimoji="1" lang="zh-CN" altLang="en-US" dirty="0">
              <a:latin typeface="Times New Roman" panose="02020603050405020304" pitchFamily="18" charset="0"/>
              <a:ea typeface="PingFang SC" panose="020B0400000000000000" pitchFamily="34"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B15C98B3-5112-BD4A-AFDA-61AB84C2DEC4}"/>
              </a:ext>
            </a:extLst>
          </p:cNvPr>
          <p:cNvSpPr>
            <a:spLocks noGrp="1"/>
          </p:cNvSpPr>
          <p:nvPr>
            <p:ph type="sldNum" sz="quarter" idx="12"/>
          </p:nvPr>
        </p:nvSpPr>
        <p:spPr/>
        <p:txBody>
          <a:bodyPr/>
          <a:lstStyle/>
          <a:p>
            <a:fld id="{CA0EB053-AE80-E94F-A1CD-7F0505CCEB12}" type="slidenum">
              <a:rPr kumimoji="1" lang="zh-CN" altLang="en-US" smtClean="0"/>
              <a:t>14</a:t>
            </a:fld>
            <a:r>
              <a:rPr kumimoji="1" lang="en-US" altLang="zh-CN" dirty="0"/>
              <a:t>/26</a:t>
            </a:r>
            <a:endParaRPr kumimoji="1" lang="zh-CN" altLang="en-US" dirty="0"/>
          </a:p>
        </p:txBody>
      </p:sp>
      <p:pic>
        <p:nvPicPr>
          <p:cNvPr id="8" name="图片 7">
            <a:extLst>
              <a:ext uri="{FF2B5EF4-FFF2-40B4-BE49-F238E27FC236}">
                <a16:creationId xmlns:a16="http://schemas.microsoft.com/office/drawing/2014/main" id="{DBE4FA99-7091-44EF-A1FA-A3517A0083F5}"/>
              </a:ext>
            </a:extLst>
          </p:cNvPr>
          <p:cNvPicPr>
            <a:picLocks noChangeAspect="1"/>
          </p:cNvPicPr>
          <p:nvPr/>
        </p:nvPicPr>
        <p:blipFill>
          <a:blip r:embed="rId3"/>
          <a:stretch>
            <a:fillRect/>
          </a:stretch>
        </p:blipFill>
        <p:spPr>
          <a:xfrm>
            <a:off x="6200608" y="1750654"/>
            <a:ext cx="5628840" cy="1212848"/>
          </a:xfrm>
          <a:prstGeom prst="rect">
            <a:avLst/>
          </a:prstGeom>
        </p:spPr>
      </p:pic>
      <p:pic>
        <p:nvPicPr>
          <p:cNvPr id="10" name="图片 9">
            <a:extLst>
              <a:ext uri="{FF2B5EF4-FFF2-40B4-BE49-F238E27FC236}">
                <a16:creationId xmlns:a16="http://schemas.microsoft.com/office/drawing/2014/main" id="{2142AADF-4E18-422E-BFB0-5AC65F24F8B2}"/>
              </a:ext>
            </a:extLst>
          </p:cNvPr>
          <p:cNvPicPr>
            <a:picLocks noChangeAspect="1"/>
          </p:cNvPicPr>
          <p:nvPr/>
        </p:nvPicPr>
        <p:blipFill>
          <a:blip r:embed="rId4"/>
          <a:stretch>
            <a:fillRect/>
          </a:stretch>
        </p:blipFill>
        <p:spPr>
          <a:xfrm>
            <a:off x="6200608" y="2963502"/>
            <a:ext cx="4550372" cy="3834532"/>
          </a:xfrm>
          <a:prstGeom prst="rect">
            <a:avLst/>
          </a:prstGeom>
        </p:spPr>
      </p:pic>
      <p:pic>
        <p:nvPicPr>
          <p:cNvPr id="12" name="图片 11">
            <a:extLst>
              <a:ext uri="{FF2B5EF4-FFF2-40B4-BE49-F238E27FC236}">
                <a16:creationId xmlns:a16="http://schemas.microsoft.com/office/drawing/2014/main" id="{2684FB39-6890-4E0E-9D1E-DEE9785CB9EC}"/>
              </a:ext>
            </a:extLst>
          </p:cNvPr>
          <p:cNvPicPr>
            <a:picLocks noChangeAspect="1"/>
          </p:cNvPicPr>
          <p:nvPr/>
        </p:nvPicPr>
        <p:blipFill>
          <a:blip r:embed="rId5"/>
          <a:stretch>
            <a:fillRect/>
          </a:stretch>
        </p:blipFill>
        <p:spPr>
          <a:xfrm>
            <a:off x="380203" y="2565133"/>
            <a:ext cx="5075936" cy="3097279"/>
          </a:xfrm>
          <a:prstGeom prst="rect">
            <a:avLst/>
          </a:prstGeom>
        </p:spPr>
      </p:pic>
    </p:spTree>
    <p:extLst>
      <p:ext uri="{BB962C8B-B14F-4D97-AF65-F5344CB8AC3E}">
        <p14:creationId xmlns:p14="http://schemas.microsoft.com/office/powerpoint/2010/main" val="4219698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7D2F6-577D-6F42-AFC8-8E2FF3B33CBD}"/>
              </a:ext>
            </a:extLst>
          </p:cNvPr>
          <p:cNvSpPr>
            <a:spLocks noGrp="1"/>
          </p:cNvSpPr>
          <p:nvPr>
            <p:ph type="title"/>
          </p:nvPr>
        </p:nvSpPr>
        <p:spPr/>
        <p:txBody>
          <a:bodyPr/>
          <a:lstStyle/>
          <a:p>
            <a:r>
              <a:rPr kumimoji="1" lang="en-US" altLang="zh-CN" dirty="0">
                <a:latin typeface="Times New Roman" panose="02020603050405020304" pitchFamily="18" charset="0"/>
                <a:ea typeface="PingFang SC" panose="020B0400000000000000" pitchFamily="34" charset="-122"/>
                <a:cs typeface="Times New Roman" panose="02020603050405020304" pitchFamily="18" charset="0"/>
              </a:rPr>
              <a:t>COMET</a:t>
            </a:r>
            <a:endParaRPr kumimoji="1" lang="zh-CN" altLang="en-US" dirty="0">
              <a:latin typeface="Times New Roman" panose="02020603050405020304" pitchFamily="18" charset="0"/>
              <a:ea typeface="PingFang SC" panose="020B0400000000000000" pitchFamily="34"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5E31B6B8-007A-E245-9A3F-FC4F24356CAA}"/>
              </a:ext>
            </a:extLst>
          </p:cNvPr>
          <p:cNvSpPr>
            <a:spLocks noGrp="1"/>
          </p:cNvSpPr>
          <p:nvPr>
            <p:ph idx="1"/>
          </p:nvPr>
        </p:nvSpPr>
        <p:spPr/>
        <p:txBody>
          <a:bodyPr>
            <a:normAutofit/>
          </a:bodyPr>
          <a:lstStyle/>
          <a:p>
            <a:pPr>
              <a:lnSpc>
                <a:spcPct val="200000"/>
              </a:lnSpc>
            </a:pPr>
            <a:r>
              <a:rPr kumimoji="1" lang="en-US" altLang="zh-CN" sz="2000" dirty="0">
                <a:latin typeface="Times New Roman" panose="02020603050405020304" pitchFamily="18" charset="0"/>
                <a:cs typeface="Times New Roman" panose="02020603050405020304" pitchFamily="18" charset="0"/>
              </a:rPr>
              <a:t>A GPT-2 based neural commonsense knowledge base that generate inferential commonsense phrases conditioned on the input and specified relation type</a:t>
            </a:r>
          </a:p>
          <a:p>
            <a:pPr>
              <a:lnSpc>
                <a:spcPct val="200000"/>
              </a:lnSpc>
            </a:pPr>
            <a:r>
              <a:rPr kumimoji="1" lang="en-US" altLang="zh-CN" sz="2000" dirty="0">
                <a:latin typeface="Times New Roman" panose="02020603050405020304" pitchFamily="18" charset="0"/>
                <a:cs typeface="Times New Roman" panose="02020603050405020304" pitchFamily="18" charset="0"/>
              </a:rPr>
              <a:t>Knowledge acquisition: generative pretraining on ATOMIC and </a:t>
            </a:r>
            <a:r>
              <a:rPr kumimoji="1" lang="en-US" altLang="zh-CN" sz="2000" dirty="0" err="1">
                <a:latin typeface="Times New Roman" panose="02020603050405020304" pitchFamily="18" charset="0"/>
                <a:cs typeface="Times New Roman" panose="02020603050405020304" pitchFamily="18" charset="0"/>
              </a:rPr>
              <a:t>ConceptNet</a:t>
            </a:r>
            <a:r>
              <a:rPr kumimoji="1" lang="en-US" altLang="zh-CN" sz="2000" dirty="0">
                <a:latin typeface="Times New Roman" panose="02020603050405020304" pitchFamily="18" charset="0"/>
                <a:cs typeface="Times New Roman" panose="02020603050405020304" pitchFamily="18" charset="0"/>
              </a:rPr>
              <a:t>.</a:t>
            </a:r>
          </a:p>
          <a:p>
            <a:pPr>
              <a:lnSpc>
                <a:spcPct val="200000"/>
              </a:lnSpc>
            </a:pPr>
            <a:r>
              <a:rPr kumimoji="1" lang="en-US" altLang="zh-CN" sz="2000" dirty="0">
                <a:latin typeface="Times New Roman" panose="02020603050405020304" pitchFamily="18" charset="0"/>
                <a:cs typeface="Times New Roman" panose="02020603050405020304" pitchFamily="18" charset="0"/>
              </a:rPr>
              <a:t>Knowledge covered: dependent on the symbolic knowledge graph it is trained on.</a:t>
            </a:r>
            <a:endParaRPr kumimoji="1" lang="zh-CN" altLang="en-US"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7B1567E-91A8-C248-ACF6-0AAE6481D0F4}"/>
              </a:ext>
            </a:extLst>
          </p:cNvPr>
          <p:cNvSpPr>
            <a:spLocks noGrp="1"/>
          </p:cNvSpPr>
          <p:nvPr>
            <p:ph type="sldNum" sz="quarter" idx="12"/>
          </p:nvPr>
        </p:nvSpPr>
        <p:spPr/>
        <p:txBody>
          <a:bodyPr/>
          <a:lstStyle/>
          <a:p>
            <a:fld id="{CA0EB053-AE80-E94F-A1CD-7F0505CCEB12}" type="slidenum">
              <a:rPr kumimoji="1" lang="zh-CN" altLang="en-US" smtClean="0"/>
              <a:t>15</a:t>
            </a:fld>
            <a:r>
              <a:rPr kumimoji="1" lang="en-US" altLang="zh-CN" dirty="0"/>
              <a:t>/26</a:t>
            </a:r>
            <a:endParaRPr kumimoji="1" lang="zh-CN" altLang="en-US" dirty="0"/>
          </a:p>
        </p:txBody>
      </p:sp>
    </p:spTree>
    <p:extLst>
      <p:ext uri="{BB962C8B-B14F-4D97-AF65-F5344CB8AC3E}">
        <p14:creationId xmlns:p14="http://schemas.microsoft.com/office/powerpoint/2010/main" val="421770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7D2F6-577D-6F42-AFC8-8E2FF3B33CBD}"/>
              </a:ext>
            </a:extLst>
          </p:cNvPr>
          <p:cNvSpPr>
            <a:spLocks noGrp="1"/>
          </p:cNvSpPr>
          <p:nvPr>
            <p:ph type="title"/>
          </p:nvPr>
        </p:nvSpPr>
        <p:spPr/>
        <p:txBody>
          <a:bodyPr/>
          <a:lstStyle/>
          <a:p>
            <a:r>
              <a:rPr kumimoji="1" lang="en-US" altLang="zh-CN" dirty="0">
                <a:latin typeface="Times New Roman" panose="02020603050405020304" pitchFamily="18" charset="0"/>
                <a:ea typeface="PingFang SC" panose="020B0400000000000000" pitchFamily="34" charset="-122"/>
                <a:cs typeface="Times New Roman" panose="02020603050405020304" pitchFamily="18" charset="0"/>
              </a:rPr>
              <a:t>More</a:t>
            </a:r>
            <a:r>
              <a:rPr kumimoji="1" lang="zh-CN" altLang="en-US" dirty="0">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dirty="0">
                <a:latin typeface="Times New Roman" panose="02020603050405020304" pitchFamily="18" charset="0"/>
                <a:ea typeface="PingFang SC" panose="020B0400000000000000" pitchFamily="34" charset="-122"/>
                <a:cs typeface="Times New Roman" panose="02020603050405020304" pitchFamily="18" charset="0"/>
              </a:rPr>
              <a:t>Commonsense</a:t>
            </a:r>
            <a:r>
              <a:rPr kumimoji="1" lang="zh-CN" altLang="en-US" dirty="0">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dirty="0">
                <a:latin typeface="Times New Roman" panose="02020603050405020304" pitchFamily="18" charset="0"/>
                <a:ea typeface="PingFang SC" panose="020B0400000000000000" pitchFamily="34" charset="-122"/>
                <a:cs typeface="Times New Roman" panose="02020603050405020304" pitchFamily="18" charset="0"/>
              </a:rPr>
              <a:t>KBs</a:t>
            </a:r>
            <a:endParaRPr kumimoji="1" lang="zh-CN" altLang="en-US" dirty="0">
              <a:latin typeface="Times New Roman" panose="02020603050405020304" pitchFamily="18" charset="0"/>
              <a:ea typeface="PingFang SC" panose="020B0400000000000000" pitchFamily="34"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5E31B6B8-007A-E245-9A3F-FC4F24356CAA}"/>
              </a:ext>
            </a:extLst>
          </p:cNvPr>
          <p:cNvSpPr>
            <a:spLocks noGrp="1"/>
          </p:cNvSpPr>
          <p:nvPr>
            <p:ph idx="1"/>
          </p:nvPr>
        </p:nvSpPr>
        <p:spPr/>
        <p:txBody>
          <a:bodyPr>
            <a:normAutofit/>
          </a:bodyPr>
          <a:lstStyle/>
          <a:p>
            <a:pPr>
              <a:lnSpc>
                <a:spcPct val="200000"/>
              </a:lnSpc>
            </a:pPr>
            <a:r>
              <a:rPr kumimoji="1" lang="en-US" altLang="zh-CN" sz="2000" dirty="0">
                <a:latin typeface="Times New Roman" panose="02020603050405020304" pitchFamily="18" charset="0"/>
                <a:cs typeface="Times New Roman" panose="02020603050405020304" pitchFamily="18" charset="0"/>
              </a:rPr>
              <a:t>ASER: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large-scale,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14</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discourse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relations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between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events,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natural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language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form</a:t>
            </a:r>
          </a:p>
          <a:p>
            <a:pPr>
              <a:lnSpc>
                <a:spcPct val="200000"/>
              </a:lnSpc>
            </a:pPr>
            <a:r>
              <a:rPr kumimoji="1" lang="en-US" altLang="zh-CN" sz="2000" dirty="0">
                <a:latin typeface="Times New Roman" panose="02020603050405020304" pitchFamily="18" charset="0"/>
                <a:cs typeface="Times New Roman" panose="02020603050405020304" pitchFamily="18" charset="0"/>
              </a:rPr>
              <a:t>Quasimodo: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commonsense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properties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events,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structured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key-value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form</a:t>
            </a:r>
          </a:p>
          <a:p>
            <a:pPr>
              <a:lnSpc>
                <a:spcPct val="200000"/>
              </a:lnSpc>
            </a:pPr>
            <a:r>
              <a:rPr kumimoji="1" lang="en-US" altLang="zh-CN" sz="2000" dirty="0">
                <a:latin typeface="Times New Roman" panose="02020603050405020304" pitchFamily="18" charset="0"/>
                <a:cs typeface="Times New Roman" panose="02020603050405020304" pitchFamily="18" charset="0"/>
              </a:rPr>
              <a:t>NELL: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(subject,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relation,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object)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triple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form</a:t>
            </a:r>
          </a:p>
          <a:p>
            <a:pPr>
              <a:lnSpc>
                <a:spcPct val="200000"/>
              </a:lnSpc>
            </a:pPr>
            <a:r>
              <a:rPr kumimoji="1" lang="en-US" altLang="zh-CN" sz="2000" dirty="0">
                <a:latin typeface="Times New Roman" panose="02020603050405020304" pitchFamily="18" charset="0"/>
                <a:cs typeface="Times New Roman" panose="02020603050405020304" pitchFamily="18" charset="0"/>
              </a:rPr>
              <a:t>OpenCyc:</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Lisp-like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logical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form</a:t>
            </a:r>
          </a:p>
          <a:p>
            <a:pPr>
              <a:lnSpc>
                <a:spcPct val="200000"/>
              </a:lnSpc>
            </a:pPr>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6944211-DFC2-0A45-AED7-7B0D4E56B317}"/>
              </a:ext>
            </a:extLst>
          </p:cNvPr>
          <p:cNvSpPr>
            <a:spLocks noGrp="1"/>
          </p:cNvSpPr>
          <p:nvPr>
            <p:ph type="sldNum" sz="quarter" idx="12"/>
          </p:nvPr>
        </p:nvSpPr>
        <p:spPr/>
        <p:txBody>
          <a:bodyPr/>
          <a:lstStyle/>
          <a:p>
            <a:fld id="{CA0EB053-AE80-E94F-A1CD-7F0505CCEB12}" type="slidenum">
              <a:rPr kumimoji="1" lang="zh-CN" altLang="en-US" smtClean="0"/>
              <a:t>16</a:t>
            </a:fld>
            <a:r>
              <a:rPr kumimoji="1" lang="en-US" altLang="zh-CN" dirty="0"/>
              <a:t>/26</a:t>
            </a:r>
            <a:endParaRPr kumimoji="1" lang="zh-CN" altLang="en-US" dirty="0"/>
          </a:p>
        </p:txBody>
      </p:sp>
    </p:spTree>
    <p:extLst>
      <p:ext uri="{BB962C8B-B14F-4D97-AF65-F5344CB8AC3E}">
        <p14:creationId xmlns:p14="http://schemas.microsoft.com/office/powerpoint/2010/main" val="120903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E22C2-359C-EC4D-956C-45727A95884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Outline</a:t>
            </a:r>
            <a:endParaRPr kumimoji="1"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DAB3C55-17EC-A944-8347-FAB9AFDC8D2C}"/>
              </a:ext>
            </a:extLst>
          </p:cNvPr>
          <p:cNvSpPr>
            <a:spLocks noGrp="1"/>
          </p:cNvSpPr>
          <p:nvPr>
            <p:ph idx="1"/>
          </p:nvPr>
        </p:nvSpPr>
        <p:spPr/>
        <p:txBody>
          <a:bodyPr/>
          <a:lstStyle/>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Introduction</a:t>
            </a:r>
          </a:p>
          <a:p>
            <a:endParaRPr kumimoji="1" lang="en-US" altLang="zh-CN" dirty="0">
              <a:solidFill>
                <a:schemeClr val="bg2">
                  <a:lumMod val="90000"/>
                </a:schemeClr>
              </a:solidFill>
              <a:latin typeface="Times New Roman" panose="02020603050405020304" pitchFamily="18" charset="0"/>
              <a:cs typeface="Times New Roman" panose="02020603050405020304" pitchFamily="18" charset="0"/>
            </a:endParaRPr>
          </a:p>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Commonsense</a:t>
            </a:r>
            <a:r>
              <a:rPr kumimoji="1" lang="zh-CN" altLang="en-US" dirty="0">
                <a:solidFill>
                  <a:schemeClr val="bg2">
                    <a:lumMod val="90000"/>
                  </a:schemeClr>
                </a:solidFill>
                <a:latin typeface="Times New Roman" panose="02020603050405020304" pitchFamily="18" charset="0"/>
                <a:cs typeface="Times New Roman" panose="02020603050405020304" pitchFamily="18" charset="0"/>
              </a:rPr>
              <a:t> </a:t>
            </a:r>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resources</a:t>
            </a: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Application</a:t>
            </a: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Conclusion</a:t>
            </a:r>
            <a:endParaRPr kumimoji="1" lang="zh-CN" altLang="en-US"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024E93A8-2563-014D-B12F-2EAD45134F59}"/>
              </a:ext>
            </a:extLst>
          </p:cNvPr>
          <p:cNvSpPr>
            <a:spLocks noGrp="1"/>
          </p:cNvSpPr>
          <p:nvPr>
            <p:ph type="sldNum" sz="quarter" idx="12"/>
          </p:nvPr>
        </p:nvSpPr>
        <p:spPr/>
        <p:txBody>
          <a:bodyPr/>
          <a:lstStyle/>
          <a:p>
            <a:fld id="{CA0EB053-AE80-E94F-A1CD-7F0505CCEB12}" type="slidenum">
              <a:rPr kumimoji="1" lang="zh-CN" altLang="en-US" smtClean="0"/>
              <a:t>17</a:t>
            </a:fld>
            <a:r>
              <a:rPr kumimoji="1" lang="en-US" altLang="zh-CN" dirty="0"/>
              <a:t>/26</a:t>
            </a:r>
            <a:endParaRPr kumimoji="1" lang="zh-CN" altLang="en-US" dirty="0"/>
          </a:p>
        </p:txBody>
      </p:sp>
    </p:spTree>
    <p:extLst>
      <p:ext uri="{BB962C8B-B14F-4D97-AF65-F5344CB8AC3E}">
        <p14:creationId xmlns:p14="http://schemas.microsoft.com/office/powerpoint/2010/main" val="1874554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FCD9D-4E90-A143-A0DE-B496F80156B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Neural Architecture for NLP</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6F9ACE7-D968-0A4A-A2C4-197D7B4182C6}"/>
              </a:ext>
            </a:extLst>
          </p:cNvPr>
          <p:cNvSpPr>
            <a:spLocks noGrp="1"/>
          </p:cNvSpPr>
          <p:nvPr>
            <p:ph idx="1"/>
          </p:nvPr>
        </p:nvSpPr>
        <p:spPr/>
        <p:txBody>
          <a:bodyPr>
            <a:normAutofit/>
          </a:bodyPr>
          <a:lstStyle/>
          <a:p>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prevalent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paradigm</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NLP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tasks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without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external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endParaRPr kumimoji="1" lang="zh-CN" altLang="en-US"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8832E13-F5C0-E54B-B1C0-3215D417B01A}"/>
              </a:ext>
            </a:extLst>
          </p:cNvPr>
          <p:cNvPicPr>
            <a:picLocks noChangeAspect="1"/>
          </p:cNvPicPr>
          <p:nvPr/>
        </p:nvPicPr>
        <p:blipFill>
          <a:blip r:embed="rId3"/>
          <a:stretch>
            <a:fillRect/>
          </a:stretch>
        </p:blipFill>
        <p:spPr>
          <a:xfrm>
            <a:off x="2745448" y="2339129"/>
            <a:ext cx="5632434" cy="4345876"/>
          </a:xfrm>
          <a:prstGeom prst="rect">
            <a:avLst/>
          </a:prstGeom>
        </p:spPr>
      </p:pic>
      <p:sp>
        <p:nvSpPr>
          <p:cNvPr id="6" name="灯片编号占位符 5">
            <a:extLst>
              <a:ext uri="{FF2B5EF4-FFF2-40B4-BE49-F238E27FC236}">
                <a16:creationId xmlns:a16="http://schemas.microsoft.com/office/drawing/2014/main" id="{56D763F7-FA5E-F240-A7B4-4D5BB6EB0079}"/>
              </a:ext>
            </a:extLst>
          </p:cNvPr>
          <p:cNvSpPr>
            <a:spLocks noGrp="1"/>
          </p:cNvSpPr>
          <p:nvPr>
            <p:ph type="sldNum" sz="quarter" idx="12"/>
          </p:nvPr>
        </p:nvSpPr>
        <p:spPr/>
        <p:txBody>
          <a:bodyPr/>
          <a:lstStyle/>
          <a:p>
            <a:fld id="{CA0EB053-AE80-E94F-A1CD-7F0505CCEB12}" type="slidenum">
              <a:rPr kumimoji="1" lang="zh-CN" altLang="en-US" smtClean="0"/>
              <a:t>18</a:t>
            </a:fld>
            <a:r>
              <a:rPr kumimoji="1" lang="en-US" altLang="zh-CN" dirty="0"/>
              <a:t>/26</a:t>
            </a:r>
            <a:endParaRPr kumimoji="1" lang="zh-CN" altLang="en-US" dirty="0"/>
          </a:p>
        </p:txBody>
      </p:sp>
    </p:spTree>
    <p:extLst>
      <p:ext uri="{BB962C8B-B14F-4D97-AF65-F5344CB8AC3E}">
        <p14:creationId xmlns:p14="http://schemas.microsoft.com/office/powerpoint/2010/main" val="141879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FCD9D-4E90-A143-A0DE-B496F80156B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Knowledge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Integration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6F9ACE7-D968-0A4A-A2C4-197D7B4182C6}"/>
              </a:ext>
            </a:extLst>
          </p:cNvPr>
          <p:cNvSpPr>
            <a:spLocks noGrp="1"/>
          </p:cNvSpPr>
          <p:nvPr>
            <p:ph idx="1"/>
          </p:nvPr>
        </p:nvSpPr>
        <p:spPr/>
        <p:txBody>
          <a:bodyPr>
            <a:normAutofit/>
          </a:bodyPr>
          <a:lstStyle/>
          <a:p>
            <a:r>
              <a:rPr kumimoji="1" lang="en-US" altLang="zh-CN" sz="2000" dirty="0">
                <a:latin typeface="Times New Roman" panose="02020603050405020304" pitchFamily="18" charset="0"/>
                <a:cs typeface="Times New Roman" panose="02020603050405020304" pitchFamily="18" charset="0"/>
              </a:rPr>
              <a:t>Common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ways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incorporating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external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commonsense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p>
          <a:p>
            <a:pPr lvl="1">
              <a:lnSpc>
                <a:spcPct val="150000"/>
              </a:lnSpc>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Knowledge-enhanced</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representations</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(NLU</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tasks</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like</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MRC,</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QA,</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NLI,</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etc.)</a:t>
            </a:r>
          </a:p>
          <a:p>
            <a:pPr lvl="1">
              <a:lnSpc>
                <a:spcPct val="150000"/>
              </a:lnSpc>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Copy</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mechanism</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from</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symbolic</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knowledge(NLG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tasks</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like</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Dialog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generation)</a:t>
            </a:r>
          </a:p>
          <a:p>
            <a:pPr lvl="1">
              <a:lnSpc>
                <a:spcPct val="150000"/>
              </a:lnSpc>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a:t>
            </a:r>
            <a:endParaRPr kumimoji="1" lang="zh-CN" altLang="en-US" sz="16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6F96716C-6B8E-2B48-A0D1-4A8EECE5B239}"/>
              </a:ext>
            </a:extLst>
          </p:cNvPr>
          <p:cNvSpPr>
            <a:spLocks noGrp="1"/>
          </p:cNvSpPr>
          <p:nvPr>
            <p:ph type="sldNum" sz="quarter" idx="12"/>
          </p:nvPr>
        </p:nvSpPr>
        <p:spPr/>
        <p:txBody>
          <a:bodyPr/>
          <a:lstStyle/>
          <a:p>
            <a:fld id="{CA0EB053-AE80-E94F-A1CD-7F0505CCEB12}" type="slidenum">
              <a:rPr kumimoji="1" lang="zh-CN" altLang="en-US" smtClean="0"/>
              <a:t>19</a:t>
            </a:fld>
            <a:r>
              <a:rPr kumimoji="1" lang="en-US" altLang="zh-CN" dirty="0"/>
              <a:t>/26</a:t>
            </a:r>
            <a:endParaRPr kumimoji="1" lang="zh-CN" altLang="en-US" dirty="0"/>
          </a:p>
        </p:txBody>
      </p:sp>
    </p:spTree>
    <p:extLst>
      <p:ext uri="{BB962C8B-B14F-4D97-AF65-F5344CB8AC3E}">
        <p14:creationId xmlns:p14="http://schemas.microsoft.com/office/powerpoint/2010/main" val="168883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E22C2-359C-EC4D-956C-45727A95884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Outline</a:t>
            </a:r>
            <a:endParaRPr kumimoji="1"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DAB3C55-17EC-A944-8347-FAB9AFDC8D2C}"/>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Introduction</a:t>
            </a: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Commonsense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resources</a:t>
            </a: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Commonsense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application</a:t>
            </a: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Conclusion</a:t>
            </a:r>
            <a:endParaRPr kumimoji="1" lang="zh-CN" altLang="en-US"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024E93A8-2563-014D-B12F-2EAD45134F59}"/>
              </a:ext>
            </a:extLst>
          </p:cNvPr>
          <p:cNvSpPr>
            <a:spLocks noGrp="1"/>
          </p:cNvSpPr>
          <p:nvPr>
            <p:ph type="sldNum" sz="quarter" idx="12"/>
          </p:nvPr>
        </p:nvSpPr>
        <p:spPr/>
        <p:txBody>
          <a:bodyPr/>
          <a:lstStyle/>
          <a:p>
            <a:fld id="{CA0EB053-AE80-E94F-A1CD-7F0505CCEB12}" type="slidenum">
              <a:rPr kumimoji="1" lang="zh-CN" altLang="en-US" smtClean="0"/>
              <a:t>2</a:t>
            </a:fld>
            <a:r>
              <a:rPr kumimoji="1" lang="en-US" altLang="zh-CN" dirty="0"/>
              <a:t>/26</a:t>
            </a:r>
            <a:endParaRPr kumimoji="1" lang="zh-CN" altLang="en-US" dirty="0"/>
          </a:p>
        </p:txBody>
      </p:sp>
    </p:spTree>
    <p:extLst>
      <p:ext uri="{BB962C8B-B14F-4D97-AF65-F5344CB8AC3E}">
        <p14:creationId xmlns:p14="http://schemas.microsoft.com/office/powerpoint/2010/main" val="1439122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FCD9D-4E90-A143-A0DE-B496F80156B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Knowledge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Integration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NLU</a:t>
            </a:r>
            <a:endParaRPr kumimoji="1" lang="zh-CN" altLang="en-US"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B34CA390-5DF6-C049-ABCD-B6E0A4166475}"/>
              </a:ext>
            </a:extLst>
          </p:cNvPr>
          <p:cNvPicPr>
            <a:picLocks noGrp="1" noChangeAspect="1"/>
          </p:cNvPicPr>
          <p:nvPr>
            <p:ph idx="1"/>
          </p:nvPr>
        </p:nvPicPr>
        <p:blipFill>
          <a:blip r:embed="rId3"/>
          <a:stretch>
            <a:fillRect/>
          </a:stretch>
        </p:blipFill>
        <p:spPr>
          <a:xfrm>
            <a:off x="1421851" y="3101546"/>
            <a:ext cx="7735739" cy="3117478"/>
          </a:xfrm>
        </p:spPr>
      </p:pic>
      <p:sp>
        <p:nvSpPr>
          <p:cNvPr id="4" name="灯片编号占位符 3">
            <a:extLst>
              <a:ext uri="{FF2B5EF4-FFF2-40B4-BE49-F238E27FC236}">
                <a16:creationId xmlns:a16="http://schemas.microsoft.com/office/drawing/2014/main" id="{6F96716C-6B8E-2B48-A0D1-4A8EECE5B239}"/>
              </a:ext>
            </a:extLst>
          </p:cNvPr>
          <p:cNvSpPr>
            <a:spLocks noGrp="1"/>
          </p:cNvSpPr>
          <p:nvPr>
            <p:ph type="sldNum" sz="quarter" idx="12"/>
          </p:nvPr>
        </p:nvSpPr>
        <p:spPr/>
        <p:txBody>
          <a:bodyPr/>
          <a:lstStyle/>
          <a:p>
            <a:fld id="{CA0EB053-AE80-E94F-A1CD-7F0505CCEB12}" type="slidenum">
              <a:rPr kumimoji="1" lang="zh-CN" altLang="en-US" smtClean="0"/>
              <a:t>20</a:t>
            </a:fld>
            <a:r>
              <a:rPr kumimoji="1" lang="en-US" altLang="zh-CN" dirty="0"/>
              <a:t>/26</a:t>
            </a:r>
            <a:endParaRPr kumimoji="1" lang="zh-CN" altLang="en-US" dirty="0"/>
          </a:p>
        </p:txBody>
      </p:sp>
      <p:sp>
        <p:nvSpPr>
          <p:cNvPr id="7" name="文本框 6">
            <a:extLst>
              <a:ext uri="{FF2B5EF4-FFF2-40B4-BE49-F238E27FC236}">
                <a16:creationId xmlns:a16="http://schemas.microsoft.com/office/drawing/2014/main" id="{EA9BE6A9-A451-7F47-8F8B-5496F31548E2}"/>
              </a:ext>
            </a:extLst>
          </p:cNvPr>
          <p:cNvSpPr txBox="1"/>
          <p:nvPr/>
        </p:nvSpPr>
        <p:spPr>
          <a:xfrm>
            <a:off x="838200" y="1863684"/>
            <a:ext cx="8903043" cy="1354217"/>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latin typeface="Times New Roman" panose="02020603050405020304" pitchFamily="18" charset="0"/>
                <a:cs typeface="Times New Roman" panose="02020603050405020304" pitchFamily="18" charset="0"/>
              </a:rPr>
              <a:t>Soft-alignment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between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pairs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considering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lexical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relation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described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WordNet:</a:t>
            </a:r>
          </a:p>
          <a:p>
            <a:pPr marL="742950" lvl="1" indent="-285750">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Hypernym</a:t>
            </a:r>
          </a:p>
          <a:p>
            <a:pPr marL="742950" lvl="1" indent="-285750">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Hyponym</a:t>
            </a:r>
          </a:p>
          <a:p>
            <a:pPr marL="742950" lvl="1" indent="-285750">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Antonym</a:t>
            </a:r>
          </a:p>
          <a:p>
            <a:pPr marL="742950" lvl="1" indent="-285750">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Co-hypernym</a:t>
            </a:r>
            <a:endParaRPr kumimoji="1" lang="zh-CN" altLang="en-US" sz="16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F7A79CE-B3E8-F942-B089-E244B98AA90D}"/>
              </a:ext>
            </a:extLst>
          </p:cNvPr>
          <p:cNvSpPr txBox="1"/>
          <p:nvPr/>
        </p:nvSpPr>
        <p:spPr>
          <a:xfrm>
            <a:off x="4232189" y="6262042"/>
            <a:ext cx="6240162" cy="461665"/>
          </a:xfrm>
          <a:prstGeom prst="rect">
            <a:avLst/>
          </a:prstGeom>
          <a:noFill/>
        </p:spPr>
        <p:txBody>
          <a:bodyPr wrap="square" rtlCol="0">
            <a:spAutoFit/>
          </a:bodyPr>
          <a:lstStyle/>
          <a:p>
            <a:r>
              <a:rPr kumimoji="1" lang="en-US" altLang="zh-CN" sz="1200" dirty="0">
                <a:solidFill>
                  <a:schemeClr val="accent3"/>
                </a:solidFill>
                <a:latin typeface="Times New Roman" panose="02020603050405020304" pitchFamily="18" charset="0"/>
                <a:cs typeface="Times New Roman" panose="02020603050405020304" pitchFamily="18" charset="0"/>
              </a:rPr>
              <a:t>——</a:t>
            </a:r>
            <a:r>
              <a:rPr kumimoji="1" lang="zh-CN" altLang="en-US" sz="1200" dirty="0">
                <a:solidFill>
                  <a:schemeClr val="accent3"/>
                </a:solidFill>
                <a:latin typeface="Times New Roman" panose="02020603050405020304" pitchFamily="18" charset="0"/>
                <a:cs typeface="Times New Roman" panose="02020603050405020304" pitchFamily="18" charset="0"/>
              </a:rPr>
              <a:t> </a:t>
            </a:r>
            <a:r>
              <a:rPr lang="en" altLang="zh-CN" sz="1200" dirty="0">
                <a:solidFill>
                  <a:schemeClr val="accent3"/>
                </a:solidFill>
                <a:effectLst/>
                <a:latin typeface="Times New Roman" panose="02020603050405020304" pitchFamily="18" charset="0"/>
                <a:cs typeface="Times New Roman" panose="02020603050405020304" pitchFamily="18" charset="0"/>
              </a:rPr>
              <a:t>Neural natural language inference models enhanced with external knowledge</a:t>
            </a:r>
            <a:r>
              <a:rPr lang="zh-CN" altLang="en-US" sz="1200" dirty="0">
                <a:solidFill>
                  <a:schemeClr val="accent3"/>
                </a:solidFill>
                <a:effectLst/>
                <a:latin typeface="Times New Roman" panose="02020603050405020304" pitchFamily="18" charset="0"/>
                <a:cs typeface="Times New Roman" panose="02020603050405020304" pitchFamily="18" charset="0"/>
              </a:rPr>
              <a:t> </a:t>
            </a:r>
            <a:r>
              <a:rPr lang="en-US" altLang="zh-CN" sz="1200" dirty="0">
                <a:solidFill>
                  <a:schemeClr val="accent3"/>
                </a:solidFill>
                <a:effectLst/>
                <a:latin typeface="Times New Roman" panose="02020603050405020304" pitchFamily="18" charset="0"/>
                <a:cs typeface="Times New Roman" panose="02020603050405020304" pitchFamily="18" charset="0"/>
              </a:rPr>
              <a:t>(ACL2018)</a:t>
            </a:r>
            <a:endParaRPr lang="en" altLang="zh-CN" sz="1200" dirty="0">
              <a:solidFill>
                <a:schemeClr val="accent3"/>
              </a:solidFill>
              <a:effectLst/>
              <a:latin typeface="Times New Roman" panose="02020603050405020304" pitchFamily="18" charset="0"/>
              <a:cs typeface="Times New Roman" panose="02020603050405020304" pitchFamily="18" charset="0"/>
            </a:endParaRPr>
          </a:p>
          <a:p>
            <a:endParaRPr kumimoji="1" lang="zh-CN" altLang="en-US" sz="1200" dirty="0">
              <a:solidFill>
                <a:schemeClr val="accent3"/>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FBC78504-4EE9-8849-8277-19D2350BABEA}"/>
              </a:ext>
            </a:extLst>
          </p:cNvPr>
          <p:cNvPicPr>
            <a:picLocks noChangeAspect="1"/>
          </p:cNvPicPr>
          <p:nvPr/>
        </p:nvPicPr>
        <p:blipFill>
          <a:blip r:embed="rId4"/>
          <a:stretch>
            <a:fillRect/>
          </a:stretch>
        </p:blipFill>
        <p:spPr>
          <a:xfrm>
            <a:off x="8610600" y="2718486"/>
            <a:ext cx="2496890" cy="593723"/>
          </a:xfrm>
          <a:prstGeom prst="rect">
            <a:avLst/>
          </a:prstGeom>
        </p:spPr>
      </p:pic>
      <p:pic>
        <p:nvPicPr>
          <p:cNvPr id="12" name="图片 11">
            <a:extLst>
              <a:ext uri="{FF2B5EF4-FFF2-40B4-BE49-F238E27FC236}">
                <a16:creationId xmlns:a16="http://schemas.microsoft.com/office/drawing/2014/main" id="{143D0513-DF8B-1C48-B6CD-2403F749B5B4}"/>
              </a:ext>
            </a:extLst>
          </p:cNvPr>
          <p:cNvPicPr>
            <a:picLocks noChangeAspect="1"/>
          </p:cNvPicPr>
          <p:nvPr/>
        </p:nvPicPr>
        <p:blipFill>
          <a:blip r:embed="rId5"/>
          <a:stretch>
            <a:fillRect/>
          </a:stretch>
        </p:blipFill>
        <p:spPr>
          <a:xfrm>
            <a:off x="8799128" y="3488765"/>
            <a:ext cx="3073484" cy="678244"/>
          </a:xfrm>
          <a:prstGeom prst="rect">
            <a:avLst/>
          </a:prstGeom>
        </p:spPr>
      </p:pic>
    </p:spTree>
    <p:extLst>
      <p:ext uri="{BB962C8B-B14F-4D97-AF65-F5344CB8AC3E}">
        <p14:creationId xmlns:p14="http://schemas.microsoft.com/office/powerpoint/2010/main" val="75851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FCD9D-4E90-A143-A0DE-B496F80156B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Knowledge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Integration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NLU</a:t>
            </a:r>
            <a:endParaRPr kumimoji="1" lang="zh-CN" altLang="en-US"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C14574AF-2DBD-EA44-976F-4242C74407F1}"/>
              </a:ext>
            </a:extLst>
          </p:cNvPr>
          <p:cNvPicPr>
            <a:picLocks noGrp="1" noChangeAspect="1"/>
          </p:cNvPicPr>
          <p:nvPr>
            <p:ph idx="1"/>
          </p:nvPr>
        </p:nvPicPr>
        <p:blipFill>
          <a:blip r:embed="rId3"/>
          <a:stretch>
            <a:fillRect/>
          </a:stretch>
        </p:blipFill>
        <p:spPr>
          <a:xfrm>
            <a:off x="2564029" y="3094338"/>
            <a:ext cx="5962133" cy="3138449"/>
          </a:xfrm>
        </p:spPr>
      </p:pic>
      <p:sp>
        <p:nvSpPr>
          <p:cNvPr id="4" name="灯片编号占位符 3">
            <a:extLst>
              <a:ext uri="{FF2B5EF4-FFF2-40B4-BE49-F238E27FC236}">
                <a16:creationId xmlns:a16="http://schemas.microsoft.com/office/drawing/2014/main" id="{6F96716C-6B8E-2B48-A0D1-4A8EECE5B239}"/>
              </a:ext>
            </a:extLst>
          </p:cNvPr>
          <p:cNvSpPr>
            <a:spLocks noGrp="1"/>
          </p:cNvSpPr>
          <p:nvPr>
            <p:ph type="sldNum" sz="quarter" idx="12"/>
          </p:nvPr>
        </p:nvSpPr>
        <p:spPr/>
        <p:txBody>
          <a:bodyPr/>
          <a:lstStyle/>
          <a:p>
            <a:fld id="{CA0EB053-AE80-E94F-A1CD-7F0505CCEB12}" type="slidenum">
              <a:rPr kumimoji="1" lang="zh-CN" altLang="en-US" smtClean="0"/>
              <a:t>21</a:t>
            </a:fld>
            <a:r>
              <a:rPr kumimoji="1" lang="en-US" altLang="zh-CN" dirty="0"/>
              <a:t>/26</a:t>
            </a:r>
            <a:endParaRPr kumimoji="1" lang="zh-CN" altLang="en-US" dirty="0"/>
          </a:p>
        </p:txBody>
      </p:sp>
      <p:sp>
        <p:nvSpPr>
          <p:cNvPr id="7" name="文本框 6">
            <a:extLst>
              <a:ext uri="{FF2B5EF4-FFF2-40B4-BE49-F238E27FC236}">
                <a16:creationId xmlns:a16="http://schemas.microsoft.com/office/drawing/2014/main" id="{70CDDDA5-25D6-5549-B3CD-7F34D31BABD9}"/>
              </a:ext>
            </a:extLst>
          </p:cNvPr>
          <p:cNvSpPr txBox="1"/>
          <p:nvPr/>
        </p:nvSpPr>
        <p:spPr>
          <a:xfrm>
            <a:off x="838200" y="1863684"/>
            <a:ext cx="8903043"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latin typeface="Times New Roman" panose="02020603050405020304" pitchFamily="18" charset="0"/>
                <a:cs typeface="Times New Roman" panose="02020603050405020304" pitchFamily="18" charset="0"/>
              </a:rPr>
              <a:t>Enrich</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contextual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representation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with</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pretrained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embeddings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from</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WordNet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NELL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using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attention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mechanism</a:t>
            </a:r>
          </a:p>
        </p:txBody>
      </p:sp>
      <p:sp>
        <p:nvSpPr>
          <p:cNvPr id="3" name="文本框 2">
            <a:extLst>
              <a:ext uri="{FF2B5EF4-FFF2-40B4-BE49-F238E27FC236}">
                <a16:creationId xmlns:a16="http://schemas.microsoft.com/office/drawing/2014/main" id="{AD1B51C0-F44E-4B72-B2DF-E1C2DDE6843B}"/>
              </a:ext>
            </a:extLst>
          </p:cNvPr>
          <p:cNvSpPr txBox="1"/>
          <p:nvPr/>
        </p:nvSpPr>
        <p:spPr>
          <a:xfrm>
            <a:off x="2884975" y="6262042"/>
            <a:ext cx="11302314" cy="461665"/>
          </a:xfrm>
          <a:prstGeom prst="rect">
            <a:avLst/>
          </a:prstGeom>
          <a:noFill/>
        </p:spPr>
        <p:txBody>
          <a:bodyPr wrap="square" rtlCol="0">
            <a:spAutoFit/>
          </a:bodyPr>
          <a:lstStyle/>
          <a:p>
            <a:r>
              <a:rPr kumimoji="1" lang="en-US" altLang="zh-CN" sz="1200" dirty="0">
                <a:solidFill>
                  <a:schemeClr val="accent3"/>
                </a:solidFill>
                <a:latin typeface="Times New Roman" panose="02020603050405020304" pitchFamily="18" charset="0"/>
                <a:cs typeface="Times New Roman" panose="02020603050405020304" pitchFamily="18" charset="0"/>
              </a:rPr>
              <a:t>——</a:t>
            </a:r>
            <a:r>
              <a:rPr kumimoji="1" lang="zh-CN" altLang="en-US" sz="1200" dirty="0">
                <a:solidFill>
                  <a:schemeClr val="accent3"/>
                </a:solidFill>
                <a:latin typeface="Times New Roman" panose="02020603050405020304" pitchFamily="18" charset="0"/>
                <a:cs typeface="Times New Roman" panose="02020603050405020304" pitchFamily="18" charset="0"/>
              </a:rPr>
              <a:t> </a:t>
            </a:r>
            <a:r>
              <a:rPr lang="en" altLang="zh-CN" sz="1200" dirty="0">
                <a:solidFill>
                  <a:schemeClr val="accent3"/>
                </a:solidFill>
                <a:effectLst/>
                <a:latin typeface="Times New Roman" panose="02020603050405020304" pitchFamily="18" charset="0"/>
                <a:cs typeface="Times New Roman" panose="02020603050405020304" pitchFamily="18" charset="0"/>
              </a:rPr>
              <a:t>Enhancing Pre-Trained Language Representations with Rich Knowledge for Machine Reading Comprehension</a:t>
            </a:r>
            <a:r>
              <a:rPr lang="zh-CN" altLang="en-US" sz="1200" dirty="0">
                <a:solidFill>
                  <a:schemeClr val="accent3"/>
                </a:solidFill>
                <a:effectLst/>
                <a:latin typeface="Times New Roman" panose="02020603050405020304" pitchFamily="18" charset="0"/>
                <a:cs typeface="Times New Roman" panose="02020603050405020304" pitchFamily="18" charset="0"/>
              </a:rPr>
              <a:t> </a:t>
            </a:r>
            <a:r>
              <a:rPr lang="en-US" altLang="zh-CN" sz="1200" dirty="0">
                <a:solidFill>
                  <a:schemeClr val="accent3"/>
                </a:solidFill>
                <a:effectLst/>
                <a:latin typeface="Times New Roman" panose="02020603050405020304" pitchFamily="18" charset="0"/>
                <a:cs typeface="Times New Roman" panose="02020603050405020304" pitchFamily="18" charset="0"/>
              </a:rPr>
              <a:t>(ACL2019)</a:t>
            </a:r>
            <a:endParaRPr lang="en" altLang="zh-CN" sz="1200" dirty="0">
              <a:solidFill>
                <a:schemeClr val="accent3"/>
              </a:solidFill>
              <a:effectLst/>
              <a:latin typeface="Times New Roman" panose="02020603050405020304" pitchFamily="18" charset="0"/>
              <a:cs typeface="Times New Roman" panose="02020603050405020304" pitchFamily="18" charset="0"/>
            </a:endParaRPr>
          </a:p>
          <a:p>
            <a:endParaRPr kumimoji="1" lang="zh-CN" altLang="en-US" sz="12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601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FCD9D-4E90-A143-A0DE-B496F80156B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Knowledge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Integration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NLG</a:t>
            </a:r>
            <a:endParaRPr kumimoji="1"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6F96716C-6B8E-2B48-A0D1-4A8EECE5B239}"/>
              </a:ext>
            </a:extLst>
          </p:cNvPr>
          <p:cNvSpPr>
            <a:spLocks noGrp="1"/>
          </p:cNvSpPr>
          <p:nvPr>
            <p:ph type="sldNum" sz="quarter" idx="12"/>
          </p:nvPr>
        </p:nvSpPr>
        <p:spPr/>
        <p:txBody>
          <a:bodyPr/>
          <a:lstStyle/>
          <a:p>
            <a:fld id="{CA0EB053-AE80-E94F-A1CD-7F0505CCEB12}" type="slidenum">
              <a:rPr kumimoji="1" lang="zh-CN" altLang="en-US" smtClean="0"/>
              <a:t>22</a:t>
            </a:fld>
            <a:r>
              <a:rPr kumimoji="1" lang="en-US" altLang="zh-CN" dirty="0"/>
              <a:t>/26</a:t>
            </a:r>
            <a:endParaRPr kumimoji="1" lang="zh-CN" altLang="en-US" dirty="0"/>
          </a:p>
        </p:txBody>
      </p:sp>
      <p:sp>
        <p:nvSpPr>
          <p:cNvPr id="7" name="文本框 6">
            <a:extLst>
              <a:ext uri="{FF2B5EF4-FFF2-40B4-BE49-F238E27FC236}">
                <a16:creationId xmlns:a16="http://schemas.microsoft.com/office/drawing/2014/main" id="{EA9BE6A9-A451-7F47-8F8B-5496F31548E2}"/>
              </a:ext>
            </a:extLst>
          </p:cNvPr>
          <p:cNvSpPr txBox="1"/>
          <p:nvPr/>
        </p:nvSpPr>
        <p:spPr>
          <a:xfrm>
            <a:off x="838200" y="1863684"/>
            <a:ext cx="8903043" cy="97142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latin typeface="Times New Roman" panose="02020603050405020304" pitchFamily="18" charset="0"/>
                <a:cs typeface="Times New Roman" panose="02020603050405020304" pitchFamily="18" charset="0"/>
              </a:rPr>
              <a:t>Retrieve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relevant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triples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from</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ConceptNet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fuzzy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1-gram</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matching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fuse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knowledge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embedding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with</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contextual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embedding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input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decoder</a:t>
            </a:r>
          </a:p>
          <a:p>
            <a:pPr marL="285750" indent="-285750">
              <a:lnSpc>
                <a:spcPct val="150000"/>
              </a:lnSpc>
              <a:buFont typeface="Arial" panose="020B0604020202020204" pitchFamily="34" charset="0"/>
              <a:buChar char="•"/>
            </a:pPr>
            <a:r>
              <a:rPr kumimoji="1" lang="en-US" altLang="zh-CN" sz="1600" dirty="0">
                <a:latin typeface="Times New Roman" panose="02020603050405020304" pitchFamily="18" charset="0"/>
                <a:cs typeface="Times New Roman" panose="02020603050405020304" pitchFamily="18" charset="0"/>
              </a:rPr>
              <a:t>Dynamic</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entity</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word</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selection</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during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each</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decoding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step</a:t>
            </a:r>
            <a:endParaRPr kumimoji="1" lang="zh-CN" altLang="en-US" sz="16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F7A79CE-B3E8-F942-B089-E244B98AA90D}"/>
              </a:ext>
            </a:extLst>
          </p:cNvPr>
          <p:cNvSpPr txBox="1"/>
          <p:nvPr/>
        </p:nvSpPr>
        <p:spPr>
          <a:xfrm>
            <a:off x="4232189" y="6262042"/>
            <a:ext cx="6240162" cy="646331"/>
          </a:xfrm>
          <a:prstGeom prst="rect">
            <a:avLst/>
          </a:prstGeom>
          <a:noFill/>
        </p:spPr>
        <p:txBody>
          <a:bodyPr wrap="square" rtlCol="0">
            <a:spAutoFit/>
          </a:bodyPr>
          <a:lstStyle/>
          <a:p>
            <a:r>
              <a:rPr kumimoji="1" lang="en-US" altLang="zh-CN" sz="1200" dirty="0">
                <a:solidFill>
                  <a:schemeClr val="accent3"/>
                </a:solidFill>
                <a:latin typeface="Times New Roman" panose="02020603050405020304" pitchFamily="18" charset="0"/>
                <a:cs typeface="Times New Roman" panose="02020603050405020304" pitchFamily="18" charset="0"/>
              </a:rPr>
              <a:t>——</a:t>
            </a:r>
            <a:r>
              <a:rPr kumimoji="1" lang="zh-CN" altLang="en-US" sz="1200" dirty="0">
                <a:solidFill>
                  <a:schemeClr val="accent3"/>
                </a:solidFill>
                <a:latin typeface="Times New Roman" panose="02020603050405020304" pitchFamily="18" charset="0"/>
                <a:cs typeface="Times New Roman" panose="02020603050405020304" pitchFamily="18" charset="0"/>
              </a:rPr>
              <a:t> </a:t>
            </a:r>
            <a:r>
              <a:rPr lang="en" altLang="zh-CN" sz="1200" dirty="0">
                <a:solidFill>
                  <a:schemeClr val="accent3"/>
                </a:solidFill>
                <a:effectLst/>
                <a:latin typeface="Times New Roman" panose="02020603050405020304" pitchFamily="18" charset="0"/>
                <a:cs typeface="Times New Roman" panose="02020603050405020304" pitchFamily="18" charset="0"/>
              </a:rPr>
              <a:t>Diverse and Informative Dialogue Generation with Context-Specific Commonsense Knowledge Awareness</a:t>
            </a:r>
            <a:r>
              <a:rPr lang="zh-CN" altLang="en-US" sz="1200" dirty="0">
                <a:solidFill>
                  <a:schemeClr val="accent3"/>
                </a:solidFill>
                <a:effectLst/>
                <a:latin typeface="Times New Roman" panose="02020603050405020304" pitchFamily="18" charset="0"/>
                <a:cs typeface="Times New Roman" panose="02020603050405020304" pitchFamily="18" charset="0"/>
              </a:rPr>
              <a:t> </a:t>
            </a:r>
            <a:r>
              <a:rPr lang="en-US" altLang="zh-CN" sz="1200" dirty="0">
                <a:solidFill>
                  <a:schemeClr val="accent3"/>
                </a:solidFill>
                <a:effectLst/>
                <a:latin typeface="Times New Roman" panose="02020603050405020304" pitchFamily="18" charset="0"/>
                <a:cs typeface="Times New Roman" panose="02020603050405020304" pitchFamily="18" charset="0"/>
              </a:rPr>
              <a:t>(ACL2020)</a:t>
            </a:r>
            <a:endParaRPr lang="en" altLang="zh-CN" sz="1200" dirty="0">
              <a:solidFill>
                <a:schemeClr val="accent3"/>
              </a:solidFill>
              <a:effectLst/>
              <a:latin typeface="Times New Roman" panose="02020603050405020304" pitchFamily="18" charset="0"/>
              <a:cs typeface="Times New Roman" panose="02020603050405020304" pitchFamily="18" charset="0"/>
            </a:endParaRPr>
          </a:p>
          <a:p>
            <a:endParaRPr kumimoji="1" lang="zh-CN" altLang="en-US" sz="1200" dirty="0">
              <a:solidFill>
                <a:schemeClr val="accent3"/>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2CEC5216-F9E6-F442-A2C9-EF2D29803237}"/>
              </a:ext>
            </a:extLst>
          </p:cNvPr>
          <p:cNvPicPr>
            <a:picLocks noChangeAspect="1"/>
          </p:cNvPicPr>
          <p:nvPr/>
        </p:nvPicPr>
        <p:blipFill>
          <a:blip r:embed="rId3"/>
          <a:stretch>
            <a:fillRect/>
          </a:stretch>
        </p:blipFill>
        <p:spPr>
          <a:xfrm>
            <a:off x="2458994" y="2816695"/>
            <a:ext cx="6406978" cy="3476322"/>
          </a:xfrm>
          <a:prstGeom prst="rect">
            <a:avLst/>
          </a:prstGeom>
        </p:spPr>
      </p:pic>
    </p:spTree>
    <p:extLst>
      <p:ext uri="{BB962C8B-B14F-4D97-AF65-F5344CB8AC3E}">
        <p14:creationId xmlns:p14="http://schemas.microsoft.com/office/powerpoint/2010/main" val="3192302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ACC3E-E439-BA4D-B5E7-5485E66CC1DC}"/>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More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Explore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Knowledge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Integration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FCBEDE5-C1DD-2F40-9076-E9A67A9FAD10}"/>
              </a:ext>
            </a:extLst>
          </p:cNvPr>
          <p:cNvSpPr>
            <a:spLocks noGrp="1"/>
          </p:cNvSpPr>
          <p:nvPr>
            <p:ph idx="1"/>
          </p:nvPr>
        </p:nvSpPr>
        <p:spPr/>
        <p:txBody>
          <a:bodyPr>
            <a:normAutofit/>
          </a:bodyPr>
          <a:lstStyle/>
          <a:p>
            <a:r>
              <a:rPr kumimoji="1" lang="en-US" altLang="zh-CN" sz="2000" dirty="0">
                <a:latin typeface="Times New Roman" panose="02020603050405020304" pitchFamily="18" charset="0"/>
                <a:cs typeface="Times New Roman" panose="02020603050405020304" pitchFamily="18" charset="0"/>
              </a:rPr>
              <a:t>More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accurate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embedding:</a:t>
            </a:r>
          </a:p>
          <a:p>
            <a:pPr lvl="1">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Exploiting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multi-hop</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graph</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structure</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KGs</a:t>
            </a:r>
          </a:p>
          <a:p>
            <a:pPr marL="457200" lvl="1" indent="0">
              <a:buNone/>
            </a:pPr>
            <a:endParaRPr kumimoji="1" lang="en-US" altLang="zh-CN" sz="16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More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canonicalized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flexible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representation:</a:t>
            </a:r>
          </a:p>
          <a:p>
            <a:pPr lvl="1">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Enabling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compositional</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reasoning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engine</a:t>
            </a:r>
          </a:p>
          <a:p>
            <a:pPr marL="457200" lvl="1" indent="0">
              <a:buNone/>
            </a:pPr>
            <a:endParaRPr kumimoji="1" lang="en-US" altLang="zh-CN" sz="16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More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effective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self-supervised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pretraining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using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commonsense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KBs:</a:t>
            </a:r>
          </a:p>
          <a:p>
            <a:pPr lvl="1">
              <a:buFont typeface="Wingdings" pitchFamily="2" charset="2"/>
              <a:buChar char="Ø"/>
            </a:pPr>
            <a:r>
              <a:rPr kumimoji="1" lang="en-US" altLang="zh-CN" sz="1600" dirty="0">
                <a:latin typeface="Times New Roman" panose="02020603050405020304" pitchFamily="18" charset="0"/>
                <a:cs typeface="Times New Roman" panose="02020603050405020304" pitchFamily="18" charset="0"/>
              </a:rPr>
              <a:t>Self-supervised</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pretraining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on</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large</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scale</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raw</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text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give</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rises</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to</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powerful</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LMs</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like</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BERT,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GPT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and</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RoBERTa</a:t>
            </a:r>
            <a:r>
              <a:rPr kumimoji="1" lang="en-US" altLang="zh-C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then</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can</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we</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draw</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inspiration</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from</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and</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apply</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to</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knowledge-oriented</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pretraining?</a:t>
            </a:r>
          </a:p>
          <a:p>
            <a:pPr lvl="1">
              <a:buFont typeface="Wingdings" pitchFamily="2" charset="2"/>
              <a:buChar char="Ø"/>
            </a:pPr>
            <a:endParaRPr kumimoji="1" lang="en-US" altLang="zh-CN" sz="16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9D43FFE-163E-B049-937B-2D7920C1C2D1}"/>
              </a:ext>
            </a:extLst>
          </p:cNvPr>
          <p:cNvSpPr>
            <a:spLocks noGrp="1"/>
          </p:cNvSpPr>
          <p:nvPr>
            <p:ph type="sldNum" sz="quarter" idx="12"/>
          </p:nvPr>
        </p:nvSpPr>
        <p:spPr/>
        <p:txBody>
          <a:bodyPr/>
          <a:lstStyle/>
          <a:p>
            <a:fld id="{CA0EB053-AE80-E94F-A1CD-7F0505CCEB12}" type="slidenum">
              <a:rPr kumimoji="1" lang="zh-CN" altLang="en-US" smtClean="0"/>
              <a:t>23</a:t>
            </a:fld>
            <a:r>
              <a:rPr kumimoji="1" lang="en-US" altLang="zh-CN" dirty="0"/>
              <a:t>/26</a:t>
            </a:r>
            <a:endParaRPr kumimoji="1" lang="zh-CN" altLang="en-US" dirty="0"/>
          </a:p>
        </p:txBody>
      </p:sp>
    </p:spTree>
    <p:extLst>
      <p:ext uri="{BB962C8B-B14F-4D97-AF65-F5344CB8AC3E}">
        <p14:creationId xmlns:p14="http://schemas.microsoft.com/office/powerpoint/2010/main" val="3423534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E22C2-359C-EC4D-956C-45727A95884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Outline</a:t>
            </a:r>
            <a:endParaRPr kumimoji="1"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DAB3C55-17EC-A944-8347-FAB9AFDC8D2C}"/>
              </a:ext>
            </a:extLst>
          </p:cNvPr>
          <p:cNvSpPr>
            <a:spLocks noGrp="1"/>
          </p:cNvSpPr>
          <p:nvPr>
            <p:ph idx="1"/>
          </p:nvPr>
        </p:nvSpPr>
        <p:spPr/>
        <p:txBody>
          <a:bodyPr/>
          <a:lstStyle/>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Introduction</a:t>
            </a:r>
          </a:p>
          <a:p>
            <a:endParaRPr kumimoji="1" lang="en-US" altLang="zh-CN" dirty="0">
              <a:solidFill>
                <a:schemeClr val="bg2">
                  <a:lumMod val="90000"/>
                </a:schemeClr>
              </a:solidFill>
              <a:latin typeface="Times New Roman" panose="02020603050405020304" pitchFamily="18" charset="0"/>
              <a:cs typeface="Times New Roman" panose="02020603050405020304" pitchFamily="18" charset="0"/>
            </a:endParaRPr>
          </a:p>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Commonsense</a:t>
            </a:r>
            <a:r>
              <a:rPr kumimoji="1" lang="zh-CN" altLang="en-US" dirty="0">
                <a:solidFill>
                  <a:schemeClr val="bg2">
                    <a:lumMod val="90000"/>
                  </a:schemeClr>
                </a:solidFill>
                <a:latin typeface="Times New Roman" panose="02020603050405020304" pitchFamily="18" charset="0"/>
                <a:cs typeface="Times New Roman" panose="02020603050405020304" pitchFamily="18" charset="0"/>
              </a:rPr>
              <a:t> </a:t>
            </a:r>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resources</a:t>
            </a:r>
          </a:p>
          <a:p>
            <a:endParaRPr kumimoji="1" lang="en-US" altLang="zh-CN" dirty="0">
              <a:solidFill>
                <a:schemeClr val="bg2">
                  <a:lumMod val="90000"/>
                </a:schemeClr>
              </a:solidFill>
              <a:latin typeface="Times New Roman" panose="02020603050405020304" pitchFamily="18" charset="0"/>
              <a:cs typeface="Times New Roman" panose="02020603050405020304" pitchFamily="18" charset="0"/>
            </a:endParaRPr>
          </a:p>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Commonsense</a:t>
            </a:r>
            <a:r>
              <a:rPr kumimoji="1" lang="zh-CN" altLang="en-US" dirty="0">
                <a:solidFill>
                  <a:schemeClr val="bg2">
                    <a:lumMod val="90000"/>
                  </a:schemeClr>
                </a:solidFill>
                <a:latin typeface="Times New Roman" panose="02020603050405020304" pitchFamily="18" charset="0"/>
                <a:cs typeface="Times New Roman" panose="02020603050405020304" pitchFamily="18" charset="0"/>
              </a:rPr>
              <a:t> </a:t>
            </a:r>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application</a:t>
            </a: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Conclusion</a:t>
            </a:r>
            <a:endParaRPr kumimoji="1" lang="zh-CN" altLang="en-US"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024E93A8-2563-014D-B12F-2EAD45134F59}"/>
              </a:ext>
            </a:extLst>
          </p:cNvPr>
          <p:cNvSpPr>
            <a:spLocks noGrp="1"/>
          </p:cNvSpPr>
          <p:nvPr>
            <p:ph type="sldNum" sz="quarter" idx="12"/>
          </p:nvPr>
        </p:nvSpPr>
        <p:spPr/>
        <p:txBody>
          <a:bodyPr/>
          <a:lstStyle/>
          <a:p>
            <a:fld id="{CA0EB053-AE80-E94F-A1CD-7F0505CCEB12}" type="slidenum">
              <a:rPr kumimoji="1" lang="zh-CN" altLang="en-US" smtClean="0"/>
              <a:t>24</a:t>
            </a:fld>
            <a:r>
              <a:rPr kumimoji="1" lang="en-US" altLang="zh-CN" dirty="0"/>
              <a:t>/26</a:t>
            </a:r>
            <a:endParaRPr kumimoji="1" lang="zh-CN" altLang="en-US" dirty="0"/>
          </a:p>
        </p:txBody>
      </p:sp>
    </p:spTree>
    <p:extLst>
      <p:ext uri="{BB962C8B-B14F-4D97-AF65-F5344CB8AC3E}">
        <p14:creationId xmlns:p14="http://schemas.microsoft.com/office/powerpoint/2010/main" val="356259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B06F6-5E62-2544-8C16-8C8BC166C08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Conclusion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38CBAF0-F144-0F42-82B3-70C4CE928027}"/>
              </a:ext>
            </a:extLst>
          </p:cNvPr>
          <p:cNvSpPr>
            <a:spLocks noGrp="1"/>
          </p:cNvSpPr>
          <p:nvPr>
            <p:ph idx="1"/>
          </p:nvPr>
        </p:nvSpPr>
        <p:spPr/>
        <p:txBody>
          <a:bodyPr>
            <a:normAutofit/>
          </a:bodyPr>
          <a:lstStyle/>
          <a:p>
            <a:r>
              <a:rPr kumimoji="1" lang="en-US" altLang="zh-CN" sz="2000" dirty="0">
                <a:latin typeface="Times New Roman" panose="02020603050405020304" pitchFamily="18" charset="0"/>
                <a:cs typeface="Times New Roman" panose="02020603050405020304" pitchFamily="18" charset="0"/>
              </a:rPr>
              <a:t>Commonsense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heavily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ignored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most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current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neural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models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NLP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community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especially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given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rise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large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pretrained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LMs.</a:t>
            </a:r>
          </a:p>
          <a:p>
            <a:r>
              <a:rPr kumimoji="1" lang="en-US" altLang="zh-CN" sz="2000" dirty="0">
                <a:latin typeface="Times New Roman" panose="02020603050405020304" pitchFamily="18" charset="0"/>
                <a:cs typeface="Times New Roman" panose="02020603050405020304" pitchFamily="18" charset="0"/>
              </a:rPr>
              <a:t>Existing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commonsense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KBs,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though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providing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useful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still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limited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diversity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coverage.</a:t>
            </a:r>
          </a:p>
          <a:p>
            <a:r>
              <a:rPr kumimoji="1" lang="en-US" altLang="zh-CN" sz="2000" dirty="0">
                <a:latin typeface="Times New Roman" panose="02020603050405020304" pitchFamily="18" charset="0"/>
                <a:cs typeface="Times New Roman" panose="02020603050405020304" pitchFamily="18" charset="0"/>
              </a:rPr>
              <a:t>Ways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incorporating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symbolic</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external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remain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open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research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topic.</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now,</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retrieve-then-integrate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most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popular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strategy.</a:t>
            </a:r>
            <a:endParaRPr kumimoji="1" lang="zh-CN" altLang="en-US"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675571DD-1102-564B-85E7-E10FB45DC9E4}"/>
              </a:ext>
            </a:extLst>
          </p:cNvPr>
          <p:cNvSpPr>
            <a:spLocks noGrp="1"/>
          </p:cNvSpPr>
          <p:nvPr>
            <p:ph type="sldNum" sz="quarter" idx="12"/>
          </p:nvPr>
        </p:nvSpPr>
        <p:spPr/>
        <p:txBody>
          <a:bodyPr/>
          <a:lstStyle/>
          <a:p>
            <a:fld id="{CA0EB053-AE80-E94F-A1CD-7F0505CCEB12}" type="slidenum">
              <a:rPr kumimoji="1" lang="zh-CN" altLang="en-US" smtClean="0"/>
              <a:t>25</a:t>
            </a:fld>
            <a:r>
              <a:rPr kumimoji="1" lang="en-US" altLang="zh-CN" dirty="0"/>
              <a:t>/26</a:t>
            </a:r>
            <a:endParaRPr kumimoji="1" lang="zh-CN" altLang="en-US" dirty="0"/>
          </a:p>
        </p:txBody>
      </p:sp>
    </p:spTree>
    <p:extLst>
      <p:ext uri="{BB962C8B-B14F-4D97-AF65-F5344CB8AC3E}">
        <p14:creationId xmlns:p14="http://schemas.microsoft.com/office/powerpoint/2010/main" val="2014972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B06F6-5E62-2544-8C16-8C8BC166C08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References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38CBAF0-F144-0F42-82B3-70C4CE928027}"/>
              </a:ext>
            </a:extLst>
          </p:cNvPr>
          <p:cNvSpPr>
            <a:spLocks noGrp="1"/>
          </p:cNvSpPr>
          <p:nvPr>
            <p:ph idx="1"/>
          </p:nvPr>
        </p:nvSpPr>
        <p:spPr/>
        <p:txBody>
          <a:bodyPr>
            <a:normAutofit lnSpcReduction="10000"/>
          </a:bodyPr>
          <a:lstStyle/>
          <a:p>
            <a:pPr>
              <a:lnSpc>
                <a:spcPct val="150000"/>
              </a:lnSpc>
            </a:pPr>
            <a:r>
              <a:rPr kumimoji="1" lang="en-US" altLang="zh-CN" sz="2000" dirty="0">
                <a:latin typeface="Times New Roman" panose="02020603050405020304" pitchFamily="18" charset="0"/>
                <a:cs typeface="Times New Roman" panose="02020603050405020304" pitchFamily="18" charset="0"/>
              </a:rPr>
              <a:t>ATOMIC:</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a:latin typeface="Times New Roman" panose="02020603050405020304" pitchFamily="18" charset="0"/>
                <a:cs typeface="Times New Roman" panose="02020603050405020304" pitchFamily="18" charset="0"/>
                <a:hlinkClick r:id="rId3"/>
              </a:rPr>
              <a:t>https://homes.cs.washington.edu/~msap/atomic/</a:t>
            </a: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en-US" altLang="zh-CN" sz="2000" dirty="0">
                <a:latin typeface="Times New Roman" panose="02020603050405020304" pitchFamily="18" charset="0"/>
                <a:cs typeface="Times New Roman" panose="02020603050405020304" pitchFamily="18" charset="0"/>
              </a:rPr>
              <a:t>ConceptNet: </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hlinkClick r:id="rId3"/>
              </a:rPr>
              <a:t>https://homes.cs.washington.edu/~msap/atomic/</a:t>
            </a: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en-US" altLang="zh-CN" sz="2000" dirty="0">
                <a:latin typeface="Times New Roman" panose="02020603050405020304" pitchFamily="18" charset="0"/>
                <a:cs typeface="Times New Roman" panose="02020603050405020304" pitchFamily="18" charset="0"/>
              </a:rPr>
              <a:t>COMET: </a:t>
            </a:r>
            <a:r>
              <a:rPr kumimoji="1" lang="en-US" altLang="zh-CN" sz="2000" dirty="0">
                <a:latin typeface="Times New Roman" panose="02020603050405020304" pitchFamily="18" charset="0"/>
                <a:cs typeface="Times New Roman" panose="02020603050405020304" pitchFamily="18" charset="0"/>
                <a:hlinkClick r:id="rId4"/>
              </a:rPr>
              <a:t>https://mosaickg.apps.allenai.org/comet_atomic/</a:t>
            </a: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en-US" altLang="zh-CN" sz="2000" dirty="0">
                <a:latin typeface="Times New Roman" panose="02020603050405020304" pitchFamily="18" charset="0"/>
                <a:cs typeface="Times New Roman" panose="02020603050405020304" pitchFamily="18" charset="0"/>
              </a:rPr>
              <a:t>ASER: </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hlinkClick r:id="rId5"/>
              </a:rPr>
              <a:t>https://hkust-knowcomp.github.io/ASER/</a:t>
            </a: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en-US" altLang="zh-CN" sz="2000" dirty="0">
                <a:latin typeface="Times New Roman" panose="02020603050405020304" pitchFamily="18" charset="0"/>
                <a:cs typeface="Times New Roman" panose="02020603050405020304" pitchFamily="18" charset="0"/>
              </a:rPr>
              <a:t>Quaimodo: </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hlinkClick r:id="rId5"/>
              </a:rPr>
              <a:t>https://www.mpi-inf.mpg.de/departments/databases-and-information-systems/research/yago-naga/commonsense/quasimodo/</a:t>
            </a: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en-US" altLang="zh-CN" sz="2000" dirty="0">
                <a:latin typeface="Times New Roman" panose="02020603050405020304" pitchFamily="18" charset="0"/>
                <a:cs typeface="Times New Roman" panose="02020603050405020304" pitchFamily="18" charset="0"/>
              </a:rPr>
              <a:t>NELL: </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hlinkClick r:id="rId5"/>
              </a:rPr>
              <a:t>http://rtw.ml.cmu.edu/rtw/</a:t>
            </a: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en-US" altLang="zh-CN" sz="2000" dirty="0">
                <a:latin typeface="Times New Roman" panose="02020603050405020304" pitchFamily="18" charset="0"/>
                <a:cs typeface="Times New Roman" panose="02020603050405020304" pitchFamily="18" charset="0"/>
              </a:rPr>
              <a:t>Paper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list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about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NLP: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galaxy:</a:t>
            </a:r>
            <a:r>
              <a:rPr lang="en" altLang="zh-CN" sz="2000" dirty="0">
                <a:latin typeface="Times New Roman" panose="02020603050405020304" pitchFamily="18" charset="0"/>
                <a:cs typeface="Times New Roman" panose="02020603050405020304" pitchFamily="18" charset="0"/>
              </a:rPr>
              <a:t>/home/roy/commonsense</a:t>
            </a:r>
            <a:r>
              <a:rPr lang="en-US" altLang="zh-CN" sz="2000" dirty="0">
                <a:latin typeface="Times New Roman" panose="02020603050405020304" pitchFamily="18" charset="0"/>
                <a:cs typeface="Times New Roman" panose="02020603050405020304" pitchFamily="18" charset="0"/>
              </a:rPr>
              <a:t>/paper_list.bib</a:t>
            </a:r>
            <a:endParaRPr lang="en" altLang="zh-CN" sz="24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3B8B1554-3556-3742-B357-D822DFBF1484}"/>
              </a:ext>
            </a:extLst>
          </p:cNvPr>
          <p:cNvSpPr>
            <a:spLocks noGrp="1"/>
          </p:cNvSpPr>
          <p:nvPr>
            <p:ph type="sldNum" sz="quarter" idx="12"/>
          </p:nvPr>
        </p:nvSpPr>
        <p:spPr/>
        <p:txBody>
          <a:bodyPr/>
          <a:lstStyle/>
          <a:p>
            <a:fld id="{CA0EB053-AE80-E94F-A1CD-7F0505CCEB12}" type="slidenum">
              <a:rPr kumimoji="1" lang="zh-CN" altLang="en-US" smtClean="0"/>
              <a:t>26</a:t>
            </a:fld>
            <a:r>
              <a:rPr kumimoji="1" lang="en-US" altLang="zh-CN" dirty="0"/>
              <a:t>/26</a:t>
            </a:r>
            <a:endParaRPr kumimoji="1" lang="zh-CN" altLang="en-US" dirty="0"/>
          </a:p>
        </p:txBody>
      </p:sp>
    </p:spTree>
    <p:extLst>
      <p:ext uri="{BB962C8B-B14F-4D97-AF65-F5344CB8AC3E}">
        <p14:creationId xmlns:p14="http://schemas.microsoft.com/office/powerpoint/2010/main" val="303716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E22C2-359C-EC4D-956C-45727A95884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Outline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DAB3C55-17EC-A944-8347-FAB9AFDC8D2C}"/>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Introduction</a:t>
            </a: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Commonsense</a:t>
            </a:r>
            <a:r>
              <a:rPr kumimoji="1" lang="zh-CN" altLang="en-US" dirty="0">
                <a:solidFill>
                  <a:schemeClr val="bg2">
                    <a:lumMod val="90000"/>
                  </a:schemeClr>
                </a:solidFill>
                <a:latin typeface="Times New Roman" panose="02020603050405020304" pitchFamily="18" charset="0"/>
                <a:cs typeface="Times New Roman" panose="02020603050405020304" pitchFamily="18" charset="0"/>
              </a:rPr>
              <a:t> </a:t>
            </a:r>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resources</a:t>
            </a:r>
          </a:p>
          <a:p>
            <a:endParaRPr kumimoji="1" lang="en-US" altLang="zh-CN" dirty="0">
              <a:solidFill>
                <a:schemeClr val="bg2">
                  <a:lumMod val="90000"/>
                </a:schemeClr>
              </a:solidFill>
              <a:latin typeface="Times New Roman" panose="02020603050405020304" pitchFamily="18" charset="0"/>
              <a:cs typeface="Times New Roman" panose="02020603050405020304" pitchFamily="18" charset="0"/>
            </a:endParaRPr>
          </a:p>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Commonsense</a:t>
            </a:r>
            <a:r>
              <a:rPr kumimoji="1" lang="zh-CN" altLang="en-US" dirty="0">
                <a:solidFill>
                  <a:schemeClr val="bg2">
                    <a:lumMod val="90000"/>
                  </a:schemeClr>
                </a:solidFill>
                <a:latin typeface="Times New Roman" panose="02020603050405020304" pitchFamily="18" charset="0"/>
                <a:cs typeface="Times New Roman" panose="02020603050405020304" pitchFamily="18" charset="0"/>
              </a:rPr>
              <a:t> </a:t>
            </a:r>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application</a:t>
            </a:r>
          </a:p>
          <a:p>
            <a:endParaRPr kumimoji="1" lang="en-US" altLang="zh-CN" dirty="0">
              <a:solidFill>
                <a:schemeClr val="bg2">
                  <a:lumMod val="90000"/>
                </a:schemeClr>
              </a:solidFill>
              <a:latin typeface="Times New Roman" panose="02020603050405020304" pitchFamily="18" charset="0"/>
              <a:cs typeface="Times New Roman" panose="02020603050405020304" pitchFamily="18" charset="0"/>
            </a:endParaRPr>
          </a:p>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Conclusion</a:t>
            </a:r>
            <a:endParaRPr kumimoji="1" lang="zh-CN" altLang="en-US"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024E93A8-2563-014D-B12F-2EAD45134F59}"/>
              </a:ext>
            </a:extLst>
          </p:cNvPr>
          <p:cNvSpPr>
            <a:spLocks noGrp="1"/>
          </p:cNvSpPr>
          <p:nvPr>
            <p:ph type="sldNum" sz="quarter" idx="12"/>
          </p:nvPr>
        </p:nvSpPr>
        <p:spPr/>
        <p:txBody>
          <a:bodyPr/>
          <a:lstStyle/>
          <a:p>
            <a:fld id="{CA0EB053-AE80-E94F-A1CD-7F0505CCEB12}" type="slidenum">
              <a:rPr kumimoji="1" lang="zh-CN" altLang="en-US" smtClean="0"/>
              <a:t>3</a:t>
            </a:fld>
            <a:r>
              <a:rPr kumimoji="1" lang="en-US" altLang="zh-CN" dirty="0"/>
              <a:t>/26</a:t>
            </a:r>
            <a:endParaRPr kumimoji="1" lang="zh-CN" altLang="en-US" dirty="0"/>
          </a:p>
        </p:txBody>
      </p:sp>
    </p:spTree>
    <p:extLst>
      <p:ext uri="{BB962C8B-B14F-4D97-AF65-F5344CB8AC3E}">
        <p14:creationId xmlns:p14="http://schemas.microsoft.com/office/powerpoint/2010/main" val="11537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B3D09-38E2-8D4A-A056-C0874990BAF1}"/>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Mission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Accomplished?</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42997B4D-A221-F84A-913E-AA3DFC9C92A8}"/>
              </a:ext>
            </a:extLst>
          </p:cNvPr>
          <p:cNvPicPr>
            <a:picLocks noGrp="1" noChangeAspect="1"/>
          </p:cNvPicPr>
          <p:nvPr>
            <p:ph idx="1"/>
          </p:nvPr>
        </p:nvPicPr>
        <p:blipFill>
          <a:blip r:embed="rId3"/>
          <a:stretch>
            <a:fillRect/>
          </a:stretch>
        </p:blipFill>
        <p:spPr>
          <a:xfrm>
            <a:off x="1375144" y="1825625"/>
            <a:ext cx="9441712" cy="4351338"/>
          </a:xfrm>
        </p:spPr>
      </p:pic>
      <p:sp>
        <p:nvSpPr>
          <p:cNvPr id="6" name="灯片编号占位符 5">
            <a:extLst>
              <a:ext uri="{FF2B5EF4-FFF2-40B4-BE49-F238E27FC236}">
                <a16:creationId xmlns:a16="http://schemas.microsoft.com/office/drawing/2014/main" id="{44183968-12B9-E44D-B539-8E62578100D9}"/>
              </a:ext>
            </a:extLst>
          </p:cNvPr>
          <p:cNvSpPr>
            <a:spLocks noGrp="1"/>
          </p:cNvSpPr>
          <p:nvPr>
            <p:ph type="sldNum" sz="quarter" idx="12"/>
          </p:nvPr>
        </p:nvSpPr>
        <p:spPr/>
        <p:txBody>
          <a:bodyPr/>
          <a:lstStyle/>
          <a:p>
            <a:fld id="{CA0EB053-AE80-E94F-A1CD-7F0505CCEB12}" type="slidenum">
              <a:rPr kumimoji="1" lang="zh-CN" altLang="en-US" smtClean="0"/>
              <a:t>4</a:t>
            </a:fld>
            <a:r>
              <a:rPr kumimoji="1" lang="en-US" altLang="zh-CN" dirty="0"/>
              <a:t>/26</a:t>
            </a:r>
            <a:endParaRPr kumimoji="1" lang="zh-CN" altLang="en-US" dirty="0"/>
          </a:p>
        </p:txBody>
      </p:sp>
    </p:spTree>
    <p:extLst>
      <p:ext uri="{BB962C8B-B14F-4D97-AF65-F5344CB8AC3E}">
        <p14:creationId xmlns:p14="http://schemas.microsoft.com/office/powerpoint/2010/main" val="85201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E0085-4508-AC4F-ACB4-720D8DE18F3C}"/>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Yes</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we</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need</a:t>
            </a:r>
            <a:endParaRPr kumimoji="1"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506F71C3-2A09-9F45-AE55-46D2259697EC}"/>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41370149-99FA-AD42-A3EA-D9D38806ED80}"/>
              </a:ext>
            </a:extLst>
          </p:cNvPr>
          <p:cNvPicPr>
            <a:picLocks noChangeAspect="1"/>
          </p:cNvPicPr>
          <p:nvPr/>
        </p:nvPicPr>
        <p:blipFill>
          <a:blip r:embed="rId3"/>
          <a:stretch>
            <a:fillRect/>
          </a:stretch>
        </p:blipFill>
        <p:spPr>
          <a:xfrm>
            <a:off x="0" y="0"/>
            <a:ext cx="12192000" cy="6858000"/>
          </a:xfrm>
          <a:prstGeom prst="rect">
            <a:avLst/>
          </a:prstGeom>
        </p:spPr>
      </p:pic>
      <p:sp>
        <p:nvSpPr>
          <p:cNvPr id="6" name="灯片编号占位符 5">
            <a:extLst>
              <a:ext uri="{FF2B5EF4-FFF2-40B4-BE49-F238E27FC236}">
                <a16:creationId xmlns:a16="http://schemas.microsoft.com/office/drawing/2014/main" id="{A850A2A7-D81C-9742-A3DA-F15A1E8EBEC1}"/>
              </a:ext>
            </a:extLst>
          </p:cNvPr>
          <p:cNvSpPr>
            <a:spLocks noGrp="1"/>
          </p:cNvSpPr>
          <p:nvPr>
            <p:ph type="sldNum" sz="quarter" idx="12"/>
          </p:nvPr>
        </p:nvSpPr>
        <p:spPr/>
        <p:txBody>
          <a:bodyPr/>
          <a:lstStyle/>
          <a:p>
            <a:fld id="{CA0EB053-AE80-E94F-A1CD-7F0505CCEB12}" type="slidenum">
              <a:rPr kumimoji="1" lang="zh-CN" altLang="en-US" smtClean="0"/>
              <a:t>5</a:t>
            </a:fld>
            <a:r>
              <a:rPr kumimoji="1" lang="en-US" altLang="zh-CN" dirty="0"/>
              <a:t>/26</a:t>
            </a:r>
            <a:endParaRPr kumimoji="1" lang="zh-CN" altLang="en-US" dirty="0"/>
          </a:p>
        </p:txBody>
      </p:sp>
    </p:spTree>
    <p:extLst>
      <p:ext uri="{BB962C8B-B14F-4D97-AF65-F5344CB8AC3E}">
        <p14:creationId xmlns:p14="http://schemas.microsoft.com/office/powerpoint/2010/main" val="363997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2F849-2AAF-4E4E-AF14-BB34C9EF87CE}"/>
              </a:ext>
            </a:extLst>
          </p:cNvPr>
          <p:cNvSpPr>
            <a:spLocks noGrp="1"/>
          </p:cNvSpPr>
          <p:nvPr>
            <p:ph type="title"/>
          </p:nvPr>
        </p:nvSpPr>
        <p:spPr>
          <a:xfrm>
            <a:off x="838199" y="365125"/>
            <a:ext cx="10870933" cy="1325563"/>
          </a:xfrm>
        </p:spPr>
        <p:txBody>
          <a:bodyPr/>
          <a:lstStyle/>
          <a:p>
            <a:r>
              <a:rPr kumimoji="1" lang="en-US" altLang="zh-CN" dirty="0">
                <a:latin typeface="Times New Roman" panose="02020603050405020304" pitchFamily="18" charset="0"/>
                <a:cs typeface="Times New Roman" panose="02020603050405020304" pitchFamily="18" charset="0"/>
              </a:rPr>
              <a:t>Neural Models Differ from How Human Think</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ED73EAF-3BCB-B845-992E-52E896B65BC2}"/>
              </a:ext>
            </a:extLst>
          </p:cNvPr>
          <p:cNvSpPr>
            <a:spLocks noGrp="1"/>
          </p:cNvSpPr>
          <p:nvPr>
            <p:ph idx="1"/>
          </p:nvPr>
        </p:nvSpPr>
        <p:spPr/>
        <p:txBody>
          <a:bodyPr>
            <a:normAutofit/>
          </a:bodyPr>
          <a:lstStyle/>
          <a:p>
            <a:r>
              <a:rPr kumimoji="1" lang="en-US" altLang="zh-CN" sz="2400" dirty="0">
                <a:latin typeface="Times New Roman" panose="02020603050405020304" pitchFamily="18" charset="0"/>
                <a:cs typeface="Times New Roman" panose="02020603050405020304" pitchFamily="18" charset="0"/>
              </a:rPr>
              <a:t>Neural</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models</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trained</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on</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task-specific</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dataset</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are</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solving</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“dataset”</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rather</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than</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solving</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the</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underlying</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“task”</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often</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by</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relying</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on</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spurious</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patterns.</a:t>
            </a:r>
          </a:p>
          <a:p>
            <a:r>
              <a:rPr kumimoji="1" lang="en-US" altLang="zh-CN" sz="2400" dirty="0">
                <a:latin typeface="Times New Roman" panose="02020603050405020304" pitchFamily="18" charset="0"/>
                <a:cs typeface="Times New Roman" panose="02020603050405020304" pitchFamily="18" charset="0"/>
              </a:rPr>
              <a:t>Even</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trivial</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perturbations</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and</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noises</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that</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are</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easily</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distinguishable</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by</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human</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can</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make</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neural</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models</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perform</a:t>
            </a:r>
            <a:r>
              <a:rPr kumimoji="1" lang="zh-CN" altLang="en-US" sz="240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poorly.</a:t>
            </a:r>
            <a:endParaRPr kumimoji="1" lang="zh-CN" altLang="en-US" sz="240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392AB63-57DE-9D4A-8667-5F2305635F7A}"/>
              </a:ext>
            </a:extLst>
          </p:cNvPr>
          <p:cNvPicPr>
            <a:picLocks noChangeAspect="1"/>
          </p:cNvPicPr>
          <p:nvPr/>
        </p:nvPicPr>
        <p:blipFill>
          <a:blip r:embed="rId3"/>
          <a:stretch>
            <a:fillRect/>
          </a:stretch>
        </p:blipFill>
        <p:spPr>
          <a:xfrm>
            <a:off x="2959444" y="3325327"/>
            <a:ext cx="5869459" cy="2889230"/>
          </a:xfrm>
          <a:prstGeom prst="rect">
            <a:avLst/>
          </a:prstGeom>
        </p:spPr>
      </p:pic>
      <p:sp>
        <p:nvSpPr>
          <p:cNvPr id="6" name="文本框 5">
            <a:extLst>
              <a:ext uri="{FF2B5EF4-FFF2-40B4-BE49-F238E27FC236}">
                <a16:creationId xmlns:a16="http://schemas.microsoft.com/office/drawing/2014/main" id="{9DBC81EC-F6AC-1549-8E11-F8785C7C8E18}"/>
              </a:ext>
            </a:extLst>
          </p:cNvPr>
          <p:cNvSpPr txBox="1"/>
          <p:nvPr/>
        </p:nvSpPr>
        <p:spPr>
          <a:xfrm>
            <a:off x="3033584" y="6176963"/>
            <a:ext cx="6437870"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Neural</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nets</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may</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be</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good</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system</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2,</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but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they</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are</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weak</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system</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1.</a:t>
            </a:r>
            <a:endParaRPr kumimoji="1" lang="zh-CN" altLang="en-US">
              <a:latin typeface="Times New Roman" panose="02020603050405020304" pitchFamily="18" charset="0"/>
              <a:cs typeface="Times New Roman" panose="02020603050405020304" pitchFamily="18" charset="0"/>
            </a:endParaRPr>
          </a:p>
        </p:txBody>
      </p:sp>
      <p:sp>
        <p:nvSpPr>
          <p:cNvPr id="7" name="灯片编号占位符 6">
            <a:extLst>
              <a:ext uri="{FF2B5EF4-FFF2-40B4-BE49-F238E27FC236}">
                <a16:creationId xmlns:a16="http://schemas.microsoft.com/office/drawing/2014/main" id="{D741F34B-1A4A-5241-8064-99C4894BE120}"/>
              </a:ext>
            </a:extLst>
          </p:cNvPr>
          <p:cNvSpPr>
            <a:spLocks noGrp="1"/>
          </p:cNvSpPr>
          <p:nvPr>
            <p:ph type="sldNum" sz="quarter" idx="12"/>
          </p:nvPr>
        </p:nvSpPr>
        <p:spPr/>
        <p:txBody>
          <a:bodyPr/>
          <a:lstStyle/>
          <a:p>
            <a:fld id="{CA0EB053-AE80-E94F-A1CD-7F0505CCEB12}" type="slidenum">
              <a:rPr kumimoji="1" lang="zh-CN" altLang="en-US" smtClean="0"/>
              <a:t>6</a:t>
            </a:fld>
            <a:r>
              <a:rPr kumimoji="1" lang="en-US" altLang="zh-CN" dirty="0"/>
              <a:t>/26</a:t>
            </a:r>
            <a:endParaRPr kumimoji="1" lang="zh-CN" altLang="en-US" dirty="0"/>
          </a:p>
        </p:txBody>
      </p:sp>
    </p:spTree>
    <p:extLst>
      <p:ext uri="{BB962C8B-B14F-4D97-AF65-F5344CB8AC3E}">
        <p14:creationId xmlns:p14="http://schemas.microsoft.com/office/powerpoint/2010/main" val="26311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E22C2-359C-EC4D-956C-45727A95884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Outline</a:t>
            </a:r>
            <a:endParaRPr kumimoji="1"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DAB3C55-17EC-A944-8347-FAB9AFDC8D2C}"/>
              </a:ext>
            </a:extLst>
          </p:cNvPr>
          <p:cNvSpPr>
            <a:spLocks noGrp="1"/>
          </p:cNvSpPr>
          <p:nvPr>
            <p:ph idx="1"/>
          </p:nvPr>
        </p:nvSpPr>
        <p:spPr/>
        <p:txBody>
          <a:bodyPr/>
          <a:lstStyle/>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Introduction</a:t>
            </a: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Commonsense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resources</a:t>
            </a: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Commonsense</a:t>
            </a:r>
            <a:r>
              <a:rPr kumimoji="1" lang="zh-CN" altLang="en-US" dirty="0">
                <a:solidFill>
                  <a:schemeClr val="bg2">
                    <a:lumMod val="90000"/>
                  </a:schemeClr>
                </a:solidFill>
                <a:latin typeface="Times New Roman" panose="02020603050405020304" pitchFamily="18" charset="0"/>
                <a:cs typeface="Times New Roman" panose="02020603050405020304" pitchFamily="18" charset="0"/>
              </a:rPr>
              <a:t> </a:t>
            </a:r>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application</a:t>
            </a:r>
          </a:p>
          <a:p>
            <a:endParaRPr kumimoji="1" lang="en-US" altLang="zh-CN" dirty="0">
              <a:solidFill>
                <a:schemeClr val="bg2">
                  <a:lumMod val="90000"/>
                </a:schemeClr>
              </a:solidFill>
              <a:latin typeface="Times New Roman" panose="02020603050405020304" pitchFamily="18" charset="0"/>
              <a:cs typeface="Times New Roman" panose="02020603050405020304" pitchFamily="18" charset="0"/>
            </a:endParaRPr>
          </a:p>
          <a:p>
            <a:r>
              <a:rPr kumimoji="1" lang="en-US" altLang="zh-CN" dirty="0">
                <a:solidFill>
                  <a:schemeClr val="bg2">
                    <a:lumMod val="90000"/>
                  </a:schemeClr>
                </a:solidFill>
                <a:latin typeface="Times New Roman" panose="02020603050405020304" pitchFamily="18" charset="0"/>
                <a:cs typeface="Times New Roman" panose="02020603050405020304" pitchFamily="18" charset="0"/>
              </a:rPr>
              <a:t>Conclusion</a:t>
            </a:r>
            <a:endParaRPr kumimoji="1" lang="zh-CN" altLang="en-US"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024E93A8-2563-014D-B12F-2EAD45134F59}"/>
              </a:ext>
            </a:extLst>
          </p:cNvPr>
          <p:cNvSpPr>
            <a:spLocks noGrp="1"/>
          </p:cNvSpPr>
          <p:nvPr>
            <p:ph type="sldNum" sz="quarter" idx="12"/>
          </p:nvPr>
        </p:nvSpPr>
        <p:spPr/>
        <p:txBody>
          <a:bodyPr/>
          <a:lstStyle/>
          <a:p>
            <a:fld id="{CA0EB053-AE80-E94F-A1CD-7F0505CCEB12}" type="slidenum">
              <a:rPr kumimoji="1" lang="zh-CN" altLang="en-US" smtClean="0"/>
              <a:t>7</a:t>
            </a:fld>
            <a:r>
              <a:rPr kumimoji="1" lang="en-US" altLang="zh-CN" dirty="0"/>
              <a:t>/26</a:t>
            </a:r>
            <a:endParaRPr kumimoji="1" lang="zh-CN" altLang="en-US" dirty="0"/>
          </a:p>
        </p:txBody>
      </p:sp>
    </p:spTree>
    <p:extLst>
      <p:ext uri="{BB962C8B-B14F-4D97-AF65-F5344CB8AC3E}">
        <p14:creationId xmlns:p14="http://schemas.microsoft.com/office/powerpoint/2010/main" val="308667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D5F83-F84A-BF4E-88DF-77B5DC55C781}"/>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Types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of</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Knowledge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Base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62A8222-F621-3A40-96FB-58926CEEDC4A}"/>
              </a:ext>
            </a:extLst>
          </p:cNvPr>
          <p:cNvSpPr>
            <a:spLocks noGrp="1"/>
          </p:cNvSpPr>
          <p:nvPr>
            <p:ph idx="1"/>
          </p:nvPr>
        </p:nvSpPr>
        <p:spPr/>
        <p:txBody>
          <a:bodyPr>
            <a:normAutofit/>
          </a:bodyPr>
          <a:lstStyle/>
          <a:p>
            <a:pPr marL="457200" indent="-457200">
              <a:buFont typeface="+mj-lt"/>
              <a:buAutoNum type="alphaUcPeriod"/>
            </a:pPr>
            <a:r>
              <a:rPr kumimoji="1" lang="en-US" altLang="zh-CN" sz="2400" dirty="0">
                <a:latin typeface="Times New Roman" panose="02020603050405020304" pitchFamily="18" charset="0"/>
                <a:cs typeface="Times New Roman" panose="02020603050405020304" pitchFamily="18" charset="0"/>
              </a:rPr>
              <a:t>Linguistic/Lexical</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knowledge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base</a:t>
            </a:r>
          </a:p>
          <a:p>
            <a:pPr marL="457200" indent="-457200">
              <a:buFont typeface="+mj-lt"/>
              <a:buAutoNum type="alphaUcPeriod"/>
            </a:pPr>
            <a:r>
              <a:rPr kumimoji="1" lang="en-US" altLang="zh-CN" sz="2400" dirty="0">
                <a:latin typeface="Times New Roman" panose="02020603050405020304" pitchFamily="18" charset="0"/>
                <a:cs typeface="Times New Roman" panose="02020603050405020304" pitchFamily="18" charset="0"/>
              </a:rPr>
              <a:t>Factual/Encyclopedic</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knowledge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base</a:t>
            </a:r>
          </a:p>
          <a:p>
            <a:pPr marL="457200" indent="-457200">
              <a:buFont typeface="+mj-lt"/>
              <a:buAutoNum type="alphaUcPeriod"/>
            </a:pPr>
            <a:r>
              <a:rPr kumimoji="1" lang="en-US" altLang="zh-CN" sz="2400" dirty="0">
                <a:latin typeface="Times New Roman" panose="02020603050405020304" pitchFamily="18" charset="0"/>
                <a:cs typeface="Times New Roman" panose="02020603050405020304" pitchFamily="18" charset="0"/>
              </a:rPr>
              <a:t>Commonsense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knowledge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base(social, physical, temporal, numerical)</a:t>
            </a:r>
            <a:endParaRPr kumimoji="1"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E10A63E-82CE-FF47-ADE2-E8C0D2192BC1}"/>
              </a:ext>
            </a:extLst>
          </p:cNvPr>
          <p:cNvPicPr>
            <a:picLocks noChangeAspect="1"/>
          </p:cNvPicPr>
          <p:nvPr/>
        </p:nvPicPr>
        <p:blipFill>
          <a:blip r:embed="rId3"/>
          <a:stretch>
            <a:fillRect/>
          </a:stretch>
        </p:blipFill>
        <p:spPr>
          <a:xfrm>
            <a:off x="4353044" y="3529245"/>
            <a:ext cx="3087748" cy="1777517"/>
          </a:xfrm>
          <a:prstGeom prst="rect">
            <a:avLst/>
          </a:prstGeom>
        </p:spPr>
      </p:pic>
      <p:pic>
        <p:nvPicPr>
          <p:cNvPr id="7" name="图片 6">
            <a:extLst>
              <a:ext uri="{FF2B5EF4-FFF2-40B4-BE49-F238E27FC236}">
                <a16:creationId xmlns:a16="http://schemas.microsoft.com/office/drawing/2014/main" id="{8CF2A473-3AFE-6B4A-9E9C-DE1EECDFC078}"/>
              </a:ext>
            </a:extLst>
          </p:cNvPr>
          <p:cNvPicPr>
            <a:picLocks noChangeAspect="1"/>
          </p:cNvPicPr>
          <p:nvPr/>
        </p:nvPicPr>
        <p:blipFill>
          <a:blip r:embed="rId4"/>
          <a:stretch>
            <a:fillRect/>
          </a:stretch>
        </p:blipFill>
        <p:spPr>
          <a:xfrm>
            <a:off x="7963655" y="3529245"/>
            <a:ext cx="2867282" cy="1781016"/>
          </a:xfrm>
          <a:prstGeom prst="rect">
            <a:avLst/>
          </a:prstGeom>
        </p:spPr>
      </p:pic>
      <p:pic>
        <p:nvPicPr>
          <p:cNvPr id="1026" name="Picture 2" descr="Concepts related to car in ConceptNet | Download Scientific Diagram">
            <a:extLst>
              <a:ext uri="{FF2B5EF4-FFF2-40B4-BE49-F238E27FC236}">
                <a16:creationId xmlns:a16="http://schemas.microsoft.com/office/drawing/2014/main" id="{7AFDFE39-E1AB-934A-B1C1-E75729DB5B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830" y="3612593"/>
            <a:ext cx="3113730" cy="17792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1910496C-D0A3-3948-9455-5CF18DFAFD73}"/>
              </a:ext>
            </a:extLst>
          </p:cNvPr>
          <p:cNvSpPr txBox="1"/>
          <p:nvPr/>
        </p:nvSpPr>
        <p:spPr>
          <a:xfrm>
            <a:off x="605481" y="5844746"/>
            <a:ext cx="10546492" cy="369332"/>
          </a:xfrm>
          <a:prstGeom prst="rect">
            <a:avLst/>
          </a:prstGeom>
          <a:noFill/>
        </p:spPr>
        <p:txBody>
          <a:bodyPr wrap="square" rtlCol="0">
            <a:spAutoFit/>
          </a:bodyPr>
          <a:lstStyle/>
          <a:p>
            <a:r>
              <a:rPr kumimoji="1" lang="en-US" altLang="zh-CN" dirty="0">
                <a:solidFill>
                  <a:srgbClr val="FF0000"/>
                </a:solidFill>
                <a:latin typeface="Times New Roman" panose="02020603050405020304" pitchFamily="18" charset="0"/>
                <a:cs typeface="Times New Roman" panose="02020603050405020304" pitchFamily="18" charset="0"/>
              </a:rPr>
              <a:t>Quiz</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what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are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knowledge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types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of</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three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examples?</a:t>
            </a:r>
            <a:endParaRPr kumimoji="1"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677C03B-3EDD-6340-BCCE-9BE6C650BAE6}"/>
              </a:ext>
            </a:extLst>
          </p:cNvPr>
          <p:cNvSpPr txBox="1"/>
          <p:nvPr/>
        </p:nvSpPr>
        <p:spPr>
          <a:xfrm>
            <a:off x="7395519" y="5844746"/>
            <a:ext cx="4207476" cy="369332"/>
          </a:xfrm>
          <a:prstGeom prst="rect">
            <a:avLst/>
          </a:prstGeom>
          <a:noFill/>
        </p:spPr>
        <p:txBody>
          <a:bodyPr wrap="square" rtlCol="0">
            <a:spAutoFit/>
          </a:bodyPr>
          <a:lstStyle/>
          <a:p>
            <a:r>
              <a:rPr kumimoji="1" lang="en-US" altLang="zh-CN" dirty="0">
                <a:solidFill>
                  <a:srgbClr val="00B050"/>
                </a:solidFill>
                <a:latin typeface="Times New Roman" panose="02020603050405020304" pitchFamily="18" charset="0"/>
                <a:cs typeface="Times New Roman" panose="02020603050405020304" pitchFamily="18" charset="0"/>
              </a:rPr>
              <a:t>Answer</a:t>
            </a:r>
            <a:r>
              <a:rPr kumimoji="1" lang="en-US" altLang="zh-CN" dirty="0">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a:t>
            </a:r>
            <a:endParaRPr kumimoji="1" lang="zh-CN" altLang="en-US">
              <a:latin typeface="Times New Roman" panose="02020603050405020304" pitchFamily="18" charset="0"/>
              <a:cs typeface="Times New Roman" panose="02020603050405020304" pitchFamily="18" charset="0"/>
            </a:endParaRPr>
          </a:p>
        </p:txBody>
      </p:sp>
      <p:sp>
        <p:nvSpPr>
          <p:cNvPr id="10" name="灯片编号占位符 9">
            <a:extLst>
              <a:ext uri="{FF2B5EF4-FFF2-40B4-BE49-F238E27FC236}">
                <a16:creationId xmlns:a16="http://schemas.microsoft.com/office/drawing/2014/main" id="{8FBD84A5-9584-E348-867B-C8716CB877E5}"/>
              </a:ext>
            </a:extLst>
          </p:cNvPr>
          <p:cNvSpPr>
            <a:spLocks noGrp="1"/>
          </p:cNvSpPr>
          <p:nvPr>
            <p:ph type="sldNum" sz="quarter" idx="12"/>
          </p:nvPr>
        </p:nvSpPr>
        <p:spPr/>
        <p:txBody>
          <a:bodyPr/>
          <a:lstStyle/>
          <a:p>
            <a:fld id="{CA0EB053-AE80-E94F-A1CD-7F0505CCEB12}" type="slidenum">
              <a:rPr kumimoji="1" lang="zh-CN" altLang="en-US" smtClean="0"/>
              <a:t>8</a:t>
            </a:fld>
            <a:r>
              <a:rPr kumimoji="1" lang="en-US" altLang="zh-CN" dirty="0"/>
              <a:t>/26</a:t>
            </a:r>
            <a:endParaRPr kumimoji="1" lang="zh-CN" altLang="en-US" dirty="0"/>
          </a:p>
        </p:txBody>
      </p:sp>
    </p:spTree>
    <p:extLst>
      <p:ext uri="{BB962C8B-B14F-4D97-AF65-F5344CB8AC3E}">
        <p14:creationId xmlns:p14="http://schemas.microsoft.com/office/powerpoint/2010/main" val="374021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75AE7-12C0-9E4A-9C7D-1E8AD1EFCC0D}"/>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Commonsense</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Resources</a:t>
            </a:r>
            <a:endParaRPr kumimoji="1"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573ABE2-4CD7-854B-AF7A-61376CC9816E}"/>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Desiderata</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ideal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commonsense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resource:</a:t>
            </a:r>
          </a:p>
          <a:p>
            <a:pPr marL="514350" indent="-514350">
              <a:buFont typeface="+mj-lt"/>
              <a:buAutoNum type="arabicPeriod"/>
            </a:pPr>
            <a:r>
              <a:rPr kumimoji="1" lang="en-US" altLang="zh-CN" sz="2000" dirty="0">
                <a:latin typeface="Times New Roman" panose="02020603050405020304" pitchFamily="18" charset="0"/>
                <a:cs typeface="Times New Roman" panose="02020603050405020304" pitchFamily="18" charset="0"/>
              </a:rPr>
              <a:t>Large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scale</a:t>
            </a:r>
          </a:p>
          <a:p>
            <a:pPr marL="514350" indent="-514350">
              <a:buFont typeface="+mj-lt"/>
              <a:buAutoNum type="arabicPeriod"/>
            </a:pPr>
            <a:r>
              <a:rPr kumimoji="1" lang="en-US" altLang="zh-CN" sz="2000" dirty="0">
                <a:latin typeface="Times New Roman" panose="02020603050405020304" pitchFamily="18" charset="0"/>
                <a:cs typeface="Times New Roman" panose="02020603050405020304" pitchFamily="18" charset="0"/>
              </a:rPr>
              <a:t>Broad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coverage</a:t>
            </a:r>
          </a:p>
          <a:p>
            <a:pPr marL="514350" indent="-514350">
              <a:buFont typeface="+mj-lt"/>
              <a:buAutoNum type="arabicPeriod"/>
            </a:pPr>
            <a:r>
              <a:rPr kumimoji="1" lang="en-US" altLang="zh-CN" sz="2000" dirty="0">
                <a:latin typeface="Times New Roman" panose="02020603050405020304" pitchFamily="18" charset="0"/>
                <a:cs typeface="Times New Roman" panose="02020603050405020304" pitchFamily="18" charset="0"/>
              </a:rPr>
              <a:t>High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quality</a:t>
            </a:r>
          </a:p>
          <a:p>
            <a:pPr marL="514350" indent="-514350">
              <a:buFont typeface="+mj-lt"/>
              <a:buAutoNum type="arabicPeriod"/>
            </a:pPr>
            <a:r>
              <a:rPr kumimoji="1" lang="en-US" altLang="zh-CN" sz="2000" dirty="0">
                <a:latin typeface="Times New Roman" panose="02020603050405020304" pitchFamily="18" charset="0"/>
                <a:cs typeface="Times New Roman" panose="02020603050405020304" pitchFamily="18" charset="0"/>
              </a:rPr>
              <a:t>User-friendly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interface</a:t>
            </a:r>
          </a:p>
          <a:p>
            <a:pPr marL="514350" indent="-514350">
              <a:buFont typeface="+mj-lt"/>
              <a:buAutoNum type="arabicPeriod"/>
            </a:pPr>
            <a:endParaRPr kumimoji="1" lang="zh-CN" altLang="en-US" dirty="0"/>
          </a:p>
        </p:txBody>
      </p:sp>
      <p:cxnSp>
        <p:nvCxnSpPr>
          <p:cNvPr id="5" name="直线箭头连接符 4">
            <a:extLst>
              <a:ext uri="{FF2B5EF4-FFF2-40B4-BE49-F238E27FC236}">
                <a16:creationId xmlns:a16="http://schemas.microsoft.com/office/drawing/2014/main" id="{B5B72245-7778-5046-8E02-8037FA8A000D}"/>
              </a:ext>
            </a:extLst>
          </p:cNvPr>
          <p:cNvCxnSpPr/>
          <p:nvPr/>
        </p:nvCxnSpPr>
        <p:spPr>
          <a:xfrm>
            <a:off x="3169508" y="2533135"/>
            <a:ext cx="4263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文本框 5">
            <a:extLst>
              <a:ext uri="{FF2B5EF4-FFF2-40B4-BE49-F238E27FC236}">
                <a16:creationId xmlns:a16="http://schemas.microsoft.com/office/drawing/2014/main" id="{2EE3131E-CF1B-F341-B15F-9E289C8C655E}"/>
              </a:ext>
            </a:extLst>
          </p:cNvPr>
          <p:cNvSpPr txBox="1"/>
          <p:nvPr/>
        </p:nvSpPr>
        <p:spPr>
          <a:xfrm>
            <a:off x="4003589" y="2335427"/>
            <a:ext cx="2440460" cy="369332"/>
          </a:xfrm>
          <a:prstGeom prst="rect">
            <a:avLst/>
          </a:prstGeom>
          <a:noFill/>
        </p:spPr>
        <p:txBody>
          <a:bodyPr wrap="square" rtlCol="0">
            <a:spAutoFit/>
          </a:bodyPr>
          <a:lstStyle/>
          <a:p>
            <a:r>
              <a:rPr kumimoji="1" lang="en-US" altLang="zh-CN" dirty="0"/>
              <a:t>The</a:t>
            </a:r>
            <a:r>
              <a:rPr kumimoji="1" lang="zh-CN" altLang="en-US"/>
              <a:t> </a:t>
            </a:r>
            <a:r>
              <a:rPr kumimoji="1" lang="en-US" altLang="zh-CN" dirty="0"/>
              <a:t>larger,</a:t>
            </a:r>
            <a:r>
              <a:rPr kumimoji="1" lang="zh-CN" altLang="en-US"/>
              <a:t> </a:t>
            </a:r>
            <a:r>
              <a:rPr kumimoji="1" lang="en-US" altLang="zh-CN" dirty="0"/>
              <a:t>the</a:t>
            </a:r>
            <a:r>
              <a:rPr kumimoji="1" lang="zh-CN" altLang="en-US"/>
              <a:t> </a:t>
            </a:r>
            <a:r>
              <a:rPr kumimoji="1" lang="en-US" altLang="zh-CN" dirty="0"/>
              <a:t>better</a:t>
            </a:r>
            <a:endParaRPr kumimoji="1" lang="zh-CN" altLang="en-US"/>
          </a:p>
        </p:txBody>
      </p:sp>
      <p:cxnSp>
        <p:nvCxnSpPr>
          <p:cNvPr id="7" name="直线箭头连接符 6">
            <a:extLst>
              <a:ext uri="{FF2B5EF4-FFF2-40B4-BE49-F238E27FC236}">
                <a16:creationId xmlns:a16="http://schemas.microsoft.com/office/drawing/2014/main" id="{B5B72245-7778-5046-8E02-8037FA8A000D}"/>
              </a:ext>
            </a:extLst>
          </p:cNvPr>
          <p:cNvCxnSpPr/>
          <p:nvPr/>
        </p:nvCxnSpPr>
        <p:spPr>
          <a:xfrm>
            <a:off x="3169508" y="2910016"/>
            <a:ext cx="4263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文本框 7">
            <a:extLst>
              <a:ext uri="{FF2B5EF4-FFF2-40B4-BE49-F238E27FC236}">
                <a16:creationId xmlns:a16="http://schemas.microsoft.com/office/drawing/2014/main" id="{B9964345-1CDD-0E4A-B667-9527C7D8A6F2}"/>
              </a:ext>
            </a:extLst>
          </p:cNvPr>
          <p:cNvSpPr txBox="1"/>
          <p:nvPr/>
        </p:nvSpPr>
        <p:spPr>
          <a:xfrm>
            <a:off x="4003589" y="2725350"/>
            <a:ext cx="2551670" cy="369332"/>
          </a:xfrm>
          <a:prstGeom prst="rect">
            <a:avLst/>
          </a:prstGeom>
          <a:noFill/>
        </p:spPr>
        <p:txBody>
          <a:bodyPr wrap="square" rtlCol="0">
            <a:spAutoFit/>
          </a:bodyPr>
          <a:lstStyle/>
          <a:p>
            <a:r>
              <a:rPr kumimoji="1" lang="en-US" altLang="zh-CN" dirty="0"/>
              <a:t>The</a:t>
            </a:r>
            <a:r>
              <a:rPr kumimoji="1" lang="zh-CN" altLang="en-US"/>
              <a:t> </a:t>
            </a:r>
            <a:r>
              <a:rPr kumimoji="1" lang="en-US" altLang="zh-CN" dirty="0"/>
              <a:t>broader,</a:t>
            </a:r>
            <a:r>
              <a:rPr kumimoji="1" lang="zh-CN" altLang="en-US"/>
              <a:t> </a:t>
            </a:r>
            <a:r>
              <a:rPr kumimoji="1" lang="en-US" altLang="zh-CN" dirty="0"/>
              <a:t>the</a:t>
            </a:r>
            <a:r>
              <a:rPr kumimoji="1" lang="zh-CN" altLang="en-US"/>
              <a:t> </a:t>
            </a:r>
            <a:r>
              <a:rPr kumimoji="1" lang="en-US" altLang="zh-CN" dirty="0"/>
              <a:t>better</a:t>
            </a:r>
            <a:endParaRPr kumimoji="1" lang="zh-CN" altLang="en-US"/>
          </a:p>
        </p:txBody>
      </p:sp>
      <p:cxnSp>
        <p:nvCxnSpPr>
          <p:cNvPr id="9" name="直线箭头连接符 8">
            <a:extLst>
              <a:ext uri="{FF2B5EF4-FFF2-40B4-BE49-F238E27FC236}">
                <a16:creationId xmlns:a16="http://schemas.microsoft.com/office/drawing/2014/main" id="{50685097-84B2-DE49-9859-A40C4A05DB7F}"/>
              </a:ext>
            </a:extLst>
          </p:cNvPr>
          <p:cNvCxnSpPr/>
          <p:nvPr/>
        </p:nvCxnSpPr>
        <p:spPr>
          <a:xfrm>
            <a:off x="3169508" y="3321908"/>
            <a:ext cx="4263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文本框 9">
            <a:extLst>
              <a:ext uri="{FF2B5EF4-FFF2-40B4-BE49-F238E27FC236}">
                <a16:creationId xmlns:a16="http://schemas.microsoft.com/office/drawing/2014/main" id="{84E9DB74-89F0-F74D-AE31-0D1DB1E2EB49}"/>
              </a:ext>
            </a:extLst>
          </p:cNvPr>
          <p:cNvSpPr txBox="1"/>
          <p:nvPr/>
        </p:nvSpPr>
        <p:spPr>
          <a:xfrm>
            <a:off x="4003588" y="3137242"/>
            <a:ext cx="3286897" cy="369332"/>
          </a:xfrm>
          <a:prstGeom prst="rect">
            <a:avLst/>
          </a:prstGeom>
          <a:noFill/>
        </p:spPr>
        <p:txBody>
          <a:bodyPr wrap="square" rtlCol="0">
            <a:spAutoFit/>
          </a:bodyPr>
          <a:lstStyle/>
          <a:p>
            <a:r>
              <a:rPr kumimoji="1" lang="en-US" altLang="zh-CN" dirty="0"/>
              <a:t>The</a:t>
            </a:r>
            <a:r>
              <a:rPr kumimoji="1" lang="zh-CN" altLang="en-US"/>
              <a:t> </a:t>
            </a:r>
            <a:r>
              <a:rPr kumimoji="1" lang="en-US" altLang="zh-CN" dirty="0"/>
              <a:t>more</a:t>
            </a:r>
            <a:r>
              <a:rPr kumimoji="1" lang="zh-CN" altLang="en-US"/>
              <a:t> </a:t>
            </a:r>
            <a:r>
              <a:rPr kumimoji="1" lang="en-US" altLang="zh-CN" dirty="0"/>
              <a:t>precise,</a:t>
            </a:r>
            <a:r>
              <a:rPr kumimoji="1" lang="zh-CN" altLang="en-US"/>
              <a:t> </a:t>
            </a:r>
            <a:r>
              <a:rPr kumimoji="1" lang="en-US" altLang="zh-CN" dirty="0"/>
              <a:t>the</a:t>
            </a:r>
            <a:r>
              <a:rPr kumimoji="1" lang="zh-CN" altLang="en-US"/>
              <a:t> </a:t>
            </a:r>
            <a:r>
              <a:rPr kumimoji="1" lang="en-US" altLang="zh-CN" dirty="0"/>
              <a:t>better</a:t>
            </a:r>
            <a:endParaRPr kumimoji="1" lang="zh-CN" altLang="en-US"/>
          </a:p>
        </p:txBody>
      </p:sp>
      <p:cxnSp>
        <p:nvCxnSpPr>
          <p:cNvPr id="11" name="直线箭头连接符 10">
            <a:extLst>
              <a:ext uri="{FF2B5EF4-FFF2-40B4-BE49-F238E27FC236}">
                <a16:creationId xmlns:a16="http://schemas.microsoft.com/office/drawing/2014/main" id="{71AA7C56-3BAF-474D-9CD4-37467FFE53DF}"/>
              </a:ext>
            </a:extLst>
          </p:cNvPr>
          <p:cNvCxnSpPr/>
          <p:nvPr/>
        </p:nvCxnSpPr>
        <p:spPr>
          <a:xfrm>
            <a:off x="4003589" y="3733800"/>
            <a:ext cx="4263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文本框 11">
            <a:extLst>
              <a:ext uri="{FF2B5EF4-FFF2-40B4-BE49-F238E27FC236}">
                <a16:creationId xmlns:a16="http://schemas.microsoft.com/office/drawing/2014/main" id="{963D02F0-D3FC-1947-A26D-FEDA8912FB57}"/>
              </a:ext>
            </a:extLst>
          </p:cNvPr>
          <p:cNvSpPr txBox="1"/>
          <p:nvPr/>
        </p:nvSpPr>
        <p:spPr>
          <a:xfrm>
            <a:off x="4532870" y="3549134"/>
            <a:ext cx="2940908" cy="369332"/>
          </a:xfrm>
          <a:prstGeom prst="rect">
            <a:avLst/>
          </a:prstGeom>
          <a:noFill/>
        </p:spPr>
        <p:txBody>
          <a:bodyPr wrap="square" rtlCol="0">
            <a:spAutoFit/>
          </a:bodyPr>
          <a:lstStyle/>
          <a:p>
            <a:r>
              <a:rPr kumimoji="1" lang="en-US" altLang="zh-CN" dirty="0"/>
              <a:t>The</a:t>
            </a:r>
            <a:r>
              <a:rPr kumimoji="1" lang="zh-CN" altLang="en-US"/>
              <a:t> </a:t>
            </a:r>
            <a:r>
              <a:rPr kumimoji="1" lang="en-US" altLang="zh-CN" dirty="0"/>
              <a:t>easier</a:t>
            </a:r>
            <a:r>
              <a:rPr kumimoji="1" lang="zh-CN" altLang="en-US"/>
              <a:t> </a:t>
            </a:r>
            <a:r>
              <a:rPr kumimoji="1" lang="en-US" altLang="zh-CN" dirty="0"/>
              <a:t>to</a:t>
            </a:r>
            <a:r>
              <a:rPr kumimoji="1" lang="zh-CN" altLang="en-US"/>
              <a:t> </a:t>
            </a:r>
            <a:r>
              <a:rPr kumimoji="1" lang="en-US" altLang="zh-CN" dirty="0"/>
              <a:t>use,</a:t>
            </a:r>
            <a:r>
              <a:rPr kumimoji="1" lang="zh-CN" altLang="en-US"/>
              <a:t> </a:t>
            </a:r>
            <a:r>
              <a:rPr kumimoji="1" lang="en-US" altLang="zh-CN" dirty="0"/>
              <a:t>the</a:t>
            </a:r>
            <a:r>
              <a:rPr kumimoji="1" lang="zh-CN" altLang="en-US"/>
              <a:t> </a:t>
            </a:r>
            <a:r>
              <a:rPr kumimoji="1" lang="en-US" altLang="zh-CN" dirty="0"/>
              <a:t>better</a:t>
            </a:r>
            <a:endParaRPr kumimoji="1" lang="zh-CN" altLang="en-US"/>
          </a:p>
        </p:txBody>
      </p:sp>
      <p:sp>
        <p:nvSpPr>
          <p:cNvPr id="13" name="灯片编号占位符 12">
            <a:extLst>
              <a:ext uri="{FF2B5EF4-FFF2-40B4-BE49-F238E27FC236}">
                <a16:creationId xmlns:a16="http://schemas.microsoft.com/office/drawing/2014/main" id="{931A4793-0DF8-614D-95AD-1422BC0409D1}"/>
              </a:ext>
            </a:extLst>
          </p:cNvPr>
          <p:cNvSpPr>
            <a:spLocks noGrp="1"/>
          </p:cNvSpPr>
          <p:nvPr>
            <p:ph type="sldNum" sz="quarter" idx="12"/>
          </p:nvPr>
        </p:nvSpPr>
        <p:spPr/>
        <p:txBody>
          <a:bodyPr/>
          <a:lstStyle/>
          <a:p>
            <a:fld id="{CA0EB053-AE80-E94F-A1CD-7F0505CCEB12}" type="slidenum">
              <a:rPr kumimoji="1" lang="zh-CN" altLang="en-US" smtClean="0"/>
              <a:t>9</a:t>
            </a:fld>
            <a:r>
              <a:rPr kumimoji="1" lang="en-US" altLang="zh-CN" dirty="0"/>
              <a:t>/26</a:t>
            </a:r>
            <a:endParaRPr kumimoji="1" lang="zh-CN" altLang="en-US" dirty="0"/>
          </a:p>
        </p:txBody>
      </p:sp>
    </p:spTree>
    <p:extLst>
      <p:ext uri="{BB962C8B-B14F-4D97-AF65-F5344CB8AC3E}">
        <p14:creationId xmlns:p14="http://schemas.microsoft.com/office/powerpoint/2010/main" val="10400546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6834</TotalTime>
  <Words>1981</Words>
  <Application>Microsoft Macintosh PowerPoint</Application>
  <PresentationFormat>宽屏</PresentationFormat>
  <Paragraphs>207</Paragraphs>
  <Slides>26</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Arial</vt:lpstr>
      <vt:lpstr>Times New Roman</vt:lpstr>
      <vt:lpstr>Wingdings</vt:lpstr>
      <vt:lpstr>Office 主题​​</vt:lpstr>
      <vt:lpstr>Commonsense Resources and Application</vt:lpstr>
      <vt:lpstr>Outline</vt:lpstr>
      <vt:lpstr>Outline</vt:lpstr>
      <vt:lpstr>Mission Accomplished?</vt:lpstr>
      <vt:lpstr>Yes we need</vt:lpstr>
      <vt:lpstr>Neural Models Differ from How Human Think</vt:lpstr>
      <vt:lpstr>Outline</vt:lpstr>
      <vt:lpstr>Types of Knowledge Base</vt:lpstr>
      <vt:lpstr>Commonsense Resources</vt:lpstr>
      <vt:lpstr>ConceptNet</vt:lpstr>
      <vt:lpstr>ConceptNet</vt:lpstr>
      <vt:lpstr>ATOMIC</vt:lpstr>
      <vt:lpstr>ATOMIC</vt:lpstr>
      <vt:lpstr>COMET</vt:lpstr>
      <vt:lpstr>COMET</vt:lpstr>
      <vt:lpstr>More Commonsense KBs</vt:lpstr>
      <vt:lpstr>Outline</vt:lpstr>
      <vt:lpstr>Neural Architecture for NLP</vt:lpstr>
      <vt:lpstr>Knowledge Integration</vt:lpstr>
      <vt:lpstr>Knowledge Integration in NLU</vt:lpstr>
      <vt:lpstr>Knowledge Integration in NLU</vt:lpstr>
      <vt:lpstr>Knowledge Integration in NLG</vt:lpstr>
      <vt:lpstr>More to Explore on Knowledge Integration</vt:lpstr>
      <vt:lpstr>Outline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Commonsense Resources and Integration</dc:title>
  <dc:creator>Siyu Ren</dc:creator>
  <cp:lastModifiedBy>Siyu Ren</cp:lastModifiedBy>
  <cp:revision>701</cp:revision>
  <dcterms:created xsi:type="dcterms:W3CDTF">2020-10-01T01:52:35Z</dcterms:created>
  <dcterms:modified xsi:type="dcterms:W3CDTF">2020-10-14T08:05:19Z</dcterms:modified>
</cp:coreProperties>
</file>