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84" r:id="rId3"/>
    <p:sldId id="290" r:id="rId4"/>
    <p:sldId id="301" r:id="rId5"/>
    <p:sldId id="257" r:id="rId6"/>
    <p:sldId id="258" r:id="rId7"/>
    <p:sldId id="259" r:id="rId8"/>
    <p:sldId id="302" r:id="rId9"/>
    <p:sldId id="286" r:id="rId10"/>
    <p:sldId id="287" r:id="rId11"/>
    <p:sldId id="288" r:id="rId12"/>
    <p:sldId id="289" r:id="rId13"/>
    <p:sldId id="298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03" r:id="rId23"/>
    <p:sldId id="304" r:id="rId24"/>
    <p:sldId id="305" r:id="rId25"/>
    <p:sldId id="306" r:id="rId26"/>
    <p:sldId id="260" r:id="rId27"/>
    <p:sldId id="307" r:id="rId28"/>
    <p:sldId id="261" r:id="rId29"/>
    <p:sldId id="262" r:id="rId30"/>
    <p:sldId id="263" r:id="rId31"/>
    <p:sldId id="264" r:id="rId32"/>
    <p:sldId id="265" r:id="rId33"/>
    <p:sldId id="266" r:id="rId34"/>
    <p:sldId id="283" r:id="rId35"/>
    <p:sldId id="267" r:id="rId36"/>
    <p:sldId id="268" r:id="rId37"/>
    <p:sldId id="269" r:id="rId38"/>
    <p:sldId id="276" r:id="rId39"/>
    <p:sldId id="270" r:id="rId40"/>
    <p:sldId id="275" r:id="rId41"/>
    <p:sldId id="271" r:id="rId42"/>
    <p:sldId id="272" r:id="rId43"/>
    <p:sldId id="273" r:id="rId44"/>
    <p:sldId id="274" r:id="rId45"/>
    <p:sldId id="277" r:id="rId46"/>
    <p:sldId id="278" r:id="rId47"/>
    <p:sldId id="279" r:id="rId48"/>
    <p:sldId id="285" r:id="rId49"/>
    <p:sldId id="300" r:id="rId50"/>
    <p:sldId id="281" r:id="rId51"/>
    <p:sldId id="282" r:id="rId52"/>
    <p:sldId id="308" r:id="rId53"/>
    <p:sldId id="309" r:id="rId54"/>
  </p:sldIdLst>
  <p:sldSz cx="12192000" cy="6858000"/>
  <p:notesSz cx="6858000" cy="9144000"/>
  <p:defaultTextStyle>
    <a:lvl1pPr>
      <a:defRPr>
        <a:latin typeface="Verdana"/>
        <a:ea typeface="Verdana"/>
        <a:cs typeface="Verdana"/>
        <a:sym typeface="Verdana"/>
      </a:defRPr>
    </a:lvl1pPr>
    <a:lvl2pPr indent="457200">
      <a:defRPr>
        <a:latin typeface="Verdana"/>
        <a:ea typeface="Verdana"/>
        <a:cs typeface="Verdana"/>
        <a:sym typeface="Verdana"/>
      </a:defRPr>
    </a:lvl2pPr>
    <a:lvl3pPr indent="914400">
      <a:defRPr>
        <a:latin typeface="Verdana"/>
        <a:ea typeface="Verdana"/>
        <a:cs typeface="Verdana"/>
        <a:sym typeface="Verdana"/>
      </a:defRPr>
    </a:lvl3pPr>
    <a:lvl4pPr indent="1371600">
      <a:defRPr>
        <a:latin typeface="Verdana"/>
        <a:ea typeface="Verdana"/>
        <a:cs typeface="Verdana"/>
        <a:sym typeface="Verdana"/>
      </a:defRPr>
    </a:lvl4pPr>
    <a:lvl5pPr indent="1828800">
      <a:defRPr>
        <a:latin typeface="Verdana"/>
        <a:ea typeface="Verdana"/>
        <a:cs typeface="Verdana"/>
        <a:sym typeface="Verdana"/>
      </a:defRPr>
    </a:lvl5pPr>
    <a:lvl6pPr indent="2286000">
      <a:defRPr>
        <a:latin typeface="Verdana"/>
        <a:ea typeface="Verdana"/>
        <a:cs typeface="Verdana"/>
        <a:sym typeface="Verdana"/>
      </a:defRPr>
    </a:lvl6pPr>
    <a:lvl7pPr indent="2743200">
      <a:defRPr>
        <a:latin typeface="Verdana"/>
        <a:ea typeface="Verdana"/>
        <a:cs typeface="Verdana"/>
        <a:sym typeface="Verdana"/>
      </a:defRPr>
    </a:lvl7pPr>
    <a:lvl8pPr indent="3200400">
      <a:defRPr>
        <a:latin typeface="Verdana"/>
        <a:ea typeface="Verdana"/>
        <a:cs typeface="Verdana"/>
        <a:sym typeface="Verdana"/>
      </a:defRPr>
    </a:lvl8pPr>
    <a:lvl9pPr indent="3657600">
      <a:defRPr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85714" autoAdjust="0"/>
  </p:normalViewPr>
  <p:slideViewPr>
    <p:cSldViewPr snapToGrid="0">
      <p:cViewPr varScale="1">
        <p:scale>
          <a:sx n="108" d="100"/>
          <a:sy n="108" d="100"/>
        </p:scale>
        <p:origin x="7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zh-CN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862724742165271"/>
          <c:y val="0.0384477090168376"/>
          <c:w val="0.746719"/>
          <c:h val="0.85380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compiler</c:v>
                </c:pt>
              </c:strCache>
            </c:strRef>
          </c:tx>
          <c:spPr>
            <a:ln w="19050" cap="flat">
              <a:solidFill>
                <a:srgbClr val="5B9BD5"/>
              </a:solidFill>
              <a:prstDash val="solid"/>
              <a:miter lim="800000"/>
            </a:ln>
            <a:effectLst/>
          </c:spPr>
          <c:marker>
            <c:symbol val="diamond"/>
            <c:size val="6"/>
            <c:spPr>
              <a:solidFill>
                <a:srgbClr val="5B9BD5"/>
              </a:solidFill>
              <a:ln w="6350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219.0</c:v>
                </c:pt>
                <c:pt idx="2">
                  <c:v>527.0</c:v>
                </c:pt>
                <c:pt idx="3">
                  <c:v>1653.0</c:v>
                </c:pt>
                <c:pt idx="4">
                  <c:v>3533.0</c:v>
                </c:pt>
                <c:pt idx="5">
                  <c:v>6265.0</c:v>
                </c:pt>
                <c:pt idx="6">
                  <c:v>9222.0</c:v>
                </c:pt>
                <c:pt idx="7">
                  <c:v>12820.0</c:v>
                </c:pt>
                <c:pt idx="8">
                  <c:v>21249.0</c:v>
                </c:pt>
                <c:pt idx="9">
                  <c:v>33707.0</c:v>
                </c:pt>
              </c:numCache>
            </c:numRef>
          </c:xVal>
          <c:yVal>
            <c:numRef>
              <c:f>Sheet1!$B$3:$K$3</c:f>
              <c:numCache>
                <c:formatCode>General</c:formatCode>
                <c:ptCount val="10"/>
                <c:pt idx="0">
                  <c:v>72206.0</c:v>
                </c:pt>
                <c:pt idx="1">
                  <c:v>47938.0</c:v>
                </c:pt>
                <c:pt idx="2">
                  <c:v>43811.0</c:v>
                </c:pt>
                <c:pt idx="3">
                  <c:v>42449.0</c:v>
                </c:pt>
                <c:pt idx="4">
                  <c:v>41210.0</c:v>
                </c:pt>
                <c:pt idx="5">
                  <c:v>40457.0</c:v>
                </c:pt>
                <c:pt idx="6">
                  <c:v>40137.0</c:v>
                </c:pt>
                <c:pt idx="7">
                  <c:v>39830.0</c:v>
                </c:pt>
                <c:pt idx="8">
                  <c:v>39248.0</c:v>
                </c:pt>
                <c:pt idx="9">
                  <c:v>38998.0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library</c:v>
                </c:pt>
              </c:strCache>
            </c:strRef>
          </c:tx>
          <c:spPr>
            <a:ln w="19050" cap="flat">
              <a:solidFill>
                <a:srgbClr val="ED7D31"/>
              </a:solidFill>
              <a:prstDash val="solid"/>
              <a:miter lim="800000"/>
            </a:ln>
            <a:effectLst/>
          </c:spPr>
          <c:marker>
            <c:symbol val="square"/>
            <c:size val="6"/>
            <c:spPr>
              <a:solidFill>
                <a:srgbClr val="ED7D31"/>
              </a:solidFill>
              <a:ln w="6350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Sheet1!$B$4:$K$4</c:f>
              <c:numCache>
                <c:formatCode>General</c:formatCode>
                <c:ptCount val="10"/>
                <c:pt idx="0">
                  <c:v>0.0</c:v>
                </c:pt>
                <c:pt idx="1">
                  <c:v>219.0</c:v>
                </c:pt>
                <c:pt idx="2">
                  <c:v>527.0</c:v>
                </c:pt>
                <c:pt idx="3">
                  <c:v>1653.0</c:v>
                </c:pt>
                <c:pt idx="4">
                  <c:v>3533.0</c:v>
                </c:pt>
                <c:pt idx="5">
                  <c:v>6265.0</c:v>
                </c:pt>
                <c:pt idx="6">
                  <c:v>9222.0</c:v>
                </c:pt>
                <c:pt idx="7">
                  <c:v>12820.0</c:v>
                </c:pt>
                <c:pt idx="8">
                  <c:v>21249.0</c:v>
                </c:pt>
                <c:pt idx="9">
                  <c:v>33707.0</c:v>
                </c:pt>
              </c:numCache>
            </c:numRef>
          </c:xVal>
          <c:yVal>
            <c:numRef>
              <c:f>Sheet1!$B$5:$K$5</c:f>
              <c:numCache>
                <c:formatCode>General</c:formatCode>
                <c:ptCount val="10"/>
                <c:pt idx="0">
                  <c:v>35750.0</c:v>
                </c:pt>
                <c:pt idx="1">
                  <c:v>28027.0</c:v>
                </c:pt>
                <c:pt idx="2">
                  <c:v>27632.0</c:v>
                </c:pt>
                <c:pt idx="3">
                  <c:v>27484.0</c:v>
                </c:pt>
                <c:pt idx="4">
                  <c:v>27383.0</c:v>
                </c:pt>
                <c:pt idx="5">
                  <c:v>27368.0</c:v>
                </c:pt>
                <c:pt idx="6">
                  <c:v>27361.0</c:v>
                </c:pt>
                <c:pt idx="7">
                  <c:v>27357.0</c:v>
                </c:pt>
                <c:pt idx="8">
                  <c:v>27351.0</c:v>
                </c:pt>
                <c:pt idx="9">
                  <c:v>27346.0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reflect</c:v>
                </c:pt>
              </c:strCache>
            </c:strRef>
          </c:tx>
          <c:spPr>
            <a:ln w="19050" cap="flat">
              <a:solidFill>
                <a:srgbClr val="A5A5A5"/>
              </a:solidFill>
              <a:prstDash val="solid"/>
              <a:miter lim="800000"/>
            </a:ln>
            <a:effectLst/>
          </c:spPr>
          <c:marker>
            <c:symbol val="triangle"/>
            <c:size val="6"/>
            <c:spPr>
              <a:solidFill>
                <a:srgbClr val="A5A5A5"/>
              </a:solidFill>
              <a:ln w="6350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Sheet1!$B$6:$K$6</c:f>
              <c:numCache>
                <c:formatCode>General</c:formatCode>
                <c:ptCount val="10"/>
                <c:pt idx="0">
                  <c:v>0.0</c:v>
                </c:pt>
                <c:pt idx="1">
                  <c:v>219.0</c:v>
                </c:pt>
                <c:pt idx="2">
                  <c:v>527.0</c:v>
                </c:pt>
                <c:pt idx="3">
                  <c:v>1653.0</c:v>
                </c:pt>
                <c:pt idx="4">
                  <c:v>3533.0</c:v>
                </c:pt>
                <c:pt idx="5">
                  <c:v>6265.0</c:v>
                </c:pt>
                <c:pt idx="6">
                  <c:v>9222.0</c:v>
                </c:pt>
                <c:pt idx="7">
                  <c:v>12820.0</c:v>
                </c:pt>
                <c:pt idx="8">
                  <c:v>21249.0</c:v>
                </c:pt>
                <c:pt idx="9">
                  <c:v>33707.0</c:v>
                </c:pt>
              </c:numCache>
            </c:numRef>
          </c:xVal>
          <c:yVal>
            <c:numRef>
              <c:f>Sheet1!$B$7:$K$7</c:f>
              <c:numCache>
                <c:formatCode>General</c:formatCode>
                <c:ptCount val="10"/>
                <c:pt idx="0">
                  <c:v>31039.0</c:v>
                </c:pt>
                <c:pt idx="1">
                  <c:v>16919.0</c:v>
                </c:pt>
                <c:pt idx="2">
                  <c:v>15860.0</c:v>
                </c:pt>
                <c:pt idx="3">
                  <c:v>15389.0</c:v>
                </c:pt>
                <c:pt idx="4">
                  <c:v>14959.0</c:v>
                </c:pt>
                <c:pt idx="5">
                  <c:v>14693.0</c:v>
                </c:pt>
                <c:pt idx="6">
                  <c:v>14548.0</c:v>
                </c:pt>
                <c:pt idx="7">
                  <c:v>14423.0</c:v>
                </c:pt>
                <c:pt idx="8">
                  <c:v>14365.0</c:v>
                </c:pt>
                <c:pt idx="9">
                  <c:v>14325.0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flat">
              <a:solidFill>
                <a:srgbClr val="FFC000"/>
              </a:solidFill>
              <a:prstDash val="solid"/>
              <a:miter lim="800000"/>
            </a:ln>
            <a:effectLst/>
          </c:spPr>
          <c:marker>
            <c:symbol val="x"/>
            <c:size val="7"/>
            <c:spPr>
              <a:solidFill>
                <a:srgbClr val="FFC000"/>
              </a:solidFill>
              <a:ln w="6350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xVal>
            <c:numRef>
              <c:f>Sheet1!$B$8:$K$8</c:f>
              <c:numCache>
                <c:formatCode>General</c:formatCode>
                <c:ptCount val="10"/>
                <c:pt idx="0">
                  <c:v>0.0</c:v>
                </c:pt>
                <c:pt idx="1">
                  <c:v>219.0</c:v>
                </c:pt>
                <c:pt idx="2">
                  <c:v>527.0</c:v>
                </c:pt>
                <c:pt idx="3">
                  <c:v>1653.0</c:v>
                </c:pt>
                <c:pt idx="4">
                  <c:v>3533.0</c:v>
                </c:pt>
                <c:pt idx="5">
                  <c:v>6265.0</c:v>
                </c:pt>
                <c:pt idx="6">
                  <c:v>9222.0</c:v>
                </c:pt>
                <c:pt idx="7">
                  <c:v>12820.0</c:v>
                </c:pt>
                <c:pt idx="8">
                  <c:v>21249.0</c:v>
                </c:pt>
                <c:pt idx="9">
                  <c:v>33707.0</c:v>
                </c:pt>
              </c:numCache>
            </c:numRef>
          </c:xVal>
          <c:yVal>
            <c:numRef>
              <c:f>Sheet1!$B$9:$K$9</c:f>
              <c:numCache>
                <c:formatCode>General</c:formatCode>
                <c:ptCount val="10"/>
                <c:pt idx="0">
                  <c:v>138995.0</c:v>
                </c:pt>
                <c:pt idx="1">
                  <c:v>92884.0</c:v>
                </c:pt>
                <c:pt idx="2">
                  <c:v>87303.0</c:v>
                </c:pt>
                <c:pt idx="3">
                  <c:v>85322.0</c:v>
                </c:pt>
                <c:pt idx="4">
                  <c:v>83552.0</c:v>
                </c:pt>
                <c:pt idx="5">
                  <c:v>82518.0</c:v>
                </c:pt>
                <c:pt idx="6">
                  <c:v>82046.0</c:v>
                </c:pt>
                <c:pt idx="7">
                  <c:v>81610.0</c:v>
                </c:pt>
                <c:pt idx="8">
                  <c:v>80964.0</c:v>
                </c:pt>
                <c:pt idx="9">
                  <c:v>80669.0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951536"/>
        <c:axId val="2126547824"/>
      </c:scatterChart>
      <c:valAx>
        <c:axId val="210695153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sz="1600" b="1" i="0" u="none" strike="noStrike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600" b="1" i="0" u="none" strike="noStrike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code lines in testing programs</a:t>
                </a:r>
              </a:p>
            </c:rich>
          </c:tx>
          <c:layout/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Verdana"/>
              </a:defRPr>
            </a:pPr>
            <a:endParaRPr lang="en-US"/>
          </a:p>
        </c:txPr>
        <c:crossAx val="2126547824"/>
        <c:crosses val="autoZero"/>
        <c:crossBetween val="between"/>
        <c:majorUnit val="10000.0"/>
        <c:minorUnit val="5000.0"/>
      </c:valAx>
      <c:valAx>
        <c:axId val="21265478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1600" b="1" i="0" u="none" strike="noStrike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defRPr>
                </a:pPr>
                <a:r>
                  <a:rPr lang="en-US" sz="1600" b="1" i="0" u="none" strike="noStrike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number of dead lines</a:t>
                </a:r>
              </a:p>
            </c:rich>
          </c:tx>
          <c:layout/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Verdana"/>
              </a:defRPr>
            </a:pPr>
            <a:endParaRPr lang="en-US"/>
          </a:p>
        </c:txPr>
        <c:crossAx val="2106951536"/>
        <c:crosses val="autoZero"/>
        <c:crossBetween val="between"/>
        <c:majorUnit val="35000.0"/>
        <c:minorUnit val="17500.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361993262396"/>
          <c:y val="0.340134398381439"/>
          <c:w val="0.120474718004561"/>
          <c:h val="0.262254045972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32822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6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We can not add “</a:t>
            </a:r>
            <a:r>
              <a:rPr sz="1200" dirty="0" err="1"/>
              <a:t>println</a:t>
            </a:r>
            <a:r>
              <a:rPr sz="1200" dirty="0"/>
              <a:t>” expressions in front of all lines of code. We pass the locations of lines which can not be added to “</a:t>
            </a:r>
            <a:r>
              <a:rPr sz="1200" dirty="0" err="1"/>
              <a:t>println</a:t>
            </a:r>
            <a:r>
              <a:rPr sz="1200" dirty="0"/>
              <a:t>” expressions to its child nodes. So the traces </a:t>
            </a:r>
            <a:r>
              <a:rPr sz="1200" dirty="0" smtClean="0"/>
              <a:t>output </a:t>
            </a:r>
            <a:r>
              <a:rPr sz="1200" dirty="0"/>
              <a:t>are </a:t>
            </a:r>
            <a:r>
              <a:rPr sz="1200" dirty="0" smtClean="0"/>
              <a:t>complete</a:t>
            </a:r>
            <a:r>
              <a:rPr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52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sz="1200" i="1"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to build Scala compiler.</a:t>
            </a:r>
          </a:p>
        </p:txBody>
      </p:sp>
    </p:spTree>
    <p:extLst>
      <p:ext uri="{BB962C8B-B14F-4D97-AF65-F5344CB8AC3E}">
        <p14:creationId xmlns:p14="http://schemas.microsoft.com/office/powerpoint/2010/main" val="297325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Dead code detected by different number of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4105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why we find dead code.</a:t>
            </a:r>
          </a:p>
        </p:txBody>
      </p:sp>
    </p:spTree>
    <p:extLst>
      <p:ext uri="{BB962C8B-B14F-4D97-AF65-F5344CB8AC3E}">
        <p14:creationId xmlns:p14="http://schemas.microsoft.com/office/powerpoint/2010/main" val="152871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why we find dead code.</a:t>
            </a:r>
          </a:p>
        </p:txBody>
      </p:sp>
    </p:spTree>
    <p:extLst>
      <p:ext uri="{BB962C8B-B14F-4D97-AF65-F5344CB8AC3E}">
        <p14:creationId xmlns:p14="http://schemas.microsoft.com/office/powerpoint/2010/main" val="171403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Explain why we find dead code</a:t>
            </a:r>
            <a:r>
              <a:rPr sz="1200" dirty="0" smtClean="0"/>
              <a:t>.</a:t>
            </a:r>
            <a:r>
              <a:rPr lang="en-US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9965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The plugin is described by a top-level class that inherits from Plugin, takes a Global as a constructor parameter, and exports that parameter as a </a:t>
            </a:r>
            <a:r>
              <a:rPr lang="en-US" altLang="zh-CN" sz="220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val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 named global.</a:t>
            </a:r>
          </a:p>
          <a:p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The plugin must define one or more component objects that inherits from </a:t>
            </a:r>
            <a:r>
              <a:rPr lang="en-US" altLang="zh-CN" sz="220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PluginComponent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. In this case the sole component is the nested Component object. The components of a plugin are listed in the components field.</a:t>
            </a:r>
          </a:p>
          <a:p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Each component must define </a:t>
            </a:r>
            <a:r>
              <a:rPr lang="en-US" altLang="zh-CN" sz="220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newPhase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 method that creates the component's sole compiler phase. That phase will be inserted just after the specified compiler phase, in this case </a:t>
            </a:r>
            <a:r>
              <a:rPr lang="en-US" altLang="zh-CN" sz="220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refchecks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.</a:t>
            </a:r>
          </a:p>
          <a:p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Each phase must define a method apply that does whatever you desire on the given compilation unit. Usually this involves examining the trees within the unit and doing some transformation on the tree.</a:t>
            </a:r>
          </a:p>
        </p:txBody>
      </p:sp>
    </p:spTree>
    <p:extLst>
      <p:ext uri="{BB962C8B-B14F-4D97-AF65-F5344CB8AC3E}">
        <p14:creationId xmlns:p14="http://schemas.microsoft.com/office/powerpoint/2010/main" val="422981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Arguments of the “</a:t>
            </a:r>
            <a:r>
              <a:rPr lang="en-US" altLang="zh-CN" sz="220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println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” expression are file names and line numbers of these lines. For we want to track the behavior of Scala compiler, we use </a:t>
            </a:r>
            <a:r>
              <a:rPr lang="en-US" altLang="zh-CN" sz="2200" i="1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ant</a:t>
            </a:r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 to build Scala compiler together with our plugin. The compiler built by our way not only has its original function but also can output the locations of every executed line.</a:t>
            </a:r>
            <a:endParaRPr lang="zh-CN" altLang="zh-CN" sz="220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altLang="zh-CN" sz="220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Our plugin starts from the whole AST of a source file, each node of which denotes a construct occurring in the source code. We encounter three main problems: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33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altLang="zh-CN" sz="1200" dirty="0" smtClean="0"/>
              <a:t>Okay,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let’s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what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our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plugin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does.</a:t>
            </a:r>
            <a:endParaRPr lang="zh-CN" altLang="en-US" sz="1200" baseline="0" dirty="0" smtClean="0"/>
          </a:p>
          <a:p>
            <a:pPr lvl="0">
              <a:defRPr sz="1800"/>
            </a:pPr>
            <a:r>
              <a:rPr lang="en-US" altLang="zh-CN" sz="1200" baseline="0" dirty="0" smtClean="0"/>
              <a:t>There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toy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err="1" smtClean="0"/>
              <a:t>scala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program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left.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compile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with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our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plugin,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run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it.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right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output.</a:t>
            </a:r>
            <a:endParaRPr lang="zh-CN" altLang="en-US" sz="1200" baseline="0" dirty="0" smtClean="0"/>
          </a:p>
          <a:p>
            <a:pPr lvl="0">
              <a:defRPr sz="1800"/>
            </a:pPr>
            <a:r>
              <a:rPr lang="en-US" altLang="zh-CN" sz="1200" baseline="0" dirty="0" smtClean="0"/>
              <a:t>Except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two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lines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within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expectations,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there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are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lot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of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strings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composed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of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file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paths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number.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File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path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exactly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path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program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file.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think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it’s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not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difficult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find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numbers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are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lines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of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code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executed,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though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they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appear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somewhat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disorder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some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repeat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strange.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will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explain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later.</a:t>
            </a:r>
            <a:endParaRPr lang="zh-CN" altLang="en-US" sz="1200" baseline="0" dirty="0" smtClean="0"/>
          </a:p>
          <a:p>
            <a:pPr lvl="0">
              <a:defRPr sz="1800"/>
            </a:pPr>
            <a:endParaRPr lang="zh-CN" altLang="en-US" sz="1200" baseline="0" dirty="0" smtClean="0"/>
          </a:p>
          <a:p>
            <a:pPr lvl="0">
              <a:defRPr sz="1800"/>
            </a:pPr>
            <a:r>
              <a:rPr lang="en-US" altLang="zh-CN" sz="1200" dirty="0" smtClean="0"/>
              <a:t>Now,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image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what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if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build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err="1" smtClean="0"/>
              <a:t>scala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compiler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with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our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plugin,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and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run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compiler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compile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some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programs.</a:t>
            </a:r>
            <a:endParaRPr lang="zh-CN" altLang="en-US" sz="1200" baseline="0" dirty="0" smtClean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569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altLang="zh-CN" sz="1200" dirty="0" smtClean="0"/>
              <a:t>As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err="1" smtClean="0"/>
              <a:t>yi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has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explained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function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of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plugin,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will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directly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go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into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some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details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about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how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our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plugin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is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written.</a:t>
            </a:r>
            <a:endParaRPr lang="zh-CN" altLang="en-US" sz="1200" baseline="0" dirty="0" smtClean="0"/>
          </a:p>
          <a:p>
            <a:pPr lvl="0">
              <a:defRPr sz="1800"/>
            </a:pPr>
            <a:r>
              <a:rPr lang="en-US" sz="1200" dirty="0" smtClean="0"/>
              <a:t>AST</a:t>
            </a:r>
            <a:r>
              <a:rPr lang="en-US" sz="1200" baseline="0" dirty="0" smtClean="0"/>
              <a:t> of a </a:t>
            </a:r>
            <a:r>
              <a:rPr lang="en-US" sz="1200" baseline="0" dirty="0" err="1" smtClean="0"/>
              <a:t>scala</a:t>
            </a:r>
            <a:r>
              <a:rPr lang="en-US" sz="1200" baseline="0" dirty="0" smtClean="0"/>
              <a:t> program file is always a </a:t>
            </a:r>
            <a:r>
              <a:rPr lang="en-US" sz="1200" baseline="0" dirty="0" err="1" smtClean="0"/>
              <a:t>packagedef</a:t>
            </a:r>
            <a:r>
              <a:rPr lang="en-US" sz="1200" baseline="0" dirty="0" smtClean="0"/>
              <a:t> type tree. So once the plugin begin to work, the </a:t>
            </a:r>
            <a:r>
              <a:rPr lang="en-US" sz="1200" baseline="0" dirty="0" err="1" smtClean="0"/>
              <a:t>ast</a:t>
            </a:r>
            <a:r>
              <a:rPr lang="en-US" sz="1200" baseline="0" dirty="0" smtClean="0"/>
              <a:t> it encounters matches </a:t>
            </a:r>
            <a:r>
              <a:rPr lang="en-US" sz="1200" baseline="0" dirty="0" err="1" smtClean="0"/>
              <a:t>packagedef</a:t>
            </a:r>
            <a:r>
              <a:rPr lang="en-US" sz="1200" baseline="0" dirty="0" smtClean="0"/>
              <a:t>. </a:t>
            </a:r>
          </a:p>
          <a:p>
            <a:pPr lvl="0">
              <a:defRPr sz="1800"/>
            </a:pPr>
            <a:r>
              <a:rPr lang="en-US" sz="1200" baseline="0" dirty="0" smtClean="0"/>
              <a:t>Look at here, a</a:t>
            </a:r>
            <a:r>
              <a:rPr lang="en-US" altLang="zh-CN" sz="1200" baseline="0" dirty="0" smtClean="0"/>
              <a:t>n</a:t>
            </a:r>
            <a:r>
              <a:rPr lang="en-US" sz="1200" baseline="0" dirty="0" smtClean="0"/>
              <a:t> </a:t>
            </a:r>
            <a:r>
              <a:rPr lang="en-US" altLang="zh-CN" sz="1200" baseline="0" dirty="0" smtClean="0"/>
              <a:t>entrance</a:t>
            </a:r>
            <a:r>
              <a:rPr lang="zh-CN" altLang="en-US" sz="1200" baseline="0" dirty="0" smtClean="0"/>
              <a:t>  </a:t>
            </a:r>
            <a:r>
              <a:rPr lang="en-US" altLang="zh-CN" sz="1200" baseline="0" dirty="0" smtClean="0"/>
              <a:t>to every file.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5423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“PackageDef” is the class type of the AST of every file of source code.  It’s a example for how we add “println” expressions.Besides, our plugin skip some file in order to successfully build our Scala compiler.</a:t>
            </a:r>
          </a:p>
        </p:txBody>
      </p:sp>
    </p:spTree>
    <p:extLst>
      <p:ext uri="{BB962C8B-B14F-4D97-AF65-F5344CB8AC3E}">
        <p14:creationId xmlns:p14="http://schemas.microsoft.com/office/powerpoint/2010/main" val="14635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397942"/>
            <a:ext cx="27432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1pPr>
      <a:lvl2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2pPr>
      <a:lvl3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3pPr>
      <a:lvl4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4pPr>
      <a:lvl5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5pPr>
      <a:lvl6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6pPr>
      <a:lvl7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7pPr>
      <a:lvl8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8pPr>
      <a:lvl9pPr>
        <a:lnSpc>
          <a:spcPct val="90000"/>
        </a:lnSpc>
        <a:defRPr sz="4400">
          <a:solidFill>
            <a:srgbClr val="FFFFFF"/>
          </a:solidFill>
          <a:latin typeface="Consolas"/>
          <a:ea typeface="Consolas"/>
          <a:cs typeface="Consolas"/>
          <a:sym typeface="Consolas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29390" y="965209"/>
            <a:ext cx="9738610" cy="2387601"/>
          </a:xfrm>
          <a:prstGeom prst="rect">
            <a:avLst/>
          </a:prstGeom>
        </p:spPr>
        <p:txBody>
          <a:bodyPr/>
          <a:lstStyle/>
          <a:p>
            <a:pPr lvl="0" defTabSz="905255">
              <a:defRPr sz="1800">
                <a:solidFill>
                  <a:srgbClr val="000000"/>
                </a:solidFill>
              </a:defRPr>
            </a:pPr>
            <a:r>
              <a:rPr sz="5346" b="1" dirty="0">
                <a:solidFill>
                  <a:srgbClr val="FFFFFF"/>
                </a:solidFill>
                <a:latin typeface="Georgia" panose="02040502050405020303" pitchFamily="18" charset="0"/>
              </a:rPr>
              <a:t>Dead Code </a:t>
            </a: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Detection</a:t>
            </a:r>
            <a:b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in</a:t>
            </a:r>
            <a:b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</a:t>
            </a:r>
            <a:r>
              <a:rPr sz="5346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ource</a:t>
            </a:r>
            <a:endParaRPr sz="5346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026852" y="4765992"/>
            <a:ext cx="7748587" cy="16557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ADAPT Lab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Department of Computer Science &amp; Engineering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Jiao Tong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Linter: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a Scala static analysis compiler plugin which adds compile-time checks for various possible bugs, inefficiencies, and style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problems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unfortunately, it doesn’t even warn the unused assignment as dead code which results from the special feature of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Call for dynamic data flow analysis instead of static.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583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have found 16 such type 1 dead code fragments. 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Useless assignment.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Identical Condition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90" y="2864286"/>
            <a:ext cx="8581593" cy="69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17" y="4626209"/>
            <a:ext cx="9271138" cy="893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Static Detection Tools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Identical cases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Useless condition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473377"/>
            <a:ext cx="10263223" cy="119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15" y="4552835"/>
            <a:ext cx="10094207" cy="76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78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Dynamic Detection Tool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Trace program step-by-step using debugger integrated with Scala IDE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Hardwire code into the Scala IDE source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45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1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format: path and line number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file is generated by the modified Scala IDE, demonstrating executed traces.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7" y="2348880"/>
            <a:ext cx="421127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1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for each input, we will get a sequence of statements executed.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compute the difference set between this and the whole source and we will get the type one dead code </a:t>
            </a: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this input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we try many times and get the intersection which is the unexecuted codes.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03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1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format (deadcode.txt):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564904"/>
            <a:ext cx="976453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42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 change the output format and add the variable information.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053120" y="3319487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8021" y="30941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ine 9 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17" y="3112245"/>
            <a:ext cx="2848868" cy="15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4053118" y="3573016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8020" y="3347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53120" y="3861048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8021" y="36357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 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53120" y="4097614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8021" y="3890148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</a:t>
            </a:r>
            <a:r>
              <a:rPr lang="en-US" altLang="zh-CN" dirty="0" smtClean="0"/>
              <a:t> = some state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053116" y="4419262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016" y="4211796"/>
            <a:ext cx="21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 =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2852935"/>
            <a:ext cx="2542724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>
            <a:off x="4053120" y="4733528"/>
            <a:ext cx="204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8020" y="4526062"/>
            <a:ext cx="21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 = 0.24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11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a class, see the value changed of variables ob. It means that we have changed some contents of classes.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3429000"/>
            <a:ext cx="2542724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49" y="3427288"/>
            <a:ext cx="2669903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159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2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by comparing the values of variables between each steps, and combining with the AST tree, we keep a set for each variable in which instructions it was read and written.</a:t>
            </a:r>
          </a:p>
          <a:p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Treat “if”, “while” as useful statement specifically, since “if” and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“while”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control the executed traces.  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37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Project Team </a:t>
            </a:r>
            <a:r>
              <a:rPr lang="en-US" b="1" dirty="0">
                <a:latin typeface="Georgia" panose="02040502050405020303" pitchFamily="18" charset="0"/>
              </a:rPr>
              <a:t>M</a:t>
            </a:r>
            <a:r>
              <a:rPr lang="en-US" b="1" dirty="0" smtClean="0">
                <a:latin typeface="Georgia" panose="02040502050405020303" pitchFamily="18" charset="0"/>
              </a:rPr>
              <a:t>embers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872" y="1627254"/>
            <a:ext cx="5871279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Professor: 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Kenny Q. Zhu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Students: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Yu Shi</a:t>
            </a:r>
          </a:p>
          <a:p>
            <a:pPr lvl="1"/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Changjiang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Zhong</a:t>
            </a:r>
            <a:endParaRPr 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Yi Liu</a:t>
            </a:r>
          </a:p>
          <a:p>
            <a:pPr lvl="1"/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Benxuan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Zhang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Pei Lu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5070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</a:t>
            </a:r>
            <a:r>
              <a:rPr lang="en-US" altLang="zh-CN" b="1" dirty="0">
                <a:latin typeface="Georgia" panose="02040502050405020303" pitchFamily="18" charset="0"/>
              </a:rPr>
              <a:t>2</a:t>
            </a:r>
            <a:r>
              <a:rPr lang="en-US" altLang="zh-CN" b="1" dirty="0" smtClean="0">
                <a:latin typeface="Georgia" panose="02040502050405020303" pitchFamily="18" charset="0"/>
              </a:rPr>
              <a:t> Dead Code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whether an executed line is useful or useless.(false: useless;  true: useful)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2843609"/>
            <a:ext cx="7104789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82" y="2819028"/>
            <a:ext cx="36957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487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Limitation of Previous Approach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Stepping through in Scala debugger is extremely slow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Without complete view of the AST, parameter passing in function calls and attributes in objects are not handled properly</a:t>
            </a:r>
          </a:p>
          <a:p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 feasible!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81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3308" y="260167"/>
            <a:ext cx="10515600" cy="159543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Compiler plugin technology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308" y="1855606"/>
            <a:ext cx="1013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 plugin lets you modify the behavior of the compiler itself without needing to change the main Scala distribution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5308" y="3066223"/>
            <a:ext cx="8912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Two </a:t>
            </a:r>
            <a:r>
              <a:rPr lang="en-US" altLang="zh-CN"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large categories with the current plugin </a:t>
            </a:r>
            <a:r>
              <a:rPr lang="en-US" altLang="zh-CN"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support</a:t>
            </a:r>
          </a:p>
          <a:p>
            <a:pPr algn="just"/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add a phase to the compiler, thus adding extra checks or extra tree rewrites that apply after type checking has finished.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tell the compiler type-checking information about an annotation that is intended to be applied to types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172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7" y="2914470"/>
            <a:ext cx="4670523" cy="3060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66957" y="606065"/>
            <a:ext cx="98940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FFFF"/>
                </a:solidFill>
                <a:latin typeface="Georgia" panose="02040502050405020303" pitchFamily="18" charset="0"/>
                <a:ea typeface="Consolas"/>
                <a:cs typeface="Consolas"/>
                <a:sym typeface="Consolas"/>
              </a:rPr>
              <a:t>A simple plugin, beginning to end</a:t>
            </a:r>
            <a:endParaRPr lang="zh-CN" altLang="en-US" sz="4400" b="1" dirty="0">
              <a:solidFill>
                <a:srgbClr val="FFFFFF"/>
              </a:solidFill>
              <a:latin typeface="Georgia" panose="02040502050405020303" pitchFamily="18" charset="0"/>
              <a:ea typeface="Consolas"/>
              <a:cs typeface="Consolas"/>
              <a:sym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23" y="1967563"/>
            <a:ext cx="595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write a plugin that detects division by zero in obvious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3997" y="3136315"/>
            <a:ext cx="43962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Test {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five = 5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 = five / 0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Array[String]){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(amount)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2138" y="1929366"/>
            <a:ext cx="5844209" cy="83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Your plugin could generate an error like this: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67" y="2914470"/>
            <a:ext cx="5197297" cy="3060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6555527" y="3342563"/>
            <a:ext cx="4219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Test.scala:3: error: definitely division by zero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= five /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^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found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11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19" y="2022148"/>
            <a:ext cx="5379722" cy="46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853440" y="1505635"/>
            <a:ext cx="862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write and compile the source of the plugin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itself: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797" y="453665"/>
            <a:ext cx="98940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FFFF"/>
                </a:solidFill>
                <a:latin typeface="Georgia" panose="02040502050405020303" pitchFamily="18" charset="0"/>
                <a:ea typeface="Consolas"/>
                <a:cs typeface="Consolas"/>
                <a:sym typeface="Consolas"/>
              </a:rPr>
              <a:t>A simple plugin, beginning to end</a:t>
            </a:r>
            <a:endParaRPr lang="zh-CN" altLang="en-US" sz="4400" b="1" dirty="0">
              <a:solidFill>
                <a:srgbClr val="FFFFFF"/>
              </a:solidFill>
              <a:latin typeface="Georgia" panose="02040502050405020303" pitchFamily="18" charset="0"/>
              <a:ea typeface="Consolas"/>
              <a:cs typeface="Consolas"/>
              <a:sym typeface="Consola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2025205"/>
            <a:ext cx="5532119" cy="46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294119" y="1967300"/>
            <a:ext cx="51968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DivByZeroPhase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Phase) extends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StdPhase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override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DivByZero.this.name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apply(unit: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CompilationUnit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 tree @ Apply(Select(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rcvr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nme.DIV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List(Literal(Constant(0)))) &lt;-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unit.body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rcvr.tpe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&lt;:&lt;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definitions.IntClass.tpe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unit.error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tree.pos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"definitely division by zero")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33401" y="1746935"/>
            <a:ext cx="55321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global: Global) extends Plugin {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global._</a:t>
            </a:r>
          </a:p>
          <a:p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"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= "checks for division by zero"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= List[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PluginComponent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](Component)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 object Component extends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PluginComponent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global: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DivByZero.this.global.type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DivByZero.this.global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runsAfter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refchecks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Using the Scala Compiler 2.8.x the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runsAfter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written as below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runsAfter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List[String]("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refchecks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phaseName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DivByZero.this.name</a:t>
            </a:r>
          </a:p>
          <a:p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newPhase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Phase) = new 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DivByZeroPhase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</p:txBody>
      </p:sp>
    </p:spTree>
    <p:extLst>
      <p:ext uri="{BB962C8B-B14F-4D97-AF65-F5344CB8AC3E}">
        <p14:creationId xmlns:p14="http://schemas.microsoft.com/office/powerpoint/2010/main" val="28242236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797" y="453665"/>
            <a:ext cx="7337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FFFFFF"/>
                </a:solidFill>
                <a:latin typeface="Georgia" panose="02040502050405020303" pitchFamily="18" charset="0"/>
                <a:ea typeface="Consolas"/>
                <a:cs typeface="Consolas"/>
                <a:sym typeface="Consolas"/>
              </a:rPr>
              <a:t>Basic Idea of  Our Plugin</a:t>
            </a:r>
            <a:endParaRPr lang="zh-CN" altLang="en-US" sz="4400" b="1" dirty="0">
              <a:solidFill>
                <a:srgbClr val="FFFFFF"/>
              </a:solidFill>
              <a:latin typeface="Georgia" panose="02040502050405020303" pitchFamily="18" charset="0"/>
              <a:ea typeface="Consolas"/>
              <a:cs typeface="Consolas"/>
              <a:sym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2348" y="1473815"/>
            <a:ext cx="98852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Our Idea:</a:t>
            </a:r>
          </a:p>
          <a:p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Transform 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AST of Scala compiler source by adding “</a:t>
            </a:r>
            <a:r>
              <a:rPr lang="en-US" altLang="zh-CN" sz="24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expression in front of every executable line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7108" y="3305294"/>
            <a:ext cx="101290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hree Main Problems:</a:t>
            </a:r>
            <a:endParaRPr lang="en-US" altLang="zh-CN" sz="2400" dirty="0" smtClean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 How 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 we create the “</a:t>
            </a:r>
            <a:r>
              <a:rPr lang="en-US" altLang="zh-CN" sz="24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expression and add it into the original AST?</a:t>
            </a:r>
            <a:endParaRPr lang="zh-CN" altLang="zh-CN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/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2. How 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 we add “</a:t>
            </a:r>
            <a:r>
              <a:rPr lang="en-US" altLang="zh-CN" sz="24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expression as complete as possible</a:t>
            </a:r>
            <a:endParaRPr lang="zh-CN" altLang="zh-CN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/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3. How 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 we avoid adding expression at wrong places?</a:t>
            </a:r>
            <a:endParaRPr lang="zh-CN" altLang="zh-CN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1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Scala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250209" y="1444554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 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object hello {  </a:t>
            </a:r>
          </a:p>
          <a:p>
            <a:pPr marL="146957" lvl="0" indent="-146957">
              <a:lnSpc>
                <a:spcPct val="70000"/>
              </a:lnSpc>
              <a:buFont typeface="Courier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main(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Array[String]) {    </a:t>
            </a:r>
          </a:p>
          <a:p>
            <a:pPr marL="146957" lvl="0" indent="-146957">
              <a:lnSpc>
                <a:spcPct val="70000"/>
              </a:lnSpc>
              <a:buFont typeface="Courier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1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      if(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== 2)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        print(“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equal to 2.\n”) 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      else 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       print(“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not equal to 2.\n”)  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8      print(t)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9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11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 = {  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 = 2   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if(re == 2) </a:t>
            </a:r>
          </a:p>
          <a:p>
            <a:pPr marL="97971" lvl="0" indent="-97971">
              <a:lnSpc>
                <a:spcPct val="70000"/>
              </a:lnSpc>
              <a:buFont typeface="Courier"/>
              <a:buAutoNum type="arabicPeriod" startAt="12"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re = 3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15     else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16      re = 4  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17     re  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18   }</a:t>
            </a:r>
          </a:p>
          <a:p>
            <a:pPr marL="0" lvl="0" indent="0">
              <a:lnSpc>
                <a:spcPct val="7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19 }</a:t>
            </a:r>
          </a:p>
        </p:txBody>
      </p:sp>
      <p:sp>
        <p:nvSpPr>
          <p:cNvPr id="71" name="Shape 71"/>
          <p:cNvSpPr/>
          <p:nvPr/>
        </p:nvSpPr>
        <p:spPr>
          <a:xfrm>
            <a:off x="4785360" y="1552928"/>
            <a:ext cx="7156431" cy="49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is not equal to 2.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8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8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12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14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13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source-/Users/apple/Downloads/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ExtendPlugin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/print/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hello.scala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17</a:t>
            </a:r>
          </a:p>
          <a:p>
            <a:pPr lvl="0">
              <a:lnSpc>
                <a:spcPct val="39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30031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en-US" altLang="zh-CN" dirty="0"/>
              <a:t> </a:t>
            </a:r>
            <a:r>
              <a:rPr lang="en-US" altLang="zh-CN" dirty="0" smtClean="0"/>
              <a:t>Scala compiler with our plugin and run it to compile some Scala program.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838200" y="1504991"/>
            <a:ext cx="10380023" cy="47889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2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2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2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]) : 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2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2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2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2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2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2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2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2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2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2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2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2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2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2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2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2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2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2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588818" y="1303111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])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4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400" b="1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Outline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525822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Introduction</a:t>
            </a:r>
            <a:endParaRPr 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Previous Attempts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Static detection: Linter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Dynamic detection: Scala debugger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Current Approach &amp; Results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Scala Compiler Plugin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Type 1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Deadcode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Detection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Type 2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Deadcode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Conclusion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5835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74176" y="14521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1001973" y="1225122"/>
            <a:ext cx="10515600" cy="5032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58	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b="1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sz="1400" b="1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b="1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59	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60	  tree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61	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 @ 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stats) =&gt;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62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(//some files in source can not be applied to by plugin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91	     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92	     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93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generatePrintln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p.pos.focus.toString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p.pos.focus.line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94	       </a:t>
            </a:r>
            <a:r>
              <a:rPr sz="14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x 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=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95	  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&lt;-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p.stats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96	       x = </a:t>
            </a:r>
            <a:r>
              <a:rPr sz="1400" dirty="0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::: </a:t>
            </a:r>
            <a:r>
              <a:rPr sz="14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400" dirty="0" err="1">
                <a:solidFill>
                  <a:srgbClr val="C55A11"/>
                </a:solidFill>
                <a:latin typeface="Courier"/>
                <a:ea typeface="Courier"/>
                <a:cs typeface="Courier"/>
                <a:sym typeface="Courier"/>
              </a:rPr>
              <a:t>myPrint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::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printList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97	  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98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treeCopy.</a:t>
            </a:r>
            <a:r>
              <a:rPr sz="1400" dirty="0" err="1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PackageDef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(p,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p.pid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x)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99	     } 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100	     </a:t>
            </a:r>
            <a:r>
              <a:rPr sz="14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else 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"Package Untransformed: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p.name + </a:t>
            </a:r>
            <a:r>
              <a:rPr sz="14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p.pos.focus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102	      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1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unTransformed</a:t>
            </a: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sz="1400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103	       p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104	     }</a:t>
            </a: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105	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346879" y="26958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ompiler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lugin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346878" y="3052946"/>
            <a:ext cx="11444787" cy="2056936"/>
          </a:xfrm>
          <a:prstGeom prst="rect">
            <a:avLst/>
          </a:prstGeom>
          <a:solidFill>
            <a:srgbClr val="404040"/>
          </a:solidFill>
        </p:spPr>
        <p:txBody>
          <a:bodyPr lIns="0" tIns="0" rIns="0" bIns="0" anchor="ctr">
            <a:normAutofit/>
          </a:bodyPr>
          <a:lstStyle/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&lt;!-- Additional command line arguments for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scalac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They are added to all build targets --&gt;</a:t>
            </a: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&lt;property name="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scalac.args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           value="</a:t>
            </a:r>
            <a:r>
              <a:rPr sz="1600" b="1" dirty="0">
                <a:solidFill>
                  <a:srgbClr val="70AD47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1600" b="1" dirty="0" err="1">
                <a:solidFill>
                  <a:srgbClr val="70AD47"/>
                </a:solidFill>
                <a:latin typeface="Courier"/>
                <a:ea typeface="Courier"/>
                <a:cs typeface="Courier"/>
                <a:sym typeface="Courier"/>
              </a:rPr>
              <a:t>Xplugin:output.jar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"/&gt;</a:t>
            </a: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&lt;property name="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javac.args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"            value=""/&gt;</a:t>
            </a:r>
          </a:p>
        </p:txBody>
      </p:sp>
      <p:sp>
        <p:nvSpPr>
          <p:cNvPr id="92" name="Shape 92"/>
          <p:cNvSpPr/>
          <p:nvPr/>
        </p:nvSpPr>
        <p:spPr>
          <a:xfrm>
            <a:off x="838200" y="2391831"/>
            <a:ext cx="249667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r>
              <a:rPr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/build.xml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732227"/>
            <a:ext cx="56194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We use ANT to build the </a:t>
            </a:r>
            <a:r>
              <a:rPr lang="en-US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cala compiler: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88415" y="174056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Testing data</a:t>
            </a:r>
          </a:p>
        </p:txBody>
      </p:sp>
      <p:graphicFrame>
        <p:nvGraphicFramePr>
          <p:cNvPr id="97" name="Table 97"/>
          <p:cNvGraphicFramePr/>
          <p:nvPr>
            <p:extLst>
              <p:ext uri="{D42A27DB-BD31-4B8C-83A1-F6EECF244321}">
                <p14:modId xmlns:p14="http://schemas.microsoft.com/office/powerpoint/2010/main" val="1181157468"/>
              </p:ext>
            </p:extLst>
          </p:nvPr>
        </p:nvGraphicFramePr>
        <p:xfrm>
          <a:off x="838200" y="1282891"/>
          <a:ext cx="10352964" cy="50823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08839"/>
                <a:gridCol w="6376446"/>
                <a:gridCol w="2267679"/>
              </a:tblGrid>
              <a:tr h="351731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P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roject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N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ame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Description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Total # 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of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ode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L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ines</a:t>
                      </a:r>
                      <a:endParaRPr sz="16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527597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scalastyle</a:t>
                      </a:r>
                      <a:endParaRPr sz="16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Scalastyle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examines your Scala code and indicates potential problems with it.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8429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scala-dddbase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dddbase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-develop is a library used to develop application based on Domain Driven Design advocated by Eric Evans.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2732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scala-stm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scala-stm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is a lightweight software transactional memory for Scala, inspired by the STMs in Haskell and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Clojure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12458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Scala-Algorithms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Java to Scala translations of around 50 algorithms from Robert Sedgewick and Kevin Wayne's website for their book Algorithms.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4766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351731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scala-chart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-chart is a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library for creating and working with charts.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2957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527597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scala-cassandra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Implementation of a Scala wrapper over the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DataStax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Java Driver for Cassandra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308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40126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scala-parser-combinators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 Standard Parser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Combinator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Library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1880</a:t>
                      </a:r>
                    </a:p>
                  </a:txBody>
                  <a:tcPr marL="11100" marR="11100" marT="11100" marB="11100" anchor="ctr" horzOverflow="overflow">
                    <a:noFill/>
                  </a:tcPr>
                </a:tc>
              </a:tr>
              <a:tr h="703462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170 individual programs 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Individual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programs, mostly from </a:t>
                      </a:r>
                      <a:r>
                        <a:rPr sz="16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scala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 reference books' code example, covering most basic syntaxes.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urier"/>
                          <a:cs typeface="Times New Roman" panose="02020603050405020304" pitchFamily="18" charset="0"/>
                          <a:sym typeface="Courier"/>
                        </a:rPr>
                        <a:t>4943</a:t>
                      </a:r>
                    </a:p>
                  </a:txBody>
                  <a:tcPr marL="11100" marR="11100" marT="11100" marB="11100" anchor="ctr" horzOverflow="overflow"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Type 1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ead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ode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Detected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pSp>
        <p:nvGrpSpPr>
          <p:cNvPr id="106" name="Group 106"/>
          <p:cNvGrpSpPr/>
          <p:nvPr/>
        </p:nvGrpSpPr>
        <p:grpSpPr>
          <a:xfrm>
            <a:off x="810903" y="2759778"/>
            <a:ext cx="5181604" cy="2455738"/>
            <a:chOff x="0" y="0"/>
            <a:chExt cx="5181602" cy="2455736"/>
          </a:xfrm>
        </p:grpSpPr>
        <p:grpSp>
          <p:nvGrpSpPr>
            <p:cNvPr id="102" name="Group 102"/>
            <p:cNvGrpSpPr/>
            <p:nvPr/>
          </p:nvGrpSpPr>
          <p:grpSpPr>
            <a:xfrm>
              <a:off x="0" y="0"/>
              <a:ext cx="2455736" cy="2455736"/>
              <a:chOff x="0" y="0"/>
              <a:chExt cx="2455735" cy="2455735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0"/>
                <a:ext cx="2455735" cy="2455735"/>
              </a:xfrm>
              <a:prstGeom prst="roundRect">
                <a:avLst>
                  <a:gd name="adj" fmla="val 7500"/>
                </a:avLst>
              </a:prstGeom>
              <a:solidFill>
                <a:srgbClr val="5B9BD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867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3889" y="930318"/>
                <a:ext cx="2347957" cy="5950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sz="3867" dirty="0">
                    <a:solidFill>
                      <a:srgbClr val="FFFFFF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Consolas"/>
                  </a:rPr>
                  <a:t>traces</a:t>
                </a:r>
                <a:r>
                  <a:rPr sz="3867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2725865" y="0"/>
              <a:ext cx="2455737" cy="2455736"/>
              <a:chOff x="0" y="0"/>
              <a:chExt cx="2455735" cy="2455735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0" y="0"/>
                <a:ext cx="2455735" cy="2455735"/>
              </a:xfrm>
              <a:prstGeom prst="roundRect">
                <a:avLst>
                  <a:gd name="adj" fmla="val 7500"/>
                </a:avLst>
              </a:prstGeom>
              <a:solidFill>
                <a:srgbClr val="5B9BD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867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3889" y="632768"/>
                <a:ext cx="2347957" cy="11901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sz="3867" dirty="0">
                    <a:solidFill>
                      <a:srgbClr val="FFFFFF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Consolas"/>
                  </a:rPr>
                  <a:t>type 1 dead code</a:t>
                </a:r>
              </a:p>
            </p:txBody>
          </p:sp>
        </p:grpSp>
      </p:grpSp>
      <p:graphicFrame>
        <p:nvGraphicFramePr>
          <p:cNvPr id="107" name="Table 107"/>
          <p:cNvGraphicFramePr/>
          <p:nvPr>
            <p:extLst>
              <p:ext uri="{D42A27DB-BD31-4B8C-83A1-F6EECF244321}">
                <p14:modId xmlns:p14="http://schemas.microsoft.com/office/powerpoint/2010/main" val="2257232279"/>
              </p:ext>
            </p:extLst>
          </p:nvPr>
        </p:nvGraphicFramePr>
        <p:xfrm>
          <a:off x="6046396" y="2664828"/>
          <a:ext cx="5906588" cy="274614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5400"/>
                <a:gridCol w="1657894"/>
                <a:gridCol w="1476647"/>
                <a:gridCol w="1476647"/>
              </a:tblGrid>
              <a:tr h="825909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File path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Number of total lines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Number of total dead lines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Percentage of dead lines</a:t>
                      </a:r>
                    </a:p>
                  </a:txBody>
                  <a:tcPr marL="45720" marR="45720" horzOverflow="overflow">
                    <a:lnR w="12700">
                      <a:solidFill>
                        <a:srgbClr val="FFFFFF"/>
                      </a:solidFill>
                    </a:lnR>
                  </a:tcPr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scala/src/compiler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72206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32704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0.536</a:t>
                      </a:r>
                    </a:p>
                  </a:txBody>
                  <a:tcPr marL="45720" marR="45720" horzOverflow="overflow"/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</a:t>
                      </a: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src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/library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35750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26237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0.763</a:t>
                      </a:r>
                    </a:p>
                  </a:txBody>
                  <a:tcPr marL="45720" marR="45720" horzOverflow="overflow">
                    <a:noFill/>
                  </a:tcPr>
                </a:tc>
              </a:tr>
              <a:tr h="578136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scala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</a:t>
                      </a:r>
                      <a:r>
                        <a:rPr sz="1800" i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src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/reflect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31039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12340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olas"/>
                          <a:cs typeface="Times New Roman" panose="02020603050405020304" pitchFamily="18" charset="0"/>
                          <a:sym typeface="Consolas"/>
                        </a:rPr>
                        <a:t>0.460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838200" y="2730137"/>
            <a:ext cx="218149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Scala compiler 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256" y="80059"/>
            <a:ext cx="10515600" cy="1595439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Top 5 Files with Type 1 Dead </a:t>
            </a:r>
            <a:r>
              <a:rPr lang="en-US" b="1" dirty="0" err="1">
                <a:latin typeface="Georgia" panose="02040502050405020303" pitchFamily="18" charset="0"/>
              </a:rPr>
              <a:t>D</a:t>
            </a:r>
            <a:r>
              <a:rPr lang="en-US" b="1" dirty="0" err="1" smtClean="0">
                <a:latin typeface="Georgia" panose="02040502050405020303" pitchFamily="18" charset="0"/>
              </a:rPr>
              <a:t>ode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95073"/>
              </p:ext>
            </p:extLst>
          </p:nvPr>
        </p:nvGraphicFramePr>
        <p:xfrm>
          <a:off x="670560" y="1412240"/>
          <a:ext cx="10683239" cy="51635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8608"/>
                <a:gridCol w="4955460"/>
                <a:gridCol w="1288806"/>
                <a:gridCol w="1374016"/>
                <a:gridCol w="2066349"/>
              </a:tblGrid>
              <a:tr h="311748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path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 lines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dead lines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/compiler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symtab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classfile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ICodeReader.scala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 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typechecker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4574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 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396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/backend/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BCodeBodyBuilder.scala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69.4%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JavaScanners.scala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/tools/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typechecker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ContextErrors.scala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1067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607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56.9% 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14192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src/library</a:t>
                      </a:r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library/scala/collection/parallel/ParIterableLike.scala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/collection/immutable/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library/scala/collection/concurrent/TrieMap.scala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/collection/parallel/mutable/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ParArray.scala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library/scala/collection/parallel/RemainsIterator.scala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14192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4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</a:t>
                      </a:r>
                      <a:endParaRPr lang="en-US" sz="14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/reflect/runtime/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JavaMirrors.scala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reflect/scala/reflect/internal/Printers.scala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1143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71.9%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reflect/scala/reflect/internal/ReificationSupport.scala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83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reflect/scala/reflect/internal/Types.scala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  <a:tr h="266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/reflect/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600" b="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0" u="none" strike="noStrike" dirty="0" err="1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Trees.scala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en-US" sz="1600" b="0" i="0" u="none" strike="noStrike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60.5% </a:t>
                      </a:r>
                      <a:endParaRPr lang="en-US" sz="1600" b="0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" marR="5913" marT="591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16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b="1" dirty="0">
                <a:latin typeface="Georgia" panose="02040502050405020303" pitchFamily="18" charset="0"/>
              </a:rPr>
              <a:t>Type 1 </a:t>
            </a:r>
            <a:r>
              <a:rPr lang="en-US" b="1" dirty="0">
                <a:latin typeface="Georgia" panose="02040502050405020303" pitchFamily="18" charset="0"/>
              </a:rPr>
              <a:t>D</a:t>
            </a:r>
            <a:r>
              <a:rPr b="1" dirty="0">
                <a:latin typeface="Georgia" panose="02040502050405020303" pitchFamily="18" charset="0"/>
              </a:rPr>
              <a:t>ead </a:t>
            </a:r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b="1" dirty="0">
                <a:latin typeface="Georgia" panose="02040502050405020303" pitchFamily="18" charset="0"/>
              </a:rPr>
              <a:t>ode</a:t>
            </a:r>
            <a:r>
              <a:rPr lang="en-US" b="1" dirty="0">
                <a:latin typeface="Georgia" panose="02040502050405020303" pitchFamily="18" charset="0"/>
              </a:rPr>
              <a:t> Examples</a:t>
            </a:r>
            <a:r>
              <a:rPr b="1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111" name="image1.png" descr="QQ截图201508311042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1825625"/>
            <a:ext cx="6699069" cy="191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2.png" descr="QQ截图201508311043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6233" y="3870914"/>
            <a:ext cx="7017567" cy="287328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7727450" y="2348139"/>
            <a:ext cx="232518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272,276,277,278 are dead code. </a:t>
            </a:r>
          </a:p>
        </p:txBody>
      </p:sp>
      <p:sp>
        <p:nvSpPr>
          <p:cNvPr id="114" name="Shape 114"/>
          <p:cNvSpPr/>
          <p:nvPr/>
        </p:nvSpPr>
        <p:spPr>
          <a:xfrm>
            <a:off x="1724299" y="4984389"/>
            <a:ext cx="2351316" cy="93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369-374, 376, 377 are dead code.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187" y="1342103"/>
            <a:ext cx="10847989" cy="5117691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705467" y="217642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Type 1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ead </a:t>
            </a:r>
            <a:r>
              <a:rPr lang="en-US"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</a:t>
            </a:r>
            <a:r>
              <a:rPr sz="4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ode </a:t>
            </a:r>
            <a:endParaRPr sz="44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7" name="Chart 117"/>
          <p:cNvGraphicFramePr/>
          <p:nvPr>
            <p:extLst>
              <p:ext uri="{D42A27DB-BD31-4B8C-83A1-F6EECF244321}">
                <p14:modId xmlns:p14="http://schemas.microsoft.com/office/powerpoint/2010/main" val="3804558098"/>
              </p:ext>
            </p:extLst>
          </p:nvPr>
        </p:nvGraphicFramePr>
        <p:xfrm>
          <a:off x="840864" y="1690688"/>
          <a:ext cx="10145584" cy="465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Dynamic Data Flow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37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875030" y="1778332"/>
            <a:ext cx="1590282" cy="329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9FFFA"/>
                </a:solidFill>
              </a:rPr>
              <a:t>var2 = f(</a:t>
            </a:r>
            <a:r>
              <a:rPr sz="1500" dirty="0" err="1">
                <a:solidFill>
                  <a:srgbClr val="F9FFFA"/>
                </a:solidFill>
              </a:rPr>
              <a:t>arg</a:t>
            </a:r>
            <a:r>
              <a:rPr sz="1500" dirty="0">
                <a:solidFill>
                  <a:srgbClr val="F9FFFA"/>
                </a:solidFill>
              </a:rPr>
              <a:t>)</a:t>
            </a:r>
          </a:p>
        </p:txBody>
      </p:sp>
      <p:sp>
        <p:nvSpPr>
          <p:cNvPr id="124" name="Shape 124"/>
          <p:cNvSpPr/>
          <p:nvPr/>
        </p:nvSpPr>
        <p:spPr>
          <a:xfrm>
            <a:off x="621030" y="2502232"/>
            <a:ext cx="4448247" cy="1853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temp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buffer =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body.doubleValue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  buffer + x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25" name="Shape 125"/>
          <p:cNvSpPr/>
          <p:nvPr/>
        </p:nvSpPr>
        <p:spPr>
          <a:xfrm>
            <a:off x="836930" y="5032375"/>
            <a:ext cx="3419380" cy="58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9FFFA"/>
                </a:solidFill>
              </a:rPr>
              <a:t>def g(z : Int) : Int = z + 1</a:t>
            </a:r>
          </a:p>
        </p:txBody>
      </p:sp>
      <p:sp>
        <p:nvSpPr>
          <p:cNvPr id="126" name="Shape 126"/>
          <p:cNvSpPr/>
          <p:nvPr/>
        </p:nvSpPr>
        <p:spPr>
          <a:xfrm>
            <a:off x="7893051" y="1294130"/>
            <a:ext cx="3086099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sz="1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arg &gt;&gt;&gt; f$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f$ &gt;&gt;&gt; x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body &gt;&gt;&gt; doubleValue$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doubleValue$ &gt;&gt;&gt;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value &gt;&gt;&gt; $times$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$times &gt;&gt;&gt; value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value &gt;&gt;&gt; Block867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Block867 &gt;&gt;&gt; doubleValue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 &gt;&gt;&gt; buffer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x buffer &gt;&gt;&gt; $plus$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$plus &gt;&gt;&gt; Block632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Block632 &gt;&gt;&gt; temp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temp &gt;&gt;&gt; g$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g$ &gt;&gt;&gt; z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z &gt;&gt;&gt; $plus$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$plus &gt;&gt;&gt; g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g &gt;&gt;&gt; Block637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Block637 &gt;&gt;&gt; f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 &gt;&gt;&gt; var2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Naming ASTs for Data Flow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69830"/>
              </p:ext>
            </p:extLst>
          </p:nvPr>
        </p:nvGraphicFramePr>
        <p:xfrm>
          <a:off x="838200" y="2554047"/>
          <a:ext cx="10739034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9967"/>
                <a:gridCol w="438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AST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Apply(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fun)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Name of “fun”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DefDef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(mods, name,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tparams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vparamss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rhs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“name”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Block(stats, expr)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Block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Return(expr)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Return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ValDef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(mods, name,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baseline="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rhs</a:t>
                      </a:r>
                      <a:r>
                        <a:rPr lang="en-US" altLang="zh-CN" sz="1600" baseline="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“name”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If(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cond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thenp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elsep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If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Select(qualifier, selector)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“selector”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Match(selector, cases)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Match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New(</a:t>
                      </a:r>
                      <a:r>
                        <a:rPr lang="en-US" altLang="zh-CN" sz="1600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tpt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New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Try(block, catches, finalizer)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Try + AST ID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565329"/>
            <a:ext cx="1073903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</a:rPr>
              <a:t>For ASTs participating in data flow, we want to give each of them an identifier/name to represent a corresponding node in data flow.</a:t>
            </a:r>
          </a:p>
        </p:txBody>
      </p:sp>
    </p:spTree>
    <p:extLst>
      <p:ext uri="{BB962C8B-B14F-4D97-AF65-F5344CB8AC3E}">
        <p14:creationId xmlns:p14="http://schemas.microsoft.com/office/powerpoint/2010/main" val="4248080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255246" y="-34912"/>
            <a:ext cx="10515600" cy="15954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Search the Data Flow</a:t>
            </a:r>
          </a:p>
        </p:txBody>
      </p:sp>
      <p:sp>
        <p:nvSpPr>
          <p:cNvPr id="72" name="矩形 71"/>
          <p:cNvSpPr/>
          <p:nvPr/>
        </p:nvSpPr>
        <p:spPr>
          <a:xfrm>
            <a:off x="269781" y="1430048"/>
            <a:ext cx="36538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odlval</a:t>
            </a:r>
            <a:r>
              <a:rPr lang="en-US" altLang="zh-CN" dirty="0">
                <a:solidFill>
                  <a:srgbClr val="FFFFFF"/>
                </a:solidFill>
              </a:rPr>
              <a:t> add &gt;&gt;&gt; value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value &gt;&gt;&gt; f3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f3 &gt;&gt;&gt; b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r>
              <a:rPr lang="en-US" altLang="zh-CN" dirty="0">
                <a:solidFill>
                  <a:srgbClr val="FFFFFF"/>
                </a:solidFill>
              </a:rPr>
              <a:t> &gt;&gt;&gt; Block864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Block864</a:t>
            </a:r>
            <a:r>
              <a:rPr lang="en-US" altLang="zh-CN" dirty="0">
                <a:solidFill>
                  <a:srgbClr val="FFFFFF"/>
                </a:solidFill>
              </a:rPr>
              <a:t> &gt;&gt;&gt; </a:t>
            </a:r>
            <a:r>
              <a:rPr lang="en-US" altLang="zh-CN" dirty="0" err="1">
                <a:solidFill>
                  <a:srgbClr val="FFFFFF"/>
                </a:solidFill>
              </a:rPr>
              <a:t>doubleValue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doubleValue</a:t>
            </a:r>
            <a:r>
              <a:rPr lang="en-US" altLang="zh-CN" dirty="0">
                <a:solidFill>
                  <a:srgbClr val="FFFFFF"/>
                </a:solidFill>
              </a:rPr>
              <a:t> &gt;&gt;&gt; buffer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x buffer &gt;&gt;&gt; $</a:t>
            </a:r>
            <a:r>
              <a:rPr lang="en-US" altLang="zh-CN" dirty="0" smtClean="0">
                <a:solidFill>
                  <a:srgbClr val="FFFFFF"/>
                </a:solidFill>
              </a:rPr>
              <a:t>plus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$plus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Block634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 &gt;&gt;&gt; temp 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Something &gt;&gt;&gt; t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FFFFFF"/>
                </a:solidFill>
              </a:rPr>
              <a:t>Anything &gt;&gt;&gt; b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temp &gt;&gt;&gt; t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t &gt;&gt;&gt; z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>
                <a:solidFill>
                  <a:srgbClr val="FFFFFF"/>
                </a:solidFill>
              </a:rPr>
              <a:t>z</a:t>
            </a:r>
            <a:r>
              <a:rPr lang="en-US" altLang="zh-CN" dirty="0">
                <a:solidFill>
                  <a:srgbClr val="FFFFFF"/>
                </a:solidFill>
              </a:rPr>
              <a:t> &gt;&gt;&gt; $</a:t>
            </a:r>
            <a:r>
              <a:rPr lang="en-US" altLang="zh-CN" dirty="0" smtClean="0">
                <a:solidFill>
                  <a:srgbClr val="FFFFFF"/>
                </a:solidFill>
              </a:rPr>
              <a:t>plus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$plus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g </a:t>
            </a:r>
            <a:r>
              <a:rPr lang="en-US" altLang="zh-CN" dirty="0" smtClean="0">
                <a:solidFill>
                  <a:srgbClr val="FFFFFF"/>
                </a:solidFill>
              </a:rPr>
              <a:t>b c &gt;&gt;&gt;</a:t>
            </a:r>
            <a:r>
              <a:rPr lang="en-US" altLang="zh-CN" dirty="0">
                <a:solidFill>
                  <a:srgbClr val="FFFFFF"/>
                </a:solidFill>
              </a:rPr>
              <a:t> d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err="1" smtClean="0">
                <a:solidFill>
                  <a:srgbClr val="FFFFFF"/>
                </a:solidFill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</a:rPr>
              <a:t> Block634</a:t>
            </a:r>
            <a:r>
              <a:rPr lang="en-US" altLang="zh-CN" dirty="0">
                <a:solidFill>
                  <a:srgbClr val="FFFFFF"/>
                </a:solidFill>
              </a:rPr>
              <a:t> &gt;&gt;&gt; </a:t>
            </a:r>
            <a:r>
              <a:rPr lang="en-US" altLang="zh-CN" dirty="0" smtClean="0">
                <a:solidFill>
                  <a:srgbClr val="FFFFFF"/>
                </a:solidFill>
              </a:rPr>
              <a:t>f1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r>
              <a:rPr lang="en-US" altLang="zh-CN" dirty="0">
                <a:solidFill>
                  <a:srgbClr val="FFFFFF"/>
                </a:solidFill>
              </a:rPr>
              <a:t> &gt;&gt;&gt; var2 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415358" y="1501250"/>
            <a:ext cx="1228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00"/>
                </a:solidFill>
              </a:rPr>
              <a:t>Required: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Verdan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8220" y="1883389"/>
            <a:ext cx="61170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var2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427790" y="2813714"/>
            <a:ext cx="15799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00"/>
                </a:solidFill>
              </a:rPr>
              <a:t>Dependents: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Verdan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580492" y="3195853"/>
            <a:ext cx="6325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71589" y="1925218"/>
            <a:ext cx="63254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f1 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25320" y="3183044"/>
            <a:ext cx="66460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523263" y="3197291"/>
            <a:ext cx="137954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d 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541350" y="1910971"/>
            <a:ext cx="169052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d 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22727" y="3248680"/>
            <a:ext cx="180914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39550" y="3248680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g   b   c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177468" y="3234433"/>
            <a:ext cx="2299666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23263" y="1897180"/>
            <a:ext cx="244553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b   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68829" y="3195853"/>
            <a:ext cx="19405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$plus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16315" y="3196711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95967" y="1979472"/>
            <a:ext cx="292323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33850" y="3241557"/>
            <a:ext cx="176747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z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495967" y="1939911"/>
            <a:ext cx="337367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z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68829" y="1873249"/>
            <a:ext cx="247439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463418" y="3216534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509093" y="3205053"/>
            <a:ext cx="173701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t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183318" y="3295268"/>
            <a:ext cx="197265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489283" y="3184639"/>
            <a:ext cx="25705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temp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09093" y="3227960"/>
            <a:ext cx="1727394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68829" y="1875966"/>
            <a:ext cx="298094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temp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510835" y="1920088"/>
            <a:ext cx="36910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f2 Block634 g   c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538661" y="3189288"/>
            <a:ext cx="234935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$plus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463418" y="3191762"/>
            <a:ext cx="221791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495967" y="1988633"/>
            <a:ext cx="3415357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$plus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558093" y="3207620"/>
            <a:ext cx="304346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x  buffer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489283" y="3211452"/>
            <a:ext cx="311719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09093" y="1979472"/>
            <a:ext cx="2392641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buffer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387658" y="3197549"/>
            <a:ext cx="453585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</a:t>
            </a: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33850" y="3255707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470387" y="1969473"/>
            <a:ext cx="3122006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</a:t>
            </a: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532088" y="3202727"/>
            <a:ext cx="4014880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Block864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493069" y="3258441"/>
            <a:ext cx="29536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433850" y="1931501"/>
            <a:ext cx="350031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Block364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374435" y="3261175"/>
            <a:ext cx="349390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value 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377434" y="3234841"/>
            <a:ext cx="270843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491007" y="1961063"/>
            <a:ext cx="3061092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value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436653" y="3195853"/>
            <a:ext cx="3902669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</a:t>
            </a: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r>
              <a:rPr lang="en-US" altLang="zh-CN" dirty="0" smtClean="0">
                <a:solidFill>
                  <a:srgbClr val="FFFFFF"/>
                </a:solidFill>
              </a:rPr>
              <a:t> add 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95754" y="3225511"/>
            <a:ext cx="2463173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              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415096" y="1910059"/>
            <a:ext cx="3633365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f</a:t>
            </a:r>
            <a:r>
              <a:rPr lang="en-US" altLang="zh-CN" dirty="0" smtClean="0">
                <a:solidFill>
                  <a:srgbClr val="FFFFFF"/>
                </a:solidFill>
              </a:rPr>
              <a:t>2  g   c   x   </a:t>
            </a: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r>
              <a:rPr lang="en-US" altLang="zh-CN" dirty="0" smtClean="0">
                <a:solidFill>
                  <a:srgbClr val="FFFFFF"/>
                </a:solidFill>
              </a:rPr>
              <a:t> add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5246" y="6168788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246" y="5884459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55246" y="5627421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5246" y="5370386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5246" y="5083783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55246" y="4799448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55246" y="4515120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246" y="3682602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55246" y="3409651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55246" y="3123045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5246" y="2850086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5246" y="2563473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55246" y="2276884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246" y="1498957"/>
            <a:ext cx="3626574" cy="27295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923651" y="1979472"/>
            <a:ext cx="3289384" cy="2073913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881820" y="4258101"/>
            <a:ext cx="3331215" cy="257019"/>
          </a:xfrm>
          <a:prstGeom prst="line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  <a:headEnd type="stealth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文本框 144"/>
          <p:cNvSpPr txBox="1"/>
          <p:nvPr/>
        </p:nvSpPr>
        <p:spPr>
          <a:xfrm>
            <a:off x="7165746" y="4133439"/>
            <a:ext cx="14741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B0F0"/>
                </a:solidFill>
              </a:rPr>
              <a:t>Dead </a:t>
            </a:r>
            <a:r>
              <a:rPr lang="en-US" altLang="zh-CN" b="1" dirty="0" smtClean="0">
                <a:solidFill>
                  <a:srgbClr val="00B0F0"/>
                </a:solidFill>
              </a:rPr>
              <a:t>Code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8377" y="245177"/>
            <a:ext cx="10515600" cy="1595439"/>
          </a:xfrm>
        </p:spPr>
        <p:txBody>
          <a:bodyPr/>
          <a:lstStyle/>
          <a:p>
            <a:r>
              <a:rPr lang="en-US" altLang="zh-CN" b="1" dirty="0">
                <a:latin typeface="Georgia" panose="02040502050405020303" pitchFamily="18" charset="0"/>
              </a:rPr>
              <a:t>Introduction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9238" y="1696760"/>
            <a:ext cx="10203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 is a Java-like programming language which unifies object-oriented and functional programming.</a:t>
            </a:r>
            <a:endParaRPr lang="zh-CN" altLang="en-US"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1727" y="3052357"/>
            <a:ext cx="83488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Compilation Problem</a:t>
            </a:r>
            <a:r>
              <a:rPr lang="zh-CN" altLang="en-US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 </a:t>
            </a:r>
            <a:endParaRPr lang="en-US" altLang="zh-CN" sz="2400" dirty="0" smtClean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/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Compilation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process of a Scala program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mush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slower than a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similar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</a:t>
            </a:r>
          </a:p>
          <a:p>
            <a:pPr algn="just"/>
            <a:endParaRPr lang="en-US" altLang="zh-CN" sz="2000" dirty="0" smtClean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 Code Detection:    </a:t>
            </a:r>
          </a:p>
          <a:p>
            <a:pPr algn="just"/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Whether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there is dead code in Scala compiler source for some certain set of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programs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dead code may consume lots of compilation time</a:t>
            </a:r>
            <a:endParaRPr lang="en-US" altLang="zh-CN" sz="2000" dirty="0" smtClean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4893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smtClean="0">
                <a:latin typeface="Georgia" panose="02040502050405020303" pitchFamily="18" charset="0"/>
              </a:rPr>
              <a:t>Data Flow in Tree Form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40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4721" y="5966847"/>
            <a:ext cx="6117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var2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4933" y="4807103"/>
            <a:ext cx="11535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Block634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0457" y="499176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2538" y="5439904"/>
            <a:ext cx="321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f1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0803" y="5439904"/>
            <a:ext cx="321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f2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6550" y="447297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05177" y="4461788"/>
            <a:ext cx="236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8332" y="4300780"/>
            <a:ext cx="2125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58108" y="3859102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13355" y="3420989"/>
            <a:ext cx="2141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z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5350" y="2924042"/>
            <a:ext cx="1837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343" y="2423934"/>
            <a:ext cx="6902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temp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9277" y="4275831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$plus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44721" y="3760902"/>
            <a:ext cx="2285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FFFF"/>
                </a:solidFill>
              </a:rPr>
              <a:t>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9414" y="3744559"/>
            <a:ext cx="7816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51583" y="3108707"/>
            <a:ext cx="15109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FFFF"/>
                </a:solidFill>
              </a:rPr>
              <a:t>doubleValue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78898" y="2501690"/>
            <a:ext cx="11535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Block864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98509" y="1459824"/>
            <a:ext cx="518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add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70521" y="2062044"/>
            <a:ext cx="71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36316" y="1431849"/>
            <a:ext cx="7784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FFFF"/>
                </a:solidFill>
              </a:rPr>
              <a:t>oldval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83465" y="2746770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13355" y="3240131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527514" y="3744559"/>
            <a:ext cx="151713" cy="179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715410" y="4262577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336245" y="4619484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553223" y="5192920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869597" y="5824732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07596" y="5248711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73098" y="4807103"/>
            <a:ext cx="2150379" cy="25737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006670" y="1882811"/>
            <a:ext cx="204474" cy="17604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10770258" y="1801179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0239902" y="2353074"/>
            <a:ext cx="76503" cy="226917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9584371" y="2825262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8710047" y="3502378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8105741" y="4066868"/>
            <a:ext cx="228276" cy="34813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7298865" y="4664757"/>
            <a:ext cx="272463" cy="20468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7756426" y="5742569"/>
            <a:ext cx="577591" cy="36054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400682" y="4099817"/>
            <a:ext cx="151713" cy="179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852375" y="4772846"/>
            <a:ext cx="71401" cy="21892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165085" y="4066868"/>
            <a:ext cx="2362429" cy="597889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矩形 68"/>
          <p:cNvSpPr/>
          <p:nvPr/>
        </p:nvSpPr>
        <p:spPr>
          <a:xfrm>
            <a:off x="1963164" y="3772639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Anything 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326550" y="3502378"/>
            <a:ext cx="2309283" cy="1057851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矩形 75"/>
          <p:cNvSpPr/>
          <p:nvPr/>
        </p:nvSpPr>
        <p:spPr>
          <a:xfrm>
            <a:off x="2858773" y="322575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f3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262438" y="2591959"/>
            <a:ext cx="628132" cy="630596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矩形 78"/>
          <p:cNvSpPr/>
          <p:nvPr/>
        </p:nvSpPr>
        <p:spPr>
          <a:xfrm>
            <a:off x="1738696" y="222361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value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endCxn id="18" idx="3"/>
          </p:cNvCxnSpPr>
          <p:nvPr/>
        </p:nvCxnSpPr>
        <p:spPr>
          <a:xfrm flipH="1">
            <a:off x="5339053" y="2053066"/>
            <a:ext cx="584723" cy="1055641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矩形 81"/>
          <p:cNvSpPr/>
          <p:nvPr/>
        </p:nvSpPr>
        <p:spPr>
          <a:xfrm>
            <a:off x="5538462" y="172773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Something</a:t>
            </a:r>
            <a:endParaRPr lang="zh-CN" altLang="en-US" dirty="0"/>
          </a:p>
        </p:txBody>
      </p:sp>
      <p:cxnSp>
        <p:nvCxnSpPr>
          <p:cNvPr id="52" name="直接箭头连接符 79"/>
          <p:cNvCxnSpPr/>
          <p:nvPr/>
        </p:nvCxnSpPr>
        <p:spPr>
          <a:xfrm>
            <a:off x="572286" y="5742569"/>
            <a:ext cx="492236" cy="0"/>
          </a:xfrm>
          <a:prstGeom prst="straightConnector1">
            <a:avLst/>
          </a:prstGeom>
          <a:noFill/>
          <a:ln w="12700" cap="flat">
            <a:solidFill>
              <a:srgbClr val="FFFFFF"/>
            </a:solidFill>
            <a:prstDash val="dash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箭头连接符 54"/>
          <p:cNvCxnSpPr/>
          <p:nvPr/>
        </p:nvCxnSpPr>
        <p:spPr>
          <a:xfrm flipV="1">
            <a:off x="572286" y="6151512"/>
            <a:ext cx="585954" cy="1059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7530" y="5553512"/>
            <a:ext cx="25497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Previous dependency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87530" y="5977446"/>
            <a:ext cx="22756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Latest dependency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003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Scala Compiler Plugin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836622" y="1861661"/>
            <a:ext cx="6093974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temp: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{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buffer: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{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("body &gt;&gt;&gt;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$ \n");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hello.this.body.doubleValue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};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&gt;&gt;&gt; buffer \n");</a:t>
            </a:r>
          </a:p>
          <a:p>
            <a:pPr lvl="1" indent="2286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{</a:t>
            </a:r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buffer.+({</a:t>
            </a:r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("x buffer &gt;&gt;&gt; $plus$ \n");</a:t>
            </a:r>
          </a:p>
          <a:p>
            <a:pPr lvl="2" indent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("$plus &gt;&gt;&gt; Block632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endParaRPr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}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};</a:t>
            </a:r>
          </a:p>
        </p:txBody>
      </p:sp>
      <p:sp>
        <p:nvSpPr>
          <p:cNvPr id="135" name="Shape 135"/>
          <p:cNvSpPr/>
          <p:nvPr/>
        </p:nvSpPr>
        <p:spPr>
          <a:xfrm>
            <a:off x="103594" y="2908102"/>
            <a:ext cx="43627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temp = {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buffer = </a:t>
            </a:r>
            <a:r>
              <a:rPr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body.doubleValue</a:t>
            </a: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buffer + x</a:t>
            </a:r>
          </a:p>
          <a:p>
            <a:pPr lvl="0" defTabSz="457200"/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</a:p>
        </p:txBody>
      </p:sp>
      <p:sp>
        <p:nvSpPr>
          <p:cNvPr id="136" name="Shape 136"/>
          <p:cNvSpPr/>
          <p:nvPr/>
        </p:nvSpPr>
        <p:spPr>
          <a:xfrm>
            <a:off x="4495821" y="3175000"/>
            <a:ext cx="1580515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Order of Data Flow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170830" y="18796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5576" y="15878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2" name="Shape 142"/>
          <p:cNvSpPr/>
          <p:nvPr/>
        </p:nvSpPr>
        <p:spPr>
          <a:xfrm>
            <a:off x="6564518" y="1359232"/>
            <a:ext cx="5150531" cy="154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 f(x : Int) : Int = {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Predef.this.print("Block637 &gt;&gt;&gt; f \n");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3" name="Shape 143"/>
          <p:cNvSpPr/>
          <p:nvPr/>
        </p:nvSpPr>
        <p:spPr>
          <a:xfrm>
            <a:off x="4181517" y="35560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66264" y="32642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5" name="Shape 145"/>
          <p:cNvSpPr/>
          <p:nvPr/>
        </p:nvSpPr>
        <p:spPr>
          <a:xfrm>
            <a:off x="6575206" y="3035632"/>
            <a:ext cx="5150531" cy="1523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 f(x : Int) : Int = {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g(temp)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Predef.this.print("Block637 &gt;&gt;&gt; f \n");</a:t>
            </a:r>
          </a:p>
          <a:p>
            <a:pPr lvl="0" defTabSz="457200"/>
            <a:r>
              <a:rPr sz="150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6" name="Shape 146"/>
          <p:cNvSpPr/>
          <p:nvPr/>
        </p:nvSpPr>
        <p:spPr>
          <a:xfrm>
            <a:off x="4181517" y="5207000"/>
            <a:ext cx="2133601" cy="508000"/>
          </a:xfrm>
          <a:prstGeom prst="rightArrow">
            <a:avLst>
              <a:gd name="adj1" fmla="val 32000"/>
              <a:gd name="adj2" fmla="val 160000"/>
            </a:avLst>
          </a:prstGeom>
          <a:solidFill>
            <a:srgbClr val="FFFFFF"/>
          </a:solidFill>
          <a:ln w="1270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66264" y="4915232"/>
            <a:ext cx="2962106" cy="109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g(temp)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48" name="Shape 148"/>
          <p:cNvSpPr/>
          <p:nvPr/>
        </p:nvSpPr>
        <p:spPr>
          <a:xfrm>
            <a:off x="6575206" y="4686632"/>
            <a:ext cx="423192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f(x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) : </a:t>
            </a:r>
            <a:r>
              <a:rPr sz="1500" dirty="0" err="1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= {</a:t>
            </a: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  . . .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val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g(temp)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("g &gt;&gt;&gt; Block637 \n");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Predef.this.print</a:t>
            </a:r>
            <a:r>
              <a:rPr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("Block637 &gt;&gt;&gt; f \n</a:t>
            </a:r>
            <a:r>
              <a:rPr sz="15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”);</a:t>
            </a:r>
            <a:endParaRPr lang="en-US" sz="1500" dirty="0" smtClean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500" dirty="0" err="1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newvalue</a:t>
            </a:r>
            <a:endParaRPr sz="15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/>
            <a:r>
              <a:rPr sz="1500" dirty="0">
                <a:solidFill>
                  <a:srgbClr val="F9FFFA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2" name="乘号 1"/>
          <p:cNvSpPr/>
          <p:nvPr/>
        </p:nvSpPr>
        <p:spPr>
          <a:xfrm>
            <a:off x="4293030" y="1587831"/>
            <a:ext cx="1091535" cy="1091535"/>
          </a:xfrm>
          <a:prstGeom prst="mathMultiply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4293029" y="3246124"/>
            <a:ext cx="1091535" cy="1091535"/>
          </a:xfrm>
          <a:prstGeom prst="mathMultiply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2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smtClean="0">
                <a:latin typeface="Georgia" panose="02040502050405020303" pitchFamily="18" charset="0"/>
              </a:rPr>
              <a:t>“</a:t>
            </a:r>
            <a:r>
              <a:rPr lang="en-US" b="1" dirty="0" err="1" smtClean="0">
                <a:latin typeface="Georgia" panose="02040502050405020303" pitchFamily="18" charset="0"/>
              </a:rPr>
              <a:t>helpTransform</a:t>
            </a:r>
            <a:r>
              <a:rPr lang="en-US" b="1" dirty="0" smtClean="0">
                <a:latin typeface="Georgia" panose="02040502050405020303" pitchFamily="18" charset="0"/>
              </a:rPr>
              <a:t>” function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The recursive function used in tree transform</a:t>
            </a:r>
          </a:p>
          <a:p>
            <a:pPr lvl="0"/>
            <a:r>
              <a:rPr lang="en-US" dirty="0" smtClean="0"/>
              <a:t>Takes 4 parameters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864" y="2851685"/>
            <a:ext cx="98414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solidFill>
                  <a:srgbClr val="FFFFFF"/>
                </a:solidFill>
              </a:rPr>
              <a:t>tree: the AST to transform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paramList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returnList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 Lists of “</a:t>
            </a: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rPr>
              <a:t>” passed from higher ancestor ASTs.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err="1" smtClean="0">
                <a:solidFill>
                  <a:srgbClr val="FFFFFF"/>
                </a:solidFill>
              </a:rPr>
              <a:t>parSymbol</a:t>
            </a:r>
            <a:r>
              <a:rPr lang="en-US" altLang="zh-CN" dirty="0" smtClean="0">
                <a:solidFill>
                  <a:srgbClr val="FFFFFF"/>
                </a:solidFill>
              </a:rPr>
              <a:t>: owner symbol used for newly created values.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9864" y="4255480"/>
            <a:ext cx="10048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List[Tree], </a:t>
            </a:r>
            <a:r>
              <a:rPr lang="en-US" altLang="zh-CN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List[Tree], </a:t>
            </a:r>
            <a:r>
              <a:rPr lang="en-US" altLang="zh-CN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parSymbol</a:t>
            </a: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Tree = </a:t>
            </a:r>
            <a:r>
              <a:rPr lang="en-US" altLang="zh-CN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NoSymbol</a:t>
            </a:r>
            <a:r>
              <a:rPr lang="en-US" altLang="zh-CN" sz="3600" b="1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altLang="zh-CN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: Tree 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Order of Data Flow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44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61578" y="1863395"/>
            <a:ext cx="11468843" cy="384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</a:rPr>
              <a:t>  </a:t>
            </a:r>
            <a:r>
              <a:rPr sz="13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(tree : Tree,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b="1" dirty="0">
                <a:solidFill>
                  <a:srgbClr val="FFFFFF"/>
                </a:solidFill>
              </a:rPr>
              <a:t> : 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300" b="1" dirty="0">
                <a:solidFill>
                  <a:srgbClr val="FFFFFF"/>
                </a:solidFill>
              </a:rPr>
              <a:t>[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300" b="1" dirty="0">
                <a:solidFill>
                  <a:srgbClr val="FFFFFF"/>
                </a:solidFill>
              </a:rPr>
              <a:t>],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b="1" dirty="0">
                <a:solidFill>
                  <a:srgbClr val="FFFFFF"/>
                </a:solidFill>
              </a:rPr>
              <a:t> : 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sz="1300" b="1" dirty="0">
                <a:solidFill>
                  <a:srgbClr val="FFFFFF"/>
                </a:solidFill>
              </a:rPr>
              <a:t>[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300" b="1" dirty="0">
                <a:solidFill>
                  <a:srgbClr val="FFFFFF"/>
                </a:solidFill>
              </a:rPr>
              <a:t>]</a:t>
            </a:r>
            <a:r>
              <a:rPr sz="1300" dirty="0">
                <a:solidFill>
                  <a:srgbClr val="FFFFFF"/>
                </a:solidFill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parSymbol</a:t>
            </a:r>
            <a:r>
              <a:rPr sz="1300" dirty="0">
                <a:solidFill>
                  <a:srgbClr val="FFFFFF"/>
                </a:solidFill>
              </a:rPr>
              <a:t> :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1300" dirty="0">
                <a:solidFill>
                  <a:srgbClr val="FFFFFF"/>
                </a:solidFill>
              </a:rPr>
              <a:t> =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NoSymbol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: Tree = {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300" dirty="0" err="1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newtree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tree </a:t>
            </a:r>
            <a:r>
              <a:rPr sz="1300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match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. . .</a:t>
            </a:r>
          </a:p>
          <a:p>
            <a:pPr lvl="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 @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DefDef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(mods, name,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tparams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vparamss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tpt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rhs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lvl="3" indent="15113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</a:p>
          <a:p>
            <a:pPr lvl="7" indent="1600200" defTabSz="457200"/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treeCopy.DefDef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(d, mods, name,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tparams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vparamss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tpt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   </a:t>
            </a:r>
          </a:p>
          <a:p>
            <a:pPr lvl="0" defTabSz="457200"/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rhs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List(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(“d$ &gt;&gt;&gt; parameters”))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(“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rhs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 &gt;&gt;&gt; d”)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d.symbol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))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</a:t>
            </a:r>
          </a:p>
          <a:p>
            <a:pPr lvl="5" indent="1143000" defTabSz="457200"/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b @ Block(stats, expr)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{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</a:p>
          <a:p>
            <a:pPr lvl="3" indent="15113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(b,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newStats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:::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</a:p>
          <a:p>
            <a:pPr lvl="4" indent="196850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helpTransform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(expr, Nil,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sz="1300" b="1" dirty="0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(“expr &gt;&gt;&gt; Block”)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parSymbol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endParaRPr sz="13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@ </a:t>
            </a:r>
            <a:r>
              <a:rPr sz="13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Ident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(name)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</a:rPr>
              <a:t>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2" indent="1040130">
              <a:lnSpc>
                <a:spcPct val="72000"/>
              </a:lnSpc>
              <a:spcBef>
                <a:spcPts val="1000"/>
              </a:spcBef>
              <a:buFont typeface="Arial"/>
            </a:pPr>
            <a:r>
              <a:rPr sz="1300" dirty="0">
                <a:solidFill>
                  <a:srgbClr val="FFFFFF"/>
                </a:solidFill>
              </a:rPr>
              <a:t>  </a:t>
            </a:r>
            <a:r>
              <a:rPr sz="1300" b="1" dirty="0">
                <a:solidFill>
                  <a:srgbClr val="730A01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sz="13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l @ Literal(value) </a:t>
            </a:r>
            <a:r>
              <a:rPr sz="13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=&gt; </a:t>
            </a:r>
            <a:r>
              <a:rPr sz="1300" dirty="0" err="1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treeCopy.Block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(l, </a:t>
            </a:r>
            <a:r>
              <a:rPr sz="1300" b="1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paramList</a:t>
            </a:r>
            <a:r>
              <a:rPr sz="1300" dirty="0">
                <a:solidFill>
                  <a:srgbClr val="FFFFFF"/>
                </a:solidFill>
              </a:rPr>
              <a:t> ::: </a:t>
            </a:r>
            <a:r>
              <a:rPr sz="1300" b="1" dirty="0" err="1">
                <a:solidFill>
                  <a:srgbClr val="5B9BD5"/>
                </a:solidFill>
                <a:latin typeface="Courier"/>
                <a:ea typeface="Courier"/>
                <a:cs typeface="Courier"/>
                <a:sym typeface="Courier"/>
              </a:rPr>
              <a:t>returnList</a:t>
            </a:r>
            <a:r>
              <a:rPr sz="13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, 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Insert new value to keep the order of data flow (see slide 19). This requires the transformation: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195431" y="3230097"/>
            <a:ext cx="99642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FFFFFF"/>
                </a:solidFill>
              </a:rPr>
              <a:t> f(x)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50984" y="2845375"/>
            <a:ext cx="3422435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{</a:t>
            </a:r>
            <a:endParaRPr lang="zh-CN" altLang="zh-CN" sz="20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 </a:t>
            </a: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val </a:t>
            </a:r>
            <a:r>
              <a:rPr lang="zh-CN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newvalue = f(x)</a:t>
            </a:r>
            <a:endParaRPr lang="zh-CN" altLang="zh-CN" sz="20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  n</a:t>
            </a:r>
            <a:r>
              <a:rPr lang="zh-CN" altLang="zh-CN" sz="2000" dirty="0" smtClean="0">
                <a:solidFill>
                  <a:srgbClr val="FFFFFF"/>
                </a:solidFill>
                <a:latin typeface="Verdana" panose="020B0604030504040204" pitchFamily="34" charset="0"/>
                <a:ea typeface="lucida Grande"/>
                <a:cs typeface="Verdana" panose="020B0604030504040204" pitchFamily="34" charset="0"/>
              </a:rPr>
              <a:t>ewvalue</a:t>
            </a:r>
            <a:endParaRPr lang="en-US" altLang="zh-CN" sz="2000" dirty="0" smtClean="0">
              <a:solidFill>
                <a:srgbClr val="FFFFFF"/>
              </a:solidFill>
              <a:latin typeface="Verdana" panose="020B0604030504040204" pitchFamily="34" charset="0"/>
              <a:ea typeface="lucida Grande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04474" y="3230097"/>
            <a:ext cx="1180579" cy="584773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7870" y="4619177"/>
            <a:ext cx="771815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Need creating </a:t>
            </a:r>
            <a:r>
              <a:rPr lang="en-US" altLang="zh-CN" sz="2400" dirty="0" err="1">
                <a:solidFill>
                  <a:srgbClr val="FFFFFF"/>
                </a:solidFill>
              </a:rPr>
              <a:t>ValDef</a:t>
            </a:r>
            <a:r>
              <a:rPr lang="en-US" altLang="zh-CN" sz="2400" dirty="0">
                <a:solidFill>
                  <a:srgbClr val="FFFFFF"/>
                </a:solidFill>
              </a:rPr>
              <a:t> ASTs, two approaches: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	1. Create </a:t>
            </a:r>
            <a:r>
              <a:rPr lang="en-US" altLang="zh-CN" sz="2400" dirty="0" err="1">
                <a:solidFill>
                  <a:srgbClr val="FFFFFF"/>
                </a:solidFill>
              </a:rPr>
              <a:t>ValDefs</a:t>
            </a:r>
            <a:r>
              <a:rPr lang="en-US" altLang="zh-CN" sz="2400" dirty="0">
                <a:solidFill>
                  <a:srgbClr val="FFFFFF"/>
                </a:solidFill>
              </a:rPr>
              <a:t> before </a:t>
            </a:r>
            <a:r>
              <a:rPr lang="en-US" altLang="zh-CN" sz="2400" dirty="0" err="1">
                <a:solidFill>
                  <a:srgbClr val="FFFFFF"/>
                </a:solidFill>
              </a:rPr>
              <a:t>typer</a:t>
            </a:r>
            <a:r>
              <a:rPr lang="en-US" altLang="zh-CN" sz="2400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	2. Create </a:t>
            </a:r>
            <a:r>
              <a:rPr lang="en-US" altLang="zh-CN" sz="2400" dirty="0" err="1">
                <a:solidFill>
                  <a:srgbClr val="FFFFFF"/>
                </a:solidFill>
              </a:rPr>
              <a:t>ValDefs</a:t>
            </a:r>
            <a:r>
              <a:rPr lang="en-US" altLang="zh-CN" sz="2400" dirty="0">
                <a:solidFill>
                  <a:srgbClr val="FFFFFF"/>
                </a:solidFill>
              </a:rPr>
              <a:t> after </a:t>
            </a:r>
            <a:r>
              <a:rPr lang="en-US" altLang="zh-CN" sz="2400" dirty="0" err="1">
                <a:solidFill>
                  <a:srgbClr val="FFFFFF"/>
                </a:solidFill>
              </a:rPr>
              <a:t>typer</a:t>
            </a:r>
            <a:r>
              <a:rPr lang="en-US" altLang="zh-CN" sz="2400" dirty="0">
                <a:solidFill>
                  <a:srgbClr val="FFFFFF"/>
                </a:solidFill>
              </a:rPr>
              <a:t>.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08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</a:t>
            </a:r>
            <a:r>
              <a:rPr lang="en-US" altLang="zh-CN" dirty="0" err="1"/>
              <a:t>ValDefs</a:t>
            </a:r>
            <a:r>
              <a:rPr lang="en-US" altLang="zh-CN" dirty="0"/>
              <a:t> before </a:t>
            </a:r>
            <a:r>
              <a:rPr lang="en-US" altLang="zh-CN" dirty="0" err="1" smtClean="0"/>
              <a:t>typer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Advantage: No need to deal with symbols.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Problem: Type mismatch.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850"/>
            <a:ext cx="5054800" cy="1140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01850"/>
            <a:ext cx="5682712" cy="1164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88" y="5207896"/>
            <a:ext cx="6488623" cy="1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5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</a:t>
            </a:r>
            <a:r>
              <a:rPr lang="en-US" altLang="zh-CN" dirty="0" err="1"/>
              <a:t>ValDefs</a:t>
            </a:r>
            <a:r>
              <a:rPr lang="en-US" altLang="zh-CN" dirty="0"/>
              <a:t> after</a:t>
            </a:r>
            <a:r>
              <a:rPr lang="en-US" altLang="zh-CN" dirty="0" smtClean="0"/>
              <a:t> </a:t>
            </a:r>
            <a:r>
              <a:rPr lang="en-US" altLang="zh-CN" dirty="0" err="1"/>
              <a:t>typer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Advantage: Type mismatch can be avoided.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Problem: Difficult to </a:t>
            </a:r>
            <a:r>
              <a:rPr lang="en-US" altLang="zh-CN" dirty="0"/>
              <a:t>g</a:t>
            </a:r>
            <a:r>
              <a:rPr lang="en-US" altLang="zh-CN" dirty="0" smtClean="0"/>
              <a:t>et symbols right.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7804" y="3223647"/>
            <a:ext cx="9723173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error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: scala.reflect.internal.FatalError: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symbol value t#16922 does not exist in hello.g, which contains locals value newvalue#16940.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Method code: def g(): scala.Unit =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val newvalue: scala#27.runtime#2827.BoxedUnit#4159 =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hello.this.f({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{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  hello.this.liftedTree1$1(t);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        scala.runtime.BoxedUnit.</a:t>
            </a:r>
            <a:r>
              <a:rPr lang="zh-CN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ucida Grande"/>
              </a:rPr>
              <a:t>UNIT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ucida Grande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82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Challenges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Dilemma in tail-recursion</a:t>
            </a:r>
          </a:p>
          <a:p>
            <a:pPr marL="0" indent="0">
              <a:buNone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2159" y="2743197"/>
            <a:ext cx="228684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FFFF"/>
                </a:solidFill>
              </a:rPr>
              <a:t>def</a:t>
            </a:r>
            <a:r>
              <a:rPr lang="en-US" altLang="zh-CN" dirty="0">
                <a:solidFill>
                  <a:srgbClr val="FFFFFF"/>
                </a:solidFill>
              </a:rPr>
              <a:t> f(</a:t>
            </a:r>
            <a:r>
              <a:rPr lang="en-US" altLang="zh-CN" dirty="0" err="1">
                <a:solidFill>
                  <a:srgbClr val="FFFFFF"/>
                </a:solidFill>
              </a:rPr>
              <a:t>i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):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if (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</a:rPr>
              <a:t> == 0) 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else </a:t>
            </a:r>
            <a:r>
              <a:rPr lang="en-US" altLang="zh-CN" dirty="0">
                <a:solidFill>
                  <a:srgbClr val="FFFF00"/>
                </a:solidFill>
              </a:rPr>
              <a:t>f(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- 1)</a:t>
            </a:r>
            <a:r>
              <a:rPr lang="en-US" altLang="zh-CN" dirty="0">
                <a:solidFill>
                  <a:srgbClr val="FFFFFF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632960" y="2981021"/>
            <a:ext cx="1463040" cy="724683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2171" y="2327698"/>
            <a:ext cx="340573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FFFF"/>
                </a:solidFill>
              </a:rPr>
              <a:t>def</a:t>
            </a:r>
            <a:r>
              <a:rPr lang="en-US" altLang="zh-CN" dirty="0">
                <a:solidFill>
                  <a:srgbClr val="FFFFFF"/>
                </a:solidFill>
              </a:rPr>
              <a:t> f(</a:t>
            </a:r>
            <a:r>
              <a:rPr lang="en-US" altLang="zh-CN" dirty="0" err="1">
                <a:solidFill>
                  <a:srgbClr val="FFFFFF"/>
                </a:solidFill>
              </a:rPr>
              <a:t>i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):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if (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</a:rPr>
              <a:t> == 0) </a:t>
            </a:r>
            <a:r>
              <a:rPr lang="en-US" altLang="zh-CN" dirty="0" err="1" smtClean="0">
                <a:solidFill>
                  <a:srgbClr val="FFFFFF"/>
                </a:solidFill>
              </a:rPr>
              <a:t>i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else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r>
              <a:rPr lang="en-US" altLang="zh-CN" dirty="0" err="1" smtClean="0">
                <a:solidFill>
                  <a:srgbClr val="FFFFFF"/>
                </a:solidFill>
              </a:rPr>
              <a:t>val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newvalue</a:t>
            </a:r>
            <a:r>
              <a:rPr lang="en-US" altLang="zh-CN" dirty="0" smtClean="0">
                <a:solidFill>
                  <a:srgbClr val="FFFFFF"/>
                </a:solidFill>
              </a:rPr>
              <a:t> = </a:t>
            </a:r>
            <a:r>
              <a:rPr lang="en-US" altLang="zh-CN" dirty="0" smtClean="0">
                <a:solidFill>
                  <a:srgbClr val="FFFF00"/>
                </a:solidFill>
              </a:rPr>
              <a:t>f(</a:t>
            </a:r>
            <a:r>
              <a:rPr lang="en-US" altLang="zh-CN" dirty="0" err="1" smtClean="0">
                <a:solidFill>
                  <a:srgbClr val="FFFF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- 1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r>
              <a:rPr lang="en-US" altLang="zh-CN" dirty="0" smtClean="0">
                <a:solidFill>
                  <a:srgbClr val="FFFF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r>
              <a:rPr lang="en-US" altLang="zh-CN" dirty="0" err="1" smtClean="0">
                <a:solidFill>
                  <a:srgbClr val="FFFFFF"/>
                </a:solidFill>
              </a:rPr>
              <a:t>newvalue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}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4134678"/>
            <a:ext cx="106680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transformation makes the function no longer tail-recursion, the compiler can’t do o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ptimization on it.</a:t>
            </a:r>
            <a:r>
              <a:rPr kumimoji="0" lang="en-US" altLang="zh-CN" sz="24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Verdana"/>
              </a:rPr>
              <a:t> This leads to stack overflow.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1" y="5156827"/>
            <a:ext cx="1051051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 although “</a:t>
            </a:r>
            <a:r>
              <a:rPr lang="en-US" altLang="zh-CN" sz="2400" dirty="0" err="1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println”s</a:t>
            </a: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are plugged into tail-recursion functions, but without transformation</a:t>
            </a:r>
            <a:r>
              <a:rPr lang="en-US" altLang="zh-CN" sz="24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above, their order of data flow violates our principle. </a:t>
            </a:r>
          </a:p>
        </p:txBody>
      </p:sp>
    </p:spTree>
    <p:extLst>
      <p:ext uri="{BB962C8B-B14F-4D97-AF65-F5344CB8AC3E}">
        <p14:creationId xmlns:p14="http://schemas.microsoft.com/office/powerpoint/2010/main" val="34362649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Preliminary </a:t>
            </a:r>
            <a:r>
              <a:rPr lang="en-US" b="1" dirty="0" smtClean="0">
                <a:latin typeface="Georgia" panose="02040502050405020303" pitchFamily="18" charset="0"/>
              </a:rPr>
              <a:t>Type 2 Results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66087"/>
              </p:ext>
            </p:extLst>
          </p:nvPr>
        </p:nvGraphicFramePr>
        <p:xfrm>
          <a:off x="1295400" y="2615603"/>
          <a:ext cx="9128760" cy="176784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3791946"/>
                <a:gridCol w="5336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Name</a:t>
                      </a:r>
                      <a:endParaRPr lang="zh-CN" altLang="en-US" sz="32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data</a:t>
                      </a:r>
                      <a:r>
                        <a:rPr lang="en-US" altLang="zh-CN" sz="32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dependencies</a:t>
                      </a:r>
                      <a:endParaRPr lang="zh-CN" altLang="en-US" sz="32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Driver.scala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10/49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ConsoleReporter.scala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3/11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Typers.scala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49/13065</a:t>
                      </a:r>
                      <a:endParaRPr lang="zh-CN" altLang="en-US" sz="20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1825626"/>
            <a:ext cx="81525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Examples of useful dependencies discovered: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9889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8760" y="1690688"/>
            <a:ext cx="9479280" cy="384143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48640" y="171944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990600" y="1308259"/>
            <a:ext cx="10515600" cy="436244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72000"/>
              </a:lnSpc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Greater startup overhead, includes 25 phases.</a:t>
            </a:r>
            <a:endParaRPr sz="4800" b="1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lang="en-US" sz="16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latin typeface="Courier"/>
                <a:ea typeface="Courier"/>
                <a:cs typeface="Arial" panose="020B0604020202020204" pitchFamily="34" charset="0"/>
                <a:sym typeface="Consolas"/>
              </a:rPr>
              <a:t> </a:t>
            </a:r>
            <a:r>
              <a:rPr lang="en-US" sz="1600" dirty="0" smtClean="0">
                <a:latin typeface="Courier"/>
                <a:ea typeface="Courier"/>
                <a:cs typeface="Arial" panose="020B0604020202020204" pitchFamily="34" charset="0"/>
                <a:sym typeface="Consolas"/>
              </a:rPr>
              <a:t>    </a:t>
            </a:r>
            <a:r>
              <a:rPr sz="1600" dirty="0" err="1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appletekiMacBook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-Air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:~ apple$ </a:t>
            </a:r>
            <a:r>
              <a:rPr sz="1600" b="1" i="1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scalac</a:t>
            </a:r>
            <a:r>
              <a:rPr sz="1600" b="1" i="1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-</a:t>
            </a:r>
            <a:r>
              <a:rPr sz="1600" b="1" i="1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Xshow</a:t>
            </a:r>
            <a:r>
              <a:rPr sz="1600" b="1" i="1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-phases    </a:t>
            </a:r>
            <a:endParaRPr sz="2000" b="1" i="1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phase name  id  description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----------  --  -----------  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parser   1  parse source into ASTs, perform simple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desugaring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</a:t>
            </a:r>
            <a:endParaRPr sz="1800" dirty="0">
              <a:solidFill>
                <a:srgbClr val="FFFFFF"/>
              </a:solidFill>
              <a:latin typeface="Courier"/>
              <a:cs typeface="Arial" panose="020B0604020202020204" pitchFamily="34" charset="0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namer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2  resolve names, attach symbols to named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treespackageobjects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3  load package objects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typer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4  the meat and potatoes: type the trees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 algn="ctr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……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	       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err="1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icode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23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generate portable intermediate code     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     </a:t>
            </a:r>
            <a:r>
              <a:rPr sz="1600" dirty="0" err="1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jvm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24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generate JVM bytecode      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                 terminal  </a:t>
            </a:r>
            <a:r>
              <a:rPr sz="1600" dirty="0" smtClean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25  </a:t>
            </a:r>
            <a:r>
              <a:rPr sz="1600" dirty="0">
                <a:solidFill>
                  <a:srgbClr val="FFFFFF"/>
                </a:solidFill>
                <a:latin typeface="Courier"/>
                <a:ea typeface="Courier"/>
                <a:cs typeface="Arial" panose="020B0604020202020204" pitchFamily="34" charset="0"/>
                <a:sym typeface="Courier"/>
              </a:rPr>
              <a:t>the last phase during a compilation run</a:t>
            </a:r>
            <a:endParaRPr sz="2000" dirty="0">
              <a:solidFill>
                <a:srgbClr val="FFFFFF"/>
              </a:solidFill>
              <a:latin typeface="Courier"/>
              <a:ea typeface="Courier"/>
              <a:cs typeface="Arial" panose="020B0604020202020204" pitchFamily="34" charset="0"/>
              <a:sym typeface="Courier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16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72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72000"/>
              </a:lnSpc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Slow compilation speed, due to type inference, type checking , transformations on AST.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Type 3 dead code 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Based on Type 2 dead code.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Look into the dead data flow for name of IO operations in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such as print,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Source, and other names in scala.io package.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Also look for basic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function names defined in Java, such as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java.io.FileWriter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write and so on.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09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Conclusion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 plugin is feasible avenue for source-level dynamic dead code detection</a:t>
            </a: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 1 dead code has been successfully detected in the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scalac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source</a:t>
            </a: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Caveats with Type 2 and 3: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Maintaining order of execution traces hard given tail-recursion and other complex features in Scala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Transforming original AST may cause symbol mismatches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Dataflow can be short and broken</a:t>
            </a:r>
          </a:p>
          <a:p>
            <a:pPr lvl="1"/>
            <a:endParaRPr 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6033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kinds of dead code we find in our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 we do to deal with code that can not be inserted “</a:t>
            </a:r>
            <a:r>
              <a:rPr lang="en-US" dirty="0" err="1" smtClean="0"/>
              <a:t>println</a:t>
            </a:r>
            <a:r>
              <a:rPr lang="en-US" dirty="0" smtClean="0"/>
              <a:t>” expression?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Most </a:t>
            </a:r>
            <a:r>
              <a:rPr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time-consuming classes (</a:t>
            </a:r>
            <a:r>
              <a:rPr sz="2400" b="1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visualVM</a:t>
            </a:r>
            <a:r>
              <a:rPr sz="24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)</a:t>
            </a:r>
          </a:p>
        </p:txBody>
      </p:sp>
      <p:graphicFrame>
        <p:nvGraphicFramePr>
          <p:cNvPr id="60" name="Table 60"/>
          <p:cNvGraphicFramePr/>
          <p:nvPr>
            <p:extLst>
              <p:ext uri="{D42A27DB-BD31-4B8C-83A1-F6EECF244321}">
                <p14:modId xmlns:p14="http://schemas.microsoft.com/office/powerpoint/2010/main" val="2826068398"/>
              </p:ext>
            </p:extLst>
          </p:nvPr>
        </p:nvGraphicFramePr>
        <p:xfrm>
          <a:off x="1482222" y="2532924"/>
          <a:ext cx="9407435" cy="35280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6546410"/>
                <a:gridCol w="2861025"/>
              </a:tblGrid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Class name</a:t>
                      </a:r>
                      <a:endParaRPr sz="2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Time(%)</a:t>
                      </a:r>
                      <a:endParaRPr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45720" marR="45720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scala.tools.nsc.transform.Transform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36</a:t>
                      </a:r>
                      <a:endParaRPr sz="2400" b="1" i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45720" marR="45720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scala.tools.nsc.symtab.classfile.Pickler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1.1</a:t>
                      </a:r>
                      <a:endParaRPr sz="2400" b="1" i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scala.tools.nsc.transform.TailCalls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0.8</a:t>
                      </a:r>
                      <a:endParaRPr sz="2400" b="1" i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scala.tools.nsc.typechecker.Analyzer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31.4</a:t>
                      </a:r>
                      <a:endParaRPr sz="2400" b="1" i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scala.tools.nsc.backend.jvm.GenASM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22.4</a:t>
                      </a:r>
                      <a:endParaRPr sz="2400" b="1" i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scala.tools.nsc.backend.icode.GenICode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6.9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  <a:tr h="405348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Total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"/>
                        </a:rPr>
                        <a:t>98.6</a:t>
                      </a:r>
                      <a:endParaRPr sz="2400" b="1" i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Courier"/>
                        <a:cs typeface="Times New Roman" panose="02020603050405020304" pitchFamily="18" charset="0"/>
                        <a:sym typeface="Courier"/>
                      </a:endParaRPr>
                    </a:p>
                  </a:txBody>
                  <a:tcPr marL="34925" marR="34925" marT="34925" marB="34925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FFFFF"/>
                </a:solidFill>
                <a:latin typeface="Georgia" panose="02040502050405020303" pitchFamily="18" charset="0"/>
              </a:rPr>
              <a:t>Why Scala compilation is slow?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central data structure of the compiler is class </a:t>
            </a:r>
            <a:r>
              <a:rPr sz="28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scala.tools.nsc.ast.Trees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. Trees are immutable structures, </a:t>
            </a:r>
            <a:r>
              <a:rPr lang="en-US" sz="28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and need to be copied during transformation.</a:t>
            </a: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onsolas"/>
            </a:endParaRPr>
          </a:p>
          <a:p>
            <a:pPr>
              <a:buSzTx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So we wish to find </a:t>
            </a:r>
            <a:r>
              <a:rPr sz="28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dead code </a:t>
            </a:r>
            <a:r>
              <a:rPr sz="28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nsolas"/>
              </a:rPr>
              <a:t>in these related class for better performance.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8377" y="245177"/>
            <a:ext cx="10515600" cy="1595439"/>
          </a:xfrm>
        </p:spPr>
        <p:txBody>
          <a:bodyPr/>
          <a:lstStyle/>
          <a:p>
            <a:r>
              <a:rPr lang="en-US" altLang="zh-CN" b="1" dirty="0" smtClean="0">
                <a:latin typeface="Georgia" panose="02040502050405020303" pitchFamily="18" charset="0"/>
              </a:rPr>
              <a:t>Our Approaches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4347" y="4281653"/>
            <a:ext cx="91390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 Contribution: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Writing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Scala compiler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plugin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adding a piece of “</a:t>
            </a:r>
            <a:r>
              <a:rPr lang="en-US" altLang="zh-CN" sz="2000" dirty="0" err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println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code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transform the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AST.</a:t>
            </a:r>
            <a:endParaRPr lang="en-US" altLang="zh-CN" sz="20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Writing a </a:t>
            </a:r>
            <a:r>
              <a:rPr lang="en-US" altLang="zh-CN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 program to list all dead code in Scala compiler </a:t>
            </a:r>
            <a:r>
              <a:rPr lang="en-US" altLang="zh-CN" sz="20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</a:t>
            </a:r>
            <a:endParaRPr lang="en-US" altLang="zh-CN" sz="20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4347" y="2020637"/>
            <a:ext cx="100896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Types of Dead Code: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Type 1: The code which is never been executed</a:t>
            </a:r>
          </a:p>
          <a:p>
            <a:pPr lvl="1"/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Type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2: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The program executed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assignment code but does nothing to results</a:t>
            </a:r>
            <a:endParaRPr lang="en-US" altLang="zh-CN" sz="2400" dirty="0" smtClean="0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Type 3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: I/O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relevant code in type 2 dead code</a:t>
            </a:r>
          </a:p>
        </p:txBody>
      </p:sp>
    </p:spTree>
    <p:extLst>
      <p:ext uri="{BB962C8B-B14F-4D97-AF65-F5344CB8AC3E}">
        <p14:creationId xmlns:p14="http://schemas.microsoft.com/office/powerpoint/2010/main" val="27088114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Previous Attempts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7826" y="1822451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Analysis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Linter tool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Dynamic Analysis</a:t>
            </a:r>
          </a:p>
          <a:p>
            <a:pPr lvl="1"/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 debugger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817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44546A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3402</Words>
  <Application>Microsoft Macintosh PowerPoint</Application>
  <PresentationFormat>Widescreen</PresentationFormat>
  <Paragraphs>749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 Unicode MS</vt:lpstr>
      <vt:lpstr>Calibri</vt:lpstr>
      <vt:lpstr>Consolas</vt:lpstr>
      <vt:lpstr>Courier</vt:lpstr>
      <vt:lpstr>Georgia</vt:lpstr>
      <vt:lpstr>Helvetica</vt:lpstr>
      <vt:lpstr>Helvetica Neue</vt:lpstr>
      <vt:lpstr>lucida Grande</vt:lpstr>
      <vt:lpstr>Menlo</vt:lpstr>
      <vt:lpstr>Monaco</vt:lpstr>
      <vt:lpstr>Times New Roman</vt:lpstr>
      <vt:lpstr>Verdana</vt:lpstr>
      <vt:lpstr>Wingdings</vt:lpstr>
      <vt:lpstr>Arial</vt:lpstr>
      <vt:lpstr>Default</vt:lpstr>
      <vt:lpstr>Dead Code Detection in Scala Compiler Source</vt:lpstr>
      <vt:lpstr>Project Team Members</vt:lpstr>
      <vt:lpstr>Outline</vt:lpstr>
      <vt:lpstr>Introduction</vt:lpstr>
      <vt:lpstr>Why Scala compilation is slow?</vt:lpstr>
      <vt:lpstr>Why Scala compilation is slow?</vt:lpstr>
      <vt:lpstr>Why Scala compilation is slow?</vt:lpstr>
      <vt:lpstr>Our Approaches</vt:lpstr>
      <vt:lpstr>Previous Attempts</vt:lpstr>
      <vt:lpstr>Static Detection Tool</vt:lpstr>
      <vt:lpstr>Static Detection Tools</vt:lpstr>
      <vt:lpstr>Static Detection Tools</vt:lpstr>
      <vt:lpstr>Dynamic Detection Tool</vt:lpstr>
      <vt:lpstr>Type 1 Dead Code</vt:lpstr>
      <vt:lpstr>Type 1 Dead Code</vt:lpstr>
      <vt:lpstr>Type 1 Dead Code</vt:lpstr>
      <vt:lpstr>Type 2 Dead Code</vt:lpstr>
      <vt:lpstr>Type 2 Dead Code</vt:lpstr>
      <vt:lpstr>Type 2 Dead Code</vt:lpstr>
      <vt:lpstr>Type 2 Dead Code</vt:lpstr>
      <vt:lpstr>Limitation of Previous Approach</vt:lpstr>
      <vt:lpstr>Compiler plugin technology</vt:lpstr>
      <vt:lpstr>PowerPoint Presentation</vt:lpstr>
      <vt:lpstr>PowerPoint Presentation</vt:lpstr>
      <vt:lpstr>PowerPoint Presentation</vt:lpstr>
      <vt:lpstr>Scala Compiler Plugin</vt:lpstr>
      <vt:lpstr>Quiz</vt:lpstr>
      <vt:lpstr>Scala Compiler Plugin</vt:lpstr>
      <vt:lpstr>Scala Compiler Plugin</vt:lpstr>
      <vt:lpstr>Scala Compiler Plugin</vt:lpstr>
      <vt:lpstr>Scala Compiler Plugin</vt:lpstr>
      <vt:lpstr>Testing data</vt:lpstr>
      <vt:lpstr>Type 1 Dead Code Detected</vt:lpstr>
      <vt:lpstr>Top 5 Files with Type 1 Dead Dode</vt:lpstr>
      <vt:lpstr>Type 1 Dead Code Examples </vt:lpstr>
      <vt:lpstr>Type 1 Dead Code </vt:lpstr>
      <vt:lpstr>Dynamic Data Flow</vt:lpstr>
      <vt:lpstr>Naming ASTs for Data Flow</vt:lpstr>
      <vt:lpstr>Search the Data Flow</vt:lpstr>
      <vt:lpstr>Data Flow in Tree Form</vt:lpstr>
      <vt:lpstr>Scala Compiler Plugin</vt:lpstr>
      <vt:lpstr>Order of Data Flow</vt:lpstr>
      <vt:lpstr>“helpTransform” function</vt:lpstr>
      <vt:lpstr>Order of Data Flow</vt:lpstr>
      <vt:lpstr>Challenges</vt:lpstr>
      <vt:lpstr>Challenges </vt:lpstr>
      <vt:lpstr>Challenges</vt:lpstr>
      <vt:lpstr>Challenges</vt:lpstr>
      <vt:lpstr>Preliminary Type 2 Results</vt:lpstr>
      <vt:lpstr>Type 3 dead code </vt:lpstr>
      <vt:lpstr>Conclusion</vt:lpstr>
      <vt:lpstr>Quiz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Code Detection in Scala compiler source</dc:title>
  <dc:creator>kzhu</dc:creator>
  <cp:lastModifiedBy>Microsoft Office User</cp:lastModifiedBy>
  <cp:revision>114</cp:revision>
  <dcterms:modified xsi:type="dcterms:W3CDTF">2015-09-16T08:47:32Z</dcterms:modified>
</cp:coreProperties>
</file>