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notesMasterIdLst>
    <p:notesMasterId r:id="rId26"/>
  </p:notesMasterIdLst>
  <p:sldIdLst>
    <p:sldId id="282" r:id="rId2"/>
    <p:sldId id="283" r:id="rId3"/>
    <p:sldId id="308" r:id="rId4"/>
    <p:sldId id="309" r:id="rId5"/>
    <p:sldId id="326" r:id="rId6"/>
    <p:sldId id="327" r:id="rId7"/>
    <p:sldId id="310" r:id="rId8"/>
    <p:sldId id="328" r:id="rId9"/>
    <p:sldId id="330" r:id="rId10"/>
    <p:sldId id="314" r:id="rId11"/>
    <p:sldId id="315" r:id="rId12"/>
    <p:sldId id="316" r:id="rId13"/>
    <p:sldId id="307" r:id="rId14"/>
    <p:sldId id="317" r:id="rId15"/>
    <p:sldId id="318" r:id="rId16"/>
    <p:sldId id="320" r:id="rId17"/>
    <p:sldId id="319" r:id="rId18"/>
    <p:sldId id="321" r:id="rId19"/>
    <p:sldId id="322" r:id="rId20"/>
    <p:sldId id="323" r:id="rId21"/>
    <p:sldId id="324" r:id="rId22"/>
    <p:sldId id="325" r:id="rId23"/>
    <p:sldId id="329" r:id="rId24"/>
    <p:sldId id="301" r:id="rId25"/>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3A27"/>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632"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306D5-23A6-4671-89C6-38C44F939F66}" type="datetimeFigureOut">
              <a:rPr lang="zh-CN" altLang="en-US" smtClean="0"/>
              <a:pPr/>
              <a:t>11/25/14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6F6B9-C0E5-4491-9384-193DD93286FE}" type="slidenum">
              <a:rPr lang="zh-CN" altLang="en-US" smtClean="0"/>
              <a:pPr/>
              <a:t>‹#›</a:t>
            </a:fld>
            <a:endParaRPr lang="zh-CN" altLang="en-US"/>
          </a:p>
        </p:txBody>
      </p:sp>
    </p:spTree>
    <p:extLst>
      <p:ext uri="{BB962C8B-B14F-4D97-AF65-F5344CB8AC3E}">
        <p14:creationId xmlns:p14="http://schemas.microsoft.com/office/powerpoint/2010/main" val="79580953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AB11C3-806C-4552-9024-FC3CF860D340}" type="slidenum">
              <a:rPr lang="zh-CN" altLang="en-US" smtClean="0"/>
              <a:pPr/>
              <a:t>1</a:t>
            </a:fld>
            <a:endParaRPr lang="zh-CN" altLang="en-US"/>
          </a:p>
        </p:txBody>
      </p:sp>
    </p:spTree>
    <p:extLst>
      <p:ext uri="{BB962C8B-B14F-4D97-AF65-F5344CB8AC3E}">
        <p14:creationId xmlns:p14="http://schemas.microsoft.com/office/powerpoint/2010/main" val="1434938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16F6B9-C0E5-4491-9384-193DD93286FE}" type="slidenum">
              <a:rPr lang="zh-CN" altLang="en-US" smtClean="0"/>
              <a:pPr/>
              <a:t>19</a:t>
            </a:fld>
            <a:endParaRPr lang="zh-CN" altLang="en-US"/>
          </a:p>
        </p:txBody>
      </p:sp>
    </p:spTree>
    <p:extLst>
      <p:ext uri="{BB962C8B-B14F-4D97-AF65-F5344CB8AC3E}">
        <p14:creationId xmlns:p14="http://schemas.microsoft.com/office/powerpoint/2010/main" val="362783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16F6B9-C0E5-4491-9384-193DD93286FE}" type="slidenum">
              <a:rPr lang="zh-CN" altLang="en-US" smtClean="0"/>
              <a:pPr/>
              <a:t>20</a:t>
            </a:fld>
            <a:endParaRPr lang="zh-CN" altLang="en-US"/>
          </a:p>
        </p:txBody>
      </p:sp>
    </p:spTree>
    <p:extLst>
      <p:ext uri="{BB962C8B-B14F-4D97-AF65-F5344CB8AC3E}">
        <p14:creationId xmlns:p14="http://schemas.microsoft.com/office/powerpoint/2010/main" val="2545595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16F6B9-C0E5-4491-9384-193DD93286FE}" type="slidenum">
              <a:rPr lang="zh-CN" altLang="en-US" smtClean="0"/>
              <a:pPr/>
              <a:t>21</a:t>
            </a:fld>
            <a:endParaRPr lang="zh-CN" altLang="en-US"/>
          </a:p>
        </p:txBody>
      </p:sp>
    </p:spTree>
    <p:extLst>
      <p:ext uri="{BB962C8B-B14F-4D97-AF65-F5344CB8AC3E}">
        <p14:creationId xmlns:p14="http://schemas.microsoft.com/office/powerpoint/2010/main" val="328135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16F6B9-C0E5-4491-9384-193DD93286FE}" type="slidenum">
              <a:rPr lang="zh-CN" altLang="en-US" smtClean="0"/>
              <a:pPr/>
              <a:t>22</a:t>
            </a:fld>
            <a:endParaRPr lang="zh-CN" altLang="en-US"/>
          </a:p>
        </p:txBody>
      </p:sp>
    </p:spTree>
    <p:extLst>
      <p:ext uri="{BB962C8B-B14F-4D97-AF65-F5344CB8AC3E}">
        <p14:creationId xmlns:p14="http://schemas.microsoft.com/office/powerpoint/2010/main" val="2112716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AB11C3-806C-4552-9024-FC3CF860D340}" type="slidenum">
              <a:rPr lang="zh-CN" altLang="en-US" smtClean="0"/>
              <a:pPr/>
              <a:t>24</a:t>
            </a:fld>
            <a:endParaRPr lang="zh-CN" altLang="en-US"/>
          </a:p>
        </p:txBody>
      </p:sp>
    </p:spTree>
    <p:extLst>
      <p:ext uri="{BB962C8B-B14F-4D97-AF65-F5344CB8AC3E}">
        <p14:creationId xmlns:p14="http://schemas.microsoft.com/office/powerpoint/2010/main" val="2126151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8E90D6B-3549-4F5C-B1E7-54111FD0EB19}" type="datetime1">
              <a:rPr lang="zh-CN" altLang="en-US" smtClean="0"/>
              <a:pPr/>
              <a:t>11/25/14</a:t>
            </a:fld>
            <a:endParaRPr lang="zh-CN" alt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6CC888B-D9F9-4E54-B722-F151A9F45E9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E90D6B-3549-4F5C-B1E7-54111FD0EB19}" type="datetime1">
              <a:rPr lang="zh-CN" altLang="en-US" smtClean="0"/>
              <a:pPr/>
              <a:t>11/25/14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3F947E-859A-4E44-8BFF-5B3F54ECB19D}" type="slidenum">
              <a:rPr lang="zh-CN" altLang="en-US" smtClean="0"/>
              <a:pPr/>
              <a:t>‹#›</a:t>
            </a:fld>
            <a:endParaRPr lang="zh-CN" alt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E90D6B-3549-4F5C-B1E7-54111FD0EB19}" type="datetime1">
              <a:rPr lang="zh-CN" altLang="en-US" smtClean="0"/>
              <a:pPr/>
              <a:t>11/25/14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3F947E-859A-4E44-8BFF-5B3F54ECB19D}" type="slidenum">
              <a:rPr lang="zh-CN" altLang="en-US" smtClean="0"/>
              <a:pPr/>
              <a:t>‹#›</a:t>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8E90D6B-3549-4F5C-B1E7-54111FD0EB19}" type="datetime1">
              <a:rPr lang="zh-CN" altLang="en-US" smtClean="0"/>
              <a:pPr/>
              <a:t>11/25/14</a:t>
            </a:fld>
            <a:endParaRPr lang="zh-CN" altLang="en-US"/>
          </a:p>
        </p:txBody>
      </p:sp>
      <p:sp>
        <p:nvSpPr>
          <p:cNvPr id="9" name="Slide Number Placeholder 8"/>
          <p:cNvSpPr>
            <a:spLocks noGrp="1"/>
          </p:cNvSpPr>
          <p:nvPr>
            <p:ph type="sldNum" sz="quarter" idx="15"/>
          </p:nvPr>
        </p:nvSpPr>
        <p:spPr/>
        <p:txBody>
          <a:bodyPr rtlCol="0"/>
          <a:lstStyle/>
          <a:p>
            <a:fld id="{8E3F947E-859A-4E44-8BFF-5B3F54ECB19D}" type="slidenum">
              <a:rPr lang="zh-CN" altLang="en-US" smtClean="0"/>
              <a:pPr/>
              <a:t>‹#›</a:t>
            </a:fld>
            <a:endParaRPr lang="zh-CN" altLang="en-US"/>
          </a:p>
        </p:txBody>
      </p:sp>
      <p:sp>
        <p:nvSpPr>
          <p:cNvPr id="10" name="Footer Placeholder 9"/>
          <p:cNvSpPr>
            <a:spLocks noGrp="1"/>
          </p:cNvSpPr>
          <p:nvPr>
            <p:ph type="ftr" sz="quarter" idx="16"/>
          </p:nvPr>
        </p:nvSpPr>
        <p:spPr/>
        <p:txBody>
          <a:bodyPr rtlCol="0"/>
          <a:lstStyle/>
          <a:p>
            <a:endParaRPr lang="zh-CN" alt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8E90D6B-3549-4F5C-B1E7-54111FD0EB19}" type="datetime1">
              <a:rPr lang="zh-CN" altLang="en-US" smtClean="0"/>
              <a:pPr/>
              <a:t>11/25/14</a:t>
            </a:fld>
            <a:endParaRPr lang="zh-CN" alt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E3F947E-859A-4E44-8BFF-5B3F54ECB19D}"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8E90D6B-3549-4F5C-B1E7-54111FD0EB19}" type="datetime1">
              <a:rPr lang="zh-CN" altLang="en-US" smtClean="0"/>
              <a:pPr/>
              <a:t>11/25/14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3F947E-859A-4E44-8BFF-5B3F54ECB19D}" type="slidenum">
              <a:rPr lang="zh-CN" altLang="en-US" smtClean="0"/>
              <a:pPr/>
              <a:t>‹#›</a:t>
            </a:fld>
            <a:endParaRPr lang="zh-CN" alt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8E90D6B-3549-4F5C-B1E7-54111FD0EB19}" type="datetime1">
              <a:rPr lang="zh-CN" altLang="en-US" smtClean="0"/>
              <a:pPr/>
              <a:t>11/25/14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E3F947E-859A-4E44-8BFF-5B3F54ECB19D}" type="slidenum">
              <a:rPr lang="zh-CN" altLang="en-US" smtClean="0"/>
              <a:pPr/>
              <a:t>‹#›</a:t>
            </a:fld>
            <a:endParaRPr lang="zh-CN" alt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8E90D6B-3549-4F5C-B1E7-54111FD0EB19}" type="datetime1">
              <a:rPr lang="zh-CN" altLang="en-US" smtClean="0"/>
              <a:pPr/>
              <a:t>11/25/14</a:t>
            </a:fld>
            <a:endParaRPr lang="zh-CN" altLang="en-US"/>
          </a:p>
        </p:txBody>
      </p:sp>
      <p:sp>
        <p:nvSpPr>
          <p:cNvPr id="7" name="Slide Number Placeholder 6"/>
          <p:cNvSpPr>
            <a:spLocks noGrp="1"/>
          </p:cNvSpPr>
          <p:nvPr>
            <p:ph type="sldNum" sz="quarter" idx="11"/>
          </p:nvPr>
        </p:nvSpPr>
        <p:spPr/>
        <p:txBody>
          <a:bodyPr rtlCol="0"/>
          <a:lstStyle/>
          <a:p>
            <a:fld id="{8E3F947E-859A-4E44-8BFF-5B3F54ECB19D}" type="slidenum">
              <a:rPr lang="zh-CN" altLang="en-US" smtClean="0"/>
              <a:pPr/>
              <a:t>‹#›</a:t>
            </a:fld>
            <a:endParaRPr lang="zh-CN" altLang="en-US"/>
          </a:p>
        </p:txBody>
      </p:sp>
      <p:sp>
        <p:nvSpPr>
          <p:cNvPr id="8" name="Footer Placeholder 7"/>
          <p:cNvSpPr>
            <a:spLocks noGrp="1"/>
          </p:cNvSpPr>
          <p:nvPr>
            <p:ph type="ftr" sz="quarter" idx="12"/>
          </p:nvPr>
        </p:nvSpPr>
        <p:spPr/>
        <p:txBody>
          <a:bodyPr rtlCol="0"/>
          <a:lstStyle/>
          <a:p>
            <a:endParaRPr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90D6B-3549-4F5C-B1E7-54111FD0EB19}" type="datetime1">
              <a:rPr lang="zh-CN" altLang="en-US" smtClean="0"/>
              <a:pPr/>
              <a:t>11/25/14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E3F947E-859A-4E44-8BFF-5B3F54ECB19D}" type="slidenum">
              <a:rPr lang="zh-CN" altLang="en-US" smtClean="0"/>
              <a:pPr/>
              <a:t>‹#›</a:t>
            </a:fld>
            <a:endParaRPr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8E90D6B-3549-4F5C-B1E7-54111FD0EB19}" type="datetime1">
              <a:rPr lang="zh-CN" altLang="en-US" smtClean="0"/>
              <a:pPr/>
              <a:t>11/25/14</a:t>
            </a:fld>
            <a:endParaRPr lang="zh-CN" altLang="en-US"/>
          </a:p>
        </p:txBody>
      </p:sp>
      <p:sp>
        <p:nvSpPr>
          <p:cNvPr id="22" name="Slide Number Placeholder 21"/>
          <p:cNvSpPr>
            <a:spLocks noGrp="1"/>
          </p:cNvSpPr>
          <p:nvPr>
            <p:ph type="sldNum" sz="quarter" idx="15"/>
          </p:nvPr>
        </p:nvSpPr>
        <p:spPr/>
        <p:txBody>
          <a:bodyPr rtlCol="0"/>
          <a:lstStyle/>
          <a:p>
            <a:fld id="{8E3F947E-859A-4E44-8BFF-5B3F54ECB19D}" type="slidenum">
              <a:rPr lang="zh-CN" altLang="en-US" smtClean="0"/>
              <a:pPr/>
              <a:t>‹#›</a:t>
            </a:fld>
            <a:endParaRPr lang="zh-CN" altLang="en-US"/>
          </a:p>
        </p:txBody>
      </p:sp>
      <p:sp>
        <p:nvSpPr>
          <p:cNvPr id="23" name="Footer Placeholder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8E90D6B-3549-4F5C-B1E7-54111FD0EB19}" type="datetime1">
              <a:rPr lang="zh-CN" altLang="en-US" smtClean="0"/>
              <a:pPr/>
              <a:t>11/25/14</a:t>
            </a:fld>
            <a:endParaRPr lang="zh-CN" altLang="en-US"/>
          </a:p>
        </p:txBody>
      </p:sp>
      <p:sp>
        <p:nvSpPr>
          <p:cNvPr id="18" name="Slide Number Placeholder 17"/>
          <p:cNvSpPr>
            <a:spLocks noGrp="1"/>
          </p:cNvSpPr>
          <p:nvPr>
            <p:ph type="sldNum" sz="quarter" idx="11"/>
          </p:nvPr>
        </p:nvSpPr>
        <p:spPr/>
        <p:txBody>
          <a:bodyPr rtlCol="0"/>
          <a:lstStyle/>
          <a:p>
            <a:fld id="{8E3F947E-859A-4E44-8BFF-5B3F54ECB19D}" type="slidenum">
              <a:rPr lang="zh-CN" altLang="en-US" smtClean="0"/>
              <a:pPr/>
              <a:t>‹#›</a:t>
            </a:fld>
            <a:endParaRPr lang="zh-CN" altLang="en-US"/>
          </a:p>
        </p:txBody>
      </p:sp>
      <p:sp>
        <p:nvSpPr>
          <p:cNvPr id="21" name="Footer Placeholder 20"/>
          <p:cNvSpPr>
            <a:spLocks noGrp="1"/>
          </p:cNvSpPr>
          <p:nvPr>
            <p:ph type="ftr" sz="quarter" idx="12"/>
          </p:nvPr>
        </p:nvSpPr>
        <p:spPr/>
        <p:txBody>
          <a:bodyPr rtlCol="0"/>
          <a:lstStyle/>
          <a:p>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8E90D6B-3549-4F5C-B1E7-54111FD0EB19}" type="datetime1">
              <a:rPr lang="zh-CN" altLang="en-US" smtClean="0"/>
              <a:pPr/>
              <a:t>11/25/14</a:t>
            </a:fld>
            <a:endParaRPr lang="zh-CN" alt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E3F947E-859A-4E44-8BFF-5B3F54ECB19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zhu@cs.sjtu.edu.cn"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0.wmf"/><Relationship Id="rId5" Type="http://schemas.openxmlformats.org/officeDocument/2006/relationships/oleObject" Target="../embeddings/oleObject2.bin"/><Relationship Id="rId6" Type="http://schemas.openxmlformats.org/officeDocument/2006/relationships/image" Target="../media/image11.wmf"/><Relationship Id="rId7" Type="http://schemas.openxmlformats.org/officeDocument/2006/relationships/oleObject" Target="../embeddings/oleObject3.bin"/><Relationship Id="rId8" Type="http://schemas.openxmlformats.org/officeDocument/2006/relationships/image" Target="../media/image1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63888" y="187038"/>
            <a:ext cx="7139377" cy="2800034"/>
          </a:xfrm>
        </p:spPr>
        <p:txBody>
          <a:bodyPr>
            <a:normAutofit/>
          </a:bodyPr>
          <a:lstStyle/>
          <a:p>
            <a:r>
              <a:rPr lang="en-US" altLang="zh-CN" dirty="0" smtClean="0">
                <a:solidFill>
                  <a:srgbClr val="FF6600"/>
                </a:solidFill>
              </a:rPr>
              <a:t>False Rumor Detection </a:t>
            </a:r>
            <a:br>
              <a:rPr lang="en-US" altLang="zh-CN" dirty="0" smtClean="0">
                <a:solidFill>
                  <a:srgbClr val="FF6600"/>
                </a:solidFill>
              </a:rPr>
            </a:br>
            <a:r>
              <a:rPr lang="en-US" altLang="zh-CN" dirty="0" smtClean="0">
                <a:solidFill>
                  <a:srgbClr val="FF6600"/>
                </a:solidFill>
              </a:rPr>
              <a:t>on </a:t>
            </a:r>
            <a:r>
              <a:rPr lang="en-US" altLang="zh-CN" dirty="0" err="1" smtClean="0">
                <a:solidFill>
                  <a:srgbClr val="FF6600"/>
                </a:solidFill>
              </a:rPr>
              <a:t>Sina</a:t>
            </a:r>
            <a:r>
              <a:rPr lang="en-US" altLang="zh-CN" dirty="0" smtClean="0">
                <a:solidFill>
                  <a:srgbClr val="FF6600"/>
                </a:solidFill>
              </a:rPr>
              <a:t> </a:t>
            </a:r>
            <a:r>
              <a:rPr lang="en-US" altLang="zh-CN" dirty="0" err="1" smtClean="0">
                <a:solidFill>
                  <a:srgbClr val="FF6600"/>
                </a:solidFill>
              </a:rPr>
              <a:t>Weibo</a:t>
            </a:r>
            <a:r>
              <a:rPr lang="en-US" altLang="zh-CN" dirty="0" smtClean="0">
                <a:solidFill>
                  <a:srgbClr val="FF6600"/>
                </a:solidFill>
              </a:rPr>
              <a:t> </a:t>
            </a:r>
            <a:br>
              <a:rPr lang="en-US" altLang="zh-CN" dirty="0" smtClean="0">
                <a:solidFill>
                  <a:srgbClr val="FF6600"/>
                </a:solidFill>
              </a:rPr>
            </a:br>
            <a:r>
              <a:rPr lang="en-US" altLang="zh-CN" dirty="0" smtClean="0">
                <a:solidFill>
                  <a:srgbClr val="FF6600"/>
                </a:solidFill>
              </a:rPr>
              <a:t>by Propagation Structures</a:t>
            </a:r>
            <a:endParaRPr lang="zh-CN" altLang="en-US" dirty="0">
              <a:solidFill>
                <a:srgbClr val="FF6600"/>
              </a:solidFill>
            </a:endParaRPr>
          </a:p>
        </p:txBody>
      </p:sp>
      <p:sp>
        <p:nvSpPr>
          <p:cNvPr id="3" name="副标题 2"/>
          <p:cNvSpPr>
            <a:spLocks noGrp="1"/>
          </p:cNvSpPr>
          <p:nvPr>
            <p:ph type="subTitle" idx="1"/>
          </p:nvPr>
        </p:nvSpPr>
        <p:spPr>
          <a:xfrm>
            <a:off x="4343806" y="4202679"/>
            <a:ext cx="4614731" cy="2358988"/>
          </a:xfrm>
        </p:spPr>
        <p:txBody>
          <a:bodyPr>
            <a:noAutofit/>
          </a:bodyPr>
          <a:lstStyle/>
          <a:p>
            <a:r>
              <a:rPr lang="en-US" altLang="zh-CN" dirty="0" smtClean="0"/>
              <a:t>Kenny Q. Zhu (</a:t>
            </a:r>
            <a:r>
              <a:rPr lang="zh-CN" altLang="en-US" dirty="0" smtClean="0"/>
              <a:t>朱其立</a:t>
            </a:r>
            <a:r>
              <a:rPr lang="en-US" altLang="zh-CN" dirty="0" smtClean="0"/>
              <a:t>)</a:t>
            </a:r>
          </a:p>
          <a:p>
            <a:r>
              <a:rPr lang="en-US" altLang="zh-CN" sz="1500" dirty="0" smtClean="0"/>
              <a:t>Dept. of Computer Science &amp; Engineering</a:t>
            </a:r>
          </a:p>
          <a:p>
            <a:r>
              <a:rPr lang="en-US" altLang="zh-CN" sz="1500" dirty="0" smtClean="0"/>
              <a:t>Shanghai Jiao Tong University</a:t>
            </a:r>
          </a:p>
          <a:p>
            <a:r>
              <a:rPr lang="en-US" altLang="zh-CN" sz="1500" dirty="0" smtClean="0">
                <a:hlinkClick r:id="rId3"/>
              </a:rPr>
              <a:t>kzhu@cs.sjtu.edu.cn</a:t>
            </a:r>
            <a:endParaRPr lang="en-US" altLang="zh-CN" sz="1500" dirty="0"/>
          </a:p>
          <a:p>
            <a:endParaRPr lang="en-US" altLang="zh-CN" sz="1500" dirty="0"/>
          </a:p>
          <a:p>
            <a:pPr marL="285750" indent="-285750">
              <a:buFont typeface="Wingdings" charset="2"/>
              <a:buChar char="u"/>
            </a:pPr>
            <a:r>
              <a:rPr lang="en-US" altLang="zh-CN" sz="1500" i="1" dirty="0" smtClean="0"/>
              <a:t>Joint work with </a:t>
            </a:r>
            <a:r>
              <a:rPr lang="en-US" altLang="zh-CN" sz="1500" i="1" dirty="0" err="1" smtClean="0"/>
              <a:t>Ke</a:t>
            </a:r>
            <a:r>
              <a:rPr lang="en-US" altLang="zh-CN" sz="1500" i="1" dirty="0" smtClean="0"/>
              <a:t> Wu and Song Yang</a:t>
            </a:r>
          </a:p>
          <a:p>
            <a:pPr marL="285750" indent="-285750">
              <a:buFont typeface="Wingdings" charset="2"/>
              <a:buChar char="u"/>
            </a:pPr>
            <a:r>
              <a:rPr lang="en-US" altLang="zh-CN" sz="1500" i="1" dirty="0" smtClean="0"/>
              <a:t>To appear at ICDE 2015, Korea</a:t>
            </a:r>
            <a:endParaRPr lang="zh-CN" altLang="en-US" sz="1500" i="1" dirty="0"/>
          </a:p>
        </p:txBody>
      </p:sp>
      <p:sp>
        <p:nvSpPr>
          <p:cNvPr id="6" name="日期占位符 5"/>
          <p:cNvSpPr>
            <a:spLocks noGrp="1"/>
          </p:cNvSpPr>
          <p:nvPr>
            <p:ph type="dt" sz="half" idx="10"/>
          </p:nvPr>
        </p:nvSpPr>
        <p:spPr/>
        <p:txBody>
          <a:bodyPr/>
          <a:lstStyle/>
          <a:p>
            <a:fld id="{FC496687-8FB9-48D2-B6BF-5BCE4D7A8198}" type="datetime1">
              <a:rPr lang="zh-CN" altLang="en-US" smtClean="0"/>
              <a:pPr/>
              <a:t>11/25/14</a:t>
            </a:fld>
            <a:endParaRPr lang="zh-CN" altLang="en-US" dirty="0"/>
          </a:p>
        </p:txBody>
      </p:sp>
      <p:sp>
        <p:nvSpPr>
          <p:cNvPr id="5" name="灯片编号占位符 4"/>
          <p:cNvSpPr>
            <a:spLocks noGrp="1"/>
          </p:cNvSpPr>
          <p:nvPr>
            <p:ph type="sldNum" sz="quarter" idx="12"/>
          </p:nvPr>
        </p:nvSpPr>
        <p:spPr>
          <a:xfrm>
            <a:off x="8458200" y="6300788"/>
            <a:ext cx="685800" cy="273050"/>
          </a:xfrm>
        </p:spPr>
        <p:txBody>
          <a:bodyPr/>
          <a:lstStyle/>
          <a:p>
            <a:fld id="{4772DBE7-A3F4-4EAE-87CB-921A05F739BC}" type="slidenum">
              <a:rPr lang="zh-CN" altLang="en-US" smtClean="0"/>
              <a:pPr/>
              <a:t>1</a:t>
            </a:fld>
            <a:endParaRPr lang="zh-CN" altLang="en-US" dirty="0"/>
          </a:p>
        </p:txBody>
      </p:sp>
      <p:pic>
        <p:nvPicPr>
          <p:cNvPr id="7" name="Picture 6"/>
          <p:cNvPicPr>
            <a:picLocks noChangeAspect="1"/>
          </p:cNvPicPr>
          <p:nvPr/>
        </p:nvPicPr>
        <p:blipFill>
          <a:blip r:embed="rId4" cstate="print"/>
          <a:stretch>
            <a:fillRect/>
          </a:stretch>
        </p:blipFill>
        <p:spPr>
          <a:xfrm>
            <a:off x="5913982" y="129873"/>
            <a:ext cx="2747328" cy="1703343"/>
          </a:xfrm>
          <a:prstGeom prst="rect">
            <a:avLst/>
          </a:prstGeom>
        </p:spPr>
      </p:pic>
    </p:spTree>
    <p:extLst>
      <p:ext uri="{BB962C8B-B14F-4D97-AF65-F5344CB8AC3E}">
        <p14:creationId xmlns:p14="http://schemas.microsoft.com/office/powerpoint/2010/main" val="18680460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744" y="0"/>
            <a:ext cx="7886700" cy="1325563"/>
          </a:xfrm>
        </p:spPr>
        <p:txBody>
          <a:bodyPr>
            <a:normAutofit/>
          </a:bodyPr>
          <a:lstStyle/>
          <a:p>
            <a:r>
              <a:rPr lang="en-US" altLang="zh-CN" dirty="0" smtClean="0"/>
              <a:t>Enriched Propagation Trees</a:t>
            </a:r>
            <a:endParaRPr lang="zh-CN" altLang="en-US" sz="3000" dirty="0"/>
          </a:p>
        </p:txBody>
      </p:sp>
      <p:sp>
        <p:nvSpPr>
          <p:cNvPr id="12" name="内容占位符 2"/>
          <p:cNvSpPr>
            <a:spLocks noGrp="1"/>
          </p:cNvSpPr>
          <p:nvPr>
            <p:ph sz="quarter" idx="1"/>
          </p:nvPr>
        </p:nvSpPr>
        <p:spPr>
          <a:xfrm>
            <a:off x="437900" y="1316000"/>
            <a:ext cx="7850460" cy="5256584"/>
          </a:xfrm>
        </p:spPr>
        <p:txBody>
          <a:bodyPr>
            <a:normAutofit/>
          </a:bodyPr>
          <a:lstStyle/>
          <a:p>
            <a:pPr marL="0" indent="0">
              <a:buNone/>
            </a:pPr>
            <a:r>
              <a:rPr lang="en-US" altLang="zh-CN" sz="2400" dirty="0" smtClean="0">
                <a:solidFill>
                  <a:schemeClr val="tx1"/>
                </a:solidFill>
                <a:latin typeface="Times New Roman" panose="02020603050405020304" pitchFamily="18" charset="0"/>
                <a:cs typeface="Times New Roman" panose="02020603050405020304" pitchFamily="18" charset="0"/>
              </a:rPr>
              <a:t>False </a:t>
            </a:r>
            <a:r>
              <a:rPr lang="en-US" altLang="zh-CN" sz="2400" dirty="0">
                <a:solidFill>
                  <a:schemeClr val="tx1"/>
                </a:solidFill>
                <a:latin typeface="Times New Roman" panose="02020603050405020304" pitchFamily="18" charset="0"/>
                <a:cs typeface="Times New Roman" panose="02020603050405020304" pitchFamily="18" charset="0"/>
              </a:rPr>
              <a:t>rumor:</a:t>
            </a:r>
          </a:p>
          <a:p>
            <a:pPr marL="0"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400" dirty="0" smtClean="0">
                <a:solidFill>
                  <a:schemeClr val="tx1"/>
                </a:solidFill>
                <a:latin typeface="Times New Roman" panose="02020603050405020304" pitchFamily="18" charset="0"/>
                <a:cs typeface="Times New Roman" panose="02020603050405020304" pitchFamily="18" charset="0"/>
              </a:rPr>
              <a:t>Normal </a:t>
            </a:r>
            <a:r>
              <a:rPr lang="en-US" altLang="zh-CN" sz="2400" dirty="0">
                <a:solidFill>
                  <a:schemeClr val="tx1"/>
                </a:solidFill>
                <a:latin typeface="Times New Roman" panose="02020603050405020304" pitchFamily="18" charset="0"/>
                <a:cs typeface="Times New Roman" panose="02020603050405020304" pitchFamily="18" charset="0"/>
              </a:rPr>
              <a:t>message:</a:t>
            </a: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10</a:t>
            </a:fld>
            <a:endParaRPr lang="zh-CN" altLang="en-US"/>
          </a:p>
        </p:txBody>
      </p:sp>
      <p:pic>
        <p:nvPicPr>
          <p:cNvPr id="8" name="图片 7"/>
          <p:cNvPicPr>
            <a:picLocks noChangeAspect="1"/>
          </p:cNvPicPr>
          <p:nvPr/>
        </p:nvPicPr>
        <p:blipFill>
          <a:blip r:embed="rId2" cstate="print">
            <a:clrChange>
              <a:clrFrom>
                <a:srgbClr val="FFFFFF"/>
              </a:clrFrom>
              <a:clrTo>
                <a:srgbClr val="FFFFFF">
                  <a:alpha val="0"/>
                </a:srgbClr>
              </a:clrTo>
            </a:clrChange>
          </a:blip>
          <a:stretch>
            <a:fillRect/>
          </a:stretch>
        </p:blipFill>
        <p:spPr>
          <a:xfrm>
            <a:off x="550747" y="1797148"/>
            <a:ext cx="4056779" cy="1803013"/>
          </a:xfrm>
          <a:prstGeom prst="rect">
            <a:avLst/>
          </a:prstGeom>
        </p:spPr>
      </p:pic>
      <p:pic>
        <p:nvPicPr>
          <p:cNvPr id="9" name="图片 8"/>
          <p:cNvPicPr>
            <a:picLocks noChangeAspect="1"/>
          </p:cNvPicPr>
          <p:nvPr/>
        </p:nvPicPr>
        <p:blipFill>
          <a:blip r:embed="rId3" cstate="print">
            <a:clrChange>
              <a:clrFrom>
                <a:srgbClr val="FFFFFF"/>
              </a:clrFrom>
              <a:clrTo>
                <a:srgbClr val="FFFFFF">
                  <a:alpha val="0"/>
                </a:srgbClr>
              </a:clrTo>
            </a:clrChange>
          </a:blip>
          <a:stretch>
            <a:fillRect/>
          </a:stretch>
        </p:blipFill>
        <p:spPr>
          <a:xfrm>
            <a:off x="526434" y="4569216"/>
            <a:ext cx="4081093" cy="1735889"/>
          </a:xfrm>
          <a:prstGeom prst="rect">
            <a:avLst/>
          </a:prstGeom>
        </p:spPr>
      </p:pic>
      <p:pic>
        <p:nvPicPr>
          <p:cNvPr id="10" name="图片 9"/>
          <p:cNvPicPr>
            <a:picLocks noChangeAspect="1"/>
          </p:cNvPicPr>
          <p:nvPr/>
        </p:nvPicPr>
        <p:blipFill>
          <a:blip r:embed="rId4" cstate="print">
            <a:clrChange>
              <a:clrFrom>
                <a:srgbClr val="FFFFFF"/>
              </a:clrFrom>
              <a:clrTo>
                <a:srgbClr val="FFFFFF">
                  <a:alpha val="0"/>
                </a:srgbClr>
              </a:clrTo>
            </a:clrChange>
          </a:blip>
          <a:stretch>
            <a:fillRect/>
          </a:stretch>
        </p:blipFill>
        <p:spPr>
          <a:xfrm>
            <a:off x="4438191" y="1146662"/>
            <a:ext cx="3901476" cy="2447925"/>
          </a:xfrm>
          <a:prstGeom prst="rect">
            <a:avLst/>
          </a:prstGeom>
        </p:spPr>
      </p:pic>
      <p:pic>
        <p:nvPicPr>
          <p:cNvPr id="11" name="图片 10"/>
          <p:cNvPicPr>
            <a:picLocks noChangeAspect="1"/>
          </p:cNvPicPr>
          <p:nvPr/>
        </p:nvPicPr>
        <p:blipFill>
          <a:blip r:embed="rId5" cstate="print">
            <a:clrChange>
              <a:clrFrom>
                <a:srgbClr val="FFFFFF"/>
              </a:clrFrom>
              <a:clrTo>
                <a:srgbClr val="FFFFFF">
                  <a:alpha val="0"/>
                </a:srgbClr>
              </a:clrTo>
            </a:clrChange>
          </a:blip>
          <a:stretch>
            <a:fillRect/>
          </a:stretch>
        </p:blipFill>
        <p:spPr>
          <a:xfrm>
            <a:off x="4509822" y="3934935"/>
            <a:ext cx="4154399" cy="2362200"/>
          </a:xfrm>
          <a:prstGeom prst="rect">
            <a:avLst/>
          </a:prstGeom>
        </p:spPr>
      </p:pic>
    </p:spTree>
    <p:extLst>
      <p:ext uri="{BB962C8B-B14F-4D97-AF65-F5344CB8AC3E}">
        <p14:creationId xmlns:p14="http://schemas.microsoft.com/office/powerpoint/2010/main" val="40706778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411" y="0"/>
            <a:ext cx="7886700" cy="1325563"/>
          </a:xfrm>
        </p:spPr>
        <p:txBody>
          <a:bodyPr>
            <a:normAutofit/>
          </a:bodyPr>
          <a:lstStyle/>
          <a:p>
            <a:r>
              <a:rPr lang="en-US" altLang="zh-CN" sz="3000" dirty="0" smtClean="0"/>
              <a:t>Simplification of Propagation Trees</a:t>
            </a:r>
            <a:endParaRPr lang="zh-CN" altLang="en-US" sz="3000" dirty="0"/>
          </a:p>
        </p:txBody>
      </p:sp>
      <p:sp>
        <p:nvSpPr>
          <p:cNvPr id="12" name="内容占位符 2"/>
          <p:cNvSpPr>
            <a:spLocks noGrp="1"/>
          </p:cNvSpPr>
          <p:nvPr>
            <p:ph sz="quarter" idx="1"/>
          </p:nvPr>
        </p:nvSpPr>
        <p:spPr>
          <a:xfrm>
            <a:off x="649567" y="1471222"/>
            <a:ext cx="7714442" cy="2437556"/>
          </a:xfrm>
        </p:spPr>
        <p:txBody>
          <a:bodyPr>
            <a:normAutofit/>
          </a:bodyPr>
          <a:lstStyle/>
          <a:p>
            <a:r>
              <a:rPr lang="en-US" altLang="zh-CN" sz="2400" dirty="0" err="1" smtClean="0">
                <a:solidFill>
                  <a:schemeClr val="tx1"/>
                </a:solidFill>
                <a:latin typeface="Times New Roman" panose="02020603050405020304" pitchFamily="18" charset="0"/>
                <a:cs typeface="Times New Roman" panose="02020603050405020304" pitchFamily="18" charset="0"/>
              </a:rPr>
              <a:t>Sina</a:t>
            </a: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W</a:t>
            </a:r>
            <a:r>
              <a:rPr lang="en-US" altLang="zh-CN" sz="2400" dirty="0" err="1" smtClean="0">
                <a:solidFill>
                  <a:schemeClr val="tx1"/>
                </a:solidFill>
                <a:latin typeface="Times New Roman" panose="02020603050405020304" pitchFamily="18" charset="0"/>
                <a:cs typeface="Times New Roman" panose="02020603050405020304" pitchFamily="18" charset="0"/>
              </a:rPr>
              <a:t>eibo</a:t>
            </a:r>
            <a:r>
              <a:rPr lang="en-US" altLang="zh-CN" sz="2400" dirty="0">
                <a:solidFill>
                  <a:schemeClr val="tx1"/>
                </a:solidFill>
                <a:latin typeface="Times New Roman" panose="02020603050405020304" pitchFamily="18" charset="0"/>
                <a:cs typeface="Times New Roman" panose="02020603050405020304" pitchFamily="18" charset="0"/>
              </a:rPr>
              <a:t>: 50 million active users</a:t>
            </a:r>
          </a:p>
          <a:p>
            <a:r>
              <a:rPr lang="en-US" altLang="zh-CN" sz="2400" dirty="0">
                <a:solidFill>
                  <a:schemeClr val="tx1"/>
                </a:solidFill>
                <a:latin typeface="Times New Roman" panose="02020603050405020304" pitchFamily="18" charset="0"/>
                <a:cs typeface="Times New Roman" panose="02020603050405020304" pitchFamily="18" charset="0"/>
              </a:rPr>
              <a:t>The propagation tree of a popular </a:t>
            </a:r>
            <a:r>
              <a:rPr lang="en-US" altLang="zh-CN" sz="2400" dirty="0" smtClean="0">
                <a:solidFill>
                  <a:schemeClr val="tx1"/>
                </a:solidFill>
                <a:latin typeface="Times New Roman" panose="02020603050405020304" pitchFamily="18" charset="0"/>
                <a:cs typeface="Times New Roman" panose="02020603050405020304" pitchFamily="18" charset="0"/>
              </a:rPr>
              <a:t>message extremely </a:t>
            </a:r>
            <a:r>
              <a:rPr lang="en-US" altLang="zh-CN" sz="2400" dirty="0">
                <a:solidFill>
                  <a:schemeClr val="tx1"/>
                </a:solidFill>
                <a:latin typeface="Times New Roman" panose="02020603050405020304" pitchFamily="18" charset="0"/>
                <a:cs typeface="Times New Roman" panose="02020603050405020304" pitchFamily="18" charset="0"/>
              </a:rPr>
              <a:t>large</a:t>
            </a:r>
            <a:endParaRPr lang="en-US" altLang="zh-CN" sz="2400" dirty="0">
              <a:solidFill>
                <a:schemeClr val="accent1"/>
              </a:solidFill>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rPr>
              <a:t>Simplify a tree</a:t>
            </a:r>
            <a:r>
              <a:rPr lang="en-US" altLang="zh-CN" sz="2400" dirty="0">
                <a:solidFill>
                  <a:srgbClr val="FF0000"/>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by lumping adjacent normal user nodes together to form one super node</a:t>
            </a: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11</a:t>
            </a:fld>
            <a:endParaRPr lang="zh-CN" altLang="en-US"/>
          </a:p>
        </p:txBody>
      </p:sp>
      <p:pic>
        <p:nvPicPr>
          <p:cNvPr id="6" name="图片 5"/>
          <p:cNvPicPr>
            <a:picLocks noChangeAspect="1"/>
          </p:cNvPicPr>
          <p:nvPr/>
        </p:nvPicPr>
        <p:blipFill>
          <a:blip r:embed="rId2" cstate="print">
            <a:clrChange>
              <a:clrFrom>
                <a:srgbClr val="FFFFFF"/>
              </a:clrFrom>
              <a:clrTo>
                <a:srgbClr val="FFFFFF">
                  <a:alpha val="0"/>
                </a:srgbClr>
              </a:clrTo>
            </a:clrChange>
          </a:blip>
          <a:stretch>
            <a:fillRect/>
          </a:stretch>
        </p:blipFill>
        <p:spPr>
          <a:xfrm>
            <a:off x="794641" y="3428999"/>
            <a:ext cx="4111706" cy="2427111"/>
          </a:xfrm>
          <a:prstGeom prst="rect">
            <a:avLst/>
          </a:prstGeom>
        </p:spPr>
      </p:pic>
      <p:pic>
        <p:nvPicPr>
          <p:cNvPr id="7" name="图片 6"/>
          <p:cNvPicPr>
            <a:picLocks noChangeAspect="1"/>
          </p:cNvPicPr>
          <p:nvPr/>
        </p:nvPicPr>
        <p:blipFill>
          <a:blip r:embed="rId3" cstate="print">
            <a:clrChange>
              <a:clrFrom>
                <a:srgbClr val="FFFFFF"/>
              </a:clrFrom>
              <a:clrTo>
                <a:srgbClr val="FFFFFF">
                  <a:alpha val="0"/>
                </a:srgbClr>
              </a:clrTo>
            </a:clrChange>
          </a:blip>
          <a:stretch>
            <a:fillRect/>
          </a:stretch>
        </p:blipFill>
        <p:spPr>
          <a:xfrm>
            <a:off x="5122561" y="3386667"/>
            <a:ext cx="2691692" cy="2382572"/>
          </a:xfrm>
          <a:prstGeom prst="rect">
            <a:avLst/>
          </a:prstGeom>
        </p:spPr>
      </p:pic>
      <p:sp>
        <p:nvSpPr>
          <p:cNvPr id="13" name="右箭头 12"/>
          <p:cNvSpPr/>
          <p:nvPr/>
        </p:nvSpPr>
        <p:spPr>
          <a:xfrm>
            <a:off x="4248021" y="4180524"/>
            <a:ext cx="664369" cy="277936"/>
          </a:xfrm>
          <a:prstGeom prst="rightArrow">
            <a:avLst/>
          </a:prstGeom>
        </p:spPr>
        <p:style>
          <a:lnRef idx="0">
            <a:schemeClr val="accent1"/>
          </a:lnRef>
          <a:fillRef idx="3">
            <a:schemeClr val="accent1"/>
          </a:fillRef>
          <a:effectRef idx="3">
            <a:schemeClr val="accent1"/>
          </a:effectRef>
          <a:fontRef idx="minor">
            <a:schemeClr val="lt1"/>
          </a:fontRef>
        </p:style>
        <p:txBody>
          <a:bodyPr lIns="68580" tIns="34290" rIns="68580" bIns="34290" rtlCol="0" anchor="ctr"/>
          <a:lstStyle/>
          <a:p>
            <a:pPr algn="ctr"/>
            <a:endParaRPr lang="zh-CN" altLang="en-US"/>
          </a:p>
        </p:txBody>
      </p:sp>
    </p:spTree>
    <p:extLst>
      <p:ext uri="{BB962C8B-B14F-4D97-AF65-F5344CB8AC3E}">
        <p14:creationId xmlns:p14="http://schemas.microsoft.com/office/powerpoint/2010/main" val="143744966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0634" y="0"/>
            <a:ext cx="7886700" cy="1325563"/>
          </a:xfrm>
        </p:spPr>
        <p:txBody>
          <a:bodyPr>
            <a:normAutofit/>
          </a:bodyPr>
          <a:lstStyle/>
          <a:p>
            <a:r>
              <a:rPr lang="en-US" altLang="zh-CN" sz="3000" dirty="0" smtClean="0"/>
              <a:t>Graph Kernel</a:t>
            </a:r>
            <a:endParaRPr lang="zh-CN" altLang="en-US" sz="3000" dirty="0"/>
          </a:p>
        </p:txBody>
      </p:sp>
      <p:sp>
        <p:nvSpPr>
          <p:cNvPr id="12" name="内容占位符 2"/>
          <p:cNvSpPr>
            <a:spLocks noGrp="1"/>
          </p:cNvSpPr>
          <p:nvPr>
            <p:ph sz="quarter" idx="1"/>
          </p:nvPr>
        </p:nvSpPr>
        <p:spPr>
          <a:xfrm>
            <a:off x="606818" y="1435816"/>
            <a:ext cx="7714442" cy="4417344"/>
          </a:xfrm>
        </p:spPr>
        <p:txBody>
          <a:bodyPr>
            <a:normAutofit/>
          </a:bodyPr>
          <a:lstStyle/>
          <a:p>
            <a:r>
              <a:rPr lang="en-US" altLang="zh-CN" sz="2400" dirty="0">
                <a:solidFill>
                  <a:schemeClr val="tx1"/>
                </a:solidFill>
                <a:latin typeface="Times New Roman" panose="02020603050405020304" pitchFamily="18" charset="0"/>
                <a:cs typeface="Times New Roman" panose="02020603050405020304" pitchFamily="18" charset="0"/>
              </a:rPr>
              <a:t>Idea: If two trees are similar, then they might be both false rumors or </a:t>
            </a:r>
            <a:r>
              <a:rPr lang="en-US" altLang="zh-CN" sz="2400" dirty="0" smtClean="0">
                <a:solidFill>
                  <a:schemeClr val="tx1"/>
                </a:solidFill>
                <a:latin typeface="Times New Roman" panose="02020603050405020304" pitchFamily="18" charset="0"/>
                <a:cs typeface="Times New Roman" panose="02020603050405020304" pitchFamily="18" charset="0"/>
              </a:rPr>
              <a:t>both normal </a:t>
            </a:r>
            <a:r>
              <a:rPr lang="en-US" altLang="zh-CN" sz="2400" dirty="0">
                <a:solidFill>
                  <a:schemeClr val="tx1"/>
                </a:solidFill>
                <a:latin typeface="Times New Roman" panose="02020603050405020304" pitchFamily="18" charset="0"/>
                <a:cs typeface="Times New Roman" panose="02020603050405020304" pitchFamily="18" charset="0"/>
              </a:rPr>
              <a:t>messages</a:t>
            </a:r>
          </a:p>
          <a:p>
            <a:pPr marL="0"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r>
              <a:rPr lang="en-US" altLang="zh-CN" sz="2400" dirty="0">
                <a:solidFill>
                  <a:schemeClr val="tx1"/>
                </a:solidFill>
                <a:latin typeface="Times New Roman" panose="02020603050405020304" pitchFamily="18" charset="0"/>
                <a:cs typeface="Times New Roman" panose="02020603050405020304" pitchFamily="18" charset="0"/>
              </a:rPr>
              <a:t>Similarity of two trees:</a:t>
            </a:r>
          </a:p>
          <a:p>
            <a:pPr lvl="1"/>
            <a:r>
              <a:rPr lang="en-US" altLang="zh-CN" sz="2100" dirty="0" smtClean="0">
                <a:solidFill>
                  <a:schemeClr val="tx1"/>
                </a:solidFill>
                <a:latin typeface="Times New Roman" panose="02020603050405020304" pitchFamily="18" charset="0"/>
                <a:cs typeface="Times New Roman" panose="02020603050405020304" pitchFamily="18" charset="0"/>
              </a:rPr>
              <a:t>Tree </a:t>
            </a:r>
            <a:r>
              <a:rPr lang="en-US" altLang="zh-CN" sz="2100" dirty="0">
                <a:solidFill>
                  <a:schemeClr val="tx1"/>
                </a:solidFill>
                <a:latin typeface="Times New Roman" panose="02020603050405020304" pitchFamily="18" charset="0"/>
                <a:cs typeface="Times New Roman" panose="02020603050405020304" pitchFamily="18" charset="0"/>
              </a:rPr>
              <a:t>kernel: subset tree, </a:t>
            </a:r>
            <a:r>
              <a:rPr lang="en-US" altLang="zh-CN" sz="2100" dirty="0" err="1">
                <a:solidFill>
                  <a:schemeClr val="tx1"/>
                </a:solidFill>
                <a:latin typeface="Times New Roman" panose="02020603050405020304" pitchFamily="18" charset="0"/>
                <a:cs typeface="Times New Roman" panose="02020603050405020304" pitchFamily="18" charset="0"/>
              </a:rPr>
              <a:t>subtree</a:t>
            </a:r>
            <a:r>
              <a:rPr lang="en-US" altLang="zh-CN" sz="2100" dirty="0">
                <a:solidFill>
                  <a:schemeClr val="tx1"/>
                </a:solidFill>
                <a:latin typeface="Times New Roman" panose="02020603050405020304" pitchFamily="18" charset="0"/>
                <a:cs typeface="Times New Roman" panose="02020603050405020304" pitchFamily="18" charset="0"/>
              </a:rPr>
              <a:t>  </a:t>
            </a:r>
          </a:p>
          <a:p>
            <a:pPr lvl="1"/>
            <a:r>
              <a:rPr lang="en-US" altLang="zh-CN" sz="2100" dirty="0" smtClean="0">
                <a:solidFill>
                  <a:srgbClr val="FF6600"/>
                </a:solidFill>
                <a:latin typeface="Times New Roman" panose="02020603050405020304" pitchFamily="18" charset="0"/>
                <a:cs typeface="Times New Roman" panose="02020603050405020304" pitchFamily="18" charset="0"/>
              </a:rPr>
              <a:t>Graph </a:t>
            </a:r>
            <a:r>
              <a:rPr lang="en-US" altLang="zh-CN" sz="2100" dirty="0">
                <a:solidFill>
                  <a:srgbClr val="FF6600"/>
                </a:solidFill>
                <a:latin typeface="Times New Roman" panose="02020603050405020304" pitchFamily="18" charset="0"/>
                <a:cs typeface="Times New Roman" panose="02020603050405020304" pitchFamily="18" charset="0"/>
              </a:rPr>
              <a:t>kernel: random walk</a:t>
            </a: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12</a:t>
            </a:fld>
            <a:endParaRPr lang="zh-CN" altLang="en-US"/>
          </a:p>
        </p:txBody>
      </p:sp>
    </p:spTree>
    <p:extLst>
      <p:ext uri="{BB962C8B-B14F-4D97-AF65-F5344CB8AC3E}">
        <p14:creationId xmlns:p14="http://schemas.microsoft.com/office/powerpoint/2010/main" val="20735187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Grp="1"/>
          </p:cNvSpPr>
          <p:nvPr>
            <p:ph type="title"/>
          </p:nvPr>
        </p:nvSpPr>
        <p:spPr>
          <a:xfrm>
            <a:off x="410634" y="0"/>
            <a:ext cx="7886700" cy="1325563"/>
          </a:xfrm>
        </p:spPr>
        <p:txBody>
          <a:bodyPr>
            <a:normAutofit/>
          </a:bodyPr>
          <a:lstStyle/>
          <a:p>
            <a:r>
              <a:rPr lang="en-US" altLang="zh-CN" dirty="0" smtClean="0"/>
              <a:t>Graph Kernel</a:t>
            </a:r>
            <a:endParaRPr lang="zh-CN" altLang="en-US" sz="3000" dirty="0"/>
          </a:p>
        </p:txBody>
      </p:sp>
      <p:sp>
        <p:nvSpPr>
          <p:cNvPr id="21" name="内容占位符 2"/>
          <p:cNvSpPr>
            <a:spLocks noGrp="1"/>
          </p:cNvSpPr>
          <p:nvPr>
            <p:ph sz="quarter" idx="1"/>
          </p:nvPr>
        </p:nvSpPr>
        <p:spPr>
          <a:xfrm>
            <a:off x="776074" y="5305778"/>
            <a:ext cx="7239038" cy="1469096"/>
          </a:xfrm>
        </p:spPr>
        <p:txBody>
          <a:bodyPr>
            <a:normAutofit/>
          </a:bodyPr>
          <a:lstStyle/>
          <a:p>
            <a:pPr marL="0" indent="0">
              <a:buNone/>
            </a:pPr>
            <a:r>
              <a:rPr lang="en-US" altLang="zh-CN" sz="2400" dirty="0">
                <a:solidFill>
                  <a:srgbClr val="FF6600"/>
                </a:solidFill>
                <a:latin typeface="Times New Roman" panose="02020603050405020304" pitchFamily="18" charset="0"/>
                <a:cs typeface="Times New Roman" panose="02020603050405020304" pitchFamily="18" charset="0"/>
              </a:rPr>
              <a:t>Basic idea:</a:t>
            </a:r>
          </a:p>
          <a:p>
            <a:pPr marL="0" indent="0">
              <a:spcBef>
                <a:spcPts val="0"/>
              </a:spcBef>
              <a:buNone/>
            </a:pPr>
            <a:r>
              <a:rPr lang="en-US" altLang="zh-CN" dirty="0">
                <a:solidFill>
                  <a:srgbClr val="FF6600"/>
                </a:solidFill>
                <a:latin typeface="Times New Roman" panose="02020603050405020304" pitchFamily="18" charset="0"/>
                <a:cs typeface="Times New Roman" panose="02020603050405020304" pitchFamily="18" charset="0"/>
              </a:rPr>
              <a:t> </a:t>
            </a:r>
            <a:r>
              <a:rPr lang="en-US" altLang="zh-CN" dirty="0" smtClean="0">
                <a:solidFill>
                  <a:srgbClr val="FF6600"/>
                </a:solidFill>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If </a:t>
            </a:r>
            <a:r>
              <a:rPr lang="en-US" altLang="zh-CN" sz="1800" dirty="0">
                <a:latin typeface="Times New Roman" panose="02020603050405020304" pitchFamily="18" charset="0"/>
                <a:cs typeface="Times New Roman" panose="02020603050405020304" pitchFamily="18" charset="0"/>
              </a:rPr>
              <a:t>two men start random walking </a:t>
            </a:r>
            <a:r>
              <a:rPr lang="en-US" altLang="zh-CN" sz="1800" dirty="0" smtClean="0">
                <a:latin typeface="Times New Roman" panose="02020603050405020304" pitchFamily="18" charset="0"/>
                <a:cs typeface="Times New Roman" panose="02020603050405020304" pitchFamily="18" charset="0"/>
              </a:rPr>
              <a:t>from </a:t>
            </a:r>
            <a:r>
              <a:rPr lang="en-US" altLang="zh-CN" sz="1800" dirty="0">
                <a:latin typeface="Times New Roman" panose="02020603050405020304" pitchFamily="18" charset="0"/>
                <a:cs typeface="Times New Roman" panose="02020603050405020304" pitchFamily="18" charset="0"/>
              </a:rPr>
              <a:t>the roots of two </a:t>
            </a:r>
            <a:r>
              <a:rPr lang="en-US" altLang="zh-CN" sz="1800" dirty="0" smtClean="0">
                <a:latin typeface="Times New Roman" panose="02020603050405020304" pitchFamily="18" charset="0"/>
                <a:cs typeface="Times New Roman" panose="02020603050405020304" pitchFamily="18" charset="0"/>
              </a:rPr>
              <a:t>trees</a:t>
            </a: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what is the probability that </a:t>
            </a:r>
            <a:r>
              <a:rPr lang="en-US" altLang="zh-CN" sz="1800" dirty="0">
                <a:latin typeface="Times New Roman" panose="02020603050405020304" pitchFamily="18" charset="0"/>
                <a:cs typeface="Times New Roman" panose="02020603050405020304" pitchFamily="18" charset="0"/>
              </a:rPr>
              <a:t>they will walk the same path (same node type, similar </a:t>
            </a:r>
            <a:r>
              <a:rPr lang="en-US" altLang="zh-CN" sz="1800" dirty="0" smtClean="0">
                <a:latin typeface="Times New Roman" panose="02020603050405020304" pitchFamily="18" charset="0"/>
                <a:cs typeface="Times New Roman" panose="02020603050405020304" pitchFamily="18" charset="0"/>
              </a:rPr>
              <a:t>edges)</a:t>
            </a:r>
            <a:endParaRPr lang="en-US" altLang="zh-CN" sz="24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4"/>
          </p:nvPr>
        </p:nvSpPr>
        <p:spPr/>
        <p:txBody>
          <a:bodyPr/>
          <a:lstStyle/>
          <a:p>
            <a:fld id="{B50330D3-4C9C-4FF7-B238-479B41EF1511}" type="datetime1">
              <a:rPr lang="zh-CN" altLang="en-US" smtClean="0"/>
              <a:pPr/>
              <a:t>11/25/14</a:t>
            </a:fld>
            <a:endParaRPr lang="zh-CN" altLang="en-US"/>
          </a:p>
        </p:txBody>
      </p:sp>
      <p:sp>
        <p:nvSpPr>
          <p:cNvPr id="2" name="灯片编号占位符 1"/>
          <p:cNvSpPr>
            <a:spLocks noGrp="1"/>
          </p:cNvSpPr>
          <p:nvPr>
            <p:ph type="sldNum" sz="quarter" idx="15"/>
          </p:nvPr>
        </p:nvSpPr>
        <p:spPr/>
        <p:txBody>
          <a:bodyPr/>
          <a:lstStyle/>
          <a:p>
            <a:fld id="{4772DBE7-A3F4-4EAE-87CB-921A05F739BC}" type="slidenum">
              <a:rPr lang="zh-CN" altLang="en-US" smtClean="0"/>
              <a:pPr/>
              <a:t>13</a:t>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2639" y="776111"/>
            <a:ext cx="4055052" cy="1968840"/>
          </a:xfrm>
          <a:prstGeom prst="rect">
            <a:avLst/>
          </a:prstGeom>
        </p:spPr>
      </p:pic>
      <p:pic>
        <p:nvPicPr>
          <p:cNvPr id="10" name="图片 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87305" y="3767668"/>
            <a:ext cx="4055052" cy="1881028"/>
          </a:xfrm>
          <a:prstGeom prst="rect">
            <a:avLst/>
          </a:prstGeom>
        </p:spPr>
      </p:pic>
      <p:pic>
        <p:nvPicPr>
          <p:cNvPr id="14" name="图片 13"/>
          <p:cNvPicPr>
            <a:picLocks noChangeAspect="1"/>
          </p:cNvPicPr>
          <p:nvPr/>
        </p:nvPicPr>
        <p:blipFill>
          <a:blip r:embed="rId4" cstate="print">
            <a:clrChange>
              <a:clrFrom>
                <a:srgbClr val="FFFFFF"/>
              </a:clrFrom>
              <a:clrTo>
                <a:srgbClr val="FFFFFF">
                  <a:alpha val="0"/>
                </a:srgbClr>
              </a:clrTo>
            </a:clrChange>
          </a:blip>
          <a:stretch>
            <a:fillRect/>
          </a:stretch>
        </p:blipFill>
        <p:spPr>
          <a:xfrm>
            <a:off x="776072" y="1930870"/>
            <a:ext cx="2328863" cy="284574"/>
          </a:xfrm>
          <a:prstGeom prst="rect">
            <a:avLst/>
          </a:prstGeom>
        </p:spPr>
      </p:pic>
      <p:pic>
        <p:nvPicPr>
          <p:cNvPr id="15" name="图片 14"/>
          <p:cNvPicPr>
            <a:picLocks noChangeAspect="1"/>
          </p:cNvPicPr>
          <p:nvPr/>
        </p:nvPicPr>
        <p:blipFill>
          <a:blip r:embed="rId5" cstate="print">
            <a:clrChange>
              <a:clrFrom>
                <a:srgbClr val="FFFFFF"/>
              </a:clrFrom>
              <a:clrTo>
                <a:srgbClr val="FFFFFF">
                  <a:alpha val="0"/>
                </a:srgbClr>
              </a:clrTo>
            </a:clrChange>
          </a:blip>
          <a:stretch>
            <a:fillRect/>
          </a:stretch>
        </p:blipFill>
        <p:spPr>
          <a:xfrm>
            <a:off x="846210" y="1440299"/>
            <a:ext cx="3271838" cy="238923"/>
          </a:xfrm>
          <a:prstGeom prst="rect">
            <a:avLst/>
          </a:prstGeom>
        </p:spPr>
      </p:pic>
      <p:pic>
        <p:nvPicPr>
          <p:cNvPr id="16" name="图片 15"/>
          <p:cNvPicPr>
            <a:picLocks noChangeAspect="1"/>
          </p:cNvPicPr>
          <p:nvPr/>
        </p:nvPicPr>
        <p:blipFill>
          <a:blip r:embed="rId6" cstate="print">
            <a:clrChange>
              <a:clrFrom>
                <a:srgbClr val="FFFFFF"/>
              </a:clrFrom>
              <a:clrTo>
                <a:srgbClr val="FFFFFF">
                  <a:alpha val="0"/>
                </a:srgbClr>
              </a:clrTo>
            </a:clrChange>
          </a:blip>
          <a:stretch>
            <a:fillRect/>
          </a:stretch>
        </p:blipFill>
        <p:spPr>
          <a:xfrm>
            <a:off x="803349" y="2363164"/>
            <a:ext cx="3293269" cy="261503"/>
          </a:xfrm>
          <a:prstGeom prst="rect">
            <a:avLst/>
          </a:prstGeom>
        </p:spPr>
      </p:pic>
      <p:pic>
        <p:nvPicPr>
          <p:cNvPr id="17" name="图片 16"/>
          <p:cNvPicPr>
            <a:picLocks noChangeAspect="1"/>
          </p:cNvPicPr>
          <p:nvPr/>
        </p:nvPicPr>
        <p:blipFill>
          <a:blip r:embed="rId7" cstate="print">
            <a:clrChange>
              <a:clrFrom>
                <a:srgbClr val="FFFFFF"/>
              </a:clrFrom>
              <a:clrTo>
                <a:srgbClr val="FFFFFF">
                  <a:alpha val="0"/>
                </a:srgbClr>
              </a:clrTo>
            </a:clrChange>
          </a:blip>
          <a:stretch>
            <a:fillRect/>
          </a:stretch>
        </p:blipFill>
        <p:spPr>
          <a:xfrm>
            <a:off x="776073" y="2865994"/>
            <a:ext cx="6436519" cy="351339"/>
          </a:xfrm>
          <a:prstGeom prst="rect">
            <a:avLst/>
          </a:prstGeom>
        </p:spPr>
      </p:pic>
      <p:pic>
        <p:nvPicPr>
          <p:cNvPr id="18" name="图片 17"/>
          <p:cNvPicPr>
            <a:picLocks noChangeAspect="1"/>
          </p:cNvPicPr>
          <p:nvPr/>
        </p:nvPicPr>
        <p:blipFill>
          <a:blip r:embed="rId8" cstate="print">
            <a:clrChange>
              <a:clrFrom>
                <a:srgbClr val="FFFFFF"/>
              </a:clrFrom>
              <a:clrTo>
                <a:srgbClr val="FFFFFF">
                  <a:alpha val="0"/>
                </a:srgbClr>
              </a:clrTo>
            </a:clrChange>
          </a:blip>
          <a:stretch>
            <a:fillRect/>
          </a:stretch>
        </p:blipFill>
        <p:spPr>
          <a:xfrm>
            <a:off x="696191" y="3276533"/>
            <a:ext cx="4000500" cy="688689"/>
          </a:xfrm>
          <a:prstGeom prst="rect">
            <a:avLst/>
          </a:prstGeom>
        </p:spPr>
      </p:pic>
      <p:pic>
        <p:nvPicPr>
          <p:cNvPr id="19" name="图片 18"/>
          <p:cNvPicPr>
            <a:picLocks noChangeAspect="1"/>
          </p:cNvPicPr>
          <p:nvPr/>
        </p:nvPicPr>
        <p:blipFill>
          <a:blip r:embed="rId9" cstate="print">
            <a:clrChange>
              <a:clrFrom>
                <a:srgbClr val="FFFFFF"/>
              </a:clrFrom>
              <a:clrTo>
                <a:srgbClr val="FFFFFF">
                  <a:alpha val="0"/>
                </a:srgbClr>
              </a:clrTo>
            </a:clrChange>
          </a:blip>
          <a:stretch>
            <a:fillRect/>
          </a:stretch>
        </p:blipFill>
        <p:spPr>
          <a:xfrm>
            <a:off x="554086" y="4025063"/>
            <a:ext cx="2857500" cy="857382"/>
          </a:xfrm>
          <a:prstGeom prst="rect">
            <a:avLst/>
          </a:prstGeom>
        </p:spPr>
      </p:pic>
    </p:spTree>
    <p:extLst>
      <p:ext uri="{BB962C8B-B14F-4D97-AF65-F5344CB8AC3E}">
        <p14:creationId xmlns:p14="http://schemas.microsoft.com/office/powerpoint/2010/main" val="23639281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2966" y="0"/>
            <a:ext cx="7886700" cy="1325563"/>
          </a:xfrm>
        </p:spPr>
        <p:txBody>
          <a:bodyPr>
            <a:normAutofit/>
          </a:bodyPr>
          <a:lstStyle/>
          <a:p>
            <a:r>
              <a:rPr lang="en-US" altLang="zh-CN" dirty="0" smtClean="0"/>
              <a:t>Other Features</a:t>
            </a:r>
            <a:endParaRPr lang="zh-CN" altLang="en-US" sz="3000" dirty="0"/>
          </a:p>
        </p:txBody>
      </p:sp>
      <p:sp>
        <p:nvSpPr>
          <p:cNvPr id="12" name="内容占位符 2"/>
          <p:cNvSpPr>
            <a:spLocks noGrp="1"/>
          </p:cNvSpPr>
          <p:nvPr>
            <p:ph sz="quarter" idx="1"/>
          </p:nvPr>
        </p:nvSpPr>
        <p:spPr>
          <a:xfrm>
            <a:off x="691484" y="1746260"/>
            <a:ext cx="7432099" cy="4416001"/>
          </a:xfrm>
        </p:spPr>
        <p:txBody>
          <a:bodyPr>
            <a:normAutofit/>
          </a:bodyPr>
          <a:lstStyle/>
          <a:p>
            <a:pPr marL="0" indent="0">
              <a:buNone/>
            </a:pPr>
            <a:r>
              <a:rPr lang="en-US" altLang="zh-CN" sz="2400" dirty="0">
                <a:solidFill>
                  <a:schemeClr val="tx1"/>
                </a:solidFill>
                <a:latin typeface="Times New Roman" panose="02020603050405020304" pitchFamily="18" charset="0"/>
                <a:cs typeface="Times New Roman" panose="02020603050405020304" pitchFamily="18" charset="0"/>
              </a:rPr>
              <a:t>Extract 23 features from each message propagation tree to build a vector for Radial Basis Function(RBF) kernel. </a:t>
            </a:r>
          </a:p>
          <a:p>
            <a:r>
              <a:rPr lang="en-US" altLang="zh-CN" sz="2400" dirty="0">
                <a:solidFill>
                  <a:schemeClr val="accent1"/>
                </a:solidFill>
                <a:latin typeface="Times New Roman" panose="02020603050405020304" pitchFamily="18" charset="0"/>
                <a:cs typeface="Times New Roman" panose="02020603050405020304" pitchFamily="18" charset="0"/>
              </a:rPr>
              <a:t>Message based</a:t>
            </a:r>
            <a:r>
              <a:rPr lang="en-US" altLang="zh-CN" sz="2400" dirty="0">
                <a:solidFill>
                  <a:schemeClr val="tx1"/>
                </a:solidFill>
                <a:latin typeface="Times New Roman" panose="02020603050405020304" pitchFamily="18" charset="0"/>
                <a:cs typeface="Times New Roman" panose="02020603050405020304" pitchFamily="18" charset="0"/>
              </a:rPr>
              <a:t>: has URL, client, time span, etc.</a:t>
            </a:r>
          </a:p>
          <a:p>
            <a:r>
              <a:rPr lang="en-US" altLang="zh-CN" sz="2400" dirty="0">
                <a:solidFill>
                  <a:schemeClr val="accent1"/>
                </a:solidFill>
                <a:latin typeface="Times New Roman" panose="02020603050405020304" pitchFamily="18" charset="0"/>
                <a:cs typeface="Times New Roman" panose="02020603050405020304" pitchFamily="18" charset="0"/>
              </a:rPr>
              <a:t>User based</a:t>
            </a:r>
            <a:r>
              <a:rPr lang="en-US" altLang="zh-CN" sz="2400" dirty="0">
                <a:solidFill>
                  <a:schemeClr val="tx1"/>
                </a:solidFill>
                <a:latin typeface="Times New Roman" panose="02020603050405020304" pitchFamily="18" charset="0"/>
                <a:cs typeface="Times New Roman" panose="02020603050405020304" pitchFamily="18" charset="0"/>
              </a:rPr>
              <a:t>: is verified, gender, number of followers, etc.</a:t>
            </a:r>
          </a:p>
          <a:p>
            <a:r>
              <a:rPr lang="en-US" altLang="zh-CN" sz="2400" dirty="0">
                <a:solidFill>
                  <a:schemeClr val="accent1"/>
                </a:solidFill>
                <a:latin typeface="Times New Roman" panose="02020603050405020304" pitchFamily="18" charset="0"/>
                <a:cs typeface="Times New Roman" panose="02020603050405020304" pitchFamily="18" charset="0"/>
              </a:rPr>
              <a:t>Repost based</a:t>
            </a:r>
            <a:r>
              <a:rPr lang="en-US" altLang="zh-CN" sz="2400" dirty="0">
                <a:solidFill>
                  <a:schemeClr val="tx1"/>
                </a:solidFill>
                <a:latin typeface="Times New Roman" panose="02020603050405020304" pitchFamily="18" charset="0"/>
                <a:cs typeface="Times New Roman" panose="02020603050405020304" pitchFamily="18" charset="0"/>
              </a:rPr>
              <a:t>: number of reposts, average sentiment, etc.</a:t>
            </a:r>
          </a:p>
          <a:p>
            <a:pPr marL="0" indent="0">
              <a:buNone/>
            </a:pPr>
            <a:endParaRPr lang="en-US" altLang="zh-CN" sz="2400" dirty="0">
              <a:solidFill>
                <a:srgbClr val="FF0000"/>
              </a:solidFill>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14</a:t>
            </a:fld>
            <a:endParaRPr lang="zh-CN" altLang="en-US"/>
          </a:p>
        </p:txBody>
      </p:sp>
    </p:spTree>
    <p:extLst>
      <p:ext uri="{BB962C8B-B14F-4D97-AF65-F5344CB8AC3E}">
        <p14:creationId xmlns:p14="http://schemas.microsoft.com/office/powerpoint/2010/main" val="25751211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179" y="0"/>
            <a:ext cx="7886700" cy="1325563"/>
          </a:xfrm>
        </p:spPr>
        <p:txBody>
          <a:bodyPr>
            <a:normAutofit/>
          </a:bodyPr>
          <a:lstStyle/>
          <a:p>
            <a:r>
              <a:rPr lang="en-US" altLang="zh-CN" dirty="0" smtClean="0"/>
              <a:t>Topic Type Feature</a:t>
            </a:r>
            <a:endParaRPr lang="zh-CN" altLang="en-US" sz="3000" dirty="0"/>
          </a:p>
        </p:txBody>
      </p:sp>
      <p:sp>
        <p:nvSpPr>
          <p:cNvPr id="6" name="内容占位符 2"/>
          <p:cNvSpPr>
            <a:spLocks noGrp="1"/>
          </p:cNvSpPr>
          <p:nvPr>
            <p:ph sz="quarter" idx="1"/>
          </p:nvPr>
        </p:nvSpPr>
        <p:spPr>
          <a:xfrm>
            <a:off x="495129" y="1473568"/>
            <a:ext cx="7535198" cy="4417344"/>
          </a:xfrm>
        </p:spPr>
        <p:txBody>
          <a:bodyPr>
            <a:normAutofit/>
          </a:bodyPr>
          <a:lstStyle/>
          <a:p>
            <a:r>
              <a:rPr lang="en-US" altLang="zh-CN" dirty="0" smtClean="0">
                <a:solidFill>
                  <a:schemeClr val="tx1"/>
                </a:solidFill>
                <a:latin typeface="Times New Roman" panose="02020603050405020304" pitchFamily="18" charset="0"/>
                <a:cs typeface="Times New Roman" panose="02020603050405020304" pitchFamily="18" charset="0"/>
              </a:rPr>
              <a:t>Latent </a:t>
            </a:r>
            <a:r>
              <a:rPr lang="en-US" altLang="zh-CN" dirty="0" err="1">
                <a:solidFill>
                  <a:schemeClr val="tx1"/>
                </a:solidFill>
                <a:latin typeface="Times New Roman" panose="02020603050405020304" pitchFamily="18" charset="0"/>
                <a:cs typeface="Times New Roman" panose="02020603050405020304" pitchFamily="18" charset="0"/>
              </a:rPr>
              <a:t>Dirichlet</a:t>
            </a:r>
            <a:r>
              <a:rPr lang="en-US" altLang="zh-CN" dirty="0">
                <a:solidFill>
                  <a:schemeClr val="tx1"/>
                </a:solidFill>
                <a:latin typeface="Times New Roman" panose="02020603050405020304" pitchFamily="18" charset="0"/>
                <a:cs typeface="Times New Roman" panose="02020603050405020304" pitchFamily="18" charset="0"/>
              </a:rPr>
              <a:t> Allocation (LDA) </a:t>
            </a:r>
            <a:r>
              <a:rPr lang="en-US" altLang="zh-CN" dirty="0" smtClean="0">
                <a:solidFill>
                  <a:schemeClr val="tx1"/>
                </a:solidFill>
                <a:latin typeface="Times New Roman" panose="02020603050405020304" pitchFamily="18" charset="0"/>
                <a:cs typeface="Times New Roman" panose="02020603050405020304" pitchFamily="18" charset="0"/>
              </a:rPr>
              <a:t>model:</a:t>
            </a:r>
          </a:p>
          <a:p>
            <a:pPr lvl="1"/>
            <a:r>
              <a:rPr lang="en-US" altLang="zh-CN" sz="2000" dirty="0" smtClean="0">
                <a:latin typeface="Times New Roman" panose="02020603050405020304" pitchFamily="18" charset="0"/>
                <a:cs typeface="Times New Roman" panose="02020603050405020304" pitchFamily="18" charset="0"/>
              </a:rPr>
              <a:t>18-topic distribution for message </a:t>
            </a:r>
            <a:r>
              <a:rPr lang="en-US" altLang="zh-CN" sz="2000" i="1" dirty="0" smtClean="0">
                <a:latin typeface="Times New Roman" panose="02020603050405020304" pitchFamily="18" charset="0"/>
                <a:cs typeface="Times New Roman" panose="02020603050405020304" pitchFamily="18" charset="0"/>
              </a:rPr>
              <a:t>m</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a:p>
            <a:pPr marL="342900" lvl="1" indent="0">
              <a:buNone/>
            </a:pPr>
            <a:r>
              <a:rPr lang="en-US" altLang="zh-CN" sz="2400" dirty="0">
                <a:solidFill>
                  <a:schemeClr val="tx1"/>
                </a:solidFill>
                <a:cs typeface="Times New Roman" panose="02020603050405020304" pitchFamily="18" charset="0"/>
              </a:rPr>
              <a:t>	</a:t>
            </a:r>
            <a:r>
              <a:rPr lang="en-US" altLang="zh-CN" sz="2400" dirty="0" smtClean="0">
                <a:solidFill>
                  <a:schemeClr val="tx1"/>
                </a:solidFill>
                <a:cs typeface="Times New Roman" panose="02020603050405020304" pitchFamily="18" charset="0"/>
              </a:rPr>
              <a:t>topic(</a:t>
            </a:r>
            <a:r>
              <a:rPr lang="en-US" altLang="zh-CN" sz="2400" i="1" dirty="0" smtClean="0">
                <a:solidFill>
                  <a:schemeClr val="tx1"/>
                </a:solidFill>
                <a:cs typeface="Times New Roman" panose="02020603050405020304" pitchFamily="18" charset="0"/>
              </a:rPr>
              <a:t>m</a:t>
            </a:r>
            <a:r>
              <a:rPr lang="en-US" altLang="zh-CN" sz="2400" i="1" baseline="-25000" dirty="0" smtClean="0">
                <a:solidFill>
                  <a:schemeClr val="tx1"/>
                </a:solidFill>
                <a:cs typeface="Times New Roman" panose="02020603050405020304" pitchFamily="18" charset="0"/>
              </a:rPr>
              <a:t>i</a:t>
            </a:r>
            <a:r>
              <a:rPr lang="en-US" altLang="zh-CN" sz="2400" dirty="0" smtClean="0">
                <a:solidFill>
                  <a:schemeClr val="tx1"/>
                </a:solidFill>
                <a:cs typeface="Times New Roman" panose="02020603050405020304" pitchFamily="18" charset="0"/>
              </a:rPr>
              <a:t>) = (</a:t>
            </a:r>
            <a:r>
              <a:rPr lang="en-US" altLang="zh-CN" sz="2400" i="1" dirty="0" smtClean="0">
                <a:solidFill>
                  <a:schemeClr val="tx1"/>
                </a:solidFill>
                <a:cs typeface="Times New Roman" panose="02020603050405020304" pitchFamily="18" charset="0"/>
              </a:rPr>
              <a:t>s</a:t>
            </a:r>
            <a:r>
              <a:rPr lang="en-US" altLang="zh-CN" sz="2400" i="1" baseline="-25000" dirty="0" smtClean="0">
                <a:solidFill>
                  <a:schemeClr val="tx1"/>
                </a:solidFill>
                <a:cs typeface="Times New Roman" panose="02020603050405020304" pitchFamily="18" charset="0"/>
              </a:rPr>
              <a:t>1</a:t>
            </a:r>
            <a:r>
              <a:rPr lang="en-US" altLang="zh-CN" sz="2400" dirty="0" smtClean="0">
                <a:solidFill>
                  <a:schemeClr val="tx1"/>
                </a:solidFill>
                <a:cs typeface="Times New Roman" panose="02020603050405020304" pitchFamily="18" charset="0"/>
              </a:rPr>
              <a:t>, </a:t>
            </a:r>
            <a:r>
              <a:rPr lang="en-US" altLang="zh-CN" sz="2400" i="1" dirty="0" smtClean="0">
                <a:solidFill>
                  <a:schemeClr val="tx1"/>
                </a:solidFill>
                <a:cs typeface="Times New Roman" panose="02020603050405020304" pitchFamily="18" charset="0"/>
              </a:rPr>
              <a:t>s</a:t>
            </a:r>
            <a:r>
              <a:rPr lang="en-US" altLang="zh-CN" sz="2400" i="1" baseline="-25000" dirty="0" smtClean="0">
                <a:solidFill>
                  <a:schemeClr val="tx1"/>
                </a:solidFill>
                <a:cs typeface="Times New Roman" panose="02020603050405020304" pitchFamily="18" charset="0"/>
              </a:rPr>
              <a:t>2</a:t>
            </a:r>
            <a:r>
              <a:rPr lang="en-US" altLang="zh-CN" sz="2400" dirty="0" smtClean="0">
                <a:solidFill>
                  <a:schemeClr val="tx1"/>
                </a:solidFill>
                <a:cs typeface="Times New Roman" panose="02020603050405020304" pitchFamily="18" charset="0"/>
              </a:rPr>
              <a:t>, …, </a:t>
            </a:r>
            <a:r>
              <a:rPr lang="en-US" altLang="zh-CN" sz="2400" i="1" dirty="0" smtClean="0">
                <a:solidFill>
                  <a:schemeClr val="tx1"/>
                </a:solidFill>
                <a:cs typeface="Times New Roman" panose="02020603050405020304" pitchFamily="18" charset="0"/>
              </a:rPr>
              <a:t>s</a:t>
            </a:r>
            <a:r>
              <a:rPr lang="en-US" altLang="zh-CN" sz="2400" i="1" baseline="-25000" dirty="0" smtClean="0">
                <a:solidFill>
                  <a:schemeClr val="tx1"/>
                </a:solidFill>
                <a:cs typeface="Times New Roman" panose="02020603050405020304" pitchFamily="18" charset="0"/>
              </a:rPr>
              <a:t>18</a:t>
            </a:r>
            <a:r>
              <a:rPr lang="en-US" altLang="zh-CN" sz="2400" dirty="0" smtClean="0">
                <a:solidFill>
                  <a:schemeClr val="tx1"/>
                </a:solidFill>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where </a:t>
            </a:r>
            <a:r>
              <a:rPr lang="en-US" altLang="zh-CN" sz="2000" i="1" dirty="0" err="1">
                <a:solidFill>
                  <a:schemeClr val="tx1"/>
                </a:solidFill>
                <a:latin typeface="Times New Roman" panose="02020603050405020304" pitchFamily="18" charset="0"/>
                <a:cs typeface="Times New Roman" panose="02020603050405020304" pitchFamily="18" charset="0"/>
              </a:rPr>
              <a:t>s</a:t>
            </a:r>
            <a:r>
              <a:rPr lang="en-US" altLang="zh-CN" sz="2000" i="1" baseline="-25000" dirty="0" err="1">
                <a:solidFill>
                  <a:schemeClr val="tx1"/>
                </a:solidFill>
                <a:latin typeface="Times New Roman" panose="02020603050405020304" pitchFamily="18" charset="0"/>
                <a:cs typeface="Times New Roman" panose="02020603050405020304" pitchFamily="18" charset="0"/>
              </a:rPr>
              <a:t>j</a:t>
            </a:r>
            <a:r>
              <a:rPr lang="en-US" altLang="zh-CN" sz="2000" dirty="0">
                <a:solidFill>
                  <a:schemeClr val="tx1"/>
                </a:solidFill>
                <a:latin typeface="Times New Roman" panose="02020603050405020304" pitchFamily="18" charset="0"/>
                <a:cs typeface="Times New Roman" panose="02020603050405020304" pitchFamily="18" charset="0"/>
              </a:rPr>
              <a:t> is the probability of </a:t>
            </a:r>
            <a:r>
              <a:rPr lang="en-US" altLang="zh-CN" sz="2000" i="1" dirty="0">
                <a:solidFill>
                  <a:schemeClr val="tx1"/>
                </a:solidFill>
                <a:latin typeface="Times New Roman" panose="02020603050405020304" pitchFamily="18" charset="0"/>
                <a:cs typeface="Times New Roman" panose="02020603050405020304" pitchFamily="18" charset="0"/>
              </a:rPr>
              <a:t>m</a:t>
            </a:r>
            <a:r>
              <a:rPr lang="en-US" altLang="zh-CN" sz="2000" i="1" baseline="-25000" dirty="0">
                <a:solidFill>
                  <a:schemeClr val="tx1"/>
                </a:solidFill>
                <a:latin typeface="Times New Roman" panose="02020603050405020304" pitchFamily="18" charset="0"/>
                <a:cs typeface="Times New Roman" panose="02020603050405020304" pitchFamily="18" charset="0"/>
              </a:rPr>
              <a:t>i</a:t>
            </a:r>
            <a:r>
              <a:rPr lang="en-US" altLang="zh-CN" sz="2000" dirty="0">
                <a:solidFill>
                  <a:schemeClr val="tx1"/>
                </a:solidFill>
                <a:latin typeface="Times New Roman" panose="02020603050405020304" pitchFamily="18" charset="0"/>
                <a:cs typeface="Times New Roman" panose="02020603050405020304" pitchFamily="18" charset="0"/>
              </a:rPr>
              <a:t> belonging to topic </a:t>
            </a:r>
            <a:r>
              <a:rPr lang="en-US" altLang="zh-CN" sz="2000" i="1" dirty="0" smtClean="0">
                <a:solidFill>
                  <a:schemeClr val="tx1"/>
                </a:solidFill>
                <a:latin typeface="Times New Roman" panose="02020603050405020304" pitchFamily="18" charset="0"/>
                <a:cs typeface="Times New Roman" panose="02020603050405020304" pitchFamily="18" charset="0"/>
              </a:rPr>
              <a:t>j</a:t>
            </a:r>
            <a:r>
              <a:rPr lang="en-US" altLang="zh-CN" sz="2000" dirty="0" smtClean="0">
                <a:solidFill>
                  <a:schemeClr val="tx1"/>
                </a:solidFill>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smtClean="0">
                <a:solidFill>
                  <a:schemeClr val="tx1"/>
                </a:solidFill>
                <a:latin typeface="Times New Roman" panose="02020603050405020304" pitchFamily="18" charset="0"/>
                <a:cs typeface="Times New Roman" panose="02020603050405020304" pitchFamily="18" charset="0"/>
              </a:rPr>
              <a:t>Convert </a:t>
            </a:r>
            <a:r>
              <a:rPr lang="en-US" altLang="zh-CN" sz="2000" dirty="0">
                <a:solidFill>
                  <a:schemeClr val="tx1"/>
                </a:solidFill>
                <a:latin typeface="Times New Roman" panose="02020603050405020304" pitchFamily="18" charset="0"/>
                <a:cs typeface="Times New Roman" panose="02020603050405020304" pitchFamily="18" charset="0"/>
              </a:rPr>
              <a:t>topic(</a:t>
            </a:r>
            <a:r>
              <a:rPr lang="en-US" altLang="zh-CN" sz="2000" i="1" dirty="0">
                <a:solidFill>
                  <a:schemeClr val="tx1"/>
                </a:solidFill>
                <a:latin typeface="Times New Roman" panose="02020603050405020304" pitchFamily="18" charset="0"/>
                <a:cs typeface="Times New Roman" panose="02020603050405020304" pitchFamily="18" charset="0"/>
              </a:rPr>
              <a:t>m</a:t>
            </a:r>
            <a:r>
              <a:rPr lang="en-US" altLang="zh-CN" sz="2000" i="1" baseline="-25000" dirty="0">
                <a:solidFill>
                  <a:schemeClr val="tx1"/>
                </a:solidFill>
                <a:latin typeface="Times New Roman" panose="02020603050405020304" pitchFamily="18" charset="0"/>
                <a:cs typeface="Times New Roman" panose="02020603050405020304" pitchFamily="18" charset="0"/>
              </a:rPr>
              <a:t>i</a:t>
            </a:r>
            <a:r>
              <a:rPr lang="en-US" altLang="zh-CN" sz="2000" dirty="0">
                <a:solidFill>
                  <a:schemeClr val="tx1"/>
                </a:solidFill>
                <a:latin typeface="Times New Roman" panose="02020603050405020304" pitchFamily="18" charset="0"/>
                <a:cs typeface="Times New Roman" panose="02020603050405020304" pitchFamily="18" charset="0"/>
              </a:rPr>
              <a:t>) into a binary vector by setting the </a:t>
            </a:r>
            <a:r>
              <a:rPr lang="en-US" altLang="zh-CN" sz="2000" i="1"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highest probability topics to 1 and the rest to 0</a:t>
            </a:r>
            <a:r>
              <a:rPr lang="en-US" altLang="zh-CN" sz="1800" dirty="0">
                <a:solidFill>
                  <a:schemeClr val="tx1"/>
                </a:solidFill>
                <a:latin typeface="Times New Roman" panose="02020603050405020304" pitchFamily="18" charset="0"/>
                <a:cs typeface="Times New Roman" panose="02020603050405020304" pitchFamily="18" charset="0"/>
              </a:rPr>
              <a:t>. </a:t>
            </a:r>
          </a:p>
          <a:p>
            <a:pPr marL="628650" lvl="1" indent="-285750"/>
            <a:r>
              <a:rPr lang="en-US" altLang="zh-CN" sz="2000" dirty="0" smtClean="0">
                <a:latin typeface="Times New Roman" panose="02020603050405020304" pitchFamily="18" charset="0"/>
                <a:cs typeface="Times New Roman" panose="02020603050405020304" pitchFamily="18" charset="0"/>
              </a:rPr>
              <a:t>Select </a:t>
            </a:r>
            <a:r>
              <a:rPr lang="en-US" altLang="zh-CN" sz="2000" i="1" dirty="0"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 such that </a:t>
            </a:r>
            <a:r>
              <a:rPr lang="en-US" altLang="zh-CN" sz="2000" dirty="0" smtClean="0">
                <a:solidFill>
                  <a:schemeClr val="tx1"/>
                </a:solidFill>
                <a:latin typeface="Times New Roman" panose="02020603050405020304" pitchFamily="18" charset="0"/>
                <a:cs typeface="Times New Roman" panose="02020603050405020304" pitchFamily="18" charset="0"/>
              </a:rPr>
              <a:t>the </a:t>
            </a:r>
            <a:r>
              <a:rPr lang="en-US" altLang="zh-CN" sz="2000" dirty="0">
                <a:solidFill>
                  <a:schemeClr val="tx1"/>
                </a:solidFill>
                <a:latin typeface="Times New Roman" panose="02020603050405020304" pitchFamily="18" charset="0"/>
                <a:cs typeface="Times New Roman" panose="02020603050405020304" pitchFamily="18" charset="0"/>
              </a:rPr>
              <a:t>sum of probabilities of top </a:t>
            </a:r>
            <a:r>
              <a:rPr lang="en-US" altLang="zh-CN" sz="2000" i="1"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 topics &gt; 0.5 while sum of probabilities of top </a:t>
            </a:r>
            <a:r>
              <a:rPr lang="en-US" altLang="zh-CN" sz="2000" i="1" dirty="0">
                <a:solidFill>
                  <a:schemeClr val="tx1"/>
                </a:solidFill>
                <a:latin typeface="Times New Roman" panose="02020603050405020304" pitchFamily="18" charset="0"/>
                <a:cs typeface="Times New Roman" panose="02020603050405020304" pitchFamily="18" charset="0"/>
              </a:rPr>
              <a:t>k</a:t>
            </a:r>
            <a:r>
              <a:rPr lang="en-US" altLang="zh-CN" sz="2000" dirty="0">
                <a:solidFill>
                  <a:schemeClr val="tx1"/>
                </a:solidFill>
                <a:latin typeface="Times New Roman" panose="02020603050405020304" pitchFamily="18" charset="0"/>
                <a:cs typeface="Times New Roman" panose="02020603050405020304" pitchFamily="18" charset="0"/>
              </a:rPr>
              <a:t>-1 topics &lt; 0.5</a:t>
            </a: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15</a:t>
            </a:fld>
            <a:endParaRPr lang="zh-CN" altLang="en-US"/>
          </a:p>
        </p:txBody>
      </p:sp>
    </p:spTree>
    <p:extLst>
      <p:ext uri="{BB962C8B-B14F-4D97-AF65-F5344CB8AC3E}">
        <p14:creationId xmlns:p14="http://schemas.microsoft.com/office/powerpoint/2010/main" val="24633477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984" y="0"/>
            <a:ext cx="7886700" cy="1325563"/>
          </a:xfrm>
        </p:spPr>
        <p:txBody>
          <a:bodyPr>
            <a:normAutofit/>
          </a:bodyPr>
          <a:lstStyle/>
          <a:p>
            <a:r>
              <a:rPr lang="en-US" altLang="zh-CN" dirty="0" smtClean="0"/>
              <a:t>Average Sentiment Feature</a:t>
            </a:r>
            <a:endParaRPr lang="zh-CN" altLang="en-US" sz="3000" dirty="0"/>
          </a:p>
        </p:txBody>
      </p:sp>
      <p:sp>
        <p:nvSpPr>
          <p:cNvPr id="6" name="内容占位符 2"/>
          <p:cNvSpPr>
            <a:spLocks noGrp="1"/>
          </p:cNvSpPr>
          <p:nvPr>
            <p:ph sz="quarter" idx="1"/>
          </p:nvPr>
        </p:nvSpPr>
        <p:spPr>
          <a:xfrm>
            <a:off x="577959" y="1473569"/>
            <a:ext cx="7535198" cy="4417344"/>
          </a:xfrm>
        </p:spPr>
        <p:txBody>
          <a:bodyPr>
            <a:normAutofit/>
          </a:bodyPr>
          <a:lstStyle/>
          <a:p>
            <a:r>
              <a:rPr lang="en-US" altLang="zh-CN" sz="2400" dirty="0">
                <a:solidFill>
                  <a:schemeClr val="tx1"/>
                </a:solidFill>
                <a:latin typeface="Times New Roman" panose="02020603050405020304" pitchFamily="18" charset="0"/>
                <a:cs typeface="Times New Roman" panose="02020603050405020304" pitchFamily="18" charset="0"/>
              </a:rPr>
              <a:t>Average sentiment score</a:t>
            </a:r>
          </a:p>
          <a:p>
            <a:pPr marL="642938" lvl="2" indent="0">
              <a:buNone/>
            </a:pPr>
            <a:endParaRPr lang="en-US" altLang="zh-CN" sz="1700" dirty="0" smtClean="0">
              <a:solidFill>
                <a:schemeClr val="tx1"/>
              </a:solidFill>
              <a:latin typeface="Times New Roman" panose="02020603050405020304" pitchFamily="18" charset="0"/>
              <a:cs typeface="Times New Roman" panose="02020603050405020304" pitchFamily="18" charset="0"/>
            </a:endParaRPr>
          </a:p>
          <a:p>
            <a:pPr marL="642938" lvl="2" indent="0">
              <a:buNone/>
            </a:pPr>
            <a:endParaRPr lang="en-US" altLang="zh-CN" sz="1700" dirty="0">
              <a:solidFill>
                <a:schemeClr val="tx1"/>
              </a:solidFill>
              <a:latin typeface="Times New Roman" panose="02020603050405020304" pitchFamily="18" charset="0"/>
              <a:cs typeface="Times New Roman" panose="02020603050405020304" pitchFamily="18" charset="0"/>
            </a:endParaRPr>
          </a:p>
          <a:p>
            <a:pPr marL="42863" indent="0">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42863" indent="0">
              <a:buNone/>
            </a:pPr>
            <a:r>
              <a:rPr lang="en-US" altLang="zh-CN" dirty="0">
                <a:latin typeface="Times New Roman" panose="02020603050405020304" pitchFamily="18" charset="0"/>
                <a:cs typeface="Times New Roman" panose="02020603050405020304" pitchFamily="18" charset="0"/>
              </a:rPr>
              <a:t>w</a:t>
            </a:r>
            <a:r>
              <a:rPr lang="en-US" altLang="zh-CN" dirty="0" smtClean="0">
                <a:solidFill>
                  <a:schemeClr val="tx1"/>
                </a:solidFill>
                <a:latin typeface="Times New Roman" panose="02020603050405020304" pitchFamily="18" charset="0"/>
                <a:cs typeface="Times New Roman" panose="02020603050405020304" pitchFamily="18" charset="0"/>
              </a:rPr>
              <a:t>here 	</a:t>
            </a:r>
            <a:r>
              <a:rPr lang="en-US" altLang="zh-CN" i="1" dirty="0" err="1" smtClean="0">
                <a:solidFill>
                  <a:schemeClr val="tx1"/>
                </a:solidFill>
                <a:latin typeface="Times New Roman" panose="02020603050405020304" pitchFamily="18" charset="0"/>
                <a:cs typeface="Times New Roman" panose="02020603050405020304" pitchFamily="18" charset="0"/>
              </a:rPr>
              <a:t>NP</a:t>
            </a:r>
            <a:r>
              <a:rPr lang="en-US" altLang="zh-CN" i="1" baseline="-25000" dirty="0" err="1" smtClean="0">
                <a:solidFill>
                  <a:schemeClr val="tx1"/>
                </a:solidFill>
                <a:latin typeface="Times New Roman" panose="02020603050405020304" pitchFamily="18" charset="0"/>
                <a:cs typeface="Times New Roman" panose="02020603050405020304" pitchFamily="18" charset="0"/>
              </a:rPr>
              <a:t>i</a:t>
            </a:r>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is the number of positive words in </a:t>
            </a:r>
            <a:r>
              <a:rPr lang="en-US" altLang="zh-CN" i="1" dirty="0">
                <a:solidFill>
                  <a:schemeClr val="tx1"/>
                </a:solidFill>
                <a:latin typeface="Times New Roman" panose="02020603050405020304" pitchFamily="18" charset="0"/>
                <a:cs typeface="Times New Roman" panose="02020603050405020304" pitchFamily="18" charset="0"/>
              </a:rPr>
              <a:t>m</a:t>
            </a:r>
            <a:r>
              <a:rPr lang="en-US" altLang="zh-CN" i="1" baseline="-25000" dirty="0">
                <a:solidFill>
                  <a:schemeClr val="tx1"/>
                </a:solidFill>
                <a:latin typeface="Times New Roman" panose="02020603050405020304" pitchFamily="18" charset="0"/>
                <a:cs typeface="Times New Roman" panose="02020603050405020304" pitchFamily="18" charset="0"/>
              </a:rPr>
              <a:t>i</a:t>
            </a:r>
            <a:r>
              <a:rPr lang="en-US" altLang="zh-CN" baseline="-25000" dirty="0">
                <a:solidFill>
                  <a:schemeClr val="tx1"/>
                </a:solidFill>
                <a:latin typeface="Times New Roman" panose="02020603050405020304" pitchFamily="18" charset="0"/>
                <a:cs typeface="Times New Roman" panose="02020603050405020304" pitchFamily="18" charset="0"/>
              </a:rPr>
              <a:t> </a:t>
            </a:r>
            <a:endParaRPr lang="en-US" altLang="zh-CN" baseline="-25000" dirty="0" smtClean="0">
              <a:solidFill>
                <a:schemeClr val="tx1"/>
              </a:solidFill>
              <a:latin typeface="Times New Roman" panose="02020603050405020304" pitchFamily="18" charset="0"/>
              <a:cs typeface="Times New Roman" panose="02020603050405020304" pitchFamily="18" charset="0"/>
            </a:endParaRPr>
          </a:p>
          <a:p>
            <a:pPr marL="42863" indent="0">
              <a:buNone/>
            </a:pPr>
            <a:r>
              <a:rPr lang="en-US" altLang="zh-CN" baseline="-25000" dirty="0">
                <a:latin typeface="Times New Roman" panose="02020603050405020304" pitchFamily="18" charset="0"/>
                <a:cs typeface="Times New Roman" panose="02020603050405020304" pitchFamily="18" charset="0"/>
              </a:rPr>
              <a:t>	</a:t>
            </a:r>
            <a:r>
              <a:rPr lang="en-US" altLang="zh-CN" i="1" dirty="0" err="1" smtClean="0">
                <a:solidFill>
                  <a:schemeClr val="tx1"/>
                </a:solidFill>
                <a:latin typeface="Times New Roman" panose="02020603050405020304" pitchFamily="18" charset="0"/>
                <a:cs typeface="Times New Roman" panose="02020603050405020304" pitchFamily="18" charset="0"/>
              </a:rPr>
              <a:t>NN</a:t>
            </a:r>
            <a:r>
              <a:rPr lang="en-US" altLang="zh-CN" i="1" baseline="-25000" dirty="0" err="1" smtClean="0">
                <a:solidFill>
                  <a:schemeClr val="tx1"/>
                </a:solidFill>
                <a:latin typeface="Times New Roman" panose="02020603050405020304" pitchFamily="18" charset="0"/>
                <a:cs typeface="Times New Roman" panose="02020603050405020304" pitchFamily="18" charset="0"/>
              </a:rPr>
              <a:t>i</a:t>
            </a:r>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is the number of negative words in </a:t>
            </a:r>
            <a:r>
              <a:rPr lang="en-US" altLang="zh-CN" i="1" dirty="0">
                <a:solidFill>
                  <a:schemeClr val="tx1"/>
                </a:solidFill>
                <a:latin typeface="Times New Roman" panose="02020603050405020304" pitchFamily="18" charset="0"/>
                <a:cs typeface="Times New Roman" panose="02020603050405020304" pitchFamily="18" charset="0"/>
              </a:rPr>
              <a:t>m</a:t>
            </a:r>
            <a:r>
              <a:rPr lang="en-US" altLang="zh-CN" i="1" baseline="-25000" dirty="0">
                <a:solidFill>
                  <a:schemeClr val="tx1"/>
                </a:solidFill>
                <a:latin typeface="Times New Roman" panose="02020603050405020304" pitchFamily="18" charset="0"/>
                <a:cs typeface="Times New Roman" panose="02020603050405020304" pitchFamily="18" charset="0"/>
              </a:rPr>
              <a:t>i</a:t>
            </a:r>
          </a:p>
          <a:p>
            <a:pPr marL="42863" indent="0">
              <a:buNone/>
            </a:pP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smtClean="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m</a:t>
            </a:r>
            <a:r>
              <a:rPr lang="en-US" altLang="zh-CN" i="1" baseline="-25000" dirty="0">
                <a:solidFill>
                  <a:schemeClr val="tx1"/>
                </a:solidFill>
                <a:latin typeface="Times New Roman" panose="02020603050405020304" pitchFamily="18" charset="0"/>
                <a:cs typeface="Times New Roman" panose="02020603050405020304" pitchFamily="18" charset="0"/>
              </a:rPr>
              <a:t>i</a:t>
            </a:r>
            <a:r>
              <a:rPr lang="en-US" altLang="zh-CN" dirty="0">
                <a:solidFill>
                  <a:schemeClr val="tx1"/>
                </a:solidFill>
                <a:latin typeface="Times New Roman" panose="02020603050405020304" pitchFamily="18" charset="0"/>
                <a:cs typeface="Times New Roman" panose="02020603050405020304" pitchFamily="18" charset="0"/>
              </a:rPr>
              <a:t>| is the number of words in </a:t>
            </a:r>
            <a:r>
              <a:rPr lang="en-US" altLang="zh-CN" i="1" dirty="0">
                <a:solidFill>
                  <a:schemeClr val="tx1"/>
                </a:solidFill>
                <a:latin typeface="Times New Roman" panose="02020603050405020304" pitchFamily="18" charset="0"/>
                <a:cs typeface="Times New Roman" panose="02020603050405020304" pitchFamily="18" charset="0"/>
              </a:rPr>
              <a:t>m</a:t>
            </a:r>
            <a:r>
              <a:rPr lang="en-US" altLang="zh-CN" i="1" baseline="-25000" dirty="0">
                <a:solidFill>
                  <a:schemeClr val="tx1"/>
                </a:solidFill>
                <a:latin typeface="Times New Roman" panose="02020603050405020304" pitchFamily="18" charset="0"/>
                <a:cs typeface="Times New Roman" panose="02020603050405020304" pitchFamily="18" charset="0"/>
              </a:rPr>
              <a:t>i</a:t>
            </a:r>
          </a:p>
          <a:p>
            <a:pPr marL="42863" indent="0">
              <a:buNone/>
            </a:pP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smtClean="0">
                <a:solidFill>
                  <a:schemeClr val="tx1"/>
                </a:solidFill>
                <a:latin typeface="Times New Roman" panose="02020603050405020304" pitchFamily="18" charset="0"/>
                <a:cs typeface="Times New Roman" panose="02020603050405020304" pitchFamily="18" charset="0"/>
              </a:rPr>
              <a:t>n</a:t>
            </a:r>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is the total number of reposts for that message.</a:t>
            </a: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16</a:t>
            </a:fld>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1982465119"/>
              </p:ext>
            </p:extLst>
          </p:nvPr>
        </p:nvGraphicFramePr>
        <p:xfrm>
          <a:off x="3026049" y="1933221"/>
          <a:ext cx="2195062" cy="934156"/>
        </p:xfrm>
        <a:graphic>
          <a:graphicData uri="http://schemas.openxmlformats.org/presentationml/2006/ole">
            <mc:AlternateContent xmlns:mc="http://schemas.openxmlformats.org/markup-compatibility/2006">
              <mc:Choice xmlns:v="urn:schemas-microsoft-com:vml" Requires="v">
                <p:oleObj spid="_x0000_s2068" name="Equation" r:id="rId3" imgW="965200" imgH="457200" progId="Equation.3">
                  <p:embed/>
                </p:oleObj>
              </mc:Choice>
              <mc:Fallback>
                <p:oleObj name="Equation" r:id="rId3" imgW="965200" imgH="457200" progId="Equation.3">
                  <p:embed/>
                  <p:pic>
                    <p:nvPicPr>
                      <p:cNvPr id="0" name=""/>
                      <p:cNvPicPr/>
                      <p:nvPr/>
                    </p:nvPicPr>
                    <p:blipFill>
                      <a:blip r:embed="rId4"/>
                      <a:stretch>
                        <a:fillRect/>
                      </a:stretch>
                    </p:blipFill>
                    <p:spPr>
                      <a:xfrm>
                        <a:off x="3026049" y="1933221"/>
                        <a:ext cx="2195062" cy="934156"/>
                      </a:xfrm>
                      <a:prstGeom prst="rect">
                        <a:avLst/>
                      </a:prstGeom>
                    </p:spPr>
                  </p:pic>
                </p:oleObj>
              </mc:Fallback>
            </mc:AlternateContent>
          </a:graphicData>
        </a:graphic>
      </p:graphicFrame>
    </p:spTree>
    <p:extLst>
      <p:ext uri="{BB962C8B-B14F-4D97-AF65-F5344CB8AC3E}">
        <p14:creationId xmlns:p14="http://schemas.microsoft.com/office/powerpoint/2010/main" val="41184596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2374" y="0"/>
            <a:ext cx="7886700" cy="1325563"/>
          </a:xfrm>
        </p:spPr>
        <p:txBody>
          <a:bodyPr>
            <a:normAutofit/>
          </a:bodyPr>
          <a:lstStyle/>
          <a:p>
            <a:r>
              <a:rPr lang="en-US" altLang="zh-CN" dirty="0" smtClean="0"/>
              <a:t>Repost Time Feature</a:t>
            </a:r>
            <a:endParaRPr lang="zh-CN" altLang="en-US" sz="3000" dirty="0"/>
          </a:p>
        </p:txBody>
      </p:sp>
      <p:sp>
        <p:nvSpPr>
          <p:cNvPr id="6" name="内容占位符 2"/>
          <p:cNvSpPr>
            <a:spLocks noGrp="1"/>
          </p:cNvSpPr>
          <p:nvPr>
            <p:ph sz="quarter" idx="1"/>
          </p:nvPr>
        </p:nvSpPr>
        <p:spPr>
          <a:xfrm>
            <a:off x="481325" y="1432152"/>
            <a:ext cx="7535198" cy="4417344"/>
          </a:xfrm>
        </p:spPr>
        <p:txBody>
          <a:bodyPr>
            <a:normAutofit/>
          </a:bodyPr>
          <a:lstStyle/>
          <a:p>
            <a:r>
              <a:rPr lang="en-US" altLang="zh-CN" sz="2400" dirty="0">
                <a:solidFill>
                  <a:schemeClr val="tx1"/>
                </a:solidFill>
                <a:latin typeface="Times New Roman" panose="02020603050405020304" pitchFamily="18" charset="0"/>
                <a:cs typeface="Times New Roman" panose="02020603050405020304" pitchFamily="18" charset="0"/>
              </a:rPr>
              <a:t>Repost </a:t>
            </a:r>
            <a:r>
              <a:rPr lang="en-US" altLang="zh-CN" sz="2400" dirty="0" smtClean="0">
                <a:solidFill>
                  <a:schemeClr val="tx1"/>
                </a:solidFill>
                <a:latin typeface="Times New Roman" panose="02020603050405020304" pitchFamily="18" charset="0"/>
                <a:cs typeface="Times New Roman" panose="02020603050405020304" pitchFamily="18" charset="0"/>
              </a:rPr>
              <a:t>Time</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sz="27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w</a:t>
            </a:r>
            <a:r>
              <a:rPr lang="en-US" altLang="zh-CN" dirty="0" smtClean="0">
                <a:solidFill>
                  <a:schemeClr val="tx1"/>
                </a:solidFill>
                <a:latin typeface="Times New Roman" panose="02020603050405020304" pitchFamily="18" charset="0"/>
                <a:cs typeface="Times New Roman" panose="02020603050405020304" pitchFamily="18" charset="0"/>
              </a:rPr>
              <a:t>here 	</a:t>
            </a:r>
            <a:r>
              <a:rPr lang="en-US" altLang="zh-CN" i="1" dirty="0" smtClean="0">
                <a:solidFill>
                  <a:schemeClr val="tx1"/>
                </a:solidFill>
                <a:latin typeface="Times New Roman" panose="02020603050405020304" pitchFamily="18" charset="0"/>
                <a:cs typeface="Times New Roman" panose="02020603050405020304" pitchFamily="18" charset="0"/>
              </a:rPr>
              <a:t>n</a:t>
            </a:r>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is the total number of reposts</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i="1" dirty="0" err="1" smtClean="0">
                <a:solidFill>
                  <a:schemeClr val="tx1"/>
                </a:solidFill>
                <a:latin typeface="Times New Roman" panose="02020603050405020304" pitchFamily="18" charset="0"/>
                <a:cs typeface="Times New Roman" panose="02020603050405020304" pitchFamily="18" charset="0"/>
              </a:rPr>
              <a:t>t</a:t>
            </a:r>
            <a:r>
              <a:rPr lang="en-US" altLang="zh-CN" i="1" baseline="-25000" dirty="0" err="1" smtClean="0">
                <a:solidFill>
                  <a:schemeClr val="tx1"/>
                </a:solidFill>
                <a:latin typeface="Times New Roman" panose="02020603050405020304" pitchFamily="18" charset="0"/>
                <a:cs typeface="Times New Roman" panose="02020603050405020304" pitchFamily="18" charset="0"/>
              </a:rPr>
              <a:t>i</a:t>
            </a:r>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is the time stamp of repost </a:t>
            </a:r>
            <a:r>
              <a:rPr lang="en-US" altLang="zh-CN" i="1" dirty="0">
                <a:solidFill>
                  <a:schemeClr val="tx1"/>
                </a:solidFill>
                <a:latin typeface="Times New Roman" panose="02020603050405020304" pitchFamily="18" charset="0"/>
                <a:cs typeface="Times New Roman" panose="02020603050405020304" pitchFamily="18" charset="0"/>
              </a:rPr>
              <a:t>m</a:t>
            </a:r>
            <a:r>
              <a:rPr lang="en-US" altLang="zh-CN" i="1" baseline="-25000" dirty="0">
                <a:solidFill>
                  <a:schemeClr val="tx1"/>
                </a:solidFill>
                <a:latin typeface="Times New Roman" panose="02020603050405020304" pitchFamily="18" charset="0"/>
                <a:cs typeface="Times New Roman" panose="02020603050405020304" pitchFamily="18" charset="0"/>
              </a:rPr>
              <a:t>i</a:t>
            </a:r>
          </a:p>
          <a:p>
            <a:pPr marL="0" indent="0">
              <a:buNone/>
            </a:pP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t</a:t>
            </a:r>
            <a:r>
              <a:rPr lang="en-US" altLang="zh-CN" i="1" baseline="-25000" dirty="0">
                <a:solidFill>
                  <a:schemeClr val="tx1"/>
                </a:solidFill>
                <a:latin typeface="Times New Roman" panose="02020603050405020304" pitchFamily="18" charset="0"/>
                <a:cs typeface="Times New Roman" panose="02020603050405020304" pitchFamily="18" charset="0"/>
              </a:rPr>
              <a:t>o</a:t>
            </a:r>
            <a:r>
              <a:rPr lang="en-US" altLang="zh-CN" dirty="0">
                <a:solidFill>
                  <a:schemeClr val="tx1"/>
                </a:solidFill>
                <a:latin typeface="Times New Roman" panose="02020603050405020304" pitchFamily="18" charset="0"/>
                <a:cs typeface="Times New Roman" panose="02020603050405020304" pitchFamily="18" charset="0"/>
              </a:rPr>
              <a:t> is the time stamp of the original </a:t>
            </a:r>
            <a:r>
              <a:rPr lang="en-US" altLang="zh-CN" dirty="0" smtClean="0">
                <a:solidFill>
                  <a:schemeClr val="tx1"/>
                </a:solidFill>
                <a:latin typeface="Times New Roman" panose="02020603050405020304" pitchFamily="18" charset="0"/>
                <a:cs typeface="Times New Roman" panose="02020603050405020304" pitchFamily="18" charset="0"/>
              </a:rPr>
              <a:t>message.</a:t>
            </a: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smtClean="0">
                <a:solidFill>
                  <a:schemeClr val="tx1"/>
                </a:solidFill>
                <a:latin typeface="Times New Roman" panose="02020603050405020304" pitchFamily="18" charset="0"/>
                <a:cs typeface="Times New Roman" panose="02020603050405020304" pitchFamily="18" charset="0"/>
              </a:rPr>
              <a:t>The sooner the repost message, the stronger the response.</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17</a:t>
            </a:fld>
            <a:endParaRPr lang="zh-CN" altLang="en-US"/>
          </a:p>
        </p:txBody>
      </p:sp>
      <p:graphicFrame>
        <p:nvGraphicFramePr>
          <p:cNvPr id="7" name="Object 6"/>
          <p:cNvGraphicFramePr>
            <a:graphicFrameLocks noChangeAspect="1"/>
          </p:cNvGraphicFramePr>
          <p:nvPr>
            <p:extLst>
              <p:ext uri="{D42A27DB-BD31-4B8C-83A1-F6EECF244321}">
                <p14:modId xmlns:p14="http://schemas.microsoft.com/office/powerpoint/2010/main" val="2630257734"/>
              </p:ext>
            </p:extLst>
          </p:nvPr>
        </p:nvGraphicFramePr>
        <p:xfrm>
          <a:off x="2919589" y="1820686"/>
          <a:ext cx="1617663" cy="933450"/>
        </p:xfrm>
        <a:graphic>
          <a:graphicData uri="http://schemas.openxmlformats.org/presentationml/2006/ole">
            <mc:AlternateContent xmlns:mc="http://schemas.openxmlformats.org/markup-compatibility/2006">
              <mc:Choice xmlns:v="urn:schemas-microsoft-com:vml" Requires="v">
                <p:oleObj spid="_x0000_s3091" name="Equation" r:id="rId3" imgW="711200" imgH="457200" progId="Equation.3">
                  <p:embed/>
                </p:oleObj>
              </mc:Choice>
              <mc:Fallback>
                <p:oleObj name="Equation" r:id="rId3" imgW="711200" imgH="457200" progId="Equation.3">
                  <p:embed/>
                  <p:pic>
                    <p:nvPicPr>
                      <p:cNvPr id="0" name=""/>
                      <p:cNvPicPr/>
                      <p:nvPr/>
                    </p:nvPicPr>
                    <p:blipFill>
                      <a:blip r:embed="rId4"/>
                      <a:stretch>
                        <a:fillRect/>
                      </a:stretch>
                    </p:blipFill>
                    <p:spPr>
                      <a:xfrm>
                        <a:off x="2919589" y="1820686"/>
                        <a:ext cx="1617663" cy="933450"/>
                      </a:xfrm>
                      <a:prstGeom prst="rect">
                        <a:avLst/>
                      </a:prstGeom>
                    </p:spPr>
                  </p:pic>
                </p:oleObj>
              </mc:Fallback>
            </mc:AlternateContent>
          </a:graphicData>
        </a:graphic>
      </p:graphicFrame>
    </p:spTree>
    <p:extLst>
      <p:ext uri="{BB962C8B-B14F-4D97-AF65-F5344CB8AC3E}">
        <p14:creationId xmlns:p14="http://schemas.microsoft.com/office/powerpoint/2010/main" val="31561045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739" y="0"/>
            <a:ext cx="7886700" cy="1325563"/>
          </a:xfrm>
        </p:spPr>
        <p:txBody>
          <a:bodyPr>
            <a:normAutofit/>
          </a:bodyPr>
          <a:lstStyle/>
          <a:p>
            <a:r>
              <a:rPr lang="en-US" altLang="zh-CN" sz="3000" dirty="0" smtClean="0"/>
              <a:t>Hybrid Kernel</a:t>
            </a:r>
            <a:endParaRPr lang="zh-CN" altLang="en-US" sz="3000" dirty="0"/>
          </a:p>
        </p:txBody>
      </p:sp>
      <p:sp>
        <p:nvSpPr>
          <p:cNvPr id="6" name="内容占位符 2"/>
          <p:cNvSpPr>
            <a:spLocks noGrp="1"/>
          </p:cNvSpPr>
          <p:nvPr>
            <p:ph sz="quarter" idx="1"/>
          </p:nvPr>
        </p:nvSpPr>
        <p:spPr>
          <a:xfrm>
            <a:off x="577959" y="2664507"/>
            <a:ext cx="7535198" cy="2591341"/>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w</a:t>
            </a:r>
            <a:r>
              <a:rPr lang="en-US" altLang="zh-CN" dirty="0" smtClean="0">
                <a:solidFill>
                  <a:schemeClr val="tx1"/>
                </a:solidFill>
                <a:latin typeface="Times New Roman" panose="02020603050405020304" pitchFamily="18" charset="0"/>
                <a:cs typeface="Times New Roman" panose="02020603050405020304" pitchFamily="18" charset="0"/>
              </a:rPr>
              <a:t>here 	</a:t>
            </a:r>
            <a:r>
              <a:rPr lang="en-US" altLang="zh-CN" i="1" dirty="0" smtClean="0">
                <a:solidFill>
                  <a:schemeClr val="tx1"/>
                </a:solidFill>
                <a:latin typeface="Times New Roman" panose="02020603050405020304" pitchFamily="18" charset="0"/>
                <a:cs typeface="Times New Roman" panose="02020603050405020304" pitchFamily="18" charset="0"/>
              </a:rPr>
              <a:t>T</a:t>
            </a:r>
            <a:r>
              <a:rPr lang="en-US" altLang="zh-CN" i="1" baseline="-25000" dirty="0" smtClean="0">
                <a:solidFill>
                  <a:schemeClr val="tx1"/>
                </a:solidFill>
                <a:latin typeface="Times New Roman" panose="02020603050405020304" pitchFamily="18" charset="0"/>
                <a:cs typeface="Times New Roman" panose="02020603050405020304" pitchFamily="18" charset="0"/>
              </a:rPr>
              <a:t>i</a:t>
            </a:r>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is the propagation tree of </a:t>
            </a:r>
            <a:r>
              <a:rPr lang="en-US" altLang="zh-CN" i="1" dirty="0">
                <a:solidFill>
                  <a:schemeClr val="tx1"/>
                </a:solidFill>
                <a:latin typeface="Times New Roman" panose="02020603050405020304" pitchFamily="18" charset="0"/>
                <a:cs typeface="Times New Roman" panose="02020603050405020304" pitchFamily="18" charset="0"/>
              </a:rPr>
              <a:t>m</a:t>
            </a:r>
            <a:r>
              <a:rPr lang="en-US" altLang="zh-CN" i="1" baseline="-25000" dirty="0">
                <a:solidFill>
                  <a:schemeClr val="tx1"/>
                </a:solidFill>
                <a:latin typeface="Times New Roman" panose="02020603050405020304" pitchFamily="18" charset="0"/>
                <a:cs typeface="Times New Roman" panose="02020603050405020304" pitchFamily="18" charset="0"/>
              </a:rPr>
              <a:t>i</a:t>
            </a:r>
          </a:p>
          <a:p>
            <a:pPr marL="0" indent="0">
              <a:buNone/>
            </a:pP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i="1" dirty="0" smtClean="0">
                <a:solidFill>
                  <a:schemeClr val="tx1"/>
                </a:solidFill>
                <a:latin typeface="Times New Roman" panose="02020603050405020304" pitchFamily="18" charset="0"/>
                <a:cs typeface="Times New Roman" panose="02020603050405020304" pitchFamily="18" charset="0"/>
              </a:rPr>
              <a:t>X</a:t>
            </a:r>
            <a:r>
              <a:rPr lang="en-US" altLang="zh-CN" i="1" baseline="-25000" dirty="0" smtClean="0">
                <a:solidFill>
                  <a:schemeClr val="tx1"/>
                </a:solidFill>
                <a:latin typeface="Times New Roman" panose="02020603050405020304" pitchFamily="18" charset="0"/>
                <a:cs typeface="Times New Roman" panose="02020603050405020304" pitchFamily="18" charset="0"/>
              </a:rPr>
              <a:t>i</a:t>
            </a:r>
            <a:r>
              <a:rPr lang="en-US" altLang="zh-CN" dirty="0" smtClean="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is the feature vector of </a:t>
            </a:r>
            <a:r>
              <a:rPr lang="en-US" altLang="zh-CN" i="1" dirty="0" smtClean="0">
                <a:solidFill>
                  <a:schemeClr val="tx1"/>
                </a:solidFill>
                <a:latin typeface="Times New Roman" panose="02020603050405020304" pitchFamily="18" charset="0"/>
                <a:cs typeface="Times New Roman" panose="02020603050405020304" pitchFamily="18" charset="0"/>
              </a:rPr>
              <a:t>m</a:t>
            </a:r>
            <a:r>
              <a:rPr lang="en-US" altLang="zh-CN" i="1" baseline="-25000" dirty="0" smtClean="0">
                <a:solidFill>
                  <a:schemeClr val="tx1"/>
                </a:solidFill>
                <a:latin typeface="Times New Roman" panose="02020603050405020304" pitchFamily="18" charset="0"/>
                <a:cs typeface="Times New Roman" panose="02020603050405020304" pitchFamily="18" charset="0"/>
              </a:rPr>
              <a:t>i</a:t>
            </a:r>
          </a:p>
          <a:p>
            <a:pPr marL="0" indent="0">
              <a:buNone/>
            </a:pPr>
            <a:r>
              <a:rPr lang="en-US" altLang="zh-CN" baseline="-25000"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β is the weight controlling the different kernels.</a:t>
            </a:r>
            <a:endParaRPr lang="en-US" altLang="zh-CN"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100" dirty="0">
              <a:solidFill>
                <a:schemeClr val="tx1"/>
              </a:solidFill>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18</a:t>
            </a:fld>
            <a:endParaRPr lang="zh-CN" altLang="en-US"/>
          </a:p>
        </p:txBody>
      </p:sp>
      <p:pic>
        <p:nvPicPr>
          <p:cNvPr id="4" name="图片 3"/>
          <p:cNvPicPr>
            <a:picLocks noChangeAspect="1"/>
          </p:cNvPicPr>
          <p:nvPr/>
        </p:nvPicPr>
        <p:blipFill>
          <a:blip r:embed="rId2" cstate="print">
            <a:clrChange>
              <a:clrFrom>
                <a:srgbClr val="FFFFFF"/>
              </a:clrFrom>
              <a:clrTo>
                <a:srgbClr val="FFFFFF">
                  <a:alpha val="0"/>
                </a:srgbClr>
              </a:clrTo>
            </a:clrChange>
          </a:blip>
          <a:stretch>
            <a:fillRect/>
          </a:stretch>
        </p:blipFill>
        <p:spPr>
          <a:xfrm>
            <a:off x="680952" y="1806223"/>
            <a:ext cx="6340507" cy="644714"/>
          </a:xfrm>
          <a:prstGeom prst="rect">
            <a:avLst/>
          </a:prstGeom>
        </p:spPr>
      </p:pic>
    </p:spTree>
    <p:extLst>
      <p:ext uri="{BB962C8B-B14F-4D97-AF65-F5344CB8AC3E}">
        <p14:creationId xmlns:p14="http://schemas.microsoft.com/office/powerpoint/2010/main" val="82647643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633" y="0"/>
            <a:ext cx="7886700" cy="1325563"/>
          </a:xfrm>
        </p:spPr>
        <p:txBody>
          <a:bodyPr>
            <a:normAutofit/>
          </a:bodyPr>
          <a:lstStyle/>
          <a:p>
            <a:r>
              <a:rPr lang="en-US" altLang="zh-CN" sz="3000" dirty="0"/>
              <a:t>Evaluation</a:t>
            </a:r>
            <a:endParaRPr lang="zh-CN" altLang="en-US" sz="3000" dirty="0"/>
          </a:p>
        </p:txBody>
      </p:sp>
      <p:sp>
        <p:nvSpPr>
          <p:cNvPr id="6" name="内容占位符 2"/>
          <p:cNvSpPr>
            <a:spLocks noGrp="1"/>
          </p:cNvSpPr>
          <p:nvPr>
            <p:ph sz="quarter" idx="1"/>
          </p:nvPr>
        </p:nvSpPr>
        <p:spPr>
          <a:xfrm>
            <a:off x="381040" y="1393483"/>
            <a:ext cx="8353738" cy="821961"/>
          </a:xfrm>
        </p:spPr>
        <p:txBody>
          <a:bodyPr>
            <a:normAutofit fontScale="70000" lnSpcReduction="20000"/>
          </a:bodyPr>
          <a:lstStyle/>
          <a:p>
            <a:r>
              <a:rPr lang="en-US" altLang="zh-CN" sz="2600" dirty="0">
                <a:latin typeface="Times New Roman" panose="02020603050405020304" pitchFamily="18" charset="0"/>
                <a:cs typeface="Times New Roman" panose="02020603050405020304" pitchFamily="18" charset="0"/>
              </a:rPr>
              <a:t>Dataset: 2601 false rumors and 2536 normal messages </a:t>
            </a:r>
            <a:r>
              <a:rPr lang="en-US" altLang="zh-CN" sz="2600" dirty="0" smtClean="0">
                <a:latin typeface="Times New Roman" panose="02020603050405020304" pitchFamily="18" charset="0"/>
                <a:cs typeface="Times New Roman" panose="02020603050405020304" pitchFamily="18" charset="0"/>
              </a:rPr>
              <a:t>(500+500 as development set)</a:t>
            </a:r>
            <a:endParaRPr lang="en-US" altLang="zh-CN" sz="2600" dirty="0" smtClean="0">
              <a:latin typeface="Times New Roman" panose="02020603050405020304" pitchFamily="18" charset="0"/>
              <a:cs typeface="Times New Roman" panose="02020603050405020304" pitchFamily="18" charset="0"/>
            </a:endParaRPr>
          </a:p>
          <a:p>
            <a:r>
              <a:rPr lang="en-US" altLang="zh-CN" sz="2600" dirty="0" smtClean="0">
                <a:latin typeface="Times New Roman" panose="02020603050405020304" pitchFamily="18" charset="0"/>
                <a:cs typeface="Times New Roman" panose="02020603050405020304" pitchFamily="18" charset="0"/>
              </a:rPr>
              <a:t>Training </a:t>
            </a:r>
            <a:r>
              <a:rPr lang="en-US" altLang="zh-CN" sz="2600" dirty="0" smtClean="0">
                <a:latin typeface="Times New Roman" panose="02020603050405020304" pitchFamily="18" charset="0"/>
                <a:cs typeface="Times New Roman" panose="02020603050405020304" pitchFamily="18" charset="0"/>
              </a:rPr>
              <a:t>parameters: α = 20 and β = 0.6</a:t>
            </a:r>
            <a:endParaRPr lang="en-US" altLang="zh-CN" sz="2600" dirty="0">
              <a:latin typeface="Times New Roman" panose="02020603050405020304" pitchFamily="18" charset="0"/>
              <a:cs typeface="Times New Roman" panose="02020603050405020304" pitchFamily="18" charset="0"/>
            </a:endParaRPr>
          </a:p>
          <a:p>
            <a:endParaRPr lang="en-US" altLang="zh-CN" sz="2100" dirty="0">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11/26/14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19</a:t>
            </a:fld>
            <a:endParaRPr lang="zh-CN" altLang="en-US"/>
          </a:p>
        </p:txBody>
      </p:sp>
      <p:pic>
        <p:nvPicPr>
          <p:cNvPr id="9" name="图片 8"/>
          <p:cNvPicPr>
            <a:picLocks noChangeAspect="1"/>
          </p:cNvPicPr>
          <p:nvPr/>
        </p:nvPicPr>
        <p:blipFill>
          <a:blip r:embed="rId3" cstate="print">
            <a:clrChange>
              <a:clrFrom>
                <a:srgbClr val="FFFFFF"/>
              </a:clrFrom>
              <a:clrTo>
                <a:srgbClr val="FFFFFF">
                  <a:alpha val="0"/>
                </a:srgbClr>
              </a:clrTo>
            </a:clrChange>
          </a:blip>
          <a:stretch>
            <a:fillRect/>
          </a:stretch>
        </p:blipFill>
        <p:spPr>
          <a:xfrm>
            <a:off x="708513" y="2130192"/>
            <a:ext cx="3397821" cy="2352675"/>
          </a:xfrm>
          <a:prstGeom prst="rect">
            <a:avLst/>
          </a:prstGeom>
        </p:spPr>
      </p:pic>
      <p:pic>
        <p:nvPicPr>
          <p:cNvPr id="10" name="图片 9"/>
          <p:cNvPicPr>
            <a:picLocks noChangeAspect="1"/>
          </p:cNvPicPr>
          <p:nvPr/>
        </p:nvPicPr>
        <p:blipFill>
          <a:blip r:embed="rId4" cstate="print">
            <a:clrChange>
              <a:clrFrom>
                <a:srgbClr val="FFFFFF"/>
              </a:clrFrom>
              <a:clrTo>
                <a:srgbClr val="FFFFFF">
                  <a:alpha val="0"/>
                </a:srgbClr>
              </a:clrTo>
            </a:clrChange>
          </a:blip>
          <a:stretch>
            <a:fillRect/>
          </a:stretch>
        </p:blipFill>
        <p:spPr>
          <a:xfrm>
            <a:off x="4514690" y="2147189"/>
            <a:ext cx="3415754" cy="2295525"/>
          </a:xfrm>
          <a:prstGeom prst="rect">
            <a:avLst/>
          </a:prstGeom>
        </p:spPr>
      </p:pic>
      <p:pic>
        <p:nvPicPr>
          <p:cNvPr id="12" name="图片 11"/>
          <p:cNvPicPr>
            <a:picLocks noChangeAspect="1"/>
          </p:cNvPicPr>
          <p:nvPr/>
        </p:nvPicPr>
        <p:blipFill>
          <a:blip r:embed="rId5" cstate="print">
            <a:clrChange>
              <a:clrFrom>
                <a:srgbClr val="FFFFFF"/>
              </a:clrFrom>
              <a:clrTo>
                <a:srgbClr val="FFFFFF">
                  <a:alpha val="0"/>
                </a:srgbClr>
              </a:clrTo>
            </a:clrChange>
          </a:blip>
          <a:stretch>
            <a:fillRect/>
          </a:stretch>
        </p:blipFill>
        <p:spPr>
          <a:xfrm>
            <a:off x="2820120" y="4401960"/>
            <a:ext cx="3797990" cy="2343151"/>
          </a:xfrm>
          <a:prstGeom prst="rect">
            <a:avLst/>
          </a:prstGeom>
        </p:spPr>
      </p:pic>
    </p:spTree>
    <p:extLst>
      <p:ext uri="{BB962C8B-B14F-4D97-AF65-F5344CB8AC3E}">
        <p14:creationId xmlns:p14="http://schemas.microsoft.com/office/powerpoint/2010/main" val="31320497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231" y="0"/>
            <a:ext cx="7585426" cy="1325563"/>
          </a:xfrm>
        </p:spPr>
        <p:txBody>
          <a:bodyPr>
            <a:normAutofit/>
          </a:bodyPr>
          <a:lstStyle/>
          <a:p>
            <a:r>
              <a:rPr lang="en-US" altLang="zh-CN" sz="3000" dirty="0"/>
              <a:t>Overview</a:t>
            </a:r>
            <a:endParaRPr lang="zh-CN" altLang="en-US" sz="3000" dirty="0"/>
          </a:p>
        </p:txBody>
      </p:sp>
      <p:sp>
        <p:nvSpPr>
          <p:cNvPr id="7" name="内容占位符 2"/>
          <p:cNvSpPr>
            <a:spLocks noGrp="1"/>
          </p:cNvSpPr>
          <p:nvPr>
            <p:ph sz="quarter" idx="1"/>
          </p:nvPr>
        </p:nvSpPr>
        <p:spPr>
          <a:xfrm>
            <a:off x="447368" y="1361664"/>
            <a:ext cx="8286191" cy="4814504"/>
          </a:xfrm>
        </p:spPr>
        <p:txBody>
          <a:bodyPr>
            <a:noAutofit/>
          </a:bodyPr>
          <a:lstStyle/>
          <a:p>
            <a:r>
              <a:rPr lang="en-US" altLang="zh-CN" dirty="0" smtClean="0">
                <a:latin typeface="Times New Roman" panose="02020603050405020304" pitchFamily="18" charset="0"/>
                <a:cs typeface="Times New Roman" panose="02020603050405020304" pitchFamily="18" charset="0"/>
              </a:rPr>
              <a:t>Introduction</a:t>
            </a:r>
          </a:p>
          <a:p>
            <a:pPr lvl="1"/>
            <a:r>
              <a:rPr lang="en-US" altLang="zh-CN" sz="1600" dirty="0" smtClean="0">
                <a:solidFill>
                  <a:schemeClr val="tx1"/>
                </a:solidFill>
                <a:latin typeface="Times New Roman" panose="02020603050405020304" pitchFamily="18" charset="0"/>
                <a:cs typeface="Times New Roman" panose="02020603050405020304" pitchFamily="18" charset="0"/>
              </a:rPr>
              <a:t>Rumors vs. False Rumors</a:t>
            </a:r>
          </a:p>
          <a:p>
            <a:pPr lvl="1"/>
            <a:r>
              <a:rPr lang="en-US" altLang="zh-CN" sz="1600" dirty="0" smtClean="0">
                <a:latin typeface="Times New Roman" panose="02020603050405020304" pitchFamily="18" charset="0"/>
                <a:cs typeface="Times New Roman" panose="02020603050405020304" pitchFamily="18" charset="0"/>
              </a:rPr>
              <a:t>False Rumors Detection</a:t>
            </a:r>
            <a:endParaRPr lang="en-US" altLang="zh-CN" sz="1600" dirty="0" smtClean="0">
              <a:latin typeface="Times New Roman" panose="02020603050405020304" pitchFamily="18" charset="0"/>
              <a:cs typeface="Times New Roman" panose="02020603050405020304" pitchFamily="18" charset="0"/>
            </a:endParaRPr>
          </a:p>
          <a:p>
            <a:pPr lvl="1"/>
            <a:r>
              <a:rPr lang="en-US" altLang="zh-CN" sz="1600" dirty="0" smtClean="0">
                <a:solidFill>
                  <a:schemeClr val="tx1"/>
                </a:solidFill>
                <a:latin typeface="Times New Roman" panose="02020603050405020304" pitchFamily="18" charset="0"/>
                <a:cs typeface="Times New Roman" panose="02020603050405020304" pitchFamily="18" charset="0"/>
              </a:rPr>
              <a:t>Intuition</a:t>
            </a:r>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dirty="0">
                <a:solidFill>
                  <a:schemeClr val="tx1"/>
                </a:solidFill>
                <a:latin typeface="Times New Roman" panose="02020603050405020304" pitchFamily="18" charset="0"/>
                <a:cs typeface="Times New Roman" panose="02020603050405020304" pitchFamily="18" charset="0"/>
              </a:rPr>
              <a:t>Problem Definition</a:t>
            </a:r>
          </a:p>
          <a:p>
            <a:r>
              <a:rPr lang="en-US" altLang="zh-CN" dirty="0" smtClean="0">
                <a:solidFill>
                  <a:schemeClr val="tx1"/>
                </a:solidFill>
                <a:latin typeface="Times New Roman" panose="02020603050405020304" pitchFamily="18" charset="0"/>
                <a:cs typeface="Times New Roman" panose="02020603050405020304" pitchFamily="18" charset="0"/>
              </a:rPr>
              <a:t>Approach</a:t>
            </a:r>
          </a:p>
          <a:p>
            <a:pPr lvl="1"/>
            <a:r>
              <a:rPr lang="en-US" altLang="zh-CN" sz="1600" dirty="0" smtClean="0">
                <a:latin typeface="Times New Roman" panose="02020603050405020304" pitchFamily="18" charset="0"/>
                <a:cs typeface="Times New Roman" panose="02020603050405020304" pitchFamily="18" charset="0"/>
              </a:rPr>
              <a:t>Propagation Structures</a:t>
            </a:r>
          </a:p>
          <a:p>
            <a:pPr lvl="1"/>
            <a:r>
              <a:rPr lang="en-US" altLang="zh-CN" sz="1600" dirty="0" smtClean="0">
                <a:solidFill>
                  <a:schemeClr val="tx1"/>
                </a:solidFill>
                <a:latin typeface="Times New Roman" panose="02020603050405020304" pitchFamily="18" charset="0"/>
                <a:cs typeface="Times New Roman" panose="02020603050405020304" pitchFamily="18" charset="0"/>
              </a:rPr>
              <a:t>Simplification of structure</a:t>
            </a:r>
          </a:p>
          <a:p>
            <a:pPr lvl="1"/>
            <a:r>
              <a:rPr lang="en-US" altLang="zh-CN" sz="1600" dirty="0" smtClean="0">
                <a:latin typeface="Times New Roman" panose="02020603050405020304" pitchFamily="18" charset="0"/>
                <a:cs typeface="Times New Roman" panose="02020603050405020304" pitchFamily="18" charset="0"/>
              </a:rPr>
              <a:t>Graph Kernel</a:t>
            </a:r>
          </a:p>
          <a:p>
            <a:pPr lvl="1"/>
            <a:r>
              <a:rPr lang="en-US" altLang="zh-CN" sz="1600" dirty="0" smtClean="0">
                <a:solidFill>
                  <a:schemeClr val="tx1"/>
                </a:solidFill>
                <a:latin typeface="Times New Roman" panose="02020603050405020304" pitchFamily="18" charset="0"/>
                <a:cs typeface="Times New Roman" panose="02020603050405020304" pitchFamily="18" charset="0"/>
              </a:rPr>
              <a:t>Additional Features</a:t>
            </a:r>
          </a:p>
          <a:p>
            <a:pPr lvl="1"/>
            <a:r>
              <a:rPr lang="en-US" altLang="zh-CN" sz="1600" dirty="0" smtClean="0">
                <a:latin typeface="Times New Roman" panose="02020603050405020304" pitchFamily="18" charset="0"/>
                <a:cs typeface="Times New Roman" panose="02020603050405020304" pitchFamily="18" charset="0"/>
              </a:rPr>
              <a:t>Hybrid Kernel</a:t>
            </a:r>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dirty="0" smtClean="0">
                <a:solidFill>
                  <a:schemeClr val="tx1"/>
                </a:solidFill>
                <a:latin typeface="Times New Roman" panose="02020603050405020304" pitchFamily="18" charset="0"/>
                <a:cs typeface="Times New Roman" panose="02020603050405020304" pitchFamily="18" charset="0"/>
              </a:rPr>
              <a:t>Evaluation</a:t>
            </a:r>
          </a:p>
          <a:p>
            <a:r>
              <a:rPr lang="en-US" altLang="zh-CN" dirty="0" smtClean="0">
                <a:latin typeface="Times New Roman" panose="02020603050405020304" pitchFamily="18" charset="0"/>
                <a:cs typeface="Times New Roman" panose="02020603050405020304" pitchFamily="18" charset="0"/>
              </a:rPr>
              <a:t>Conclusion</a:t>
            </a:r>
            <a:endParaRPr lang="en-US" altLang="zh-CN"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altLang="zh-CN" dirty="0">
              <a:solidFill>
                <a:schemeClr val="tx1">
                  <a:tint val="75000"/>
                </a:schemeClr>
              </a:solidFill>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4"/>
          </p:nvPr>
        </p:nvSpPr>
        <p:spPr/>
        <p:txBody>
          <a:bodyPr/>
          <a:lstStyle/>
          <a:p>
            <a:fld id="{76E52236-CEED-4262-AC80-5C598864A122}" type="datetime1">
              <a:rPr lang="zh-CN" altLang="en-US" smtClean="0"/>
              <a:pPr/>
              <a:t>11/25/14</a:t>
            </a:fld>
            <a:endParaRPr lang="zh-CN" altLang="en-US"/>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2</a:t>
            </a:fld>
            <a:endParaRPr lang="zh-CN" altLang="en-US"/>
          </a:p>
        </p:txBody>
      </p:sp>
    </p:spTree>
    <p:extLst>
      <p:ext uri="{BB962C8B-B14F-4D97-AF65-F5344CB8AC3E}">
        <p14:creationId xmlns:p14="http://schemas.microsoft.com/office/powerpoint/2010/main" val="15896018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1855" y="0"/>
            <a:ext cx="7886700" cy="1325563"/>
          </a:xfrm>
        </p:spPr>
        <p:txBody>
          <a:bodyPr>
            <a:normAutofit/>
          </a:bodyPr>
          <a:lstStyle/>
          <a:p>
            <a:r>
              <a:rPr lang="en-US" altLang="zh-CN" sz="3000" dirty="0"/>
              <a:t>Evaluation</a:t>
            </a:r>
            <a:endParaRPr lang="zh-CN" altLang="en-US" sz="3000" dirty="0"/>
          </a:p>
        </p:txBody>
      </p:sp>
      <p:sp>
        <p:nvSpPr>
          <p:cNvPr id="6" name="内容占位符 2"/>
          <p:cNvSpPr>
            <a:spLocks noGrp="1"/>
          </p:cNvSpPr>
          <p:nvPr>
            <p:ph sz="quarter" idx="1"/>
          </p:nvPr>
        </p:nvSpPr>
        <p:spPr>
          <a:xfrm>
            <a:off x="437484" y="1548705"/>
            <a:ext cx="7535198" cy="4417344"/>
          </a:xfrm>
        </p:spPr>
        <p:txBody>
          <a:bodyPr>
            <a:normAutofit/>
          </a:bodyPr>
          <a:lstStyle/>
          <a:p>
            <a:pPr marL="0" indent="0">
              <a:buNone/>
            </a:pPr>
            <a:r>
              <a:rPr lang="en-US" altLang="zh-CN" sz="2400" dirty="0">
                <a:solidFill>
                  <a:schemeClr val="tx1"/>
                </a:solidFill>
                <a:latin typeface="Times New Roman" panose="02020603050405020304" pitchFamily="18" charset="0"/>
                <a:cs typeface="Times New Roman" panose="02020603050405020304" pitchFamily="18" charset="0"/>
              </a:rPr>
              <a:t>Feature selection:</a:t>
            </a: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20</a:t>
            </a:fld>
            <a:endParaRPr lang="zh-CN" altLang="en-US"/>
          </a:p>
        </p:txBody>
      </p:sp>
      <p:pic>
        <p:nvPicPr>
          <p:cNvPr id="4" name="图片 3"/>
          <p:cNvPicPr>
            <a:picLocks noChangeAspect="1"/>
          </p:cNvPicPr>
          <p:nvPr/>
        </p:nvPicPr>
        <p:blipFill>
          <a:blip r:embed="rId3" cstate="print">
            <a:clrChange>
              <a:clrFrom>
                <a:srgbClr val="FFFFFF"/>
              </a:clrFrom>
              <a:clrTo>
                <a:srgbClr val="FFFFFF">
                  <a:alpha val="0"/>
                </a:srgbClr>
              </a:clrTo>
            </a:clrChange>
          </a:blip>
          <a:stretch>
            <a:fillRect/>
          </a:stretch>
        </p:blipFill>
        <p:spPr>
          <a:xfrm>
            <a:off x="112889" y="2060222"/>
            <a:ext cx="8729012" cy="3564854"/>
          </a:xfrm>
          <a:prstGeom prst="rect">
            <a:avLst/>
          </a:prstGeom>
        </p:spPr>
      </p:pic>
      <p:cxnSp>
        <p:nvCxnSpPr>
          <p:cNvPr id="8" name="直接连接符 7"/>
          <p:cNvCxnSpPr/>
          <p:nvPr/>
        </p:nvCxnSpPr>
        <p:spPr>
          <a:xfrm>
            <a:off x="267952" y="5389832"/>
            <a:ext cx="8438604" cy="612"/>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flipV="1">
            <a:off x="282063" y="4699000"/>
            <a:ext cx="8396270" cy="6827"/>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flipV="1">
            <a:off x="288380" y="2836333"/>
            <a:ext cx="8389953" cy="1697"/>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8523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744" y="0"/>
            <a:ext cx="7886700" cy="1325563"/>
          </a:xfrm>
        </p:spPr>
        <p:txBody>
          <a:bodyPr>
            <a:normAutofit/>
          </a:bodyPr>
          <a:lstStyle/>
          <a:p>
            <a:r>
              <a:rPr lang="en-US" altLang="zh-CN" sz="3000" dirty="0"/>
              <a:t>Evaluation</a:t>
            </a:r>
            <a:endParaRPr lang="zh-CN" altLang="en-US" sz="3000" dirty="0"/>
          </a:p>
        </p:txBody>
      </p:sp>
      <p:sp>
        <p:nvSpPr>
          <p:cNvPr id="6" name="内容占位符 2"/>
          <p:cNvSpPr>
            <a:spLocks noGrp="1"/>
          </p:cNvSpPr>
          <p:nvPr>
            <p:ph sz="quarter" idx="1"/>
          </p:nvPr>
        </p:nvSpPr>
        <p:spPr>
          <a:xfrm>
            <a:off x="451594" y="1379372"/>
            <a:ext cx="7846926" cy="4417344"/>
          </a:xfrm>
        </p:spPr>
        <p:txBody>
          <a:bodyPr>
            <a:normAutofit/>
          </a:bodyPr>
          <a:lstStyle/>
          <a:p>
            <a:pPr marL="0" indent="0">
              <a:buNone/>
            </a:pPr>
            <a:r>
              <a:rPr lang="en-US" altLang="zh-CN" sz="2400" dirty="0">
                <a:solidFill>
                  <a:schemeClr val="tx1"/>
                </a:solidFill>
                <a:latin typeface="Times New Roman" panose="02020603050405020304" pitchFamily="18" charset="0"/>
                <a:cs typeface="Times New Roman" panose="02020603050405020304" pitchFamily="18" charset="0"/>
              </a:rPr>
              <a:t>End-to-end comparison:</a:t>
            </a:r>
          </a:p>
          <a:p>
            <a:r>
              <a:rPr lang="en-US" altLang="zh-CN" sz="1800" dirty="0" smtClean="0">
                <a:solidFill>
                  <a:schemeClr val="tx1"/>
                </a:solidFill>
                <a:latin typeface="Times New Roman" panose="02020603050405020304" pitchFamily="18" charset="0"/>
                <a:cs typeface="Times New Roman" panose="02020603050405020304" pitchFamily="18" charset="0"/>
              </a:rPr>
              <a:t>Two </a:t>
            </a:r>
            <a:r>
              <a:rPr lang="en-US" altLang="zh-CN" sz="1800" dirty="0">
                <a:solidFill>
                  <a:schemeClr val="tx1"/>
                </a:solidFill>
                <a:latin typeface="Times New Roman" panose="02020603050405020304" pitchFamily="18" charset="0"/>
                <a:cs typeface="Times New Roman" panose="02020603050405020304" pitchFamily="18" charset="0"/>
              </a:rPr>
              <a:t>other false rumor detection algorithms: Castillo, 2011 and Yang, 2012</a:t>
            </a:r>
          </a:p>
          <a:p>
            <a:r>
              <a:rPr lang="en-US" altLang="zh-CN" sz="1800" dirty="0">
                <a:solidFill>
                  <a:schemeClr val="tx1"/>
                </a:solidFill>
                <a:latin typeface="Times New Roman" panose="02020603050405020304" pitchFamily="18" charset="0"/>
                <a:cs typeface="Times New Roman" panose="02020603050405020304" pitchFamily="18" charset="0"/>
              </a:rPr>
              <a:t>Baselines: using only Graph kernel, using simple graph features instead of graph kernel  </a:t>
            </a:r>
            <a:endParaRPr lang="en-US" altLang="zh-CN" sz="1800" dirty="0" smtClean="0">
              <a:solidFill>
                <a:schemeClr val="tx1"/>
              </a:solidFill>
              <a:latin typeface="Times New Roman" panose="02020603050405020304" pitchFamily="18" charset="0"/>
              <a:cs typeface="Times New Roman" panose="02020603050405020304" pitchFamily="18" charset="0"/>
            </a:endParaRPr>
          </a:p>
          <a:p>
            <a:r>
              <a:rPr lang="en-US" altLang="zh-CN" sz="1800" dirty="0" smtClean="0">
                <a:latin typeface="Times New Roman" panose="02020603050405020304" pitchFamily="18" charset="0"/>
                <a:cs typeface="Times New Roman" panose="02020603050405020304" pitchFamily="18" charset="0"/>
              </a:rPr>
              <a:t>3-fold cross validation</a:t>
            </a:r>
            <a:endParaRPr lang="en-US" altLang="zh-CN" sz="1800" dirty="0">
              <a:solidFill>
                <a:schemeClr val="tx1"/>
              </a:solidFill>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21</a:t>
            </a:fld>
            <a:endParaRPr lang="zh-CN" altLang="en-US"/>
          </a:p>
        </p:txBody>
      </p:sp>
      <p:pic>
        <p:nvPicPr>
          <p:cNvPr id="7" name="图片 6"/>
          <p:cNvPicPr>
            <a:picLocks noChangeAspect="1"/>
          </p:cNvPicPr>
          <p:nvPr/>
        </p:nvPicPr>
        <p:blipFill>
          <a:blip r:embed="rId3" cstate="print">
            <a:clrChange>
              <a:clrFrom>
                <a:srgbClr val="FFFFFF"/>
              </a:clrFrom>
              <a:clrTo>
                <a:srgbClr val="FFFFFF">
                  <a:alpha val="0"/>
                </a:srgbClr>
              </a:clrTo>
            </a:clrChange>
          </a:blip>
          <a:stretch>
            <a:fillRect/>
          </a:stretch>
        </p:blipFill>
        <p:spPr>
          <a:xfrm>
            <a:off x="790223" y="3090333"/>
            <a:ext cx="7196666" cy="3118555"/>
          </a:xfrm>
          <a:prstGeom prst="rect">
            <a:avLst/>
          </a:prstGeom>
        </p:spPr>
      </p:pic>
    </p:spTree>
    <p:extLst>
      <p:ext uri="{BB962C8B-B14F-4D97-AF65-F5344CB8AC3E}">
        <p14:creationId xmlns:p14="http://schemas.microsoft.com/office/powerpoint/2010/main" val="40212755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634" y="0"/>
            <a:ext cx="7886700" cy="1325563"/>
          </a:xfrm>
        </p:spPr>
        <p:txBody>
          <a:bodyPr>
            <a:normAutofit/>
          </a:bodyPr>
          <a:lstStyle/>
          <a:p>
            <a:r>
              <a:rPr lang="en-US" altLang="zh-CN" sz="3000" dirty="0"/>
              <a:t>Evaluation</a:t>
            </a:r>
            <a:endParaRPr lang="zh-CN" altLang="en-US" sz="3000" dirty="0"/>
          </a:p>
        </p:txBody>
      </p:sp>
      <p:sp>
        <p:nvSpPr>
          <p:cNvPr id="6" name="内容占位符 2"/>
          <p:cNvSpPr>
            <a:spLocks noGrp="1"/>
          </p:cNvSpPr>
          <p:nvPr>
            <p:ph sz="quarter" idx="1"/>
          </p:nvPr>
        </p:nvSpPr>
        <p:spPr>
          <a:xfrm>
            <a:off x="423372" y="1562818"/>
            <a:ext cx="7846926" cy="2349553"/>
          </a:xfrm>
        </p:spPr>
        <p:txBody>
          <a:bodyPr>
            <a:normAutofit/>
          </a:bodyPr>
          <a:lstStyle/>
          <a:p>
            <a:pPr marL="0" indent="0">
              <a:buNone/>
            </a:pPr>
            <a:r>
              <a:rPr lang="en-US" altLang="zh-CN" sz="2800" dirty="0">
                <a:solidFill>
                  <a:schemeClr val="tx1"/>
                </a:solidFill>
                <a:latin typeface="Times New Roman" panose="02020603050405020304" pitchFamily="18" charset="0"/>
                <a:cs typeface="Times New Roman" panose="02020603050405020304" pitchFamily="18" charset="0"/>
              </a:rPr>
              <a:t>False rumor early detection:</a:t>
            </a:r>
          </a:p>
          <a:p>
            <a:r>
              <a:rPr lang="en-US" altLang="zh-CN" sz="2000" dirty="0">
                <a:solidFill>
                  <a:schemeClr val="tx1"/>
                </a:solidFill>
                <a:latin typeface="Times New Roman" panose="02020603050405020304" pitchFamily="18" charset="0"/>
                <a:cs typeface="Times New Roman" panose="02020603050405020304" pitchFamily="18" charset="0"/>
              </a:rPr>
              <a:t>Given a detection deadline, we assume all reposts and related information published after this deadline are invisible when testing the model of the classifier.</a:t>
            </a:r>
          </a:p>
          <a:p>
            <a:r>
              <a:rPr lang="en-US" altLang="zh-CN" sz="2000" dirty="0">
                <a:solidFill>
                  <a:schemeClr val="tx1"/>
                </a:solidFill>
                <a:latin typeface="Times New Roman" panose="02020603050405020304" pitchFamily="18" charset="0"/>
                <a:cs typeface="Times New Roman" panose="02020603050405020304" pitchFamily="18" charset="0"/>
              </a:rPr>
              <a:t>The sooner the deadline, the less data of reposts and hence the propagation structures can be used. </a:t>
            </a:r>
          </a:p>
        </p:txBody>
      </p:sp>
      <p:sp>
        <p:nvSpPr>
          <p:cNvPr id="3" name="日期占位符 2"/>
          <p:cNvSpPr>
            <a:spLocks noGrp="1"/>
          </p:cNvSpPr>
          <p:nvPr>
            <p:ph type="dt" sz="half" idx="14"/>
          </p:nvPr>
        </p:nvSpPr>
        <p:spPr>
          <a:xfrm>
            <a:off x="7771210" y="6203175"/>
            <a:ext cx="859712" cy="370396"/>
          </a:xfrm>
        </p:spPr>
        <p:txBody>
          <a:bodyPr/>
          <a:lstStyle/>
          <a:p>
            <a:fld id="{76E52236-CEED-4262-AC80-5C598864A122}" type="datetime1">
              <a:rPr lang="zh-CN" altLang="en-US" smtClean="0"/>
              <a:pPr/>
              <a:t>11/25/14</a:t>
            </a:fld>
            <a:endParaRPr lang="zh-CN" altLang="en-US" dirty="0"/>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22</a:t>
            </a:fld>
            <a:endParaRPr lang="zh-CN" altLang="en-US"/>
          </a:p>
        </p:txBody>
      </p:sp>
      <p:sp>
        <p:nvSpPr>
          <p:cNvPr id="8" name="矩形 7"/>
          <p:cNvSpPr/>
          <p:nvPr/>
        </p:nvSpPr>
        <p:spPr>
          <a:xfrm>
            <a:off x="677371" y="4547371"/>
            <a:ext cx="2963295" cy="1177245"/>
          </a:xfrm>
          <a:prstGeom prst="rect">
            <a:avLst/>
          </a:prstGeom>
        </p:spPr>
        <p:txBody>
          <a:bodyPr wrap="square" lIns="68580" tIns="34290" rIns="68580" bIns="34290">
            <a:spAutoFit/>
          </a:bodyPr>
          <a:lstStyle/>
          <a:p>
            <a:pPr defTabSz="342900">
              <a:spcBef>
                <a:spcPts val="750"/>
              </a:spcBef>
              <a:buClr>
                <a:schemeClr val="accent1"/>
              </a:buClr>
            </a:pPr>
            <a:r>
              <a:rPr lang="en-US" altLang="zh-CN" sz="1800" dirty="0">
                <a:latin typeface="Times New Roman" panose="02020603050405020304" pitchFamily="18" charset="0"/>
                <a:cs typeface="Times New Roman" panose="02020603050405020304" pitchFamily="18" charset="0"/>
              </a:rPr>
              <a:t>A deadline of 0 hours means that we will not use any repost data except the original messages themselves.</a:t>
            </a:r>
          </a:p>
        </p:txBody>
      </p:sp>
      <p:pic>
        <p:nvPicPr>
          <p:cNvPr id="7" name="Picture 6" descr="detect_origin.ep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1298" y="3852334"/>
            <a:ext cx="4208479" cy="2584333"/>
          </a:xfrm>
          <a:prstGeom prst="rect">
            <a:avLst/>
          </a:prstGeom>
        </p:spPr>
      </p:pic>
    </p:spTree>
    <p:extLst>
      <p:ext uri="{BB962C8B-B14F-4D97-AF65-F5344CB8AC3E}">
        <p14:creationId xmlns:p14="http://schemas.microsoft.com/office/powerpoint/2010/main" val="6672901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3" y="0"/>
            <a:ext cx="7467600" cy="1143000"/>
          </a:xfrm>
        </p:spPr>
        <p:txBody>
          <a:bodyPr/>
          <a:lstStyle/>
          <a:p>
            <a:r>
              <a:rPr lang="en-US" dirty="0" smtClean="0"/>
              <a:t>Conclusion</a:t>
            </a:r>
            <a:endParaRPr lang="en-US" dirty="0"/>
          </a:p>
        </p:txBody>
      </p:sp>
      <p:sp>
        <p:nvSpPr>
          <p:cNvPr id="3" name="Content Placeholder 2"/>
          <p:cNvSpPr>
            <a:spLocks noGrp="1"/>
          </p:cNvSpPr>
          <p:nvPr>
            <p:ph sz="quarter" idx="1"/>
          </p:nvPr>
        </p:nvSpPr>
        <p:spPr>
          <a:xfrm>
            <a:off x="457200" y="1679222"/>
            <a:ext cx="7467600" cy="4794730"/>
          </a:xfrm>
        </p:spPr>
        <p:txBody>
          <a:bodyPr/>
          <a:lstStyle/>
          <a:p>
            <a:r>
              <a:rPr lang="en-US" dirty="0" smtClean="0"/>
              <a:t>A </a:t>
            </a:r>
            <a:r>
              <a:rPr lang="en-US" dirty="0" smtClean="0">
                <a:solidFill>
                  <a:srgbClr val="FF6600"/>
                </a:solidFill>
              </a:rPr>
              <a:t>graph-kernel</a:t>
            </a:r>
            <a:r>
              <a:rPr lang="en-US" dirty="0" smtClean="0"/>
              <a:t> based SVM classifier</a:t>
            </a:r>
          </a:p>
          <a:p>
            <a:r>
              <a:rPr lang="en-US" dirty="0"/>
              <a:t>Message propagation used as </a:t>
            </a:r>
            <a:r>
              <a:rPr lang="en-US" dirty="0">
                <a:solidFill>
                  <a:srgbClr val="FF6600"/>
                </a:solidFill>
              </a:rPr>
              <a:t>high-order</a:t>
            </a:r>
            <a:r>
              <a:rPr lang="en-US" dirty="0"/>
              <a:t> </a:t>
            </a:r>
            <a:r>
              <a:rPr lang="en-US" dirty="0" smtClean="0"/>
              <a:t>feature</a:t>
            </a:r>
          </a:p>
          <a:p>
            <a:r>
              <a:rPr lang="en-US" dirty="0" smtClean="0"/>
              <a:t>Combines other features from original messages, users and reposts</a:t>
            </a:r>
          </a:p>
          <a:p>
            <a:r>
              <a:rPr lang="en-US" dirty="0" smtClean="0"/>
              <a:t>State-of-the-art classification accuracy: 0.913</a:t>
            </a:r>
          </a:p>
          <a:p>
            <a:r>
              <a:rPr lang="en-US" dirty="0" smtClean="0">
                <a:solidFill>
                  <a:srgbClr val="FF6600"/>
                </a:solidFill>
              </a:rPr>
              <a:t>Early detection</a:t>
            </a:r>
            <a:r>
              <a:rPr lang="en-US" dirty="0" smtClean="0"/>
              <a:t> accuracy of 0.88 after 24 hours</a:t>
            </a:r>
          </a:p>
        </p:txBody>
      </p:sp>
      <p:sp>
        <p:nvSpPr>
          <p:cNvPr id="4" name="Date Placeholder 3"/>
          <p:cNvSpPr>
            <a:spLocks noGrp="1"/>
          </p:cNvSpPr>
          <p:nvPr>
            <p:ph type="dt" sz="half" idx="14"/>
          </p:nvPr>
        </p:nvSpPr>
        <p:spPr/>
        <p:txBody>
          <a:bodyPr/>
          <a:lstStyle/>
          <a:p>
            <a:fld id="{78E90D6B-3549-4F5C-B1E7-54111FD0EB19}" type="datetime1">
              <a:rPr lang="zh-CN" altLang="en-US" smtClean="0"/>
              <a:pPr/>
              <a:t>11/25/14</a:t>
            </a:fld>
            <a:endParaRPr lang="zh-CN" altLang="en-US"/>
          </a:p>
        </p:txBody>
      </p:sp>
      <p:sp>
        <p:nvSpPr>
          <p:cNvPr id="5" name="Slide Number Placeholder 4"/>
          <p:cNvSpPr>
            <a:spLocks noGrp="1"/>
          </p:cNvSpPr>
          <p:nvPr>
            <p:ph type="sldNum" sz="quarter" idx="15"/>
          </p:nvPr>
        </p:nvSpPr>
        <p:spPr/>
        <p:txBody>
          <a:bodyPr/>
          <a:lstStyle/>
          <a:p>
            <a:fld id="{8E3F947E-859A-4E44-8BFF-5B3F54ECB19D}" type="slidenum">
              <a:rPr lang="zh-CN" altLang="en-US" smtClean="0"/>
              <a:pPr/>
              <a:t>23</a:t>
            </a:fld>
            <a:endParaRPr lang="zh-CN" altLang="en-US"/>
          </a:p>
        </p:txBody>
      </p:sp>
    </p:spTree>
    <p:extLst>
      <p:ext uri="{BB962C8B-B14F-4D97-AF65-F5344CB8AC3E}">
        <p14:creationId xmlns:p14="http://schemas.microsoft.com/office/powerpoint/2010/main" val="13945125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16666" y="2822222"/>
            <a:ext cx="5517445" cy="818974"/>
          </a:xfrm>
        </p:spPr>
        <p:txBody>
          <a:bodyPr/>
          <a:lstStyle/>
          <a:p>
            <a:r>
              <a:rPr lang="en-US" altLang="zh-CN" dirty="0" smtClean="0"/>
              <a:t>Thanks and Questions?</a:t>
            </a:r>
            <a:endParaRPr lang="zh-CN" altLang="en-US" dirty="0"/>
          </a:p>
        </p:txBody>
      </p:sp>
      <p:sp>
        <p:nvSpPr>
          <p:cNvPr id="6" name="日期占位符 5"/>
          <p:cNvSpPr>
            <a:spLocks noGrp="1"/>
          </p:cNvSpPr>
          <p:nvPr>
            <p:ph type="dt" sz="half" idx="10"/>
          </p:nvPr>
        </p:nvSpPr>
        <p:spPr/>
        <p:txBody>
          <a:bodyPr/>
          <a:lstStyle/>
          <a:p>
            <a:fld id="{9EEACC4C-828B-4B85-88EE-B7DAD6F4ECCE}" type="datetime1">
              <a:rPr lang="zh-CN" altLang="en-US" smtClean="0"/>
              <a:pPr/>
              <a:t>11/25/14</a:t>
            </a:fld>
            <a:endParaRPr lang="zh-CN" altLang="en-US" dirty="0"/>
          </a:p>
        </p:txBody>
      </p:sp>
      <p:sp>
        <p:nvSpPr>
          <p:cNvPr id="5" name="灯片编号占位符 4"/>
          <p:cNvSpPr>
            <a:spLocks noGrp="1"/>
          </p:cNvSpPr>
          <p:nvPr>
            <p:ph type="sldNum" sz="quarter" idx="12"/>
          </p:nvPr>
        </p:nvSpPr>
        <p:spPr>
          <a:xfrm>
            <a:off x="8458200" y="6300788"/>
            <a:ext cx="685800" cy="273050"/>
          </a:xfrm>
        </p:spPr>
        <p:txBody>
          <a:bodyPr/>
          <a:lstStyle/>
          <a:p>
            <a:fld id="{4772DBE7-A3F4-4EAE-87CB-921A05F739BC}" type="slidenum">
              <a:rPr lang="zh-CN" altLang="en-US" smtClean="0"/>
              <a:pPr/>
              <a:t>24</a:t>
            </a:fld>
            <a:endParaRPr lang="zh-CN" altLang="en-US"/>
          </a:p>
        </p:txBody>
      </p:sp>
    </p:spTree>
    <p:extLst>
      <p:ext uri="{BB962C8B-B14F-4D97-AF65-F5344CB8AC3E}">
        <p14:creationId xmlns:p14="http://schemas.microsoft.com/office/powerpoint/2010/main" val="1272034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780" y="0"/>
            <a:ext cx="7700875" cy="1325563"/>
          </a:xfrm>
        </p:spPr>
        <p:txBody>
          <a:bodyPr>
            <a:normAutofit/>
          </a:bodyPr>
          <a:lstStyle/>
          <a:p>
            <a:r>
              <a:rPr lang="en-US" altLang="zh-CN" sz="3000" dirty="0" smtClean="0"/>
              <a:t>Rumors vs. False Rumors</a:t>
            </a:r>
            <a:endParaRPr lang="zh-CN" altLang="en-US" sz="3000" dirty="0"/>
          </a:p>
        </p:txBody>
      </p:sp>
      <p:sp>
        <p:nvSpPr>
          <p:cNvPr id="7" name="内容占位符 2"/>
          <p:cNvSpPr>
            <a:spLocks noGrp="1"/>
          </p:cNvSpPr>
          <p:nvPr>
            <p:ph sz="quarter" idx="1"/>
          </p:nvPr>
        </p:nvSpPr>
        <p:spPr>
          <a:xfrm>
            <a:off x="248126" y="1621410"/>
            <a:ext cx="7689061" cy="4554759"/>
          </a:xfrm>
        </p:spPr>
        <p:txBody>
          <a:bodyPr>
            <a:normAutofit/>
          </a:bodyPr>
          <a:lstStyle/>
          <a:p>
            <a:r>
              <a:rPr lang="en-US" altLang="zh-CN" b="1" i="1" dirty="0">
                <a:latin typeface="Times New Roman" panose="02020603050405020304" pitchFamily="18" charset="0"/>
                <a:cs typeface="Times New Roman" panose="02020603050405020304" pitchFamily="18" charset="0"/>
              </a:rPr>
              <a:t>Rumor</a:t>
            </a:r>
            <a:r>
              <a:rPr lang="en-US" altLang="zh-CN" dirty="0">
                <a:latin typeface="Times New Roman" panose="02020603050405020304" pitchFamily="18" charset="0"/>
                <a:cs typeface="Times New Roman" panose="02020603050405020304" pitchFamily="18" charset="0"/>
              </a:rPr>
              <a:t>: A currently </a:t>
            </a:r>
            <a:r>
              <a:rPr lang="en-US" altLang="zh-CN" dirty="0" smtClean="0">
                <a:latin typeface="Times New Roman" panose="02020603050405020304" pitchFamily="18" charset="0"/>
                <a:cs typeface="Times New Roman" panose="02020603050405020304" pitchFamily="18" charset="0"/>
              </a:rPr>
              <a:t>circulating </a:t>
            </a:r>
            <a:r>
              <a:rPr lang="en-US" altLang="zh-CN" dirty="0" smtClean="0">
                <a:solidFill>
                  <a:schemeClr val="accent1"/>
                </a:solidFill>
                <a:latin typeface="Times New Roman" panose="02020603050405020304" pitchFamily="18" charset="0"/>
                <a:cs typeface="Times New Roman" panose="02020603050405020304" pitchFamily="18" charset="0"/>
              </a:rPr>
              <a:t>unconfirmed</a:t>
            </a:r>
            <a:r>
              <a:rPr lang="en-US" altLang="zh-CN" dirty="0" smtClean="0">
                <a:latin typeface="Times New Roman" panose="02020603050405020304" pitchFamily="18" charset="0"/>
                <a:cs typeface="Times New Roman" panose="02020603050405020304" pitchFamily="18" charset="0"/>
              </a:rPr>
              <a:t> or </a:t>
            </a:r>
            <a:r>
              <a:rPr lang="en-US" altLang="zh-CN" dirty="0" smtClean="0">
                <a:solidFill>
                  <a:srgbClr val="FE8637"/>
                </a:solidFill>
                <a:latin typeface="Times New Roman" panose="02020603050405020304" pitchFamily="18" charset="0"/>
                <a:cs typeface="Times New Roman" panose="02020603050405020304" pitchFamily="18" charset="0"/>
              </a:rPr>
              <a:t>uncertain</a:t>
            </a:r>
            <a:r>
              <a:rPr lang="en-US" altLang="zh-CN" dirty="0" smtClean="0">
                <a:latin typeface="Times New Roman" panose="02020603050405020304" pitchFamily="18" charset="0"/>
                <a:cs typeface="Times New Roman" panose="02020603050405020304" pitchFamily="18" charset="0"/>
              </a:rPr>
              <a:t> statement or report.</a:t>
            </a:r>
          </a:p>
          <a:p>
            <a:pPr lvl="1"/>
            <a:r>
              <a:rPr lang="en-US" altLang="zh-CN" i="1" dirty="0" smtClean="0">
                <a:latin typeface="Times New Roman" panose="02020603050405020304" pitchFamily="18" charset="0"/>
                <a:cs typeface="Times New Roman" panose="02020603050405020304" pitchFamily="18" charset="0"/>
              </a:rPr>
              <a:t>“US government works with aliens.”</a:t>
            </a:r>
          </a:p>
          <a:p>
            <a:pPr lvl="1"/>
            <a:r>
              <a:rPr lang="en-US" altLang="zh-CN" i="1" dirty="0" smtClean="0">
                <a:latin typeface="Times New Roman" panose="02020603050405020304" pitchFamily="18" charset="0"/>
                <a:cs typeface="Times New Roman" panose="02020603050405020304" pitchFamily="18" charset="0"/>
              </a:rPr>
              <a:t>“Hillary Clinton is running for president in 2016.”</a:t>
            </a:r>
          </a:p>
          <a:p>
            <a:pPr lvl="1"/>
            <a:endParaRPr lang="en-US" altLang="zh-CN" dirty="0">
              <a:latin typeface="Times New Roman" panose="02020603050405020304" pitchFamily="18" charset="0"/>
              <a:cs typeface="Times New Roman" panose="02020603050405020304" pitchFamily="18" charset="0"/>
            </a:endParaRPr>
          </a:p>
          <a:p>
            <a:r>
              <a:rPr lang="en-US" altLang="zh-CN" b="1" i="1" dirty="0" smtClean="0">
                <a:latin typeface="Times New Roman" panose="02020603050405020304" pitchFamily="18" charset="0"/>
                <a:cs typeface="Times New Roman" panose="02020603050405020304" pitchFamily="18" charset="0"/>
              </a:rPr>
              <a:t>False rumor</a:t>
            </a:r>
            <a:r>
              <a:rPr lang="en-US" altLang="zh-CN" dirty="0">
                <a:latin typeface="Times New Roman" panose="02020603050405020304" pitchFamily="18" charset="0"/>
                <a:cs typeface="Times New Roman" panose="02020603050405020304" pitchFamily="18" charset="0"/>
              </a:rPr>
              <a:t>: A rumor that </a:t>
            </a:r>
            <a:r>
              <a:rPr lang="en-US" altLang="zh-CN" dirty="0" smtClean="0">
                <a:latin typeface="Times New Roman" panose="02020603050405020304" pitchFamily="18" charset="0"/>
                <a:cs typeface="Times New Roman" panose="02020603050405020304" pitchFamily="18" charset="0"/>
              </a:rPr>
              <a:t>turns </a:t>
            </a:r>
            <a:r>
              <a:rPr lang="en-US" altLang="zh-CN" dirty="0">
                <a:latin typeface="Times New Roman" panose="02020603050405020304" pitchFamily="18" charset="0"/>
                <a:cs typeface="Times New Roman" panose="02020603050405020304" pitchFamily="18" charset="0"/>
              </a:rPr>
              <a:t>out to be </a:t>
            </a:r>
            <a:r>
              <a:rPr lang="en-US" altLang="zh-CN" dirty="0" smtClean="0">
                <a:solidFill>
                  <a:srgbClr val="FE8637"/>
                </a:solidFill>
                <a:latin typeface="Times New Roman" panose="02020603050405020304" pitchFamily="18" charset="0"/>
                <a:cs typeface="Times New Roman" panose="02020603050405020304" pitchFamily="18" charset="0"/>
              </a:rPr>
              <a:t>false</a:t>
            </a:r>
            <a:r>
              <a:rPr lang="en-US" altLang="zh-CN" dirty="0" smtClean="0">
                <a:latin typeface="Times New Roman" panose="02020603050405020304" pitchFamily="18" charset="0"/>
                <a:cs typeface="Times New Roman" panose="02020603050405020304" pitchFamily="18" charset="0"/>
              </a:rPr>
              <a:t>. (A.k.a. </a:t>
            </a:r>
            <a:r>
              <a:rPr lang="en-US" altLang="zh-CN" sz="2000" i="1" dirty="0" smtClean="0">
                <a:latin typeface="Times New Roman" panose="02020603050405020304" pitchFamily="18" charset="0"/>
                <a:cs typeface="Times New Roman" panose="02020603050405020304" pitchFamily="18" charset="0"/>
              </a:rPr>
              <a:t>misinformation</a:t>
            </a:r>
            <a:r>
              <a:rPr lang="en-US" altLang="zh-CN" sz="2000"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disinformation</a:t>
            </a:r>
            <a:r>
              <a:rPr lang="en-US" altLang="zh-CN" sz="2000"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en-US" altLang="zh-CN" i="1" dirty="0" smtClean="0">
                <a:latin typeface="Times New Roman" panose="02020603050405020304" pitchFamily="18" charset="0"/>
                <a:cs typeface="Times New Roman" panose="02020603050405020304" pitchFamily="18" charset="0"/>
              </a:rPr>
              <a:t>“Genetically modified foods cause cancer”</a:t>
            </a:r>
          </a:p>
          <a:p>
            <a:pPr lvl="1"/>
            <a:r>
              <a:rPr lang="en-US" altLang="zh-CN" i="1" dirty="0" smtClean="0">
                <a:latin typeface="Times New Roman" panose="02020603050405020304" pitchFamily="18" charset="0"/>
                <a:cs typeface="Times New Roman" panose="02020603050405020304" pitchFamily="18" charset="0"/>
              </a:rPr>
              <a:t>“slapping a mosquito feeding on you can kill you!”</a:t>
            </a:r>
          </a:p>
          <a:p>
            <a:pPr lvl="1"/>
            <a:r>
              <a:rPr lang="en-US" altLang="zh-CN" i="1" dirty="0" smtClean="0">
                <a:latin typeface="Times New Roman" panose="02020603050405020304" pitchFamily="18" charset="0"/>
                <a:cs typeface="Times New Roman" panose="02020603050405020304" pitchFamily="18" charset="0"/>
              </a:rPr>
              <a:t>“Magnifier and sweetener cause watermelon to explode…”</a:t>
            </a:r>
            <a:br>
              <a:rPr lang="en-US" altLang="zh-CN" i="1" dirty="0" smtClean="0">
                <a:latin typeface="Times New Roman" panose="02020603050405020304" pitchFamily="18" charset="0"/>
                <a:cs typeface="Times New Roman" panose="02020603050405020304" pitchFamily="18" charset="0"/>
              </a:rPr>
            </a:br>
            <a:endParaRPr lang="en-US" altLang="zh-CN" i="1" dirty="0">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4"/>
          </p:nvPr>
        </p:nvSpPr>
        <p:spPr/>
        <p:txBody>
          <a:bodyPr/>
          <a:lstStyle/>
          <a:p>
            <a:fld id="{76E52236-CEED-4262-AC80-5C598864A122}" type="datetime1">
              <a:rPr lang="zh-CN" altLang="en-US" smtClean="0"/>
              <a:pPr/>
              <a:t>11/25/14</a:t>
            </a:fld>
            <a:endParaRPr lang="zh-CN" altLang="en-US"/>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3</a:t>
            </a:fld>
            <a:endParaRPr lang="zh-CN" altLang="en-US"/>
          </a:p>
        </p:txBody>
      </p:sp>
    </p:spTree>
    <p:extLst>
      <p:ext uri="{BB962C8B-B14F-4D97-AF65-F5344CB8AC3E}">
        <p14:creationId xmlns:p14="http://schemas.microsoft.com/office/powerpoint/2010/main" val="106284951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544" y="0"/>
            <a:ext cx="7886700" cy="1325563"/>
          </a:xfrm>
        </p:spPr>
        <p:txBody>
          <a:bodyPr>
            <a:normAutofit/>
          </a:bodyPr>
          <a:lstStyle/>
          <a:p>
            <a:r>
              <a:rPr lang="en-US" altLang="zh-CN" sz="3000" dirty="0" smtClean="0"/>
              <a:t>Detecting False Rumor is Hard…</a:t>
            </a:r>
            <a:endParaRPr lang="zh-CN" altLang="en-US" sz="3000" dirty="0"/>
          </a:p>
        </p:txBody>
      </p:sp>
      <p:sp>
        <p:nvSpPr>
          <p:cNvPr id="7" name="内容占位符 2"/>
          <p:cNvSpPr>
            <a:spLocks noGrp="1"/>
          </p:cNvSpPr>
          <p:nvPr>
            <p:ph sz="quarter" idx="1"/>
          </p:nvPr>
        </p:nvSpPr>
        <p:spPr>
          <a:xfrm>
            <a:off x="4557888" y="1332803"/>
            <a:ext cx="4007556" cy="5256584"/>
          </a:xfrm>
        </p:spPr>
        <p:txBody>
          <a:bodyPr>
            <a:normAutofit lnSpcReduction="10000"/>
          </a:bodyPr>
          <a:lstStyle/>
          <a:p>
            <a:pPr marL="0" indent="0">
              <a:buNone/>
            </a:pPr>
            <a:r>
              <a:rPr lang="en-US" sz="1400" b="1" dirty="0"/>
              <a:t>Dirty Cat Eats Foul Fish</a:t>
            </a:r>
            <a:r>
              <a:rPr lang="en-US" sz="1400" dirty="0"/>
              <a:t>: </a:t>
            </a:r>
            <a:r>
              <a:rPr lang="en-US" sz="1400" i="1" dirty="0"/>
              <a:t>Global warning! Please repost! You should never crush a rove beetle if it lands on your skin. Rove beetles contain venom which kills people for sure if it contacts skin! Tell your children and friends that it’s better to just gently blow the rove beetle away if it lands on your skin. Doctors specially warn that if you come </a:t>
            </a:r>
            <a:r>
              <a:rPr lang="en-US" sz="1400" i="1" dirty="0" smtClean="0"/>
              <a:t>across </a:t>
            </a:r>
            <a:r>
              <a:rPr lang="en-US" sz="1400" i="1" dirty="0"/>
              <a:t>a rove beetle, never smash it with hands! </a:t>
            </a:r>
            <a:r>
              <a:rPr lang="en-US" sz="1400" i="1" dirty="0" smtClean="0"/>
              <a:t>@</a:t>
            </a:r>
            <a:r>
              <a:rPr lang="en-US" sz="1400" i="1" dirty="0" err="1" smtClean="0"/>
              <a:t>AccessCity</a:t>
            </a:r>
            <a:r>
              <a:rPr lang="en-US" sz="1400" i="1" dirty="0" smtClean="0"/>
              <a:t> @</a:t>
            </a:r>
            <a:r>
              <a:rPr lang="en-US" sz="1400" i="1" dirty="0" err="1"/>
              <a:t>CongXiongzhuang</a:t>
            </a:r>
            <a:r>
              <a:rPr lang="en-US" sz="1400" i="1" dirty="0"/>
              <a:t> @</a:t>
            </a:r>
            <a:r>
              <a:rPr lang="en-US" sz="1400" i="1" dirty="0" err="1"/>
              <a:t>DLTVLivingChannel</a:t>
            </a:r>
            <a:r>
              <a:rPr lang="en-US" sz="1400" i="1" dirty="0"/>
              <a:t> @</a:t>
            </a:r>
            <a:r>
              <a:rPr lang="en-US" sz="1400" i="1" dirty="0" err="1"/>
              <a:t>hiliziWebsite</a:t>
            </a:r>
            <a:r>
              <a:rPr lang="en-US" sz="1400" i="1" dirty="0"/>
              <a:t> @</a:t>
            </a:r>
            <a:r>
              <a:rPr lang="en-US" sz="1400" i="1" dirty="0" err="1"/>
              <a:t>NewYouthWeb</a:t>
            </a:r>
            <a:r>
              <a:rPr lang="en-US" sz="1400" i="1" dirty="0"/>
              <a:t> </a:t>
            </a:r>
            <a:endParaRPr lang="en-US" sz="1400" dirty="0"/>
          </a:p>
          <a:p>
            <a:pPr marL="0" indent="0">
              <a:buNone/>
            </a:pPr>
            <a:endParaRPr lang="en-US" sz="1400" dirty="0"/>
          </a:p>
          <a:p>
            <a:pPr marL="0" indent="0">
              <a:buNone/>
            </a:pPr>
            <a:r>
              <a:rPr lang="en-US" sz="1400" b="1" dirty="0"/>
              <a:t>Wenzhou City News</a:t>
            </a:r>
            <a:r>
              <a:rPr lang="en-US" sz="1400" dirty="0"/>
              <a:t>: </a:t>
            </a:r>
            <a:r>
              <a:rPr lang="en-US" sz="1400" i="1" dirty="0"/>
              <a:t>[Don’t crush this beetle with hands when you see it] Rove beetles have been discovered in a school of Wenzhou. According to a doctor, rove beetle doesn’t bite human beings, but once the venom in its body comes in contact with human skin, it can quickly cause blistering and festering, spreading to other areas and getting worse if you scratch it. If you ever touch the venom of rove beetle, please clean the skin repeatedly with soap water, 4% baking soda solution or 10% ammonia, and seek help at a local hospital immediately. </a:t>
            </a:r>
            <a:endParaRPr lang="en-US" sz="1400" dirty="0"/>
          </a:p>
          <a:p>
            <a:pPr marL="0" indent="0">
              <a:buNone/>
            </a:pPr>
            <a:endParaRPr lang="en-US" altLang="zh-CN" sz="1400" dirty="0">
              <a:solidFill>
                <a:schemeClr val="tx1"/>
              </a:solidFill>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4"/>
          </p:nvPr>
        </p:nvSpPr>
        <p:spPr/>
        <p:txBody>
          <a:bodyPr/>
          <a:lstStyle/>
          <a:p>
            <a:fld id="{76E52236-CEED-4262-AC80-5C598864A122}" type="datetime1">
              <a:rPr lang="zh-CN" altLang="en-US" smtClean="0"/>
              <a:pPr/>
              <a:t>11/25/14</a:t>
            </a:fld>
            <a:endParaRPr lang="zh-CN" altLang="en-US"/>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4</a:t>
            </a:fld>
            <a:endParaRPr lang="zh-CN" altLang="en-US"/>
          </a:p>
        </p:txBody>
      </p:sp>
      <p:pic>
        <p:nvPicPr>
          <p:cNvPr id="4" name="图片 3"/>
          <p:cNvPicPr>
            <a:picLocks noChangeAspect="1"/>
          </p:cNvPicPr>
          <p:nvPr/>
        </p:nvPicPr>
        <p:blipFill>
          <a:blip r:embed="rId2" cstate="print">
            <a:clrChange>
              <a:clrFrom>
                <a:srgbClr val="FFFFFF"/>
              </a:clrFrom>
              <a:clrTo>
                <a:srgbClr val="FFFFFF">
                  <a:alpha val="0"/>
                </a:srgbClr>
              </a:clrTo>
            </a:clrChange>
          </a:blip>
          <a:stretch>
            <a:fillRect/>
          </a:stretch>
        </p:blipFill>
        <p:spPr>
          <a:xfrm>
            <a:off x="272470" y="1545693"/>
            <a:ext cx="3903286" cy="1734794"/>
          </a:xfrm>
          <a:prstGeom prst="rect">
            <a:avLst/>
          </a:prstGeom>
        </p:spPr>
      </p:pic>
      <p:pic>
        <p:nvPicPr>
          <p:cNvPr id="6" name="图片 5"/>
          <p:cNvPicPr>
            <a:picLocks noChangeAspect="1"/>
          </p:cNvPicPr>
          <p:nvPr/>
        </p:nvPicPr>
        <p:blipFill>
          <a:blip r:embed="rId3" cstate="print">
            <a:clrChange>
              <a:clrFrom>
                <a:srgbClr val="FFFFFF"/>
              </a:clrFrom>
              <a:clrTo>
                <a:srgbClr val="FFFFFF">
                  <a:alpha val="0"/>
                </a:srgbClr>
              </a:clrTo>
            </a:clrChange>
          </a:blip>
          <a:stretch>
            <a:fillRect/>
          </a:stretch>
        </p:blipFill>
        <p:spPr>
          <a:xfrm>
            <a:off x="228852" y="4024856"/>
            <a:ext cx="4220774" cy="1795302"/>
          </a:xfrm>
          <a:prstGeom prst="rect">
            <a:avLst/>
          </a:prstGeom>
        </p:spPr>
      </p:pic>
      <p:sp>
        <p:nvSpPr>
          <p:cNvPr id="8" name="Oval 7"/>
          <p:cNvSpPr/>
          <p:nvPr/>
        </p:nvSpPr>
        <p:spPr>
          <a:xfrm>
            <a:off x="1015999" y="2511777"/>
            <a:ext cx="3118556" cy="493888"/>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28575" cmpd="sng">
                <a:solidFill>
                  <a:schemeClr val="tx1"/>
                </a:solidFill>
              </a:ln>
            </a:endParaRPr>
          </a:p>
        </p:txBody>
      </p:sp>
      <p:sp>
        <p:nvSpPr>
          <p:cNvPr id="10" name="Oval 9"/>
          <p:cNvSpPr/>
          <p:nvPr/>
        </p:nvSpPr>
        <p:spPr>
          <a:xfrm>
            <a:off x="1916288" y="2991555"/>
            <a:ext cx="1667934" cy="265287"/>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28575" cmpd="sng">
                <a:solidFill>
                  <a:schemeClr val="tx1"/>
                </a:solidFill>
              </a:ln>
            </a:endParaRPr>
          </a:p>
        </p:txBody>
      </p:sp>
      <p:sp>
        <p:nvSpPr>
          <p:cNvPr id="11" name="Oval 10"/>
          <p:cNvSpPr/>
          <p:nvPr/>
        </p:nvSpPr>
        <p:spPr>
          <a:xfrm>
            <a:off x="2181577" y="5444066"/>
            <a:ext cx="1667934" cy="265287"/>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28575" cmpd="sng">
                <a:solidFill>
                  <a:schemeClr val="tx1"/>
                </a:solidFill>
              </a:ln>
            </a:endParaRPr>
          </a:p>
        </p:txBody>
      </p:sp>
      <p:pic>
        <p:nvPicPr>
          <p:cNvPr id="9" name="Picture 8" descr="Screen Shot 2014-11-26 at 11.03.4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 y="577686"/>
            <a:ext cx="1864078" cy="1858563"/>
          </a:xfrm>
          <a:prstGeom prst="rect">
            <a:avLst/>
          </a:prstGeom>
        </p:spPr>
      </p:pic>
      <p:pic>
        <p:nvPicPr>
          <p:cNvPr id="12" name="Picture 11" descr="Screen Shot 2014-11-26 at 11.04.1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567" y="3344333"/>
            <a:ext cx="2155658" cy="1524000"/>
          </a:xfrm>
          <a:prstGeom prst="rect">
            <a:avLst/>
          </a:prstGeom>
        </p:spPr>
      </p:pic>
    </p:spTree>
    <p:extLst>
      <p:ext uri="{BB962C8B-B14F-4D97-AF65-F5344CB8AC3E}">
        <p14:creationId xmlns:p14="http://schemas.microsoft.com/office/powerpoint/2010/main" val="868954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67" y="0"/>
            <a:ext cx="7467600" cy="1143000"/>
          </a:xfrm>
        </p:spPr>
        <p:txBody>
          <a:bodyPr/>
          <a:lstStyle/>
          <a:p>
            <a:r>
              <a:rPr lang="en-US" dirty="0" smtClean="0"/>
              <a:t>Our Intuition – False Rumor</a:t>
            </a:r>
            <a:endParaRPr lang="en-US" dirty="0"/>
          </a:p>
        </p:txBody>
      </p:sp>
      <p:sp>
        <p:nvSpPr>
          <p:cNvPr id="4" name="Date Placeholder 3"/>
          <p:cNvSpPr>
            <a:spLocks noGrp="1"/>
          </p:cNvSpPr>
          <p:nvPr>
            <p:ph type="dt" sz="half" idx="14"/>
          </p:nvPr>
        </p:nvSpPr>
        <p:spPr/>
        <p:txBody>
          <a:bodyPr/>
          <a:lstStyle/>
          <a:p>
            <a:fld id="{78E90D6B-3549-4F5C-B1E7-54111FD0EB19}" type="datetime1">
              <a:rPr lang="zh-CN" altLang="en-US" smtClean="0"/>
              <a:pPr/>
              <a:t>11/25/14</a:t>
            </a:fld>
            <a:endParaRPr lang="zh-CN" altLang="en-US"/>
          </a:p>
        </p:txBody>
      </p:sp>
      <p:sp>
        <p:nvSpPr>
          <p:cNvPr id="5" name="Slide Number Placeholder 4"/>
          <p:cNvSpPr>
            <a:spLocks noGrp="1"/>
          </p:cNvSpPr>
          <p:nvPr>
            <p:ph type="sldNum" sz="quarter" idx="15"/>
          </p:nvPr>
        </p:nvSpPr>
        <p:spPr/>
        <p:txBody>
          <a:bodyPr/>
          <a:lstStyle/>
          <a:p>
            <a:fld id="{8E3F947E-859A-4E44-8BFF-5B3F54ECB19D}" type="slidenum">
              <a:rPr lang="zh-CN" altLang="en-US" smtClean="0"/>
              <a:pPr/>
              <a:t>5</a:t>
            </a:fld>
            <a:endParaRPr lang="zh-CN" altLang="en-US"/>
          </a:p>
        </p:txBody>
      </p:sp>
      <p:pic>
        <p:nvPicPr>
          <p:cNvPr id="9" name="Picture 8" descr="example1_details.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67178"/>
            <a:ext cx="9144000" cy="4768019"/>
          </a:xfrm>
          <a:prstGeom prst="rect">
            <a:avLst/>
          </a:prstGeom>
        </p:spPr>
      </p:pic>
      <p:sp>
        <p:nvSpPr>
          <p:cNvPr id="10" name="Rounded Rectangle 9"/>
          <p:cNvSpPr/>
          <p:nvPr/>
        </p:nvSpPr>
        <p:spPr>
          <a:xfrm>
            <a:off x="1382889" y="2723444"/>
            <a:ext cx="2017890" cy="578556"/>
          </a:xfrm>
          <a:prstGeom prst="round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1535288" y="4794955"/>
            <a:ext cx="1978379" cy="539045"/>
          </a:xfrm>
          <a:prstGeom prst="round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3987799" y="4763911"/>
            <a:ext cx="1910645" cy="578556"/>
          </a:xfrm>
          <a:prstGeom prst="round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4577644" y="2672644"/>
            <a:ext cx="2144889" cy="578556"/>
          </a:xfrm>
          <a:prstGeom prst="round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606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756" y="0"/>
            <a:ext cx="7467600" cy="1143000"/>
          </a:xfrm>
        </p:spPr>
        <p:txBody>
          <a:bodyPr/>
          <a:lstStyle/>
          <a:p>
            <a:r>
              <a:rPr lang="en-US" dirty="0" smtClean="0"/>
              <a:t>Our Intuition – Normal Message</a:t>
            </a:r>
            <a:endParaRPr lang="en-US" dirty="0"/>
          </a:p>
        </p:txBody>
      </p:sp>
      <p:sp>
        <p:nvSpPr>
          <p:cNvPr id="4" name="Date Placeholder 3"/>
          <p:cNvSpPr>
            <a:spLocks noGrp="1"/>
          </p:cNvSpPr>
          <p:nvPr>
            <p:ph type="dt" sz="half" idx="14"/>
          </p:nvPr>
        </p:nvSpPr>
        <p:spPr/>
        <p:txBody>
          <a:bodyPr/>
          <a:lstStyle/>
          <a:p>
            <a:fld id="{78E90D6B-3549-4F5C-B1E7-54111FD0EB19}" type="datetime1">
              <a:rPr lang="zh-CN" altLang="en-US" smtClean="0"/>
              <a:pPr/>
              <a:t>11/25/14</a:t>
            </a:fld>
            <a:endParaRPr lang="zh-CN" altLang="en-US"/>
          </a:p>
        </p:txBody>
      </p:sp>
      <p:sp>
        <p:nvSpPr>
          <p:cNvPr id="5" name="Slide Number Placeholder 4"/>
          <p:cNvSpPr>
            <a:spLocks noGrp="1"/>
          </p:cNvSpPr>
          <p:nvPr>
            <p:ph type="sldNum" sz="quarter" idx="15"/>
          </p:nvPr>
        </p:nvSpPr>
        <p:spPr/>
        <p:txBody>
          <a:bodyPr/>
          <a:lstStyle/>
          <a:p>
            <a:fld id="{8E3F947E-859A-4E44-8BFF-5B3F54ECB19D}" type="slidenum">
              <a:rPr lang="zh-CN" altLang="en-US" smtClean="0"/>
              <a:pPr/>
              <a:t>6</a:t>
            </a:fld>
            <a:endParaRPr lang="zh-CN" altLang="en-US"/>
          </a:p>
        </p:txBody>
      </p:sp>
      <p:pic>
        <p:nvPicPr>
          <p:cNvPr id="6" name="Picture 5" descr="example2_details.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022" y="1687688"/>
            <a:ext cx="7772400" cy="4216400"/>
          </a:xfrm>
          <a:prstGeom prst="rect">
            <a:avLst/>
          </a:prstGeom>
        </p:spPr>
      </p:pic>
    </p:spTree>
    <p:extLst>
      <p:ext uri="{BB962C8B-B14F-4D97-AF65-F5344CB8AC3E}">
        <p14:creationId xmlns:p14="http://schemas.microsoft.com/office/powerpoint/2010/main" val="11473004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0633" y="-14111"/>
            <a:ext cx="7886700" cy="1325563"/>
          </a:xfrm>
        </p:spPr>
        <p:txBody>
          <a:bodyPr>
            <a:normAutofit/>
          </a:bodyPr>
          <a:lstStyle/>
          <a:p>
            <a:r>
              <a:rPr lang="en-US" altLang="zh-CN" sz="3000" dirty="0"/>
              <a:t>Problem Definition</a:t>
            </a:r>
            <a:endParaRPr lang="zh-CN" altLang="en-US" sz="3000" dirty="0"/>
          </a:p>
        </p:txBody>
      </p:sp>
      <p:sp>
        <p:nvSpPr>
          <p:cNvPr id="7" name="内容占位符 2"/>
          <p:cNvSpPr>
            <a:spLocks noGrp="1"/>
          </p:cNvSpPr>
          <p:nvPr>
            <p:ph sz="quarter" idx="1"/>
          </p:nvPr>
        </p:nvSpPr>
        <p:spPr>
          <a:xfrm>
            <a:off x="502100" y="1488664"/>
            <a:ext cx="7823455" cy="4663780"/>
          </a:xfrm>
        </p:spPr>
        <p:txBody>
          <a:bodyPr>
            <a:normAutofit lnSpcReduction="10000"/>
          </a:bodyPr>
          <a:lstStyle/>
          <a:p>
            <a:pPr marL="0" indent="0">
              <a:buNone/>
            </a:pPr>
            <a:r>
              <a:rPr lang="en-US" altLang="zh-CN" b="1" dirty="0" smtClean="0">
                <a:solidFill>
                  <a:srgbClr val="FF0000"/>
                </a:solidFill>
                <a:latin typeface="Times New Roman" panose="02020603050405020304" pitchFamily="18" charset="0"/>
                <a:cs typeface="Times New Roman" panose="02020603050405020304" pitchFamily="18" charset="0"/>
              </a:rPr>
              <a:t>Input:</a:t>
            </a:r>
          </a:p>
          <a:p>
            <a:pPr marL="0" indent="0">
              <a:buNone/>
            </a:pPr>
            <a:r>
              <a:rPr lang="en-US" altLang="zh-CN" dirty="0" smtClean="0">
                <a:latin typeface="Times New Roman" panose="02020603050405020304" pitchFamily="18" charset="0"/>
                <a:cs typeface="Times New Roman" panose="02020603050405020304" pitchFamily="18" charset="0"/>
              </a:rPr>
              <a:t>All </a:t>
            </a:r>
            <a:r>
              <a:rPr lang="en-US" altLang="zh-CN" dirty="0" smtClean="0">
                <a:latin typeface="Times New Roman" panose="02020603050405020304" pitchFamily="18" charset="0"/>
                <a:cs typeface="Times New Roman" panose="02020603050405020304" pitchFamily="18" charset="0"/>
              </a:rPr>
              <a:t>of </a:t>
            </a:r>
            <a:r>
              <a:rPr lang="en-US" altLang="zh-CN" dirty="0" err="1" smtClean="0">
                <a:latin typeface="Times New Roman" panose="02020603050405020304" pitchFamily="18" charset="0"/>
                <a:cs typeface="Times New Roman" panose="02020603050405020304" pitchFamily="18" charset="0"/>
              </a:rPr>
              <a:t>Weibo</a:t>
            </a:r>
            <a:r>
              <a:rPr lang="en-US" altLang="zh-CN" sz="2400" dirty="0" smtClean="0">
                <a:solidFill>
                  <a:schemeClr val="tx1"/>
                </a:solidFill>
                <a:latin typeface="Times New Roman" panose="02020603050405020304" pitchFamily="18" charset="0"/>
                <a:cs typeface="Times New Roman" panose="02020603050405020304" pitchFamily="18" charset="0"/>
              </a:rPr>
              <a:t> = 	Forest </a:t>
            </a:r>
            <a:r>
              <a:rPr lang="en-US" altLang="zh-CN" sz="2400" dirty="0">
                <a:solidFill>
                  <a:schemeClr val="tx1"/>
                </a:solidFill>
                <a:latin typeface="Times New Roman" panose="02020603050405020304" pitchFamily="18" charset="0"/>
                <a:cs typeface="Times New Roman" panose="02020603050405020304" pitchFamily="18" charset="0"/>
              </a:rPr>
              <a:t>of message propagation trees </a:t>
            </a:r>
            <a:r>
              <a:rPr lang="en-US" altLang="zh-CN" sz="2400" i="1" dirty="0">
                <a:solidFill>
                  <a:schemeClr val="accent1"/>
                </a:solidFill>
                <a:latin typeface="Times New Roman" panose="02020603050405020304" pitchFamily="18" charset="0"/>
                <a:cs typeface="Times New Roman" panose="02020603050405020304" pitchFamily="18" charset="0"/>
              </a:rPr>
              <a:t>W</a:t>
            </a:r>
          </a:p>
          <a:p>
            <a:pPr marL="0" indent="0">
              <a:buNone/>
            </a:pPr>
            <a:r>
              <a:rPr lang="en-US" altLang="zh-CN" sz="2400" dirty="0">
                <a:solidFill>
                  <a:schemeClr val="tx1"/>
                </a:solidFill>
                <a:latin typeface="Times New Roman" panose="02020603050405020304" pitchFamily="18" charset="0"/>
                <a:cs typeface="Times New Roman" panose="02020603050405020304" pitchFamily="18" charset="0"/>
              </a:rPr>
              <a:t>A message thread = </a:t>
            </a:r>
            <a:r>
              <a:rPr lang="en-US" altLang="zh-CN" sz="2400" dirty="0" smtClean="0">
                <a:solidFill>
                  <a:schemeClr val="tx1"/>
                </a:solidFill>
                <a:latin typeface="Times New Roman" panose="02020603050405020304" pitchFamily="18" charset="0"/>
                <a:cs typeface="Times New Roman" panose="02020603050405020304" pitchFamily="18" charset="0"/>
              </a:rPr>
              <a:t>	A </a:t>
            </a:r>
            <a:r>
              <a:rPr lang="en-US" altLang="zh-CN" sz="2400" dirty="0">
                <a:solidFill>
                  <a:schemeClr val="tx1"/>
                </a:solidFill>
                <a:latin typeface="Times New Roman" panose="02020603050405020304" pitchFamily="18" charset="0"/>
                <a:cs typeface="Times New Roman" panose="02020603050405020304" pitchFamily="18" charset="0"/>
              </a:rPr>
              <a:t>propagation tree </a:t>
            </a:r>
            <a:r>
              <a:rPr lang="en-US" altLang="zh-CN" sz="2400" i="1" dirty="0">
                <a:solidFill>
                  <a:srgbClr val="FE8637"/>
                </a:solidFill>
                <a:latin typeface="Times New Roman" panose="02020603050405020304" pitchFamily="18" charset="0"/>
                <a:cs typeface="Times New Roman" panose="02020603050405020304" pitchFamily="18" charset="0"/>
              </a:rPr>
              <a:t>T</a:t>
            </a:r>
          </a:p>
          <a:p>
            <a:pPr marL="0" indent="0">
              <a:buNone/>
            </a:pPr>
            <a:r>
              <a:rPr lang="en-US" altLang="zh-CN" sz="2400" dirty="0">
                <a:solidFill>
                  <a:schemeClr val="tx1"/>
                </a:solidFill>
                <a:latin typeface="Times New Roman" panose="02020603050405020304" pitchFamily="18" charset="0"/>
                <a:cs typeface="Times New Roman" panose="02020603050405020304" pitchFamily="18" charset="0"/>
              </a:rPr>
              <a:t>Each message text = </a:t>
            </a:r>
            <a:r>
              <a:rPr lang="en-US" altLang="zh-CN" sz="2400" dirty="0" smtClean="0">
                <a:solidFill>
                  <a:schemeClr val="tx1"/>
                </a:solidFill>
                <a:latin typeface="Times New Roman" panose="02020603050405020304" pitchFamily="18" charset="0"/>
                <a:cs typeface="Times New Roman" panose="02020603050405020304" pitchFamily="18" charset="0"/>
              </a:rPr>
              <a:t>	One </a:t>
            </a:r>
            <a:r>
              <a:rPr lang="en-US" altLang="zh-CN" sz="2400" dirty="0">
                <a:solidFill>
                  <a:schemeClr val="tx1"/>
                </a:solidFill>
                <a:latin typeface="Times New Roman" panose="02020603050405020304" pitchFamily="18" charset="0"/>
                <a:cs typeface="Times New Roman" panose="02020603050405020304" pitchFamily="18" charset="0"/>
              </a:rPr>
              <a:t>node of propagation tree </a:t>
            </a:r>
            <a:r>
              <a:rPr lang="en-US" altLang="zh-CN" sz="2400" i="1" dirty="0">
                <a:solidFill>
                  <a:srgbClr val="FE8637"/>
                </a:solidFill>
                <a:latin typeface="Times New Roman" panose="02020603050405020304" pitchFamily="18" charset="0"/>
                <a:cs typeface="Times New Roman" panose="02020603050405020304" pitchFamily="18" charset="0"/>
              </a:rPr>
              <a:t>m</a:t>
            </a:r>
          </a:p>
          <a:p>
            <a:pPr marL="0" indent="0">
              <a:buNone/>
            </a:pPr>
            <a:r>
              <a:rPr lang="en-US" altLang="zh-CN" sz="2400" dirty="0">
                <a:solidFill>
                  <a:schemeClr val="tx1"/>
                </a:solidFill>
                <a:latin typeface="Times New Roman" panose="02020603050405020304" pitchFamily="18" charset="0"/>
                <a:cs typeface="Times New Roman" panose="02020603050405020304" pitchFamily="18" charset="0"/>
              </a:rPr>
              <a:t>Original message = </a:t>
            </a:r>
            <a:r>
              <a:rPr lang="en-US" altLang="zh-CN" sz="2400" dirty="0" smtClean="0">
                <a:solidFill>
                  <a:schemeClr val="tx1"/>
                </a:solidFill>
                <a:latin typeface="Times New Roman" panose="02020603050405020304" pitchFamily="18" charset="0"/>
                <a:cs typeface="Times New Roman" panose="02020603050405020304" pitchFamily="18" charset="0"/>
              </a:rPr>
              <a:t>	Root </a:t>
            </a:r>
            <a:r>
              <a:rPr lang="en-US" altLang="zh-CN" sz="2400" dirty="0">
                <a:solidFill>
                  <a:schemeClr val="tx1"/>
                </a:solidFill>
                <a:latin typeface="Times New Roman" panose="02020603050405020304" pitchFamily="18" charset="0"/>
                <a:cs typeface="Times New Roman" panose="02020603050405020304" pitchFamily="18" charset="0"/>
              </a:rPr>
              <a:t>of propagation tree </a:t>
            </a:r>
            <a:r>
              <a:rPr lang="en-US" altLang="zh-CN" sz="2400" i="1" dirty="0">
                <a:solidFill>
                  <a:srgbClr val="FE8637"/>
                </a:solidFill>
                <a:latin typeface="Times New Roman" panose="02020603050405020304" pitchFamily="18" charset="0"/>
                <a:cs typeface="Times New Roman" panose="02020603050405020304" pitchFamily="18" charset="0"/>
              </a:rPr>
              <a:t>Root(T)</a:t>
            </a:r>
          </a:p>
          <a:p>
            <a:pPr marL="0" indent="0">
              <a:buNone/>
            </a:pPr>
            <a:r>
              <a:rPr lang="en-US" altLang="zh-CN" sz="2400" dirty="0" smtClean="0">
                <a:solidFill>
                  <a:schemeClr val="tx1"/>
                </a:solidFill>
                <a:latin typeface="Times New Roman" panose="02020603050405020304" pitchFamily="18" charset="0"/>
                <a:cs typeface="Times New Roman" panose="02020603050405020304" pitchFamily="18" charset="0"/>
              </a:rPr>
              <a:t>Repost </a:t>
            </a:r>
            <a:r>
              <a:rPr lang="en-US" altLang="zh-CN" sz="2400" dirty="0">
                <a:solidFill>
                  <a:schemeClr val="tx1"/>
                </a:solidFill>
                <a:latin typeface="Times New Roman" panose="02020603050405020304" pitchFamily="18" charset="0"/>
                <a:cs typeface="Times New Roman" panose="02020603050405020304" pitchFamily="18" charset="0"/>
              </a:rPr>
              <a:t>relationship = </a:t>
            </a:r>
            <a:r>
              <a:rPr lang="en-US" altLang="zh-CN" sz="2400" dirty="0" smtClean="0">
                <a:solidFill>
                  <a:schemeClr val="tx1"/>
                </a:solidFill>
                <a:latin typeface="Times New Roman" panose="02020603050405020304" pitchFamily="18" charset="0"/>
                <a:cs typeface="Times New Roman" panose="02020603050405020304" pitchFamily="18" charset="0"/>
              </a:rPr>
              <a:t>	Father</a:t>
            </a:r>
            <a:r>
              <a:rPr lang="en-US" altLang="zh-CN" sz="2400" dirty="0">
                <a:solidFill>
                  <a:schemeClr val="tx1"/>
                </a:solidFill>
                <a:latin typeface="Times New Roman" panose="02020603050405020304" pitchFamily="18" charset="0"/>
                <a:cs typeface="Times New Roman" panose="02020603050405020304" pitchFamily="18" charset="0"/>
              </a:rPr>
              <a:t>-child relationship </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400" dirty="0" smtClean="0">
                <a:solidFill>
                  <a:schemeClr val="tx1"/>
                </a:solidFill>
                <a:latin typeface="Times New Roman" panose="02020603050405020304" pitchFamily="18" charset="0"/>
                <a:cs typeface="Times New Roman" panose="02020603050405020304" pitchFamily="18" charset="0"/>
              </a:rPr>
              <a:t>Each message </a:t>
            </a:r>
            <a:r>
              <a:rPr lang="en-US" altLang="zh-CN" sz="2400" i="1" dirty="0" smtClean="0">
                <a:solidFill>
                  <a:schemeClr val="tx1"/>
                </a:solidFill>
                <a:latin typeface="Times New Roman" panose="02020603050405020304" pitchFamily="18" charset="0"/>
                <a:cs typeface="Times New Roman" panose="02020603050405020304" pitchFamily="18" charset="0"/>
              </a:rPr>
              <a:t>m</a:t>
            </a:r>
            <a:r>
              <a:rPr lang="en-US" altLang="zh-CN" sz="2400" dirty="0" smtClean="0">
                <a:solidFill>
                  <a:schemeClr val="tx1"/>
                </a:solidFill>
                <a:latin typeface="Times New Roman" panose="02020603050405020304" pitchFamily="18" charset="0"/>
                <a:cs typeface="Times New Roman" panose="02020603050405020304" pitchFamily="18" charset="0"/>
              </a:rPr>
              <a:t> is associated with meta data: </a:t>
            </a:r>
            <a:endParaRPr lang="en-US" altLang="zh-CN" dirty="0">
              <a:solidFill>
                <a:srgbClr val="FF0000"/>
              </a:solidFill>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FF0000"/>
                </a:solidFill>
                <a:latin typeface="Times New Roman" panose="02020603050405020304" pitchFamily="18" charset="0"/>
                <a:cs typeface="Times New Roman" panose="02020603050405020304" pitchFamily="18" charset="0"/>
              </a:rPr>
              <a:t>	</a:t>
            </a:r>
            <a:r>
              <a:rPr lang="en-US" altLang="zh-CN" sz="2400" dirty="0" smtClean="0">
                <a:solidFill>
                  <a:srgbClr val="FE8637"/>
                </a:solidFill>
                <a:latin typeface="Times New Roman" panose="02020603050405020304" pitchFamily="18" charset="0"/>
                <a:cs typeface="Times New Roman" panose="02020603050405020304" pitchFamily="18" charset="0"/>
              </a:rPr>
              <a:t>&lt;user, timestamp, client, images</a:t>
            </a:r>
            <a:r>
              <a:rPr lang="en-US" altLang="zh-CN" sz="2400" dirty="0" smtClean="0">
                <a:solidFill>
                  <a:srgbClr val="FE8637"/>
                </a:solidFill>
                <a:latin typeface="Times New Roman" panose="02020603050405020304" pitchFamily="18" charset="0"/>
                <a:cs typeface="Times New Roman" panose="02020603050405020304" pitchFamily="18" charset="0"/>
              </a:rPr>
              <a:t>&gt;</a:t>
            </a:r>
          </a:p>
          <a:p>
            <a:pPr marL="0" indent="0">
              <a:buNone/>
            </a:pP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b="1" dirty="0" smtClean="0">
                <a:solidFill>
                  <a:srgbClr val="FF6600"/>
                </a:solidFill>
                <a:latin typeface="Times New Roman" panose="02020603050405020304" pitchFamily="18" charset="0"/>
                <a:cs typeface="Times New Roman" panose="02020603050405020304" pitchFamily="18" charset="0"/>
              </a:rPr>
              <a:t>Binary Classification Problem</a:t>
            </a:r>
            <a:r>
              <a:rPr lang="en-US" altLang="zh-CN" b="1" dirty="0" smtClean="0">
                <a:solidFill>
                  <a:srgbClr val="FF6600"/>
                </a:solidFill>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Given </a:t>
            </a:r>
            <a:r>
              <a:rPr lang="en-US" altLang="zh-CN" i="1"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 return if </a:t>
            </a:r>
            <a:r>
              <a:rPr lang="en-US" altLang="zh-CN" i="1" dirty="0" smtClean="0">
                <a:latin typeface="Times New Roman" panose="02020603050405020304" pitchFamily="18" charset="0"/>
                <a:cs typeface="Times New Roman" panose="02020603050405020304" pitchFamily="18" charset="0"/>
              </a:rPr>
              <a:t>Root(T)</a:t>
            </a:r>
            <a:r>
              <a:rPr lang="en-US" altLang="zh-CN" dirty="0" smtClean="0">
                <a:latin typeface="Times New Roman" panose="02020603050405020304" pitchFamily="18" charset="0"/>
                <a:cs typeface="Times New Roman" panose="02020603050405020304" pitchFamily="18" charset="0"/>
              </a:rPr>
              <a:t> is a false rumor or not.</a:t>
            </a:r>
            <a:endParaRPr lang="en-US" altLang="zh-CN"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4"/>
          </p:nvPr>
        </p:nvSpPr>
        <p:spPr/>
        <p:txBody>
          <a:bodyPr/>
          <a:lstStyle/>
          <a:p>
            <a:fld id="{76E52236-CEED-4262-AC80-5C598864A122}" type="datetime1">
              <a:rPr lang="zh-CN" altLang="en-US" smtClean="0"/>
              <a:pPr/>
              <a:t>11/25/14</a:t>
            </a:fld>
            <a:endParaRPr lang="zh-CN" altLang="en-US"/>
          </a:p>
        </p:txBody>
      </p:sp>
      <p:sp>
        <p:nvSpPr>
          <p:cNvPr id="5" name="灯片编号占位符 4"/>
          <p:cNvSpPr>
            <a:spLocks noGrp="1"/>
          </p:cNvSpPr>
          <p:nvPr>
            <p:ph type="sldNum" sz="quarter" idx="15"/>
          </p:nvPr>
        </p:nvSpPr>
        <p:spPr/>
        <p:txBody>
          <a:bodyPr/>
          <a:lstStyle/>
          <a:p>
            <a:fld id="{4772DBE7-A3F4-4EAE-87CB-921A05F739BC}" type="slidenum">
              <a:rPr lang="zh-CN" altLang="en-US" smtClean="0"/>
              <a:pPr/>
              <a:t>7</a:t>
            </a:fld>
            <a:endParaRPr lang="zh-CN" altLang="en-US"/>
          </a:p>
        </p:txBody>
      </p:sp>
    </p:spTree>
    <p:extLst>
      <p:ext uri="{BB962C8B-B14F-4D97-AF65-F5344CB8AC3E}">
        <p14:creationId xmlns:p14="http://schemas.microsoft.com/office/powerpoint/2010/main" val="19165631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t>Propagation Tree</a:t>
            </a:r>
            <a:endParaRPr lang="en-US" dirty="0"/>
          </a:p>
        </p:txBody>
      </p:sp>
      <p:sp>
        <p:nvSpPr>
          <p:cNvPr id="3" name="Content Placeholder 2"/>
          <p:cNvSpPr>
            <a:spLocks noGrp="1"/>
          </p:cNvSpPr>
          <p:nvPr>
            <p:ph sz="quarter" idx="1"/>
          </p:nvPr>
        </p:nvSpPr>
        <p:spPr>
          <a:xfrm>
            <a:off x="457200" y="1430866"/>
            <a:ext cx="7467600" cy="2068689"/>
          </a:xfrm>
        </p:spPr>
        <p:txBody>
          <a:bodyPr/>
          <a:lstStyle/>
          <a:p>
            <a:r>
              <a:rPr lang="en-US" sz="1800" dirty="0" smtClean="0">
                <a:solidFill>
                  <a:srgbClr val="FF6600"/>
                </a:solidFill>
              </a:rPr>
              <a:t>m1</a:t>
            </a:r>
            <a:r>
              <a:rPr lang="en-US" sz="1800" dirty="0" smtClean="0"/>
              <a:t> </a:t>
            </a:r>
            <a:r>
              <a:rPr lang="en-US" sz="1800" dirty="0"/>
              <a:t>(user1): When a rove beetle is on your skin, don’t crush it or your skin will fester. </a:t>
            </a:r>
          </a:p>
          <a:p>
            <a:r>
              <a:rPr lang="en-US" sz="1800" dirty="0" smtClean="0">
                <a:solidFill>
                  <a:srgbClr val="FF6600"/>
                </a:solidFill>
              </a:rPr>
              <a:t>m2</a:t>
            </a:r>
            <a:r>
              <a:rPr lang="en-US" sz="1800" dirty="0" smtClean="0"/>
              <a:t> </a:t>
            </a:r>
            <a:r>
              <a:rPr lang="en-US" sz="1800" dirty="0"/>
              <a:t>(user2): Really? I never saw it before! //@user1 </a:t>
            </a:r>
          </a:p>
          <a:p>
            <a:r>
              <a:rPr lang="en-US" sz="1800" dirty="0" smtClean="0">
                <a:solidFill>
                  <a:srgbClr val="FF6600"/>
                </a:solidFill>
              </a:rPr>
              <a:t>m3</a:t>
            </a:r>
            <a:r>
              <a:rPr lang="en-US" sz="1800" dirty="0" smtClean="0"/>
              <a:t> </a:t>
            </a:r>
            <a:r>
              <a:rPr lang="en-US" sz="1800" dirty="0"/>
              <a:t>(user3): Thanks for the warning. //@user1 </a:t>
            </a:r>
          </a:p>
          <a:p>
            <a:r>
              <a:rPr lang="en-US" sz="1800" dirty="0" smtClean="0">
                <a:solidFill>
                  <a:srgbClr val="FF6600"/>
                </a:solidFill>
              </a:rPr>
              <a:t>m4</a:t>
            </a:r>
            <a:r>
              <a:rPr lang="en-US" sz="1800" dirty="0" smtClean="0"/>
              <a:t> </a:t>
            </a:r>
            <a:r>
              <a:rPr lang="en-US" sz="1800" dirty="0"/>
              <a:t>(user4): That sounds awful! What is rove beetle? //@user2 </a:t>
            </a:r>
          </a:p>
          <a:p>
            <a:r>
              <a:rPr lang="en-US" sz="1800" dirty="0" smtClean="0">
                <a:solidFill>
                  <a:srgbClr val="FF6600"/>
                </a:solidFill>
              </a:rPr>
              <a:t>m5</a:t>
            </a:r>
            <a:r>
              <a:rPr lang="en-US" sz="1800" dirty="0" smtClean="0"/>
              <a:t> </a:t>
            </a:r>
            <a:r>
              <a:rPr lang="en-US" sz="1800" dirty="0"/>
              <a:t>(user5): It’s true. I’ve been bitten once. //@user2 </a:t>
            </a:r>
          </a:p>
          <a:p>
            <a:endParaRPr lang="en-US" dirty="0"/>
          </a:p>
        </p:txBody>
      </p:sp>
      <p:sp>
        <p:nvSpPr>
          <p:cNvPr id="4" name="Date Placeholder 3"/>
          <p:cNvSpPr>
            <a:spLocks noGrp="1"/>
          </p:cNvSpPr>
          <p:nvPr>
            <p:ph type="dt" sz="half" idx="14"/>
          </p:nvPr>
        </p:nvSpPr>
        <p:spPr/>
        <p:txBody>
          <a:bodyPr/>
          <a:lstStyle/>
          <a:p>
            <a:fld id="{78E90D6B-3549-4F5C-B1E7-54111FD0EB19}" type="datetime1">
              <a:rPr lang="zh-CN" altLang="en-US" smtClean="0"/>
              <a:pPr/>
              <a:t>11/25/14</a:t>
            </a:fld>
            <a:endParaRPr lang="zh-CN" altLang="en-US"/>
          </a:p>
        </p:txBody>
      </p:sp>
      <p:sp>
        <p:nvSpPr>
          <p:cNvPr id="5" name="Slide Number Placeholder 4"/>
          <p:cNvSpPr>
            <a:spLocks noGrp="1"/>
          </p:cNvSpPr>
          <p:nvPr>
            <p:ph type="sldNum" sz="quarter" idx="15"/>
          </p:nvPr>
        </p:nvSpPr>
        <p:spPr/>
        <p:txBody>
          <a:bodyPr/>
          <a:lstStyle/>
          <a:p>
            <a:fld id="{8E3F947E-859A-4E44-8BFF-5B3F54ECB19D}" type="slidenum">
              <a:rPr lang="zh-CN" altLang="en-US" smtClean="0"/>
              <a:pPr/>
              <a:t>8</a:t>
            </a:fld>
            <a:endParaRPr lang="zh-CN" altLang="en-US"/>
          </a:p>
        </p:txBody>
      </p:sp>
      <p:pic>
        <p:nvPicPr>
          <p:cNvPr id="7" name="Picture 6" descr="ptree_ex1.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6934" y="3838222"/>
            <a:ext cx="3115734" cy="2024945"/>
          </a:xfrm>
          <a:prstGeom prst="rect">
            <a:avLst/>
          </a:prstGeom>
        </p:spPr>
      </p:pic>
    </p:spTree>
    <p:extLst>
      <p:ext uri="{BB962C8B-B14F-4D97-AF65-F5344CB8AC3E}">
        <p14:creationId xmlns:p14="http://schemas.microsoft.com/office/powerpoint/2010/main" val="15856233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3" y="0"/>
            <a:ext cx="7467600" cy="1143000"/>
          </a:xfrm>
        </p:spPr>
        <p:txBody>
          <a:bodyPr/>
          <a:lstStyle/>
          <a:p>
            <a:r>
              <a:rPr lang="en-US" dirty="0" smtClean="0"/>
              <a:t>Enriched Propagation Trees</a:t>
            </a:r>
            <a:endParaRPr lang="en-US" dirty="0"/>
          </a:p>
        </p:txBody>
      </p:sp>
      <p:sp>
        <p:nvSpPr>
          <p:cNvPr id="3" name="Content Placeholder 2"/>
          <p:cNvSpPr>
            <a:spLocks noGrp="1"/>
          </p:cNvSpPr>
          <p:nvPr>
            <p:ph sz="quarter" idx="1"/>
          </p:nvPr>
        </p:nvSpPr>
        <p:spPr>
          <a:xfrm>
            <a:off x="457200" y="1298713"/>
            <a:ext cx="7467600" cy="5175239"/>
          </a:xfrm>
        </p:spPr>
        <p:txBody>
          <a:bodyPr/>
          <a:lstStyle/>
          <a:p>
            <a:r>
              <a:rPr lang="en-US" dirty="0" smtClean="0"/>
              <a:t>User types (Node label)</a:t>
            </a:r>
          </a:p>
          <a:p>
            <a:pPr lvl="1"/>
            <a:r>
              <a:rPr lang="en-US" dirty="0" smtClean="0"/>
              <a:t>Opinion leaders (p) &amp; normal users (n)</a:t>
            </a:r>
          </a:p>
          <a:p>
            <a:endParaRPr lang="en-US" dirty="0" smtClean="0"/>
          </a:p>
          <a:p>
            <a:endParaRPr lang="en-US" dirty="0" smtClean="0"/>
          </a:p>
          <a:p>
            <a:pPr>
              <a:buNone/>
            </a:pPr>
            <a:endParaRPr lang="en-US" dirty="0" smtClean="0"/>
          </a:p>
          <a:p>
            <a:r>
              <a:rPr lang="en-US" dirty="0" smtClean="0"/>
              <a:t>Meta-data of Messages (Edge label)</a:t>
            </a:r>
          </a:p>
          <a:p>
            <a:pPr lvl="1"/>
            <a:endParaRPr lang="en-US" dirty="0" smtClean="0"/>
          </a:p>
          <a:p>
            <a:pPr lvl="1"/>
            <a:endParaRPr lang="en-US" dirty="0" smtClean="0"/>
          </a:p>
          <a:p>
            <a:pPr lvl="1"/>
            <a:r>
              <a:rPr lang="en-US" i="1" dirty="0" smtClean="0"/>
              <a:t>a</a:t>
            </a:r>
            <a:r>
              <a:rPr lang="en-US" dirty="0" smtClean="0"/>
              <a:t> is approval score of </a:t>
            </a:r>
            <a:r>
              <a:rPr lang="en-US" i="1" dirty="0" err="1" smtClean="0"/>
              <a:t>m</a:t>
            </a:r>
            <a:r>
              <a:rPr lang="en-US" i="1" baseline="-25000" dirty="0" err="1" smtClean="0"/>
              <a:t>j</a:t>
            </a:r>
            <a:endParaRPr lang="en-US" i="1" baseline="-25000" dirty="0" smtClean="0"/>
          </a:p>
          <a:p>
            <a:pPr lvl="1"/>
            <a:r>
              <a:rPr lang="en-US" i="1" dirty="0" smtClean="0"/>
              <a:t>d</a:t>
            </a:r>
            <a:r>
              <a:rPr lang="en-US" dirty="0" smtClean="0"/>
              <a:t> is doubt score of </a:t>
            </a:r>
            <a:r>
              <a:rPr lang="en-US" i="1" dirty="0" err="1" smtClean="0"/>
              <a:t>m</a:t>
            </a:r>
            <a:r>
              <a:rPr lang="en-US" i="1" baseline="-25000" dirty="0" err="1" smtClean="0"/>
              <a:t>j</a:t>
            </a:r>
            <a:endParaRPr lang="en-US" dirty="0" smtClean="0"/>
          </a:p>
          <a:p>
            <a:pPr lvl="1"/>
            <a:r>
              <a:rPr lang="en-US" i="1" dirty="0" smtClean="0"/>
              <a:t>s</a:t>
            </a:r>
            <a:r>
              <a:rPr lang="en-US" dirty="0" smtClean="0"/>
              <a:t> is sentiment score of </a:t>
            </a:r>
            <a:r>
              <a:rPr lang="en-US" i="1" dirty="0" err="1" smtClean="0"/>
              <a:t>m</a:t>
            </a:r>
            <a:r>
              <a:rPr lang="en-US" i="1" baseline="-25000" dirty="0" err="1" smtClean="0"/>
              <a:t>j</a:t>
            </a:r>
            <a:endParaRPr lang="en-US" i="1" baseline="-25000" dirty="0" smtClean="0"/>
          </a:p>
          <a:p>
            <a:pPr lvl="1"/>
            <a:r>
              <a:rPr lang="en-US" dirty="0" err="1" smtClean="0">
                <a:cs typeface="Times New Roman"/>
              </a:rPr>
              <a:t>θ</a:t>
            </a:r>
            <a:r>
              <a:rPr lang="en-US" dirty="0" smtClean="0">
                <a:cs typeface="Times New Roman"/>
              </a:rPr>
              <a:t>(x) is time-decay function: </a:t>
            </a:r>
            <a:endParaRPr lang="en-US" dirty="0"/>
          </a:p>
        </p:txBody>
      </p:sp>
      <p:sp>
        <p:nvSpPr>
          <p:cNvPr id="4" name="Date Placeholder 3"/>
          <p:cNvSpPr>
            <a:spLocks noGrp="1"/>
          </p:cNvSpPr>
          <p:nvPr>
            <p:ph type="dt" sz="half" idx="14"/>
          </p:nvPr>
        </p:nvSpPr>
        <p:spPr/>
        <p:txBody>
          <a:bodyPr/>
          <a:lstStyle/>
          <a:p>
            <a:fld id="{78E90D6B-3549-4F5C-B1E7-54111FD0EB19}" type="datetime1">
              <a:rPr lang="zh-CN" altLang="en-US" smtClean="0"/>
              <a:pPr/>
              <a:t>11/25/14</a:t>
            </a:fld>
            <a:endParaRPr lang="zh-CN" altLang="en-US"/>
          </a:p>
        </p:txBody>
      </p:sp>
      <p:sp>
        <p:nvSpPr>
          <p:cNvPr id="5" name="Slide Number Placeholder 4"/>
          <p:cNvSpPr>
            <a:spLocks noGrp="1"/>
          </p:cNvSpPr>
          <p:nvPr>
            <p:ph type="sldNum" sz="quarter" idx="15"/>
          </p:nvPr>
        </p:nvSpPr>
        <p:spPr/>
        <p:txBody>
          <a:bodyPr/>
          <a:lstStyle/>
          <a:p>
            <a:fld id="{8E3F947E-859A-4E44-8BFF-5B3F54ECB19D}" type="slidenum">
              <a:rPr lang="zh-CN" altLang="en-US" smtClean="0"/>
              <a:pPr/>
              <a:t>9</a:t>
            </a:fld>
            <a:endParaRPr lang="zh-CN" altLang="en-US"/>
          </a:p>
        </p:txBody>
      </p:sp>
      <p:graphicFrame>
        <p:nvGraphicFramePr>
          <p:cNvPr id="6" name="Object 5"/>
          <p:cNvGraphicFramePr>
            <a:graphicFrameLocks noChangeAspect="1"/>
          </p:cNvGraphicFramePr>
          <p:nvPr/>
        </p:nvGraphicFramePr>
        <p:xfrm>
          <a:off x="2192958" y="2179431"/>
          <a:ext cx="2683842" cy="960533"/>
        </p:xfrm>
        <a:graphic>
          <a:graphicData uri="http://schemas.openxmlformats.org/presentationml/2006/ole">
            <mc:AlternateContent xmlns:mc="http://schemas.openxmlformats.org/markup-compatibility/2006">
              <mc:Choice xmlns:v="urn:schemas-microsoft-com:vml" Requires="v">
                <p:oleObj spid="_x0000_s1103" name="Equation" r:id="rId3" imgW="1206360" imgH="431640" progId="Equation.3">
                  <p:embed/>
                </p:oleObj>
              </mc:Choice>
              <mc:Fallback>
                <p:oleObj name="Equation" r:id="rId3" imgW="12063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958" y="2179431"/>
                        <a:ext cx="2683842" cy="960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931229" y="3975651"/>
          <a:ext cx="3123606" cy="554659"/>
        </p:xfrm>
        <a:graphic>
          <a:graphicData uri="http://schemas.openxmlformats.org/presentationml/2006/ole">
            <mc:AlternateContent xmlns:mc="http://schemas.openxmlformats.org/markup-compatibility/2006">
              <mc:Choice xmlns:v="urn:schemas-microsoft-com:vml" Requires="v">
                <p:oleObj spid="_x0000_s1104" name="Equation" r:id="rId5" imgW="1358640" imgH="241200" progId="Equation.3">
                  <p:embed/>
                </p:oleObj>
              </mc:Choice>
              <mc:Fallback>
                <p:oleObj name="Equation" r:id="rId5" imgW="135864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229" y="3975651"/>
                        <a:ext cx="3123606" cy="554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45819610"/>
              </p:ext>
            </p:extLst>
          </p:nvPr>
        </p:nvGraphicFramePr>
        <p:xfrm>
          <a:off x="4877891" y="5725493"/>
          <a:ext cx="1734563" cy="503583"/>
        </p:xfrm>
        <a:graphic>
          <a:graphicData uri="http://schemas.openxmlformats.org/presentationml/2006/ole">
            <mc:AlternateContent xmlns:mc="http://schemas.openxmlformats.org/markup-compatibility/2006">
              <mc:Choice xmlns:v="urn:schemas-microsoft-com:vml" Requires="v">
                <p:oleObj spid="_x0000_s1105" name="Equation" r:id="rId7" imgW="787320" imgH="228600" progId="Equation.3">
                  <p:embed/>
                </p:oleObj>
              </mc:Choice>
              <mc:Fallback>
                <p:oleObj name="Equation" r:id="rId7" imgW="7873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7891" y="5725493"/>
                        <a:ext cx="1734563" cy="503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383">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cs383.thmx</Template>
  <TotalTime>5298</TotalTime>
  <Words>992</Words>
  <Application>Microsoft Macintosh PowerPoint</Application>
  <PresentationFormat>On-screen Show (4:3)</PresentationFormat>
  <Paragraphs>200</Paragraphs>
  <Slides>24</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cs383</vt:lpstr>
      <vt:lpstr>Equation</vt:lpstr>
      <vt:lpstr>False Rumor Detection  on Sina Weibo  by Propagation Structures</vt:lpstr>
      <vt:lpstr>Overview</vt:lpstr>
      <vt:lpstr>Rumors vs. False Rumors</vt:lpstr>
      <vt:lpstr>Detecting False Rumor is Hard…</vt:lpstr>
      <vt:lpstr>Our Intuition – False Rumor</vt:lpstr>
      <vt:lpstr>Our Intuition – Normal Message</vt:lpstr>
      <vt:lpstr>Problem Definition</vt:lpstr>
      <vt:lpstr>Propagation Tree</vt:lpstr>
      <vt:lpstr>Enriched Propagation Trees</vt:lpstr>
      <vt:lpstr>Enriched Propagation Trees</vt:lpstr>
      <vt:lpstr>Simplification of Propagation Trees</vt:lpstr>
      <vt:lpstr>Graph Kernel</vt:lpstr>
      <vt:lpstr>Graph Kernel</vt:lpstr>
      <vt:lpstr>Other Features</vt:lpstr>
      <vt:lpstr>Topic Type Feature</vt:lpstr>
      <vt:lpstr>Average Sentiment Feature</vt:lpstr>
      <vt:lpstr>Repost Time Feature</vt:lpstr>
      <vt:lpstr>Hybrid Kernel</vt:lpstr>
      <vt:lpstr>Evaluation</vt:lpstr>
      <vt:lpstr>Evaluation</vt:lpstr>
      <vt:lpstr>Evaluation</vt:lpstr>
      <vt:lpstr>Evaluation</vt:lpstr>
      <vt:lpstr>Conclusion</vt:lpstr>
      <vt:lpstr>Thanks and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吴克</dc:creator>
  <cp:lastModifiedBy>Kenny Zhu</cp:lastModifiedBy>
  <cp:revision>562</cp:revision>
  <dcterms:created xsi:type="dcterms:W3CDTF">2013-11-19T16:23:24Z</dcterms:created>
  <dcterms:modified xsi:type="dcterms:W3CDTF">2014-11-26T06:35:38Z</dcterms:modified>
</cp:coreProperties>
</file>