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9" r:id="rId5"/>
    <p:sldId id="270" r:id="rId6"/>
    <p:sldId id="260" r:id="rId7"/>
    <p:sldId id="258" r:id="rId8"/>
    <p:sldId id="259" r:id="rId9"/>
    <p:sldId id="261" r:id="rId10"/>
    <p:sldId id="276" r:id="rId11"/>
    <p:sldId id="262" r:id="rId12"/>
    <p:sldId id="263" r:id="rId13"/>
    <p:sldId id="264" r:id="rId14"/>
    <p:sldId id="265" r:id="rId15"/>
    <p:sldId id="275" r:id="rId16"/>
    <p:sldId id="266" r:id="rId17"/>
    <p:sldId id="267" r:id="rId18"/>
    <p:sldId id="271" r:id="rId19"/>
    <p:sldId id="268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06" autoAdjust="0"/>
  </p:normalViewPr>
  <p:slideViewPr>
    <p:cSldViewPr snapToGrid="0" snapToObjects="1">
      <p:cViewPr varScale="1">
        <p:scale>
          <a:sx n="112" d="100"/>
          <a:sy n="112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935E-D224-F442-A601-6CB0B563E063}" type="datetimeFigureOut">
              <a:rPr kumimoji="1" lang="zh-CN" altLang="en-US" smtClean="0"/>
              <a:t>2013/3/5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608FE-703E-ED43-B625-627ABF910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331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95071-F5AD-FD44-9ED3-F689AA7FC3A5}" type="datetimeFigureOut">
              <a:rPr kumimoji="1" lang="zh-CN" altLang="en-US" smtClean="0"/>
              <a:t>2013/3/5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A3B34-A3A6-A04E-B95D-9D072AA17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8610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3B34-A3A6-A04E-B95D-9D072AA176D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17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driven… too casual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3B34-A3A6-A04E-B95D-9D072AA176D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3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Lost the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3B34-A3A6-A04E-B95D-9D072AA176D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4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FBC9-2A82-E443-A1CA-5D218A3C778C}" type="datetime4">
              <a:rPr lang="zh-CN" altLang="en-US" smtClean="0"/>
              <a:t>2013年3月5日星期二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AAFB-2A87-4846-AE19-F3C9DFFE2F9D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045B-BBFC-D943-B3C6-08BA516E1116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2639-341D-CC46-8884-22AA5774FA9A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4A82-AA59-1645-B24F-300FE4FACF61}" type="datetime4">
              <a:rPr lang="zh-CN" altLang="en-US" smtClean="0"/>
              <a:t>2013年3月5日星期二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2B2A-8CC7-8947-984D-82E56A344B5E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FC4B-8854-6B48-AE90-030AD94D5B64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2E2A-70D8-6F46-A362-438B233EFA07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3C-2295-3B49-BA28-F997E429C4B0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64DE-1AD4-1B45-B269-6654F3B9C622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1DBA-B6B3-7145-850B-553F0D586028}" type="datetime4">
              <a:rPr lang="zh-CN" altLang="en-US" smtClean="0"/>
              <a:t>2013年3月5日星期二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5E3DAB-4943-7B44-8342-0AFB208FD33F}" type="datetime4">
              <a:rPr lang="zh-CN" altLang="en-US" smtClean="0"/>
              <a:t>2013年3月5日星期二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trike="sngStrike" dirty="0" smtClean="0"/>
              <a:t>What?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Why?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 tutorial on causal relation</a:t>
            </a:r>
          </a:p>
          <a:p>
            <a:pPr algn="r"/>
            <a:r>
              <a:rPr kumimoji="1" lang="en-US" altLang="zh-CN" dirty="0" err="1" smtClean="0"/>
              <a:t>ed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Extract relation </a:t>
            </a:r>
          </a:p>
          <a:p>
            <a:pPr marL="800100" lvl="1" indent="-342900"/>
            <a:r>
              <a:rPr lang="en-US" dirty="0"/>
              <a:t>V</a:t>
            </a:r>
            <a:r>
              <a:rPr lang="en-US" dirty="0" smtClean="0"/>
              <a:t>(</a:t>
            </a:r>
            <a:r>
              <a:rPr lang="en-US" dirty="0" err="1" smtClean="0"/>
              <a:t>entityA</a:t>
            </a:r>
            <a:r>
              <a:rPr lang="en-US" dirty="0" smtClean="0"/>
              <a:t>, </a:t>
            </a:r>
            <a:r>
              <a:rPr lang="en-US" dirty="0" err="1" smtClean="0"/>
              <a:t>entityB</a:t>
            </a:r>
            <a:r>
              <a:rPr lang="en-US" dirty="0" smtClean="0"/>
              <a:t>) or V(</a:t>
            </a:r>
            <a:r>
              <a:rPr lang="en-US" dirty="0" err="1" smtClean="0"/>
              <a:t>entityA</a:t>
            </a:r>
            <a:r>
              <a:rPr lang="en-US" dirty="0" smtClean="0"/>
              <a:t>)</a:t>
            </a:r>
          </a:p>
          <a:p>
            <a:pPr marL="800100" lvl="1" indent="-342900"/>
            <a:endParaRPr kumimoji="1" lang="en-US" altLang="zh-CN" dirty="0" smtClean="0"/>
          </a:p>
          <a:p>
            <a:pPr marL="800100" lvl="1" indent="-342900"/>
            <a:r>
              <a:rPr kumimoji="1" lang="en-US" altLang="zh-CN" dirty="0" smtClean="0"/>
              <a:t>Even </a:t>
            </a:r>
            <a:r>
              <a:rPr kumimoji="1" lang="en-US" altLang="zh-CN" dirty="0"/>
              <a:t>a type system (check </a:t>
            </a:r>
            <a:r>
              <a:rPr kumimoji="1" lang="en-US" altLang="zh-CN" i="1" dirty="0"/>
              <a:t>Verb related conceptualization</a:t>
            </a:r>
            <a:r>
              <a:rPr kumimoji="1" lang="en-US" altLang="zh-CN" dirty="0" smtClean="0"/>
              <a:t>)</a:t>
            </a:r>
          </a:p>
          <a:p>
            <a:pPr marL="1485900" lvl="2" indent="-342900"/>
            <a:r>
              <a:rPr kumimoji="1" lang="en-US" altLang="zh-CN" dirty="0" smtClean="0"/>
              <a:t>Given V, output corresponding argument concepts</a:t>
            </a:r>
          </a:p>
          <a:p>
            <a:pPr marL="1485900" lvl="2" indent="-342900"/>
            <a:r>
              <a:rPr kumimoji="1" lang="en-US" altLang="zh-CN" i="1" dirty="0" smtClean="0"/>
              <a:t>Ride – vehicle, car…</a:t>
            </a:r>
            <a:endParaRPr kumimoji="1" lang="en-US" altLang="zh-CN" i="1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Problems</a:t>
            </a:r>
          </a:p>
          <a:p>
            <a:pPr marL="1485900" lvl="2" indent="-342900"/>
            <a:r>
              <a:rPr lang="en-US" dirty="0" smtClean="0"/>
              <a:t>Resolution</a:t>
            </a:r>
          </a:p>
          <a:p>
            <a:pPr marL="1485900" lvl="2" indent="-342900"/>
            <a:r>
              <a:rPr lang="en-US" dirty="0" smtClean="0"/>
              <a:t>Generalizability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Sub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generalization may not </a:t>
            </a:r>
            <a:r>
              <a:rPr lang="en-US" dirty="0" smtClean="0"/>
              <a:t>suffice</a:t>
            </a:r>
          </a:p>
          <a:p>
            <a:pPr marL="800100" lvl="1" indent="-342900"/>
            <a:r>
              <a:rPr lang="en-US" dirty="0" smtClean="0"/>
              <a:t>APPLE - ?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FrameNet kicks in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2" y="3524249"/>
            <a:ext cx="7572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Concepts</a:t>
            </a:r>
          </a:p>
          <a:p>
            <a:pPr marL="800100" lvl="1" indent="-342900"/>
            <a:r>
              <a:rPr lang="en-US" dirty="0" smtClean="0"/>
              <a:t>Frame – a schematic </a:t>
            </a:r>
            <a:r>
              <a:rPr lang="en-US" dirty="0"/>
              <a:t>representation of a situation involving various </a:t>
            </a:r>
            <a:r>
              <a:rPr lang="en-US" dirty="0" smtClean="0"/>
              <a:t>participants</a:t>
            </a:r>
          </a:p>
          <a:p>
            <a:pPr marL="1485900" lvl="2" indent="-342900"/>
            <a:r>
              <a:rPr lang="en-US" dirty="0" smtClean="0"/>
              <a:t>Causation</a:t>
            </a:r>
            <a:r>
              <a:rPr lang="en-US" dirty="0"/>
              <a:t>, </a:t>
            </a:r>
            <a:r>
              <a:rPr lang="en-US" dirty="0" err="1" smtClean="0"/>
              <a:t>Being_born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Frame Element - semantic </a:t>
            </a:r>
            <a:r>
              <a:rPr lang="en-US" dirty="0"/>
              <a:t>roles</a:t>
            </a:r>
          </a:p>
          <a:p>
            <a:pPr marL="1485900" lvl="2" indent="-342900"/>
            <a:r>
              <a:rPr lang="en-US" dirty="0" smtClean="0"/>
              <a:t>Actor, Cause, Effect</a:t>
            </a:r>
          </a:p>
          <a:p>
            <a:pPr marL="800100" lvl="1" indent="-342900"/>
            <a:r>
              <a:rPr lang="en-US" dirty="0" smtClean="0"/>
              <a:t>Lexical Unit – a word evoking frames</a:t>
            </a:r>
          </a:p>
          <a:p>
            <a:pPr marL="1485900" lvl="2" indent="-342900"/>
            <a:endParaRPr lang="en-US" dirty="0" smtClean="0"/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6" y="1752600"/>
            <a:ext cx="7572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Input: sentences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Output: corresponding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0966" y="2689351"/>
            <a:ext cx="66124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</a:t>
            </a:r>
          </a:p>
          <a:p>
            <a:r>
              <a:rPr lang="en-US" sz="1100" dirty="0" smtClean="0"/>
              <a:t>&lt;</a:t>
            </a:r>
            <a:r>
              <a:rPr lang="en-US" sz="1100" dirty="0" err="1"/>
              <a:t>annotationSet</a:t>
            </a:r>
            <a:r>
              <a:rPr lang="en-US" sz="1100" dirty="0"/>
              <a:t> ID="2" </a:t>
            </a:r>
            <a:r>
              <a:rPr lang="en-US" sz="1100" dirty="0" err="1"/>
              <a:t>frameName</a:t>
            </a:r>
            <a:r>
              <a:rPr lang="en-US" sz="1100" dirty="0"/>
              <a:t>="</a:t>
            </a:r>
            <a:r>
              <a:rPr lang="en-US" sz="1100" dirty="0" err="1"/>
              <a:t>Rewards_and_punishments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              &lt;layers&gt;</a:t>
            </a:r>
          </a:p>
          <a:p>
            <a:r>
              <a:rPr lang="en-US" sz="1100" dirty="0"/>
              <a:t>                    &lt;layer ID="201" name="Target"&gt;</a:t>
            </a:r>
          </a:p>
          <a:p>
            <a:r>
              <a:rPr lang="en-US" sz="1100" dirty="0"/>
              <a:t>                      &lt;labels&gt;</a:t>
            </a:r>
          </a:p>
          <a:p>
            <a:r>
              <a:rPr lang="en-US" sz="1100" dirty="0"/>
              <a:t>                        &lt;label ID="20101" end="12" name="Target" start="5"/&gt;</a:t>
            </a:r>
          </a:p>
          <a:p>
            <a:r>
              <a:rPr lang="en-US" sz="1100" dirty="0"/>
              <a:t>                      &lt;/labels&gt;</a:t>
            </a:r>
          </a:p>
          <a:p>
            <a:r>
              <a:rPr lang="en-US" sz="1100" dirty="0"/>
              <a:t>                    &lt;/layer&gt;</a:t>
            </a:r>
          </a:p>
          <a:p>
            <a:r>
              <a:rPr lang="en-US" sz="1100" dirty="0"/>
              <a:t>                    &lt;layer ID="202" name="FE"&gt;</a:t>
            </a:r>
          </a:p>
          <a:p>
            <a:r>
              <a:rPr lang="en-US" sz="1100" dirty="0"/>
              <a:t>                      &lt;labels&gt;</a:t>
            </a:r>
          </a:p>
          <a:p>
            <a:r>
              <a:rPr lang="en-US" sz="1100" dirty="0"/>
              <a:t>                        &lt;label ID="20201" end="23" name="</a:t>
            </a:r>
            <a:r>
              <a:rPr lang="en-US" sz="1100" dirty="0" err="1"/>
              <a:t>Evaluee</a:t>
            </a:r>
            <a:r>
              <a:rPr lang="en-US" sz="1100" dirty="0"/>
              <a:t>" start="14"/&gt;</a:t>
            </a:r>
          </a:p>
          <a:p>
            <a:r>
              <a:rPr lang="en-US" sz="1100" dirty="0"/>
              <a:t>                        &lt;label ID="20202" end="3" name="Agent" start="0"/&gt;</a:t>
            </a:r>
          </a:p>
          <a:p>
            <a:r>
              <a:rPr lang="en-US" sz="1100" dirty="0"/>
              <a:t>                      &lt;/labels&gt;</a:t>
            </a:r>
          </a:p>
          <a:p>
            <a:r>
              <a:rPr lang="en-US" sz="1100" dirty="0"/>
              <a:t>                    &lt;/layer&gt;</a:t>
            </a:r>
          </a:p>
          <a:p>
            <a:r>
              <a:rPr lang="en-US" sz="1100" dirty="0"/>
              <a:t>                  &lt;/layers&gt;</a:t>
            </a:r>
          </a:p>
          <a:p>
            <a:r>
              <a:rPr lang="en-US" sz="1100" dirty="0"/>
              <a:t>                &lt;/</a:t>
            </a:r>
            <a:r>
              <a:rPr lang="en-US" sz="1100" dirty="0" err="1"/>
              <a:t>annotationSet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        &lt;</a:t>
            </a:r>
            <a:r>
              <a:rPr lang="en-US" sz="1100" dirty="0" err="1"/>
              <a:t>annotationSet</a:t>
            </a:r>
            <a:r>
              <a:rPr lang="en-US" sz="1100" dirty="0"/>
              <a:t> ID="3" </a:t>
            </a:r>
            <a:r>
              <a:rPr lang="en-US" sz="1100" dirty="0" err="1"/>
              <a:t>frameName</a:t>
            </a:r>
            <a:r>
              <a:rPr lang="en-US" sz="1100" dirty="0"/>
              <a:t>="Causation"&gt;</a:t>
            </a:r>
          </a:p>
          <a:p>
            <a:r>
              <a:rPr lang="en-US" sz="1100" dirty="0"/>
              <a:t>                  &lt;layers&gt;</a:t>
            </a:r>
          </a:p>
          <a:p>
            <a:r>
              <a:rPr lang="en-US" sz="1100" dirty="0"/>
              <a:t>                    &lt;layer ID="301" name="Target"&gt;</a:t>
            </a:r>
          </a:p>
          <a:p>
            <a:r>
              <a:rPr lang="en-US" sz="1100" dirty="0"/>
              <a:t>                      &lt;labels&gt;</a:t>
            </a:r>
          </a:p>
          <a:p>
            <a:r>
              <a:rPr lang="en-US" sz="1100" dirty="0"/>
              <a:t>                        &lt;label ID="30101" end="34" name="Target" start="25</a:t>
            </a:r>
            <a:r>
              <a:rPr lang="en-US" sz="1100" dirty="0" smtClean="0"/>
              <a:t>"/&gt;</a:t>
            </a:r>
          </a:p>
          <a:p>
            <a:r>
              <a:rPr lang="en-US" sz="1100" dirty="0" smtClean="0"/>
              <a:t>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13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800100" lvl="1" indent="-342900"/>
            <a:r>
              <a:rPr lang="en-US" dirty="0"/>
              <a:t>Navy punishes 2 officers </a:t>
            </a:r>
            <a:r>
              <a:rPr lang="en-US" i="1" u="sng" dirty="0"/>
              <a:t>because of</a:t>
            </a:r>
            <a:r>
              <a:rPr lang="en-US" i="1" dirty="0"/>
              <a:t> </a:t>
            </a:r>
            <a:r>
              <a:rPr lang="en-US" dirty="0"/>
              <a:t>lewd banner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Frame</a:t>
            </a:r>
          </a:p>
          <a:p>
            <a:pPr marL="1485900" lvl="2" indent="-342900"/>
            <a:r>
              <a:rPr lang="en-US" dirty="0" smtClean="0"/>
              <a:t>Leadership, </a:t>
            </a:r>
            <a:r>
              <a:rPr lang="en-US" dirty="0" err="1" smtClean="0"/>
              <a:t>Cardinal_numbers</a:t>
            </a:r>
            <a:r>
              <a:rPr lang="en-US" dirty="0" smtClean="0"/>
              <a:t>, </a:t>
            </a:r>
            <a:r>
              <a:rPr lang="en-US" dirty="0" err="1" smtClean="0"/>
              <a:t>Reward_and_punishments</a:t>
            </a:r>
            <a:r>
              <a:rPr lang="en-US" dirty="0" smtClean="0"/>
              <a:t>, Causation, Military</a:t>
            </a:r>
          </a:p>
          <a:p>
            <a:pPr marL="1485900" lvl="2" indent="-342900"/>
            <a:r>
              <a:rPr lang="en-US" dirty="0" smtClean="0"/>
              <a:t>Use frame names as predicates, “frame </a:t>
            </a:r>
            <a:r>
              <a:rPr lang="en-US" dirty="0" err="1" smtClean="0"/>
              <a:t>name_frame</a:t>
            </a:r>
            <a:r>
              <a:rPr lang="en-US" dirty="0" smtClean="0"/>
              <a:t> element” as argument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punish(Navy, officers)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marL="1485900" lvl="2" indent="-342900"/>
            <a:r>
              <a:rPr lang="en-US" sz="1600" dirty="0" err="1" smtClean="0">
                <a:sym typeface="Wingdings" panose="05000000000000000000" pitchFamily="2" charset="2"/>
              </a:rPr>
              <a:t>Reward_and_punishment</a:t>
            </a:r>
            <a:r>
              <a:rPr lang="en-US" sz="1600" dirty="0" smtClean="0">
                <a:sym typeface="Wingdings" panose="05000000000000000000" pitchFamily="2" charset="2"/>
              </a:rPr>
              <a:t>(</a:t>
            </a:r>
            <a:r>
              <a:rPr lang="en-US" sz="1600" dirty="0" err="1" smtClean="0">
                <a:sym typeface="Wingdings" panose="05000000000000000000" pitchFamily="2" charset="2"/>
              </a:rPr>
              <a:t>Military_Force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Leadership_Leader</a:t>
            </a:r>
            <a:r>
              <a:rPr lang="en-US" sz="1600" dirty="0" smtClean="0">
                <a:sym typeface="Wingdings" panose="05000000000000000000" pitchFamily="2" charset="2"/>
              </a:rPr>
              <a:t>)</a:t>
            </a:r>
          </a:p>
          <a:p>
            <a:pPr marL="1485900" lvl="2" indent="-342900"/>
            <a:r>
              <a:rPr lang="en-US" sz="1600" dirty="0" err="1">
                <a:sym typeface="Wingdings" panose="05000000000000000000" pitchFamily="2" charset="2"/>
              </a:rPr>
              <a:t>Reward_and_punishment</a:t>
            </a:r>
            <a:r>
              <a:rPr lang="en-US" sz="1600" dirty="0">
                <a:sym typeface="Wingdings" panose="05000000000000000000" pitchFamily="2" charset="2"/>
              </a:rPr>
              <a:t>(</a:t>
            </a:r>
            <a:r>
              <a:rPr lang="en-US" sz="1600" dirty="0" err="1">
                <a:sym typeface="Wingdings" panose="05000000000000000000" pitchFamily="2" charset="2"/>
              </a:rPr>
              <a:t>Military_Force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Leadership_Leader</a:t>
            </a:r>
            <a:r>
              <a:rPr lang="en-US" sz="1600" dirty="0" smtClean="0">
                <a:sym typeface="Wingdings" panose="05000000000000000000" pitchFamily="2" charset="2"/>
              </a:rPr>
              <a:t>, null, null, null…)</a:t>
            </a:r>
            <a:endParaRPr lang="en-US" sz="1600" dirty="0">
              <a:sym typeface="Wingdings" panose="05000000000000000000" pitchFamily="2" charset="2"/>
            </a:endParaRPr>
          </a:p>
          <a:p>
            <a:pPr marL="1485900" lvl="2" indent="-342900"/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Moreover…</a:t>
            </a:r>
          </a:p>
          <a:p>
            <a:pPr marL="800100" lvl="1" indent="-342900"/>
            <a:r>
              <a:rPr lang="en-US" i="1" dirty="0" smtClean="0"/>
              <a:t>Causation</a:t>
            </a:r>
            <a:r>
              <a:rPr lang="en-US" dirty="0" smtClean="0"/>
              <a:t> frame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causal noun phrase </a:t>
            </a:r>
            <a:r>
              <a:rPr lang="en-US" dirty="0" smtClean="0"/>
              <a:t>pairs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However…</a:t>
            </a:r>
          </a:p>
          <a:p>
            <a:pPr marL="800100" lvl="1" indent="-342900"/>
            <a:r>
              <a:rPr lang="en-US" sz="1800" i="1" dirty="0">
                <a:latin typeface="Arial" panose="020B0604020202020204" pitchFamily="34" charset="0"/>
              </a:rPr>
              <a:t>1.2~1.6 sentence/second</a:t>
            </a:r>
          </a:p>
          <a:p>
            <a:pPr marL="800100" lvl="1" indent="-342900"/>
            <a:r>
              <a:rPr kumimoji="1" lang="en-US" sz="1800" dirty="0" smtClean="0"/>
              <a:t>Against </a:t>
            </a:r>
            <a:r>
              <a:rPr kumimoji="1" lang="en-US" sz="1800" dirty="0" smtClean="0"/>
              <a:t>90 million lines of wiki dump file</a:t>
            </a:r>
          </a:p>
          <a:p>
            <a:pPr marL="800100" lvl="1" indent="-342900"/>
            <a:r>
              <a:rPr kumimoji="1" lang="en-US" sz="1800" dirty="0" smtClean="0"/>
              <a:t>2 years computation of our server</a:t>
            </a:r>
            <a:endParaRPr kumimoji="1" lang="en-US" sz="1800" dirty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19333" cy="1371600"/>
          </a:xfrm>
        </p:spPr>
        <p:txBody>
          <a:bodyPr/>
          <a:lstStyle/>
          <a:p>
            <a:r>
              <a:rPr lang="en-US" dirty="0" smtClean="0"/>
              <a:t>Causal Noun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&lt;NP verb NP&gt;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Extraction</a:t>
            </a:r>
          </a:p>
          <a:p>
            <a:pPr marL="800100" lvl="1" indent="-342900"/>
            <a:r>
              <a:rPr lang="en-US" dirty="0" smtClean="0"/>
              <a:t>GREP, using verbs of high confidence</a:t>
            </a:r>
          </a:p>
          <a:p>
            <a:pPr marL="1485900" lvl="2" indent="-342900"/>
            <a:r>
              <a:rPr lang="en-US" dirty="0" smtClean="0"/>
              <a:t>Not enough</a:t>
            </a:r>
          </a:p>
          <a:p>
            <a:pPr marL="800100" lvl="1" indent="-342900"/>
            <a:r>
              <a:rPr lang="en-US" dirty="0" smtClean="0"/>
              <a:t>Classification</a:t>
            </a:r>
          </a:p>
          <a:p>
            <a:pPr marL="1485900" lvl="2" indent="-342900"/>
            <a:r>
              <a:rPr lang="en-US" dirty="0"/>
              <a:t>features are </a:t>
            </a:r>
            <a:r>
              <a:rPr lang="en-US" i="1" dirty="0"/>
              <a:t>noun hierarchy(whether it is entity, phenomenon, abstraction, etc.) </a:t>
            </a:r>
            <a:r>
              <a:rPr lang="en-US" i="1" dirty="0" smtClean="0"/>
              <a:t>of head word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/>
              <a:t>verb </a:t>
            </a:r>
            <a:r>
              <a:rPr lang="en-US" i="1" dirty="0" smtClean="0"/>
              <a:t>itself</a:t>
            </a:r>
          </a:p>
          <a:p>
            <a:pPr marL="1485900" lvl="2" indent="-342900"/>
            <a:r>
              <a:rPr lang="en-US" dirty="0"/>
              <a:t>[</a:t>
            </a:r>
            <a:r>
              <a:rPr lang="en-US" dirty="0" err="1"/>
              <a:t>earthquake,generate,tsunami</a:t>
            </a:r>
            <a:r>
              <a:rPr lang="en-US" dirty="0" smtClean="0"/>
              <a:t>] is represented as </a:t>
            </a:r>
            <a:r>
              <a:rPr lang="en-US" dirty="0"/>
              <a:t> (0,0,0,0,0,0,0,0,1,generate,0,0,0,0,0,1,0,0,0</a:t>
            </a:r>
            <a:r>
              <a:rPr lang="en-US" dirty="0" smtClean="0"/>
              <a:t>)</a:t>
            </a:r>
          </a:p>
          <a:p>
            <a:pPr marL="1485900" lvl="2" indent="-342900"/>
            <a:r>
              <a:rPr lang="en-US" dirty="0" smtClean="0"/>
              <a:t>indicates </a:t>
            </a:r>
            <a:r>
              <a:rPr lang="en-US" dirty="0"/>
              <a:t>earthquake is phenomenon and tsunami is event</a:t>
            </a:r>
            <a:endParaRPr lang="en-US" dirty="0" smtClean="0"/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54800" cy="1371600"/>
          </a:xfrm>
        </p:spPr>
        <p:txBody>
          <a:bodyPr/>
          <a:lstStyle/>
          <a:p>
            <a:r>
              <a:rPr lang="en-US" dirty="0"/>
              <a:t>Causal Noun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Then what?</a:t>
            </a:r>
          </a:p>
          <a:p>
            <a:pPr marL="800100" lvl="1" indent="-342900"/>
            <a:r>
              <a:rPr lang="en-US" dirty="0" smtClean="0"/>
              <a:t>NP -&gt; Predicates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Preliminary ideas</a:t>
            </a:r>
          </a:p>
          <a:p>
            <a:pPr marL="1485900" lvl="2" indent="-342900"/>
            <a:r>
              <a:rPr lang="en-US" dirty="0" smtClean="0"/>
              <a:t>Reversed use of FrameNet</a:t>
            </a:r>
          </a:p>
          <a:p>
            <a:pPr marL="1485900" lvl="2" indent="-342900"/>
            <a:endParaRPr lang="en-US" dirty="0" smtClean="0"/>
          </a:p>
          <a:p>
            <a:pPr marL="1485900" lvl="2" indent="-342900"/>
            <a:r>
              <a:rPr lang="en-US" dirty="0" smtClean="0"/>
              <a:t>Connect the NP to a specific Frame</a:t>
            </a:r>
          </a:p>
          <a:p>
            <a:pPr marL="1943100" lvl="3" indent="-342900"/>
            <a:r>
              <a:rPr lang="en-US" dirty="0" smtClean="0"/>
              <a:t>Frame name, lexical unit, frame element…</a:t>
            </a:r>
          </a:p>
          <a:p>
            <a:pPr marL="1485900" lvl="2" indent="-342900"/>
            <a:endParaRPr lang="en-US" dirty="0" smtClean="0"/>
          </a:p>
          <a:p>
            <a:pPr marL="1485900" lvl="2" indent="-342900"/>
            <a:r>
              <a:rPr lang="en-US" dirty="0" smtClean="0"/>
              <a:t>Convert to predicate-argument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54800" cy="1371600"/>
          </a:xfrm>
        </p:spPr>
        <p:txBody>
          <a:bodyPr/>
          <a:lstStyle/>
          <a:p>
            <a:r>
              <a:rPr lang="en-US" dirty="0"/>
              <a:t>Causal Noun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800100" lvl="1" indent="-342900"/>
            <a:r>
              <a:rPr lang="en-US" dirty="0" err="1" smtClean="0"/>
              <a:t>addison's</a:t>
            </a:r>
            <a:r>
              <a:rPr lang="en-US" dirty="0" smtClean="0"/>
              <a:t> </a:t>
            </a:r>
            <a:r>
              <a:rPr lang="en-US" dirty="0"/>
              <a:t>disease </a:t>
            </a:r>
            <a:r>
              <a:rPr lang="en-US" i="1" dirty="0"/>
              <a:t>may cause</a:t>
            </a:r>
            <a:r>
              <a:rPr lang="en-US" dirty="0"/>
              <a:t> </a:t>
            </a:r>
            <a:r>
              <a:rPr lang="en-US" dirty="0" smtClean="0">
                <a:solidFill>
                  <a:schemeClr val="tx2"/>
                </a:solidFill>
              </a:rPr>
              <a:t>Vitiligo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800100" lvl="1" indent="-342900"/>
            <a:r>
              <a:rPr lang="en-US" dirty="0" smtClean="0"/>
              <a:t>Vitiligo -&gt; skin disease-&gt; </a:t>
            </a:r>
            <a:r>
              <a:rPr lang="en-US" dirty="0" err="1" smtClean="0"/>
              <a:t>hasDisease</a:t>
            </a:r>
            <a:r>
              <a:rPr lang="en-US" dirty="0" smtClean="0"/>
              <a:t>(P, vitiligo)</a:t>
            </a:r>
          </a:p>
          <a:p>
            <a:pPr marL="1485900" lvl="2" indent="-342900"/>
            <a:r>
              <a:rPr lang="en-US" i="1" dirty="0" smtClean="0"/>
              <a:t>Or </a:t>
            </a:r>
            <a:r>
              <a:rPr lang="en-US" dirty="0" err="1" smtClean="0"/>
              <a:t>hasVitiligo</a:t>
            </a:r>
            <a:r>
              <a:rPr lang="en-US" dirty="0" smtClean="0"/>
              <a:t>(P)</a:t>
            </a:r>
          </a:p>
          <a:p>
            <a:pPr marL="1485900" lvl="2" indent="-342900"/>
            <a:r>
              <a:rPr lang="en-US" dirty="0" err="1" smtClean="0"/>
              <a:t>Medical_conditions</a:t>
            </a:r>
            <a:r>
              <a:rPr lang="en-US" dirty="0" smtClean="0"/>
              <a:t>([ailment]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vitiligo</a:t>
            </a:r>
            <a:r>
              <a:rPr lang="en-US" dirty="0" smtClean="0"/>
              <a:t>,[</a:t>
            </a:r>
            <a:r>
              <a:rPr lang="en-US" dirty="0" smtClean="0"/>
              <a:t>patient]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,[body </a:t>
            </a:r>
            <a:r>
              <a:rPr lang="en-US" dirty="0" smtClean="0"/>
              <a:t>part]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,…)</a:t>
            </a:r>
            <a:endParaRPr lang="en-US" dirty="0" smtClean="0"/>
          </a:p>
          <a:p>
            <a:pPr marL="1485900" lvl="2" indent="-342900"/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But more difficult with </a:t>
            </a:r>
            <a:r>
              <a:rPr lang="en-US" altLang="zh-CN" i="1" dirty="0" smtClean="0"/>
              <a:t>phrases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Link to death, loss of oxygen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etc.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Advice </a:t>
            </a:r>
            <a:r>
              <a:rPr lang="en-US" dirty="0" smtClean="0"/>
              <a:t>welcome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E.g.</a:t>
            </a:r>
            <a:r>
              <a:rPr lang="en-US" b="0" i="1" dirty="0" smtClean="0"/>
              <a:t> Google </a:t>
            </a:r>
            <a:r>
              <a:rPr lang="en-US" b="0" i="1" dirty="0"/>
              <a:t>acquires Android Inc. The </a:t>
            </a:r>
            <a:r>
              <a:rPr lang="en-US" b="0" i="1" u="sng" dirty="0"/>
              <a:t>acquisition</a:t>
            </a:r>
            <a:r>
              <a:rPr lang="en-US" b="0" i="1" dirty="0"/>
              <a:t> will </a:t>
            </a:r>
            <a:r>
              <a:rPr lang="en-US" b="0" i="1" dirty="0" smtClean="0"/>
              <a:t>enhance Google’s competition </a:t>
            </a:r>
            <a:r>
              <a:rPr lang="en-US" b="0" i="1" dirty="0"/>
              <a:t>in mobile phones</a:t>
            </a:r>
            <a:r>
              <a:rPr lang="en-US" b="0" i="1" dirty="0" smtClean="0"/>
              <a:t>.</a:t>
            </a:r>
          </a:p>
          <a:p>
            <a:pPr marL="800100" lvl="1" indent="-342900"/>
            <a:r>
              <a:rPr lang="en-US" dirty="0"/>
              <a:t>a</a:t>
            </a:r>
            <a:r>
              <a:rPr lang="en-US" dirty="0" smtClean="0"/>
              <a:t>cquire(</a:t>
            </a:r>
            <a:r>
              <a:rPr lang="en-US" dirty="0" err="1" smtClean="0"/>
              <a:t>X,Android</a:t>
            </a:r>
            <a:r>
              <a:rPr lang="en-US" dirty="0" smtClean="0"/>
              <a:t>) =&gt; compete-in(</a:t>
            </a:r>
            <a:r>
              <a:rPr lang="en-US" dirty="0" err="1" smtClean="0"/>
              <a:t>X,mobile</a:t>
            </a:r>
            <a:r>
              <a:rPr lang="en-US" dirty="0" smtClean="0"/>
              <a:t> phones)</a:t>
            </a:r>
          </a:p>
          <a:p>
            <a:pPr marL="800100" lvl="1" indent="-342900"/>
            <a:r>
              <a:rPr lang="en-US" b="0" dirty="0" smtClean="0"/>
              <a:t>acquire(X,Y) =&gt; compete-in(X,Z)</a:t>
            </a:r>
          </a:p>
          <a:p>
            <a:pPr marL="800100" lvl="1" indent="-342900"/>
            <a:r>
              <a:rPr lang="en-US" dirty="0"/>
              <a:t>acquire(X,Y) </a:t>
            </a:r>
            <a:r>
              <a:rPr lang="en-US" b="1" dirty="0" smtClean="0"/>
              <a:t>∧ specialized-in(Y,Z) </a:t>
            </a:r>
            <a:r>
              <a:rPr lang="en-US" dirty="0" smtClean="0"/>
              <a:t>=&gt; compete-in(X,Z)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Related work - Use </a:t>
            </a:r>
            <a:r>
              <a:rPr lang="en-US" b="0" dirty="0" smtClean="0"/>
              <a:t>deverbal noun as clues for causation, build a classifier to choose a relation instance as </a:t>
            </a:r>
            <a:r>
              <a:rPr lang="en-US" b="0" dirty="0" smtClean="0"/>
              <a:t>constraints</a:t>
            </a:r>
            <a:endParaRPr lang="en-US" b="0" dirty="0"/>
          </a:p>
          <a:p>
            <a:pPr marL="800100" lvl="1" indent="-342900"/>
            <a:r>
              <a:rPr lang="en-US" b="0" dirty="0" smtClean="0"/>
              <a:t>Precision and recall suffered</a:t>
            </a:r>
          </a:p>
          <a:p>
            <a:pPr marL="800100" lvl="1" indent="-342900"/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 &amp;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Approaches</a:t>
            </a:r>
          </a:p>
          <a:p>
            <a:pPr marL="800100" lvl="1" indent="-342900"/>
            <a:r>
              <a:rPr lang="en-US" dirty="0" smtClean="0"/>
              <a:t>Sub sentences</a:t>
            </a:r>
          </a:p>
          <a:p>
            <a:pPr marL="800100" lvl="1" indent="-342900"/>
            <a:r>
              <a:rPr lang="en-US" dirty="0" smtClean="0"/>
              <a:t>Noun phrases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Processing sub sentences deserves a second thought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Turning NP to predicates is novel and challenging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Populating rules is still a </a:t>
            </a:r>
            <a:r>
              <a:rPr lang="en-US" altLang="zh-CN" dirty="0" smtClean="0"/>
              <a:t>mystery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have a nice day 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66988" cy="1371600"/>
          </a:xfrm>
        </p:spPr>
        <p:txBody>
          <a:bodyPr/>
          <a:lstStyle/>
          <a:p>
            <a:r>
              <a:rPr kumimoji="1" lang="en-US" altLang="zh-CN" dirty="0" smtClean="0"/>
              <a:t>Why do we need 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Relatively enough concepts, relations and facts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isA</a:t>
            </a:r>
            <a:endParaRPr kumimoji="1" lang="en-US" altLang="zh-CN" dirty="0"/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/>
              <a:t>wasBornOnDate</a:t>
            </a:r>
            <a:r>
              <a:rPr lang="en-US" altLang="zh-CN" dirty="0"/>
              <a:t>(wordnet_person_100007846,date)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/>
              <a:t>&lt;</a:t>
            </a:r>
            <a:r>
              <a:rPr kumimoji="1" lang="en-US" altLang="zh-CN" dirty="0" err="1"/>
              <a:t>Westwood_Junction,_California</a:t>
            </a:r>
            <a:r>
              <a:rPr kumimoji="1" lang="en-US" altLang="zh-CN" dirty="0"/>
              <a:t>&gt; &lt;</a:t>
            </a:r>
            <a:r>
              <a:rPr kumimoji="1" lang="en-US" altLang="zh-CN" dirty="0" err="1"/>
              <a:t>isLocatedIn</a:t>
            </a:r>
            <a:r>
              <a:rPr kumimoji="1" lang="en-US" altLang="zh-CN" dirty="0"/>
              <a:t>&gt;   &lt;</a:t>
            </a:r>
            <a:r>
              <a:rPr kumimoji="1" lang="en-US" altLang="zh-CN" dirty="0" err="1"/>
              <a:t>United_States</a:t>
            </a:r>
            <a:r>
              <a:rPr kumimoji="1" lang="en-US" altLang="zh-CN" dirty="0"/>
              <a:t>&gt; </a:t>
            </a:r>
            <a:r>
              <a:rPr kumimoji="1" lang="en-US" altLang="zh-CN" dirty="0" smtClean="0"/>
              <a:t>, </a:t>
            </a:r>
            <a:r>
              <a:rPr lang="en-US" altLang="zh-CN" dirty="0" err="1"/>
              <a:t>hasGender</a:t>
            </a:r>
            <a:r>
              <a:rPr lang="en-US" altLang="zh-CN" dirty="0"/>
              <a:t>(&lt;</a:t>
            </a:r>
            <a:r>
              <a:rPr lang="en-US" altLang="zh-CN" dirty="0" err="1"/>
              <a:t>Steve_Strachan</a:t>
            </a:r>
            <a:r>
              <a:rPr lang="en-US" altLang="zh-CN" dirty="0"/>
              <a:t>&gt;,&lt;male&gt;)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Next, we want the computers to </a:t>
            </a:r>
            <a:r>
              <a:rPr kumimoji="1" lang="en-US" altLang="zh-CN" i="1" dirty="0" smtClean="0"/>
              <a:t>reason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Inductive Logic Programming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A huge library of rules/axioms</a:t>
            </a:r>
          </a:p>
          <a:p>
            <a:pPr marL="342900" indent="-342900">
              <a:buFont typeface="Arial"/>
              <a:buChar char="•"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 YAGO2 as an example</a:t>
            </a:r>
          </a:p>
          <a:p>
            <a:pPr marL="800100" lvl="1" indent="-342900"/>
            <a:r>
              <a:rPr lang="en-US" dirty="0" smtClean="0"/>
              <a:t>Schema</a:t>
            </a:r>
          </a:p>
          <a:p>
            <a:pPr marL="1485900" lvl="2" indent="-342900"/>
            <a:r>
              <a:rPr lang="en-US" dirty="0"/>
              <a:t>&lt;</a:t>
            </a:r>
            <a:r>
              <a:rPr lang="en-US" dirty="0" err="1"/>
              <a:t>hasChild</a:t>
            </a:r>
            <a:r>
              <a:rPr lang="en-US" dirty="0"/>
              <a:t>&gt; </a:t>
            </a:r>
            <a:r>
              <a:rPr lang="en-US" dirty="0" err="1"/>
              <a:t>rdfs:domain</a:t>
            </a:r>
            <a:r>
              <a:rPr lang="en-US" dirty="0"/>
              <a:t> &lt;wordnet_person_100007846</a:t>
            </a:r>
            <a:r>
              <a:rPr lang="en-US" dirty="0" smtClean="0"/>
              <a:t>&gt;</a:t>
            </a:r>
            <a:endParaRPr lang="en-US" dirty="0"/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isConnectedTo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rdfs:range</a:t>
            </a:r>
            <a:r>
              <a:rPr kumimoji="1" lang="en-US" altLang="zh-CN" dirty="0"/>
              <a:t> &lt;</a:t>
            </a:r>
            <a:r>
              <a:rPr kumimoji="1" lang="en-US" altLang="zh-CN" dirty="0" err="1"/>
              <a:t>yagoGeoEntity</a:t>
            </a:r>
            <a:r>
              <a:rPr kumimoji="1" lang="en-US" altLang="zh-CN" dirty="0"/>
              <a:t>&gt; </a:t>
            </a:r>
            <a:endParaRPr kumimoji="1" lang="zh-CN" altLang="en-US" dirty="0"/>
          </a:p>
          <a:p>
            <a:pPr marL="800100" lvl="1" indent="-342900"/>
            <a:r>
              <a:rPr kumimoji="1" lang="en-US" altLang="zh-CN" dirty="0" smtClean="0"/>
              <a:t>Type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Abraham_Lincoln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rdf:type</a:t>
            </a:r>
            <a:r>
              <a:rPr kumimoji="1" lang="en-US" altLang="zh-CN" dirty="0"/>
              <a:t>        &lt;</a:t>
            </a:r>
            <a:r>
              <a:rPr kumimoji="1" lang="en-US" altLang="zh-CN" dirty="0" err="1"/>
              <a:t>wikicategory_People_from_Coles_County,_Illinois</a:t>
            </a:r>
            <a:r>
              <a:rPr kumimoji="1" lang="en-US" altLang="zh-CN" dirty="0"/>
              <a:t>&gt; 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Abraham_Lincoln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rdf:type</a:t>
            </a:r>
            <a:r>
              <a:rPr kumimoji="1" lang="en-US" altLang="zh-CN" dirty="0"/>
              <a:t> &lt;wordnet_officeholder_110371450&gt; </a:t>
            </a:r>
            <a:endParaRPr kumimoji="1" lang="zh-CN" altLang="en-US" dirty="0"/>
          </a:p>
          <a:p>
            <a:pPr marL="800100" lvl="1" indent="-342900"/>
            <a:r>
              <a:rPr kumimoji="1" lang="en-US" altLang="zh-CN" dirty="0" smtClean="0"/>
              <a:t>Taxonomy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wikicategory_Novels_by_Caroline_B._Cooney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rdfs:subClassOf</a:t>
            </a:r>
            <a:r>
              <a:rPr kumimoji="1" lang="en-US" altLang="zh-CN" dirty="0"/>
              <a:t> &lt;wordnet_novel_106367879&gt;</a:t>
            </a:r>
          </a:p>
          <a:p>
            <a:pPr marL="1485900" lvl="2" indent="-342900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 YAGO2 as an example</a:t>
            </a:r>
          </a:p>
          <a:p>
            <a:pPr marL="800100" lvl="1" indent="-342900"/>
            <a:r>
              <a:rPr kumimoji="1" lang="en-US" altLang="zh-CN" dirty="0"/>
              <a:t>Transitive </a:t>
            </a:r>
            <a:r>
              <a:rPr kumimoji="1" lang="en-US" altLang="zh-CN" dirty="0" smtClean="0"/>
              <a:t>type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Abraham_Lincoln</a:t>
            </a:r>
            <a:r>
              <a:rPr kumimoji="1" lang="en-US" altLang="zh-CN" dirty="0"/>
              <a:t>&gt; </a:t>
            </a:r>
            <a:r>
              <a:rPr kumimoji="1" lang="en-US" altLang="zh-CN" dirty="0" err="1" smtClean="0"/>
              <a:t>rdf:type</a:t>
            </a:r>
            <a:r>
              <a:rPr kumimoji="1" lang="en-US" altLang="zh-CN" dirty="0" smtClean="0"/>
              <a:t> &lt;wordnet_lawyer_110249950</a:t>
            </a:r>
            <a:r>
              <a:rPr kumimoji="1" lang="en-US" altLang="zh-CN" dirty="0"/>
              <a:t>&gt; </a:t>
            </a:r>
            <a:endParaRPr kumimoji="1" lang="zh-CN" altLang="en-US" dirty="0"/>
          </a:p>
          <a:p>
            <a:pPr marL="800100" lvl="1" indent="-342900"/>
            <a:r>
              <a:rPr lang="en-US" dirty="0" smtClean="0"/>
              <a:t>Facts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Frank_Johnson</a:t>
            </a:r>
            <a:r>
              <a:rPr kumimoji="1" lang="en-US" altLang="zh-CN" dirty="0"/>
              <a:t>_(</a:t>
            </a:r>
            <a:r>
              <a:rPr kumimoji="1" lang="en-US" altLang="zh-CN" dirty="0" err="1"/>
              <a:t>rugby_league</a:t>
            </a:r>
            <a:r>
              <a:rPr kumimoji="1" lang="en-US" altLang="zh-CN" dirty="0"/>
              <a:t>)&gt; &lt;</a:t>
            </a:r>
            <a:r>
              <a:rPr kumimoji="1" lang="en-US" altLang="zh-CN" dirty="0" err="1"/>
              <a:t>hasGender</a:t>
            </a:r>
            <a:r>
              <a:rPr kumimoji="1" lang="en-US" altLang="zh-CN" dirty="0"/>
              <a:t>&gt; &lt;male&gt; 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Tony_Gibson</a:t>
            </a:r>
            <a:r>
              <a:rPr kumimoji="1" lang="en-US" altLang="zh-CN" dirty="0"/>
              <a:t>&gt; &lt;created&gt; &lt;</a:t>
            </a:r>
            <a:r>
              <a:rPr kumimoji="1" lang="en-US" altLang="zh-CN" dirty="0" err="1"/>
              <a:t>Ghetto_Blaster</a:t>
            </a:r>
            <a:r>
              <a:rPr kumimoji="1" lang="en-US" altLang="zh-CN" dirty="0"/>
              <a:t>_(</a:t>
            </a:r>
            <a:r>
              <a:rPr kumimoji="1" lang="en-US" altLang="zh-CN" dirty="0" err="1"/>
              <a:t>video_game</a:t>
            </a:r>
            <a:r>
              <a:rPr kumimoji="1" lang="en-US" altLang="zh-CN" dirty="0"/>
              <a:t>)&gt; </a:t>
            </a:r>
            <a:endParaRPr kumimoji="1" lang="zh-CN" altLang="en-US" dirty="0"/>
          </a:p>
          <a:p>
            <a:pPr marL="800100" lvl="1" indent="-342900"/>
            <a:r>
              <a:rPr kumimoji="1" lang="en-US" altLang="zh-CN" dirty="0"/>
              <a:t>Literal </a:t>
            </a:r>
            <a:r>
              <a:rPr kumimoji="1" lang="en-US" altLang="zh-CN" dirty="0" smtClean="0"/>
              <a:t>Facts</a:t>
            </a:r>
          </a:p>
          <a:p>
            <a:pPr marL="1485900" lvl="2" indent="-342900"/>
            <a:r>
              <a:rPr kumimoji="1" lang="en-US" altLang="zh-CN" dirty="0"/>
              <a:t>&lt;</a:t>
            </a:r>
            <a:r>
              <a:rPr kumimoji="1" lang="en-US" altLang="zh-CN" dirty="0" err="1"/>
              <a:t>Jabłonowo</a:t>
            </a:r>
            <a:r>
              <a:rPr kumimoji="1" lang="en-US" altLang="zh-CN" dirty="0"/>
              <a:t>,_</a:t>
            </a:r>
            <a:r>
              <a:rPr kumimoji="1" lang="en-US" altLang="zh-CN" dirty="0" err="1"/>
              <a:t>Olecko_County</a:t>
            </a:r>
            <a:r>
              <a:rPr kumimoji="1" lang="en-US" altLang="zh-CN" dirty="0"/>
              <a:t>&gt; &lt;</a:t>
            </a:r>
            <a:r>
              <a:rPr kumimoji="1" lang="en-US" altLang="zh-CN" dirty="0" err="1"/>
              <a:t>hasLatitude</a:t>
            </a:r>
            <a:r>
              <a:rPr kumimoji="1" lang="en-US" altLang="zh-CN" dirty="0"/>
              <a:t>&gt; "54.15"^^&lt;degrees&gt; 54.15</a:t>
            </a:r>
            <a:endParaRPr kumimoji="1" lang="zh-CN" altLang="en-US" dirty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do we want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b="0" i="1" dirty="0" smtClean="0"/>
              <a:t>(Prerequisite) Prolog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/>
              <a:t>human(</a:t>
            </a:r>
            <a:r>
              <a:rPr kumimoji="1" lang="en-US" altLang="zh-CN" dirty="0" err="1"/>
              <a:t>kate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/>
              <a:t>friend(X,Y):-likes(X,Y),likes(Y,X)</a:t>
            </a:r>
            <a:r>
              <a:rPr kumimoji="1" lang="en-US" altLang="zh-CN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Reasoning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More rules are desired (populate!)</a:t>
            </a:r>
            <a:endParaRPr kumimoji="1" lang="en-US" altLang="zh-CN" dirty="0" smtClean="0"/>
          </a:p>
          <a:p>
            <a:pPr marL="1485900" lvl="2" indent="-342900">
              <a:buFont typeface="Arial"/>
              <a:buChar char="•"/>
            </a:pPr>
            <a:r>
              <a:rPr kumimoji="1" lang="en-US" altLang="zh-CN" dirty="0" smtClean="0"/>
              <a:t>Connect </a:t>
            </a:r>
            <a:r>
              <a:rPr kumimoji="1" lang="en-US" altLang="zh-CN" i="1" dirty="0" err="1" smtClean="0"/>
              <a:t>hasLung</a:t>
            </a:r>
            <a:r>
              <a:rPr kumimoji="1" lang="en-US" altLang="zh-CN" i="1" dirty="0" smtClean="0"/>
              <a:t>-Cancer </a:t>
            </a:r>
            <a:r>
              <a:rPr kumimoji="1" lang="en-US" altLang="zh-CN" dirty="0" smtClean="0"/>
              <a:t>and </a:t>
            </a:r>
            <a:r>
              <a:rPr kumimoji="1" lang="en-US" altLang="zh-CN" i="1" dirty="0" smtClean="0"/>
              <a:t>pollute</a:t>
            </a:r>
            <a:endParaRPr kumimoji="1" lang="en-US" altLang="zh-CN" dirty="0" smtClean="0"/>
          </a:p>
          <a:p>
            <a:pPr marL="1485900" lvl="2" indent="-342900">
              <a:buFont typeface="Arial"/>
              <a:buChar char="•"/>
            </a:pPr>
            <a:r>
              <a:rPr kumimoji="1" lang="en-US" altLang="zh-CN" dirty="0" err="1" smtClean="0"/>
              <a:t>hasLung</a:t>
            </a:r>
            <a:r>
              <a:rPr kumimoji="1" lang="en-US" altLang="zh-CN" dirty="0" smtClean="0"/>
              <a:t>-Cancer(X</a:t>
            </a:r>
            <a:r>
              <a:rPr kumimoji="1" lang="en-US" altLang="zh-CN" dirty="0"/>
              <a:t>) :- pollute(Y</a:t>
            </a:r>
            <a:r>
              <a:rPr kumimoji="1" lang="en-US" altLang="zh-CN" dirty="0" smtClean="0"/>
              <a:t>), </a:t>
            </a:r>
            <a:r>
              <a:rPr kumimoji="1" lang="en-US" altLang="zh-CN" dirty="0" err="1" smtClean="0"/>
              <a:t>live_in</a:t>
            </a:r>
            <a:r>
              <a:rPr kumimoji="1" lang="en-US" altLang="zh-CN" dirty="0" smtClean="0"/>
              <a:t>(Y,X</a:t>
            </a:r>
            <a:r>
              <a:rPr kumimoji="1" lang="en-US" altLang="zh-CN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Reading comprehension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Extract all facts and rules, turn every article to a Prolog program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Thus </a:t>
            </a:r>
            <a:r>
              <a:rPr kumimoji="1" lang="en-US" altLang="zh-CN" i="1" dirty="0" smtClean="0"/>
              <a:t>Understand</a:t>
            </a:r>
            <a:r>
              <a:rPr kumimoji="1" lang="en-US" altLang="zh-CN" dirty="0" smtClean="0"/>
              <a:t> this </a:t>
            </a:r>
            <a:r>
              <a:rPr kumimoji="1" lang="en-US" altLang="zh-CN" dirty="0" smtClean="0"/>
              <a:t>article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Inductive Logic Programming</a:t>
            </a:r>
          </a:p>
          <a:p>
            <a:pPr lvl="1" indent="0" algn="ctr">
              <a:buNone/>
            </a:pPr>
            <a:r>
              <a:rPr lang="en-US" altLang="zh-CN" dirty="0"/>
              <a:t>is-a(panther, carnivore) </a:t>
            </a:r>
            <a:endParaRPr lang="en-US" altLang="zh-CN" dirty="0" smtClean="0"/>
          </a:p>
          <a:p>
            <a:pPr lvl="1" indent="0" algn="ctr">
              <a:buNone/>
            </a:pPr>
            <a:r>
              <a:rPr lang="en-US" altLang="zh-CN" dirty="0" smtClean="0"/>
              <a:t>eat</a:t>
            </a:r>
            <a:r>
              <a:rPr lang="en-US" altLang="zh-CN" dirty="0"/>
              <a:t>(panther, zebra) </a:t>
            </a:r>
            <a:endParaRPr lang="en-US" altLang="zh-CN" dirty="0" smtClean="0"/>
          </a:p>
          <a:p>
            <a:pPr lvl="1" indent="0" algn="ctr">
              <a:buNone/>
            </a:pPr>
            <a:r>
              <a:rPr lang="en-US" altLang="zh-CN" dirty="0" smtClean="0"/>
              <a:t>eat</a:t>
            </a:r>
            <a:r>
              <a:rPr lang="en-US" altLang="zh-CN" dirty="0"/>
              <a:t>(panther, gazelle) </a:t>
            </a:r>
            <a:endParaRPr lang="en-US" altLang="zh-CN" dirty="0" smtClean="0"/>
          </a:p>
          <a:p>
            <a:pPr lvl="1" indent="0" algn="ctr">
              <a:buNone/>
            </a:pPr>
            <a:r>
              <a:rPr lang="en-US" altLang="zh-CN" dirty="0" smtClean="0"/>
              <a:t>eat</a:t>
            </a:r>
            <a:r>
              <a:rPr lang="en-US" altLang="zh-CN" dirty="0"/>
              <a:t>(zebra, grass) </a:t>
            </a:r>
            <a:endParaRPr lang="en-US" altLang="zh-CN" dirty="0" smtClean="0"/>
          </a:p>
          <a:p>
            <a:pPr lvl="1" indent="0" algn="ctr">
              <a:buNone/>
            </a:pPr>
            <a:r>
              <a:rPr lang="en-US" altLang="zh-CN" dirty="0" smtClean="0"/>
              <a:t>is</a:t>
            </a:r>
            <a:r>
              <a:rPr lang="en-US" altLang="zh-CN" dirty="0"/>
              <a:t>-a</a:t>
            </a:r>
            <a:r>
              <a:rPr lang="en-US" altLang="zh-CN" dirty="0" smtClean="0"/>
              <a:t>(zebra, herbivore) </a:t>
            </a:r>
          </a:p>
          <a:p>
            <a:pPr lvl="1" indent="0" algn="ctr">
              <a:buNone/>
            </a:pPr>
            <a:r>
              <a:rPr lang="en-US" altLang="zh-CN" dirty="0" smtClean="0"/>
              <a:t>eat</a:t>
            </a:r>
            <a:r>
              <a:rPr lang="en-US" altLang="zh-CN" dirty="0"/>
              <a:t>(gazelle, grass) </a:t>
            </a:r>
            <a:endParaRPr lang="en-US" altLang="zh-CN" dirty="0" smtClean="0"/>
          </a:p>
          <a:p>
            <a:pPr lvl="1" indent="0" algn="ctr">
              <a:buNone/>
            </a:pPr>
            <a:r>
              <a:rPr lang="en-US" altLang="zh-CN" dirty="0" smtClean="0"/>
              <a:t>is</a:t>
            </a:r>
            <a:r>
              <a:rPr lang="en-US" altLang="zh-CN" dirty="0"/>
              <a:t>-a</a:t>
            </a:r>
            <a:r>
              <a:rPr lang="en-US" altLang="zh-CN" dirty="0" smtClean="0"/>
              <a:t>(gazelle, herbivore) </a:t>
            </a:r>
            <a:endParaRPr lang="en-US" altLang="zh-CN" dirty="0"/>
          </a:p>
          <a:p>
            <a:pPr marL="800100" lvl="1" indent="-342900">
              <a:buFont typeface="Arial"/>
              <a:buChar char="•"/>
            </a:pP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eat</a:t>
            </a:r>
            <a:r>
              <a:rPr lang="en-US" altLang="zh-CN" dirty="0"/>
              <a:t>(A, zebra):- is-a(A, carnivore) 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/>
              <a:t>eat(A, grass):- is-a(A, herbivore) </a:t>
            </a:r>
          </a:p>
          <a:p>
            <a:pPr marL="800100" lvl="1" indent="-342900"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Mining the rules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Between sub sentences</a:t>
            </a:r>
          </a:p>
          <a:p>
            <a:pPr marL="1485900" lvl="2" indent="-342900">
              <a:buFont typeface="Arial"/>
              <a:buChar char="•"/>
            </a:pPr>
            <a:r>
              <a:rPr kumimoji="1" lang="en-US" altLang="zh-CN" dirty="0" smtClean="0"/>
              <a:t>IF THEN,AFTER</a:t>
            </a:r>
          </a:p>
          <a:p>
            <a:pPr marL="1485900" lvl="2" indent="-342900">
              <a:buFont typeface="Arial"/>
              <a:buChar char="•"/>
            </a:pPr>
            <a:r>
              <a:rPr kumimoji="1" lang="en-US" altLang="zh-CN" dirty="0" smtClean="0">
                <a:solidFill>
                  <a:srgbClr val="FF0000"/>
                </a:solidFill>
              </a:rPr>
              <a:t>How to process these sub sentences?</a:t>
            </a:r>
          </a:p>
          <a:p>
            <a:pPr marL="1485900" lvl="2" indent="-342900">
              <a:buFont typeface="Arial"/>
              <a:buChar char="•"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kumimoji="1" lang="en-US" altLang="zh-CN" dirty="0" smtClean="0"/>
              <a:t>Between noun phrases</a:t>
            </a:r>
          </a:p>
          <a:p>
            <a:pPr marL="1485900" lvl="2" indent="-342900">
              <a:buFont typeface="Arial"/>
              <a:buChar char="•"/>
            </a:pPr>
            <a:endParaRPr lang="en-US" sz="1400" dirty="0" smtClean="0"/>
          </a:p>
          <a:p>
            <a:pPr lvl="2" indent="0">
              <a:buNone/>
            </a:pPr>
            <a:r>
              <a:rPr lang="en-US" sz="1400" dirty="0" err="1" smtClean="0"/>
              <a:t>addison</a:t>
            </a:r>
            <a:r>
              <a:rPr lang="en-US" sz="1400" dirty="0" smtClean="0"/>
              <a:t> </a:t>
            </a:r>
            <a:r>
              <a:rPr lang="en-US" sz="1400" dirty="0"/>
              <a:t>'s disease </a:t>
            </a:r>
            <a:r>
              <a:rPr lang="en-US" sz="1400" i="1" dirty="0" smtClean="0"/>
              <a:t>may </a:t>
            </a:r>
            <a:r>
              <a:rPr lang="en-US" sz="1400" i="1" dirty="0"/>
              <a:t>cause</a:t>
            </a:r>
            <a:r>
              <a:rPr lang="en-US" sz="1400" dirty="0"/>
              <a:t> vitiligo</a:t>
            </a:r>
            <a:endParaRPr kumimoji="1" lang="en-US" altLang="zh-CN" sz="1400" dirty="0" smtClean="0"/>
          </a:p>
          <a:p>
            <a:pPr marL="1485900" lvl="2" indent="-342900">
              <a:buFont typeface="Arial"/>
              <a:buChar char="•"/>
            </a:pPr>
            <a:endParaRPr lang="en-US" sz="1400" dirty="0" smtClean="0"/>
          </a:p>
          <a:p>
            <a:pPr lvl="2" indent="0">
              <a:buNone/>
            </a:pPr>
            <a:r>
              <a:rPr lang="en-US" sz="1400" dirty="0" smtClean="0"/>
              <a:t>untreated </a:t>
            </a:r>
            <a:r>
              <a:rPr lang="en-US" sz="1400" dirty="0"/>
              <a:t>case </a:t>
            </a:r>
            <a:r>
              <a:rPr lang="en-US" sz="1400" i="1" dirty="0"/>
              <a:t>can lead to</a:t>
            </a:r>
            <a:r>
              <a:rPr lang="en-US" sz="1400" dirty="0"/>
              <a:t> </a:t>
            </a:r>
            <a:r>
              <a:rPr lang="en-US" sz="1400" dirty="0" smtClean="0"/>
              <a:t>death</a:t>
            </a:r>
          </a:p>
          <a:p>
            <a:pPr marL="1485900" lvl="2" indent="-342900">
              <a:buFont typeface="Arial"/>
              <a:buChar char="•"/>
            </a:pPr>
            <a:endParaRPr kumimoji="1" lang="en-US" altLang="zh-CN" sz="1400" dirty="0" smtClean="0"/>
          </a:p>
          <a:p>
            <a:pPr marL="1485900" lvl="2" indent="-342900">
              <a:buFont typeface="Arial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How to convert?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0" name="Picture 6" descr="http://adapt.seiee.sjtu.edu.cn/~ed/cver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70" y="3468818"/>
            <a:ext cx="2985030" cy="30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Ambiguity </a:t>
            </a:r>
          </a:p>
          <a:p>
            <a:pPr marL="800100" lvl="1" indent="-342900"/>
            <a:r>
              <a:rPr lang="en-US" dirty="0" smtClean="0"/>
              <a:t>Officer </a:t>
            </a:r>
            <a:r>
              <a:rPr lang="en-US" dirty="0"/>
              <a:t>dies </a:t>
            </a:r>
            <a:r>
              <a:rPr lang="en-US" i="1" u="sng" dirty="0"/>
              <a:t>after</a:t>
            </a:r>
            <a:r>
              <a:rPr lang="en-US" dirty="0"/>
              <a:t> shooting </a:t>
            </a:r>
            <a:r>
              <a:rPr lang="en-US" dirty="0" smtClean="0"/>
              <a:t>himself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Too specific</a:t>
            </a:r>
          </a:p>
          <a:p>
            <a:pPr marL="800100" lvl="1" indent="-342900"/>
            <a:r>
              <a:rPr lang="en-US" dirty="0"/>
              <a:t>Navy punishes 2 </a:t>
            </a:r>
            <a:r>
              <a:rPr lang="en-US" dirty="0" smtClean="0"/>
              <a:t>officers </a:t>
            </a:r>
            <a:r>
              <a:rPr lang="en-US" i="1" u="sng" dirty="0" smtClean="0"/>
              <a:t>because of</a:t>
            </a:r>
            <a:r>
              <a:rPr lang="en-US" i="1" dirty="0" smtClean="0"/>
              <a:t> </a:t>
            </a:r>
            <a:r>
              <a:rPr lang="en-US" dirty="0" smtClean="0"/>
              <a:t>lewd banner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guarantee of correctness</a:t>
            </a:r>
          </a:p>
          <a:p>
            <a:pPr marL="800100" lvl="1" indent="-342900"/>
            <a:r>
              <a:rPr lang="en-US" dirty="0" smtClean="0"/>
              <a:t>I love math </a:t>
            </a:r>
            <a:r>
              <a:rPr lang="en-US" i="1" u="sng" dirty="0" smtClean="0"/>
              <a:t>because</a:t>
            </a:r>
            <a:r>
              <a:rPr lang="en-US" i="1" dirty="0" smtClean="0"/>
              <a:t> </a:t>
            </a:r>
            <a:r>
              <a:rPr lang="en-US" dirty="0" smtClean="0"/>
              <a:t>I love the math teacher</a:t>
            </a:r>
          </a:p>
          <a:p>
            <a:pPr marL="800100" lvl="1" indent="-342900"/>
            <a:r>
              <a:rPr lang="en-US" i="1" u="sng" dirty="0" smtClean="0"/>
              <a:t>If</a:t>
            </a:r>
            <a:r>
              <a:rPr lang="en-US" dirty="0" smtClean="0"/>
              <a:t> you dump your girlfriend, </a:t>
            </a:r>
            <a:r>
              <a:rPr lang="en-US" i="1" u="sng" dirty="0" smtClean="0"/>
              <a:t>then</a:t>
            </a:r>
            <a:r>
              <a:rPr lang="en-US" i="1" dirty="0" smtClean="0"/>
              <a:t> </a:t>
            </a:r>
            <a:r>
              <a:rPr lang="en-US" dirty="0" smtClean="0"/>
              <a:t>you’ll be doomed</a:t>
            </a:r>
            <a:endParaRPr lang="en-US" i="1" u="sng" dirty="0"/>
          </a:p>
          <a:p>
            <a:pPr marL="342900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573</TotalTime>
  <Words>858</Words>
  <Application>Microsoft Office PowerPoint</Application>
  <PresentationFormat>On-screen Show (4:3)</PresentationFormat>
  <Paragraphs>250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黑体</vt:lpstr>
      <vt:lpstr>Arial</vt:lpstr>
      <vt:lpstr>Arial Black</vt:lpstr>
      <vt:lpstr>Calibri</vt:lpstr>
      <vt:lpstr>Wingdings</vt:lpstr>
      <vt:lpstr>基本</vt:lpstr>
      <vt:lpstr>What? Why?</vt:lpstr>
      <vt:lpstr>Outline</vt:lpstr>
      <vt:lpstr>Why do we need this</vt:lpstr>
      <vt:lpstr>Current Knowledge base</vt:lpstr>
      <vt:lpstr>Current Knowledge base</vt:lpstr>
      <vt:lpstr>What do we want</vt:lpstr>
      <vt:lpstr>Approaches</vt:lpstr>
      <vt:lpstr>APPROACHES</vt:lpstr>
      <vt:lpstr>Sub sentences</vt:lpstr>
      <vt:lpstr>Intuitive methods</vt:lpstr>
      <vt:lpstr>Sub sentences</vt:lpstr>
      <vt:lpstr>FrameNet</vt:lpstr>
      <vt:lpstr>Semantic Role labeling</vt:lpstr>
      <vt:lpstr>Semantic Role labeling</vt:lpstr>
      <vt:lpstr>Semantic Role labeling</vt:lpstr>
      <vt:lpstr>Causal Noun Phrases</vt:lpstr>
      <vt:lpstr>Causal Noun Phrases</vt:lpstr>
      <vt:lpstr>Causal Noun Phrases</vt:lpstr>
      <vt:lpstr>Populating rules</vt:lpstr>
      <vt:lpstr>Conclusions</vt:lpstr>
      <vt:lpstr>Thanks!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What? Why?</dc:title>
  <dc:creator>Junjia He</dc:creator>
  <cp:lastModifiedBy>EDFward He</cp:lastModifiedBy>
  <cp:revision>39</cp:revision>
  <dcterms:created xsi:type="dcterms:W3CDTF">2013-03-04T18:45:21Z</dcterms:created>
  <dcterms:modified xsi:type="dcterms:W3CDTF">2013-03-05T13:27:59Z</dcterms:modified>
</cp:coreProperties>
</file>