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8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78" r:id="rId27"/>
    <p:sldId id="28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575" autoAdjust="0"/>
  </p:normalViewPr>
  <p:slideViewPr>
    <p:cSldViewPr>
      <p:cViewPr>
        <p:scale>
          <a:sx n="100" d="100"/>
          <a:sy n="100" d="100"/>
        </p:scale>
        <p:origin x="-282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778B4-7E52-4F47-9902-2BAF4D507861}" type="datetimeFigureOut">
              <a:rPr lang="zh-CN" altLang="en-US" smtClean="0"/>
              <a:pPr/>
              <a:t>2012/9/12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1E1CC-04A8-400B-AC31-89FAF3214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9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E1CC-04A8-400B-AC31-89FAF321491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45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rtl="0"/>
            <a:r>
              <a:rPr lang="en-US" dirty="0" smtClean="0"/>
              <a:t>Empty-nesters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E1CC-04A8-400B-AC31-89FAF321491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67117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317930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33412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6118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33412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77916"/>
      </p:ext>
    </p:extLst>
  </p:cSld>
  <p:clrMapOvr>
    <a:masterClrMapping/>
  </p:clrMapOvr>
  <p:transition spd="med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38895"/>
      </p:ext>
    </p:extLst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noProof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514589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4814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177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35758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083290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669222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39980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 r="-1686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572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5AB4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33412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005AB4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5AB4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ransition spd="med">
    <p:wipe dir="d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5984" y="1785926"/>
            <a:ext cx="6627916" cy="214313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Who’s Watching TV?</a:t>
            </a:r>
            <a:br>
              <a:rPr lang="en-US" altLang="zh-CN" dirty="0" smtClean="0"/>
            </a:br>
            <a:r>
              <a:rPr lang="en-US" altLang="zh-CN" dirty="0" smtClean="0"/>
              <a:t>Algorithm For Analyzing TV Watching Sequence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71934" y="4643446"/>
            <a:ext cx="4772528" cy="990600"/>
          </a:xfrm>
        </p:spPr>
        <p:txBody>
          <a:bodyPr/>
          <a:lstStyle/>
          <a:p>
            <a:r>
              <a:rPr lang="en-US" altLang="zh-CN" dirty="0" err="1" smtClean="0"/>
              <a:t>Zheng</a:t>
            </a:r>
            <a:r>
              <a:rPr lang="en-US" altLang="zh-CN" dirty="0" smtClean="0"/>
              <a:t> Wang, </a:t>
            </a:r>
            <a:r>
              <a:rPr lang="en-US" altLang="zh-CN" dirty="0" err="1" smtClean="0"/>
              <a:t>Tianwan</a:t>
            </a:r>
            <a:r>
              <a:rPr lang="en-US" altLang="zh-CN" dirty="0" smtClean="0"/>
              <a:t> Zhao, Kenny Zhu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Our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Improve previous framework by probability model</a:t>
            </a:r>
          </a:p>
          <a:p>
            <a:pPr lvl="1"/>
            <a:r>
              <a:rPr lang="en-US" altLang="zh-CN" dirty="0" smtClean="0"/>
              <a:t>When generating similarity matrix, we use the probability that these two programs are viewed by the same viewer instead of their content-similarity.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Our Approach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smtClean="0"/>
              <a:t>Heuristic 1:</a:t>
            </a:r>
            <a:r>
              <a:rPr lang="en-US" altLang="zh-CN" dirty="0" smtClean="0"/>
              <a:t>If tow programs are watched continuously, then they are likely watched by a single viewer.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Our Approach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smtClean="0"/>
              <a:t>Heuristic 2:</a:t>
            </a:r>
            <a:r>
              <a:rPr lang="en-US" altLang="zh-CN" dirty="0" smtClean="0"/>
              <a:t>If two programs are watched continuously and the switching time is the start time(almost) of the second program, then they are more probably watched by a single viewer.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4429132"/>
            <a:ext cx="666755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Our Approach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975859"/>
          </a:xfrm>
        </p:spPr>
        <p:txBody>
          <a:bodyPr/>
          <a:lstStyle/>
          <a:p>
            <a:r>
              <a:rPr lang="en-US" altLang="zh-CN" dirty="0" smtClean="0"/>
              <a:t>Mining Prior Knowledge</a:t>
            </a:r>
          </a:p>
          <a:p>
            <a:pPr lvl="1"/>
            <a:r>
              <a:rPr lang="en-US" altLang="zh-CN" dirty="0" smtClean="0"/>
              <a:t>Train the two prior knowledge implied by Heuristics 1 and Heuristics 2</a:t>
            </a:r>
          </a:p>
          <a:p>
            <a:r>
              <a:rPr lang="en-US" altLang="zh-CN" dirty="0" smtClean="0"/>
              <a:t>Supervised Learning</a:t>
            </a:r>
          </a:p>
          <a:p>
            <a:pPr lvl="1"/>
            <a:r>
              <a:rPr lang="en-US" altLang="zh-CN" dirty="0" smtClean="0"/>
              <a:t>Label sample viewing sequences manually</a:t>
            </a:r>
          </a:p>
          <a:p>
            <a:pPr lvl="1"/>
            <a:r>
              <a:rPr lang="en-US" altLang="zh-CN" dirty="0" smtClean="0"/>
              <a:t>Based on the labeled data:</a:t>
            </a:r>
          </a:p>
          <a:p>
            <a:pPr lvl="2"/>
            <a:r>
              <a:rPr lang="en-US" altLang="zh-CN" dirty="0" smtClean="0"/>
              <a:t>Calculate P(S|A,B) </a:t>
            </a:r>
          </a:p>
          <a:p>
            <a:r>
              <a:rPr lang="en-US" altLang="zh-CN" dirty="0" smtClean="0"/>
              <a:t>Empirical Value</a:t>
            </a:r>
          </a:p>
          <a:p>
            <a:pPr lvl="1"/>
            <a:r>
              <a:rPr lang="en-US" altLang="zh-CN" dirty="0" smtClean="0"/>
              <a:t>Heuristics 1: 70% and Heuristics 2: 98%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4357694"/>
            <a:ext cx="309931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Our Approach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Using Markov chain model to generate more probability information</a:t>
            </a:r>
          </a:p>
          <a:p>
            <a:pPr lvl="1"/>
            <a:r>
              <a:rPr lang="en-US" altLang="zh-CN" dirty="0" smtClean="0"/>
              <a:t>E.g. Program A, B, C are continuous to each other.</a:t>
            </a:r>
          </a:p>
          <a:p>
            <a:pPr lvl="1"/>
            <a:r>
              <a:rPr lang="en-US" altLang="zh-CN" dirty="0" smtClean="0"/>
              <a:t>Markov chain model is suitable here!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Our Approach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96413"/>
            <a:ext cx="7810528" cy="497585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Transition Matrix in our problem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>
                <a:latin typeface="隶书"/>
                <a:ea typeface="隶书"/>
              </a:rPr>
              <a:t>α</a:t>
            </a:r>
            <a:r>
              <a:rPr lang="en-US" altLang="zh-CN" dirty="0" smtClean="0"/>
              <a:t>and</a:t>
            </a:r>
            <a:r>
              <a:rPr lang="el-GR" altLang="zh-CN" dirty="0" smtClean="0">
                <a:latin typeface="隶书"/>
                <a:ea typeface="隶书"/>
              </a:rPr>
              <a:t>β</a:t>
            </a:r>
            <a:r>
              <a:rPr lang="en-US" altLang="zh-CN" dirty="0" smtClean="0"/>
              <a:t> represents prior probability respectively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428868"/>
            <a:ext cx="71532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Our Approach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According to Markov chain theory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Because of the special form of the transition matrix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3" y="2357430"/>
            <a:ext cx="6786611" cy="71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500570"/>
            <a:ext cx="6624255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Our Approach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Building Attribute Co-Occur Matrix</a:t>
            </a:r>
          </a:p>
          <a:p>
            <a:pPr lvl="1"/>
            <a:r>
              <a:rPr lang="en-US" altLang="zh-CN" dirty="0" smtClean="0"/>
              <a:t>We want probability that the two program viewed by the same viewer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every program pair.</a:t>
            </a:r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Our Approach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96413"/>
            <a:ext cx="8382000" cy="433291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Basic Idea</a:t>
            </a:r>
          </a:p>
          <a:p>
            <a:pPr lvl="1"/>
            <a:r>
              <a:rPr lang="en-US" altLang="zh-CN" dirty="0" smtClean="0"/>
              <a:t>P(S|A,B) could be used as the program attributes’ similarity between these two programs.</a:t>
            </a:r>
          </a:p>
          <a:p>
            <a:pPr lvl="1"/>
            <a:r>
              <a:rPr lang="en-US" altLang="zh-CN" dirty="0" smtClean="0"/>
              <a:t>E.g. P(S|(men in black),(lord of war) ) = 0.98</a:t>
            </a:r>
          </a:p>
          <a:p>
            <a:pPr lvl="2"/>
            <a:r>
              <a:rPr lang="en-US" altLang="zh-CN" dirty="0" smtClean="0"/>
              <a:t>P(S|(Will Smith),(Nicolas Cage)) = 0.98</a:t>
            </a:r>
          </a:p>
          <a:p>
            <a:r>
              <a:rPr lang="en-US" altLang="zh-CN" dirty="0" smtClean="0"/>
              <a:t>Content-based</a:t>
            </a:r>
          </a:p>
          <a:p>
            <a:pPr lvl="1"/>
            <a:r>
              <a:rPr lang="en-US" altLang="zh-CN" dirty="0" smtClean="0"/>
              <a:t>Use program model as mentioned before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O</a:t>
            </a:r>
            <a:r>
              <a:rPr lang="en-US" altLang="zh-CN" dirty="0" smtClean="0"/>
              <a:t>u</a:t>
            </a:r>
            <a:r>
              <a:rPr altLang="zh-CN" dirty="0" smtClean="0"/>
              <a:t>r Approach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4729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Implementation</a:t>
            </a:r>
          </a:p>
          <a:p>
            <a:pPr lvl="1"/>
            <a:r>
              <a:rPr lang="en-US" altLang="zh-CN" dirty="0" smtClean="0"/>
              <a:t>We have two attributes 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and 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and there are N programs containing these two attributes. That is, 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,· · · ,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. Then: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Knowledge transformation</a:t>
            </a:r>
          </a:p>
          <a:p>
            <a:pPr lvl="1"/>
            <a:r>
              <a:rPr lang="en-US" altLang="zh-CN" dirty="0" smtClean="0"/>
              <a:t>Converge all prior knowledge in to one co-occur matrix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714752"/>
            <a:ext cx="658021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1500174"/>
            <a:ext cx="8077200" cy="497585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 need to recommend different content to family </a:t>
            </a:r>
            <a:r>
              <a:rPr lang="en-US" altLang="zh-CN" smtClean="0"/>
              <a:t>members respectively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Identify how many persons in the family</a:t>
            </a:r>
          </a:p>
          <a:p>
            <a:pPr lvl="1"/>
            <a:r>
              <a:rPr lang="en-US" altLang="zh-CN" dirty="0" smtClean="0"/>
              <a:t>Profile the preference for each of them</a:t>
            </a:r>
          </a:p>
          <a:p>
            <a:endParaRPr lang="en-US" altLang="zh-CN" sz="1800" dirty="0" smtClean="0"/>
          </a:p>
          <a:p>
            <a:r>
              <a:rPr lang="en-US" altLang="zh-CN" dirty="0" smtClean="0"/>
              <a:t>For census company, provide useful information about this family</a:t>
            </a:r>
          </a:p>
          <a:p>
            <a:pPr lvl="1"/>
            <a:r>
              <a:rPr lang="en-US" altLang="zh-CN" dirty="0" smtClean="0"/>
              <a:t>How many persons? What’s their ages distribution?</a:t>
            </a:r>
          </a:p>
          <a:p>
            <a:pPr lvl="1"/>
            <a:r>
              <a:rPr lang="en-US" altLang="zh-CN" dirty="0" smtClean="0"/>
              <a:t>Detect special families like empty nesters 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Our Approach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Final Model</a:t>
            </a:r>
          </a:p>
          <a:p>
            <a:pPr lvl="1"/>
            <a:r>
              <a:rPr lang="en-US" altLang="zh-CN" dirty="0" smtClean="0"/>
              <a:t>Using the attribute Co-Occur matrix, we could model the final probability as follows: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357562"/>
            <a:ext cx="752121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Our Approach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Clustering</a:t>
            </a:r>
          </a:p>
          <a:p>
            <a:pPr lvl="1"/>
            <a:r>
              <a:rPr lang="en-US" altLang="zh-CN" dirty="0" smtClean="0"/>
              <a:t>Use probability </a:t>
            </a:r>
            <a:r>
              <a:rPr lang="en-US" altLang="zh-CN" dirty="0" err="1" smtClean="0"/>
              <a:t>Prob</a:t>
            </a:r>
            <a:r>
              <a:rPr lang="en-US" altLang="zh-CN" dirty="0" smtClean="0"/>
              <a:t>(S|A, B) as the input to the clustering algorithm</a:t>
            </a:r>
          </a:p>
          <a:p>
            <a:r>
              <a:rPr lang="en-US" altLang="zh-CN" dirty="0" smtClean="0"/>
              <a:t>Choose to use HAC</a:t>
            </a:r>
          </a:p>
          <a:p>
            <a:pPr lvl="1"/>
            <a:r>
              <a:rPr lang="en-US" altLang="zh-CN" dirty="0" smtClean="0"/>
              <a:t>Having distance is enough</a:t>
            </a:r>
          </a:p>
          <a:p>
            <a:pPr lvl="1"/>
            <a:r>
              <a:rPr lang="en-US" altLang="zh-CN" dirty="0" smtClean="0"/>
              <a:t>Can control the number of clusters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08" y="3571876"/>
            <a:ext cx="242889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Our Approach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many persons?</a:t>
            </a:r>
          </a:p>
          <a:p>
            <a:pPr lvl="1"/>
            <a:r>
              <a:rPr lang="en-US" altLang="zh-CN" dirty="0" smtClean="0"/>
              <a:t>Same as before</a:t>
            </a:r>
          </a:p>
          <a:p>
            <a:pPr lvl="1"/>
            <a:r>
              <a:rPr lang="en-US" altLang="zh-CN" dirty="0" smtClean="0"/>
              <a:t>Try and remember best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Best match algorithm</a:t>
            </a:r>
            <a:endParaRPr lang="en-US" altLang="zh-CN" dirty="0"/>
          </a:p>
          <a:p>
            <a:pPr lvl="1"/>
            <a:r>
              <a:rPr lang="en-US" altLang="zh-CN" dirty="0" smtClean="0"/>
              <a:t>Perfect 100% and Worst (100/k)%</a:t>
            </a:r>
          </a:p>
          <a:p>
            <a:pPr lvl="1"/>
            <a:r>
              <a:rPr lang="en-US" altLang="zh-CN" dirty="0" smtClean="0"/>
              <a:t>Penalty on empty set</a:t>
            </a:r>
          </a:p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{A,B} {C,D} {E,F,G}</a:t>
            </a:r>
          </a:p>
          <a:p>
            <a:pPr lvl="1"/>
            <a:r>
              <a:rPr lang="en-US" altLang="zh-CN" dirty="0" smtClean="0"/>
              <a:t>{A,B,C} {D,E,F,G}</a:t>
            </a:r>
          </a:p>
          <a:p>
            <a:pPr lvl="1"/>
            <a:r>
              <a:rPr lang="en-US" altLang="zh-CN" dirty="0" smtClean="0"/>
              <a:t>A,B,E,F,G best match</a:t>
            </a:r>
          </a:p>
          <a:p>
            <a:pPr lvl="1"/>
            <a:r>
              <a:rPr lang="en-US" altLang="zh-CN" dirty="0" smtClean="0"/>
              <a:t>Precision: 71.4%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Experimental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Random Selection</a:t>
            </a:r>
            <a:endParaRPr lang="en-US" altLang="zh-CN" dirty="0"/>
          </a:p>
          <a:p>
            <a:r>
              <a:rPr lang="en-US" altLang="zh-CN" dirty="0" smtClean="0"/>
              <a:t>4 test groups each has 4 test cases</a:t>
            </a:r>
          </a:p>
          <a:p>
            <a:pPr lvl="1"/>
            <a:r>
              <a:rPr lang="en-US" altLang="zh-CN" dirty="0" smtClean="0"/>
              <a:t>2-persons, 3-persons, 4-persons, 5-persons</a:t>
            </a:r>
          </a:p>
          <a:p>
            <a:r>
              <a:rPr lang="en-US" altLang="zh-CN" dirty="0" smtClean="0"/>
              <a:t>Generated data instead of real data</a:t>
            </a:r>
          </a:p>
          <a:p>
            <a:pPr lvl="1"/>
            <a:r>
              <a:rPr lang="en-US" altLang="zh-CN" dirty="0" smtClean="0"/>
              <a:t>Hard to collect real data</a:t>
            </a:r>
          </a:p>
          <a:p>
            <a:pPr lvl="1"/>
            <a:r>
              <a:rPr lang="en-US" altLang="zh-CN" dirty="0" smtClean="0"/>
              <a:t>Generation method is not partial to our algorithm and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Experimental 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71546"/>
            <a:ext cx="3937249" cy="289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470" y="1214422"/>
            <a:ext cx="438153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6274" y="4143380"/>
            <a:ext cx="4552964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42910" y="2000240"/>
            <a:ext cx="8077200" cy="4297363"/>
          </a:xfrm>
        </p:spPr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sz="6000" dirty="0" smtClean="0"/>
              <a:t>Thank you! &amp; QA</a:t>
            </a:r>
            <a:endParaRPr lang="zh-CN" altLang="en-US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sequence of viewing sequence</a:t>
            </a:r>
          </a:p>
          <a:p>
            <a:pPr lvl="1"/>
            <a:r>
              <a:rPr lang="en-US" altLang="zh-CN" dirty="0" smtClean="0"/>
              <a:t>Find how many persons are in front of TV</a:t>
            </a:r>
          </a:p>
          <a:p>
            <a:pPr lvl="1"/>
            <a:r>
              <a:rPr lang="en-US" altLang="zh-CN" dirty="0" smtClean="0"/>
              <a:t>Assign each record in the sequence to the right viewer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3500438"/>
            <a:ext cx="4071966" cy="295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Definition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What’s viewing sequence?</a:t>
            </a:r>
          </a:p>
          <a:p>
            <a:pPr lvl="1"/>
            <a:r>
              <a:rPr lang="en-US" altLang="zh-CN" dirty="0" smtClean="0"/>
              <a:t>Consists of 3-dimension </a:t>
            </a:r>
            <a:r>
              <a:rPr lang="en-US" altLang="zh-CN" dirty="0" err="1" smtClean="0"/>
              <a:t>tuples</a:t>
            </a:r>
            <a:r>
              <a:rPr lang="en-US" altLang="zh-CN" dirty="0" smtClean="0"/>
              <a:t>-&lt;Channel, ST, ET&gt;</a:t>
            </a:r>
          </a:p>
          <a:p>
            <a:pPr lvl="1"/>
            <a:r>
              <a:rPr lang="en-US" altLang="zh-CN" dirty="0" smtClean="0"/>
              <a:t>Arranged according to ST dimension</a:t>
            </a:r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786190"/>
            <a:ext cx="5715040" cy="231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Preprocess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Channel Provides little information</a:t>
            </a:r>
          </a:p>
          <a:p>
            <a:pPr lvl="1"/>
            <a:r>
              <a:rPr lang="en-US" altLang="zh-CN" dirty="0" smtClean="0"/>
              <a:t>From Channel to Program</a:t>
            </a:r>
          </a:p>
          <a:p>
            <a:pPr lvl="1">
              <a:buNone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4500570"/>
            <a:ext cx="4857752" cy="209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786058"/>
            <a:ext cx="4000560" cy="1620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Baseline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26158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Content-based</a:t>
            </a:r>
          </a:p>
          <a:p>
            <a:pPr lvl="1"/>
            <a:r>
              <a:rPr lang="en-US" altLang="zh-CN" dirty="0" smtClean="0"/>
              <a:t>Use program model to generate similarity matrix</a:t>
            </a:r>
          </a:p>
          <a:p>
            <a:pPr lvl="2"/>
            <a:r>
              <a:rPr lang="en-US" altLang="zh-CN" dirty="0" smtClean="0"/>
              <a:t>E.g. Men in black ,Lord of war and news report</a:t>
            </a:r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r>
              <a:rPr lang="en-US" altLang="zh-CN" dirty="0" smtClean="0"/>
              <a:t>Unsupervised</a:t>
            </a:r>
          </a:p>
          <a:p>
            <a:pPr lvl="1"/>
            <a:r>
              <a:rPr lang="en-US" altLang="zh-CN" dirty="0" smtClean="0"/>
              <a:t>Use HAC clustering to assign each record to correct user.</a:t>
            </a:r>
          </a:p>
          <a:p>
            <a:pPr>
              <a:buNone/>
            </a:pPr>
            <a:r>
              <a:rPr lang="en-US" altLang="zh-CN" dirty="0" smtClean="0"/>
              <a:t>How many users?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214686"/>
            <a:ext cx="3305631" cy="140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Baseline Approach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04729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Find the number of viewers</a:t>
            </a:r>
          </a:p>
          <a:p>
            <a:pPr lvl="1"/>
            <a:r>
              <a:rPr lang="en-US" altLang="zh-CN" dirty="0" smtClean="0"/>
              <a:t>Usually, there are less than 5 persons in a family. </a:t>
            </a:r>
          </a:p>
          <a:p>
            <a:pPr lvl="1"/>
            <a:r>
              <a:rPr lang="en-US" altLang="zh-CN" dirty="0" smtClean="0"/>
              <a:t>Force HAC algorithm to generate  k clusters. </a:t>
            </a:r>
          </a:p>
          <a:p>
            <a:pPr lvl="1"/>
            <a:r>
              <a:rPr lang="en-US" altLang="zh-CN" dirty="0" smtClean="0"/>
              <a:t>We compare the confidence of the clustering result with regard to different k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Baseline Approach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</a:p>
          <a:p>
            <a:pPr lvl="1"/>
            <a:r>
              <a:rPr lang="en-US" altLang="zh-CN" dirty="0" smtClean="0"/>
              <a:t>Computation is not very expensive and parallelism is possible</a:t>
            </a:r>
          </a:p>
          <a:p>
            <a:pPr lvl="1"/>
            <a:r>
              <a:rPr lang="en-US" altLang="zh-CN" dirty="0" smtClean="0"/>
              <a:t>Ceiling value could be configured. 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 dirty="0" smtClean="0"/>
              <a:t>Baseline Approach Cont.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main drawbacks of baseline approach</a:t>
            </a:r>
          </a:p>
          <a:p>
            <a:r>
              <a:rPr lang="en-US" altLang="zh-CN" dirty="0" smtClean="0"/>
              <a:t>A single user has multiple interests</a:t>
            </a:r>
          </a:p>
          <a:p>
            <a:pPr lvl="1"/>
            <a:r>
              <a:rPr lang="en-US" altLang="zh-CN" dirty="0" smtClean="0"/>
              <a:t>Baseline approach </a:t>
            </a:r>
            <a:r>
              <a:rPr lang="en-US" altLang="zh-CN" dirty="0" smtClean="0"/>
              <a:t>could </a:t>
            </a:r>
            <a:r>
              <a:rPr lang="en-US" altLang="zh-CN" b="1" i="1" dirty="0" smtClean="0"/>
              <a:t>NOT</a:t>
            </a:r>
            <a:r>
              <a:rPr lang="en-US" altLang="zh-CN" dirty="0" smtClean="0"/>
              <a:t> identify it.</a:t>
            </a:r>
          </a:p>
          <a:p>
            <a:r>
              <a:rPr lang="en-US" altLang="zh-CN" dirty="0" smtClean="0"/>
              <a:t>Two different users share a common interest</a:t>
            </a:r>
          </a:p>
          <a:p>
            <a:pPr lvl="1"/>
            <a:r>
              <a:rPr lang="en-US" altLang="zh-CN" dirty="0" smtClean="0"/>
              <a:t>Baseline approach </a:t>
            </a:r>
            <a:r>
              <a:rPr lang="en-US" altLang="zh-CN" dirty="0" smtClean="0"/>
              <a:t>could </a:t>
            </a:r>
            <a:r>
              <a:rPr lang="en-US" altLang="zh-CN" b="1" i="1" dirty="0" smtClean="0"/>
              <a:t>NOT</a:t>
            </a:r>
            <a:r>
              <a:rPr lang="en-US" altLang="zh-CN" dirty="0" smtClean="0"/>
              <a:t> identify it.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ttDatabaseDesignVI">
  <a:themeElements>
    <a:clrScheme name="1_Default Design 13">
      <a:dk1>
        <a:srgbClr val="7B7A8E"/>
      </a:dk1>
      <a:lt1>
        <a:srgbClr val="FFFFFF"/>
      </a:lt1>
      <a:dk2>
        <a:srgbClr val="9B9AB3"/>
      </a:dk2>
      <a:lt2>
        <a:srgbClr val="FFFFFF"/>
      </a:lt2>
      <a:accent1>
        <a:srgbClr val="807EB0"/>
      </a:accent1>
      <a:accent2>
        <a:srgbClr val="333399"/>
      </a:accent2>
      <a:accent3>
        <a:srgbClr val="CBCAD6"/>
      </a:accent3>
      <a:accent4>
        <a:srgbClr val="DADADA"/>
      </a:accent4>
      <a:accent5>
        <a:srgbClr val="C0C0D4"/>
      </a:accent5>
      <a:accent6>
        <a:srgbClr val="2D2D8A"/>
      </a:accent6>
      <a:hlink>
        <a:srgbClr val="DEE8F9"/>
      </a:hlink>
      <a:folHlink>
        <a:srgbClr val="D1CFFB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Microsoft® Office</Template>
  <TotalTime>744</TotalTime>
  <Words>778</Words>
  <Application>Microsoft Office PowerPoint</Application>
  <PresentationFormat>On-screen Show (4:3)</PresentationFormat>
  <Paragraphs>158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acttDatabaseDesignVI</vt:lpstr>
      <vt:lpstr>Training</vt:lpstr>
      <vt:lpstr>Who’s Watching TV? Algorithm For Analyzing TV Watching Sequence</vt:lpstr>
      <vt:lpstr>Motivation</vt:lpstr>
      <vt:lpstr>Problem Definition</vt:lpstr>
      <vt:lpstr>Problem Definition Cont.</vt:lpstr>
      <vt:lpstr>Data Preprocess</vt:lpstr>
      <vt:lpstr>Baseline Approach</vt:lpstr>
      <vt:lpstr>Baseline Approach Cont.</vt:lpstr>
      <vt:lpstr>Baseline Approach Cont.</vt:lpstr>
      <vt:lpstr>Baseline Approach Cont.</vt:lpstr>
      <vt:lpstr>Our Approach</vt:lpstr>
      <vt:lpstr>Our Approach Cont.</vt:lpstr>
      <vt:lpstr>Our Approach Cont.</vt:lpstr>
      <vt:lpstr>Our Approach Cont.</vt:lpstr>
      <vt:lpstr>Our Approach Cont.</vt:lpstr>
      <vt:lpstr>Our Approach Cont.</vt:lpstr>
      <vt:lpstr>Our Approach Cont.</vt:lpstr>
      <vt:lpstr>Our Approach Cont.</vt:lpstr>
      <vt:lpstr>Our Approach Cont.</vt:lpstr>
      <vt:lpstr>Our Approach Cont.</vt:lpstr>
      <vt:lpstr>Our Approach Cont.</vt:lpstr>
      <vt:lpstr>Our Approach Cont.</vt:lpstr>
      <vt:lpstr>Our Approach Cont.</vt:lpstr>
      <vt:lpstr>Evaluation</vt:lpstr>
      <vt:lpstr>Experimental Setup</vt:lpstr>
      <vt:lpstr>Experimental Result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Who’s watching TV?</dc:title>
  <cp:lastModifiedBy>Zheng</cp:lastModifiedBy>
  <cp:revision>150</cp:revision>
  <dcterms:modified xsi:type="dcterms:W3CDTF">2012-09-12T10:34:34Z</dcterms:modified>
</cp:coreProperties>
</file>