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D092C">
              <a:alpha val="9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00" y="7749538"/>
            <a:ext cx="1722119" cy="41147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81304" y="2723845"/>
            <a:ext cx="6456045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EF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EF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EF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1EF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D092C">
              <a:alpha val="9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700" y="7749538"/>
            <a:ext cx="1722119" cy="41147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630399" cy="28346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D092C">
              <a:alpha val="94900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700" y="7749538"/>
            <a:ext cx="1722119" cy="411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98234" y="527431"/>
            <a:ext cx="7407909" cy="1291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1EFF4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35511" y="3824924"/>
            <a:ext cx="7647305" cy="2327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1546097"/>
            <a:ext cx="5050155" cy="292100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7709"/>
              </a:lnSpc>
            </a:pPr>
            <a:r>
              <a:rPr dirty="0" sz="6150"/>
              <a:t>The</a:t>
            </a:r>
            <a:r>
              <a:rPr dirty="0" sz="6150" spc="-565"/>
              <a:t> </a:t>
            </a:r>
            <a:r>
              <a:rPr dirty="0" sz="6150" spc="175"/>
              <a:t>World</a:t>
            </a:r>
            <a:r>
              <a:rPr dirty="0" sz="6150" spc="-540"/>
              <a:t> </a:t>
            </a:r>
            <a:r>
              <a:rPr dirty="0" sz="6150" spc="-25"/>
              <a:t>of </a:t>
            </a:r>
            <a:r>
              <a:rPr dirty="0" sz="6150" spc="-10"/>
              <a:t>Artificial Intelligence</a:t>
            </a:r>
            <a:endParaRPr sz="61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7355" y="6239255"/>
            <a:ext cx="370331" cy="37033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67958" y="4812588"/>
            <a:ext cx="7123430" cy="17729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8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Welcome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exciting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world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AI!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It's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about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building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machines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that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can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think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learn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like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humans,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transforming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industries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from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healthcare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to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entertainment.</a:t>
            </a:r>
            <a:endParaRPr sz="175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750">
              <a:latin typeface="Roboto Light"/>
              <a:cs typeface="Roboto Light"/>
            </a:endParaRPr>
          </a:p>
          <a:p>
            <a:pPr marL="488950">
              <a:lnSpc>
                <a:spcPct val="100000"/>
              </a:lnSpc>
            </a:pPr>
            <a:r>
              <a:rPr dirty="0" sz="2200" b="1">
                <a:solidFill>
                  <a:srgbClr val="DCD6E4"/>
                </a:solidFill>
                <a:latin typeface="Roboto"/>
                <a:cs typeface="Roboto"/>
              </a:rPr>
              <a:t>by</a:t>
            </a:r>
            <a:r>
              <a:rPr dirty="0" sz="2200" spc="-25" b="1">
                <a:solidFill>
                  <a:srgbClr val="DCD6E4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DCD6E4"/>
                </a:solidFill>
                <a:latin typeface="Roboto"/>
                <a:cs typeface="Roboto"/>
              </a:rPr>
              <a:t>Advyth</a:t>
            </a:r>
            <a:r>
              <a:rPr dirty="0" sz="2200" spc="-15" b="1">
                <a:solidFill>
                  <a:srgbClr val="DCD6E4"/>
                </a:solidFill>
                <a:latin typeface="Roboto"/>
                <a:cs typeface="Roboto"/>
              </a:rPr>
              <a:t> </a:t>
            </a:r>
            <a:r>
              <a:rPr dirty="0" sz="2200" b="1">
                <a:solidFill>
                  <a:srgbClr val="DCD6E4"/>
                </a:solidFill>
                <a:latin typeface="Roboto"/>
                <a:cs typeface="Roboto"/>
              </a:rPr>
              <a:t>Vaman</a:t>
            </a:r>
            <a:r>
              <a:rPr dirty="0" sz="2200" spc="-15" b="1">
                <a:solidFill>
                  <a:srgbClr val="DCD6E4"/>
                </a:solidFill>
                <a:latin typeface="Roboto"/>
                <a:cs typeface="Roboto"/>
              </a:rPr>
              <a:t> </a:t>
            </a:r>
            <a:r>
              <a:rPr dirty="0" sz="2200" spc="-10" b="1">
                <a:solidFill>
                  <a:srgbClr val="DCD6E4"/>
                </a:solidFill>
                <a:latin typeface="Roboto"/>
                <a:cs typeface="Roboto"/>
              </a:rPr>
              <a:t>Akalankam</a:t>
            </a:r>
            <a:endParaRPr sz="2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7709"/>
              </a:lnSpc>
            </a:pPr>
            <a:r>
              <a:rPr dirty="0" sz="6150" spc="65"/>
              <a:t>Large</a:t>
            </a:r>
            <a:r>
              <a:rPr dirty="0" sz="6150" spc="-565"/>
              <a:t> </a:t>
            </a:r>
            <a:r>
              <a:rPr dirty="0" sz="6150" spc="135"/>
              <a:t>Language </a:t>
            </a:r>
            <a:r>
              <a:rPr dirty="0" sz="6150" spc="140"/>
              <a:t>Models</a:t>
            </a:r>
            <a:r>
              <a:rPr dirty="0" sz="6150" spc="-540"/>
              <a:t> </a:t>
            </a:r>
            <a:r>
              <a:rPr dirty="0" sz="6150" spc="-10"/>
              <a:t>(LLMs)</a:t>
            </a:r>
            <a:endParaRPr sz="6150"/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5118608"/>
            <a:ext cx="384556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Welcome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exciting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world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LLMs!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1784095"/>
            <a:ext cx="450659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160"/>
              <a:t>Why</a:t>
            </a:r>
            <a:r>
              <a:rPr dirty="0" sz="4450" spc="-390"/>
              <a:t> </a:t>
            </a:r>
            <a:r>
              <a:rPr dirty="0" sz="4450" spc="50"/>
              <a:t>Use</a:t>
            </a:r>
            <a:r>
              <a:rPr dirty="0" sz="4450" spc="-400"/>
              <a:t> </a:t>
            </a:r>
            <a:r>
              <a:rPr dirty="0" sz="4450" spc="120"/>
              <a:t>LLMs?</a:t>
            </a:r>
            <a:endParaRPr sz="4450"/>
          </a:p>
        </p:txBody>
      </p:sp>
      <p:grpSp>
        <p:nvGrpSpPr>
          <p:cNvPr id="4" name="object 4" descr=""/>
          <p:cNvGrpSpPr/>
          <p:nvPr/>
        </p:nvGrpSpPr>
        <p:grpSpPr>
          <a:xfrm>
            <a:off x="6277355" y="3128772"/>
            <a:ext cx="518159" cy="518159"/>
            <a:chOff x="6277355" y="3128772"/>
            <a:chExt cx="518159" cy="518159"/>
          </a:xfrm>
        </p:grpSpPr>
        <p:sp>
          <p:nvSpPr>
            <p:cNvPr id="5" name="object 5" descr=""/>
            <p:cNvSpPr/>
            <p:nvPr/>
          </p:nvSpPr>
          <p:spPr>
            <a:xfrm>
              <a:off x="6281165" y="313258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28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15289"/>
                  </a:lnTo>
                  <a:lnTo>
                    <a:pt x="7489" y="452354"/>
                  </a:lnTo>
                  <a:lnTo>
                    <a:pt x="27908" y="482631"/>
                  </a:lnTo>
                  <a:lnTo>
                    <a:pt x="58185" y="503050"/>
                  </a:lnTo>
                  <a:lnTo>
                    <a:pt x="95250" y="510539"/>
                  </a:lnTo>
                  <a:lnTo>
                    <a:pt x="415289" y="510539"/>
                  </a:lnTo>
                  <a:lnTo>
                    <a:pt x="452354" y="503050"/>
                  </a:lnTo>
                  <a:lnTo>
                    <a:pt x="482631" y="482631"/>
                  </a:lnTo>
                  <a:lnTo>
                    <a:pt x="503050" y="452354"/>
                  </a:lnTo>
                  <a:lnTo>
                    <a:pt x="510539" y="415289"/>
                  </a:lnTo>
                  <a:lnTo>
                    <a:pt x="510539" y="95250"/>
                  </a:lnTo>
                  <a:lnTo>
                    <a:pt x="503050" y="58185"/>
                  </a:lnTo>
                  <a:lnTo>
                    <a:pt x="482631" y="27908"/>
                  </a:lnTo>
                  <a:lnTo>
                    <a:pt x="452354" y="7489"/>
                  </a:lnTo>
                  <a:lnTo>
                    <a:pt x="41528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81165" y="313258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415289" y="0"/>
                  </a:lnTo>
                  <a:lnTo>
                    <a:pt x="452354" y="7489"/>
                  </a:lnTo>
                  <a:lnTo>
                    <a:pt x="482631" y="27908"/>
                  </a:lnTo>
                  <a:lnTo>
                    <a:pt x="503050" y="58185"/>
                  </a:lnTo>
                  <a:lnTo>
                    <a:pt x="510539" y="95250"/>
                  </a:lnTo>
                  <a:lnTo>
                    <a:pt x="510539" y="415289"/>
                  </a:lnTo>
                  <a:lnTo>
                    <a:pt x="503050" y="452354"/>
                  </a:lnTo>
                  <a:lnTo>
                    <a:pt x="482631" y="482631"/>
                  </a:lnTo>
                  <a:lnTo>
                    <a:pt x="452354" y="503050"/>
                  </a:lnTo>
                  <a:lnTo>
                    <a:pt x="415289" y="510539"/>
                  </a:lnTo>
                  <a:lnTo>
                    <a:pt x="95250" y="510539"/>
                  </a:lnTo>
                  <a:lnTo>
                    <a:pt x="58185" y="503050"/>
                  </a:lnTo>
                  <a:lnTo>
                    <a:pt x="27908" y="482631"/>
                  </a:lnTo>
                  <a:lnTo>
                    <a:pt x="7489" y="452354"/>
                  </a:lnTo>
                  <a:lnTo>
                    <a:pt x="0" y="415289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462140" y="3126105"/>
            <a:ext cx="14732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795">
                <a:solidFill>
                  <a:srgbClr val="DCD6E4"/>
                </a:solidFill>
                <a:latin typeface="Verdana"/>
                <a:cs typeface="Verdana"/>
              </a:rPr>
              <a:t>1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05319" y="3108198"/>
            <a:ext cx="2771775" cy="1213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5">
                <a:solidFill>
                  <a:srgbClr val="DCD6E4"/>
                </a:solidFill>
                <a:latin typeface="Verdana"/>
                <a:cs typeface="Verdana"/>
              </a:rPr>
              <a:t>Automated</a:t>
            </a:r>
            <a:r>
              <a:rPr dirty="0" sz="2200" spc="-18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Tasks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100"/>
              </a:lnSpc>
              <a:spcBef>
                <a:spcPts val="83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Generate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code,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write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stories,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answer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questions.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168128" y="3128772"/>
            <a:ext cx="518159" cy="518159"/>
            <a:chOff x="10168128" y="3128772"/>
            <a:chExt cx="518159" cy="518159"/>
          </a:xfrm>
        </p:grpSpPr>
        <p:sp>
          <p:nvSpPr>
            <p:cNvPr id="10" name="object 10" descr=""/>
            <p:cNvSpPr/>
            <p:nvPr/>
          </p:nvSpPr>
          <p:spPr>
            <a:xfrm>
              <a:off x="10171938" y="313258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28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15289"/>
                  </a:lnTo>
                  <a:lnTo>
                    <a:pt x="7489" y="452354"/>
                  </a:lnTo>
                  <a:lnTo>
                    <a:pt x="27908" y="482631"/>
                  </a:lnTo>
                  <a:lnTo>
                    <a:pt x="58185" y="503050"/>
                  </a:lnTo>
                  <a:lnTo>
                    <a:pt x="95250" y="510539"/>
                  </a:lnTo>
                  <a:lnTo>
                    <a:pt x="415289" y="510539"/>
                  </a:lnTo>
                  <a:lnTo>
                    <a:pt x="452354" y="503050"/>
                  </a:lnTo>
                  <a:lnTo>
                    <a:pt x="482631" y="482631"/>
                  </a:lnTo>
                  <a:lnTo>
                    <a:pt x="503050" y="452354"/>
                  </a:lnTo>
                  <a:lnTo>
                    <a:pt x="510539" y="415289"/>
                  </a:lnTo>
                  <a:lnTo>
                    <a:pt x="510539" y="95250"/>
                  </a:lnTo>
                  <a:lnTo>
                    <a:pt x="503050" y="58185"/>
                  </a:lnTo>
                  <a:lnTo>
                    <a:pt x="482631" y="27908"/>
                  </a:lnTo>
                  <a:lnTo>
                    <a:pt x="452354" y="7489"/>
                  </a:lnTo>
                  <a:lnTo>
                    <a:pt x="41528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171938" y="313258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415289" y="0"/>
                  </a:lnTo>
                  <a:lnTo>
                    <a:pt x="452354" y="7489"/>
                  </a:lnTo>
                  <a:lnTo>
                    <a:pt x="482631" y="27908"/>
                  </a:lnTo>
                  <a:lnTo>
                    <a:pt x="503050" y="58185"/>
                  </a:lnTo>
                  <a:lnTo>
                    <a:pt x="510539" y="95250"/>
                  </a:lnTo>
                  <a:lnTo>
                    <a:pt x="510539" y="415289"/>
                  </a:lnTo>
                  <a:lnTo>
                    <a:pt x="503050" y="452354"/>
                  </a:lnTo>
                  <a:lnTo>
                    <a:pt x="482631" y="482631"/>
                  </a:lnTo>
                  <a:lnTo>
                    <a:pt x="452354" y="503050"/>
                  </a:lnTo>
                  <a:lnTo>
                    <a:pt x="415289" y="510539"/>
                  </a:lnTo>
                  <a:lnTo>
                    <a:pt x="95250" y="510539"/>
                  </a:lnTo>
                  <a:lnTo>
                    <a:pt x="58185" y="503050"/>
                  </a:lnTo>
                  <a:lnTo>
                    <a:pt x="27908" y="482631"/>
                  </a:lnTo>
                  <a:lnTo>
                    <a:pt x="7489" y="452354"/>
                  </a:lnTo>
                  <a:lnTo>
                    <a:pt x="0" y="415289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319131" y="3126105"/>
            <a:ext cx="21717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135">
                <a:solidFill>
                  <a:srgbClr val="DCD6E4"/>
                </a:solidFill>
                <a:latin typeface="Verdana"/>
                <a:cs typeface="Verdana"/>
              </a:rPr>
              <a:t>2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897361" y="3108198"/>
            <a:ext cx="2896870" cy="1213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65">
                <a:solidFill>
                  <a:srgbClr val="DCD6E4"/>
                </a:solidFill>
                <a:latin typeface="Verdana"/>
                <a:cs typeface="Verdana"/>
              </a:rPr>
              <a:t>Enhanced</a:t>
            </a:r>
            <a:r>
              <a:rPr dirty="0" sz="2200" spc="-17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Efficiency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100"/>
              </a:lnSpc>
              <a:spcBef>
                <a:spcPts val="83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Automate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repetitive</a:t>
            </a:r>
            <a:r>
              <a:rPr dirty="0" sz="175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time-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consuming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tasks.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277355" y="4828032"/>
            <a:ext cx="518159" cy="518159"/>
            <a:chOff x="6277355" y="4828032"/>
            <a:chExt cx="518159" cy="518159"/>
          </a:xfrm>
        </p:grpSpPr>
        <p:sp>
          <p:nvSpPr>
            <p:cNvPr id="15" name="object 15" descr=""/>
            <p:cNvSpPr/>
            <p:nvPr/>
          </p:nvSpPr>
          <p:spPr>
            <a:xfrm>
              <a:off x="6281165" y="483184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28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15290"/>
                  </a:lnTo>
                  <a:lnTo>
                    <a:pt x="7489" y="452354"/>
                  </a:lnTo>
                  <a:lnTo>
                    <a:pt x="27908" y="482631"/>
                  </a:lnTo>
                  <a:lnTo>
                    <a:pt x="58185" y="503050"/>
                  </a:lnTo>
                  <a:lnTo>
                    <a:pt x="95250" y="510540"/>
                  </a:lnTo>
                  <a:lnTo>
                    <a:pt x="415289" y="510540"/>
                  </a:lnTo>
                  <a:lnTo>
                    <a:pt x="452354" y="503050"/>
                  </a:lnTo>
                  <a:lnTo>
                    <a:pt x="482631" y="482631"/>
                  </a:lnTo>
                  <a:lnTo>
                    <a:pt x="503050" y="452354"/>
                  </a:lnTo>
                  <a:lnTo>
                    <a:pt x="510539" y="415290"/>
                  </a:lnTo>
                  <a:lnTo>
                    <a:pt x="510539" y="95250"/>
                  </a:lnTo>
                  <a:lnTo>
                    <a:pt x="503050" y="58185"/>
                  </a:lnTo>
                  <a:lnTo>
                    <a:pt x="482631" y="27908"/>
                  </a:lnTo>
                  <a:lnTo>
                    <a:pt x="452354" y="7489"/>
                  </a:lnTo>
                  <a:lnTo>
                    <a:pt x="41528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81165" y="483184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415289" y="0"/>
                  </a:lnTo>
                  <a:lnTo>
                    <a:pt x="452354" y="7489"/>
                  </a:lnTo>
                  <a:lnTo>
                    <a:pt x="482631" y="27908"/>
                  </a:lnTo>
                  <a:lnTo>
                    <a:pt x="503050" y="58185"/>
                  </a:lnTo>
                  <a:lnTo>
                    <a:pt x="510539" y="95250"/>
                  </a:lnTo>
                  <a:lnTo>
                    <a:pt x="510539" y="415290"/>
                  </a:lnTo>
                  <a:lnTo>
                    <a:pt x="503050" y="452354"/>
                  </a:lnTo>
                  <a:lnTo>
                    <a:pt x="482631" y="482631"/>
                  </a:lnTo>
                  <a:lnTo>
                    <a:pt x="452354" y="503050"/>
                  </a:lnTo>
                  <a:lnTo>
                    <a:pt x="415289" y="510540"/>
                  </a:lnTo>
                  <a:lnTo>
                    <a:pt x="95250" y="510540"/>
                  </a:lnTo>
                  <a:lnTo>
                    <a:pt x="58185" y="503050"/>
                  </a:lnTo>
                  <a:lnTo>
                    <a:pt x="27908" y="482631"/>
                  </a:lnTo>
                  <a:lnTo>
                    <a:pt x="7489" y="452354"/>
                  </a:lnTo>
                  <a:lnTo>
                    <a:pt x="0" y="415290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427978" y="4824729"/>
            <a:ext cx="21590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145">
                <a:solidFill>
                  <a:srgbClr val="DCD6E4"/>
                </a:solidFill>
                <a:latin typeface="Verdana"/>
                <a:cs typeface="Verdana"/>
              </a:rPr>
              <a:t>3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005319" y="4806822"/>
            <a:ext cx="2414905" cy="121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Unlock</a:t>
            </a:r>
            <a:r>
              <a:rPr dirty="0" sz="2200" spc="9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Creativity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83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Explore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new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ideas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enhance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creative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output.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168128" y="4828032"/>
            <a:ext cx="518159" cy="518159"/>
            <a:chOff x="10168128" y="4828032"/>
            <a:chExt cx="518159" cy="518159"/>
          </a:xfrm>
        </p:grpSpPr>
        <p:sp>
          <p:nvSpPr>
            <p:cNvPr id="20" name="object 20" descr=""/>
            <p:cNvSpPr/>
            <p:nvPr/>
          </p:nvSpPr>
          <p:spPr>
            <a:xfrm>
              <a:off x="10171938" y="483184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28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15290"/>
                  </a:lnTo>
                  <a:lnTo>
                    <a:pt x="7489" y="452354"/>
                  </a:lnTo>
                  <a:lnTo>
                    <a:pt x="27908" y="482631"/>
                  </a:lnTo>
                  <a:lnTo>
                    <a:pt x="58185" y="503050"/>
                  </a:lnTo>
                  <a:lnTo>
                    <a:pt x="95250" y="510540"/>
                  </a:lnTo>
                  <a:lnTo>
                    <a:pt x="415289" y="510540"/>
                  </a:lnTo>
                  <a:lnTo>
                    <a:pt x="452354" y="503050"/>
                  </a:lnTo>
                  <a:lnTo>
                    <a:pt x="482631" y="482631"/>
                  </a:lnTo>
                  <a:lnTo>
                    <a:pt x="503050" y="452354"/>
                  </a:lnTo>
                  <a:lnTo>
                    <a:pt x="510539" y="415290"/>
                  </a:lnTo>
                  <a:lnTo>
                    <a:pt x="510539" y="95250"/>
                  </a:lnTo>
                  <a:lnTo>
                    <a:pt x="503050" y="58185"/>
                  </a:lnTo>
                  <a:lnTo>
                    <a:pt x="482631" y="27908"/>
                  </a:lnTo>
                  <a:lnTo>
                    <a:pt x="452354" y="7489"/>
                  </a:lnTo>
                  <a:lnTo>
                    <a:pt x="41528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171938" y="4831842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415289" y="0"/>
                  </a:lnTo>
                  <a:lnTo>
                    <a:pt x="452354" y="7489"/>
                  </a:lnTo>
                  <a:lnTo>
                    <a:pt x="482631" y="27908"/>
                  </a:lnTo>
                  <a:lnTo>
                    <a:pt x="503050" y="58185"/>
                  </a:lnTo>
                  <a:lnTo>
                    <a:pt x="510539" y="95250"/>
                  </a:lnTo>
                  <a:lnTo>
                    <a:pt x="510539" y="415290"/>
                  </a:lnTo>
                  <a:lnTo>
                    <a:pt x="503050" y="452354"/>
                  </a:lnTo>
                  <a:lnTo>
                    <a:pt x="482631" y="482631"/>
                  </a:lnTo>
                  <a:lnTo>
                    <a:pt x="452354" y="503050"/>
                  </a:lnTo>
                  <a:lnTo>
                    <a:pt x="415289" y="510540"/>
                  </a:lnTo>
                  <a:lnTo>
                    <a:pt x="95250" y="510540"/>
                  </a:lnTo>
                  <a:lnTo>
                    <a:pt x="58185" y="503050"/>
                  </a:lnTo>
                  <a:lnTo>
                    <a:pt x="27908" y="482631"/>
                  </a:lnTo>
                  <a:lnTo>
                    <a:pt x="7489" y="452354"/>
                  </a:lnTo>
                  <a:lnTo>
                    <a:pt x="0" y="415290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0303256" y="4824729"/>
            <a:ext cx="24828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>
                <a:solidFill>
                  <a:srgbClr val="DCD6E4"/>
                </a:solidFill>
                <a:latin typeface="Verdana"/>
                <a:cs typeface="Verdana"/>
              </a:rPr>
              <a:t>4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897361" y="4786401"/>
            <a:ext cx="2654300" cy="158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38200">
              <a:lnSpc>
                <a:spcPct val="105900"/>
              </a:lnSpc>
              <a:spcBef>
                <a:spcPts val="100"/>
              </a:spcBef>
            </a:pP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Personalized Experiences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82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Create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tailored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content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experiences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users.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1574673"/>
            <a:ext cx="7456805" cy="14160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dirty="0" sz="4450" spc="170"/>
              <a:t>What</a:t>
            </a:r>
            <a:r>
              <a:rPr dirty="0" sz="4450" spc="-330"/>
              <a:t> </a:t>
            </a:r>
            <a:r>
              <a:rPr dirty="0" sz="4450" spc="-95"/>
              <a:t>is</a:t>
            </a:r>
            <a:r>
              <a:rPr dirty="0" sz="4450" spc="-330"/>
              <a:t> </a:t>
            </a:r>
            <a:r>
              <a:rPr dirty="0" sz="4450" spc="-60"/>
              <a:t>a</a:t>
            </a:r>
            <a:r>
              <a:rPr dirty="0" sz="4450" spc="-325"/>
              <a:t> </a:t>
            </a:r>
            <a:r>
              <a:rPr dirty="0" sz="4450"/>
              <a:t>Large</a:t>
            </a:r>
            <a:r>
              <a:rPr dirty="0" sz="4450" spc="-350"/>
              <a:t> </a:t>
            </a:r>
            <a:r>
              <a:rPr dirty="0" sz="4450" spc="105"/>
              <a:t>Language </a:t>
            </a:r>
            <a:r>
              <a:rPr dirty="0" sz="4450" spc="145"/>
              <a:t>Model?</a:t>
            </a:r>
            <a:endParaRPr sz="4450"/>
          </a:p>
        </p:txBody>
      </p:sp>
      <p:grpSp>
        <p:nvGrpSpPr>
          <p:cNvPr id="4" name="object 4" descr=""/>
          <p:cNvGrpSpPr/>
          <p:nvPr/>
        </p:nvGrpSpPr>
        <p:grpSpPr>
          <a:xfrm>
            <a:off x="6277355" y="3374135"/>
            <a:ext cx="3672840" cy="1691639"/>
            <a:chOff x="6277355" y="3374135"/>
            <a:chExt cx="3672840" cy="1691639"/>
          </a:xfrm>
        </p:grpSpPr>
        <p:sp>
          <p:nvSpPr>
            <p:cNvPr id="5" name="object 5" descr=""/>
            <p:cNvSpPr/>
            <p:nvPr/>
          </p:nvSpPr>
          <p:spPr>
            <a:xfrm>
              <a:off x="6281165" y="3377945"/>
              <a:ext cx="3665220" cy="1684020"/>
            </a:xfrm>
            <a:custGeom>
              <a:avLst/>
              <a:gdLst/>
              <a:ahLst/>
              <a:cxnLst/>
              <a:rect l="l" t="t" r="r" b="b"/>
              <a:pathLst>
                <a:path w="3665220" h="1684020">
                  <a:moveTo>
                    <a:pt x="356996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1588769"/>
                  </a:lnTo>
                  <a:lnTo>
                    <a:pt x="7489" y="1625834"/>
                  </a:lnTo>
                  <a:lnTo>
                    <a:pt x="27908" y="1656111"/>
                  </a:lnTo>
                  <a:lnTo>
                    <a:pt x="58185" y="1676530"/>
                  </a:lnTo>
                  <a:lnTo>
                    <a:pt x="95250" y="1684020"/>
                  </a:lnTo>
                  <a:lnTo>
                    <a:pt x="3569969" y="1684020"/>
                  </a:lnTo>
                  <a:lnTo>
                    <a:pt x="3607034" y="1676530"/>
                  </a:lnTo>
                  <a:lnTo>
                    <a:pt x="3637311" y="1656111"/>
                  </a:lnTo>
                  <a:lnTo>
                    <a:pt x="3657730" y="1625834"/>
                  </a:lnTo>
                  <a:lnTo>
                    <a:pt x="3665219" y="1588769"/>
                  </a:lnTo>
                  <a:lnTo>
                    <a:pt x="3665219" y="95250"/>
                  </a:lnTo>
                  <a:lnTo>
                    <a:pt x="3657730" y="58185"/>
                  </a:lnTo>
                  <a:lnTo>
                    <a:pt x="3637311" y="27908"/>
                  </a:lnTo>
                  <a:lnTo>
                    <a:pt x="3607034" y="7489"/>
                  </a:lnTo>
                  <a:lnTo>
                    <a:pt x="356996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81165" y="3377945"/>
              <a:ext cx="3665220" cy="1684020"/>
            </a:xfrm>
            <a:custGeom>
              <a:avLst/>
              <a:gdLst/>
              <a:ahLst/>
              <a:cxnLst/>
              <a:rect l="l" t="t" r="r" b="b"/>
              <a:pathLst>
                <a:path w="3665220" h="168402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3569969" y="0"/>
                  </a:lnTo>
                  <a:lnTo>
                    <a:pt x="3607034" y="7489"/>
                  </a:lnTo>
                  <a:lnTo>
                    <a:pt x="3637311" y="27908"/>
                  </a:lnTo>
                  <a:lnTo>
                    <a:pt x="3657730" y="58185"/>
                  </a:lnTo>
                  <a:lnTo>
                    <a:pt x="3665219" y="95250"/>
                  </a:lnTo>
                  <a:lnTo>
                    <a:pt x="3665219" y="1588769"/>
                  </a:lnTo>
                  <a:lnTo>
                    <a:pt x="3657730" y="1625834"/>
                  </a:lnTo>
                  <a:lnTo>
                    <a:pt x="3637311" y="1656111"/>
                  </a:lnTo>
                  <a:lnTo>
                    <a:pt x="3607034" y="1676530"/>
                  </a:lnTo>
                  <a:lnTo>
                    <a:pt x="3569969" y="1684020"/>
                  </a:lnTo>
                  <a:lnTo>
                    <a:pt x="95250" y="1684020"/>
                  </a:lnTo>
                  <a:lnTo>
                    <a:pt x="58185" y="1676530"/>
                  </a:lnTo>
                  <a:lnTo>
                    <a:pt x="27908" y="1656111"/>
                  </a:lnTo>
                  <a:lnTo>
                    <a:pt x="7489" y="1625834"/>
                  </a:lnTo>
                  <a:lnTo>
                    <a:pt x="0" y="1588769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502400" y="3586988"/>
            <a:ext cx="2738755" cy="121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5">
                <a:solidFill>
                  <a:srgbClr val="DCD6E4"/>
                </a:solidFill>
                <a:latin typeface="Verdana"/>
                <a:cs typeface="Verdana"/>
              </a:rPr>
              <a:t>AI</a:t>
            </a:r>
            <a:r>
              <a:rPr dirty="0" sz="2200" spc="-18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System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83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Processes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understands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human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language.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168128" y="3374135"/>
            <a:ext cx="3672840" cy="1691639"/>
            <a:chOff x="10168128" y="3374135"/>
            <a:chExt cx="3672840" cy="1691639"/>
          </a:xfrm>
        </p:grpSpPr>
        <p:sp>
          <p:nvSpPr>
            <p:cNvPr id="9" name="object 9" descr=""/>
            <p:cNvSpPr/>
            <p:nvPr/>
          </p:nvSpPr>
          <p:spPr>
            <a:xfrm>
              <a:off x="10171938" y="3377945"/>
              <a:ext cx="3665220" cy="1684020"/>
            </a:xfrm>
            <a:custGeom>
              <a:avLst/>
              <a:gdLst/>
              <a:ahLst/>
              <a:cxnLst/>
              <a:rect l="l" t="t" r="r" b="b"/>
              <a:pathLst>
                <a:path w="3665219" h="1684020">
                  <a:moveTo>
                    <a:pt x="356996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1588769"/>
                  </a:lnTo>
                  <a:lnTo>
                    <a:pt x="7489" y="1625834"/>
                  </a:lnTo>
                  <a:lnTo>
                    <a:pt x="27908" y="1656111"/>
                  </a:lnTo>
                  <a:lnTo>
                    <a:pt x="58185" y="1676530"/>
                  </a:lnTo>
                  <a:lnTo>
                    <a:pt x="95250" y="1684020"/>
                  </a:lnTo>
                  <a:lnTo>
                    <a:pt x="3569969" y="1684020"/>
                  </a:lnTo>
                  <a:lnTo>
                    <a:pt x="3607034" y="1676530"/>
                  </a:lnTo>
                  <a:lnTo>
                    <a:pt x="3637311" y="1656111"/>
                  </a:lnTo>
                  <a:lnTo>
                    <a:pt x="3657730" y="1625834"/>
                  </a:lnTo>
                  <a:lnTo>
                    <a:pt x="3665219" y="1588769"/>
                  </a:lnTo>
                  <a:lnTo>
                    <a:pt x="3665219" y="95250"/>
                  </a:lnTo>
                  <a:lnTo>
                    <a:pt x="3657730" y="58185"/>
                  </a:lnTo>
                  <a:lnTo>
                    <a:pt x="3637311" y="27908"/>
                  </a:lnTo>
                  <a:lnTo>
                    <a:pt x="3607034" y="7489"/>
                  </a:lnTo>
                  <a:lnTo>
                    <a:pt x="356996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171938" y="3377945"/>
              <a:ext cx="3665220" cy="1684020"/>
            </a:xfrm>
            <a:custGeom>
              <a:avLst/>
              <a:gdLst/>
              <a:ahLst/>
              <a:cxnLst/>
              <a:rect l="l" t="t" r="r" b="b"/>
              <a:pathLst>
                <a:path w="3665219" h="168402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3569969" y="0"/>
                  </a:lnTo>
                  <a:lnTo>
                    <a:pt x="3607034" y="7489"/>
                  </a:lnTo>
                  <a:lnTo>
                    <a:pt x="3637311" y="27908"/>
                  </a:lnTo>
                  <a:lnTo>
                    <a:pt x="3657730" y="58185"/>
                  </a:lnTo>
                  <a:lnTo>
                    <a:pt x="3665219" y="95250"/>
                  </a:lnTo>
                  <a:lnTo>
                    <a:pt x="3665219" y="1588769"/>
                  </a:lnTo>
                  <a:lnTo>
                    <a:pt x="3657730" y="1625834"/>
                  </a:lnTo>
                  <a:lnTo>
                    <a:pt x="3637311" y="1656111"/>
                  </a:lnTo>
                  <a:lnTo>
                    <a:pt x="3607034" y="1676530"/>
                  </a:lnTo>
                  <a:lnTo>
                    <a:pt x="3569969" y="1684020"/>
                  </a:lnTo>
                  <a:lnTo>
                    <a:pt x="95250" y="1684020"/>
                  </a:lnTo>
                  <a:lnTo>
                    <a:pt x="58185" y="1676530"/>
                  </a:lnTo>
                  <a:lnTo>
                    <a:pt x="27908" y="1656111"/>
                  </a:lnTo>
                  <a:lnTo>
                    <a:pt x="7489" y="1625834"/>
                  </a:lnTo>
                  <a:lnTo>
                    <a:pt x="0" y="1588769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394695" y="3586988"/>
            <a:ext cx="2996565" cy="121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DCD6E4"/>
                </a:solidFill>
                <a:latin typeface="Verdana"/>
                <a:cs typeface="Verdana"/>
              </a:rPr>
              <a:t>Vast</a:t>
            </a:r>
            <a:r>
              <a:rPr dirty="0" sz="2200" spc="-15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Data</a:t>
            </a:r>
            <a:r>
              <a:rPr dirty="0" sz="2200" spc="-16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Training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83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Learns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from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massive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amounts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text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data.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277355" y="5285232"/>
            <a:ext cx="7564120" cy="1330960"/>
            <a:chOff x="6277355" y="5285232"/>
            <a:chExt cx="7564120" cy="1330960"/>
          </a:xfrm>
        </p:grpSpPr>
        <p:sp>
          <p:nvSpPr>
            <p:cNvPr id="13" name="object 13" descr=""/>
            <p:cNvSpPr/>
            <p:nvPr/>
          </p:nvSpPr>
          <p:spPr>
            <a:xfrm>
              <a:off x="6281165" y="5289042"/>
              <a:ext cx="7556500" cy="1323340"/>
            </a:xfrm>
            <a:custGeom>
              <a:avLst/>
              <a:gdLst/>
              <a:ahLst/>
              <a:cxnLst/>
              <a:rect l="l" t="t" r="r" b="b"/>
              <a:pathLst>
                <a:path w="7556500" h="1323340">
                  <a:moveTo>
                    <a:pt x="7460742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49"/>
                  </a:lnTo>
                  <a:lnTo>
                    <a:pt x="0" y="1227581"/>
                  </a:lnTo>
                  <a:lnTo>
                    <a:pt x="7489" y="1264646"/>
                  </a:lnTo>
                  <a:lnTo>
                    <a:pt x="27908" y="1294923"/>
                  </a:lnTo>
                  <a:lnTo>
                    <a:pt x="58185" y="1315342"/>
                  </a:lnTo>
                  <a:lnTo>
                    <a:pt x="95250" y="1322831"/>
                  </a:lnTo>
                  <a:lnTo>
                    <a:pt x="7460742" y="1322831"/>
                  </a:lnTo>
                  <a:lnTo>
                    <a:pt x="7497806" y="1315342"/>
                  </a:lnTo>
                  <a:lnTo>
                    <a:pt x="7528083" y="1294923"/>
                  </a:lnTo>
                  <a:lnTo>
                    <a:pt x="7548502" y="1264646"/>
                  </a:lnTo>
                  <a:lnTo>
                    <a:pt x="7555992" y="1227581"/>
                  </a:lnTo>
                  <a:lnTo>
                    <a:pt x="7555992" y="95249"/>
                  </a:lnTo>
                  <a:lnTo>
                    <a:pt x="7548502" y="58185"/>
                  </a:lnTo>
                  <a:lnTo>
                    <a:pt x="7528083" y="27908"/>
                  </a:lnTo>
                  <a:lnTo>
                    <a:pt x="7497806" y="7489"/>
                  </a:lnTo>
                  <a:lnTo>
                    <a:pt x="7460742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81165" y="5289042"/>
              <a:ext cx="7556500" cy="1323340"/>
            </a:xfrm>
            <a:custGeom>
              <a:avLst/>
              <a:gdLst/>
              <a:ahLst/>
              <a:cxnLst/>
              <a:rect l="l" t="t" r="r" b="b"/>
              <a:pathLst>
                <a:path w="7556500" h="1323340">
                  <a:moveTo>
                    <a:pt x="0" y="95249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7460742" y="0"/>
                  </a:lnTo>
                  <a:lnTo>
                    <a:pt x="7497806" y="7489"/>
                  </a:lnTo>
                  <a:lnTo>
                    <a:pt x="7528083" y="27908"/>
                  </a:lnTo>
                  <a:lnTo>
                    <a:pt x="7548502" y="58185"/>
                  </a:lnTo>
                  <a:lnTo>
                    <a:pt x="7555992" y="95249"/>
                  </a:lnTo>
                  <a:lnTo>
                    <a:pt x="7555992" y="1227581"/>
                  </a:lnTo>
                  <a:lnTo>
                    <a:pt x="7548502" y="1264646"/>
                  </a:lnTo>
                  <a:lnTo>
                    <a:pt x="7528083" y="1294923"/>
                  </a:lnTo>
                  <a:lnTo>
                    <a:pt x="7497806" y="1315342"/>
                  </a:lnTo>
                  <a:lnTo>
                    <a:pt x="7460742" y="1322831"/>
                  </a:lnTo>
                  <a:lnTo>
                    <a:pt x="95250" y="1322831"/>
                  </a:lnTo>
                  <a:lnTo>
                    <a:pt x="58185" y="1315342"/>
                  </a:lnTo>
                  <a:lnTo>
                    <a:pt x="27908" y="1294923"/>
                  </a:lnTo>
                  <a:lnTo>
                    <a:pt x="7489" y="1264646"/>
                  </a:lnTo>
                  <a:lnTo>
                    <a:pt x="0" y="1227581"/>
                  </a:lnTo>
                  <a:lnTo>
                    <a:pt x="0" y="95249"/>
                  </a:lnTo>
                  <a:close/>
                </a:path>
              </a:pathLst>
            </a:custGeom>
            <a:ln w="7619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502400" y="5499353"/>
            <a:ext cx="4622800" cy="843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Predictive</a:t>
            </a:r>
            <a:r>
              <a:rPr dirty="0" sz="2200" spc="12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Capabilities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Predicts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next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word</a:t>
            </a:r>
            <a:r>
              <a:rPr dirty="0" sz="175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or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phrase in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sequence.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2677413"/>
            <a:ext cx="924941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95"/>
              <a:t>Understanding</a:t>
            </a:r>
            <a:r>
              <a:rPr dirty="0" sz="4450" spc="-280"/>
              <a:t> </a:t>
            </a:r>
            <a:r>
              <a:rPr dirty="0" sz="4450"/>
              <a:t>Neural</a:t>
            </a:r>
            <a:r>
              <a:rPr dirty="0" sz="4450" spc="-245"/>
              <a:t> </a:t>
            </a:r>
            <a:r>
              <a:rPr dirty="0" sz="4450" spc="55"/>
              <a:t>Networks</a:t>
            </a:r>
            <a:endParaRPr sz="4450"/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3973195"/>
            <a:ext cx="292481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F1EFF4"/>
                </a:solidFill>
                <a:latin typeface="Verdana"/>
                <a:cs typeface="Verdana"/>
              </a:rPr>
              <a:t>Inspired</a:t>
            </a:r>
            <a:r>
              <a:rPr dirty="0" sz="2200" spc="-140">
                <a:solidFill>
                  <a:srgbClr val="F1EFF4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F1EFF4"/>
                </a:solidFill>
                <a:latin typeface="Verdana"/>
                <a:cs typeface="Verdana"/>
              </a:rPr>
              <a:t>by</a:t>
            </a:r>
            <a:r>
              <a:rPr dirty="0" sz="2200" spc="-150">
                <a:solidFill>
                  <a:srgbClr val="F1EFF4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F1EFF4"/>
                </a:solidFill>
                <a:latin typeface="Verdana"/>
                <a:cs typeface="Verdana"/>
              </a:rPr>
              <a:t>the</a:t>
            </a:r>
            <a:r>
              <a:rPr dirty="0" sz="2200" spc="-165">
                <a:solidFill>
                  <a:srgbClr val="F1EFF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1EFF4"/>
                </a:solidFill>
                <a:latin typeface="Verdana"/>
                <a:cs typeface="Verdana"/>
              </a:rPr>
              <a:t>brain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615434"/>
            <a:ext cx="375666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Similar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structure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biological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neurons.</a:t>
            </a:r>
            <a:endParaRPr sz="1750">
              <a:latin typeface="Roboto Light"/>
              <a:cs typeface="Roboto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0665" y="3973195"/>
            <a:ext cx="31667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1EFF4"/>
                </a:solidFill>
                <a:latin typeface="Verdana"/>
                <a:cs typeface="Verdana"/>
              </a:rPr>
              <a:t>Interconnected</a:t>
            </a:r>
            <a:r>
              <a:rPr dirty="0" sz="2200" spc="50">
                <a:solidFill>
                  <a:srgbClr val="F1EFF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1EFF4"/>
                </a:solidFill>
                <a:latin typeface="Verdana"/>
                <a:cs typeface="Verdana"/>
              </a:rPr>
              <a:t>Nodes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20665" y="4615434"/>
            <a:ext cx="3342004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Process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transmit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information.</a:t>
            </a:r>
            <a:endParaRPr sz="1750">
              <a:latin typeface="Roboto Light"/>
              <a:cs typeface="Roboto Ligh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860406" y="3973195"/>
            <a:ext cx="3826510" cy="1303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F1EFF4"/>
                </a:solidFill>
                <a:latin typeface="Verdana"/>
                <a:cs typeface="Verdana"/>
              </a:rPr>
              <a:t>Learning</a:t>
            </a:r>
            <a:r>
              <a:rPr dirty="0" sz="2200" spc="95">
                <a:solidFill>
                  <a:srgbClr val="F1EFF4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F1EFF4"/>
                </a:solidFill>
                <a:latin typeface="Verdana"/>
                <a:cs typeface="Verdana"/>
              </a:rPr>
              <a:t>Through</a:t>
            </a:r>
            <a:r>
              <a:rPr dirty="0" sz="2200" spc="80">
                <a:solidFill>
                  <a:srgbClr val="F1EFF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1EFF4"/>
                </a:solidFill>
                <a:latin typeface="Verdana"/>
                <a:cs typeface="Verdana"/>
              </a:rPr>
              <a:t>Patterns</a:t>
            </a:r>
            <a:endParaRPr sz="2200">
              <a:latin typeface="Verdana"/>
              <a:cs typeface="Verdana"/>
            </a:endParaRPr>
          </a:p>
          <a:p>
            <a:pPr marL="12700" marR="845819">
              <a:lnSpc>
                <a:spcPct val="140000"/>
              </a:lnSpc>
              <a:spcBef>
                <a:spcPts val="154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Adjust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connections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improve performance.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7257" y="564845"/>
            <a:ext cx="5470525" cy="136715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dirty="0" sz="4300" spc="-110"/>
              <a:t>Transformers:</a:t>
            </a:r>
            <a:r>
              <a:rPr dirty="0" sz="4300" spc="-305"/>
              <a:t> </a:t>
            </a:r>
            <a:r>
              <a:rPr dirty="0" sz="4300" spc="-25"/>
              <a:t>The </a:t>
            </a:r>
            <a:r>
              <a:rPr dirty="0" sz="4300" spc="95"/>
              <a:t>Foundation</a:t>
            </a:r>
            <a:r>
              <a:rPr dirty="0" sz="4300" spc="-335"/>
              <a:t> </a:t>
            </a:r>
            <a:r>
              <a:rPr dirty="0" sz="4300"/>
              <a:t>of</a:t>
            </a:r>
            <a:r>
              <a:rPr dirty="0" sz="4300" spc="-385"/>
              <a:t> </a:t>
            </a:r>
            <a:r>
              <a:rPr dirty="0" sz="4300" spc="110"/>
              <a:t>LLMs</a:t>
            </a:r>
            <a:endParaRPr sz="4300"/>
          </a:p>
        </p:txBody>
      </p:sp>
      <p:sp>
        <p:nvSpPr>
          <p:cNvPr id="4" name="object 4" descr=""/>
          <p:cNvSpPr txBox="1"/>
          <p:nvPr/>
        </p:nvSpPr>
        <p:spPr>
          <a:xfrm>
            <a:off x="7683245" y="2513457"/>
            <a:ext cx="5069840" cy="824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0">
                <a:solidFill>
                  <a:srgbClr val="DCD6E4"/>
                </a:solidFill>
                <a:latin typeface="Verdana"/>
                <a:cs typeface="Verdana"/>
              </a:rPr>
              <a:t>Encoder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Processes</a:t>
            </a:r>
            <a:r>
              <a:rPr dirty="0" sz="17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input</a:t>
            </a:r>
            <a:r>
              <a:rPr dirty="0" sz="17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text</a:t>
            </a:r>
            <a:r>
              <a:rPr dirty="0" sz="17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into</a:t>
            </a:r>
            <a:r>
              <a:rPr dirty="0" sz="17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meaningful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representations.</a:t>
            </a:r>
            <a:endParaRPr sz="1700">
              <a:latin typeface="Roboto Light"/>
              <a:cs typeface="Roboto Ligh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9067" y="2319527"/>
            <a:ext cx="1104899" cy="530199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683245" y="4280357"/>
            <a:ext cx="5448300" cy="824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10">
                <a:solidFill>
                  <a:srgbClr val="DCD6E4"/>
                </a:solidFill>
                <a:latin typeface="Verdana"/>
                <a:cs typeface="Verdana"/>
              </a:rPr>
              <a:t>Decoder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Generates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output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text</a:t>
            </a:r>
            <a:r>
              <a:rPr dirty="0" sz="17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based</a:t>
            </a:r>
            <a:r>
              <a:rPr dirty="0" sz="17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7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encoded</a:t>
            </a:r>
            <a:r>
              <a:rPr dirty="0" sz="17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representations.</a:t>
            </a:r>
            <a:endParaRPr sz="1700">
              <a:latin typeface="Roboto Light"/>
              <a:cs typeface="Roboto Ligh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83245" y="6048247"/>
            <a:ext cx="3642995" cy="824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>
                <a:solidFill>
                  <a:srgbClr val="DCD6E4"/>
                </a:solidFill>
                <a:latin typeface="Verdana"/>
                <a:cs typeface="Verdana"/>
              </a:rPr>
              <a:t>Attention</a:t>
            </a:r>
            <a:r>
              <a:rPr dirty="0" sz="2150" spc="10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150" spc="55">
                <a:solidFill>
                  <a:srgbClr val="DCD6E4"/>
                </a:solidFill>
                <a:latin typeface="Verdana"/>
                <a:cs typeface="Verdana"/>
              </a:rPr>
              <a:t>Mechanism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Focuses</a:t>
            </a:r>
            <a:r>
              <a:rPr dirty="0" sz="17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relevant</a:t>
            </a:r>
            <a:r>
              <a:rPr dirty="0" sz="17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parts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input.</a:t>
            </a:r>
            <a:endParaRPr sz="170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659333"/>
            <a:ext cx="7062470" cy="14166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10"/>
              </a:lnSpc>
            </a:pPr>
            <a:r>
              <a:rPr dirty="0" sz="4450" spc="114"/>
              <a:t>Popular</a:t>
            </a:r>
            <a:r>
              <a:rPr dirty="0" sz="4450" spc="-260"/>
              <a:t> </a:t>
            </a:r>
            <a:r>
              <a:rPr dirty="0" sz="4450"/>
              <a:t>Large</a:t>
            </a:r>
            <a:r>
              <a:rPr dirty="0" sz="4450" spc="-285"/>
              <a:t> </a:t>
            </a:r>
            <a:r>
              <a:rPr dirty="0" sz="4450" spc="95"/>
              <a:t>Language </a:t>
            </a:r>
            <a:r>
              <a:rPr dirty="0" sz="4450" spc="90"/>
              <a:t>Models</a:t>
            </a:r>
            <a:endParaRPr sz="44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004" y="2461260"/>
            <a:ext cx="566927" cy="56845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81304" y="3231642"/>
            <a:ext cx="3455035" cy="121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DCD6E4"/>
                </a:solidFill>
                <a:latin typeface="Verdana"/>
                <a:cs typeface="Verdana"/>
              </a:rPr>
              <a:t>GPT-</a:t>
            </a:r>
            <a:r>
              <a:rPr dirty="0" sz="2200" spc="-50">
                <a:solidFill>
                  <a:srgbClr val="DCD6E4"/>
                </a:solidFill>
                <a:latin typeface="Verdana"/>
                <a:cs typeface="Verdana"/>
              </a:rPr>
              <a:t>3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83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Generative</a:t>
            </a:r>
            <a:r>
              <a:rPr dirty="0" sz="175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Pre-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trained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Transformer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3.</a:t>
            </a:r>
            <a:endParaRPr sz="1750">
              <a:latin typeface="Roboto Light"/>
              <a:cs typeface="Roboto Ligh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42688" y="2461260"/>
            <a:ext cx="566927" cy="56845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729734" y="3231642"/>
            <a:ext cx="3103880" cy="843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70">
                <a:solidFill>
                  <a:srgbClr val="DCD6E4"/>
                </a:solidFill>
                <a:latin typeface="Verdana"/>
                <a:cs typeface="Verdana"/>
              </a:rPr>
              <a:t>LLaMA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Large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Language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Meta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AI.</a:t>
            </a:r>
            <a:endParaRPr sz="1750">
              <a:latin typeface="Roboto Light"/>
              <a:cs typeface="Roboto Ligh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004" y="5152644"/>
            <a:ext cx="566927" cy="56692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781304" y="5922086"/>
            <a:ext cx="2646045" cy="844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DCD6E4"/>
                </a:solidFill>
                <a:latin typeface="Verdana"/>
                <a:cs typeface="Verdana"/>
              </a:rPr>
              <a:t>Bard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Google's</a:t>
            </a:r>
            <a:r>
              <a:rPr dirty="0" sz="175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conversational</a:t>
            </a:r>
            <a:r>
              <a:rPr dirty="0" sz="175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AI.</a:t>
            </a:r>
            <a:endParaRPr sz="1750">
              <a:latin typeface="Roboto Light"/>
              <a:cs typeface="Roboto Ligh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42688" y="5152644"/>
            <a:ext cx="566927" cy="566927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729734" y="5922086"/>
            <a:ext cx="3456304" cy="158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110">
                <a:solidFill>
                  <a:srgbClr val="DCD6E4"/>
                </a:solidFill>
                <a:latin typeface="Verdana"/>
                <a:cs typeface="Verdana"/>
              </a:rPr>
              <a:t>BLOOM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900"/>
              </a:lnSpc>
              <a:spcBef>
                <a:spcPts val="86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BigScience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Large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Open-access Open-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source Multilingual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Language Model.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320" y="568197"/>
            <a:ext cx="8474075" cy="689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100"/>
              <a:t>Using</a:t>
            </a:r>
            <a:r>
              <a:rPr dirty="0" sz="4350" spc="-320"/>
              <a:t> </a:t>
            </a:r>
            <a:r>
              <a:rPr dirty="0" sz="4350"/>
              <a:t>Large</a:t>
            </a:r>
            <a:r>
              <a:rPr dirty="0" sz="4350" spc="-300"/>
              <a:t> </a:t>
            </a:r>
            <a:r>
              <a:rPr dirty="0" sz="4350" spc="114"/>
              <a:t>Language</a:t>
            </a:r>
            <a:r>
              <a:rPr dirty="0" sz="4350" spc="-340"/>
              <a:t> </a:t>
            </a:r>
            <a:r>
              <a:rPr dirty="0" sz="4350" spc="90"/>
              <a:t>Models</a:t>
            </a:r>
            <a:endParaRPr sz="4350"/>
          </a:p>
        </p:txBody>
      </p:sp>
      <p:grpSp>
        <p:nvGrpSpPr>
          <p:cNvPr id="3" name="object 3" descr=""/>
          <p:cNvGrpSpPr/>
          <p:nvPr/>
        </p:nvGrpSpPr>
        <p:grpSpPr>
          <a:xfrm>
            <a:off x="6320028" y="1744979"/>
            <a:ext cx="1249680" cy="5875020"/>
            <a:chOff x="6320028" y="1744979"/>
            <a:chExt cx="1249680" cy="5875020"/>
          </a:xfrm>
        </p:grpSpPr>
        <p:sp>
          <p:nvSpPr>
            <p:cNvPr id="4" name="object 4" descr=""/>
            <p:cNvSpPr/>
            <p:nvPr/>
          </p:nvSpPr>
          <p:spPr>
            <a:xfrm>
              <a:off x="6320028" y="1744979"/>
              <a:ext cx="1010919" cy="5875020"/>
            </a:xfrm>
            <a:custGeom>
              <a:avLst/>
              <a:gdLst/>
              <a:ahLst/>
              <a:cxnLst/>
              <a:rect l="l" t="t" r="r" b="b"/>
              <a:pathLst>
                <a:path w="1010920" h="5875020">
                  <a:moveTo>
                    <a:pt x="775716" y="491490"/>
                  </a:moveTo>
                  <a:lnTo>
                    <a:pt x="768858" y="484632"/>
                  </a:lnTo>
                  <a:lnTo>
                    <a:pt x="6858" y="484632"/>
                  </a:lnTo>
                  <a:lnTo>
                    <a:pt x="0" y="491490"/>
                  </a:lnTo>
                  <a:lnTo>
                    <a:pt x="0" y="499872"/>
                  </a:lnTo>
                  <a:lnTo>
                    <a:pt x="0" y="508254"/>
                  </a:lnTo>
                  <a:lnTo>
                    <a:pt x="6858" y="515112"/>
                  </a:lnTo>
                  <a:lnTo>
                    <a:pt x="768858" y="515112"/>
                  </a:lnTo>
                  <a:lnTo>
                    <a:pt x="775716" y="508254"/>
                  </a:lnTo>
                  <a:lnTo>
                    <a:pt x="775716" y="491490"/>
                  </a:lnTo>
                  <a:close/>
                </a:path>
                <a:path w="1010920" h="5875020">
                  <a:moveTo>
                    <a:pt x="1010412" y="6858"/>
                  </a:moveTo>
                  <a:lnTo>
                    <a:pt x="1003554" y="0"/>
                  </a:lnTo>
                  <a:lnTo>
                    <a:pt x="986790" y="0"/>
                  </a:lnTo>
                  <a:lnTo>
                    <a:pt x="979932" y="6858"/>
                  </a:lnTo>
                  <a:lnTo>
                    <a:pt x="979932" y="15240"/>
                  </a:lnTo>
                  <a:lnTo>
                    <a:pt x="979932" y="5868200"/>
                  </a:lnTo>
                  <a:lnTo>
                    <a:pt x="986790" y="5875020"/>
                  </a:lnTo>
                  <a:lnTo>
                    <a:pt x="1003554" y="5875020"/>
                  </a:lnTo>
                  <a:lnTo>
                    <a:pt x="1010412" y="5868200"/>
                  </a:lnTo>
                  <a:lnTo>
                    <a:pt x="1010412" y="6858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66026" y="1995677"/>
              <a:ext cx="500380" cy="498475"/>
            </a:xfrm>
            <a:custGeom>
              <a:avLst/>
              <a:gdLst/>
              <a:ahLst/>
              <a:cxnLst/>
              <a:rect l="l" t="t" r="r" b="b"/>
              <a:pathLst>
                <a:path w="500379" h="498475">
                  <a:moveTo>
                    <a:pt x="406780" y="0"/>
                  </a:moveTo>
                  <a:lnTo>
                    <a:pt x="93091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1"/>
                  </a:lnTo>
                  <a:lnTo>
                    <a:pt x="0" y="405257"/>
                  </a:lnTo>
                  <a:lnTo>
                    <a:pt x="7312" y="441501"/>
                  </a:lnTo>
                  <a:lnTo>
                    <a:pt x="27257" y="471090"/>
                  </a:lnTo>
                  <a:lnTo>
                    <a:pt x="56846" y="491035"/>
                  </a:lnTo>
                  <a:lnTo>
                    <a:pt x="93091" y="498348"/>
                  </a:lnTo>
                  <a:lnTo>
                    <a:pt x="406780" y="498348"/>
                  </a:lnTo>
                  <a:lnTo>
                    <a:pt x="443025" y="491035"/>
                  </a:lnTo>
                  <a:lnTo>
                    <a:pt x="472614" y="471090"/>
                  </a:lnTo>
                  <a:lnTo>
                    <a:pt x="492559" y="441501"/>
                  </a:lnTo>
                  <a:lnTo>
                    <a:pt x="499872" y="405257"/>
                  </a:lnTo>
                  <a:lnTo>
                    <a:pt x="499872" y="93091"/>
                  </a:lnTo>
                  <a:lnTo>
                    <a:pt x="492559" y="56846"/>
                  </a:lnTo>
                  <a:lnTo>
                    <a:pt x="472614" y="27257"/>
                  </a:lnTo>
                  <a:lnTo>
                    <a:pt x="443025" y="7312"/>
                  </a:lnTo>
                  <a:lnTo>
                    <a:pt x="406780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66026" y="1995677"/>
              <a:ext cx="500380" cy="498475"/>
            </a:xfrm>
            <a:custGeom>
              <a:avLst/>
              <a:gdLst/>
              <a:ahLst/>
              <a:cxnLst/>
              <a:rect l="l" t="t" r="r" b="b"/>
              <a:pathLst>
                <a:path w="500379" h="498475">
                  <a:moveTo>
                    <a:pt x="0" y="93091"/>
                  </a:moveTo>
                  <a:lnTo>
                    <a:pt x="7312" y="56846"/>
                  </a:lnTo>
                  <a:lnTo>
                    <a:pt x="27257" y="27257"/>
                  </a:lnTo>
                  <a:lnTo>
                    <a:pt x="56846" y="7312"/>
                  </a:lnTo>
                  <a:lnTo>
                    <a:pt x="93091" y="0"/>
                  </a:lnTo>
                  <a:lnTo>
                    <a:pt x="406780" y="0"/>
                  </a:lnTo>
                  <a:lnTo>
                    <a:pt x="443025" y="7312"/>
                  </a:lnTo>
                  <a:lnTo>
                    <a:pt x="472614" y="27257"/>
                  </a:lnTo>
                  <a:lnTo>
                    <a:pt x="492559" y="56846"/>
                  </a:lnTo>
                  <a:lnTo>
                    <a:pt x="499872" y="93091"/>
                  </a:lnTo>
                  <a:lnTo>
                    <a:pt x="499872" y="405257"/>
                  </a:lnTo>
                  <a:lnTo>
                    <a:pt x="492559" y="441501"/>
                  </a:lnTo>
                  <a:lnTo>
                    <a:pt x="472614" y="471090"/>
                  </a:lnTo>
                  <a:lnTo>
                    <a:pt x="443025" y="491035"/>
                  </a:lnTo>
                  <a:lnTo>
                    <a:pt x="406780" y="498348"/>
                  </a:lnTo>
                  <a:lnTo>
                    <a:pt x="93091" y="498348"/>
                  </a:lnTo>
                  <a:lnTo>
                    <a:pt x="56846" y="491035"/>
                  </a:lnTo>
                  <a:lnTo>
                    <a:pt x="27257" y="471090"/>
                  </a:lnTo>
                  <a:lnTo>
                    <a:pt x="7312" y="441501"/>
                  </a:lnTo>
                  <a:lnTo>
                    <a:pt x="0" y="405257"/>
                  </a:lnTo>
                  <a:lnTo>
                    <a:pt x="0" y="93091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243698" y="1983181"/>
            <a:ext cx="14541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760">
                <a:solidFill>
                  <a:srgbClr val="DCD6E4"/>
                </a:solidFill>
                <a:latin typeface="Verdana"/>
                <a:cs typeface="Verdana"/>
              </a:rPr>
              <a:t>1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00298" y="1939798"/>
            <a:ext cx="3208655" cy="826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09650">
              <a:lnSpc>
                <a:spcPct val="100000"/>
              </a:lnSpc>
              <a:spcBef>
                <a:spcPts val="95"/>
              </a:spcBef>
            </a:pPr>
            <a:r>
              <a:rPr dirty="0" sz="2150" spc="-60">
                <a:solidFill>
                  <a:srgbClr val="DCD6E4"/>
                </a:solidFill>
                <a:latin typeface="Verdana"/>
                <a:cs typeface="Verdana"/>
              </a:rPr>
              <a:t>Text</a:t>
            </a:r>
            <a:r>
              <a:rPr dirty="0" sz="2150" spc="-17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CD6E4"/>
                </a:solidFill>
                <a:latin typeface="Verdana"/>
                <a:cs typeface="Verdana"/>
              </a:rPr>
              <a:t>Generation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Write</a:t>
            </a:r>
            <a:r>
              <a:rPr dirty="0" sz="17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stories,</a:t>
            </a:r>
            <a:r>
              <a:rPr dirty="0" sz="17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articles,</a:t>
            </a:r>
            <a:r>
              <a:rPr dirty="0" sz="17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poems.</a:t>
            </a:r>
            <a:endParaRPr sz="1700">
              <a:latin typeface="Roboto Light"/>
              <a:cs typeface="Roboto Ligh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062216" y="3099816"/>
            <a:ext cx="1248410" cy="508000"/>
            <a:chOff x="7062216" y="3099816"/>
            <a:chExt cx="1248410" cy="508000"/>
          </a:xfrm>
        </p:grpSpPr>
        <p:sp>
          <p:nvSpPr>
            <p:cNvPr id="10" name="object 10" descr=""/>
            <p:cNvSpPr/>
            <p:nvPr/>
          </p:nvSpPr>
          <p:spPr>
            <a:xfrm>
              <a:off x="7534656" y="3337560"/>
              <a:ext cx="775970" cy="30480"/>
            </a:xfrm>
            <a:custGeom>
              <a:avLst/>
              <a:gdLst/>
              <a:ahLst/>
              <a:cxnLst/>
              <a:rect l="l" t="t" r="r" b="b"/>
              <a:pathLst>
                <a:path w="775970" h="30479">
                  <a:moveTo>
                    <a:pt x="768858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2"/>
                  </a:lnTo>
                  <a:lnTo>
                    <a:pt x="6858" y="30479"/>
                  </a:lnTo>
                  <a:lnTo>
                    <a:pt x="768858" y="30479"/>
                  </a:lnTo>
                  <a:lnTo>
                    <a:pt x="775716" y="23622"/>
                  </a:lnTo>
                  <a:lnTo>
                    <a:pt x="775716" y="6857"/>
                  </a:lnTo>
                  <a:lnTo>
                    <a:pt x="768858" y="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66026" y="3103626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406526" y="0"/>
                  </a:moveTo>
                  <a:lnTo>
                    <a:pt x="93345" y="0"/>
                  </a:lnTo>
                  <a:lnTo>
                    <a:pt x="57007" y="7334"/>
                  </a:lnTo>
                  <a:lnTo>
                    <a:pt x="27336" y="27336"/>
                  </a:lnTo>
                  <a:lnTo>
                    <a:pt x="7334" y="57007"/>
                  </a:lnTo>
                  <a:lnTo>
                    <a:pt x="0" y="93345"/>
                  </a:lnTo>
                  <a:lnTo>
                    <a:pt x="0" y="406526"/>
                  </a:lnTo>
                  <a:lnTo>
                    <a:pt x="7334" y="442864"/>
                  </a:lnTo>
                  <a:lnTo>
                    <a:pt x="27336" y="472535"/>
                  </a:lnTo>
                  <a:lnTo>
                    <a:pt x="57007" y="492537"/>
                  </a:lnTo>
                  <a:lnTo>
                    <a:pt x="93345" y="499872"/>
                  </a:lnTo>
                  <a:lnTo>
                    <a:pt x="406526" y="499872"/>
                  </a:lnTo>
                  <a:lnTo>
                    <a:pt x="442864" y="492537"/>
                  </a:lnTo>
                  <a:lnTo>
                    <a:pt x="472535" y="472535"/>
                  </a:lnTo>
                  <a:lnTo>
                    <a:pt x="492537" y="442864"/>
                  </a:lnTo>
                  <a:lnTo>
                    <a:pt x="499872" y="406526"/>
                  </a:lnTo>
                  <a:lnTo>
                    <a:pt x="499872" y="93345"/>
                  </a:lnTo>
                  <a:lnTo>
                    <a:pt x="492537" y="57007"/>
                  </a:lnTo>
                  <a:lnTo>
                    <a:pt x="472535" y="27336"/>
                  </a:lnTo>
                  <a:lnTo>
                    <a:pt x="442864" y="7334"/>
                  </a:lnTo>
                  <a:lnTo>
                    <a:pt x="406526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66026" y="3103626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0" y="93345"/>
                  </a:moveTo>
                  <a:lnTo>
                    <a:pt x="7334" y="57007"/>
                  </a:lnTo>
                  <a:lnTo>
                    <a:pt x="27336" y="27336"/>
                  </a:lnTo>
                  <a:lnTo>
                    <a:pt x="57007" y="7334"/>
                  </a:lnTo>
                  <a:lnTo>
                    <a:pt x="93345" y="0"/>
                  </a:lnTo>
                  <a:lnTo>
                    <a:pt x="406526" y="0"/>
                  </a:lnTo>
                  <a:lnTo>
                    <a:pt x="442864" y="7334"/>
                  </a:lnTo>
                  <a:lnTo>
                    <a:pt x="472535" y="27336"/>
                  </a:lnTo>
                  <a:lnTo>
                    <a:pt x="492537" y="57007"/>
                  </a:lnTo>
                  <a:lnTo>
                    <a:pt x="499872" y="93345"/>
                  </a:lnTo>
                  <a:lnTo>
                    <a:pt x="499872" y="406526"/>
                  </a:lnTo>
                  <a:lnTo>
                    <a:pt x="492537" y="442864"/>
                  </a:lnTo>
                  <a:lnTo>
                    <a:pt x="472535" y="472535"/>
                  </a:lnTo>
                  <a:lnTo>
                    <a:pt x="442864" y="492537"/>
                  </a:lnTo>
                  <a:lnTo>
                    <a:pt x="406526" y="499872"/>
                  </a:lnTo>
                  <a:lnTo>
                    <a:pt x="93345" y="499872"/>
                  </a:lnTo>
                  <a:lnTo>
                    <a:pt x="57007" y="492537"/>
                  </a:lnTo>
                  <a:lnTo>
                    <a:pt x="27336" y="472535"/>
                  </a:lnTo>
                  <a:lnTo>
                    <a:pt x="7334" y="442864"/>
                  </a:lnTo>
                  <a:lnTo>
                    <a:pt x="0" y="406526"/>
                  </a:lnTo>
                  <a:lnTo>
                    <a:pt x="0" y="93345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209535" y="3092323"/>
            <a:ext cx="21336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20">
                <a:solidFill>
                  <a:srgbClr val="DCD6E4"/>
                </a:solidFill>
                <a:latin typeface="Verdana"/>
                <a:cs typeface="Verdana"/>
              </a:rPr>
              <a:t>2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522589" y="3048076"/>
            <a:ext cx="4116704" cy="8267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10">
                <a:solidFill>
                  <a:srgbClr val="DCD6E4"/>
                </a:solidFill>
                <a:latin typeface="Verdana"/>
                <a:cs typeface="Verdana"/>
              </a:rPr>
              <a:t>Translation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Translate</a:t>
            </a:r>
            <a:r>
              <a:rPr dirty="0" sz="17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text</a:t>
            </a:r>
            <a:r>
              <a:rPr dirty="0" sz="17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between</a:t>
            </a:r>
            <a:r>
              <a:rPr dirty="0" sz="17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different</a:t>
            </a:r>
            <a:r>
              <a:rPr dirty="0" sz="17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languages.</a:t>
            </a:r>
            <a:endParaRPr sz="1700">
              <a:latin typeface="Roboto Light"/>
              <a:cs typeface="Roboto Ligh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320028" y="4098035"/>
            <a:ext cx="1249680" cy="506095"/>
            <a:chOff x="6320028" y="4098035"/>
            <a:chExt cx="1249680" cy="506095"/>
          </a:xfrm>
        </p:grpSpPr>
        <p:sp>
          <p:nvSpPr>
            <p:cNvPr id="16" name="object 16" descr=""/>
            <p:cNvSpPr/>
            <p:nvPr/>
          </p:nvSpPr>
          <p:spPr>
            <a:xfrm>
              <a:off x="6320028" y="4335779"/>
              <a:ext cx="775970" cy="30480"/>
            </a:xfrm>
            <a:custGeom>
              <a:avLst/>
              <a:gdLst/>
              <a:ahLst/>
              <a:cxnLst/>
              <a:rect l="l" t="t" r="r" b="b"/>
              <a:pathLst>
                <a:path w="775970" h="30479">
                  <a:moveTo>
                    <a:pt x="768857" y="0"/>
                  </a:moveTo>
                  <a:lnTo>
                    <a:pt x="6858" y="0"/>
                  </a:lnTo>
                  <a:lnTo>
                    <a:pt x="0" y="6858"/>
                  </a:lnTo>
                  <a:lnTo>
                    <a:pt x="0" y="15240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768857" y="30480"/>
                  </a:lnTo>
                  <a:lnTo>
                    <a:pt x="775716" y="23622"/>
                  </a:lnTo>
                  <a:lnTo>
                    <a:pt x="775716" y="6858"/>
                  </a:lnTo>
                  <a:lnTo>
                    <a:pt x="768857" y="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066026" y="4101845"/>
              <a:ext cx="500380" cy="498475"/>
            </a:xfrm>
            <a:custGeom>
              <a:avLst/>
              <a:gdLst/>
              <a:ahLst/>
              <a:cxnLst/>
              <a:rect l="l" t="t" r="r" b="b"/>
              <a:pathLst>
                <a:path w="500379" h="498475">
                  <a:moveTo>
                    <a:pt x="406780" y="0"/>
                  </a:moveTo>
                  <a:lnTo>
                    <a:pt x="93091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0"/>
                  </a:lnTo>
                  <a:lnTo>
                    <a:pt x="0" y="405256"/>
                  </a:lnTo>
                  <a:lnTo>
                    <a:pt x="7312" y="441501"/>
                  </a:lnTo>
                  <a:lnTo>
                    <a:pt x="27257" y="471090"/>
                  </a:lnTo>
                  <a:lnTo>
                    <a:pt x="56846" y="491035"/>
                  </a:lnTo>
                  <a:lnTo>
                    <a:pt x="93091" y="498348"/>
                  </a:lnTo>
                  <a:lnTo>
                    <a:pt x="406780" y="498348"/>
                  </a:lnTo>
                  <a:lnTo>
                    <a:pt x="443025" y="491035"/>
                  </a:lnTo>
                  <a:lnTo>
                    <a:pt x="472614" y="471090"/>
                  </a:lnTo>
                  <a:lnTo>
                    <a:pt x="492559" y="441501"/>
                  </a:lnTo>
                  <a:lnTo>
                    <a:pt x="499872" y="405256"/>
                  </a:lnTo>
                  <a:lnTo>
                    <a:pt x="499872" y="93090"/>
                  </a:lnTo>
                  <a:lnTo>
                    <a:pt x="492559" y="56846"/>
                  </a:lnTo>
                  <a:lnTo>
                    <a:pt x="472614" y="27257"/>
                  </a:lnTo>
                  <a:lnTo>
                    <a:pt x="443025" y="7312"/>
                  </a:lnTo>
                  <a:lnTo>
                    <a:pt x="406780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066026" y="4101845"/>
              <a:ext cx="500380" cy="498475"/>
            </a:xfrm>
            <a:custGeom>
              <a:avLst/>
              <a:gdLst/>
              <a:ahLst/>
              <a:cxnLst/>
              <a:rect l="l" t="t" r="r" b="b"/>
              <a:pathLst>
                <a:path w="500379" h="498475">
                  <a:moveTo>
                    <a:pt x="0" y="93090"/>
                  </a:moveTo>
                  <a:lnTo>
                    <a:pt x="7312" y="56846"/>
                  </a:lnTo>
                  <a:lnTo>
                    <a:pt x="27257" y="27257"/>
                  </a:lnTo>
                  <a:lnTo>
                    <a:pt x="56846" y="7312"/>
                  </a:lnTo>
                  <a:lnTo>
                    <a:pt x="93091" y="0"/>
                  </a:lnTo>
                  <a:lnTo>
                    <a:pt x="406780" y="0"/>
                  </a:lnTo>
                  <a:lnTo>
                    <a:pt x="443025" y="7312"/>
                  </a:lnTo>
                  <a:lnTo>
                    <a:pt x="472614" y="27257"/>
                  </a:lnTo>
                  <a:lnTo>
                    <a:pt x="492559" y="56846"/>
                  </a:lnTo>
                  <a:lnTo>
                    <a:pt x="499872" y="93090"/>
                  </a:lnTo>
                  <a:lnTo>
                    <a:pt x="499872" y="405256"/>
                  </a:lnTo>
                  <a:lnTo>
                    <a:pt x="492559" y="441501"/>
                  </a:lnTo>
                  <a:lnTo>
                    <a:pt x="472614" y="471090"/>
                  </a:lnTo>
                  <a:lnTo>
                    <a:pt x="443025" y="491035"/>
                  </a:lnTo>
                  <a:lnTo>
                    <a:pt x="406780" y="498348"/>
                  </a:lnTo>
                  <a:lnTo>
                    <a:pt x="93091" y="498348"/>
                  </a:lnTo>
                  <a:lnTo>
                    <a:pt x="56846" y="491035"/>
                  </a:lnTo>
                  <a:lnTo>
                    <a:pt x="27257" y="471090"/>
                  </a:lnTo>
                  <a:lnTo>
                    <a:pt x="7312" y="441501"/>
                  </a:lnTo>
                  <a:lnTo>
                    <a:pt x="0" y="405256"/>
                  </a:lnTo>
                  <a:lnTo>
                    <a:pt x="0" y="9309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209535" y="4089603"/>
            <a:ext cx="21209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30">
                <a:solidFill>
                  <a:srgbClr val="DCD6E4"/>
                </a:solidFill>
                <a:latin typeface="Verdana"/>
                <a:cs typeface="Verdana"/>
              </a:rPr>
              <a:t>3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51177" y="4046346"/>
            <a:ext cx="4558030" cy="826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218690">
              <a:lnSpc>
                <a:spcPct val="100000"/>
              </a:lnSpc>
              <a:spcBef>
                <a:spcPts val="95"/>
              </a:spcBef>
            </a:pPr>
            <a:r>
              <a:rPr dirty="0" sz="2150" spc="50">
                <a:solidFill>
                  <a:srgbClr val="DCD6E4"/>
                </a:solidFill>
                <a:latin typeface="Verdana"/>
                <a:cs typeface="Verdana"/>
              </a:rPr>
              <a:t>Code</a:t>
            </a:r>
            <a:r>
              <a:rPr dirty="0" sz="2150" spc="-16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CD6E4"/>
                </a:solidFill>
                <a:latin typeface="Verdana"/>
                <a:cs typeface="Verdana"/>
              </a:rPr>
              <a:t>Generation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Create</a:t>
            </a:r>
            <a:r>
              <a:rPr dirty="0" sz="17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code</a:t>
            </a:r>
            <a:r>
              <a:rPr dirty="0" sz="17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in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various</a:t>
            </a:r>
            <a:r>
              <a:rPr dirty="0" sz="17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programming</a:t>
            </a:r>
            <a:r>
              <a:rPr dirty="0" sz="17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languages.</a:t>
            </a:r>
            <a:endParaRPr sz="1700">
              <a:latin typeface="Roboto Light"/>
              <a:cs typeface="Roboto Ligh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062216" y="5096255"/>
            <a:ext cx="1248410" cy="506095"/>
            <a:chOff x="7062216" y="5096255"/>
            <a:chExt cx="1248410" cy="506095"/>
          </a:xfrm>
        </p:grpSpPr>
        <p:sp>
          <p:nvSpPr>
            <p:cNvPr id="22" name="object 22" descr=""/>
            <p:cNvSpPr/>
            <p:nvPr/>
          </p:nvSpPr>
          <p:spPr>
            <a:xfrm>
              <a:off x="7534656" y="5332475"/>
              <a:ext cx="775970" cy="30480"/>
            </a:xfrm>
            <a:custGeom>
              <a:avLst/>
              <a:gdLst/>
              <a:ahLst/>
              <a:cxnLst/>
              <a:rect l="l" t="t" r="r" b="b"/>
              <a:pathLst>
                <a:path w="775970" h="30479">
                  <a:moveTo>
                    <a:pt x="768858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15240"/>
                  </a:lnTo>
                  <a:lnTo>
                    <a:pt x="0" y="23622"/>
                  </a:lnTo>
                  <a:lnTo>
                    <a:pt x="6858" y="30480"/>
                  </a:lnTo>
                  <a:lnTo>
                    <a:pt x="768858" y="30480"/>
                  </a:lnTo>
                  <a:lnTo>
                    <a:pt x="775716" y="23622"/>
                  </a:lnTo>
                  <a:lnTo>
                    <a:pt x="775716" y="6857"/>
                  </a:lnTo>
                  <a:lnTo>
                    <a:pt x="768858" y="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66026" y="5100065"/>
              <a:ext cx="500380" cy="498475"/>
            </a:xfrm>
            <a:custGeom>
              <a:avLst/>
              <a:gdLst/>
              <a:ahLst/>
              <a:cxnLst/>
              <a:rect l="l" t="t" r="r" b="b"/>
              <a:pathLst>
                <a:path w="500379" h="498475">
                  <a:moveTo>
                    <a:pt x="406780" y="0"/>
                  </a:moveTo>
                  <a:lnTo>
                    <a:pt x="93091" y="0"/>
                  </a:lnTo>
                  <a:lnTo>
                    <a:pt x="56846" y="7312"/>
                  </a:lnTo>
                  <a:lnTo>
                    <a:pt x="27257" y="27257"/>
                  </a:lnTo>
                  <a:lnTo>
                    <a:pt x="7312" y="56846"/>
                  </a:lnTo>
                  <a:lnTo>
                    <a:pt x="0" y="93090"/>
                  </a:lnTo>
                  <a:lnTo>
                    <a:pt x="0" y="405256"/>
                  </a:lnTo>
                  <a:lnTo>
                    <a:pt x="7312" y="441501"/>
                  </a:lnTo>
                  <a:lnTo>
                    <a:pt x="27257" y="471090"/>
                  </a:lnTo>
                  <a:lnTo>
                    <a:pt x="56846" y="491035"/>
                  </a:lnTo>
                  <a:lnTo>
                    <a:pt x="93091" y="498347"/>
                  </a:lnTo>
                  <a:lnTo>
                    <a:pt x="406780" y="498347"/>
                  </a:lnTo>
                  <a:lnTo>
                    <a:pt x="443025" y="491035"/>
                  </a:lnTo>
                  <a:lnTo>
                    <a:pt x="472614" y="471090"/>
                  </a:lnTo>
                  <a:lnTo>
                    <a:pt x="492559" y="441501"/>
                  </a:lnTo>
                  <a:lnTo>
                    <a:pt x="499872" y="405256"/>
                  </a:lnTo>
                  <a:lnTo>
                    <a:pt x="499872" y="93090"/>
                  </a:lnTo>
                  <a:lnTo>
                    <a:pt x="492559" y="56846"/>
                  </a:lnTo>
                  <a:lnTo>
                    <a:pt x="472614" y="27257"/>
                  </a:lnTo>
                  <a:lnTo>
                    <a:pt x="443025" y="7312"/>
                  </a:lnTo>
                  <a:lnTo>
                    <a:pt x="406780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066026" y="5100065"/>
              <a:ext cx="500380" cy="498475"/>
            </a:xfrm>
            <a:custGeom>
              <a:avLst/>
              <a:gdLst/>
              <a:ahLst/>
              <a:cxnLst/>
              <a:rect l="l" t="t" r="r" b="b"/>
              <a:pathLst>
                <a:path w="500379" h="498475">
                  <a:moveTo>
                    <a:pt x="0" y="93090"/>
                  </a:moveTo>
                  <a:lnTo>
                    <a:pt x="7312" y="56846"/>
                  </a:lnTo>
                  <a:lnTo>
                    <a:pt x="27257" y="27257"/>
                  </a:lnTo>
                  <a:lnTo>
                    <a:pt x="56846" y="7312"/>
                  </a:lnTo>
                  <a:lnTo>
                    <a:pt x="93091" y="0"/>
                  </a:lnTo>
                  <a:lnTo>
                    <a:pt x="406780" y="0"/>
                  </a:lnTo>
                  <a:lnTo>
                    <a:pt x="443025" y="7312"/>
                  </a:lnTo>
                  <a:lnTo>
                    <a:pt x="472614" y="27257"/>
                  </a:lnTo>
                  <a:lnTo>
                    <a:pt x="492559" y="56846"/>
                  </a:lnTo>
                  <a:lnTo>
                    <a:pt x="499872" y="93090"/>
                  </a:lnTo>
                  <a:lnTo>
                    <a:pt x="499872" y="405256"/>
                  </a:lnTo>
                  <a:lnTo>
                    <a:pt x="492559" y="441501"/>
                  </a:lnTo>
                  <a:lnTo>
                    <a:pt x="472614" y="471090"/>
                  </a:lnTo>
                  <a:lnTo>
                    <a:pt x="443025" y="491035"/>
                  </a:lnTo>
                  <a:lnTo>
                    <a:pt x="406780" y="498347"/>
                  </a:lnTo>
                  <a:lnTo>
                    <a:pt x="93091" y="498347"/>
                  </a:lnTo>
                  <a:lnTo>
                    <a:pt x="56846" y="491035"/>
                  </a:lnTo>
                  <a:lnTo>
                    <a:pt x="27257" y="471090"/>
                  </a:lnTo>
                  <a:lnTo>
                    <a:pt x="7312" y="441501"/>
                  </a:lnTo>
                  <a:lnTo>
                    <a:pt x="0" y="405256"/>
                  </a:lnTo>
                  <a:lnTo>
                    <a:pt x="0" y="9309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7193660" y="5087873"/>
            <a:ext cx="24447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5">
                <a:solidFill>
                  <a:srgbClr val="DCD6E4"/>
                </a:solidFill>
                <a:latin typeface="Verdana"/>
                <a:cs typeface="Verdana"/>
              </a:rPr>
              <a:t>4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522589" y="5044185"/>
            <a:ext cx="4636770" cy="826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 spc="-10">
                <a:solidFill>
                  <a:srgbClr val="DCD6E4"/>
                </a:solidFill>
                <a:latin typeface="Verdana"/>
                <a:cs typeface="Verdana"/>
              </a:rPr>
              <a:t>Summarization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Condense</a:t>
            </a:r>
            <a:r>
              <a:rPr dirty="0" sz="17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large</a:t>
            </a:r>
            <a:r>
              <a:rPr dirty="0" sz="17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amounts</a:t>
            </a:r>
            <a:r>
              <a:rPr dirty="0" sz="17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text</a:t>
            </a:r>
            <a:r>
              <a:rPr dirty="0" sz="17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into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summaries.</a:t>
            </a:r>
            <a:endParaRPr sz="1700">
              <a:latin typeface="Roboto Light"/>
              <a:cs typeface="Roboto Light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320028" y="6092952"/>
            <a:ext cx="1249680" cy="508000"/>
            <a:chOff x="6320028" y="6092952"/>
            <a:chExt cx="1249680" cy="508000"/>
          </a:xfrm>
        </p:grpSpPr>
        <p:sp>
          <p:nvSpPr>
            <p:cNvPr id="28" name="object 28" descr=""/>
            <p:cNvSpPr/>
            <p:nvPr/>
          </p:nvSpPr>
          <p:spPr>
            <a:xfrm>
              <a:off x="6320028" y="6330696"/>
              <a:ext cx="775970" cy="30480"/>
            </a:xfrm>
            <a:custGeom>
              <a:avLst/>
              <a:gdLst/>
              <a:ahLst/>
              <a:cxnLst/>
              <a:rect l="l" t="t" r="r" b="b"/>
              <a:pathLst>
                <a:path w="775970" h="30479">
                  <a:moveTo>
                    <a:pt x="768857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768857" y="30479"/>
                  </a:lnTo>
                  <a:lnTo>
                    <a:pt x="775716" y="23621"/>
                  </a:lnTo>
                  <a:lnTo>
                    <a:pt x="775716" y="6857"/>
                  </a:lnTo>
                  <a:lnTo>
                    <a:pt x="768857" y="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066026" y="6096762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406526" y="0"/>
                  </a:moveTo>
                  <a:lnTo>
                    <a:pt x="93345" y="0"/>
                  </a:lnTo>
                  <a:lnTo>
                    <a:pt x="57007" y="7334"/>
                  </a:lnTo>
                  <a:lnTo>
                    <a:pt x="27336" y="27336"/>
                  </a:lnTo>
                  <a:lnTo>
                    <a:pt x="7334" y="57007"/>
                  </a:lnTo>
                  <a:lnTo>
                    <a:pt x="0" y="93344"/>
                  </a:lnTo>
                  <a:lnTo>
                    <a:pt x="0" y="406526"/>
                  </a:lnTo>
                  <a:lnTo>
                    <a:pt x="7334" y="442864"/>
                  </a:lnTo>
                  <a:lnTo>
                    <a:pt x="27336" y="472535"/>
                  </a:lnTo>
                  <a:lnTo>
                    <a:pt x="57007" y="492537"/>
                  </a:lnTo>
                  <a:lnTo>
                    <a:pt x="93345" y="499871"/>
                  </a:lnTo>
                  <a:lnTo>
                    <a:pt x="406526" y="499871"/>
                  </a:lnTo>
                  <a:lnTo>
                    <a:pt x="442864" y="492537"/>
                  </a:lnTo>
                  <a:lnTo>
                    <a:pt x="472535" y="472535"/>
                  </a:lnTo>
                  <a:lnTo>
                    <a:pt x="492537" y="442864"/>
                  </a:lnTo>
                  <a:lnTo>
                    <a:pt x="499872" y="406526"/>
                  </a:lnTo>
                  <a:lnTo>
                    <a:pt x="499872" y="93344"/>
                  </a:lnTo>
                  <a:lnTo>
                    <a:pt x="492537" y="57007"/>
                  </a:lnTo>
                  <a:lnTo>
                    <a:pt x="472535" y="27336"/>
                  </a:lnTo>
                  <a:lnTo>
                    <a:pt x="442864" y="7334"/>
                  </a:lnTo>
                  <a:lnTo>
                    <a:pt x="406526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066026" y="6096762"/>
              <a:ext cx="500380" cy="500380"/>
            </a:xfrm>
            <a:custGeom>
              <a:avLst/>
              <a:gdLst/>
              <a:ahLst/>
              <a:cxnLst/>
              <a:rect l="l" t="t" r="r" b="b"/>
              <a:pathLst>
                <a:path w="500379" h="500379">
                  <a:moveTo>
                    <a:pt x="0" y="93344"/>
                  </a:moveTo>
                  <a:lnTo>
                    <a:pt x="7334" y="57007"/>
                  </a:lnTo>
                  <a:lnTo>
                    <a:pt x="27336" y="27336"/>
                  </a:lnTo>
                  <a:lnTo>
                    <a:pt x="57007" y="7334"/>
                  </a:lnTo>
                  <a:lnTo>
                    <a:pt x="93345" y="0"/>
                  </a:lnTo>
                  <a:lnTo>
                    <a:pt x="406526" y="0"/>
                  </a:lnTo>
                  <a:lnTo>
                    <a:pt x="442864" y="7334"/>
                  </a:lnTo>
                  <a:lnTo>
                    <a:pt x="472535" y="27336"/>
                  </a:lnTo>
                  <a:lnTo>
                    <a:pt x="492537" y="57007"/>
                  </a:lnTo>
                  <a:lnTo>
                    <a:pt x="499872" y="93344"/>
                  </a:lnTo>
                  <a:lnTo>
                    <a:pt x="499872" y="406526"/>
                  </a:lnTo>
                  <a:lnTo>
                    <a:pt x="492537" y="442864"/>
                  </a:lnTo>
                  <a:lnTo>
                    <a:pt x="472535" y="472535"/>
                  </a:lnTo>
                  <a:lnTo>
                    <a:pt x="442864" y="492537"/>
                  </a:lnTo>
                  <a:lnTo>
                    <a:pt x="406526" y="499871"/>
                  </a:lnTo>
                  <a:lnTo>
                    <a:pt x="93345" y="499871"/>
                  </a:lnTo>
                  <a:lnTo>
                    <a:pt x="57007" y="492537"/>
                  </a:lnTo>
                  <a:lnTo>
                    <a:pt x="27336" y="472535"/>
                  </a:lnTo>
                  <a:lnTo>
                    <a:pt x="7334" y="442864"/>
                  </a:lnTo>
                  <a:lnTo>
                    <a:pt x="0" y="406526"/>
                  </a:lnTo>
                  <a:lnTo>
                    <a:pt x="0" y="93344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7209535" y="6085713"/>
            <a:ext cx="212725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25">
                <a:solidFill>
                  <a:srgbClr val="DCD6E4"/>
                </a:solidFill>
                <a:latin typeface="Verdana"/>
                <a:cs typeface="Verdana"/>
              </a:rPr>
              <a:t>5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39442" y="6041593"/>
            <a:ext cx="3973195" cy="82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0780">
              <a:lnSpc>
                <a:spcPct val="100000"/>
              </a:lnSpc>
              <a:spcBef>
                <a:spcPts val="100"/>
              </a:spcBef>
            </a:pPr>
            <a:r>
              <a:rPr dirty="0" sz="2150">
                <a:solidFill>
                  <a:srgbClr val="DCD6E4"/>
                </a:solidFill>
                <a:latin typeface="Verdana"/>
                <a:cs typeface="Verdana"/>
              </a:rPr>
              <a:t>Question</a:t>
            </a:r>
            <a:r>
              <a:rPr dirty="0" sz="2150" spc="8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150" spc="-10">
                <a:solidFill>
                  <a:srgbClr val="DCD6E4"/>
                </a:solidFill>
                <a:latin typeface="Verdana"/>
                <a:cs typeface="Verdana"/>
              </a:rPr>
              <a:t>Answering</a:t>
            </a: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Answer</a:t>
            </a:r>
            <a:r>
              <a:rPr dirty="0" sz="17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questions</a:t>
            </a:r>
            <a:r>
              <a:rPr dirty="0" sz="17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based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70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provided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text.</a:t>
            </a:r>
            <a:endParaRPr sz="170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1304" y="3981069"/>
            <a:ext cx="391667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5">
                <a:solidFill>
                  <a:srgbClr val="F1EFF4"/>
                </a:solidFill>
                <a:latin typeface="Verdana"/>
                <a:cs typeface="Verdana"/>
              </a:rPr>
              <a:t>Key</a:t>
            </a:r>
            <a:r>
              <a:rPr dirty="0" sz="4450" spc="-390">
                <a:solidFill>
                  <a:srgbClr val="F1EFF4"/>
                </a:solidFill>
                <a:latin typeface="Verdana"/>
                <a:cs typeface="Verdana"/>
              </a:rPr>
              <a:t> </a:t>
            </a:r>
            <a:r>
              <a:rPr dirty="0" sz="4450" spc="85">
                <a:solidFill>
                  <a:srgbClr val="F1EFF4"/>
                </a:solidFill>
                <a:latin typeface="Verdana"/>
                <a:cs typeface="Verdana"/>
              </a:rPr>
              <a:t>Concepts</a:t>
            </a:r>
            <a:endParaRPr sz="4450">
              <a:latin typeface="Verdana"/>
              <a:cs typeface="Verdana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87211" y="5068508"/>
          <a:ext cx="13133705" cy="1964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2265"/>
              </a:tblGrid>
              <a:tr h="657225"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80"/>
                        </a:spcBef>
                        <a:tabLst>
                          <a:tab pos="6751320" algn="l"/>
                        </a:tabLst>
                      </a:pP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Temperature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	Controls</a:t>
                      </a:r>
                      <a:r>
                        <a:rPr dirty="0" sz="1750" spc="-6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the</a:t>
                      </a:r>
                      <a:r>
                        <a:rPr dirty="0" sz="1750" spc="-4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randomness</a:t>
                      </a:r>
                      <a:r>
                        <a:rPr dirty="0" sz="1750" spc="-3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of</a:t>
                      </a:r>
                      <a:r>
                        <a:rPr dirty="0" sz="1750" spc="-3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the</a:t>
                      </a:r>
                      <a:r>
                        <a:rPr dirty="0" sz="1750" spc="-4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generated</a:t>
                      </a:r>
                      <a:r>
                        <a:rPr dirty="0" sz="1750" spc="-2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text.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20066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25"/>
                        </a:spcBef>
                        <a:tabLst>
                          <a:tab pos="6751320" algn="l"/>
                        </a:tabLst>
                      </a:pP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Tokens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	Basic</a:t>
                      </a:r>
                      <a:r>
                        <a:rPr dirty="0" sz="1750" spc="-2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units</a:t>
                      </a: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of</a:t>
                      </a:r>
                      <a:r>
                        <a:rPr dirty="0" sz="1750" spc="-2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text</a:t>
                      </a:r>
                      <a:r>
                        <a:rPr dirty="0" sz="1750" spc="-1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that</a:t>
                      </a:r>
                      <a:r>
                        <a:rPr dirty="0" sz="1750" spc="-2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LLMs</a:t>
                      </a: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process.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36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657225">
                <a:tc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525"/>
                        </a:spcBef>
                        <a:tabLst>
                          <a:tab pos="6751320" algn="l"/>
                        </a:tabLst>
                      </a:pPr>
                      <a:r>
                        <a:rPr dirty="0" sz="1750" spc="-2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Seed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	A</a:t>
                      </a:r>
                      <a:r>
                        <a:rPr dirty="0" sz="1750" spc="-2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value</a:t>
                      </a:r>
                      <a:r>
                        <a:rPr dirty="0" sz="1750" spc="-4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used</a:t>
                      </a:r>
                      <a:r>
                        <a:rPr dirty="0" sz="1750" spc="-2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to</a:t>
                      </a:r>
                      <a:r>
                        <a:rPr dirty="0" sz="1750" spc="-3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initialize</a:t>
                      </a:r>
                      <a:r>
                        <a:rPr dirty="0" sz="1750" spc="-7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the</a:t>
                      </a:r>
                      <a:r>
                        <a:rPr dirty="0" sz="1750" spc="-2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random</a:t>
                      </a:r>
                      <a:r>
                        <a:rPr dirty="0" sz="1750" spc="-3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number</a:t>
                      </a:r>
                      <a:r>
                        <a:rPr dirty="0" sz="1750" spc="-3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generator.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36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1252474"/>
            <a:ext cx="7216775" cy="14160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dirty="0" sz="4450"/>
              <a:t>Interesting</a:t>
            </a:r>
            <a:r>
              <a:rPr dirty="0" sz="4450" spc="-390"/>
              <a:t> </a:t>
            </a:r>
            <a:r>
              <a:rPr dirty="0" sz="4450" spc="100"/>
              <a:t>Doubts</a:t>
            </a:r>
            <a:r>
              <a:rPr dirty="0" sz="4450" spc="-400"/>
              <a:t> </a:t>
            </a:r>
            <a:r>
              <a:rPr dirty="0" sz="4450" spc="75"/>
              <a:t>about </a:t>
            </a:r>
            <a:r>
              <a:rPr dirty="0" sz="4450" spc="145"/>
              <a:t>LLMs</a:t>
            </a:r>
            <a:endParaRPr sz="4450"/>
          </a:p>
        </p:txBody>
      </p:sp>
      <p:grpSp>
        <p:nvGrpSpPr>
          <p:cNvPr id="4" name="object 4" descr=""/>
          <p:cNvGrpSpPr/>
          <p:nvPr/>
        </p:nvGrpSpPr>
        <p:grpSpPr>
          <a:xfrm>
            <a:off x="6277355" y="3307079"/>
            <a:ext cx="518159" cy="518159"/>
            <a:chOff x="6277355" y="3307079"/>
            <a:chExt cx="518159" cy="518159"/>
          </a:xfrm>
        </p:grpSpPr>
        <p:sp>
          <p:nvSpPr>
            <p:cNvPr id="5" name="object 5" descr=""/>
            <p:cNvSpPr/>
            <p:nvPr/>
          </p:nvSpPr>
          <p:spPr>
            <a:xfrm>
              <a:off x="6281165" y="331088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28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15289"/>
                  </a:lnTo>
                  <a:lnTo>
                    <a:pt x="7489" y="452354"/>
                  </a:lnTo>
                  <a:lnTo>
                    <a:pt x="27908" y="482631"/>
                  </a:lnTo>
                  <a:lnTo>
                    <a:pt x="58185" y="503050"/>
                  </a:lnTo>
                  <a:lnTo>
                    <a:pt x="95250" y="510539"/>
                  </a:lnTo>
                  <a:lnTo>
                    <a:pt x="415289" y="510539"/>
                  </a:lnTo>
                  <a:lnTo>
                    <a:pt x="452354" y="503050"/>
                  </a:lnTo>
                  <a:lnTo>
                    <a:pt x="482631" y="482631"/>
                  </a:lnTo>
                  <a:lnTo>
                    <a:pt x="503050" y="452354"/>
                  </a:lnTo>
                  <a:lnTo>
                    <a:pt x="510539" y="415289"/>
                  </a:lnTo>
                  <a:lnTo>
                    <a:pt x="510539" y="95250"/>
                  </a:lnTo>
                  <a:lnTo>
                    <a:pt x="503050" y="58185"/>
                  </a:lnTo>
                  <a:lnTo>
                    <a:pt x="482631" y="27908"/>
                  </a:lnTo>
                  <a:lnTo>
                    <a:pt x="452354" y="7489"/>
                  </a:lnTo>
                  <a:lnTo>
                    <a:pt x="41528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81165" y="331088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415289" y="0"/>
                  </a:lnTo>
                  <a:lnTo>
                    <a:pt x="452354" y="7489"/>
                  </a:lnTo>
                  <a:lnTo>
                    <a:pt x="482631" y="27908"/>
                  </a:lnTo>
                  <a:lnTo>
                    <a:pt x="503050" y="58185"/>
                  </a:lnTo>
                  <a:lnTo>
                    <a:pt x="510539" y="95250"/>
                  </a:lnTo>
                  <a:lnTo>
                    <a:pt x="510539" y="415289"/>
                  </a:lnTo>
                  <a:lnTo>
                    <a:pt x="503050" y="452354"/>
                  </a:lnTo>
                  <a:lnTo>
                    <a:pt x="482631" y="482631"/>
                  </a:lnTo>
                  <a:lnTo>
                    <a:pt x="452354" y="503050"/>
                  </a:lnTo>
                  <a:lnTo>
                    <a:pt x="415289" y="510539"/>
                  </a:lnTo>
                  <a:lnTo>
                    <a:pt x="95250" y="510539"/>
                  </a:lnTo>
                  <a:lnTo>
                    <a:pt x="58185" y="503050"/>
                  </a:lnTo>
                  <a:lnTo>
                    <a:pt x="27908" y="482631"/>
                  </a:lnTo>
                  <a:lnTo>
                    <a:pt x="7489" y="452354"/>
                  </a:lnTo>
                  <a:lnTo>
                    <a:pt x="0" y="415289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462140" y="3303524"/>
            <a:ext cx="14732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795">
                <a:solidFill>
                  <a:srgbClr val="DCD6E4"/>
                </a:solidFill>
                <a:latin typeface="Verdana"/>
                <a:cs typeface="Verdana"/>
              </a:rPr>
              <a:t>1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05319" y="3285490"/>
            <a:ext cx="2458720" cy="1212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Bias</a:t>
            </a:r>
            <a:r>
              <a:rPr dirty="0" sz="2200" spc="-19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50">
                <a:solidFill>
                  <a:srgbClr val="DCD6E4"/>
                </a:solidFill>
                <a:latin typeface="Verdana"/>
                <a:cs typeface="Verdana"/>
              </a:rPr>
              <a:t>and</a:t>
            </a:r>
            <a:r>
              <a:rPr dirty="0" sz="2200" spc="-19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Fairness</a:t>
            </a:r>
            <a:endParaRPr sz="2200">
              <a:latin typeface="Verdana"/>
              <a:cs typeface="Verdana"/>
            </a:endParaRPr>
          </a:p>
          <a:p>
            <a:pPr marL="12700" marR="136525">
              <a:lnSpc>
                <a:spcPct val="140000"/>
              </a:lnSpc>
              <a:spcBef>
                <a:spcPts val="83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LLMs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can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reflect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biases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present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training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data.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168128" y="3307079"/>
            <a:ext cx="518159" cy="518159"/>
            <a:chOff x="10168128" y="3307079"/>
            <a:chExt cx="518159" cy="518159"/>
          </a:xfrm>
        </p:grpSpPr>
        <p:sp>
          <p:nvSpPr>
            <p:cNvPr id="10" name="object 10" descr=""/>
            <p:cNvSpPr/>
            <p:nvPr/>
          </p:nvSpPr>
          <p:spPr>
            <a:xfrm>
              <a:off x="10171938" y="331088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28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415289"/>
                  </a:lnTo>
                  <a:lnTo>
                    <a:pt x="7489" y="452354"/>
                  </a:lnTo>
                  <a:lnTo>
                    <a:pt x="27908" y="482631"/>
                  </a:lnTo>
                  <a:lnTo>
                    <a:pt x="58185" y="503050"/>
                  </a:lnTo>
                  <a:lnTo>
                    <a:pt x="95250" y="510539"/>
                  </a:lnTo>
                  <a:lnTo>
                    <a:pt x="415289" y="510539"/>
                  </a:lnTo>
                  <a:lnTo>
                    <a:pt x="452354" y="503050"/>
                  </a:lnTo>
                  <a:lnTo>
                    <a:pt x="482631" y="482631"/>
                  </a:lnTo>
                  <a:lnTo>
                    <a:pt x="503050" y="452354"/>
                  </a:lnTo>
                  <a:lnTo>
                    <a:pt x="510539" y="415289"/>
                  </a:lnTo>
                  <a:lnTo>
                    <a:pt x="510539" y="95250"/>
                  </a:lnTo>
                  <a:lnTo>
                    <a:pt x="503050" y="58185"/>
                  </a:lnTo>
                  <a:lnTo>
                    <a:pt x="482631" y="27908"/>
                  </a:lnTo>
                  <a:lnTo>
                    <a:pt x="452354" y="7489"/>
                  </a:lnTo>
                  <a:lnTo>
                    <a:pt x="41528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171938" y="331088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415289" y="0"/>
                  </a:lnTo>
                  <a:lnTo>
                    <a:pt x="452354" y="7489"/>
                  </a:lnTo>
                  <a:lnTo>
                    <a:pt x="482631" y="27908"/>
                  </a:lnTo>
                  <a:lnTo>
                    <a:pt x="503050" y="58185"/>
                  </a:lnTo>
                  <a:lnTo>
                    <a:pt x="510539" y="95250"/>
                  </a:lnTo>
                  <a:lnTo>
                    <a:pt x="510539" y="415289"/>
                  </a:lnTo>
                  <a:lnTo>
                    <a:pt x="503050" y="452354"/>
                  </a:lnTo>
                  <a:lnTo>
                    <a:pt x="482631" y="482631"/>
                  </a:lnTo>
                  <a:lnTo>
                    <a:pt x="452354" y="503050"/>
                  </a:lnTo>
                  <a:lnTo>
                    <a:pt x="415289" y="510539"/>
                  </a:lnTo>
                  <a:lnTo>
                    <a:pt x="95250" y="510539"/>
                  </a:lnTo>
                  <a:lnTo>
                    <a:pt x="58185" y="503050"/>
                  </a:lnTo>
                  <a:lnTo>
                    <a:pt x="27908" y="482631"/>
                  </a:lnTo>
                  <a:lnTo>
                    <a:pt x="7489" y="452354"/>
                  </a:lnTo>
                  <a:lnTo>
                    <a:pt x="0" y="415289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319131" y="3303524"/>
            <a:ext cx="21717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135">
                <a:solidFill>
                  <a:srgbClr val="DCD6E4"/>
                </a:solidFill>
                <a:latin typeface="Verdana"/>
                <a:cs typeface="Verdana"/>
              </a:rPr>
              <a:t>2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897361" y="3265068"/>
            <a:ext cx="2602230" cy="158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4505">
              <a:lnSpc>
                <a:spcPct val="105900"/>
              </a:lnSpc>
              <a:spcBef>
                <a:spcPts val="100"/>
              </a:spcBef>
            </a:pP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Ethical Considerations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82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Impact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LLMs</a:t>
            </a:r>
            <a:r>
              <a:rPr dirty="0" sz="175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society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jobs.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277355" y="5359908"/>
            <a:ext cx="518159" cy="516890"/>
            <a:chOff x="6277355" y="5359908"/>
            <a:chExt cx="518159" cy="516890"/>
          </a:xfrm>
        </p:grpSpPr>
        <p:sp>
          <p:nvSpPr>
            <p:cNvPr id="15" name="object 15" descr=""/>
            <p:cNvSpPr/>
            <p:nvPr/>
          </p:nvSpPr>
          <p:spPr>
            <a:xfrm>
              <a:off x="6281165" y="5363718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70">
                  <a:moveTo>
                    <a:pt x="415543" y="0"/>
                  </a:moveTo>
                  <a:lnTo>
                    <a:pt x="94996" y="0"/>
                  </a:lnTo>
                  <a:lnTo>
                    <a:pt x="58025" y="7467"/>
                  </a:lnTo>
                  <a:lnTo>
                    <a:pt x="27828" y="27828"/>
                  </a:lnTo>
                  <a:lnTo>
                    <a:pt x="7467" y="58025"/>
                  </a:lnTo>
                  <a:lnTo>
                    <a:pt x="0" y="94995"/>
                  </a:lnTo>
                  <a:lnTo>
                    <a:pt x="0" y="414019"/>
                  </a:lnTo>
                  <a:lnTo>
                    <a:pt x="7467" y="450990"/>
                  </a:lnTo>
                  <a:lnTo>
                    <a:pt x="27828" y="481187"/>
                  </a:lnTo>
                  <a:lnTo>
                    <a:pt x="58025" y="501548"/>
                  </a:lnTo>
                  <a:lnTo>
                    <a:pt x="94996" y="509015"/>
                  </a:lnTo>
                  <a:lnTo>
                    <a:pt x="415543" y="509015"/>
                  </a:lnTo>
                  <a:lnTo>
                    <a:pt x="452514" y="501548"/>
                  </a:lnTo>
                  <a:lnTo>
                    <a:pt x="482711" y="481187"/>
                  </a:lnTo>
                  <a:lnTo>
                    <a:pt x="503072" y="450990"/>
                  </a:lnTo>
                  <a:lnTo>
                    <a:pt x="510539" y="414019"/>
                  </a:lnTo>
                  <a:lnTo>
                    <a:pt x="510539" y="94995"/>
                  </a:lnTo>
                  <a:lnTo>
                    <a:pt x="503072" y="58025"/>
                  </a:lnTo>
                  <a:lnTo>
                    <a:pt x="482711" y="27828"/>
                  </a:lnTo>
                  <a:lnTo>
                    <a:pt x="452514" y="7467"/>
                  </a:lnTo>
                  <a:lnTo>
                    <a:pt x="415543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281165" y="5363718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70">
                  <a:moveTo>
                    <a:pt x="0" y="94995"/>
                  </a:moveTo>
                  <a:lnTo>
                    <a:pt x="7467" y="58025"/>
                  </a:lnTo>
                  <a:lnTo>
                    <a:pt x="27828" y="27828"/>
                  </a:lnTo>
                  <a:lnTo>
                    <a:pt x="58025" y="7467"/>
                  </a:lnTo>
                  <a:lnTo>
                    <a:pt x="94996" y="0"/>
                  </a:lnTo>
                  <a:lnTo>
                    <a:pt x="415543" y="0"/>
                  </a:lnTo>
                  <a:lnTo>
                    <a:pt x="452514" y="7467"/>
                  </a:lnTo>
                  <a:lnTo>
                    <a:pt x="482711" y="27828"/>
                  </a:lnTo>
                  <a:lnTo>
                    <a:pt x="503072" y="58025"/>
                  </a:lnTo>
                  <a:lnTo>
                    <a:pt x="510539" y="94995"/>
                  </a:lnTo>
                  <a:lnTo>
                    <a:pt x="510539" y="414019"/>
                  </a:lnTo>
                  <a:lnTo>
                    <a:pt x="503072" y="450990"/>
                  </a:lnTo>
                  <a:lnTo>
                    <a:pt x="482711" y="481187"/>
                  </a:lnTo>
                  <a:lnTo>
                    <a:pt x="452514" y="501548"/>
                  </a:lnTo>
                  <a:lnTo>
                    <a:pt x="415543" y="509015"/>
                  </a:lnTo>
                  <a:lnTo>
                    <a:pt x="94996" y="509015"/>
                  </a:lnTo>
                  <a:lnTo>
                    <a:pt x="58025" y="501548"/>
                  </a:lnTo>
                  <a:lnTo>
                    <a:pt x="27828" y="481187"/>
                  </a:lnTo>
                  <a:lnTo>
                    <a:pt x="7467" y="450990"/>
                  </a:lnTo>
                  <a:lnTo>
                    <a:pt x="0" y="414019"/>
                  </a:lnTo>
                  <a:lnTo>
                    <a:pt x="0" y="94995"/>
                  </a:lnTo>
                  <a:close/>
                </a:path>
              </a:pathLst>
            </a:custGeom>
            <a:ln w="7619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6427978" y="5356352"/>
            <a:ext cx="21590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145">
                <a:solidFill>
                  <a:srgbClr val="DCD6E4"/>
                </a:solidFill>
                <a:latin typeface="Verdana"/>
                <a:cs typeface="Verdana"/>
              </a:rPr>
              <a:t>3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005319" y="5317896"/>
            <a:ext cx="2536825" cy="158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Transparency</a:t>
            </a:r>
            <a:r>
              <a:rPr dirty="0" sz="2200" spc="-16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25">
                <a:solidFill>
                  <a:srgbClr val="DCD6E4"/>
                </a:solidFill>
                <a:latin typeface="Verdana"/>
                <a:cs typeface="Verdana"/>
              </a:rPr>
              <a:t>and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Explainability</a:t>
            </a:r>
            <a:endParaRPr sz="2200">
              <a:latin typeface="Verdana"/>
              <a:cs typeface="Verdana"/>
            </a:endParaRPr>
          </a:p>
          <a:p>
            <a:pPr marL="12700" marR="28575">
              <a:lnSpc>
                <a:spcPct val="140000"/>
              </a:lnSpc>
              <a:spcBef>
                <a:spcPts val="82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Understanding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how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LLMs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make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decisions.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168128" y="5359908"/>
            <a:ext cx="518159" cy="516890"/>
            <a:chOff x="10168128" y="5359908"/>
            <a:chExt cx="518159" cy="516890"/>
          </a:xfrm>
        </p:grpSpPr>
        <p:sp>
          <p:nvSpPr>
            <p:cNvPr id="20" name="object 20" descr=""/>
            <p:cNvSpPr/>
            <p:nvPr/>
          </p:nvSpPr>
          <p:spPr>
            <a:xfrm>
              <a:off x="10171938" y="5363718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70">
                  <a:moveTo>
                    <a:pt x="415543" y="0"/>
                  </a:moveTo>
                  <a:lnTo>
                    <a:pt x="94995" y="0"/>
                  </a:lnTo>
                  <a:lnTo>
                    <a:pt x="58025" y="7467"/>
                  </a:lnTo>
                  <a:lnTo>
                    <a:pt x="27828" y="27828"/>
                  </a:lnTo>
                  <a:lnTo>
                    <a:pt x="7467" y="58025"/>
                  </a:lnTo>
                  <a:lnTo>
                    <a:pt x="0" y="94995"/>
                  </a:lnTo>
                  <a:lnTo>
                    <a:pt x="0" y="414019"/>
                  </a:lnTo>
                  <a:lnTo>
                    <a:pt x="7467" y="450990"/>
                  </a:lnTo>
                  <a:lnTo>
                    <a:pt x="27828" y="481187"/>
                  </a:lnTo>
                  <a:lnTo>
                    <a:pt x="58025" y="501548"/>
                  </a:lnTo>
                  <a:lnTo>
                    <a:pt x="94995" y="509015"/>
                  </a:lnTo>
                  <a:lnTo>
                    <a:pt x="415543" y="509015"/>
                  </a:lnTo>
                  <a:lnTo>
                    <a:pt x="452514" y="501548"/>
                  </a:lnTo>
                  <a:lnTo>
                    <a:pt x="482711" y="481187"/>
                  </a:lnTo>
                  <a:lnTo>
                    <a:pt x="503072" y="450990"/>
                  </a:lnTo>
                  <a:lnTo>
                    <a:pt x="510539" y="414019"/>
                  </a:lnTo>
                  <a:lnTo>
                    <a:pt x="510539" y="94995"/>
                  </a:lnTo>
                  <a:lnTo>
                    <a:pt x="503072" y="58025"/>
                  </a:lnTo>
                  <a:lnTo>
                    <a:pt x="482711" y="27828"/>
                  </a:lnTo>
                  <a:lnTo>
                    <a:pt x="452514" y="7467"/>
                  </a:lnTo>
                  <a:lnTo>
                    <a:pt x="415543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171938" y="5363718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70">
                  <a:moveTo>
                    <a:pt x="0" y="94995"/>
                  </a:moveTo>
                  <a:lnTo>
                    <a:pt x="7467" y="58025"/>
                  </a:lnTo>
                  <a:lnTo>
                    <a:pt x="27828" y="27828"/>
                  </a:lnTo>
                  <a:lnTo>
                    <a:pt x="58025" y="7467"/>
                  </a:lnTo>
                  <a:lnTo>
                    <a:pt x="94995" y="0"/>
                  </a:lnTo>
                  <a:lnTo>
                    <a:pt x="415543" y="0"/>
                  </a:lnTo>
                  <a:lnTo>
                    <a:pt x="452514" y="7467"/>
                  </a:lnTo>
                  <a:lnTo>
                    <a:pt x="482711" y="27828"/>
                  </a:lnTo>
                  <a:lnTo>
                    <a:pt x="503072" y="58025"/>
                  </a:lnTo>
                  <a:lnTo>
                    <a:pt x="510539" y="94995"/>
                  </a:lnTo>
                  <a:lnTo>
                    <a:pt x="510539" y="414019"/>
                  </a:lnTo>
                  <a:lnTo>
                    <a:pt x="503072" y="450990"/>
                  </a:lnTo>
                  <a:lnTo>
                    <a:pt x="482711" y="481187"/>
                  </a:lnTo>
                  <a:lnTo>
                    <a:pt x="452514" y="501548"/>
                  </a:lnTo>
                  <a:lnTo>
                    <a:pt x="415543" y="509015"/>
                  </a:lnTo>
                  <a:lnTo>
                    <a:pt x="94995" y="509015"/>
                  </a:lnTo>
                  <a:lnTo>
                    <a:pt x="58025" y="501548"/>
                  </a:lnTo>
                  <a:lnTo>
                    <a:pt x="27828" y="481187"/>
                  </a:lnTo>
                  <a:lnTo>
                    <a:pt x="7467" y="450990"/>
                  </a:lnTo>
                  <a:lnTo>
                    <a:pt x="0" y="414019"/>
                  </a:lnTo>
                  <a:lnTo>
                    <a:pt x="0" y="94995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0303256" y="5356352"/>
            <a:ext cx="24828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>
                <a:solidFill>
                  <a:srgbClr val="DCD6E4"/>
                </a:solidFill>
                <a:latin typeface="Verdana"/>
                <a:cs typeface="Verdana"/>
              </a:rPr>
              <a:t>4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0897361" y="5338317"/>
            <a:ext cx="2118360" cy="1213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Future</a:t>
            </a:r>
            <a:r>
              <a:rPr dirty="0" sz="2200" spc="-8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of</a:t>
            </a:r>
            <a:r>
              <a:rPr dirty="0" sz="2200" spc="-8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45">
                <a:solidFill>
                  <a:srgbClr val="DCD6E4"/>
                </a:solidFill>
                <a:latin typeface="Verdana"/>
                <a:cs typeface="Verdana"/>
              </a:rPr>
              <a:t>LLMs</a:t>
            </a:r>
            <a:endParaRPr sz="2200">
              <a:latin typeface="Verdana"/>
              <a:cs typeface="Verdana"/>
            </a:endParaRPr>
          </a:p>
          <a:p>
            <a:pPr marL="12700" marR="208915">
              <a:lnSpc>
                <a:spcPct val="140100"/>
              </a:lnSpc>
              <a:spcBef>
                <a:spcPts val="83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Potential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further advancements.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1690192"/>
            <a:ext cx="7004050" cy="29216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150" spc="240"/>
              <a:t>Open</a:t>
            </a:r>
            <a:r>
              <a:rPr dirty="0" sz="6150" spc="-545"/>
              <a:t> </a:t>
            </a:r>
            <a:r>
              <a:rPr dirty="0" sz="6150"/>
              <a:t>Source</a:t>
            </a:r>
            <a:r>
              <a:rPr dirty="0" sz="6150" spc="-570"/>
              <a:t> </a:t>
            </a:r>
            <a:r>
              <a:rPr dirty="0" sz="6150" spc="-300"/>
              <a:t>AI</a:t>
            </a:r>
            <a:endParaRPr sz="6150"/>
          </a:p>
          <a:p>
            <a:pPr marL="12700" marR="5080">
              <a:lnSpc>
                <a:spcPct val="104400"/>
              </a:lnSpc>
              <a:spcBef>
                <a:spcPts val="5"/>
              </a:spcBef>
            </a:pPr>
            <a:r>
              <a:rPr dirty="0" sz="6150" spc="-110"/>
              <a:t>Models:</a:t>
            </a:r>
            <a:r>
              <a:rPr dirty="0" sz="6150" spc="-530"/>
              <a:t> </a:t>
            </a:r>
            <a:r>
              <a:rPr dirty="0" sz="6150" spc="-10"/>
              <a:t>Efficiency </a:t>
            </a:r>
            <a:r>
              <a:rPr dirty="0" sz="6150" spc="95"/>
              <a:t>Uncovered</a:t>
            </a:r>
            <a:endParaRPr sz="6150"/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957114"/>
            <a:ext cx="7265670" cy="1504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90"/>
              </a:spcBef>
            </a:pP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Open-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source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are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democratizing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access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powerful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artificial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intelligence</a:t>
            </a:r>
            <a:r>
              <a:rPr dirty="0" sz="175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capabilities.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These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offer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cost-effective</a:t>
            </a:r>
            <a:r>
              <a:rPr dirty="0" sz="175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adaptable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alternative</a:t>
            </a:r>
            <a:r>
              <a:rPr dirty="0" sz="175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proprietary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systems,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fostering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innovation</a:t>
            </a:r>
            <a:r>
              <a:rPr dirty="0" sz="175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collaboration</a:t>
            </a:r>
            <a:r>
              <a:rPr dirty="0" sz="175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in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field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AI.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515" y="844372"/>
            <a:ext cx="4276725" cy="1299845"/>
          </a:xfrm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ts val="5100"/>
              </a:lnSpc>
              <a:spcBef>
                <a:spcPts val="30"/>
              </a:spcBef>
            </a:pPr>
            <a:r>
              <a:rPr dirty="0" sz="4100" spc="160"/>
              <a:t>What</a:t>
            </a:r>
            <a:r>
              <a:rPr dirty="0" sz="4100" spc="-375"/>
              <a:t> </a:t>
            </a:r>
            <a:r>
              <a:rPr dirty="0" sz="4100" spc="-90"/>
              <a:t>is</a:t>
            </a:r>
            <a:r>
              <a:rPr dirty="0" sz="4100" spc="-370"/>
              <a:t> </a:t>
            </a:r>
            <a:r>
              <a:rPr dirty="0" sz="4100" spc="-10"/>
              <a:t>Artificial Intelligence?</a:t>
            </a:r>
            <a:endParaRPr sz="4100"/>
          </a:p>
        </p:txBody>
      </p:sp>
      <p:sp>
        <p:nvSpPr>
          <p:cNvPr id="4" name="object 4" descr=""/>
          <p:cNvSpPr txBox="1"/>
          <p:nvPr/>
        </p:nvSpPr>
        <p:spPr>
          <a:xfrm>
            <a:off x="718515" y="2449728"/>
            <a:ext cx="7350125" cy="101917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7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Artificial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Intelligence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(AI)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simulates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human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intelligence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machines.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It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focuses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on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enabling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computers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perform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tasks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that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typically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require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human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intellect,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such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as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recognizing</a:t>
            </a:r>
            <a:r>
              <a:rPr dirty="0" sz="160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images,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understanding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language,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making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decisions.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28472" y="3980688"/>
            <a:ext cx="477520" cy="478790"/>
            <a:chOff x="728472" y="3980688"/>
            <a:chExt cx="477520" cy="478790"/>
          </a:xfrm>
        </p:grpSpPr>
        <p:sp>
          <p:nvSpPr>
            <p:cNvPr id="6" name="object 6" descr=""/>
            <p:cNvSpPr/>
            <p:nvPr/>
          </p:nvSpPr>
          <p:spPr>
            <a:xfrm>
              <a:off x="732282" y="3984498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381762" y="0"/>
                  </a:moveTo>
                  <a:lnTo>
                    <a:pt x="87630" y="0"/>
                  </a:lnTo>
                  <a:lnTo>
                    <a:pt x="53519" y="6887"/>
                  </a:lnTo>
                  <a:lnTo>
                    <a:pt x="25665" y="25669"/>
                  </a:lnTo>
                  <a:lnTo>
                    <a:pt x="6885" y="53524"/>
                  </a:lnTo>
                  <a:lnTo>
                    <a:pt x="0" y="87629"/>
                  </a:lnTo>
                  <a:lnTo>
                    <a:pt x="0" y="383286"/>
                  </a:lnTo>
                  <a:lnTo>
                    <a:pt x="6885" y="417391"/>
                  </a:lnTo>
                  <a:lnTo>
                    <a:pt x="25665" y="445246"/>
                  </a:lnTo>
                  <a:lnTo>
                    <a:pt x="53519" y="464028"/>
                  </a:lnTo>
                  <a:lnTo>
                    <a:pt x="87630" y="470915"/>
                  </a:lnTo>
                  <a:lnTo>
                    <a:pt x="381762" y="470915"/>
                  </a:lnTo>
                  <a:lnTo>
                    <a:pt x="415872" y="464028"/>
                  </a:lnTo>
                  <a:lnTo>
                    <a:pt x="443726" y="445246"/>
                  </a:lnTo>
                  <a:lnTo>
                    <a:pt x="462506" y="417391"/>
                  </a:lnTo>
                  <a:lnTo>
                    <a:pt x="469392" y="383286"/>
                  </a:lnTo>
                  <a:lnTo>
                    <a:pt x="469392" y="87629"/>
                  </a:lnTo>
                  <a:lnTo>
                    <a:pt x="462506" y="53524"/>
                  </a:lnTo>
                  <a:lnTo>
                    <a:pt x="443726" y="25669"/>
                  </a:lnTo>
                  <a:lnTo>
                    <a:pt x="415872" y="6887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2282" y="3984498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0" y="87629"/>
                  </a:moveTo>
                  <a:lnTo>
                    <a:pt x="6885" y="53524"/>
                  </a:lnTo>
                  <a:lnTo>
                    <a:pt x="25665" y="25669"/>
                  </a:lnTo>
                  <a:lnTo>
                    <a:pt x="53519" y="6887"/>
                  </a:lnTo>
                  <a:lnTo>
                    <a:pt x="87630" y="0"/>
                  </a:lnTo>
                  <a:lnTo>
                    <a:pt x="381762" y="0"/>
                  </a:lnTo>
                  <a:lnTo>
                    <a:pt x="415872" y="6887"/>
                  </a:lnTo>
                  <a:lnTo>
                    <a:pt x="443726" y="25669"/>
                  </a:lnTo>
                  <a:lnTo>
                    <a:pt x="462506" y="53524"/>
                  </a:lnTo>
                  <a:lnTo>
                    <a:pt x="469392" y="87629"/>
                  </a:lnTo>
                  <a:lnTo>
                    <a:pt x="469392" y="383286"/>
                  </a:lnTo>
                  <a:lnTo>
                    <a:pt x="462506" y="417391"/>
                  </a:lnTo>
                  <a:lnTo>
                    <a:pt x="443726" y="445246"/>
                  </a:lnTo>
                  <a:lnTo>
                    <a:pt x="415872" y="464028"/>
                  </a:lnTo>
                  <a:lnTo>
                    <a:pt x="381762" y="470915"/>
                  </a:lnTo>
                  <a:lnTo>
                    <a:pt x="87630" y="470915"/>
                  </a:lnTo>
                  <a:lnTo>
                    <a:pt x="53519" y="464028"/>
                  </a:lnTo>
                  <a:lnTo>
                    <a:pt x="25665" y="445246"/>
                  </a:lnTo>
                  <a:lnTo>
                    <a:pt x="6885" y="417391"/>
                  </a:lnTo>
                  <a:lnTo>
                    <a:pt x="0" y="383286"/>
                  </a:lnTo>
                  <a:lnTo>
                    <a:pt x="0" y="87629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97127" y="3977766"/>
            <a:ext cx="13779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740">
                <a:solidFill>
                  <a:srgbClr val="DCD6E4"/>
                </a:solidFill>
                <a:latin typeface="Verdana"/>
                <a:cs typeface="Verdana"/>
              </a:rPr>
              <a:t>1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97635" y="3960367"/>
            <a:ext cx="2922905" cy="1433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>
                <a:solidFill>
                  <a:srgbClr val="DCD6E4"/>
                </a:solidFill>
                <a:latin typeface="Verdana"/>
                <a:cs typeface="Verdana"/>
              </a:rPr>
              <a:t>Data</a:t>
            </a:r>
            <a:r>
              <a:rPr dirty="0" sz="2050" spc="-114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50" spc="-10">
                <a:solidFill>
                  <a:srgbClr val="DCD6E4"/>
                </a:solidFill>
                <a:latin typeface="Verdana"/>
                <a:cs typeface="Verdana"/>
              </a:rPr>
              <a:t>Processing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36300"/>
              </a:lnSpc>
              <a:spcBef>
                <a:spcPts val="77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learns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from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data,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refining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its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make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better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decisions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over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time.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674108" y="3980688"/>
            <a:ext cx="477520" cy="478790"/>
            <a:chOff x="4674108" y="3980688"/>
            <a:chExt cx="477520" cy="478790"/>
          </a:xfrm>
        </p:grpSpPr>
        <p:sp>
          <p:nvSpPr>
            <p:cNvPr id="11" name="object 11" descr=""/>
            <p:cNvSpPr/>
            <p:nvPr/>
          </p:nvSpPr>
          <p:spPr>
            <a:xfrm>
              <a:off x="4677918" y="3984498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381762" y="0"/>
                  </a:moveTo>
                  <a:lnTo>
                    <a:pt x="87630" y="0"/>
                  </a:lnTo>
                  <a:lnTo>
                    <a:pt x="53524" y="6887"/>
                  </a:lnTo>
                  <a:lnTo>
                    <a:pt x="25669" y="25669"/>
                  </a:lnTo>
                  <a:lnTo>
                    <a:pt x="6887" y="53524"/>
                  </a:lnTo>
                  <a:lnTo>
                    <a:pt x="0" y="87629"/>
                  </a:lnTo>
                  <a:lnTo>
                    <a:pt x="0" y="383286"/>
                  </a:lnTo>
                  <a:lnTo>
                    <a:pt x="6887" y="417391"/>
                  </a:lnTo>
                  <a:lnTo>
                    <a:pt x="25669" y="445246"/>
                  </a:lnTo>
                  <a:lnTo>
                    <a:pt x="53524" y="464028"/>
                  </a:lnTo>
                  <a:lnTo>
                    <a:pt x="87630" y="470915"/>
                  </a:lnTo>
                  <a:lnTo>
                    <a:pt x="381762" y="470915"/>
                  </a:lnTo>
                  <a:lnTo>
                    <a:pt x="415867" y="464028"/>
                  </a:lnTo>
                  <a:lnTo>
                    <a:pt x="443722" y="445246"/>
                  </a:lnTo>
                  <a:lnTo>
                    <a:pt x="462504" y="417391"/>
                  </a:lnTo>
                  <a:lnTo>
                    <a:pt x="469392" y="383286"/>
                  </a:lnTo>
                  <a:lnTo>
                    <a:pt x="469392" y="87629"/>
                  </a:lnTo>
                  <a:lnTo>
                    <a:pt x="462504" y="53524"/>
                  </a:lnTo>
                  <a:lnTo>
                    <a:pt x="443722" y="25669"/>
                  </a:lnTo>
                  <a:lnTo>
                    <a:pt x="415867" y="6887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677918" y="3984498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0" y="87629"/>
                  </a:moveTo>
                  <a:lnTo>
                    <a:pt x="6887" y="53524"/>
                  </a:lnTo>
                  <a:lnTo>
                    <a:pt x="25669" y="25669"/>
                  </a:lnTo>
                  <a:lnTo>
                    <a:pt x="53524" y="6887"/>
                  </a:lnTo>
                  <a:lnTo>
                    <a:pt x="87630" y="0"/>
                  </a:lnTo>
                  <a:lnTo>
                    <a:pt x="381762" y="0"/>
                  </a:lnTo>
                  <a:lnTo>
                    <a:pt x="415867" y="6887"/>
                  </a:lnTo>
                  <a:lnTo>
                    <a:pt x="443722" y="25669"/>
                  </a:lnTo>
                  <a:lnTo>
                    <a:pt x="462504" y="53524"/>
                  </a:lnTo>
                  <a:lnTo>
                    <a:pt x="469392" y="87629"/>
                  </a:lnTo>
                  <a:lnTo>
                    <a:pt x="469392" y="383286"/>
                  </a:lnTo>
                  <a:lnTo>
                    <a:pt x="462504" y="417391"/>
                  </a:lnTo>
                  <a:lnTo>
                    <a:pt x="443722" y="445246"/>
                  </a:lnTo>
                  <a:lnTo>
                    <a:pt x="415867" y="464028"/>
                  </a:lnTo>
                  <a:lnTo>
                    <a:pt x="381762" y="470915"/>
                  </a:lnTo>
                  <a:lnTo>
                    <a:pt x="87630" y="470915"/>
                  </a:lnTo>
                  <a:lnTo>
                    <a:pt x="53524" y="464028"/>
                  </a:lnTo>
                  <a:lnTo>
                    <a:pt x="25669" y="445246"/>
                  </a:lnTo>
                  <a:lnTo>
                    <a:pt x="6887" y="417391"/>
                  </a:lnTo>
                  <a:lnTo>
                    <a:pt x="0" y="383286"/>
                  </a:lnTo>
                  <a:lnTo>
                    <a:pt x="0" y="87629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810125" y="3977766"/>
            <a:ext cx="20256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125">
                <a:solidFill>
                  <a:srgbClr val="DCD6E4"/>
                </a:solidFill>
                <a:latin typeface="Verdana"/>
                <a:cs typeface="Verdana"/>
              </a:rPr>
              <a:t>2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43271" y="3960367"/>
            <a:ext cx="3068955" cy="1433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10">
                <a:solidFill>
                  <a:srgbClr val="DCD6E4"/>
                </a:solidFill>
                <a:latin typeface="Verdana"/>
                <a:cs typeface="Verdana"/>
              </a:rPr>
              <a:t>Reasoning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36300"/>
              </a:lnSpc>
              <a:spcBef>
                <a:spcPts val="77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interprets</a:t>
            </a:r>
            <a:r>
              <a:rPr dirty="0" sz="16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information</a:t>
            </a:r>
            <a:r>
              <a:rPr dirty="0" sz="160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60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make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informed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decisions,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similar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how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humans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analyze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situations.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28472" y="5879591"/>
            <a:ext cx="477520" cy="478790"/>
            <a:chOff x="728472" y="5879591"/>
            <a:chExt cx="477520" cy="478790"/>
          </a:xfrm>
        </p:grpSpPr>
        <p:sp>
          <p:nvSpPr>
            <p:cNvPr id="16" name="object 16" descr=""/>
            <p:cNvSpPr/>
            <p:nvPr/>
          </p:nvSpPr>
          <p:spPr>
            <a:xfrm>
              <a:off x="732282" y="5883401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381762" y="0"/>
                  </a:moveTo>
                  <a:lnTo>
                    <a:pt x="87630" y="0"/>
                  </a:lnTo>
                  <a:lnTo>
                    <a:pt x="53519" y="6887"/>
                  </a:lnTo>
                  <a:lnTo>
                    <a:pt x="25665" y="25669"/>
                  </a:lnTo>
                  <a:lnTo>
                    <a:pt x="6885" y="53524"/>
                  </a:lnTo>
                  <a:lnTo>
                    <a:pt x="0" y="87630"/>
                  </a:lnTo>
                  <a:lnTo>
                    <a:pt x="0" y="383286"/>
                  </a:lnTo>
                  <a:lnTo>
                    <a:pt x="6885" y="417391"/>
                  </a:lnTo>
                  <a:lnTo>
                    <a:pt x="25665" y="445246"/>
                  </a:lnTo>
                  <a:lnTo>
                    <a:pt x="53519" y="464028"/>
                  </a:lnTo>
                  <a:lnTo>
                    <a:pt x="87630" y="470916"/>
                  </a:lnTo>
                  <a:lnTo>
                    <a:pt x="381762" y="470916"/>
                  </a:lnTo>
                  <a:lnTo>
                    <a:pt x="415872" y="464028"/>
                  </a:lnTo>
                  <a:lnTo>
                    <a:pt x="443726" y="445246"/>
                  </a:lnTo>
                  <a:lnTo>
                    <a:pt x="462506" y="417391"/>
                  </a:lnTo>
                  <a:lnTo>
                    <a:pt x="469392" y="383286"/>
                  </a:lnTo>
                  <a:lnTo>
                    <a:pt x="469392" y="87630"/>
                  </a:lnTo>
                  <a:lnTo>
                    <a:pt x="462506" y="53524"/>
                  </a:lnTo>
                  <a:lnTo>
                    <a:pt x="443726" y="25669"/>
                  </a:lnTo>
                  <a:lnTo>
                    <a:pt x="415872" y="6887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32282" y="5883401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0" y="87630"/>
                  </a:moveTo>
                  <a:lnTo>
                    <a:pt x="6885" y="53524"/>
                  </a:lnTo>
                  <a:lnTo>
                    <a:pt x="25665" y="25669"/>
                  </a:lnTo>
                  <a:lnTo>
                    <a:pt x="53519" y="6887"/>
                  </a:lnTo>
                  <a:lnTo>
                    <a:pt x="87630" y="0"/>
                  </a:lnTo>
                  <a:lnTo>
                    <a:pt x="381762" y="0"/>
                  </a:lnTo>
                  <a:lnTo>
                    <a:pt x="415872" y="6887"/>
                  </a:lnTo>
                  <a:lnTo>
                    <a:pt x="443726" y="25669"/>
                  </a:lnTo>
                  <a:lnTo>
                    <a:pt x="462506" y="53524"/>
                  </a:lnTo>
                  <a:lnTo>
                    <a:pt x="469392" y="87630"/>
                  </a:lnTo>
                  <a:lnTo>
                    <a:pt x="469392" y="383286"/>
                  </a:lnTo>
                  <a:lnTo>
                    <a:pt x="462506" y="417391"/>
                  </a:lnTo>
                  <a:lnTo>
                    <a:pt x="443726" y="445246"/>
                  </a:lnTo>
                  <a:lnTo>
                    <a:pt x="415872" y="464028"/>
                  </a:lnTo>
                  <a:lnTo>
                    <a:pt x="381762" y="470916"/>
                  </a:lnTo>
                  <a:lnTo>
                    <a:pt x="87630" y="470916"/>
                  </a:lnTo>
                  <a:lnTo>
                    <a:pt x="53519" y="464028"/>
                  </a:lnTo>
                  <a:lnTo>
                    <a:pt x="25665" y="445246"/>
                  </a:lnTo>
                  <a:lnTo>
                    <a:pt x="6885" y="417391"/>
                  </a:lnTo>
                  <a:lnTo>
                    <a:pt x="0" y="383286"/>
                  </a:lnTo>
                  <a:lnTo>
                    <a:pt x="0" y="8763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65428" y="5876289"/>
            <a:ext cx="201295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135">
                <a:solidFill>
                  <a:srgbClr val="DCD6E4"/>
                </a:solidFill>
                <a:latin typeface="Verdana"/>
                <a:cs typeface="Verdana"/>
              </a:rPr>
              <a:t>3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397635" y="5859017"/>
            <a:ext cx="2903220" cy="1433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10">
                <a:solidFill>
                  <a:srgbClr val="DCD6E4"/>
                </a:solidFill>
                <a:latin typeface="Verdana"/>
                <a:cs typeface="Verdana"/>
              </a:rPr>
              <a:t>Learning</a:t>
            </a:r>
            <a:endParaRPr sz="2050">
              <a:latin typeface="Verdana"/>
              <a:cs typeface="Verdana"/>
            </a:endParaRPr>
          </a:p>
          <a:p>
            <a:pPr algn="just" marL="12700" marR="5080">
              <a:lnSpc>
                <a:spcPct val="136300"/>
              </a:lnSpc>
              <a:spcBef>
                <a:spcPts val="780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improve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their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abilities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through</a:t>
            </a:r>
            <a:r>
              <a:rPr dirty="0" sz="1600" spc="-8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continuous</a:t>
            </a:r>
            <a:r>
              <a:rPr dirty="0" sz="160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training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with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new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data.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674108" y="5879591"/>
            <a:ext cx="477520" cy="478790"/>
            <a:chOff x="4674108" y="5879591"/>
            <a:chExt cx="477520" cy="478790"/>
          </a:xfrm>
        </p:grpSpPr>
        <p:sp>
          <p:nvSpPr>
            <p:cNvPr id="21" name="object 21" descr=""/>
            <p:cNvSpPr/>
            <p:nvPr/>
          </p:nvSpPr>
          <p:spPr>
            <a:xfrm>
              <a:off x="4677918" y="5883401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381762" y="0"/>
                  </a:moveTo>
                  <a:lnTo>
                    <a:pt x="87630" y="0"/>
                  </a:lnTo>
                  <a:lnTo>
                    <a:pt x="53524" y="6887"/>
                  </a:lnTo>
                  <a:lnTo>
                    <a:pt x="25669" y="25669"/>
                  </a:lnTo>
                  <a:lnTo>
                    <a:pt x="6887" y="53524"/>
                  </a:lnTo>
                  <a:lnTo>
                    <a:pt x="0" y="87630"/>
                  </a:lnTo>
                  <a:lnTo>
                    <a:pt x="0" y="383286"/>
                  </a:lnTo>
                  <a:lnTo>
                    <a:pt x="6887" y="417391"/>
                  </a:lnTo>
                  <a:lnTo>
                    <a:pt x="25669" y="445246"/>
                  </a:lnTo>
                  <a:lnTo>
                    <a:pt x="53524" y="464028"/>
                  </a:lnTo>
                  <a:lnTo>
                    <a:pt x="87630" y="470916"/>
                  </a:lnTo>
                  <a:lnTo>
                    <a:pt x="381762" y="470916"/>
                  </a:lnTo>
                  <a:lnTo>
                    <a:pt x="415867" y="464028"/>
                  </a:lnTo>
                  <a:lnTo>
                    <a:pt x="443722" y="445246"/>
                  </a:lnTo>
                  <a:lnTo>
                    <a:pt x="462504" y="417391"/>
                  </a:lnTo>
                  <a:lnTo>
                    <a:pt x="469392" y="383286"/>
                  </a:lnTo>
                  <a:lnTo>
                    <a:pt x="469392" y="87630"/>
                  </a:lnTo>
                  <a:lnTo>
                    <a:pt x="462504" y="53524"/>
                  </a:lnTo>
                  <a:lnTo>
                    <a:pt x="443722" y="25669"/>
                  </a:lnTo>
                  <a:lnTo>
                    <a:pt x="415867" y="6887"/>
                  </a:lnTo>
                  <a:lnTo>
                    <a:pt x="381762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677918" y="5883401"/>
              <a:ext cx="469900" cy="471170"/>
            </a:xfrm>
            <a:custGeom>
              <a:avLst/>
              <a:gdLst/>
              <a:ahLst/>
              <a:cxnLst/>
              <a:rect l="l" t="t" r="r" b="b"/>
              <a:pathLst>
                <a:path w="469900" h="471170">
                  <a:moveTo>
                    <a:pt x="0" y="87630"/>
                  </a:moveTo>
                  <a:lnTo>
                    <a:pt x="6887" y="53524"/>
                  </a:lnTo>
                  <a:lnTo>
                    <a:pt x="25669" y="25669"/>
                  </a:lnTo>
                  <a:lnTo>
                    <a:pt x="53524" y="6887"/>
                  </a:lnTo>
                  <a:lnTo>
                    <a:pt x="87630" y="0"/>
                  </a:lnTo>
                  <a:lnTo>
                    <a:pt x="381762" y="0"/>
                  </a:lnTo>
                  <a:lnTo>
                    <a:pt x="415867" y="6887"/>
                  </a:lnTo>
                  <a:lnTo>
                    <a:pt x="443722" y="25669"/>
                  </a:lnTo>
                  <a:lnTo>
                    <a:pt x="462504" y="53524"/>
                  </a:lnTo>
                  <a:lnTo>
                    <a:pt x="469392" y="87630"/>
                  </a:lnTo>
                  <a:lnTo>
                    <a:pt x="469392" y="383286"/>
                  </a:lnTo>
                  <a:lnTo>
                    <a:pt x="462504" y="417391"/>
                  </a:lnTo>
                  <a:lnTo>
                    <a:pt x="443722" y="445246"/>
                  </a:lnTo>
                  <a:lnTo>
                    <a:pt x="415867" y="464028"/>
                  </a:lnTo>
                  <a:lnTo>
                    <a:pt x="381762" y="470916"/>
                  </a:lnTo>
                  <a:lnTo>
                    <a:pt x="87630" y="470916"/>
                  </a:lnTo>
                  <a:lnTo>
                    <a:pt x="53524" y="464028"/>
                  </a:lnTo>
                  <a:lnTo>
                    <a:pt x="25669" y="445246"/>
                  </a:lnTo>
                  <a:lnTo>
                    <a:pt x="6887" y="417391"/>
                  </a:lnTo>
                  <a:lnTo>
                    <a:pt x="0" y="383286"/>
                  </a:lnTo>
                  <a:lnTo>
                    <a:pt x="0" y="8763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796154" y="5876289"/>
            <a:ext cx="231140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50">
                <a:solidFill>
                  <a:srgbClr val="DCD6E4"/>
                </a:solidFill>
                <a:latin typeface="Verdana"/>
                <a:cs typeface="Verdana"/>
              </a:rPr>
              <a:t>4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343271" y="5859017"/>
            <a:ext cx="2723515" cy="1433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50" spc="-80">
                <a:solidFill>
                  <a:srgbClr val="DCD6E4"/>
                </a:solidFill>
                <a:latin typeface="Verdana"/>
                <a:cs typeface="Verdana"/>
              </a:rPr>
              <a:t>Self-</a:t>
            </a:r>
            <a:r>
              <a:rPr dirty="0" sz="2050" spc="-10">
                <a:solidFill>
                  <a:srgbClr val="DCD6E4"/>
                </a:solidFill>
                <a:latin typeface="Verdana"/>
                <a:cs typeface="Verdana"/>
              </a:rPr>
              <a:t>Correction</a:t>
            </a:r>
            <a:endParaRPr sz="2050">
              <a:latin typeface="Verdana"/>
              <a:cs typeface="Verdana"/>
            </a:endParaRPr>
          </a:p>
          <a:p>
            <a:pPr marL="12700" marR="5080">
              <a:lnSpc>
                <a:spcPct val="136300"/>
              </a:lnSpc>
              <a:spcBef>
                <a:spcPts val="780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evolve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by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adjusting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based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feedback,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constantly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refining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their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performance.</a:t>
            </a:r>
            <a:endParaRPr sz="160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8346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3506851"/>
            <a:ext cx="1108710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/>
              <a:t>Introduction</a:t>
            </a:r>
            <a:r>
              <a:rPr dirty="0" sz="4450" spc="-340"/>
              <a:t> </a:t>
            </a:r>
            <a:r>
              <a:rPr dirty="0" sz="4450" spc="65"/>
              <a:t>to</a:t>
            </a:r>
            <a:r>
              <a:rPr dirty="0" sz="4450" spc="-290"/>
              <a:t> </a:t>
            </a:r>
            <a:r>
              <a:rPr dirty="0" sz="4450" spc="175"/>
              <a:t>Open</a:t>
            </a:r>
            <a:r>
              <a:rPr dirty="0" sz="4450" spc="-295"/>
              <a:t> </a:t>
            </a:r>
            <a:r>
              <a:rPr dirty="0" sz="4450"/>
              <a:t>Source</a:t>
            </a:r>
            <a:r>
              <a:rPr dirty="0" sz="4450" spc="-295"/>
              <a:t> </a:t>
            </a:r>
            <a:r>
              <a:rPr dirty="0" sz="4450" spc="-204"/>
              <a:t>AI</a:t>
            </a:r>
            <a:r>
              <a:rPr dirty="0" sz="4450" spc="-305"/>
              <a:t> </a:t>
            </a:r>
            <a:r>
              <a:rPr dirty="0" sz="4450" spc="90"/>
              <a:t>Models</a:t>
            </a:r>
            <a:endParaRPr sz="4450"/>
          </a:p>
        </p:txBody>
      </p:sp>
      <p:grpSp>
        <p:nvGrpSpPr>
          <p:cNvPr id="4" name="object 4" descr=""/>
          <p:cNvGrpSpPr/>
          <p:nvPr/>
        </p:nvGrpSpPr>
        <p:grpSpPr>
          <a:xfrm>
            <a:off x="790955" y="4852415"/>
            <a:ext cx="518159" cy="516890"/>
            <a:chOff x="790955" y="4852415"/>
            <a:chExt cx="518159" cy="516890"/>
          </a:xfrm>
        </p:grpSpPr>
        <p:sp>
          <p:nvSpPr>
            <p:cNvPr id="5" name="object 5" descr=""/>
            <p:cNvSpPr/>
            <p:nvPr/>
          </p:nvSpPr>
          <p:spPr>
            <a:xfrm>
              <a:off x="794765" y="4856225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70">
                  <a:moveTo>
                    <a:pt x="415505" y="0"/>
                  </a:moveTo>
                  <a:lnTo>
                    <a:pt x="95034" y="0"/>
                  </a:lnTo>
                  <a:lnTo>
                    <a:pt x="58041" y="7467"/>
                  </a:lnTo>
                  <a:lnTo>
                    <a:pt x="27833" y="27828"/>
                  </a:lnTo>
                  <a:lnTo>
                    <a:pt x="7467" y="58025"/>
                  </a:lnTo>
                  <a:lnTo>
                    <a:pt x="0" y="94996"/>
                  </a:lnTo>
                  <a:lnTo>
                    <a:pt x="0" y="414019"/>
                  </a:lnTo>
                  <a:lnTo>
                    <a:pt x="7467" y="450990"/>
                  </a:lnTo>
                  <a:lnTo>
                    <a:pt x="27833" y="481187"/>
                  </a:lnTo>
                  <a:lnTo>
                    <a:pt x="58041" y="501548"/>
                  </a:lnTo>
                  <a:lnTo>
                    <a:pt x="95034" y="509016"/>
                  </a:lnTo>
                  <a:lnTo>
                    <a:pt x="415505" y="509016"/>
                  </a:lnTo>
                  <a:lnTo>
                    <a:pt x="452498" y="501548"/>
                  </a:lnTo>
                  <a:lnTo>
                    <a:pt x="482706" y="481187"/>
                  </a:lnTo>
                  <a:lnTo>
                    <a:pt x="503072" y="450990"/>
                  </a:lnTo>
                  <a:lnTo>
                    <a:pt x="510540" y="414019"/>
                  </a:lnTo>
                  <a:lnTo>
                    <a:pt x="510540" y="94996"/>
                  </a:lnTo>
                  <a:lnTo>
                    <a:pt x="503072" y="58025"/>
                  </a:lnTo>
                  <a:lnTo>
                    <a:pt x="482706" y="27828"/>
                  </a:lnTo>
                  <a:lnTo>
                    <a:pt x="452498" y="7467"/>
                  </a:lnTo>
                  <a:lnTo>
                    <a:pt x="415505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4765" y="4856225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70">
                  <a:moveTo>
                    <a:pt x="0" y="94996"/>
                  </a:moveTo>
                  <a:lnTo>
                    <a:pt x="7467" y="58025"/>
                  </a:lnTo>
                  <a:lnTo>
                    <a:pt x="27833" y="27828"/>
                  </a:lnTo>
                  <a:lnTo>
                    <a:pt x="58041" y="7467"/>
                  </a:lnTo>
                  <a:lnTo>
                    <a:pt x="95034" y="0"/>
                  </a:lnTo>
                  <a:lnTo>
                    <a:pt x="415505" y="0"/>
                  </a:lnTo>
                  <a:lnTo>
                    <a:pt x="452498" y="7467"/>
                  </a:lnTo>
                  <a:lnTo>
                    <a:pt x="482706" y="27828"/>
                  </a:lnTo>
                  <a:lnTo>
                    <a:pt x="503072" y="58025"/>
                  </a:lnTo>
                  <a:lnTo>
                    <a:pt x="510540" y="94996"/>
                  </a:lnTo>
                  <a:lnTo>
                    <a:pt x="510540" y="414019"/>
                  </a:lnTo>
                  <a:lnTo>
                    <a:pt x="503072" y="450990"/>
                  </a:lnTo>
                  <a:lnTo>
                    <a:pt x="482706" y="481187"/>
                  </a:lnTo>
                  <a:lnTo>
                    <a:pt x="452498" y="501548"/>
                  </a:lnTo>
                  <a:lnTo>
                    <a:pt x="415505" y="509016"/>
                  </a:lnTo>
                  <a:lnTo>
                    <a:pt x="95034" y="509016"/>
                  </a:lnTo>
                  <a:lnTo>
                    <a:pt x="58041" y="501548"/>
                  </a:lnTo>
                  <a:lnTo>
                    <a:pt x="27833" y="481187"/>
                  </a:lnTo>
                  <a:lnTo>
                    <a:pt x="7467" y="450990"/>
                  </a:lnTo>
                  <a:lnTo>
                    <a:pt x="0" y="414019"/>
                  </a:lnTo>
                  <a:lnTo>
                    <a:pt x="0" y="94996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75156" y="4848860"/>
            <a:ext cx="14732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795">
                <a:solidFill>
                  <a:srgbClr val="DCD6E4"/>
                </a:solidFill>
                <a:latin typeface="Verdana"/>
                <a:cs typeface="Verdana"/>
              </a:rPr>
              <a:t>1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18285" y="4830826"/>
            <a:ext cx="346519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Open-source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 philosophy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18285" y="5630341"/>
            <a:ext cx="3356610" cy="1873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600"/>
              </a:lnSpc>
              <a:spcBef>
                <a:spcPts val="9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Open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source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promote transparency,</a:t>
            </a:r>
            <a:r>
              <a:rPr dirty="0" sz="1750" spc="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community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involvement,</a:t>
            </a:r>
            <a:r>
              <a:rPr dirty="0" sz="1750" spc="-7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rapid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advancement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by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making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code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training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data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publicly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available.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213603" y="4852415"/>
            <a:ext cx="518159" cy="516890"/>
            <a:chOff x="5213603" y="4852415"/>
            <a:chExt cx="518159" cy="516890"/>
          </a:xfrm>
        </p:grpSpPr>
        <p:sp>
          <p:nvSpPr>
            <p:cNvPr id="11" name="object 11" descr=""/>
            <p:cNvSpPr/>
            <p:nvPr/>
          </p:nvSpPr>
          <p:spPr>
            <a:xfrm>
              <a:off x="5217413" y="4856225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39" h="509270">
                  <a:moveTo>
                    <a:pt x="415544" y="0"/>
                  </a:moveTo>
                  <a:lnTo>
                    <a:pt x="94996" y="0"/>
                  </a:lnTo>
                  <a:lnTo>
                    <a:pt x="58025" y="7467"/>
                  </a:lnTo>
                  <a:lnTo>
                    <a:pt x="27828" y="27828"/>
                  </a:lnTo>
                  <a:lnTo>
                    <a:pt x="7467" y="58025"/>
                  </a:lnTo>
                  <a:lnTo>
                    <a:pt x="0" y="94996"/>
                  </a:lnTo>
                  <a:lnTo>
                    <a:pt x="0" y="414019"/>
                  </a:lnTo>
                  <a:lnTo>
                    <a:pt x="7467" y="450990"/>
                  </a:lnTo>
                  <a:lnTo>
                    <a:pt x="27828" y="481187"/>
                  </a:lnTo>
                  <a:lnTo>
                    <a:pt x="58025" y="501548"/>
                  </a:lnTo>
                  <a:lnTo>
                    <a:pt x="94996" y="509016"/>
                  </a:lnTo>
                  <a:lnTo>
                    <a:pt x="415544" y="509016"/>
                  </a:lnTo>
                  <a:lnTo>
                    <a:pt x="452514" y="501548"/>
                  </a:lnTo>
                  <a:lnTo>
                    <a:pt x="482711" y="481187"/>
                  </a:lnTo>
                  <a:lnTo>
                    <a:pt x="503072" y="450990"/>
                  </a:lnTo>
                  <a:lnTo>
                    <a:pt x="510539" y="414019"/>
                  </a:lnTo>
                  <a:lnTo>
                    <a:pt x="510539" y="94996"/>
                  </a:lnTo>
                  <a:lnTo>
                    <a:pt x="503072" y="58025"/>
                  </a:lnTo>
                  <a:lnTo>
                    <a:pt x="482711" y="27828"/>
                  </a:lnTo>
                  <a:lnTo>
                    <a:pt x="452514" y="7467"/>
                  </a:lnTo>
                  <a:lnTo>
                    <a:pt x="415544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17413" y="4856225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39" h="509270">
                  <a:moveTo>
                    <a:pt x="0" y="94996"/>
                  </a:moveTo>
                  <a:lnTo>
                    <a:pt x="7467" y="58025"/>
                  </a:lnTo>
                  <a:lnTo>
                    <a:pt x="27828" y="27828"/>
                  </a:lnTo>
                  <a:lnTo>
                    <a:pt x="58025" y="7467"/>
                  </a:lnTo>
                  <a:lnTo>
                    <a:pt x="94996" y="0"/>
                  </a:lnTo>
                  <a:lnTo>
                    <a:pt x="415544" y="0"/>
                  </a:lnTo>
                  <a:lnTo>
                    <a:pt x="452514" y="7467"/>
                  </a:lnTo>
                  <a:lnTo>
                    <a:pt x="482711" y="27828"/>
                  </a:lnTo>
                  <a:lnTo>
                    <a:pt x="503072" y="58025"/>
                  </a:lnTo>
                  <a:lnTo>
                    <a:pt x="510539" y="94996"/>
                  </a:lnTo>
                  <a:lnTo>
                    <a:pt x="510539" y="414019"/>
                  </a:lnTo>
                  <a:lnTo>
                    <a:pt x="503072" y="450990"/>
                  </a:lnTo>
                  <a:lnTo>
                    <a:pt x="482711" y="481187"/>
                  </a:lnTo>
                  <a:lnTo>
                    <a:pt x="452514" y="501548"/>
                  </a:lnTo>
                  <a:lnTo>
                    <a:pt x="415544" y="509016"/>
                  </a:lnTo>
                  <a:lnTo>
                    <a:pt x="94996" y="509016"/>
                  </a:lnTo>
                  <a:lnTo>
                    <a:pt x="58025" y="501548"/>
                  </a:lnTo>
                  <a:lnTo>
                    <a:pt x="27828" y="481187"/>
                  </a:lnTo>
                  <a:lnTo>
                    <a:pt x="7467" y="450990"/>
                  </a:lnTo>
                  <a:lnTo>
                    <a:pt x="0" y="414019"/>
                  </a:lnTo>
                  <a:lnTo>
                    <a:pt x="0" y="94996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5363971" y="4848860"/>
            <a:ext cx="21717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135">
                <a:solidFill>
                  <a:srgbClr val="DCD6E4"/>
                </a:solidFill>
                <a:latin typeface="Verdana"/>
                <a:cs typeface="Verdana"/>
              </a:rPr>
              <a:t>2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941821" y="4830826"/>
            <a:ext cx="3364229" cy="2318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5">
                <a:solidFill>
                  <a:srgbClr val="DCD6E4"/>
                </a:solidFill>
                <a:latin typeface="Verdana"/>
                <a:cs typeface="Verdana"/>
              </a:rPr>
              <a:t>Diverse</a:t>
            </a:r>
            <a:r>
              <a:rPr dirty="0" sz="2200" spc="-14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models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600"/>
              </a:lnSpc>
              <a:spcBef>
                <a:spcPts val="86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wide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range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open-source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AI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exist,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each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specialized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for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different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tasks,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such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as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language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generation,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image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recognition,</a:t>
            </a:r>
            <a:r>
              <a:rPr dirty="0" sz="175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machine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translation.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9637776" y="4852415"/>
            <a:ext cx="516890" cy="516890"/>
            <a:chOff x="9637776" y="4852415"/>
            <a:chExt cx="516890" cy="516890"/>
          </a:xfrm>
        </p:grpSpPr>
        <p:sp>
          <p:nvSpPr>
            <p:cNvPr id="16" name="object 16" descr=""/>
            <p:cNvSpPr/>
            <p:nvPr/>
          </p:nvSpPr>
          <p:spPr>
            <a:xfrm>
              <a:off x="9641586" y="4856225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414020" y="0"/>
                  </a:moveTo>
                  <a:lnTo>
                    <a:pt x="94996" y="0"/>
                  </a:lnTo>
                  <a:lnTo>
                    <a:pt x="58025" y="7467"/>
                  </a:lnTo>
                  <a:lnTo>
                    <a:pt x="27828" y="27828"/>
                  </a:lnTo>
                  <a:lnTo>
                    <a:pt x="7467" y="58025"/>
                  </a:lnTo>
                  <a:lnTo>
                    <a:pt x="0" y="94996"/>
                  </a:lnTo>
                  <a:lnTo>
                    <a:pt x="0" y="414019"/>
                  </a:lnTo>
                  <a:lnTo>
                    <a:pt x="7467" y="450990"/>
                  </a:lnTo>
                  <a:lnTo>
                    <a:pt x="27828" y="481187"/>
                  </a:lnTo>
                  <a:lnTo>
                    <a:pt x="58025" y="501548"/>
                  </a:lnTo>
                  <a:lnTo>
                    <a:pt x="94996" y="509016"/>
                  </a:lnTo>
                  <a:lnTo>
                    <a:pt x="414020" y="509016"/>
                  </a:lnTo>
                  <a:lnTo>
                    <a:pt x="450990" y="501548"/>
                  </a:lnTo>
                  <a:lnTo>
                    <a:pt x="481187" y="481187"/>
                  </a:lnTo>
                  <a:lnTo>
                    <a:pt x="501548" y="450990"/>
                  </a:lnTo>
                  <a:lnTo>
                    <a:pt x="509016" y="414019"/>
                  </a:lnTo>
                  <a:lnTo>
                    <a:pt x="509016" y="94996"/>
                  </a:lnTo>
                  <a:lnTo>
                    <a:pt x="501548" y="58025"/>
                  </a:lnTo>
                  <a:lnTo>
                    <a:pt x="481187" y="27828"/>
                  </a:lnTo>
                  <a:lnTo>
                    <a:pt x="450990" y="7467"/>
                  </a:lnTo>
                  <a:lnTo>
                    <a:pt x="414020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641586" y="4856225"/>
              <a:ext cx="509270" cy="509270"/>
            </a:xfrm>
            <a:custGeom>
              <a:avLst/>
              <a:gdLst/>
              <a:ahLst/>
              <a:cxnLst/>
              <a:rect l="l" t="t" r="r" b="b"/>
              <a:pathLst>
                <a:path w="509270" h="509270">
                  <a:moveTo>
                    <a:pt x="0" y="94996"/>
                  </a:moveTo>
                  <a:lnTo>
                    <a:pt x="7467" y="58025"/>
                  </a:lnTo>
                  <a:lnTo>
                    <a:pt x="27828" y="27828"/>
                  </a:lnTo>
                  <a:lnTo>
                    <a:pt x="58025" y="7467"/>
                  </a:lnTo>
                  <a:lnTo>
                    <a:pt x="94996" y="0"/>
                  </a:lnTo>
                  <a:lnTo>
                    <a:pt x="414020" y="0"/>
                  </a:lnTo>
                  <a:lnTo>
                    <a:pt x="450990" y="7467"/>
                  </a:lnTo>
                  <a:lnTo>
                    <a:pt x="481187" y="27828"/>
                  </a:lnTo>
                  <a:lnTo>
                    <a:pt x="501548" y="58025"/>
                  </a:lnTo>
                  <a:lnTo>
                    <a:pt x="509016" y="94996"/>
                  </a:lnTo>
                  <a:lnTo>
                    <a:pt x="509016" y="414019"/>
                  </a:lnTo>
                  <a:lnTo>
                    <a:pt x="501548" y="450990"/>
                  </a:lnTo>
                  <a:lnTo>
                    <a:pt x="481187" y="481187"/>
                  </a:lnTo>
                  <a:lnTo>
                    <a:pt x="450990" y="501548"/>
                  </a:lnTo>
                  <a:lnTo>
                    <a:pt x="414020" y="509016"/>
                  </a:lnTo>
                  <a:lnTo>
                    <a:pt x="94996" y="509016"/>
                  </a:lnTo>
                  <a:lnTo>
                    <a:pt x="58025" y="501548"/>
                  </a:lnTo>
                  <a:lnTo>
                    <a:pt x="27828" y="481187"/>
                  </a:lnTo>
                  <a:lnTo>
                    <a:pt x="7467" y="450990"/>
                  </a:lnTo>
                  <a:lnTo>
                    <a:pt x="0" y="414019"/>
                  </a:lnTo>
                  <a:lnTo>
                    <a:pt x="0" y="94996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9788143" y="4848860"/>
            <a:ext cx="21590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145">
                <a:solidFill>
                  <a:srgbClr val="DCD6E4"/>
                </a:solidFill>
                <a:latin typeface="Verdana"/>
                <a:cs typeface="Verdana"/>
              </a:rPr>
              <a:t>3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365485" y="4830826"/>
            <a:ext cx="3392170" cy="2318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Benefits</a:t>
            </a:r>
            <a:r>
              <a:rPr dirty="0" sz="2200" spc="-15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of</a:t>
            </a:r>
            <a:r>
              <a:rPr dirty="0" sz="2200" spc="-14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55">
                <a:solidFill>
                  <a:srgbClr val="DCD6E4"/>
                </a:solidFill>
                <a:latin typeface="Verdana"/>
                <a:cs typeface="Verdana"/>
              </a:rPr>
              <a:t>open</a:t>
            </a:r>
            <a:r>
              <a:rPr dirty="0" sz="2200" spc="-14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source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600"/>
              </a:lnSpc>
              <a:spcBef>
                <a:spcPts val="860"/>
              </a:spcBef>
            </a:pP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Open-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source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offer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flexibility,</a:t>
            </a:r>
            <a:r>
              <a:rPr dirty="0" sz="1750" spc="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cost-effectiveness,</a:t>
            </a:r>
            <a:r>
              <a:rPr dirty="0" sz="175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opportunity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customize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extend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existing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specific applications.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667257"/>
            <a:ext cx="7371080" cy="14160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dirty="0" sz="4450" spc="-30"/>
              <a:t>GPT-</a:t>
            </a:r>
            <a:r>
              <a:rPr dirty="0" sz="4450" spc="-195"/>
              <a:t>Neo:</a:t>
            </a:r>
            <a:r>
              <a:rPr dirty="0" sz="4450" spc="-254"/>
              <a:t> </a:t>
            </a:r>
            <a:r>
              <a:rPr dirty="0" sz="4450"/>
              <a:t>Capabilities</a:t>
            </a:r>
            <a:r>
              <a:rPr dirty="0" sz="4450" spc="-280"/>
              <a:t> </a:t>
            </a:r>
            <a:r>
              <a:rPr dirty="0" sz="4450" spc="85"/>
              <a:t>and </a:t>
            </a:r>
            <a:r>
              <a:rPr dirty="0" sz="4450" spc="90"/>
              <a:t>Performance</a:t>
            </a:r>
            <a:endParaRPr sz="4450"/>
          </a:p>
        </p:txBody>
      </p:sp>
      <p:grpSp>
        <p:nvGrpSpPr>
          <p:cNvPr id="4" name="object 4" descr=""/>
          <p:cNvGrpSpPr/>
          <p:nvPr/>
        </p:nvGrpSpPr>
        <p:grpSpPr>
          <a:xfrm>
            <a:off x="790955" y="2465832"/>
            <a:ext cx="3672840" cy="2781300"/>
            <a:chOff x="790955" y="2465832"/>
            <a:chExt cx="3672840" cy="2781300"/>
          </a:xfrm>
        </p:grpSpPr>
        <p:sp>
          <p:nvSpPr>
            <p:cNvPr id="5" name="object 5" descr=""/>
            <p:cNvSpPr/>
            <p:nvPr/>
          </p:nvSpPr>
          <p:spPr>
            <a:xfrm>
              <a:off x="794765" y="2469642"/>
              <a:ext cx="3665220" cy="2773680"/>
            </a:xfrm>
            <a:custGeom>
              <a:avLst/>
              <a:gdLst/>
              <a:ahLst/>
              <a:cxnLst/>
              <a:rect l="l" t="t" r="r" b="b"/>
              <a:pathLst>
                <a:path w="3665220" h="2773679">
                  <a:moveTo>
                    <a:pt x="3569970" y="0"/>
                  </a:moveTo>
                  <a:lnTo>
                    <a:pt x="95275" y="0"/>
                  </a:lnTo>
                  <a:lnTo>
                    <a:pt x="58191" y="7489"/>
                  </a:lnTo>
                  <a:lnTo>
                    <a:pt x="27906" y="27908"/>
                  </a:lnTo>
                  <a:lnTo>
                    <a:pt x="7487" y="58185"/>
                  </a:lnTo>
                  <a:lnTo>
                    <a:pt x="0" y="95250"/>
                  </a:lnTo>
                  <a:lnTo>
                    <a:pt x="0" y="2678430"/>
                  </a:lnTo>
                  <a:lnTo>
                    <a:pt x="7487" y="2715494"/>
                  </a:lnTo>
                  <a:lnTo>
                    <a:pt x="27906" y="2745771"/>
                  </a:lnTo>
                  <a:lnTo>
                    <a:pt x="58191" y="2766190"/>
                  </a:lnTo>
                  <a:lnTo>
                    <a:pt x="95275" y="2773680"/>
                  </a:lnTo>
                  <a:lnTo>
                    <a:pt x="3569970" y="2773680"/>
                  </a:lnTo>
                  <a:lnTo>
                    <a:pt x="3607034" y="2766190"/>
                  </a:lnTo>
                  <a:lnTo>
                    <a:pt x="3637311" y="2745771"/>
                  </a:lnTo>
                  <a:lnTo>
                    <a:pt x="3657730" y="2715494"/>
                  </a:lnTo>
                  <a:lnTo>
                    <a:pt x="3665220" y="2678430"/>
                  </a:lnTo>
                  <a:lnTo>
                    <a:pt x="3665220" y="95250"/>
                  </a:lnTo>
                  <a:lnTo>
                    <a:pt x="3657730" y="58185"/>
                  </a:lnTo>
                  <a:lnTo>
                    <a:pt x="3637311" y="27908"/>
                  </a:lnTo>
                  <a:lnTo>
                    <a:pt x="3607034" y="7489"/>
                  </a:lnTo>
                  <a:lnTo>
                    <a:pt x="3569970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94765" y="2469642"/>
              <a:ext cx="3665220" cy="2773680"/>
            </a:xfrm>
            <a:custGeom>
              <a:avLst/>
              <a:gdLst/>
              <a:ahLst/>
              <a:cxnLst/>
              <a:rect l="l" t="t" r="r" b="b"/>
              <a:pathLst>
                <a:path w="3665220" h="2773679">
                  <a:moveTo>
                    <a:pt x="0" y="95250"/>
                  </a:moveTo>
                  <a:lnTo>
                    <a:pt x="7487" y="58185"/>
                  </a:lnTo>
                  <a:lnTo>
                    <a:pt x="27906" y="27908"/>
                  </a:lnTo>
                  <a:lnTo>
                    <a:pt x="58191" y="7489"/>
                  </a:lnTo>
                  <a:lnTo>
                    <a:pt x="95275" y="0"/>
                  </a:lnTo>
                  <a:lnTo>
                    <a:pt x="3569970" y="0"/>
                  </a:lnTo>
                  <a:lnTo>
                    <a:pt x="3607034" y="7489"/>
                  </a:lnTo>
                  <a:lnTo>
                    <a:pt x="3637311" y="27908"/>
                  </a:lnTo>
                  <a:lnTo>
                    <a:pt x="3657730" y="58185"/>
                  </a:lnTo>
                  <a:lnTo>
                    <a:pt x="3665220" y="95250"/>
                  </a:lnTo>
                  <a:lnTo>
                    <a:pt x="3665220" y="2678430"/>
                  </a:lnTo>
                  <a:lnTo>
                    <a:pt x="3657730" y="2715494"/>
                  </a:lnTo>
                  <a:lnTo>
                    <a:pt x="3637311" y="2745771"/>
                  </a:lnTo>
                  <a:lnTo>
                    <a:pt x="3607034" y="2766190"/>
                  </a:lnTo>
                  <a:lnTo>
                    <a:pt x="3569970" y="2773680"/>
                  </a:lnTo>
                  <a:lnTo>
                    <a:pt x="95275" y="2773680"/>
                  </a:lnTo>
                  <a:lnTo>
                    <a:pt x="58191" y="2766190"/>
                  </a:lnTo>
                  <a:lnTo>
                    <a:pt x="27906" y="2745771"/>
                  </a:lnTo>
                  <a:lnTo>
                    <a:pt x="7487" y="2715494"/>
                  </a:lnTo>
                  <a:lnTo>
                    <a:pt x="0" y="2678430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015695" y="2679573"/>
            <a:ext cx="3090545" cy="2318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0">
                <a:solidFill>
                  <a:srgbClr val="DCD6E4"/>
                </a:solidFill>
                <a:latin typeface="Verdana"/>
                <a:cs typeface="Verdana"/>
              </a:rPr>
              <a:t>Language</a:t>
            </a:r>
            <a:r>
              <a:rPr dirty="0" sz="2200" spc="-16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Generation</a:t>
            </a:r>
            <a:endParaRPr sz="2200">
              <a:latin typeface="Verdana"/>
              <a:cs typeface="Verdana"/>
            </a:endParaRPr>
          </a:p>
          <a:p>
            <a:pPr marL="12700" marR="50165">
              <a:lnSpc>
                <a:spcPct val="138600"/>
              </a:lnSpc>
              <a:spcBef>
                <a:spcPts val="860"/>
              </a:spcBef>
            </a:pP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GPT-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Neo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excels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at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generating human-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quality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text,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making</a:t>
            </a:r>
            <a:r>
              <a:rPr dirty="0" sz="175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it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suitable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applications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like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creative</a:t>
            </a:r>
            <a:r>
              <a:rPr dirty="0" sz="175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writing,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dialogue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systems,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code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completion.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681728" y="2465832"/>
            <a:ext cx="3672840" cy="2781300"/>
            <a:chOff x="4681728" y="2465832"/>
            <a:chExt cx="3672840" cy="2781300"/>
          </a:xfrm>
        </p:grpSpPr>
        <p:sp>
          <p:nvSpPr>
            <p:cNvPr id="9" name="object 9" descr=""/>
            <p:cNvSpPr/>
            <p:nvPr/>
          </p:nvSpPr>
          <p:spPr>
            <a:xfrm>
              <a:off x="4685538" y="2469642"/>
              <a:ext cx="3665220" cy="2773680"/>
            </a:xfrm>
            <a:custGeom>
              <a:avLst/>
              <a:gdLst/>
              <a:ahLst/>
              <a:cxnLst/>
              <a:rect l="l" t="t" r="r" b="b"/>
              <a:pathLst>
                <a:path w="3665220" h="2773679">
                  <a:moveTo>
                    <a:pt x="356996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50"/>
                  </a:lnTo>
                  <a:lnTo>
                    <a:pt x="0" y="2678430"/>
                  </a:lnTo>
                  <a:lnTo>
                    <a:pt x="7489" y="2715494"/>
                  </a:lnTo>
                  <a:lnTo>
                    <a:pt x="27908" y="2745771"/>
                  </a:lnTo>
                  <a:lnTo>
                    <a:pt x="58185" y="2766190"/>
                  </a:lnTo>
                  <a:lnTo>
                    <a:pt x="95250" y="2773680"/>
                  </a:lnTo>
                  <a:lnTo>
                    <a:pt x="3569969" y="2773680"/>
                  </a:lnTo>
                  <a:lnTo>
                    <a:pt x="3607034" y="2766190"/>
                  </a:lnTo>
                  <a:lnTo>
                    <a:pt x="3637311" y="2745771"/>
                  </a:lnTo>
                  <a:lnTo>
                    <a:pt x="3657730" y="2715494"/>
                  </a:lnTo>
                  <a:lnTo>
                    <a:pt x="3665219" y="2678430"/>
                  </a:lnTo>
                  <a:lnTo>
                    <a:pt x="3665219" y="95250"/>
                  </a:lnTo>
                  <a:lnTo>
                    <a:pt x="3657730" y="58185"/>
                  </a:lnTo>
                  <a:lnTo>
                    <a:pt x="3637311" y="27908"/>
                  </a:lnTo>
                  <a:lnTo>
                    <a:pt x="3607034" y="7489"/>
                  </a:lnTo>
                  <a:lnTo>
                    <a:pt x="356996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685538" y="2469642"/>
              <a:ext cx="3665220" cy="2773680"/>
            </a:xfrm>
            <a:custGeom>
              <a:avLst/>
              <a:gdLst/>
              <a:ahLst/>
              <a:cxnLst/>
              <a:rect l="l" t="t" r="r" b="b"/>
              <a:pathLst>
                <a:path w="3665220" h="2773679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3569969" y="0"/>
                  </a:lnTo>
                  <a:lnTo>
                    <a:pt x="3607034" y="7489"/>
                  </a:lnTo>
                  <a:lnTo>
                    <a:pt x="3637311" y="27908"/>
                  </a:lnTo>
                  <a:lnTo>
                    <a:pt x="3657730" y="58185"/>
                  </a:lnTo>
                  <a:lnTo>
                    <a:pt x="3665219" y="95250"/>
                  </a:lnTo>
                  <a:lnTo>
                    <a:pt x="3665219" y="2678430"/>
                  </a:lnTo>
                  <a:lnTo>
                    <a:pt x="3657730" y="2715494"/>
                  </a:lnTo>
                  <a:lnTo>
                    <a:pt x="3637311" y="2745771"/>
                  </a:lnTo>
                  <a:lnTo>
                    <a:pt x="3607034" y="2766190"/>
                  </a:lnTo>
                  <a:lnTo>
                    <a:pt x="3569969" y="2773680"/>
                  </a:lnTo>
                  <a:lnTo>
                    <a:pt x="95250" y="2773680"/>
                  </a:lnTo>
                  <a:lnTo>
                    <a:pt x="58185" y="2766190"/>
                  </a:lnTo>
                  <a:lnTo>
                    <a:pt x="27908" y="2745771"/>
                  </a:lnTo>
                  <a:lnTo>
                    <a:pt x="7489" y="2715494"/>
                  </a:lnTo>
                  <a:lnTo>
                    <a:pt x="0" y="2678430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907660" y="2679573"/>
            <a:ext cx="3003550" cy="23183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Translation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600"/>
              </a:lnSpc>
              <a:spcBef>
                <a:spcPts val="86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Its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ability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understand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translate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languages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opens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up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opportunities</a:t>
            </a:r>
            <a:r>
              <a:rPr dirty="0" sz="175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multilingual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applications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cross-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cultural communication.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90955" y="5466588"/>
            <a:ext cx="7564120" cy="2056130"/>
            <a:chOff x="790955" y="5466588"/>
            <a:chExt cx="7564120" cy="2056130"/>
          </a:xfrm>
        </p:grpSpPr>
        <p:sp>
          <p:nvSpPr>
            <p:cNvPr id="13" name="object 13" descr=""/>
            <p:cNvSpPr/>
            <p:nvPr/>
          </p:nvSpPr>
          <p:spPr>
            <a:xfrm>
              <a:off x="794765" y="5470398"/>
              <a:ext cx="7556500" cy="2048510"/>
            </a:xfrm>
            <a:custGeom>
              <a:avLst/>
              <a:gdLst/>
              <a:ahLst/>
              <a:cxnLst/>
              <a:rect l="l" t="t" r="r" b="b"/>
              <a:pathLst>
                <a:path w="7556500" h="2048509">
                  <a:moveTo>
                    <a:pt x="7460741" y="0"/>
                  </a:moveTo>
                  <a:lnTo>
                    <a:pt x="95288" y="0"/>
                  </a:lnTo>
                  <a:lnTo>
                    <a:pt x="58196" y="7489"/>
                  </a:lnTo>
                  <a:lnTo>
                    <a:pt x="27908" y="27908"/>
                  </a:lnTo>
                  <a:lnTo>
                    <a:pt x="7487" y="58185"/>
                  </a:lnTo>
                  <a:lnTo>
                    <a:pt x="0" y="95250"/>
                  </a:lnTo>
                  <a:lnTo>
                    <a:pt x="0" y="1952967"/>
                  </a:lnTo>
                  <a:lnTo>
                    <a:pt x="7487" y="1990059"/>
                  </a:lnTo>
                  <a:lnTo>
                    <a:pt x="27908" y="2020347"/>
                  </a:lnTo>
                  <a:lnTo>
                    <a:pt x="58196" y="2040768"/>
                  </a:lnTo>
                  <a:lnTo>
                    <a:pt x="95288" y="2048256"/>
                  </a:lnTo>
                  <a:lnTo>
                    <a:pt x="7460741" y="2048256"/>
                  </a:lnTo>
                  <a:lnTo>
                    <a:pt x="7497806" y="2040768"/>
                  </a:lnTo>
                  <a:lnTo>
                    <a:pt x="7528083" y="2020347"/>
                  </a:lnTo>
                  <a:lnTo>
                    <a:pt x="7548502" y="1990059"/>
                  </a:lnTo>
                  <a:lnTo>
                    <a:pt x="7555991" y="1952967"/>
                  </a:lnTo>
                  <a:lnTo>
                    <a:pt x="7555991" y="95250"/>
                  </a:lnTo>
                  <a:lnTo>
                    <a:pt x="7548502" y="58185"/>
                  </a:lnTo>
                  <a:lnTo>
                    <a:pt x="7528083" y="27908"/>
                  </a:lnTo>
                  <a:lnTo>
                    <a:pt x="7497806" y="7489"/>
                  </a:lnTo>
                  <a:lnTo>
                    <a:pt x="7460741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94765" y="5470398"/>
              <a:ext cx="7556500" cy="2048510"/>
            </a:xfrm>
            <a:custGeom>
              <a:avLst/>
              <a:gdLst/>
              <a:ahLst/>
              <a:cxnLst/>
              <a:rect l="l" t="t" r="r" b="b"/>
              <a:pathLst>
                <a:path w="7556500" h="2048509">
                  <a:moveTo>
                    <a:pt x="0" y="95250"/>
                  </a:moveTo>
                  <a:lnTo>
                    <a:pt x="7487" y="58185"/>
                  </a:lnTo>
                  <a:lnTo>
                    <a:pt x="27908" y="27908"/>
                  </a:lnTo>
                  <a:lnTo>
                    <a:pt x="58196" y="7489"/>
                  </a:lnTo>
                  <a:lnTo>
                    <a:pt x="95288" y="0"/>
                  </a:lnTo>
                  <a:lnTo>
                    <a:pt x="7460741" y="0"/>
                  </a:lnTo>
                  <a:lnTo>
                    <a:pt x="7497806" y="7489"/>
                  </a:lnTo>
                  <a:lnTo>
                    <a:pt x="7528083" y="27908"/>
                  </a:lnTo>
                  <a:lnTo>
                    <a:pt x="7548502" y="58185"/>
                  </a:lnTo>
                  <a:lnTo>
                    <a:pt x="7555991" y="95250"/>
                  </a:lnTo>
                  <a:lnTo>
                    <a:pt x="7555991" y="1952967"/>
                  </a:lnTo>
                  <a:lnTo>
                    <a:pt x="7548502" y="1990059"/>
                  </a:lnTo>
                  <a:lnTo>
                    <a:pt x="7528083" y="2020347"/>
                  </a:lnTo>
                  <a:lnTo>
                    <a:pt x="7497806" y="2040768"/>
                  </a:lnTo>
                  <a:lnTo>
                    <a:pt x="7460741" y="2048256"/>
                  </a:lnTo>
                  <a:lnTo>
                    <a:pt x="95288" y="2048256"/>
                  </a:lnTo>
                  <a:lnTo>
                    <a:pt x="58196" y="2040768"/>
                  </a:lnTo>
                  <a:lnTo>
                    <a:pt x="27908" y="2020347"/>
                  </a:lnTo>
                  <a:lnTo>
                    <a:pt x="7487" y="1990059"/>
                  </a:lnTo>
                  <a:lnTo>
                    <a:pt x="0" y="1952967"/>
                  </a:lnTo>
                  <a:lnTo>
                    <a:pt x="0" y="95250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015695" y="5680709"/>
            <a:ext cx="6758305" cy="158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Efficiency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900"/>
              </a:lnSpc>
              <a:spcBef>
                <a:spcPts val="855"/>
              </a:spcBef>
            </a:pP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GPT-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Neo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achieves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high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performance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with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balance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computational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power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size,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making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it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efficient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resource-constrained environments.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2132533"/>
            <a:ext cx="9175115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60"/>
              <a:t>LLaMA:</a:t>
            </a:r>
            <a:r>
              <a:rPr dirty="0" sz="4450" spc="-390"/>
              <a:t> </a:t>
            </a:r>
            <a:r>
              <a:rPr dirty="0" sz="4450" spc="-25"/>
              <a:t>Flexibility</a:t>
            </a:r>
            <a:r>
              <a:rPr dirty="0" sz="4450" spc="-390"/>
              <a:t> </a:t>
            </a:r>
            <a:r>
              <a:rPr dirty="0" sz="4450" spc="110"/>
              <a:t>and</a:t>
            </a:r>
            <a:r>
              <a:rPr dirty="0" sz="4450" spc="-380"/>
              <a:t> </a:t>
            </a:r>
            <a:r>
              <a:rPr dirty="0" sz="4450" spc="-10"/>
              <a:t>Scalability</a:t>
            </a:r>
            <a:endParaRPr sz="4450"/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3428187"/>
            <a:ext cx="3933825" cy="2040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1EFF4"/>
                </a:solidFill>
                <a:latin typeface="Verdana"/>
                <a:cs typeface="Verdana"/>
              </a:rPr>
              <a:t>Modularity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700"/>
              </a:lnSpc>
              <a:spcBef>
                <a:spcPts val="157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LLaMA's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modular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design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allows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easy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integration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with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other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systems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frameworks,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making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it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versatile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a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range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applications.</a:t>
            </a:r>
            <a:endParaRPr sz="1750">
              <a:latin typeface="Roboto Light"/>
              <a:cs typeface="Roboto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20665" y="3428187"/>
            <a:ext cx="3665854" cy="2040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1EFF4"/>
                </a:solidFill>
                <a:latin typeface="Verdana"/>
                <a:cs typeface="Verdana"/>
              </a:rPr>
              <a:t>Scalability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700"/>
              </a:lnSpc>
              <a:spcBef>
                <a:spcPts val="157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LLaMA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can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be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scaled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handle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larger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datasets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more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complex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tasks,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ensuring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it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can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adapt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evolving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AI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needs.</a:t>
            </a:r>
            <a:endParaRPr sz="1750">
              <a:latin typeface="Roboto Light"/>
              <a:cs typeface="Roboto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860406" y="3428187"/>
            <a:ext cx="3996690" cy="2040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1EFF4"/>
                </a:solidFill>
                <a:latin typeface="Verdana"/>
                <a:cs typeface="Verdana"/>
              </a:rPr>
              <a:t>Efficiency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700"/>
              </a:lnSpc>
              <a:spcBef>
                <a:spcPts val="157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Its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optimized</a:t>
            </a:r>
            <a:r>
              <a:rPr dirty="0" sz="175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architecture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training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methods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contribute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its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efficiency,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achieving</a:t>
            </a:r>
            <a:r>
              <a:rPr dirty="0" sz="175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high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performance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with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relatively</a:t>
            </a:r>
            <a:r>
              <a:rPr dirty="0" sz="175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lower</a:t>
            </a:r>
            <a:r>
              <a:rPr dirty="0" sz="175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computational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resources.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2026742"/>
            <a:ext cx="6106795" cy="14166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10"/>
              </a:lnSpc>
            </a:pPr>
            <a:r>
              <a:rPr dirty="0" sz="4450" spc="70"/>
              <a:t>Comparison</a:t>
            </a:r>
            <a:r>
              <a:rPr dirty="0" sz="4450" spc="-434"/>
              <a:t> </a:t>
            </a:r>
            <a:r>
              <a:rPr dirty="0" sz="4450"/>
              <a:t>of</a:t>
            </a:r>
            <a:r>
              <a:rPr dirty="0" sz="4450" spc="-390"/>
              <a:t> </a:t>
            </a:r>
            <a:r>
              <a:rPr dirty="0" sz="4450" spc="125"/>
              <a:t>Model </a:t>
            </a:r>
            <a:r>
              <a:rPr dirty="0" sz="4450" spc="-10"/>
              <a:t>Efficiency</a:t>
            </a:r>
            <a:endParaRPr sz="445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273611" y="3824924"/>
          <a:ext cx="7647305" cy="2327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6114"/>
                <a:gridCol w="2706369"/>
                <a:gridCol w="2914015"/>
              </a:tblGrid>
              <a:tr h="1018540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Model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9390">
                    <a:lnL w="1905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1597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Performance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9390"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2935" marR="967105">
                        <a:lnSpc>
                          <a:spcPct val="140000"/>
                        </a:lnSpc>
                        <a:spcBef>
                          <a:spcPts val="695"/>
                        </a:spcBef>
                      </a:pP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Resource Consumption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88265"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GPT-</a:t>
                      </a:r>
                      <a:r>
                        <a:rPr dirty="0" sz="1750" spc="-2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Neo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367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1597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dirty="0" sz="1750" spc="-2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High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3675">
                    <a:solidFill>
                      <a:srgbClr val="000000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Medium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36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659130"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dirty="0" sz="175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LLaMA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3675">
                    <a:lnL w="19050">
                      <a:solidFill>
                        <a:srgbClr val="FFFFFF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1597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dirty="0" sz="17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Very</a:t>
                      </a:r>
                      <a:r>
                        <a:rPr dirty="0" sz="1750" spc="-2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50" spc="-2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High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3675"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>
                        <a:alpha val="392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dirty="0" sz="1750" spc="-2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Low</a:t>
                      </a:r>
                      <a:endParaRPr sz="1750">
                        <a:latin typeface="Roboto Light"/>
                        <a:cs typeface="Roboto Light"/>
                      </a:endParaRPr>
                    </a:p>
                  </a:txBody>
                  <a:tcPr marL="0" marR="0" marB="0" marT="193675"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04635" y="457326"/>
            <a:ext cx="5851525" cy="1118870"/>
          </a:xfrm>
          <a:prstGeom prst="rect"/>
        </p:spPr>
        <p:txBody>
          <a:bodyPr wrap="square" lIns="0" tIns="635" rIns="0" bIns="0" rtlCol="0" vert="horz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5"/>
              </a:spcBef>
            </a:pPr>
            <a:r>
              <a:rPr dirty="0" sz="3500"/>
              <a:t>Factors</a:t>
            </a:r>
            <a:r>
              <a:rPr dirty="0" sz="3500" spc="-40"/>
              <a:t> </a:t>
            </a:r>
            <a:r>
              <a:rPr dirty="0" sz="3500"/>
              <a:t>Influencing</a:t>
            </a:r>
            <a:r>
              <a:rPr dirty="0" sz="3500" spc="-55"/>
              <a:t> </a:t>
            </a:r>
            <a:r>
              <a:rPr dirty="0" sz="3500" spc="110"/>
              <a:t>Model </a:t>
            </a:r>
            <a:r>
              <a:rPr dirty="0" sz="3500" spc="-10"/>
              <a:t>Efficiency</a:t>
            </a:r>
            <a:endParaRPr sz="3500"/>
          </a:p>
        </p:txBody>
      </p:sp>
      <p:grpSp>
        <p:nvGrpSpPr>
          <p:cNvPr id="4" name="object 4" descr=""/>
          <p:cNvGrpSpPr/>
          <p:nvPr/>
        </p:nvGrpSpPr>
        <p:grpSpPr>
          <a:xfrm>
            <a:off x="6181344" y="1891283"/>
            <a:ext cx="1015365" cy="5843270"/>
            <a:chOff x="6181344" y="1891283"/>
            <a:chExt cx="1015365" cy="5843270"/>
          </a:xfrm>
        </p:grpSpPr>
        <p:sp>
          <p:nvSpPr>
            <p:cNvPr id="5" name="object 5" descr=""/>
            <p:cNvSpPr/>
            <p:nvPr/>
          </p:nvSpPr>
          <p:spPr>
            <a:xfrm>
              <a:off x="6374892" y="1891283"/>
              <a:ext cx="821690" cy="5843270"/>
            </a:xfrm>
            <a:custGeom>
              <a:avLst/>
              <a:gdLst/>
              <a:ahLst/>
              <a:cxnLst/>
              <a:rect l="l" t="t" r="r" b="b"/>
              <a:pathLst>
                <a:path w="821690" h="5843270">
                  <a:moveTo>
                    <a:pt x="22860" y="5080"/>
                  </a:moveTo>
                  <a:lnTo>
                    <a:pt x="17780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5837898"/>
                  </a:lnTo>
                  <a:lnTo>
                    <a:pt x="5080" y="5843016"/>
                  </a:lnTo>
                  <a:lnTo>
                    <a:pt x="17780" y="5843016"/>
                  </a:lnTo>
                  <a:lnTo>
                    <a:pt x="22860" y="5837898"/>
                  </a:lnTo>
                  <a:lnTo>
                    <a:pt x="22860" y="5080"/>
                  </a:lnTo>
                  <a:close/>
                </a:path>
                <a:path w="821690" h="5843270">
                  <a:moveTo>
                    <a:pt x="821436" y="398272"/>
                  </a:moveTo>
                  <a:lnTo>
                    <a:pt x="816356" y="393192"/>
                  </a:lnTo>
                  <a:lnTo>
                    <a:pt x="197104" y="393192"/>
                  </a:lnTo>
                  <a:lnTo>
                    <a:pt x="192024" y="398272"/>
                  </a:lnTo>
                  <a:lnTo>
                    <a:pt x="192024" y="404622"/>
                  </a:lnTo>
                  <a:lnTo>
                    <a:pt x="192024" y="410972"/>
                  </a:lnTo>
                  <a:lnTo>
                    <a:pt x="197104" y="416052"/>
                  </a:lnTo>
                  <a:lnTo>
                    <a:pt x="816356" y="416052"/>
                  </a:lnTo>
                  <a:lnTo>
                    <a:pt x="821436" y="410972"/>
                  </a:lnTo>
                  <a:lnTo>
                    <a:pt x="821436" y="398272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185154" y="209473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329692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329691"/>
                  </a:lnTo>
                  <a:lnTo>
                    <a:pt x="5951" y="359146"/>
                  </a:lnTo>
                  <a:lnTo>
                    <a:pt x="22177" y="383206"/>
                  </a:lnTo>
                  <a:lnTo>
                    <a:pt x="46237" y="399432"/>
                  </a:lnTo>
                  <a:lnTo>
                    <a:pt x="75692" y="405384"/>
                  </a:lnTo>
                  <a:lnTo>
                    <a:pt x="329692" y="405384"/>
                  </a:lnTo>
                  <a:lnTo>
                    <a:pt x="359146" y="399432"/>
                  </a:lnTo>
                  <a:lnTo>
                    <a:pt x="383206" y="383206"/>
                  </a:lnTo>
                  <a:lnTo>
                    <a:pt x="399432" y="359146"/>
                  </a:lnTo>
                  <a:lnTo>
                    <a:pt x="405384" y="329691"/>
                  </a:lnTo>
                  <a:lnTo>
                    <a:pt x="405384" y="75691"/>
                  </a:lnTo>
                  <a:lnTo>
                    <a:pt x="399432" y="46237"/>
                  </a:lnTo>
                  <a:lnTo>
                    <a:pt x="383206" y="22177"/>
                  </a:lnTo>
                  <a:lnTo>
                    <a:pt x="359146" y="5951"/>
                  </a:lnTo>
                  <a:lnTo>
                    <a:pt x="329692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85154" y="209473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329692" y="0"/>
                  </a:lnTo>
                  <a:lnTo>
                    <a:pt x="359146" y="5951"/>
                  </a:lnTo>
                  <a:lnTo>
                    <a:pt x="383206" y="22177"/>
                  </a:lnTo>
                  <a:lnTo>
                    <a:pt x="399432" y="46237"/>
                  </a:lnTo>
                  <a:lnTo>
                    <a:pt x="405384" y="75691"/>
                  </a:lnTo>
                  <a:lnTo>
                    <a:pt x="405384" y="329691"/>
                  </a:lnTo>
                  <a:lnTo>
                    <a:pt x="399432" y="359146"/>
                  </a:lnTo>
                  <a:lnTo>
                    <a:pt x="383206" y="383206"/>
                  </a:lnTo>
                  <a:lnTo>
                    <a:pt x="359146" y="399432"/>
                  </a:lnTo>
                  <a:lnTo>
                    <a:pt x="329692" y="405384"/>
                  </a:lnTo>
                  <a:lnTo>
                    <a:pt x="75692" y="405384"/>
                  </a:lnTo>
                  <a:lnTo>
                    <a:pt x="46237" y="399432"/>
                  </a:lnTo>
                  <a:lnTo>
                    <a:pt x="22177" y="383206"/>
                  </a:lnTo>
                  <a:lnTo>
                    <a:pt x="5951" y="359146"/>
                  </a:lnTo>
                  <a:lnTo>
                    <a:pt x="0" y="329691"/>
                  </a:lnTo>
                  <a:lnTo>
                    <a:pt x="0" y="75691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326251" y="2081606"/>
            <a:ext cx="121920" cy="34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640">
                <a:solidFill>
                  <a:srgbClr val="DCD6E4"/>
                </a:solidFill>
                <a:latin typeface="Verdana"/>
                <a:cs typeface="Verdana"/>
              </a:rPr>
              <a:t>1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365238" y="2046858"/>
            <a:ext cx="6329045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0">
                <a:solidFill>
                  <a:srgbClr val="DCD6E4"/>
                </a:solidFill>
                <a:latin typeface="Verdana"/>
                <a:cs typeface="Verdana"/>
              </a:rPr>
              <a:t>Model</a:t>
            </a:r>
            <a:r>
              <a:rPr dirty="0" sz="1750" spc="-14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CD6E4"/>
                </a:solidFill>
                <a:latin typeface="Verdana"/>
                <a:cs typeface="Verdana"/>
              </a:rPr>
              <a:t>Architecture</a:t>
            </a: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38600"/>
              </a:lnSpc>
              <a:spcBef>
                <a:spcPts val="680"/>
              </a:spcBef>
            </a:pP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design</a:t>
            </a:r>
            <a:r>
              <a:rPr dirty="0" sz="14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4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4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neural</a:t>
            </a:r>
            <a:r>
              <a:rPr dirty="0" sz="14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network</a:t>
            </a:r>
            <a:r>
              <a:rPr dirty="0" sz="14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significantly</a:t>
            </a:r>
            <a:r>
              <a:rPr dirty="0" sz="14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impacts</a:t>
            </a:r>
            <a:r>
              <a:rPr dirty="0" sz="14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performance</a:t>
            </a:r>
            <a:r>
              <a:rPr dirty="0" sz="14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4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spc="-10" b="0">
                <a:solidFill>
                  <a:srgbClr val="DCD6E4"/>
                </a:solidFill>
                <a:latin typeface="Roboto Light"/>
                <a:cs typeface="Roboto Light"/>
              </a:rPr>
              <a:t>resource usage.</a:t>
            </a:r>
            <a:endParaRPr sz="1400">
              <a:latin typeface="Roboto Light"/>
              <a:cs typeface="Roboto Ligh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181344" y="3596640"/>
            <a:ext cx="1015365" cy="413384"/>
            <a:chOff x="6181344" y="3596640"/>
            <a:chExt cx="1015365" cy="413384"/>
          </a:xfrm>
        </p:grpSpPr>
        <p:sp>
          <p:nvSpPr>
            <p:cNvPr id="11" name="object 11" descr=""/>
            <p:cNvSpPr/>
            <p:nvPr/>
          </p:nvSpPr>
          <p:spPr>
            <a:xfrm>
              <a:off x="6566916" y="3790188"/>
              <a:ext cx="629920" cy="22860"/>
            </a:xfrm>
            <a:custGeom>
              <a:avLst/>
              <a:gdLst/>
              <a:ahLst/>
              <a:cxnLst/>
              <a:rect l="l" t="t" r="r" b="b"/>
              <a:pathLst>
                <a:path w="629920" h="22860">
                  <a:moveTo>
                    <a:pt x="624331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079" y="22860"/>
                  </a:lnTo>
                  <a:lnTo>
                    <a:pt x="624331" y="22860"/>
                  </a:lnTo>
                  <a:lnTo>
                    <a:pt x="629411" y="17779"/>
                  </a:lnTo>
                  <a:lnTo>
                    <a:pt x="629411" y="5079"/>
                  </a:lnTo>
                  <a:lnTo>
                    <a:pt x="624331" y="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185154" y="3600450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329692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329691"/>
                  </a:lnTo>
                  <a:lnTo>
                    <a:pt x="5951" y="359146"/>
                  </a:lnTo>
                  <a:lnTo>
                    <a:pt x="22177" y="383206"/>
                  </a:lnTo>
                  <a:lnTo>
                    <a:pt x="46237" y="399432"/>
                  </a:lnTo>
                  <a:lnTo>
                    <a:pt x="75692" y="405384"/>
                  </a:lnTo>
                  <a:lnTo>
                    <a:pt x="329692" y="405384"/>
                  </a:lnTo>
                  <a:lnTo>
                    <a:pt x="359146" y="399432"/>
                  </a:lnTo>
                  <a:lnTo>
                    <a:pt x="383206" y="383206"/>
                  </a:lnTo>
                  <a:lnTo>
                    <a:pt x="399432" y="359146"/>
                  </a:lnTo>
                  <a:lnTo>
                    <a:pt x="405384" y="329691"/>
                  </a:lnTo>
                  <a:lnTo>
                    <a:pt x="405384" y="75691"/>
                  </a:lnTo>
                  <a:lnTo>
                    <a:pt x="399432" y="46237"/>
                  </a:lnTo>
                  <a:lnTo>
                    <a:pt x="383206" y="22177"/>
                  </a:lnTo>
                  <a:lnTo>
                    <a:pt x="359146" y="5951"/>
                  </a:lnTo>
                  <a:lnTo>
                    <a:pt x="329692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85154" y="3600450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329692" y="0"/>
                  </a:lnTo>
                  <a:lnTo>
                    <a:pt x="359146" y="5951"/>
                  </a:lnTo>
                  <a:lnTo>
                    <a:pt x="383206" y="22177"/>
                  </a:lnTo>
                  <a:lnTo>
                    <a:pt x="399432" y="46237"/>
                  </a:lnTo>
                  <a:lnTo>
                    <a:pt x="405384" y="75691"/>
                  </a:lnTo>
                  <a:lnTo>
                    <a:pt x="405384" y="329691"/>
                  </a:lnTo>
                  <a:lnTo>
                    <a:pt x="399432" y="359146"/>
                  </a:lnTo>
                  <a:lnTo>
                    <a:pt x="383206" y="383206"/>
                  </a:lnTo>
                  <a:lnTo>
                    <a:pt x="359146" y="399432"/>
                  </a:lnTo>
                  <a:lnTo>
                    <a:pt x="329692" y="405384"/>
                  </a:lnTo>
                  <a:lnTo>
                    <a:pt x="75692" y="405384"/>
                  </a:lnTo>
                  <a:lnTo>
                    <a:pt x="46237" y="399432"/>
                  </a:lnTo>
                  <a:lnTo>
                    <a:pt x="22177" y="383206"/>
                  </a:lnTo>
                  <a:lnTo>
                    <a:pt x="5951" y="359146"/>
                  </a:lnTo>
                  <a:lnTo>
                    <a:pt x="0" y="329691"/>
                  </a:lnTo>
                  <a:lnTo>
                    <a:pt x="0" y="75691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6298438" y="3587877"/>
            <a:ext cx="17716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0">
                <a:solidFill>
                  <a:srgbClr val="DCD6E4"/>
                </a:solidFill>
                <a:latin typeface="Verdana"/>
                <a:cs typeface="Verdana"/>
              </a:rPr>
              <a:t>2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65238" y="3552825"/>
            <a:ext cx="6300470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DCD6E4"/>
                </a:solidFill>
                <a:latin typeface="Verdana"/>
                <a:cs typeface="Verdana"/>
              </a:rPr>
              <a:t>Training</a:t>
            </a:r>
            <a:r>
              <a:rPr dirty="0" sz="1750" spc="-8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DCD6E4"/>
                </a:solidFill>
                <a:latin typeface="Verdana"/>
                <a:cs typeface="Verdana"/>
              </a:rPr>
              <a:t>Data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quality</a:t>
            </a:r>
            <a:r>
              <a:rPr dirty="0" sz="14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4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quantity</a:t>
            </a:r>
            <a:r>
              <a:rPr dirty="0" sz="14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training</a:t>
            </a:r>
            <a:r>
              <a:rPr dirty="0" sz="14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data</a:t>
            </a:r>
            <a:r>
              <a:rPr dirty="0" sz="14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play</a:t>
            </a:r>
            <a:r>
              <a:rPr dirty="0" sz="14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a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crucial</a:t>
            </a:r>
            <a:r>
              <a:rPr dirty="0" sz="140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role</a:t>
            </a:r>
            <a:r>
              <a:rPr dirty="0" sz="14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in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model</a:t>
            </a:r>
            <a:r>
              <a:rPr dirty="0" sz="14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accuracy</a:t>
            </a:r>
            <a:r>
              <a:rPr dirty="0" sz="14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spc="-25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endParaRPr sz="1400">
              <a:latin typeface="Roboto Light"/>
              <a:cs typeface="Roboto Ligh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400" spc="-10" b="0">
                <a:solidFill>
                  <a:srgbClr val="DCD6E4"/>
                </a:solidFill>
                <a:latin typeface="Roboto Light"/>
                <a:cs typeface="Roboto Light"/>
              </a:rPr>
              <a:t>efficiency.</a:t>
            </a:r>
            <a:endParaRPr sz="1400">
              <a:latin typeface="Roboto Light"/>
              <a:cs typeface="Roboto Ligh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181344" y="5102352"/>
            <a:ext cx="1015365" cy="413384"/>
            <a:chOff x="6181344" y="5102352"/>
            <a:chExt cx="1015365" cy="413384"/>
          </a:xfrm>
        </p:grpSpPr>
        <p:sp>
          <p:nvSpPr>
            <p:cNvPr id="17" name="object 17" descr=""/>
            <p:cNvSpPr/>
            <p:nvPr/>
          </p:nvSpPr>
          <p:spPr>
            <a:xfrm>
              <a:off x="6566916" y="5295900"/>
              <a:ext cx="629920" cy="22860"/>
            </a:xfrm>
            <a:custGeom>
              <a:avLst/>
              <a:gdLst/>
              <a:ahLst/>
              <a:cxnLst/>
              <a:rect l="l" t="t" r="r" b="b"/>
              <a:pathLst>
                <a:path w="629920" h="22860">
                  <a:moveTo>
                    <a:pt x="624331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624331" y="22860"/>
                  </a:lnTo>
                  <a:lnTo>
                    <a:pt x="629411" y="17780"/>
                  </a:lnTo>
                  <a:lnTo>
                    <a:pt x="629411" y="5080"/>
                  </a:lnTo>
                  <a:lnTo>
                    <a:pt x="624331" y="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185154" y="5106162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329692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2"/>
                  </a:lnTo>
                  <a:lnTo>
                    <a:pt x="0" y="329692"/>
                  </a:lnTo>
                  <a:lnTo>
                    <a:pt x="5951" y="359146"/>
                  </a:lnTo>
                  <a:lnTo>
                    <a:pt x="22177" y="383206"/>
                  </a:lnTo>
                  <a:lnTo>
                    <a:pt x="46237" y="399432"/>
                  </a:lnTo>
                  <a:lnTo>
                    <a:pt x="75692" y="405383"/>
                  </a:lnTo>
                  <a:lnTo>
                    <a:pt x="329692" y="405383"/>
                  </a:lnTo>
                  <a:lnTo>
                    <a:pt x="359146" y="399432"/>
                  </a:lnTo>
                  <a:lnTo>
                    <a:pt x="383206" y="383206"/>
                  </a:lnTo>
                  <a:lnTo>
                    <a:pt x="399432" y="359146"/>
                  </a:lnTo>
                  <a:lnTo>
                    <a:pt x="405384" y="329692"/>
                  </a:lnTo>
                  <a:lnTo>
                    <a:pt x="405384" y="75692"/>
                  </a:lnTo>
                  <a:lnTo>
                    <a:pt x="399432" y="46237"/>
                  </a:lnTo>
                  <a:lnTo>
                    <a:pt x="383206" y="22177"/>
                  </a:lnTo>
                  <a:lnTo>
                    <a:pt x="359146" y="5951"/>
                  </a:lnTo>
                  <a:lnTo>
                    <a:pt x="329692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185154" y="5106162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75692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329692" y="0"/>
                  </a:lnTo>
                  <a:lnTo>
                    <a:pt x="359146" y="5951"/>
                  </a:lnTo>
                  <a:lnTo>
                    <a:pt x="383206" y="22177"/>
                  </a:lnTo>
                  <a:lnTo>
                    <a:pt x="399432" y="46237"/>
                  </a:lnTo>
                  <a:lnTo>
                    <a:pt x="405384" y="75692"/>
                  </a:lnTo>
                  <a:lnTo>
                    <a:pt x="405384" y="329692"/>
                  </a:lnTo>
                  <a:lnTo>
                    <a:pt x="399432" y="359146"/>
                  </a:lnTo>
                  <a:lnTo>
                    <a:pt x="383206" y="383206"/>
                  </a:lnTo>
                  <a:lnTo>
                    <a:pt x="359146" y="399432"/>
                  </a:lnTo>
                  <a:lnTo>
                    <a:pt x="329692" y="405383"/>
                  </a:lnTo>
                  <a:lnTo>
                    <a:pt x="75692" y="405383"/>
                  </a:lnTo>
                  <a:lnTo>
                    <a:pt x="46237" y="399432"/>
                  </a:lnTo>
                  <a:lnTo>
                    <a:pt x="22177" y="383206"/>
                  </a:lnTo>
                  <a:lnTo>
                    <a:pt x="5951" y="359146"/>
                  </a:lnTo>
                  <a:lnTo>
                    <a:pt x="0" y="329692"/>
                  </a:lnTo>
                  <a:lnTo>
                    <a:pt x="0" y="75692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298438" y="5093970"/>
            <a:ext cx="17589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10">
                <a:solidFill>
                  <a:srgbClr val="DCD6E4"/>
                </a:solidFill>
                <a:latin typeface="Verdana"/>
                <a:cs typeface="Verdana"/>
              </a:rPr>
              <a:t>3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365238" y="5058917"/>
            <a:ext cx="6303645" cy="970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>
                <a:solidFill>
                  <a:srgbClr val="DCD6E4"/>
                </a:solidFill>
                <a:latin typeface="Verdana"/>
                <a:cs typeface="Verdana"/>
              </a:rPr>
              <a:t>Hardware </a:t>
            </a:r>
            <a:r>
              <a:rPr dirty="0" sz="1750" spc="-10">
                <a:solidFill>
                  <a:srgbClr val="DCD6E4"/>
                </a:solidFill>
                <a:latin typeface="Verdana"/>
                <a:cs typeface="Verdana"/>
              </a:rPr>
              <a:t>Capabilities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Computational</a:t>
            </a:r>
            <a:r>
              <a:rPr dirty="0" sz="140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power</a:t>
            </a:r>
            <a:r>
              <a:rPr dirty="0" sz="14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4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memory</a:t>
            </a:r>
            <a:r>
              <a:rPr dirty="0" sz="14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capacity</a:t>
            </a:r>
            <a:r>
              <a:rPr dirty="0" sz="14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influence</a:t>
            </a:r>
            <a:r>
              <a:rPr dirty="0" sz="14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4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speed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4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feasibility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spc="-25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endParaRPr sz="1400">
              <a:latin typeface="Roboto Light"/>
              <a:cs typeface="Roboto Ligh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model</a:t>
            </a:r>
            <a:r>
              <a:rPr dirty="0" sz="14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training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spc="-10" b="0">
                <a:solidFill>
                  <a:srgbClr val="DCD6E4"/>
                </a:solidFill>
                <a:latin typeface="Roboto Light"/>
                <a:cs typeface="Roboto Light"/>
              </a:rPr>
              <a:t>inference.</a:t>
            </a:r>
            <a:endParaRPr sz="1400">
              <a:latin typeface="Roboto Light"/>
              <a:cs typeface="Roboto Light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181344" y="6608064"/>
            <a:ext cx="1015365" cy="413384"/>
            <a:chOff x="6181344" y="6608064"/>
            <a:chExt cx="1015365" cy="413384"/>
          </a:xfrm>
        </p:grpSpPr>
        <p:sp>
          <p:nvSpPr>
            <p:cNvPr id="23" name="object 23" descr=""/>
            <p:cNvSpPr/>
            <p:nvPr/>
          </p:nvSpPr>
          <p:spPr>
            <a:xfrm>
              <a:off x="6566916" y="6801612"/>
              <a:ext cx="629920" cy="22860"/>
            </a:xfrm>
            <a:custGeom>
              <a:avLst/>
              <a:gdLst/>
              <a:ahLst/>
              <a:cxnLst/>
              <a:rect l="l" t="t" r="r" b="b"/>
              <a:pathLst>
                <a:path w="629920" h="22859">
                  <a:moveTo>
                    <a:pt x="624331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624331" y="22860"/>
                  </a:lnTo>
                  <a:lnTo>
                    <a:pt x="629411" y="17780"/>
                  </a:lnTo>
                  <a:lnTo>
                    <a:pt x="629411" y="5080"/>
                  </a:lnTo>
                  <a:lnTo>
                    <a:pt x="624331" y="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185154" y="6611874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5">
                  <a:moveTo>
                    <a:pt x="329692" y="0"/>
                  </a:moveTo>
                  <a:lnTo>
                    <a:pt x="75692" y="0"/>
                  </a:lnTo>
                  <a:lnTo>
                    <a:pt x="46237" y="5951"/>
                  </a:lnTo>
                  <a:lnTo>
                    <a:pt x="22177" y="22177"/>
                  </a:lnTo>
                  <a:lnTo>
                    <a:pt x="5951" y="46237"/>
                  </a:lnTo>
                  <a:lnTo>
                    <a:pt x="0" y="75691"/>
                  </a:lnTo>
                  <a:lnTo>
                    <a:pt x="0" y="329691"/>
                  </a:lnTo>
                  <a:lnTo>
                    <a:pt x="5951" y="359156"/>
                  </a:lnTo>
                  <a:lnTo>
                    <a:pt x="22177" y="383216"/>
                  </a:lnTo>
                  <a:lnTo>
                    <a:pt x="46237" y="399436"/>
                  </a:lnTo>
                  <a:lnTo>
                    <a:pt x="75692" y="405384"/>
                  </a:lnTo>
                  <a:lnTo>
                    <a:pt x="329692" y="405384"/>
                  </a:lnTo>
                  <a:lnTo>
                    <a:pt x="359146" y="399436"/>
                  </a:lnTo>
                  <a:lnTo>
                    <a:pt x="383206" y="383216"/>
                  </a:lnTo>
                  <a:lnTo>
                    <a:pt x="399432" y="359156"/>
                  </a:lnTo>
                  <a:lnTo>
                    <a:pt x="405384" y="329691"/>
                  </a:lnTo>
                  <a:lnTo>
                    <a:pt x="405384" y="75691"/>
                  </a:lnTo>
                  <a:lnTo>
                    <a:pt x="399432" y="46237"/>
                  </a:lnTo>
                  <a:lnTo>
                    <a:pt x="383206" y="22177"/>
                  </a:lnTo>
                  <a:lnTo>
                    <a:pt x="359146" y="5951"/>
                  </a:lnTo>
                  <a:lnTo>
                    <a:pt x="329692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185154" y="6611874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5">
                  <a:moveTo>
                    <a:pt x="0" y="75691"/>
                  </a:moveTo>
                  <a:lnTo>
                    <a:pt x="5951" y="46237"/>
                  </a:lnTo>
                  <a:lnTo>
                    <a:pt x="22177" y="22177"/>
                  </a:lnTo>
                  <a:lnTo>
                    <a:pt x="46237" y="5951"/>
                  </a:lnTo>
                  <a:lnTo>
                    <a:pt x="75692" y="0"/>
                  </a:lnTo>
                  <a:lnTo>
                    <a:pt x="329692" y="0"/>
                  </a:lnTo>
                  <a:lnTo>
                    <a:pt x="359146" y="5951"/>
                  </a:lnTo>
                  <a:lnTo>
                    <a:pt x="383206" y="22177"/>
                  </a:lnTo>
                  <a:lnTo>
                    <a:pt x="399432" y="46237"/>
                  </a:lnTo>
                  <a:lnTo>
                    <a:pt x="405384" y="75691"/>
                  </a:lnTo>
                  <a:lnTo>
                    <a:pt x="405384" y="329691"/>
                  </a:lnTo>
                  <a:lnTo>
                    <a:pt x="399432" y="359156"/>
                  </a:lnTo>
                  <a:lnTo>
                    <a:pt x="383206" y="383216"/>
                  </a:lnTo>
                  <a:lnTo>
                    <a:pt x="359146" y="399436"/>
                  </a:lnTo>
                  <a:lnTo>
                    <a:pt x="329692" y="405384"/>
                  </a:lnTo>
                  <a:lnTo>
                    <a:pt x="75692" y="405384"/>
                  </a:lnTo>
                  <a:lnTo>
                    <a:pt x="46237" y="399436"/>
                  </a:lnTo>
                  <a:lnTo>
                    <a:pt x="22177" y="383216"/>
                  </a:lnTo>
                  <a:lnTo>
                    <a:pt x="5951" y="359156"/>
                  </a:lnTo>
                  <a:lnTo>
                    <a:pt x="0" y="329691"/>
                  </a:lnTo>
                  <a:lnTo>
                    <a:pt x="0" y="75691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6285738" y="6599935"/>
            <a:ext cx="20193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50">
                <a:solidFill>
                  <a:srgbClr val="DCD6E4"/>
                </a:solidFill>
                <a:latin typeface="Verdana"/>
                <a:cs typeface="Verdana"/>
              </a:rPr>
              <a:t>4</a:t>
            </a:r>
            <a:endParaRPr sz="21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365238" y="6564324"/>
            <a:ext cx="5904865" cy="970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>
                <a:solidFill>
                  <a:srgbClr val="DCD6E4"/>
                </a:solidFill>
                <a:latin typeface="Verdana"/>
                <a:cs typeface="Verdana"/>
              </a:rPr>
              <a:t>Optimization</a:t>
            </a:r>
            <a:r>
              <a:rPr dirty="0" sz="1750" spc="28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DCD6E4"/>
                </a:solidFill>
                <a:latin typeface="Verdana"/>
                <a:cs typeface="Verdana"/>
              </a:rPr>
              <a:t>Techniques</a:t>
            </a: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38600"/>
              </a:lnSpc>
              <a:spcBef>
                <a:spcPts val="680"/>
              </a:spcBef>
            </a:pP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Strategies</a:t>
            </a:r>
            <a:r>
              <a:rPr dirty="0" sz="14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4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reducing</a:t>
            </a:r>
            <a:r>
              <a:rPr dirty="0" sz="140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model</a:t>
            </a:r>
            <a:r>
              <a:rPr dirty="0" sz="14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size,</a:t>
            </a:r>
            <a:r>
              <a:rPr dirty="0" sz="14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improving</a:t>
            </a:r>
            <a:r>
              <a:rPr dirty="0" sz="14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training</a:t>
            </a:r>
            <a:r>
              <a:rPr dirty="0" sz="14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speed,</a:t>
            </a:r>
            <a:r>
              <a:rPr dirty="0" sz="14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4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spc="-10" b="0">
                <a:solidFill>
                  <a:srgbClr val="DCD6E4"/>
                </a:solidFill>
                <a:latin typeface="Roboto Light"/>
                <a:cs typeface="Roboto Light"/>
              </a:rPr>
              <a:t>optimizing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inference</a:t>
            </a:r>
            <a:r>
              <a:rPr dirty="0" sz="14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efficiency</a:t>
            </a:r>
            <a:r>
              <a:rPr dirty="0" sz="14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enhance</a:t>
            </a:r>
            <a:r>
              <a:rPr dirty="0" sz="14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b="0">
                <a:solidFill>
                  <a:srgbClr val="DCD6E4"/>
                </a:solidFill>
                <a:latin typeface="Roboto Light"/>
                <a:cs typeface="Roboto Light"/>
              </a:rPr>
              <a:t>overall</a:t>
            </a:r>
            <a:r>
              <a:rPr dirty="0" sz="140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400" spc="-10" b="0">
                <a:solidFill>
                  <a:srgbClr val="DCD6E4"/>
                </a:solidFill>
                <a:latin typeface="Roboto Light"/>
                <a:cs typeface="Roboto Light"/>
              </a:rPr>
              <a:t>performance.</a:t>
            </a:r>
            <a:endParaRPr sz="140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905" marR="5080">
              <a:lnSpc>
                <a:spcPts val="4990"/>
              </a:lnSpc>
              <a:spcBef>
                <a:spcPts val="10"/>
              </a:spcBef>
            </a:pPr>
            <a:r>
              <a:rPr dirty="0" spc="-65"/>
              <a:t>Real-</a:t>
            </a:r>
            <a:r>
              <a:rPr dirty="0" spc="110"/>
              <a:t>World</a:t>
            </a:r>
            <a:r>
              <a:rPr dirty="0" spc="-330"/>
              <a:t> </a:t>
            </a:r>
            <a:r>
              <a:rPr dirty="0" spc="55"/>
              <a:t>Applications</a:t>
            </a:r>
            <a:r>
              <a:rPr dirty="0" spc="-320"/>
              <a:t> </a:t>
            </a:r>
            <a:r>
              <a:rPr dirty="0" spc="-25"/>
              <a:t>of </a:t>
            </a:r>
            <a:r>
              <a:rPr dirty="0" spc="130"/>
              <a:t>Open</a:t>
            </a:r>
            <a:r>
              <a:rPr dirty="0" spc="-355"/>
              <a:t> </a:t>
            </a:r>
            <a:r>
              <a:rPr dirty="0"/>
              <a:t>Source</a:t>
            </a:r>
            <a:r>
              <a:rPr dirty="0" spc="-355"/>
              <a:t> </a:t>
            </a:r>
            <a:r>
              <a:rPr dirty="0" spc="-25"/>
              <a:t>AI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9632" y="2141220"/>
            <a:ext cx="510539" cy="50901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187821" y="2825623"/>
            <a:ext cx="3449954" cy="17583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Chatbots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6000"/>
              </a:lnSpc>
              <a:spcBef>
                <a:spcPts val="790"/>
              </a:spcBef>
            </a:pP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Open-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source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enable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the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development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intelligent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for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customer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service,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education,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entertainment.</a:t>
            </a:r>
            <a:endParaRPr sz="1600">
              <a:latin typeface="Roboto Light"/>
              <a:cs typeface="Roboto Ligh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10800" y="2141220"/>
            <a:ext cx="510540" cy="50901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199623" y="2825623"/>
            <a:ext cx="3588385" cy="17583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Healthcare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6000"/>
              </a:lnSpc>
              <a:spcBef>
                <a:spcPts val="790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These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assist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with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medical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diagnosis,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drug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discovery,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personalized</a:t>
            </a:r>
            <a:r>
              <a:rPr dirty="0" sz="160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treatment</a:t>
            </a:r>
            <a:r>
              <a:rPr dirty="0" sz="1600" spc="-7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plans,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improving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healthcare</a:t>
            </a:r>
            <a:r>
              <a:rPr dirty="0" sz="1600" spc="-7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outcomes.</a:t>
            </a:r>
            <a:endParaRPr sz="1600">
              <a:latin typeface="Roboto Light"/>
              <a:cs typeface="Roboto Ligh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9632" y="5212079"/>
            <a:ext cx="510539" cy="50901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187821" y="5897117"/>
            <a:ext cx="3511550" cy="1758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solidFill>
                  <a:srgbClr val="DCD6E4"/>
                </a:solidFill>
                <a:latin typeface="Verdana"/>
                <a:cs typeface="Verdana"/>
              </a:rPr>
              <a:t>Language</a:t>
            </a:r>
            <a:r>
              <a:rPr dirty="0" sz="2000" spc="-17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Translation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6000"/>
              </a:lnSpc>
              <a:spcBef>
                <a:spcPts val="795"/>
              </a:spcBef>
            </a:pP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Open-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source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facilitate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cross-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cultural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communication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by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enabling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accurate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efficient</a:t>
            </a:r>
            <a:r>
              <a:rPr dirty="0" sz="160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language translation.</a:t>
            </a:r>
            <a:endParaRPr sz="1600">
              <a:latin typeface="Roboto Light"/>
              <a:cs typeface="Roboto Ligh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10800" y="5212079"/>
            <a:ext cx="510540" cy="50901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199623" y="5897117"/>
            <a:ext cx="3637915" cy="17583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Robotics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6000"/>
              </a:lnSpc>
              <a:spcBef>
                <a:spcPts val="79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They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empower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robots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with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advanced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cognitive</a:t>
            </a:r>
            <a:r>
              <a:rPr dirty="0" sz="160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abilities,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enabling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them</a:t>
            </a:r>
            <a:r>
              <a:rPr dirty="0" sz="1600" spc="-7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to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perform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complex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tasks,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navigate environments,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interact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with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humans.</a:t>
            </a:r>
            <a:endParaRPr sz="160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2465958"/>
            <a:ext cx="6496685" cy="14160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dirty="0" sz="4450" spc="80"/>
              <a:t>Conclusion</a:t>
            </a:r>
            <a:r>
              <a:rPr dirty="0" sz="4450" spc="-409"/>
              <a:t> </a:t>
            </a:r>
            <a:r>
              <a:rPr dirty="0" sz="4450" spc="110"/>
              <a:t>and</a:t>
            </a:r>
            <a:r>
              <a:rPr dirty="0" sz="4450" spc="-380"/>
              <a:t> </a:t>
            </a:r>
            <a:r>
              <a:rPr dirty="0" sz="4450" spc="85"/>
              <a:t>Future </a:t>
            </a:r>
            <a:r>
              <a:rPr dirty="0" sz="4450" spc="60"/>
              <a:t>Outlook</a:t>
            </a:r>
            <a:endParaRPr sz="4450"/>
          </a:p>
        </p:txBody>
      </p:sp>
      <p:sp>
        <p:nvSpPr>
          <p:cNvPr id="4" name="object 4" descr=""/>
          <p:cNvSpPr txBox="1"/>
          <p:nvPr/>
        </p:nvSpPr>
        <p:spPr>
          <a:xfrm>
            <a:off x="6267958" y="4198416"/>
            <a:ext cx="7545705" cy="15043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90"/>
              </a:spcBef>
            </a:pP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Open-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source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are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rapidly</a:t>
            </a:r>
            <a:r>
              <a:rPr dirty="0" sz="1750" spc="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evolving,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driving</a:t>
            </a:r>
            <a:r>
              <a:rPr dirty="0" sz="175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innovation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expanding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frontiers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artificial</a:t>
            </a:r>
            <a:r>
              <a:rPr dirty="0" sz="175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intelligence.</a:t>
            </a:r>
            <a:r>
              <a:rPr dirty="0" sz="175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Their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accessibility,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adaptability,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collaborative</a:t>
            </a:r>
            <a:r>
              <a:rPr dirty="0" sz="175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nature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are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poised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revolutionize</a:t>
            </a:r>
            <a:r>
              <a:rPr dirty="0" sz="1750" spc="-6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various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industries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aspects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human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life.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2319908"/>
            <a:ext cx="487172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170"/>
              <a:t>What</a:t>
            </a:r>
            <a:r>
              <a:rPr dirty="0" sz="4450" spc="-385"/>
              <a:t> </a:t>
            </a:r>
            <a:r>
              <a:rPr dirty="0" sz="4450" spc="-95"/>
              <a:t>is</a:t>
            </a:r>
            <a:r>
              <a:rPr dirty="0" sz="4450" spc="-385"/>
              <a:t> </a:t>
            </a:r>
            <a:r>
              <a:rPr dirty="0" sz="4450" spc="70"/>
              <a:t>OLlama?</a:t>
            </a:r>
            <a:endParaRPr sz="4450"/>
          </a:p>
        </p:txBody>
      </p:sp>
      <p:sp>
        <p:nvSpPr>
          <p:cNvPr id="4" name="object 4" descr=""/>
          <p:cNvSpPr txBox="1"/>
          <p:nvPr/>
        </p:nvSpPr>
        <p:spPr>
          <a:xfrm>
            <a:off x="6267958" y="3338880"/>
            <a:ext cx="7422515" cy="77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OLlama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empowers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you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run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large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language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(LLMs)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directly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your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computer,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offering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increased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privacy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control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over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your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data.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277355" y="4646676"/>
            <a:ext cx="518159" cy="516890"/>
            <a:chOff x="6277355" y="4646676"/>
            <a:chExt cx="518159" cy="516890"/>
          </a:xfrm>
        </p:grpSpPr>
        <p:sp>
          <p:nvSpPr>
            <p:cNvPr id="6" name="object 6" descr=""/>
            <p:cNvSpPr/>
            <p:nvPr/>
          </p:nvSpPr>
          <p:spPr>
            <a:xfrm>
              <a:off x="6281165" y="4650486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70">
                  <a:moveTo>
                    <a:pt x="415543" y="0"/>
                  </a:moveTo>
                  <a:lnTo>
                    <a:pt x="94996" y="0"/>
                  </a:lnTo>
                  <a:lnTo>
                    <a:pt x="58025" y="7467"/>
                  </a:lnTo>
                  <a:lnTo>
                    <a:pt x="27828" y="27828"/>
                  </a:lnTo>
                  <a:lnTo>
                    <a:pt x="7467" y="58025"/>
                  </a:lnTo>
                  <a:lnTo>
                    <a:pt x="0" y="94996"/>
                  </a:lnTo>
                  <a:lnTo>
                    <a:pt x="0" y="414019"/>
                  </a:lnTo>
                  <a:lnTo>
                    <a:pt x="7467" y="450990"/>
                  </a:lnTo>
                  <a:lnTo>
                    <a:pt x="27828" y="481187"/>
                  </a:lnTo>
                  <a:lnTo>
                    <a:pt x="58025" y="501548"/>
                  </a:lnTo>
                  <a:lnTo>
                    <a:pt x="94996" y="509015"/>
                  </a:lnTo>
                  <a:lnTo>
                    <a:pt x="415543" y="509015"/>
                  </a:lnTo>
                  <a:lnTo>
                    <a:pt x="452514" y="501548"/>
                  </a:lnTo>
                  <a:lnTo>
                    <a:pt x="482711" y="481187"/>
                  </a:lnTo>
                  <a:lnTo>
                    <a:pt x="503072" y="450990"/>
                  </a:lnTo>
                  <a:lnTo>
                    <a:pt x="510539" y="414019"/>
                  </a:lnTo>
                  <a:lnTo>
                    <a:pt x="510539" y="94996"/>
                  </a:lnTo>
                  <a:lnTo>
                    <a:pt x="503072" y="58025"/>
                  </a:lnTo>
                  <a:lnTo>
                    <a:pt x="482711" y="27828"/>
                  </a:lnTo>
                  <a:lnTo>
                    <a:pt x="452514" y="7467"/>
                  </a:lnTo>
                  <a:lnTo>
                    <a:pt x="415543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81165" y="4650486"/>
              <a:ext cx="510540" cy="509270"/>
            </a:xfrm>
            <a:custGeom>
              <a:avLst/>
              <a:gdLst/>
              <a:ahLst/>
              <a:cxnLst/>
              <a:rect l="l" t="t" r="r" b="b"/>
              <a:pathLst>
                <a:path w="510540" h="509270">
                  <a:moveTo>
                    <a:pt x="0" y="94996"/>
                  </a:moveTo>
                  <a:lnTo>
                    <a:pt x="7467" y="58025"/>
                  </a:lnTo>
                  <a:lnTo>
                    <a:pt x="27828" y="27828"/>
                  </a:lnTo>
                  <a:lnTo>
                    <a:pt x="58025" y="7467"/>
                  </a:lnTo>
                  <a:lnTo>
                    <a:pt x="94996" y="0"/>
                  </a:lnTo>
                  <a:lnTo>
                    <a:pt x="415543" y="0"/>
                  </a:lnTo>
                  <a:lnTo>
                    <a:pt x="452514" y="7467"/>
                  </a:lnTo>
                  <a:lnTo>
                    <a:pt x="482711" y="27828"/>
                  </a:lnTo>
                  <a:lnTo>
                    <a:pt x="503072" y="58025"/>
                  </a:lnTo>
                  <a:lnTo>
                    <a:pt x="510539" y="94996"/>
                  </a:lnTo>
                  <a:lnTo>
                    <a:pt x="510539" y="414019"/>
                  </a:lnTo>
                  <a:lnTo>
                    <a:pt x="503072" y="450990"/>
                  </a:lnTo>
                  <a:lnTo>
                    <a:pt x="482711" y="481187"/>
                  </a:lnTo>
                  <a:lnTo>
                    <a:pt x="452514" y="501548"/>
                  </a:lnTo>
                  <a:lnTo>
                    <a:pt x="415543" y="509015"/>
                  </a:lnTo>
                  <a:lnTo>
                    <a:pt x="94996" y="509015"/>
                  </a:lnTo>
                  <a:lnTo>
                    <a:pt x="58025" y="501548"/>
                  </a:lnTo>
                  <a:lnTo>
                    <a:pt x="27828" y="481187"/>
                  </a:lnTo>
                  <a:lnTo>
                    <a:pt x="7467" y="450990"/>
                  </a:lnTo>
                  <a:lnTo>
                    <a:pt x="0" y="414019"/>
                  </a:lnTo>
                  <a:lnTo>
                    <a:pt x="0" y="94996"/>
                  </a:lnTo>
                  <a:close/>
                </a:path>
              </a:pathLst>
            </a:custGeom>
            <a:ln w="7619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462140" y="4643120"/>
            <a:ext cx="147320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795">
                <a:solidFill>
                  <a:srgbClr val="DCD6E4"/>
                </a:solidFill>
                <a:latin typeface="Verdana"/>
                <a:cs typeface="Verdana"/>
              </a:rPr>
              <a:t>1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05319" y="4625086"/>
            <a:ext cx="6257290" cy="1213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Advantages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OLlama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provides</a:t>
            </a:r>
            <a:r>
              <a:rPr dirty="0" sz="175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enhanced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privacy,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reduced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latency,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greater</a:t>
            </a:r>
            <a:endParaRPr sz="1750">
              <a:latin typeface="Roboto Light"/>
              <a:cs typeface="Roboto Light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control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over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data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by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running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models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locally.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2812" rIns="0" bIns="0" rtlCol="0" vert="horz">
            <a:spAutoFit/>
          </a:bodyPr>
          <a:lstStyle/>
          <a:p>
            <a:pPr marL="5715">
              <a:lnSpc>
                <a:spcPct val="100000"/>
              </a:lnSpc>
              <a:spcBef>
                <a:spcPts val="95"/>
              </a:spcBef>
            </a:pPr>
            <a:r>
              <a:rPr dirty="0" spc="105"/>
              <a:t>A</a:t>
            </a:r>
            <a:r>
              <a:rPr dirty="0" spc="-275"/>
              <a:t> </a:t>
            </a:r>
            <a:r>
              <a:rPr dirty="0"/>
              <a:t>Glimpse</a:t>
            </a:r>
            <a:r>
              <a:rPr dirty="0" spc="-265"/>
              <a:t> </a:t>
            </a:r>
            <a:r>
              <a:rPr dirty="0" spc="55"/>
              <a:t>into</a:t>
            </a:r>
            <a:r>
              <a:rPr dirty="0" spc="-254"/>
              <a:t> </a:t>
            </a:r>
            <a:r>
              <a:rPr dirty="0" spc="-195"/>
              <a:t>AI's</a:t>
            </a:r>
            <a:r>
              <a:rPr dirty="0" spc="-270"/>
              <a:t> </a:t>
            </a:r>
            <a:r>
              <a:rPr dirty="0" spc="-10"/>
              <a:t>History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191758" y="2197735"/>
            <a:ext cx="7524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AI's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journey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has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been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marked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by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fascinating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advancements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shifting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approaches.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277355" y="2727960"/>
            <a:ext cx="1160145" cy="4281170"/>
            <a:chOff x="6277355" y="2727960"/>
            <a:chExt cx="1160145" cy="4281170"/>
          </a:xfrm>
        </p:grpSpPr>
        <p:sp>
          <p:nvSpPr>
            <p:cNvPr id="6" name="object 6" descr=""/>
            <p:cNvSpPr/>
            <p:nvPr/>
          </p:nvSpPr>
          <p:spPr>
            <a:xfrm>
              <a:off x="6499860" y="2727959"/>
              <a:ext cx="937260" cy="4281170"/>
            </a:xfrm>
            <a:custGeom>
              <a:avLst/>
              <a:gdLst/>
              <a:ahLst/>
              <a:cxnLst/>
              <a:rect l="l" t="t" r="r" b="b"/>
              <a:pathLst>
                <a:path w="937259" h="4281170">
                  <a:moveTo>
                    <a:pt x="22860" y="5080"/>
                  </a:moveTo>
                  <a:lnTo>
                    <a:pt x="17780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4275798"/>
                  </a:lnTo>
                  <a:lnTo>
                    <a:pt x="5080" y="4280916"/>
                  </a:lnTo>
                  <a:lnTo>
                    <a:pt x="17780" y="4280916"/>
                  </a:lnTo>
                  <a:lnTo>
                    <a:pt x="22860" y="4275798"/>
                  </a:lnTo>
                  <a:lnTo>
                    <a:pt x="22860" y="5080"/>
                  </a:lnTo>
                  <a:close/>
                </a:path>
                <a:path w="937259" h="4281170">
                  <a:moveTo>
                    <a:pt x="937260" y="454660"/>
                  </a:moveTo>
                  <a:lnTo>
                    <a:pt x="932180" y="449580"/>
                  </a:lnTo>
                  <a:lnTo>
                    <a:pt x="224536" y="449580"/>
                  </a:lnTo>
                  <a:lnTo>
                    <a:pt x="219456" y="454660"/>
                  </a:lnTo>
                  <a:lnTo>
                    <a:pt x="219456" y="461010"/>
                  </a:lnTo>
                  <a:lnTo>
                    <a:pt x="219456" y="467360"/>
                  </a:lnTo>
                  <a:lnTo>
                    <a:pt x="224536" y="472440"/>
                  </a:lnTo>
                  <a:lnTo>
                    <a:pt x="932180" y="472440"/>
                  </a:lnTo>
                  <a:lnTo>
                    <a:pt x="937260" y="467360"/>
                  </a:lnTo>
                  <a:lnTo>
                    <a:pt x="937260" y="45466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81165" y="295884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375538" y="0"/>
                  </a:moveTo>
                  <a:lnTo>
                    <a:pt x="86233" y="0"/>
                  </a:lnTo>
                  <a:lnTo>
                    <a:pt x="52667" y="6776"/>
                  </a:lnTo>
                  <a:lnTo>
                    <a:pt x="25257" y="25257"/>
                  </a:lnTo>
                  <a:lnTo>
                    <a:pt x="6776" y="52667"/>
                  </a:lnTo>
                  <a:lnTo>
                    <a:pt x="0" y="86232"/>
                  </a:lnTo>
                  <a:lnTo>
                    <a:pt x="0" y="375538"/>
                  </a:lnTo>
                  <a:lnTo>
                    <a:pt x="6776" y="409104"/>
                  </a:lnTo>
                  <a:lnTo>
                    <a:pt x="25257" y="436514"/>
                  </a:lnTo>
                  <a:lnTo>
                    <a:pt x="52667" y="454995"/>
                  </a:lnTo>
                  <a:lnTo>
                    <a:pt x="86233" y="461771"/>
                  </a:lnTo>
                  <a:lnTo>
                    <a:pt x="375538" y="461771"/>
                  </a:lnTo>
                  <a:lnTo>
                    <a:pt x="409104" y="454995"/>
                  </a:lnTo>
                  <a:lnTo>
                    <a:pt x="436514" y="436514"/>
                  </a:lnTo>
                  <a:lnTo>
                    <a:pt x="454995" y="409104"/>
                  </a:lnTo>
                  <a:lnTo>
                    <a:pt x="461772" y="375538"/>
                  </a:lnTo>
                  <a:lnTo>
                    <a:pt x="461772" y="86232"/>
                  </a:lnTo>
                  <a:lnTo>
                    <a:pt x="454995" y="52667"/>
                  </a:lnTo>
                  <a:lnTo>
                    <a:pt x="436514" y="25257"/>
                  </a:lnTo>
                  <a:lnTo>
                    <a:pt x="409104" y="6776"/>
                  </a:lnTo>
                  <a:lnTo>
                    <a:pt x="375538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81165" y="295884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0" y="86232"/>
                  </a:moveTo>
                  <a:lnTo>
                    <a:pt x="6776" y="52667"/>
                  </a:lnTo>
                  <a:lnTo>
                    <a:pt x="25257" y="25257"/>
                  </a:lnTo>
                  <a:lnTo>
                    <a:pt x="52667" y="6776"/>
                  </a:lnTo>
                  <a:lnTo>
                    <a:pt x="86233" y="0"/>
                  </a:lnTo>
                  <a:lnTo>
                    <a:pt x="375538" y="0"/>
                  </a:lnTo>
                  <a:lnTo>
                    <a:pt x="409104" y="6776"/>
                  </a:lnTo>
                  <a:lnTo>
                    <a:pt x="436514" y="25257"/>
                  </a:lnTo>
                  <a:lnTo>
                    <a:pt x="454995" y="52667"/>
                  </a:lnTo>
                  <a:lnTo>
                    <a:pt x="461772" y="86232"/>
                  </a:lnTo>
                  <a:lnTo>
                    <a:pt x="461772" y="375538"/>
                  </a:lnTo>
                  <a:lnTo>
                    <a:pt x="454995" y="409104"/>
                  </a:lnTo>
                  <a:lnTo>
                    <a:pt x="436514" y="436514"/>
                  </a:lnTo>
                  <a:lnTo>
                    <a:pt x="409104" y="454995"/>
                  </a:lnTo>
                  <a:lnTo>
                    <a:pt x="375538" y="461771"/>
                  </a:lnTo>
                  <a:lnTo>
                    <a:pt x="86233" y="461771"/>
                  </a:lnTo>
                  <a:lnTo>
                    <a:pt x="52667" y="454995"/>
                  </a:lnTo>
                  <a:lnTo>
                    <a:pt x="25257" y="436514"/>
                  </a:lnTo>
                  <a:lnTo>
                    <a:pt x="6776" y="409104"/>
                  </a:lnTo>
                  <a:lnTo>
                    <a:pt x="0" y="375538"/>
                  </a:lnTo>
                  <a:lnTo>
                    <a:pt x="0" y="86232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444488" y="2946653"/>
            <a:ext cx="135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725">
                <a:solidFill>
                  <a:srgbClr val="DCD6E4"/>
                </a:solidFill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26857" y="2903601"/>
            <a:ext cx="5993765" cy="770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DCD6E4"/>
                </a:solidFill>
                <a:latin typeface="Verdana"/>
                <a:cs typeface="Verdana"/>
              </a:rPr>
              <a:t>Symbolic</a:t>
            </a:r>
            <a:r>
              <a:rPr dirty="0" sz="2000" spc="-7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DCD6E4"/>
                </a:solidFill>
                <a:latin typeface="Verdana"/>
                <a:cs typeface="Verdana"/>
              </a:rPr>
              <a:t>AI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Early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systems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used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rigid,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rule-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based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processes,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lacking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flexibility.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277355" y="4340352"/>
            <a:ext cx="1160145" cy="469900"/>
            <a:chOff x="6277355" y="4340352"/>
            <a:chExt cx="1160145" cy="469900"/>
          </a:xfrm>
        </p:grpSpPr>
        <p:sp>
          <p:nvSpPr>
            <p:cNvPr id="12" name="object 12" descr=""/>
            <p:cNvSpPr/>
            <p:nvPr/>
          </p:nvSpPr>
          <p:spPr>
            <a:xfrm>
              <a:off x="6719315" y="4562856"/>
              <a:ext cx="718185" cy="22860"/>
            </a:xfrm>
            <a:custGeom>
              <a:avLst/>
              <a:gdLst/>
              <a:ahLst/>
              <a:cxnLst/>
              <a:rect l="l" t="t" r="r" b="b"/>
              <a:pathLst>
                <a:path w="718184" h="22860">
                  <a:moveTo>
                    <a:pt x="712724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712724" y="22860"/>
                  </a:lnTo>
                  <a:lnTo>
                    <a:pt x="717803" y="17780"/>
                  </a:lnTo>
                  <a:lnTo>
                    <a:pt x="717803" y="5080"/>
                  </a:lnTo>
                  <a:lnTo>
                    <a:pt x="712724" y="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281165" y="434416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375538" y="0"/>
                  </a:moveTo>
                  <a:lnTo>
                    <a:pt x="86233" y="0"/>
                  </a:lnTo>
                  <a:lnTo>
                    <a:pt x="52667" y="6776"/>
                  </a:lnTo>
                  <a:lnTo>
                    <a:pt x="25257" y="25257"/>
                  </a:lnTo>
                  <a:lnTo>
                    <a:pt x="6776" y="52667"/>
                  </a:lnTo>
                  <a:lnTo>
                    <a:pt x="0" y="86233"/>
                  </a:lnTo>
                  <a:lnTo>
                    <a:pt x="0" y="375538"/>
                  </a:lnTo>
                  <a:lnTo>
                    <a:pt x="6776" y="409104"/>
                  </a:lnTo>
                  <a:lnTo>
                    <a:pt x="25257" y="436514"/>
                  </a:lnTo>
                  <a:lnTo>
                    <a:pt x="52667" y="454995"/>
                  </a:lnTo>
                  <a:lnTo>
                    <a:pt x="86233" y="461772"/>
                  </a:lnTo>
                  <a:lnTo>
                    <a:pt x="375538" y="461772"/>
                  </a:lnTo>
                  <a:lnTo>
                    <a:pt x="409104" y="454995"/>
                  </a:lnTo>
                  <a:lnTo>
                    <a:pt x="436514" y="436514"/>
                  </a:lnTo>
                  <a:lnTo>
                    <a:pt x="454995" y="409104"/>
                  </a:lnTo>
                  <a:lnTo>
                    <a:pt x="461772" y="375538"/>
                  </a:lnTo>
                  <a:lnTo>
                    <a:pt x="461772" y="86233"/>
                  </a:lnTo>
                  <a:lnTo>
                    <a:pt x="454995" y="52667"/>
                  </a:lnTo>
                  <a:lnTo>
                    <a:pt x="436514" y="25257"/>
                  </a:lnTo>
                  <a:lnTo>
                    <a:pt x="409104" y="6776"/>
                  </a:lnTo>
                  <a:lnTo>
                    <a:pt x="375538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81165" y="434416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0" y="86233"/>
                  </a:moveTo>
                  <a:lnTo>
                    <a:pt x="6776" y="52667"/>
                  </a:lnTo>
                  <a:lnTo>
                    <a:pt x="25257" y="25257"/>
                  </a:lnTo>
                  <a:lnTo>
                    <a:pt x="52667" y="6776"/>
                  </a:lnTo>
                  <a:lnTo>
                    <a:pt x="86233" y="0"/>
                  </a:lnTo>
                  <a:lnTo>
                    <a:pt x="375538" y="0"/>
                  </a:lnTo>
                  <a:lnTo>
                    <a:pt x="409104" y="6776"/>
                  </a:lnTo>
                  <a:lnTo>
                    <a:pt x="436514" y="25257"/>
                  </a:lnTo>
                  <a:lnTo>
                    <a:pt x="454995" y="52667"/>
                  </a:lnTo>
                  <a:lnTo>
                    <a:pt x="461772" y="86233"/>
                  </a:lnTo>
                  <a:lnTo>
                    <a:pt x="461772" y="375538"/>
                  </a:lnTo>
                  <a:lnTo>
                    <a:pt x="454995" y="409104"/>
                  </a:lnTo>
                  <a:lnTo>
                    <a:pt x="436514" y="436514"/>
                  </a:lnTo>
                  <a:lnTo>
                    <a:pt x="409104" y="454995"/>
                  </a:lnTo>
                  <a:lnTo>
                    <a:pt x="375538" y="461772"/>
                  </a:lnTo>
                  <a:lnTo>
                    <a:pt x="86233" y="461772"/>
                  </a:lnTo>
                  <a:lnTo>
                    <a:pt x="52667" y="454995"/>
                  </a:lnTo>
                  <a:lnTo>
                    <a:pt x="25257" y="436514"/>
                  </a:lnTo>
                  <a:lnTo>
                    <a:pt x="6776" y="409104"/>
                  </a:lnTo>
                  <a:lnTo>
                    <a:pt x="0" y="375538"/>
                  </a:lnTo>
                  <a:lnTo>
                    <a:pt x="0" y="86233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411848" y="4332859"/>
            <a:ext cx="198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10">
                <a:solidFill>
                  <a:srgbClr val="DCD6E4"/>
                </a:solidFill>
                <a:latin typeface="Verdana"/>
                <a:cs typeface="Verdana"/>
              </a:rPr>
              <a:t>2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26857" y="4289805"/>
            <a:ext cx="6187440" cy="7702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70">
                <a:solidFill>
                  <a:srgbClr val="DCD6E4"/>
                </a:solidFill>
                <a:latin typeface="Verdana"/>
                <a:cs typeface="Verdana"/>
              </a:rPr>
              <a:t>Machine</a:t>
            </a:r>
            <a:r>
              <a:rPr dirty="0" sz="2000" spc="-7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DCD6E4"/>
                </a:solidFill>
                <a:latin typeface="Verdana"/>
                <a:cs typeface="Verdana"/>
              </a:rPr>
              <a:t>Learning</a:t>
            </a:r>
            <a:r>
              <a:rPr dirty="0" sz="2000" spc="-9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00" spc="-20">
                <a:solidFill>
                  <a:srgbClr val="DCD6E4"/>
                </a:solidFill>
                <a:latin typeface="Verdana"/>
                <a:cs typeface="Verdana"/>
              </a:rPr>
              <a:t>Rise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focus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shifted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from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rigid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rules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data-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driven</a:t>
            </a:r>
            <a:r>
              <a:rPr dirty="0" sz="16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learning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1980s.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277355" y="5727191"/>
            <a:ext cx="1160145" cy="469900"/>
            <a:chOff x="6277355" y="5727191"/>
            <a:chExt cx="1160145" cy="469900"/>
          </a:xfrm>
        </p:grpSpPr>
        <p:sp>
          <p:nvSpPr>
            <p:cNvPr id="18" name="object 18" descr=""/>
            <p:cNvSpPr/>
            <p:nvPr/>
          </p:nvSpPr>
          <p:spPr>
            <a:xfrm>
              <a:off x="6719315" y="5949695"/>
              <a:ext cx="718185" cy="22860"/>
            </a:xfrm>
            <a:custGeom>
              <a:avLst/>
              <a:gdLst/>
              <a:ahLst/>
              <a:cxnLst/>
              <a:rect l="l" t="t" r="r" b="b"/>
              <a:pathLst>
                <a:path w="718184" h="22860">
                  <a:moveTo>
                    <a:pt x="712724" y="0"/>
                  </a:moveTo>
                  <a:lnTo>
                    <a:pt x="5079" y="0"/>
                  </a:lnTo>
                  <a:lnTo>
                    <a:pt x="0" y="5079"/>
                  </a:lnTo>
                  <a:lnTo>
                    <a:pt x="0" y="11429"/>
                  </a:lnTo>
                  <a:lnTo>
                    <a:pt x="0" y="17779"/>
                  </a:lnTo>
                  <a:lnTo>
                    <a:pt x="5079" y="22859"/>
                  </a:lnTo>
                  <a:lnTo>
                    <a:pt x="712724" y="22859"/>
                  </a:lnTo>
                  <a:lnTo>
                    <a:pt x="717803" y="17779"/>
                  </a:lnTo>
                  <a:lnTo>
                    <a:pt x="717803" y="5079"/>
                  </a:lnTo>
                  <a:lnTo>
                    <a:pt x="712724" y="0"/>
                  </a:lnTo>
                  <a:close/>
                </a:path>
              </a:pathLst>
            </a:custGeom>
            <a:solidFill>
              <a:srgbClr val="492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281165" y="5731001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375538" y="0"/>
                  </a:moveTo>
                  <a:lnTo>
                    <a:pt x="86233" y="0"/>
                  </a:lnTo>
                  <a:lnTo>
                    <a:pt x="52667" y="6776"/>
                  </a:lnTo>
                  <a:lnTo>
                    <a:pt x="25257" y="25257"/>
                  </a:lnTo>
                  <a:lnTo>
                    <a:pt x="6776" y="52667"/>
                  </a:lnTo>
                  <a:lnTo>
                    <a:pt x="0" y="86233"/>
                  </a:lnTo>
                  <a:lnTo>
                    <a:pt x="0" y="375539"/>
                  </a:lnTo>
                  <a:lnTo>
                    <a:pt x="6776" y="409104"/>
                  </a:lnTo>
                  <a:lnTo>
                    <a:pt x="25257" y="436514"/>
                  </a:lnTo>
                  <a:lnTo>
                    <a:pt x="52667" y="454995"/>
                  </a:lnTo>
                  <a:lnTo>
                    <a:pt x="86233" y="461772"/>
                  </a:lnTo>
                  <a:lnTo>
                    <a:pt x="375538" y="461772"/>
                  </a:lnTo>
                  <a:lnTo>
                    <a:pt x="409104" y="454995"/>
                  </a:lnTo>
                  <a:lnTo>
                    <a:pt x="436514" y="436514"/>
                  </a:lnTo>
                  <a:lnTo>
                    <a:pt x="454995" y="409104"/>
                  </a:lnTo>
                  <a:lnTo>
                    <a:pt x="461772" y="375539"/>
                  </a:lnTo>
                  <a:lnTo>
                    <a:pt x="461772" y="86233"/>
                  </a:lnTo>
                  <a:lnTo>
                    <a:pt x="454995" y="52667"/>
                  </a:lnTo>
                  <a:lnTo>
                    <a:pt x="436514" y="25257"/>
                  </a:lnTo>
                  <a:lnTo>
                    <a:pt x="409104" y="6776"/>
                  </a:lnTo>
                  <a:lnTo>
                    <a:pt x="375538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281165" y="5731001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0" y="86233"/>
                  </a:moveTo>
                  <a:lnTo>
                    <a:pt x="6776" y="52667"/>
                  </a:lnTo>
                  <a:lnTo>
                    <a:pt x="25257" y="25257"/>
                  </a:lnTo>
                  <a:lnTo>
                    <a:pt x="52667" y="6776"/>
                  </a:lnTo>
                  <a:lnTo>
                    <a:pt x="86233" y="0"/>
                  </a:lnTo>
                  <a:lnTo>
                    <a:pt x="375538" y="0"/>
                  </a:lnTo>
                  <a:lnTo>
                    <a:pt x="409104" y="6776"/>
                  </a:lnTo>
                  <a:lnTo>
                    <a:pt x="436514" y="25257"/>
                  </a:lnTo>
                  <a:lnTo>
                    <a:pt x="454995" y="52667"/>
                  </a:lnTo>
                  <a:lnTo>
                    <a:pt x="461772" y="86233"/>
                  </a:lnTo>
                  <a:lnTo>
                    <a:pt x="461772" y="375539"/>
                  </a:lnTo>
                  <a:lnTo>
                    <a:pt x="454995" y="409104"/>
                  </a:lnTo>
                  <a:lnTo>
                    <a:pt x="436514" y="436514"/>
                  </a:lnTo>
                  <a:lnTo>
                    <a:pt x="409104" y="454995"/>
                  </a:lnTo>
                  <a:lnTo>
                    <a:pt x="375538" y="461772"/>
                  </a:lnTo>
                  <a:lnTo>
                    <a:pt x="86233" y="461772"/>
                  </a:lnTo>
                  <a:lnTo>
                    <a:pt x="52667" y="454995"/>
                  </a:lnTo>
                  <a:lnTo>
                    <a:pt x="25257" y="436514"/>
                  </a:lnTo>
                  <a:lnTo>
                    <a:pt x="6776" y="409104"/>
                  </a:lnTo>
                  <a:lnTo>
                    <a:pt x="0" y="375539"/>
                  </a:lnTo>
                  <a:lnTo>
                    <a:pt x="0" y="86233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6412738" y="5719064"/>
            <a:ext cx="197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0">
                <a:solidFill>
                  <a:srgbClr val="DCD6E4"/>
                </a:solidFill>
                <a:latin typeface="Verdana"/>
                <a:cs typeface="Verdana"/>
              </a:rPr>
              <a:t>3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626857" y="5676138"/>
            <a:ext cx="5902960" cy="1099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0">
                <a:solidFill>
                  <a:srgbClr val="DCD6E4"/>
                </a:solidFill>
                <a:latin typeface="Verdana"/>
                <a:cs typeface="Verdana"/>
              </a:rPr>
              <a:t>Deep</a:t>
            </a:r>
            <a:r>
              <a:rPr dirty="0" sz="2000" spc="-5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DCD6E4"/>
                </a:solidFill>
                <a:latin typeface="Verdana"/>
                <a:cs typeface="Verdana"/>
              </a:rPr>
              <a:t>Learning</a:t>
            </a:r>
            <a:r>
              <a:rPr dirty="0" sz="2000" spc="-7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Revolution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Modern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uses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complex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neural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networks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analyze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vast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data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endParaRPr sz="1600">
              <a:latin typeface="Roboto Light"/>
              <a:cs typeface="Roboto Light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learn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intricate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patterns,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creating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human-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like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outputs.</a:t>
            </a:r>
            <a:endParaRPr sz="160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100"/>
              </a:lnSpc>
            </a:pPr>
            <a:r>
              <a:rPr dirty="0" sz="4050" spc="-185"/>
              <a:t>AI</a:t>
            </a:r>
            <a:r>
              <a:rPr dirty="0" sz="4050" spc="-320"/>
              <a:t> </a:t>
            </a:r>
            <a:r>
              <a:rPr dirty="0" sz="4050" spc="-30"/>
              <a:t>Applications:</a:t>
            </a:r>
            <a:r>
              <a:rPr dirty="0" sz="4050" spc="-345"/>
              <a:t> </a:t>
            </a:r>
            <a:r>
              <a:rPr dirty="0" sz="4050" spc="70"/>
              <a:t>Shaping</a:t>
            </a:r>
            <a:r>
              <a:rPr dirty="0" sz="4050" spc="-360"/>
              <a:t> </a:t>
            </a:r>
            <a:r>
              <a:rPr dirty="0" sz="4050" spc="45"/>
              <a:t>Our </a:t>
            </a:r>
            <a:r>
              <a:rPr dirty="0" sz="4050" spc="95"/>
              <a:t>World</a:t>
            </a:r>
            <a:endParaRPr sz="4050"/>
          </a:p>
        </p:txBody>
      </p:sp>
      <p:sp>
        <p:nvSpPr>
          <p:cNvPr id="4" name="object 4" descr=""/>
          <p:cNvSpPr txBox="1"/>
          <p:nvPr/>
        </p:nvSpPr>
        <p:spPr>
          <a:xfrm>
            <a:off x="6198234" y="2200401"/>
            <a:ext cx="68757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is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already</a:t>
            </a:r>
            <a:r>
              <a:rPr dirty="0" sz="16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transforming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our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lives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with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applications</a:t>
            </a:r>
            <a:r>
              <a:rPr dirty="0" sz="16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across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various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domains.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207252" y="2732532"/>
            <a:ext cx="3752215" cy="2529840"/>
            <a:chOff x="6207252" y="2732532"/>
            <a:chExt cx="3752215" cy="2529840"/>
          </a:xfrm>
        </p:grpSpPr>
        <p:sp>
          <p:nvSpPr>
            <p:cNvPr id="6" name="object 6" descr=""/>
            <p:cNvSpPr/>
            <p:nvPr/>
          </p:nvSpPr>
          <p:spPr>
            <a:xfrm>
              <a:off x="6211062" y="2736342"/>
              <a:ext cx="3744595" cy="2522220"/>
            </a:xfrm>
            <a:custGeom>
              <a:avLst/>
              <a:gdLst/>
              <a:ahLst/>
              <a:cxnLst/>
              <a:rect l="l" t="t" r="r" b="b"/>
              <a:pathLst>
                <a:path w="3744595" h="2522220">
                  <a:moveTo>
                    <a:pt x="3657599" y="0"/>
                  </a:moveTo>
                  <a:lnTo>
                    <a:pt x="86867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8"/>
                  </a:lnTo>
                  <a:lnTo>
                    <a:pt x="0" y="2435352"/>
                  </a:lnTo>
                  <a:lnTo>
                    <a:pt x="6822" y="2469177"/>
                  </a:lnTo>
                  <a:lnTo>
                    <a:pt x="25431" y="2496788"/>
                  </a:lnTo>
                  <a:lnTo>
                    <a:pt x="53042" y="2515397"/>
                  </a:lnTo>
                  <a:lnTo>
                    <a:pt x="86867" y="2522220"/>
                  </a:lnTo>
                  <a:lnTo>
                    <a:pt x="3657599" y="2522220"/>
                  </a:lnTo>
                  <a:lnTo>
                    <a:pt x="3691425" y="2515397"/>
                  </a:lnTo>
                  <a:lnTo>
                    <a:pt x="3719036" y="2496788"/>
                  </a:lnTo>
                  <a:lnTo>
                    <a:pt x="3737645" y="2469177"/>
                  </a:lnTo>
                  <a:lnTo>
                    <a:pt x="3744467" y="2435352"/>
                  </a:lnTo>
                  <a:lnTo>
                    <a:pt x="3744467" y="86868"/>
                  </a:lnTo>
                  <a:lnTo>
                    <a:pt x="3737645" y="53042"/>
                  </a:lnTo>
                  <a:lnTo>
                    <a:pt x="3719036" y="25431"/>
                  </a:lnTo>
                  <a:lnTo>
                    <a:pt x="3691425" y="6822"/>
                  </a:lnTo>
                  <a:lnTo>
                    <a:pt x="365759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11062" y="2736342"/>
              <a:ext cx="3744595" cy="2522220"/>
            </a:xfrm>
            <a:custGeom>
              <a:avLst/>
              <a:gdLst/>
              <a:ahLst/>
              <a:cxnLst/>
              <a:rect l="l" t="t" r="r" b="b"/>
              <a:pathLst>
                <a:path w="3744595" h="2522220">
                  <a:moveTo>
                    <a:pt x="0" y="86868"/>
                  </a:move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7" y="0"/>
                  </a:lnTo>
                  <a:lnTo>
                    <a:pt x="3657599" y="0"/>
                  </a:lnTo>
                  <a:lnTo>
                    <a:pt x="3691425" y="6822"/>
                  </a:lnTo>
                  <a:lnTo>
                    <a:pt x="3719036" y="25431"/>
                  </a:lnTo>
                  <a:lnTo>
                    <a:pt x="3737645" y="53042"/>
                  </a:lnTo>
                  <a:lnTo>
                    <a:pt x="3744467" y="86868"/>
                  </a:lnTo>
                  <a:lnTo>
                    <a:pt x="3744467" y="2435352"/>
                  </a:lnTo>
                  <a:lnTo>
                    <a:pt x="3737645" y="2469177"/>
                  </a:lnTo>
                  <a:lnTo>
                    <a:pt x="3719036" y="2496788"/>
                  </a:lnTo>
                  <a:lnTo>
                    <a:pt x="3691425" y="2515397"/>
                  </a:lnTo>
                  <a:lnTo>
                    <a:pt x="3657599" y="2522220"/>
                  </a:lnTo>
                  <a:lnTo>
                    <a:pt x="86867" y="2522220"/>
                  </a:lnTo>
                  <a:lnTo>
                    <a:pt x="53042" y="2515397"/>
                  </a:lnTo>
                  <a:lnTo>
                    <a:pt x="25431" y="2496788"/>
                  </a:lnTo>
                  <a:lnTo>
                    <a:pt x="6822" y="2469177"/>
                  </a:lnTo>
                  <a:lnTo>
                    <a:pt x="0" y="2435352"/>
                  </a:lnTo>
                  <a:lnTo>
                    <a:pt x="0" y="86868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412738" y="2920745"/>
            <a:ext cx="3275965" cy="1757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22655">
              <a:lnSpc>
                <a:spcPts val="2510"/>
              </a:lnSpc>
              <a:spcBef>
                <a:spcPts val="95"/>
              </a:spcBef>
            </a:pPr>
            <a:r>
              <a:rPr dirty="0" sz="2000" spc="45">
                <a:solidFill>
                  <a:srgbClr val="DCD6E4"/>
                </a:solidFill>
                <a:latin typeface="Verdana"/>
                <a:cs typeface="Verdana"/>
              </a:rPr>
              <a:t>Recommendation </a:t>
            </a: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Systems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6300"/>
              </a:lnSpc>
              <a:spcBef>
                <a:spcPts val="76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Used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by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platforms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like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Netflix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Amazon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suggest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content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products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based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your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preferences.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158983" y="2732532"/>
            <a:ext cx="3752215" cy="2529840"/>
            <a:chOff x="10158983" y="2732532"/>
            <a:chExt cx="3752215" cy="2529840"/>
          </a:xfrm>
        </p:grpSpPr>
        <p:sp>
          <p:nvSpPr>
            <p:cNvPr id="10" name="object 10" descr=""/>
            <p:cNvSpPr/>
            <p:nvPr/>
          </p:nvSpPr>
          <p:spPr>
            <a:xfrm>
              <a:off x="10162793" y="2736342"/>
              <a:ext cx="3744595" cy="2522220"/>
            </a:xfrm>
            <a:custGeom>
              <a:avLst/>
              <a:gdLst/>
              <a:ahLst/>
              <a:cxnLst/>
              <a:rect l="l" t="t" r="r" b="b"/>
              <a:pathLst>
                <a:path w="3744594" h="2522220">
                  <a:moveTo>
                    <a:pt x="3657600" y="0"/>
                  </a:moveTo>
                  <a:lnTo>
                    <a:pt x="86867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8"/>
                  </a:lnTo>
                  <a:lnTo>
                    <a:pt x="0" y="2435352"/>
                  </a:lnTo>
                  <a:lnTo>
                    <a:pt x="6822" y="2469177"/>
                  </a:lnTo>
                  <a:lnTo>
                    <a:pt x="25431" y="2496788"/>
                  </a:lnTo>
                  <a:lnTo>
                    <a:pt x="53042" y="2515397"/>
                  </a:lnTo>
                  <a:lnTo>
                    <a:pt x="86867" y="2522220"/>
                  </a:lnTo>
                  <a:lnTo>
                    <a:pt x="3657600" y="2522220"/>
                  </a:lnTo>
                  <a:lnTo>
                    <a:pt x="3691425" y="2515397"/>
                  </a:lnTo>
                  <a:lnTo>
                    <a:pt x="3719036" y="2496788"/>
                  </a:lnTo>
                  <a:lnTo>
                    <a:pt x="3737645" y="2469177"/>
                  </a:lnTo>
                  <a:lnTo>
                    <a:pt x="3744467" y="2435352"/>
                  </a:lnTo>
                  <a:lnTo>
                    <a:pt x="3744467" y="86868"/>
                  </a:lnTo>
                  <a:lnTo>
                    <a:pt x="3737645" y="53042"/>
                  </a:lnTo>
                  <a:lnTo>
                    <a:pt x="3719036" y="25431"/>
                  </a:lnTo>
                  <a:lnTo>
                    <a:pt x="3691425" y="682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162793" y="2736342"/>
              <a:ext cx="3744595" cy="2522220"/>
            </a:xfrm>
            <a:custGeom>
              <a:avLst/>
              <a:gdLst/>
              <a:ahLst/>
              <a:cxnLst/>
              <a:rect l="l" t="t" r="r" b="b"/>
              <a:pathLst>
                <a:path w="3744594" h="2522220">
                  <a:moveTo>
                    <a:pt x="0" y="86868"/>
                  </a:move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7" y="0"/>
                  </a:lnTo>
                  <a:lnTo>
                    <a:pt x="3657600" y="0"/>
                  </a:lnTo>
                  <a:lnTo>
                    <a:pt x="3691425" y="6822"/>
                  </a:lnTo>
                  <a:lnTo>
                    <a:pt x="3719036" y="25431"/>
                  </a:lnTo>
                  <a:lnTo>
                    <a:pt x="3737645" y="53042"/>
                  </a:lnTo>
                  <a:lnTo>
                    <a:pt x="3744467" y="86868"/>
                  </a:lnTo>
                  <a:lnTo>
                    <a:pt x="3744467" y="2435352"/>
                  </a:lnTo>
                  <a:lnTo>
                    <a:pt x="3737645" y="2469177"/>
                  </a:lnTo>
                  <a:lnTo>
                    <a:pt x="3719036" y="2496788"/>
                  </a:lnTo>
                  <a:lnTo>
                    <a:pt x="3691425" y="2515397"/>
                  </a:lnTo>
                  <a:lnTo>
                    <a:pt x="3657600" y="2522220"/>
                  </a:lnTo>
                  <a:lnTo>
                    <a:pt x="86867" y="2522220"/>
                  </a:lnTo>
                  <a:lnTo>
                    <a:pt x="53042" y="2515397"/>
                  </a:lnTo>
                  <a:lnTo>
                    <a:pt x="25431" y="2496788"/>
                  </a:lnTo>
                  <a:lnTo>
                    <a:pt x="6822" y="2469177"/>
                  </a:lnTo>
                  <a:lnTo>
                    <a:pt x="0" y="2435352"/>
                  </a:lnTo>
                  <a:lnTo>
                    <a:pt x="0" y="86868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364469" y="2920745"/>
            <a:ext cx="3249295" cy="143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DCD6E4"/>
                </a:solidFill>
                <a:latin typeface="Verdana"/>
                <a:cs typeface="Verdana"/>
              </a:rPr>
              <a:t>Voice</a:t>
            </a:r>
            <a:r>
              <a:rPr dirty="0" sz="2000" spc="-3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Assistants</a:t>
            </a:r>
            <a:endParaRPr sz="2000">
              <a:latin typeface="Verdana"/>
              <a:cs typeface="Verdana"/>
            </a:endParaRPr>
          </a:p>
          <a:p>
            <a:pPr algn="just" marL="12700" marR="5080">
              <a:lnSpc>
                <a:spcPct val="136300"/>
              </a:lnSpc>
              <a:spcBef>
                <a:spcPts val="835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Siri,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Alexa,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Google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Assistant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use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speech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recognition,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answering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questions,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automating</a:t>
            </a:r>
            <a:r>
              <a:rPr dirty="0" sz="16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tasks.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207252" y="5460491"/>
            <a:ext cx="3752215" cy="2208530"/>
            <a:chOff x="6207252" y="5460491"/>
            <a:chExt cx="3752215" cy="2208530"/>
          </a:xfrm>
        </p:grpSpPr>
        <p:sp>
          <p:nvSpPr>
            <p:cNvPr id="14" name="object 14" descr=""/>
            <p:cNvSpPr/>
            <p:nvPr/>
          </p:nvSpPr>
          <p:spPr>
            <a:xfrm>
              <a:off x="6211062" y="5464301"/>
              <a:ext cx="3744595" cy="2200910"/>
            </a:xfrm>
            <a:custGeom>
              <a:avLst/>
              <a:gdLst/>
              <a:ahLst/>
              <a:cxnLst/>
              <a:rect l="l" t="t" r="r" b="b"/>
              <a:pathLst>
                <a:path w="3744595" h="2200909">
                  <a:moveTo>
                    <a:pt x="3657599" y="0"/>
                  </a:moveTo>
                  <a:lnTo>
                    <a:pt x="86867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8"/>
                  </a:lnTo>
                  <a:lnTo>
                    <a:pt x="0" y="2113724"/>
                  </a:lnTo>
                  <a:lnTo>
                    <a:pt x="6822" y="2147565"/>
                  </a:lnTo>
                  <a:lnTo>
                    <a:pt x="25431" y="2175197"/>
                  </a:lnTo>
                  <a:lnTo>
                    <a:pt x="53042" y="2193825"/>
                  </a:lnTo>
                  <a:lnTo>
                    <a:pt x="86867" y="2200656"/>
                  </a:lnTo>
                  <a:lnTo>
                    <a:pt x="3657599" y="2200656"/>
                  </a:lnTo>
                  <a:lnTo>
                    <a:pt x="3691425" y="2193825"/>
                  </a:lnTo>
                  <a:lnTo>
                    <a:pt x="3719036" y="2175197"/>
                  </a:lnTo>
                  <a:lnTo>
                    <a:pt x="3737645" y="2147565"/>
                  </a:lnTo>
                  <a:lnTo>
                    <a:pt x="3744467" y="2113724"/>
                  </a:lnTo>
                  <a:lnTo>
                    <a:pt x="3744467" y="86868"/>
                  </a:lnTo>
                  <a:lnTo>
                    <a:pt x="3737645" y="53042"/>
                  </a:lnTo>
                  <a:lnTo>
                    <a:pt x="3719036" y="25431"/>
                  </a:lnTo>
                  <a:lnTo>
                    <a:pt x="3691425" y="6822"/>
                  </a:lnTo>
                  <a:lnTo>
                    <a:pt x="365759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211062" y="5464301"/>
              <a:ext cx="3744595" cy="2200910"/>
            </a:xfrm>
            <a:custGeom>
              <a:avLst/>
              <a:gdLst/>
              <a:ahLst/>
              <a:cxnLst/>
              <a:rect l="l" t="t" r="r" b="b"/>
              <a:pathLst>
                <a:path w="3744595" h="2200909">
                  <a:moveTo>
                    <a:pt x="0" y="86868"/>
                  </a:move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7" y="0"/>
                  </a:lnTo>
                  <a:lnTo>
                    <a:pt x="3657599" y="0"/>
                  </a:lnTo>
                  <a:lnTo>
                    <a:pt x="3691425" y="6822"/>
                  </a:lnTo>
                  <a:lnTo>
                    <a:pt x="3719036" y="25431"/>
                  </a:lnTo>
                  <a:lnTo>
                    <a:pt x="3737645" y="53042"/>
                  </a:lnTo>
                  <a:lnTo>
                    <a:pt x="3744467" y="86868"/>
                  </a:lnTo>
                  <a:lnTo>
                    <a:pt x="3744467" y="2113724"/>
                  </a:lnTo>
                  <a:lnTo>
                    <a:pt x="3737645" y="2147565"/>
                  </a:lnTo>
                  <a:lnTo>
                    <a:pt x="3719036" y="2175197"/>
                  </a:lnTo>
                  <a:lnTo>
                    <a:pt x="3691425" y="2193825"/>
                  </a:lnTo>
                  <a:lnTo>
                    <a:pt x="3657599" y="2200656"/>
                  </a:lnTo>
                  <a:lnTo>
                    <a:pt x="86867" y="2200656"/>
                  </a:lnTo>
                  <a:lnTo>
                    <a:pt x="53042" y="2193825"/>
                  </a:lnTo>
                  <a:lnTo>
                    <a:pt x="25431" y="2175197"/>
                  </a:lnTo>
                  <a:lnTo>
                    <a:pt x="6822" y="2147565"/>
                  </a:lnTo>
                  <a:lnTo>
                    <a:pt x="0" y="2113724"/>
                  </a:lnTo>
                  <a:lnTo>
                    <a:pt x="0" y="86868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412738" y="5650484"/>
            <a:ext cx="3288029" cy="1764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5">
                <a:solidFill>
                  <a:srgbClr val="DCD6E4"/>
                </a:solidFill>
                <a:latin typeface="Verdana"/>
                <a:cs typeface="Verdana"/>
              </a:rPr>
              <a:t>Autonomous</a:t>
            </a:r>
            <a:r>
              <a:rPr dirty="0" sz="2000" spc="-19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Vehicles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6000"/>
              </a:lnSpc>
              <a:spcBef>
                <a:spcPts val="844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Use</a:t>
            </a:r>
            <a:r>
              <a:rPr dirty="0" sz="16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computer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vision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sensors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to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navigate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roads,</a:t>
            </a:r>
            <a:r>
              <a:rPr dirty="0" sz="160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promising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</a:t>
            </a:r>
            <a:r>
              <a:rPr dirty="0" sz="16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future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of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safer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more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efficient transportation.</a:t>
            </a:r>
            <a:endParaRPr sz="1600">
              <a:latin typeface="Roboto Light"/>
              <a:cs typeface="Roboto Light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10158983" y="5460491"/>
            <a:ext cx="3752215" cy="2208530"/>
            <a:chOff x="10158983" y="5460491"/>
            <a:chExt cx="3752215" cy="2208530"/>
          </a:xfrm>
        </p:grpSpPr>
        <p:sp>
          <p:nvSpPr>
            <p:cNvPr id="18" name="object 18" descr=""/>
            <p:cNvSpPr/>
            <p:nvPr/>
          </p:nvSpPr>
          <p:spPr>
            <a:xfrm>
              <a:off x="10162793" y="5464301"/>
              <a:ext cx="3744595" cy="2200910"/>
            </a:xfrm>
            <a:custGeom>
              <a:avLst/>
              <a:gdLst/>
              <a:ahLst/>
              <a:cxnLst/>
              <a:rect l="l" t="t" r="r" b="b"/>
              <a:pathLst>
                <a:path w="3744594" h="2200909">
                  <a:moveTo>
                    <a:pt x="3657600" y="0"/>
                  </a:moveTo>
                  <a:lnTo>
                    <a:pt x="86867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8"/>
                  </a:lnTo>
                  <a:lnTo>
                    <a:pt x="0" y="2113724"/>
                  </a:lnTo>
                  <a:lnTo>
                    <a:pt x="6822" y="2147565"/>
                  </a:lnTo>
                  <a:lnTo>
                    <a:pt x="25431" y="2175197"/>
                  </a:lnTo>
                  <a:lnTo>
                    <a:pt x="53042" y="2193825"/>
                  </a:lnTo>
                  <a:lnTo>
                    <a:pt x="86867" y="2200656"/>
                  </a:lnTo>
                  <a:lnTo>
                    <a:pt x="3657600" y="2200656"/>
                  </a:lnTo>
                  <a:lnTo>
                    <a:pt x="3691425" y="2193825"/>
                  </a:lnTo>
                  <a:lnTo>
                    <a:pt x="3719036" y="2175197"/>
                  </a:lnTo>
                  <a:lnTo>
                    <a:pt x="3737645" y="2147565"/>
                  </a:lnTo>
                  <a:lnTo>
                    <a:pt x="3744467" y="2113724"/>
                  </a:lnTo>
                  <a:lnTo>
                    <a:pt x="3744467" y="86868"/>
                  </a:lnTo>
                  <a:lnTo>
                    <a:pt x="3737645" y="53042"/>
                  </a:lnTo>
                  <a:lnTo>
                    <a:pt x="3719036" y="25431"/>
                  </a:lnTo>
                  <a:lnTo>
                    <a:pt x="3691425" y="6822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0162793" y="5464301"/>
              <a:ext cx="3744595" cy="2200910"/>
            </a:xfrm>
            <a:custGeom>
              <a:avLst/>
              <a:gdLst/>
              <a:ahLst/>
              <a:cxnLst/>
              <a:rect l="l" t="t" r="r" b="b"/>
              <a:pathLst>
                <a:path w="3744594" h="2200909">
                  <a:moveTo>
                    <a:pt x="0" y="86868"/>
                  </a:move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7" y="0"/>
                  </a:lnTo>
                  <a:lnTo>
                    <a:pt x="3657600" y="0"/>
                  </a:lnTo>
                  <a:lnTo>
                    <a:pt x="3691425" y="6822"/>
                  </a:lnTo>
                  <a:lnTo>
                    <a:pt x="3719036" y="25431"/>
                  </a:lnTo>
                  <a:lnTo>
                    <a:pt x="3737645" y="53042"/>
                  </a:lnTo>
                  <a:lnTo>
                    <a:pt x="3744467" y="86868"/>
                  </a:lnTo>
                  <a:lnTo>
                    <a:pt x="3744467" y="2113724"/>
                  </a:lnTo>
                  <a:lnTo>
                    <a:pt x="3737645" y="2147565"/>
                  </a:lnTo>
                  <a:lnTo>
                    <a:pt x="3719036" y="2175197"/>
                  </a:lnTo>
                  <a:lnTo>
                    <a:pt x="3691425" y="2193825"/>
                  </a:lnTo>
                  <a:lnTo>
                    <a:pt x="3657600" y="2200656"/>
                  </a:lnTo>
                  <a:lnTo>
                    <a:pt x="86867" y="2200656"/>
                  </a:lnTo>
                  <a:lnTo>
                    <a:pt x="53042" y="2193825"/>
                  </a:lnTo>
                  <a:lnTo>
                    <a:pt x="25431" y="2175197"/>
                  </a:lnTo>
                  <a:lnTo>
                    <a:pt x="6822" y="2147565"/>
                  </a:lnTo>
                  <a:lnTo>
                    <a:pt x="0" y="2113724"/>
                  </a:lnTo>
                  <a:lnTo>
                    <a:pt x="0" y="86868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0364469" y="5650484"/>
            <a:ext cx="3221355" cy="1764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Translation</a:t>
            </a:r>
            <a:r>
              <a:rPr dirty="0" sz="2000" spc="-16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DCD6E4"/>
                </a:solidFill>
                <a:latin typeface="Verdana"/>
                <a:cs typeface="Verdana"/>
              </a:rPr>
              <a:t>Services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36000"/>
              </a:lnSpc>
              <a:spcBef>
                <a:spcPts val="844"/>
              </a:spcBef>
            </a:pP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Google</a:t>
            </a:r>
            <a:r>
              <a:rPr dirty="0" sz="16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Translate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60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other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platforms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use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AI</a:t>
            </a:r>
            <a:r>
              <a:rPr dirty="0" sz="16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6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enable</a:t>
            </a:r>
            <a:r>
              <a:rPr dirty="0" sz="16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language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translation,</a:t>
            </a:r>
            <a:r>
              <a:rPr dirty="0" sz="160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breaking</a:t>
            </a:r>
            <a:r>
              <a:rPr dirty="0" sz="1600" spc="-7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20" b="0">
                <a:solidFill>
                  <a:srgbClr val="DCD6E4"/>
                </a:solidFill>
                <a:latin typeface="Roboto Light"/>
                <a:cs typeface="Roboto Light"/>
              </a:rPr>
              <a:t>down </a:t>
            </a:r>
            <a:r>
              <a:rPr dirty="0" sz="1600" b="0">
                <a:solidFill>
                  <a:srgbClr val="DCD6E4"/>
                </a:solidFill>
                <a:latin typeface="Roboto Light"/>
                <a:cs typeface="Roboto Light"/>
              </a:rPr>
              <a:t>communication</a:t>
            </a:r>
            <a:r>
              <a:rPr dirty="0" sz="1600" spc="-8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600" spc="-10" b="0">
                <a:solidFill>
                  <a:srgbClr val="DCD6E4"/>
                </a:solidFill>
                <a:latin typeface="Roboto Light"/>
                <a:cs typeface="Roboto Light"/>
              </a:rPr>
              <a:t>barriers.</a:t>
            </a:r>
            <a:endParaRPr sz="160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8346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3737864"/>
            <a:ext cx="571627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170"/>
              <a:t>What</a:t>
            </a:r>
            <a:r>
              <a:rPr dirty="0" sz="4450" spc="-385"/>
              <a:t> </a:t>
            </a:r>
            <a:r>
              <a:rPr dirty="0" sz="4450" spc="-55"/>
              <a:t>are</a:t>
            </a:r>
            <a:r>
              <a:rPr dirty="0" sz="4450" spc="-380"/>
              <a:t> </a:t>
            </a:r>
            <a:r>
              <a:rPr dirty="0" sz="4450" spc="60"/>
              <a:t>Chatbots?</a:t>
            </a:r>
            <a:endParaRPr sz="4450"/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867783"/>
            <a:ext cx="993140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are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programs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designed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engage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conversations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with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users,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simulating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human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interaction.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790955" y="5701284"/>
            <a:ext cx="518159" cy="518159"/>
            <a:chOff x="790955" y="5701284"/>
            <a:chExt cx="518159" cy="518159"/>
          </a:xfrm>
        </p:grpSpPr>
        <p:sp>
          <p:nvSpPr>
            <p:cNvPr id="6" name="object 6" descr=""/>
            <p:cNvSpPr/>
            <p:nvPr/>
          </p:nvSpPr>
          <p:spPr>
            <a:xfrm>
              <a:off x="794765" y="5705094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226" y="0"/>
                  </a:moveTo>
                  <a:lnTo>
                    <a:pt x="95313" y="0"/>
                  </a:lnTo>
                  <a:lnTo>
                    <a:pt x="58212" y="7489"/>
                  </a:lnTo>
                  <a:lnTo>
                    <a:pt x="27916" y="27908"/>
                  </a:lnTo>
                  <a:lnTo>
                    <a:pt x="7490" y="58185"/>
                  </a:lnTo>
                  <a:lnTo>
                    <a:pt x="0" y="95249"/>
                  </a:lnTo>
                  <a:lnTo>
                    <a:pt x="0" y="415289"/>
                  </a:lnTo>
                  <a:lnTo>
                    <a:pt x="7490" y="452354"/>
                  </a:lnTo>
                  <a:lnTo>
                    <a:pt x="27916" y="482631"/>
                  </a:lnTo>
                  <a:lnTo>
                    <a:pt x="58212" y="503050"/>
                  </a:lnTo>
                  <a:lnTo>
                    <a:pt x="95313" y="510539"/>
                  </a:lnTo>
                  <a:lnTo>
                    <a:pt x="415226" y="510539"/>
                  </a:lnTo>
                  <a:lnTo>
                    <a:pt x="452327" y="503050"/>
                  </a:lnTo>
                  <a:lnTo>
                    <a:pt x="482623" y="482631"/>
                  </a:lnTo>
                  <a:lnTo>
                    <a:pt x="503049" y="452354"/>
                  </a:lnTo>
                  <a:lnTo>
                    <a:pt x="510540" y="415289"/>
                  </a:lnTo>
                  <a:lnTo>
                    <a:pt x="510540" y="95249"/>
                  </a:lnTo>
                  <a:lnTo>
                    <a:pt x="503049" y="58185"/>
                  </a:lnTo>
                  <a:lnTo>
                    <a:pt x="482623" y="27908"/>
                  </a:lnTo>
                  <a:lnTo>
                    <a:pt x="452327" y="7489"/>
                  </a:lnTo>
                  <a:lnTo>
                    <a:pt x="415226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94765" y="5705094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49"/>
                  </a:moveTo>
                  <a:lnTo>
                    <a:pt x="7490" y="58185"/>
                  </a:lnTo>
                  <a:lnTo>
                    <a:pt x="27916" y="27908"/>
                  </a:lnTo>
                  <a:lnTo>
                    <a:pt x="58212" y="7489"/>
                  </a:lnTo>
                  <a:lnTo>
                    <a:pt x="95313" y="0"/>
                  </a:lnTo>
                  <a:lnTo>
                    <a:pt x="415226" y="0"/>
                  </a:lnTo>
                  <a:lnTo>
                    <a:pt x="452327" y="7489"/>
                  </a:lnTo>
                  <a:lnTo>
                    <a:pt x="482623" y="27908"/>
                  </a:lnTo>
                  <a:lnTo>
                    <a:pt x="503049" y="58185"/>
                  </a:lnTo>
                  <a:lnTo>
                    <a:pt x="510540" y="95249"/>
                  </a:lnTo>
                  <a:lnTo>
                    <a:pt x="510540" y="415289"/>
                  </a:lnTo>
                  <a:lnTo>
                    <a:pt x="503049" y="452354"/>
                  </a:lnTo>
                  <a:lnTo>
                    <a:pt x="482623" y="482631"/>
                  </a:lnTo>
                  <a:lnTo>
                    <a:pt x="452327" y="503050"/>
                  </a:lnTo>
                  <a:lnTo>
                    <a:pt x="415226" y="510539"/>
                  </a:lnTo>
                  <a:lnTo>
                    <a:pt x="95313" y="510539"/>
                  </a:lnTo>
                  <a:lnTo>
                    <a:pt x="58212" y="503050"/>
                  </a:lnTo>
                  <a:lnTo>
                    <a:pt x="27916" y="482631"/>
                  </a:lnTo>
                  <a:lnTo>
                    <a:pt x="7490" y="452354"/>
                  </a:lnTo>
                  <a:lnTo>
                    <a:pt x="0" y="415289"/>
                  </a:lnTo>
                  <a:lnTo>
                    <a:pt x="0" y="95249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75156" y="5697677"/>
            <a:ext cx="147320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-795">
                <a:solidFill>
                  <a:srgbClr val="DCD6E4"/>
                </a:solidFill>
                <a:latin typeface="Verdana"/>
                <a:cs typeface="Verdana"/>
              </a:rPr>
              <a:t>1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18285" y="5679770"/>
            <a:ext cx="5539740" cy="1213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40">
                <a:solidFill>
                  <a:srgbClr val="DCD6E4"/>
                </a:solidFill>
                <a:latin typeface="Verdana"/>
                <a:cs typeface="Verdana"/>
              </a:rPr>
              <a:t>Functions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83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can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answer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questions,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book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appointments,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guide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users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through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various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processes.</a:t>
            </a:r>
            <a:endParaRPr sz="1750">
              <a:latin typeface="Roboto Light"/>
              <a:cs typeface="Roboto Light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424928" y="5701284"/>
            <a:ext cx="518159" cy="518159"/>
            <a:chOff x="7424928" y="5701284"/>
            <a:chExt cx="518159" cy="518159"/>
          </a:xfrm>
        </p:grpSpPr>
        <p:sp>
          <p:nvSpPr>
            <p:cNvPr id="11" name="object 11" descr=""/>
            <p:cNvSpPr/>
            <p:nvPr/>
          </p:nvSpPr>
          <p:spPr>
            <a:xfrm>
              <a:off x="7428738" y="5705094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289" y="0"/>
                  </a:moveTo>
                  <a:lnTo>
                    <a:pt x="95250" y="0"/>
                  </a:lnTo>
                  <a:lnTo>
                    <a:pt x="58185" y="7489"/>
                  </a:lnTo>
                  <a:lnTo>
                    <a:pt x="27908" y="27908"/>
                  </a:lnTo>
                  <a:lnTo>
                    <a:pt x="7489" y="58185"/>
                  </a:lnTo>
                  <a:lnTo>
                    <a:pt x="0" y="95249"/>
                  </a:lnTo>
                  <a:lnTo>
                    <a:pt x="0" y="415289"/>
                  </a:lnTo>
                  <a:lnTo>
                    <a:pt x="7489" y="452354"/>
                  </a:lnTo>
                  <a:lnTo>
                    <a:pt x="27908" y="482631"/>
                  </a:lnTo>
                  <a:lnTo>
                    <a:pt x="58185" y="503050"/>
                  </a:lnTo>
                  <a:lnTo>
                    <a:pt x="95250" y="510539"/>
                  </a:lnTo>
                  <a:lnTo>
                    <a:pt x="415289" y="510539"/>
                  </a:lnTo>
                  <a:lnTo>
                    <a:pt x="452354" y="503050"/>
                  </a:lnTo>
                  <a:lnTo>
                    <a:pt x="482631" y="482631"/>
                  </a:lnTo>
                  <a:lnTo>
                    <a:pt x="503050" y="452354"/>
                  </a:lnTo>
                  <a:lnTo>
                    <a:pt x="510539" y="415289"/>
                  </a:lnTo>
                  <a:lnTo>
                    <a:pt x="510539" y="95249"/>
                  </a:lnTo>
                  <a:lnTo>
                    <a:pt x="503050" y="58185"/>
                  </a:lnTo>
                  <a:lnTo>
                    <a:pt x="482631" y="27908"/>
                  </a:lnTo>
                  <a:lnTo>
                    <a:pt x="452354" y="7489"/>
                  </a:lnTo>
                  <a:lnTo>
                    <a:pt x="415289" y="0"/>
                  </a:lnTo>
                  <a:close/>
                </a:path>
              </a:pathLst>
            </a:custGeom>
            <a:solidFill>
              <a:srgbClr val="3013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428738" y="5705094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49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415289" y="0"/>
                  </a:lnTo>
                  <a:lnTo>
                    <a:pt x="452354" y="7489"/>
                  </a:lnTo>
                  <a:lnTo>
                    <a:pt x="482631" y="27908"/>
                  </a:lnTo>
                  <a:lnTo>
                    <a:pt x="503050" y="58185"/>
                  </a:lnTo>
                  <a:lnTo>
                    <a:pt x="510539" y="95249"/>
                  </a:lnTo>
                  <a:lnTo>
                    <a:pt x="510539" y="415289"/>
                  </a:lnTo>
                  <a:lnTo>
                    <a:pt x="503050" y="452354"/>
                  </a:lnTo>
                  <a:lnTo>
                    <a:pt x="482631" y="482631"/>
                  </a:lnTo>
                  <a:lnTo>
                    <a:pt x="452354" y="503050"/>
                  </a:lnTo>
                  <a:lnTo>
                    <a:pt x="415289" y="510539"/>
                  </a:lnTo>
                  <a:lnTo>
                    <a:pt x="95250" y="510539"/>
                  </a:lnTo>
                  <a:lnTo>
                    <a:pt x="58185" y="503050"/>
                  </a:lnTo>
                  <a:lnTo>
                    <a:pt x="27908" y="482631"/>
                  </a:lnTo>
                  <a:lnTo>
                    <a:pt x="7489" y="452354"/>
                  </a:lnTo>
                  <a:lnTo>
                    <a:pt x="0" y="415289"/>
                  </a:lnTo>
                  <a:lnTo>
                    <a:pt x="0" y="95249"/>
                  </a:lnTo>
                  <a:close/>
                </a:path>
              </a:pathLst>
            </a:custGeom>
            <a:ln w="7620">
              <a:solidFill>
                <a:srgbClr val="492C8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575931" y="5697677"/>
            <a:ext cx="217170" cy="4305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-135">
                <a:solidFill>
                  <a:srgbClr val="DCD6E4"/>
                </a:solidFill>
                <a:latin typeface="Verdana"/>
                <a:cs typeface="Verdana"/>
              </a:rPr>
              <a:t>2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153781" y="5679770"/>
            <a:ext cx="5575935" cy="1580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Benefits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900"/>
              </a:lnSpc>
              <a:spcBef>
                <a:spcPts val="86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They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provide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instant,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interactive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support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without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need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human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assistance,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improving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efficiency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and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accessibility.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2130043"/>
            <a:ext cx="5096510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60"/>
              <a:t>Types</a:t>
            </a:r>
            <a:r>
              <a:rPr dirty="0" sz="4450" spc="-400"/>
              <a:t> </a:t>
            </a:r>
            <a:r>
              <a:rPr dirty="0" sz="4450"/>
              <a:t>of</a:t>
            </a:r>
            <a:r>
              <a:rPr dirty="0" sz="4450" spc="-380"/>
              <a:t> </a:t>
            </a:r>
            <a:r>
              <a:rPr dirty="0" sz="4450" spc="35"/>
              <a:t>Chatbots</a:t>
            </a:r>
            <a:endParaRPr sz="4450"/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3373374"/>
            <a:ext cx="903224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fall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into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two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categories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based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their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capabilities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approach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communication.</a:t>
            </a:r>
            <a:endParaRPr sz="1750">
              <a:latin typeface="Roboto Light"/>
              <a:cs typeface="Roboto Ligh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157598"/>
            <a:ext cx="6077585" cy="1303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1EFF4"/>
                </a:solidFill>
                <a:latin typeface="Verdana"/>
                <a:cs typeface="Verdana"/>
              </a:rPr>
              <a:t>Rule-</a:t>
            </a:r>
            <a:r>
              <a:rPr dirty="0" sz="2200">
                <a:solidFill>
                  <a:srgbClr val="F1EFF4"/>
                </a:solidFill>
                <a:latin typeface="Verdana"/>
                <a:cs typeface="Verdana"/>
              </a:rPr>
              <a:t>Based</a:t>
            </a:r>
            <a:r>
              <a:rPr dirty="0" sz="2200" spc="-40">
                <a:solidFill>
                  <a:srgbClr val="F1EFF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1EFF4"/>
                </a:solidFill>
                <a:latin typeface="Verdana"/>
                <a:cs typeface="Verdana"/>
              </a:rPr>
              <a:t>Chatbots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40000"/>
              </a:lnSpc>
              <a:spcBef>
                <a:spcPts val="154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These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operate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predefined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rules,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ideal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for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FAQs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but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limited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flexibility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input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interpretation.</a:t>
            </a:r>
            <a:endParaRPr sz="1750">
              <a:latin typeface="Roboto Light"/>
              <a:cs typeface="Roboto Ligh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87488" y="4157598"/>
            <a:ext cx="6259195" cy="1671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30">
                <a:solidFill>
                  <a:srgbClr val="F1EFF4"/>
                </a:solidFill>
                <a:latin typeface="Verdana"/>
                <a:cs typeface="Verdana"/>
              </a:rPr>
              <a:t>AI-</a:t>
            </a:r>
            <a:r>
              <a:rPr dirty="0" sz="2200">
                <a:solidFill>
                  <a:srgbClr val="F1EFF4"/>
                </a:solidFill>
                <a:latin typeface="Verdana"/>
                <a:cs typeface="Verdana"/>
              </a:rPr>
              <a:t>Based</a:t>
            </a:r>
            <a:r>
              <a:rPr dirty="0" sz="2200" spc="-45">
                <a:solidFill>
                  <a:srgbClr val="F1EFF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F1EFF4"/>
                </a:solidFill>
                <a:latin typeface="Verdana"/>
                <a:cs typeface="Verdana"/>
              </a:rPr>
              <a:t>Chatbots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900"/>
              </a:lnSpc>
              <a:spcBef>
                <a:spcPts val="157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Leveraging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machine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learning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NLP,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AI-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based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enable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more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dynamic,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natural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interactions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that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can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handle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complex queries.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6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1187" y="3321558"/>
            <a:ext cx="10081895" cy="6896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350" spc="95"/>
              <a:t>Chatbot</a:t>
            </a:r>
            <a:r>
              <a:rPr dirty="0" sz="4350" spc="-420"/>
              <a:t> </a:t>
            </a:r>
            <a:r>
              <a:rPr dirty="0" sz="4350" spc="50"/>
              <a:t>Use</a:t>
            </a:r>
            <a:r>
              <a:rPr dirty="0" sz="4350" spc="-390"/>
              <a:t> </a:t>
            </a:r>
            <a:r>
              <a:rPr dirty="0" sz="4350" spc="-60"/>
              <a:t>Cases</a:t>
            </a:r>
            <a:r>
              <a:rPr dirty="0" sz="4350" spc="-400"/>
              <a:t> </a:t>
            </a:r>
            <a:r>
              <a:rPr dirty="0" sz="4350"/>
              <a:t>Across</a:t>
            </a:r>
            <a:r>
              <a:rPr dirty="0" sz="4350" spc="-390"/>
              <a:t> </a:t>
            </a:r>
            <a:r>
              <a:rPr dirty="0" sz="4350" spc="-10"/>
              <a:t>Industries</a:t>
            </a:r>
            <a:endParaRPr sz="4350"/>
          </a:p>
        </p:txBody>
      </p:sp>
      <p:sp>
        <p:nvSpPr>
          <p:cNvPr id="4" name="object 4" descr=""/>
          <p:cNvSpPr txBox="1"/>
          <p:nvPr/>
        </p:nvSpPr>
        <p:spPr>
          <a:xfrm>
            <a:off x="761187" y="4427982"/>
            <a:ext cx="11303000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7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are</a:t>
            </a:r>
            <a:r>
              <a:rPr dirty="0" sz="170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finding</a:t>
            </a:r>
            <a:r>
              <a:rPr dirty="0" sz="170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valuable</a:t>
            </a:r>
            <a:r>
              <a:rPr dirty="0" sz="17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applications</a:t>
            </a:r>
            <a:r>
              <a:rPr dirty="0" sz="170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across</a:t>
            </a:r>
            <a:r>
              <a:rPr dirty="0" sz="170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a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wide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range</a:t>
            </a:r>
            <a:r>
              <a:rPr dirty="0" sz="170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industries,</a:t>
            </a:r>
            <a:r>
              <a:rPr dirty="0" sz="17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enhancing</a:t>
            </a:r>
            <a:r>
              <a:rPr dirty="0" sz="170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efficiency</a:t>
            </a:r>
            <a:r>
              <a:rPr dirty="0" sz="17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b="0">
                <a:solidFill>
                  <a:srgbClr val="DCD6E4"/>
                </a:solidFill>
                <a:latin typeface="Roboto Light"/>
                <a:cs typeface="Roboto Light"/>
              </a:rPr>
              <a:t>user</a:t>
            </a:r>
            <a:r>
              <a:rPr dirty="0" sz="170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00" spc="-10" b="0">
                <a:solidFill>
                  <a:srgbClr val="DCD6E4"/>
                </a:solidFill>
                <a:latin typeface="Roboto Light"/>
                <a:cs typeface="Roboto Light"/>
              </a:rPr>
              <a:t>experiences.</a:t>
            </a:r>
            <a:endParaRPr sz="1700">
              <a:latin typeface="Roboto Light"/>
              <a:cs typeface="Roboto Ligh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67496" y="4992406"/>
          <a:ext cx="13173710" cy="2623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2269"/>
              </a:tblGrid>
              <a:tr h="640715"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1520"/>
                        </a:spcBef>
                        <a:tabLst>
                          <a:tab pos="6765290" algn="l"/>
                        </a:tabLst>
                      </a:pP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Customer</a:t>
                      </a:r>
                      <a:r>
                        <a:rPr dirty="0" sz="1700" spc="-2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Service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	Reduces</a:t>
                      </a:r>
                      <a:r>
                        <a:rPr dirty="0" sz="1700" spc="-5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response</a:t>
                      </a:r>
                      <a:r>
                        <a:rPr dirty="0" sz="1700" spc="-7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time</a:t>
                      </a:r>
                      <a:r>
                        <a:rPr dirty="0" sz="1700" spc="-4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by</a:t>
                      </a:r>
                      <a:r>
                        <a:rPr dirty="0" sz="1700" spc="-5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handling</a:t>
                      </a:r>
                      <a:r>
                        <a:rPr dirty="0" sz="1700" spc="-3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common</a:t>
                      </a:r>
                      <a:r>
                        <a:rPr dirty="0" sz="1700" spc="-7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inquiries</a:t>
                      </a:r>
                      <a:r>
                        <a:rPr dirty="0" sz="1700" spc="-3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24/7.</a:t>
                      </a:r>
                      <a:endParaRPr sz="1700">
                        <a:latin typeface="Roboto Light"/>
                        <a:cs typeface="Roboto Light"/>
                      </a:endParaRPr>
                    </a:p>
                  </a:txBody>
                  <a:tcPr marL="0" marR="0" marB="0" marT="19304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  <a:tr h="987425">
                <a:tc>
                  <a:txBody>
                    <a:bodyPr/>
                    <a:lstStyle/>
                    <a:p>
                      <a:pPr marL="6765290" marR="240665" indent="-6538595">
                        <a:lnSpc>
                          <a:spcPct val="137200"/>
                        </a:lnSpc>
                        <a:spcBef>
                          <a:spcPts val="715"/>
                        </a:spcBef>
                        <a:tabLst>
                          <a:tab pos="6765290" algn="l"/>
                        </a:tabLst>
                      </a:pPr>
                      <a:r>
                        <a:rPr dirty="0" sz="170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Healthcare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	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Assists</a:t>
                      </a:r>
                      <a:r>
                        <a:rPr dirty="0" baseline="1633" sz="2550" spc="-89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with</a:t>
                      </a:r>
                      <a:r>
                        <a:rPr dirty="0" baseline="1633" sz="2550" spc="-7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appointment</a:t>
                      </a:r>
                      <a:r>
                        <a:rPr dirty="0" baseline="1633" sz="2550" spc="-112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scheduling</a:t>
                      </a:r>
                      <a:r>
                        <a:rPr dirty="0" baseline="1633" sz="2550" spc="-6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and</a:t>
                      </a:r>
                      <a:r>
                        <a:rPr dirty="0" baseline="1633" sz="2550" spc="-7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symptom</a:t>
                      </a:r>
                      <a:r>
                        <a:rPr dirty="0" baseline="1633" sz="2550" spc="-112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checking</a:t>
                      </a:r>
                      <a:r>
                        <a:rPr dirty="0" baseline="1633" sz="2550" spc="-7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spc="-37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for </a:t>
                      </a:r>
                      <a:r>
                        <a:rPr dirty="0" sz="170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immediate</a:t>
                      </a:r>
                      <a:r>
                        <a:rPr dirty="0" sz="1700" spc="-3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support.</a:t>
                      </a:r>
                      <a:endParaRPr sz="1700">
                        <a:latin typeface="Roboto Light"/>
                        <a:cs typeface="Roboto Light"/>
                      </a:endParaRPr>
                    </a:p>
                  </a:txBody>
                  <a:tcPr marL="0" marR="0" marB="0" marT="9080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000000">
                        <a:alpha val="3921"/>
                      </a:srgbClr>
                    </a:solidFill>
                  </a:tcPr>
                </a:tc>
              </a:tr>
              <a:tr h="995680">
                <a:tc>
                  <a:txBody>
                    <a:bodyPr/>
                    <a:lstStyle/>
                    <a:p>
                      <a:pPr marL="6765290" marR="1066165" indent="-6538595">
                        <a:lnSpc>
                          <a:spcPct val="137200"/>
                        </a:lnSpc>
                        <a:spcBef>
                          <a:spcPts val="715"/>
                        </a:spcBef>
                        <a:tabLst>
                          <a:tab pos="6765290" algn="l"/>
                        </a:tabLst>
                      </a:pPr>
                      <a:r>
                        <a:rPr dirty="0" sz="170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Education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	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Acts</a:t>
                      </a:r>
                      <a:r>
                        <a:rPr dirty="0" baseline="1633" sz="2550" spc="-52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as</a:t>
                      </a:r>
                      <a:r>
                        <a:rPr dirty="0" baseline="1633" sz="2550" spc="-6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a</a:t>
                      </a:r>
                      <a:r>
                        <a:rPr dirty="0" baseline="1633" sz="2550" spc="-6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virtual</a:t>
                      </a:r>
                      <a:r>
                        <a:rPr dirty="0" baseline="1633" sz="2550" spc="-37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tutor,</a:t>
                      </a:r>
                      <a:r>
                        <a:rPr dirty="0" baseline="1633" sz="2550" spc="-82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answering</a:t>
                      </a:r>
                      <a:r>
                        <a:rPr dirty="0" baseline="1633" sz="2550" spc="-37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student</a:t>
                      </a:r>
                      <a:r>
                        <a:rPr dirty="0" baseline="1633" sz="2550" spc="-37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questions</a:t>
                      </a:r>
                      <a:r>
                        <a:rPr dirty="0" baseline="1633" sz="2550" spc="-7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baseline="1633" sz="2550" spc="-37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and </a:t>
                      </a:r>
                      <a:r>
                        <a:rPr dirty="0" sz="170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providing</a:t>
                      </a:r>
                      <a:r>
                        <a:rPr dirty="0" sz="1700" spc="-2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personalized</a:t>
                      </a:r>
                      <a:r>
                        <a:rPr dirty="0" sz="1700" spc="-15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 </a:t>
                      </a:r>
                      <a:r>
                        <a:rPr dirty="0" sz="1700" spc="-10" b="0">
                          <a:solidFill>
                            <a:srgbClr val="DCD6E4"/>
                          </a:solidFill>
                          <a:latin typeface="Roboto Light"/>
                          <a:cs typeface="Roboto Light"/>
                        </a:rPr>
                        <a:t>responses.</a:t>
                      </a:r>
                      <a:endParaRPr sz="1700">
                        <a:latin typeface="Roboto Light"/>
                        <a:cs typeface="Roboto Light"/>
                      </a:endParaRPr>
                    </a:p>
                  </a:txBody>
                  <a:tcPr marL="0" marR="0" marB="0" marT="9080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>
                        <a:alpha val="3921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1333246"/>
            <a:ext cx="5197475" cy="14160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dirty="0" sz="4450" spc="-204"/>
              <a:t>AI</a:t>
            </a:r>
            <a:r>
              <a:rPr dirty="0" sz="4450" spc="-380"/>
              <a:t> </a:t>
            </a:r>
            <a:r>
              <a:rPr dirty="0" sz="4450" spc="50"/>
              <a:t>Technologies</a:t>
            </a:r>
            <a:r>
              <a:rPr dirty="0" sz="4450" spc="-425"/>
              <a:t> </a:t>
            </a:r>
            <a:r>
              <a:rPr dirty="0" sz="4450" spc="55"/>
              <a:t>in </a:t>
            </a:r>
            <a:r>
              <a:rPr dirty="0" sz="4450" spc="-10"/>
              <a:t>Chatbots</a:t>
            </a:r>
            <a:endParaRPr sz="4450"/>
          </a:p>
        </p:txBody>
      </p:sp>
      <p:sp>
        <p:nvSpPr>
          <p:cNvPr id="4" name="object 4" descr=""/>
          <p:cNvSpPr txBox="1"/>
          <p:nvPr/>
        </p:nvSpPr>
        <p:spPr>
          <a:xfrm>
            <a:off x="6267958" y="3060107"/>
            <a:ext cx="7319009" cy="77343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effectiveness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of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AI-based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relies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on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powerful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technologies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that</a:t>
            </a:r>
            <a:endParaRPr sz="1750">
              <a:latin typeface="Roboto Light"/>
              <a:cs typeface="Roboto Ligh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enable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them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understand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respond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human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language.</a:t>
            </a:r>
            <a:endParaRPr sz="1750">
              <a:latin typeface="Roboto Light"/>
              <a:cs typeface="Roboto Ligh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403" y="4116323"/>
            <a:ext cx="566927" cy="56692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267958" y="4886071"/>
            <a:ext cx="3329940" cy="1949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2200" spc="60">
                <a:solidFill>
                  <a:srgbClr val="DCD6E4"/>
                </a:solidFill>
                <a:latin typeface="Verdana"/>
                <a:cs typeface="Verdana"/>
              </a:rPr>
              <a:t>Machine</a:t>
            </a:r>
            <a:r>
              <a:rPr dirty="0" sz="2200" spc="-16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Learning</a:t>
            </a:r>
            <a:endParaRPr sz="2200">
              <a:latin typeface="Verdana"/>
              <a:cs typeface="Verdana"/>
            </a:endParaRPr>
          </a:p>
          <a:p>
            <a:pPr algn="just" marL="12700" marR="5080">
              <a:lnSpc>
                <a:spcPct val="138700"/>
              </a:lnSpc>
              <a:spcBef>
                <a:spcPts val="86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Enables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continuously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learn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from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interactions,</a:t>
            </a:r>
            <a:r>
              <a:rPr dirty="0" sz="1750" spc="-6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improving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their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accuracy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providing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more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nuanced</a:t>
            </a:r>
            <a:r>
              <a:rPr dirty="0" sz="1750" spc="-5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responses.</a:t>
            </a:r>
            <a:endParaRPr sz="1750">
              <a:latin typeface="Roboto Light"/>
              <a:cs typeface="Roboto Ligh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29088" y="4116323"/>
            <a:ext cx="566927" cy="566927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216642" y="4865976"/>
            <a:ext cx="3409315" cy="1955164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Natural</a:t>
            </a:r>
            <a:r>
              <a:rPr dirty="0" sz="2200" spc="-13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40">
                <a:solidFill>
                  <a:srgbClr val="DCD6E4"/>
                </a:solidFill>
                <a:latin typeface="Verdana"/>
                <a:cs typeface="Verdana"/>
              </a:rPr>
              <a:t>Language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Processing</a:t>
            </a:r>
            <a:r>
              <a:rPr dirty="0" sz="2200" spc="100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(NLP)</a:t>
            </a:r>
            <a:endParaRPr sz="2200">
              <a:latin typeface="Verdana"/>
              <a:cs typeface="Verdana"/>
            </a:endParaRPr>
          </a:p>
          <a:p>
            <a:pPr algn="just" marL="12700" marR="5080">
              <a:lnSpc>
                <a:spcPct val="138900"/>
              </a:lnSpc>
              <a:spcBef>
                <a:spcPts val="85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Allows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chatbots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understand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and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process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human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language,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enabling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meaningful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and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natural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replies.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400" cy="82295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886155"/>
            <a:ext cx="6771005" cy="14166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10"/>
              </a:lnSpc>
            </a:pPr>
            <a:r>
              <a:rPr dirty="0" sz="4450"/>
              <a:t>Core</a:t>
            </a:r>
            <a:r>
              <a:rPr dirty="0" sz="4450" spc="-360"/>
              <a:t> </a:t>
            </a:r>
            <a:r>
              <a:rPr dirty="0" sz="4450" spc="110"/>
              <a:t>Components</a:t>
            </a:r>
            <a:r>
              <a:rPr dirty="0" sz="4450" spc="-409"/>
              <a:t> </a:t>
            </a:r>
            <a:r>
              <a:rPr dirty="0" sz="4450"/>
              <a:t>of</a:t>
            </a:r>
            <a:r>
              <a:rPr dirty="0" sz="4450" spc="-360"/>
              <a:t> </a:t>
            </a:r>
            <a:r>
              <a:rPr dirty="0" sz="4450" spc="25"/>
              <a:t>an </a:t>
            </a:r>
            <a:r>
              <a:rPr dirty="0" sz="4450" spc="-254"/>
              <a:t>AI-</a:t>
            </a:r>
            <a:r>
              <a:rPr dirty="0" sz="4450" spc="80"/>
              <a:t>Based</a:t>
            </a:r>
            <a:r>
              <a:rPr dirty="0" sz="4450" spc="-405"/>
              <a:t> </a:t>
            </a:r>
            <a:r>
              <a:rPr dirty="0" sz="4450" spc="85"/>
              <a:t>Chatbot</a:t>
            </a:r>
            <a:endParaRPr sz="44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004" y="3669791"/>
            <a:ext cx="1133856" cy="362864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81304" y="2614345"/>
            <a:ext cx="7329170" cy="4285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Two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key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components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work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together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provide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customized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experience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for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chatbot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users.</a:t>
            </a:r>
            <a:endParaRPr sz="175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1710"/>
              </a:spcBef>
            </a:pPr>
            <a:endParaRPr sz="1750">
              <a:latin typeface="Roboto Light"/>
              <a:cs typeface="Roboto Light"/>
            </a:endParaRPr>
          </a:p>
          <a:p>
            <a:pPr marL="1486535">
              <a:lnSpc>
                <a:spcPct val="100000"/>
              </a:lnSpc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Intent</a:t>
            </a:r>
            <a:r>
              <a:rPr dirty="0" sz="2200" spc="-21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Detection</a:t>
            </a:r>
            <a:endParaRPr sz="2200">
              <a:latin typeface="Verdana"/>
              <a:cs typeface="Verdana"/>
            </a:endParaRPr>
          </a:p>
          <a:p>
            <a:pPr marL="1486535">
              <a:lnSpc>
                <a:spcPct val="100000"/>
              </a:lnSpc>
              <a:spcBef>
                <a:spcPts val="167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Identifies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user's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goal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or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purpose,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e.g.,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tracking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an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order</a:t>
            </a:r>
            <a:endParaRPr sz="1750">
              <a:latin typeface="Roboto Light"/>
              <a:cs typeface="Roboto Light"/>
            </a:endParaRPr>
          </a:p>
          <a:p>
            <a:pPr marL="1486535">
              <a:lnSpc>
                <a:spcPct val="100000"/>
              </a:lnSpc>
              <a:spcBef>
                <a:spcPts val="840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when</a:t>
            </a:r>
            <a:r>
              <a:rPr dirty="0" sz="1750" spc="-1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asked,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"Where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is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my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package?"</a:t>
            </a:r>
            <a:endParaRPr sz="175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</a:pPr>
            <a:endParaRPr sz="175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750">
              <a:latin typeface="Roboto Light"/>
              <a:cs typeface="Roboto Light"/>
            </a:endParaRPr>
          </a:p>
          <a:p>
            <a:pPr marL="1486535">
              <a:lnSpc>
                <a:spcPct val="100000"/>
              </a:lnSpc>
            </a:pPr>
            <a:r>
              <a:rPr dirty="0" sz="2200">
                <a:solidFill>
                  <a:srgbClr val="DCD6E4"/>
                </a:solidFill>
                <a:latin typeface="Verdana"/>
                <a:cs typeface="Verdana"/>
              </a:rPr>
              <a:t>Entity</a:t>
            </a:r>
            <a:r>
              <a:rPr dirty="0" sz="2200" spc="-125">
                <a:solidFill>
                  <a:srgbClr val="DCD6E4"/>
                </a:solidFill>
                <a:latin typeface="Verdana"/>
                <a:cs typeface="Verdana"/>
              </a:rPr>
              <a:t> </a:t>
            </a:r>
            <a:r>
              <a:rPr dirty="0" sz="2200" spc="-10">
                <a:solidFill>
                  <a:srgbClr val="DCD6E4"/>
                </a:solidFill>
                <a:latin typeface="Verdana"/>
                <a:cs typeface="Verdana"/>
              </a:rPr>
              <a:t>Recognition</a:t>
            </a:r>
            <a:endParaRPr sz="2200">
              <a:latin typeface="Verdana"/>
              <a:cs typeface="Verdana"/>
            </a:endParaRPr>
          </a:p>
          <a:p>
            <a:pPr marL="1486535" marR="436880">
              <a:lnSpc>
                <a:spcPct val="140000"/>
              </a:lnSpc>
              <a:spcBef>
                <a:spcPts val="835"/>
              </a:spcBef>
            </a:pP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Extracts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specific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details,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like</a:t>
            </a:r>
            <a:r>
              <a:rPr dirty="0" sz="1750" spc="-3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dates,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locations,</a:t>
            </a:r>
            <a:r>
              <a:rPr dirty="0" sz="1750" spc="-5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or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product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names,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2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tailor</a:t>
            </a:r>
            <a:r>
              <a:rPr dirty="0" sz="1750" spc="-4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responses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to</a:t>
            </a:r>
            <a:r>
              <a:rPr dirty="0" sz="1750" spc="-4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the</a:t>
            </a:r>
            <a:r>
              <a:rPr dirty="0" sz="1750" spc="-30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b="0">
                <a:solidFill>
                  <a:srgbClr val="DCD6E4"/>
                </a:solidFill>
                <a:latin typeface="Roboto Light"/>
                <a:cs typeface="Roboto Light"/>
              </a:rPr>
              <a:t>user's</a:t>
            </a:r>
            <a:r>
              <a:rPr dirty="0" sz="1750" spc="-25" b="0">
                <a:solidFill>
                  <a:srgbClr val="DCD6E4"/>
                </a:solidFill>
                <a:latin typeface="Roboto Light"/>
                <a:cs typeface="Roboto Light"/>
              </a:rPr>
              <a:t> </a:t>
            </a:r>
            <a:r>
              <a:rPr dirty="0" sz="1750" spc="-10" b="0">
                <a:solidFill>
                  <a:srgbClr val="DCD6E4"/>
                </a:solidFill>
                <a:latin typeface="Roboto Light"/>
                <a:cs typeface="Roboto Light"/>
              </a:rPr>
              <a:t>needs.</a:t>
            </a:r>
            <a:endParaRPr sz="17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2024-11-16T09:01:12Z</dcterms:created>
  <dcterms:modified xsi:type="dcterms:W3CDTF">2024-11-16T09:01:12Z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2024-11-16T00:00:00Z</vt:filetime>
  </property>
  <property fmtid="{D5CDD505-2E9C-101B-9397-08002B2CF9AE}" pid="3" name="Producer">
    <vt:lpwstr>3-Heights(TM) PDF Security Shell 4.8.25.2 (http://www.pdf-tools.com)</vt:lpwstr>
  </property>
</Properties>
</file>