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5CC15-30EF-4646-BEE7-0155B5FAA1CD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95CAF-526E-4B40-A621-BE808FC8A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3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95CAF-526E-4B40-A621-BE808FC8A5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4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95CAF-526E-4B40-A621-BE808FC8A54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4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71BB-726E-3428-85B5-6C33506B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4BD17-CCE6-DBEE-60BC-2D7FB55F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F312-9C0F-02E8-274C-1852D1E7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5B99-DAF7-EA72-75EC-754E01BB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6D3C-9ABA-84FC-365B-6D421B03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F3D1-6697-8839-AE14-4421160F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E102A-3A6C-4A9E-97AB-5A9B5097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BDDB9-CACE-AF8F-EC52-345D48B1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B7A3-1C81-C2DD-C2C1-0C26B87D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B408-FCE6-CD9B-475E-DE81715C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6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26F91-30E3-93D4-9726-8288F0937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03076-A29D-9B87-AB8A-61921E928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C1FA-5787-ADBA-C61F-1C365BD9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FBA5-A5CB-4EF9-4C46-5BEBFE72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93EB-3D80-8058-7C20-D8238CB6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9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CF8E-AEDF-2538-F6BC-D42A05A1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4EC4-46EC-B938-528C-3C1EED37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F2F1B-69C7-02DE-14D8-704D06C0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1E83-7901-09BF-F265-E32CF4A3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E6E0D-E573-B2ED-EC57-93BC0F87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3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87E8-12EA-AD6F-2F98-DAEB6D81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327F6-6D4D-AAE2-B905-461A42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600D-3FA4-73DD-24D7-7E7FB0B3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09E9-70C8-4A73-EB0B-172EEC6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66B6-BC5B-A4DE-3A5B-27B70A7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88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B85A-7F53-72EE-EBED-10F61C36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CA3C-AFDD-EC49-09D5-2B272A99F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F2C67-346C-33F8-E868-4A69FF69C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CF5B-BE66-2002-3446-5CABFFD5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84E7-39B5-B960-CDA0-FD025DF9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AF97A-385F-3A1F-1AE7-B2C36C2E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1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00E9-DC80-4B59-ADCB-38D94EB0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B153-06BA-F0CB-5982-878204D6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3A4DB-CA00-E519-E2AF-A9F1068FC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7C5C6-9AB5-AAA7-5765-CBDD07B30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DA0C7-CA18-8239-D60A-0737A44E6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2BC4F-B663-D823-EF00-0D9C49E1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F1DE5-314E-52CF-9B1C-3D2BA93E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73749-EABE-22A9-662C-5996574E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3929-587C-DF1A-AA63-620316F0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2F262-C57D-A2AE-043B-57163C7C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8B62-C018-3EB1-6145-7295775C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857B-9386-E390-165E-A8E09D04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3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8D401-7B99-4047-799C-C4362C64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4C185-CCA1-068B-C6BE-76D39C78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2E70-2201-A6ED-8DD9-0104B707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9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7DCA-190A-887C-721D-A6C59F79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E1F4-1A10-D730-073E-CEF62A2D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9D613-C008-393C-100A-3372CD2F1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C61C6-00A7-D57F-6B1D-F713705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A829C-74F0-9544-2EE7-A58E3364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6DB1-A8C0-7F08-6F96-8765B0C9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7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FF22-E597-DB6E-DCDA-6089DFCF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496D1-CCE9-A45B-E8BA-4A293CF5A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9DA3E-C67F-B79E-35EA-6BBD3D9AC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569A3-2280-7D12-46AC-06B89294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22C57-880F-5053-F2DD-D7B23ED4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87F2E-6710-F727-EFD5-A951C9C6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1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F24CC-85BE-B9AB-29CE-6194D04D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302EE-DE16-A732-832F-77A108E4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D425-7133-2DFA-B558-502B9DF43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BF11-1DE1-42F0-BD66-99F4FB021E9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8CAF-3771-8289-318C-687330AEF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5A03-6370-BB38-9B5D-89601E736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15F7-1658-44C1-9455-DE01E4D8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4475-AAF3-7DB8-4325-BF87A80EC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181" y="1661651"/>
            <a:ext cx="9144000" cy="983073"/>
          </a:xfrm>
        </p:spPr>
        <p:txBody>
          <a:bodyPr/>
          <a:lstStyle/>
          <a:p>
            <a:r>
              <a:rPr lang="en-IN" dirty="0" err="1">
                <a:latin typeface="Baskerville Old Face" panose="02020602080505020303" pitchFamily="18" charset="0"/>
              </a:rPr>
              <a:t>HyperParameter</a:t>
            </a:r>
            <a:r>
              <a:rPr lang="en-IN" dirty="0">
                <a:latin typeface="Baskerville Old Face" panose="02020602080505020303" pitchFamily="18" charset="0"/>
              </a:rPr>
              <a:t> Tuning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523E31-2438-A5B0-2984-0491B92697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53032" y="2735949"/>
            <a:ext cx="59891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Hyper</a:t>
            </a:r>
            <a:r>
              <a:rPr lang="en-US" altLang="en-US" sz="1800" dirty="0" err="1">
                <a:latin typeface="Baskerville Old Face" panose="02020602080505020303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Beyond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: Variable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: Adjusting</a:t>
            </a: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Adjusting the Variables beyon</a:t>
            </a:r>
            <a:r>
              <a:rPr lang="en-US" altLang="en-US" sz="1800" dirty="0">
                <a:latin typeface="Baskerville Old Face" panose="02020602080505020303" pitchFamily="18" charset="0"/>
              </a:rPr>
              <a:t>d the Model’s learning process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5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F3A1-AF05-07EA-3B18-A262D4AE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051"/>
            <a:ext cx="10515600" cy="117987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askerville Old Face" panose="02020602080505020303" pitchFamily="18" charset="0"/>
              </a:rPr>
              <a:t>Hyperparameter tuning </a:t>
            </a:r>
            <a:r>
              <a:rPr lang="en-US" sz="2400" dirty="0">
                <a:latin typeface="Baskerville Old Face" panose="02020602080505020303" pitchFamily="18" charset="0"/>
              </a:rPr>
              <a:t>is the process of </a:t>
            </a:r>
            <a:r>
              <a:rPr lang="en-US" sz="2400" b="1" dirty="0">
                <a:latin typeface="Baskerville Old Face" panose="02020602080505020303" pitchFamily="18" charset="0"/>
              </a:rPr>
              <a:t>optimizing</a:t>
            </a:r>
            <a:r>
              <a:rPr lang="en-US" sz="2400" dirty="0">
                <a:latin typeface="Baskerville Old Face" panose="02020602080505020303" pitchFamily="18" charset="0"/>
              </a:rPr>
              <a:t> the external configuration (hyperparameters) of a machine learning model to improve its performance and generalization on unseen data.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EA97-8FC7-2D87-63D1-69D54667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4877"/>
            <a:ext cx="10515600" cy="35320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Baskerville Old Face" panose="02020602080505020303" pitchFamily="18" charset="0"/>
              </a:rPr>
              <a:t>Questions to be Raised in your Minds: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What are hyperparameters?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What is the difference between the parameters and hyperparameters?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Is tuning necessary to the </a:t>
            </a:r>
            <a:r>
              <a:rPr lang="en-IN" sz="2400" dirty="0" err="1">
                <a:latin typeface="Baskerville Old Face" panose="02020602080505020303" pitchFamily="18" charset="0"/>
              </a:rPr>
              <a:t>hyperparametrs</a:t>
            </a:r>
            <a:r>
              <a:rPr lang="en-IN" sz="2400" dirty="0">
                <a:latin typeface="Baskerville Old Face" panose="02020602080505020303" pitchFamily="18" charset="0"/>
              </a:rPr>
              <a:t>?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What are the needs of hyperparameter tuning?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Where we are going to use this Hyperparameter tuning?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How we are going to identify the necessity of tuning the </a:t>
            </a:r>
            <a:r>
              <a:rPr lang="en-IN" sz="2400" dirty="0" err="1">
                <a:latin typeface="Baskerville Old Face" panose="02020602080505020303" pitchFamily="18" charset="0"/>
              </a:rPr>
              <a:t>hyperparametrs</a:t>
            </a:r>
            <a:r>
              <a:rPr lang="en-IN" sz="2400" dirty="0">
                <a:latin typeface="Baskerville Old Face" panose="02020602080505020303" pitchFamily="18" charset="0"/>
              </a:rPr>
              <a:t>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6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BFA4-6D6A-35B0-2423-1EE59ABA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Baskerville Old Face" panose="02020602080505020303" pitchFamily="18" charset="0"/>
              </a:rPr>
              <a:t>Difference Between Parameters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08AD-3EFE-FEDD-1023-A07285FB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816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                    Parameters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Parameters are the internal variables of the model that are learned from the training data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These are updated during the training process to minimize the loss function.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These are updated during the training process to minimize the loss function.</a:t>
            </a:r>
          </a:p>
          <a:p>
            <a:r>
              <a:rPr lang="en-US" sz="1600" b="1" dirty="0">
                <a:latin typeface="Baskerville Old Face" panose="02020602080505020303" pitchFamily="18" charset="0"/>
              </a:rPr>
              <a:t>Training</a:t>
            </a:r>
            <a:r>
              <a:rPr lang="en-US" sz="1600" dirty="0">
                <a:latin typeface="Baskerville Old Face" panose="02020602080505020303" pitchFamily="18" charset="0"/>
              </a:rPr>
              <a:t>: Parameters are learned automatically by the model using optimization algorithms (like gradient descent).</a:t>
            </a:r>
          </a:p>
          <a:p>
            <a:r>
              <a:rPr lang="en-US" sz="1600" b="1" dirty="0">
                <a:latin typeface="Baskerville Old Face" panose="02020602080505020303" pitchFamily="18" charset="0"/>
              </a:rPr>
              <a:t>Examples</a:t>
            </a:r>
            <a:r>
              <a:rPr lang="en-US" sz="1600" dirty="0">
                <a:latin typeface="Baskerville Old Face" panose="02020602080505020303" pitchFamily="18" charset="0"/>
              </a:rPr>
              <a:t>: Weights and biases in neural networks, coefficients in a linear regression model.</a:t>
            </a:r>
          </a:p>
          <a:p>
            <a:endParaRPr lang="en-IN" sz="2000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4C73-8EE4-2E48-3210-97BC3EEB45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>
                <a:latin typeface="Baskerville Old Face" panose="02020602080505020303" pitchFamily="18" charset="0"/>
              </a:rPr>
              <a:t>Hyperparameters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The external configurations that govern the model training process but are not learned from the data.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They are set by the user before the learning process begins.</a:t>
            </a:r>
          </a:p>
          <a:p>
            <a:r>
              <a:rPr lang="en-US" sz="1400" b="1" dirty="0">
                <a:latin typeface="Baskerville Old Face" panose="02020602080505020303" pitchFamily="18" charset="0"/>
              </a:rPr>
              <a:t>Training</a:t>
            </a:r>
            <a:r>
              <a:rPr lang="en-US" sz="1400" dirty="0">
                <a:latin typeface="Baskerville Old Face" panose="02020602080505020303" pitchFamily="18" charset="0"/>
              </a:rPr>
              <a:t>: Hyperparameters are not learned by the model and need to be set manually, often through methods like grid search or random search.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1600" b="1" dirty="0">
                <a:latin typeface="Baskerville Old Face" panose="02020602080505020303" pitchFamily="18" charset="0"/>
              </a:rPr>
              <a:t>Role</a:t>
            </a:r>
            <a:r>
              <a:rPr lang="en-US" sz="1600" dirty="0">
                <a:latin typeface="Baskerville Old Face" panose="02020602080505020303" pitchFamily="18" charset="0"/>
              </a:rPr>
              <a:t>: They control how the model is trained and influence the training behavior and efficiency, indirectly affecting model performance.</a:t>
            </a:r>
          </a:p>
          <a:p>
            <a:r>
              <a:rPr lang="en-US" sz="1600" b="1" dirty="0">
                <a:latin typeface="Baskerville Old Face" panose="02020602080505020303" pitchFamily="18" charset="0"/>
              </a:rPr>
              <a:t>Examples</a:t>
            </a:r>
            <a:r>
              <a:rPr lang="en-US" sz="1600" dirty="0">
                <a:latin typeface="Baskerville Old Face" panose="02020602080505020303" pitchFamily="18" charset="0"/>
              </a:rPr>
              <a:t>: Learning rate, batch size, number of layers in a neural network, number of epochs, dropout rate.</a:t>
            </a:r>
            <a:endParaRPr lang="en-IN" sz="1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adio - Free technology icons">
            <a:extLst>
              <a:ext uri="{FF2B5EF4-FFF2-40B4-BE49-F238E27FC236}">
                <a16:creationId xmlns:a16="http://schemas.microsoft.com/office/drawing/2014/main" id="{244B23A6-4645-FEDA-1FAF-4F383DC553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52" y="2628600"/>
            <a:ext cx="4038600" cy="243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641DA0-5E5D-850D-4A61-B9F61AD38119}"/>
              </a:ext>
            </a:extLst>
          </p:cNvPr>
          <p:cNvCxnSpPr>
            <a:cxnSpLocks/>
          </p:cNvCxnSpPr>
          <p:nvPr/>
        </p:nvCxnSpPr>
        <p:spPr>
          <a:xfrm flipH="1" flipV="1">
            <a:off x="1168814" y="1053448"/>
            <a:ext cx="1908072" cy="220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1DFE6-39CD-720E-B3D7-C7969A82FDC3}"/>
              </a:ext>
            </a:extLst>
          </p:cNvPr>
          <p:cNvCxnSpPr>
            <a:cxnSpLocks/>
          </p:cNvCxnSpPr>
          <p:nvPr/>
        </p:nvCxnSpPr>
        <p:spPr>
          <a:xfrm flipH="1" flipV="1">
            <a:off x="1140542" y="1032247"/>
            <a:ext cx="2463598" cy="22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D3091-EBE7-A19E-4170-25637B137A6D}"/>
              </a:ext>
            </a:extLst>
          </p:cNvPr>
          <p:cNvCxnSpPr>
            <a:cxnSpLocks/>
          </p:cNvCxnSpPr>
          <p:nvPr/>
        </p:nvCxnSpPr>
        <p:spPr>
          <a:xfrm flipH="1" flipV="1">
            <a:off x="1220432" y="1032177"/>
            <a:ext cx="3233581" cy="226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8E4BCD-F7ED-E449-5DD8-1967E82DB6CE}"/>
              </a:ext>
            </a:extLst>
          </p:cNvPr>
          <p:cNvSpPr txBox="1"/>
          <p:nvPr/>
        </p:nvSpPr>
        <p:spPr>
          <a:xfrm>
            <a:off x="723900" y="477738"/>
            <a:ext cx="104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Knobs</a:t>
            </a:r>
            <a:r>
              <a:rPr lang="en-IN" dirty="0"/>
              <a:t> 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2BFE547-F341-1765-C559-F5E9024CBEFF}"/>
              </a:ext>
            </a:extLst>
          </p:cNvPr>
          <p:cNvSpPr/>
          <p:nvPr/>
        </p:nvSpPr>
        <p:spPr>
          <a:xfrm>
            <a:off x="4542505" y="453072"/>
            <a:ext cx="2989007" cy="255638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Baskerville Old Face" panose="02020602080505020303" pitchFamily="18" charset="0"/>
              </a:rPr>
              <a:t>Everyone calls me Radio, But Why I am here??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A425B7-4F2D-A366-C4F7-E3D856C08DB9}"/>
              </a:ext>
            </a:extLst>
          </p:cNvPr>
          <p:cNvSpPr txBox="1"/>
          <p:nvPr/>
        </p:nvSpPr>
        <p:spPr>
          <a:xfrm>
            <a:off x="8298425" y="582067"/>
            <a:ext cx="30971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latin typeface="Baskerville Old Face" panose="02020602080505020303" pitchFamily="18" charset="0"/>
              </a:rPr>
              <a:t>If you </a:t>
            </a:r>
            <a:r>
              <a:rPr lang="en-IN" sz="2800" dirty="0" err="1">
                <a:latin typeface="Baskerville Old Face" panose="02020602080505020303" pitchFamily="18" charset="0"/>
              </a:rPr>
              <a:t>observe,the</a:t>
            </a:r>
            <a:r>
              <a:rPr lang="en-IN" sz="2800" dirty="0">
                <a:latin typeface="Baskerville Old Face" panose="02020602080505020303" pitchFamily="18" charset="0"/>
              </a:rPr>
              <a:t> knobs of the radio works as external agents that helps to adjust the frequency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latin typeface="Baskerville Old Face" panose="02020602080505020303" pitchFamily="18" charset="0"/>
              </a:rPr>
              <a:t>Likewise, The hyperparameters also external agents that can adjusted by the developer to……???? </a:t>
            </a:r>
          </a:p>
        </p:txBody>
      </p:sp>
    </p:spTree>
    <p:extLst>
      <p:ext uri="{BB962C8B-B14F-4D97-AF65-F5344CB8AC3E}">
        <p14:creationId xmlns:p14="http://schemas.microsoft.com/office/powerpoint/2010/main" val="101536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4880-E573-9A7B-0439-3ABD1CCE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skerville Old Face" panose="02020602080505020303" pitchFamily="18" charset="0"/>
              </a:rPr>
              <a:t>What are the needs of Hyperparameter tuning?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BC00-7944-7EF6-54B5-87037F58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342" y="795561"/>
            <a:ext cx="5157787" cy="57042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Before tuning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EE6520-232F-E1AB-AB21-004344B445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5" y="1324198"/>
            <a:ext cx="5157787" cy="307940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7C5CB-6B80-CA6D-D812-E9B0E658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858" y="795561"/>
            <a:ext cx="5183188" cy="57042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                                                            After tuning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EEEBD0-8E71-3BB8-1C93-6CA68BE3DE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35" y="1324198"/>
            <a:ext cx="4938252" cy="314791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DF3B8D-5EF7-3C3D-21C9-EA5B157933E8}"/>
              </a:ext>
            </a:extLst>
          </p:cNvPr>
          <p:cNvSpPr txBox="1"/>
          <p:nvPr/>
        </p:nvSpPr>
        <p:spPr>
          <a:xfrm>
            <a:off x="230186" y="4527469"/>
            <a:ext cx="5157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Accuracy: Around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91-93%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 (This will depend on the random split and data)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Training Time: Time taken by the default model. </a:t>
            </a:r>
          </a:p>
          <a:p>
            <a:endParaRPr lang="en-IN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592E78F1-F026-5E60-49A1-4A6C7DBA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735" y="4527469"/>
            <a:ext cx="493579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Baskerville Old Face" panose="02020602080505020303" pitchFamily="18" charset="0"/>
              </a:rPr>
              <a:t>Tuned Accuracy</a:t>
            </a:r>
            <a:r>
              <a:rPr lang="en-US" altLang="en-US" sz="1600" dirty="0">
                <a:latin typeface="Baskerville Old Face" panose="02020602080505020303" pitchFamily="18" charset="0"/>
              </a:rPr>
              <a:t>: Improved accuracy, usually a few percent better (e.g., </a:t>
            </a:r>
            <a:r>
              <a:rPr lang="en-US" altLang="en-US" sz="1600" b="1" dirty="0">
                <a:latin typeface="Baskerville Old Face" panose="02020602080505020303" pitchFamily="18" charset="0"/>
              </a:rPr>
              <a:t>95-97%</a:t>
            </a:r>
            <a:r>
              <a:rPr lang="en-US" altLang="en-US" sz="1600" dirty="0">
                <a:latin typeface="Baskerville Old Face" panose="02020602080505020303" pitchFamily="18" charset="0"/>
              </a:rPr>
              <a:t>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Baskerville Old Face" panose="02020602080505020303" pitchFamily="18" charset="0"/>
              </a:rPr>
              <a:t>Tuned Training Time</a:t>
            </a:r>
            <a:r>
              <a:rPr lang="en-US" altLang="en-US" sz="1600" dirty="0">
                <a:latin typeface="Baskerville Old Face" panose="02020602080505020303" pitchFamily="18" charset="0"/>
              </a:rPr>
              <a:t>: Slightly longer because of the grid search, but still within acceptable limits.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Baskerville Old Face" panose="02020602080505020303" pitchFamily="18" charset="0"/>
              </a:rPr>
              <a:t>Best Parameters</a:t>
            </a:r>
            <a:r>
              <a:rPr lang="en-US" altLang="en-US" sz="1600" dirty="0">
                <a:latin typeface="Baskerville Old Face" panose="02020602080505020303" pitchFamily="18" charset="0"/>
              </a:rPr>
              <a:t>: Displays the best hyperparameters chosen by </a:t>
            </a:r>
            <a:r>
              <a:rPr lang="en-US" altLang="en-US" sz="1600" dirty="0" err="1">
                <a:latin typeface="Baskerville Old Face" panose="02020602080505020303" pitchFamily="18" charset="0"/>
              </a:rPr>
              <a:t>GridSearchCV</a:t>
            </a:r>
            <a:r>
              <a:rPr lang="en-US" altLang="en-US" sz="1600" dirty="0">
                <a:latin typeface="Baskerville Old Face" panose="02020602080505020303" pitchFamily="18" charset="0"/>
              </a:rPr>
              <a:t>, like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max_depth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min_samples_split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.</a:t>
            </a:r>
            <a:r>
              <a:rPr lang="en-US" altLang="en-US" sz="1600" dirty="0">
                <a:latin typeface="Baskerville Old Face" panose="020206020805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987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D7FCA-A293-B629-CC02-3E99D170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59134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askerville Old Face" panose="02020602080505020303" pitchFamily="18" charset="0"/>
              </a:rPr>
              <a:t>Use of </a:t>
            </a:r>
            <a:r>
              <a:rPr lang="en-IN" sz="2800" dirty="0" err="1">
                <a:latin typeface="Baskerville Old Face" panose="02020602080505020303" pitchFamily="18" charset="0"/>
              </a:rPr>
              <a:t>Hyperparametrs</a:t>
            </a:r>
            <a:r>
              <a:rPr lang="en-IN" sz="2800" dirty="0">
                <a:latin typeface="Baskerville Old Face" panose="02020602080505020303" pitchFamily="18" charset="0"/>
              </a:rPr>
              <a:t> tuning in different domains: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EA2C-37F3-1074-9BF7-B364C232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61549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800" dirty="0"/>
              <a:t>Machine Learning: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800" b="1" dirty="0"/>
              <a:t>Supervised Learning</a:t>
            </a:r>
            <a:r>
              <a:rPr lang="en-IN" sz="1800" dirty="0"/>
              <a:t>:</a:t>
            </a:r>
            <a:r>
              <a:rPr lang="en-US" sz="1800" dirty="0"/>
              <a:t>learning rate, regularization, batch size, and number of epochs. 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/>
              <a:t>Unsupervised </a:t>
            </a:r>
            <a:r>
              <a:rPr lang="en-US" sz="1800" b="1" dirty="0" err="1"/>
              <a:t>Learning:</a:t>
            </a:r>
            <a:r>
              <a:rPr lang="en-US" sz="1800" dirty="0" err="1"/>
              <a:t>the</a:t>
            </a:r>
            <a:r>
              <a:rPr lang="en-US" sz="1800" dirty="0"/>
              <a:t> number of clusters in k-means, the number of components in PCA</a:t>
            </a:r>
            <a:r>
              <a:rPr lang="en-IN" sz="1800" b="1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800" dirty="0"/>
              <a:t>Deep Learning: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800" b="1" dirty="0"/>
              <a:t>Neural Networks:</a:t>
            </a:r>
            <a:r>
              <a:rPr lang="en-US" sz="1800" dirty="0"/>
              <a:t>no of layer’s ,no of neurons ,dropout rates, activation functions ,and learning rates</a:t>
            </a:r>
            <a:endParaRPr lang="en-IN" sz="1800" b="1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800" b="1" dirty="0"/>
              <a:t>Recurring Neural Networks:</a:t>
            </a:r>
            <a:r>
              <a:rPr lang="en-US" sz="1800" dirty="0"/>
              <a:t>sequence length, batch size, and learning rate is crucial for time series forecasting, language models, and speech recognition tasks.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800" dirty="0"/>
              <a:t>Natural language Processing: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800" b="1" dirty="0"/>
              <a:t>Transformer Models:</a:t>
            </a:r>
            <a:r>
              <a:rPr lang="en-US" sz="1800" dirty="0"/>
              <a:t>attention heads, the size of embeddings, and learning rates.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/>
              <a:t>Text Classification: </a:t>
            </a:r>
            <a:r>
              <a:rPr lang="en-US" sz="1800" dirty="0"/>
              <a:t>number of epochs, learning rates, and dropout rates.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800" dirty="0"/>
              <a:t>Computer Vision: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800" b="1" dirty="0"/>
              <a:t>Image Classification:</a:t>
            </a:r>
            <a:r>
              <a:rPr lang="en-US" sz="1800" dirty="0"/>
              <a:t>kernel size, number of filters, and learning rate to improve model accuracy.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/>
              <a:t>Generative models: </a:t>
            </a:r>
            <a:r>
              <a:rPr lang="en-US" sz="1800" dirty="0"/>
              <a:t>number of latent dimensions, learning rate, and batch size are key for training GANs.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Reinforcement Learning: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800" b="1" dirty="0"/>
              <a:t>Policy Optimization</a:t>
            </a:r>
            <a:r>
              <a:rPr lang="en-IN" sz="1800" dirty="0"/>
              <a:t>:</a:t>
            </a:r>
            <a:r>
              <a:rPr lang="en-US" sz="1800" dirty="0"/>
              <a:t>exploration rate, learning rate, and discount factors are crucial in reinforcement learning tasks.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800" b="1" dirty="0"/>
              <a:t>Deep Q-Networks (DQN)</a:t>
            </a:r>
            <a:r>
              <a:rPr lang="en-IN" sz="1800" dirty="0"/>
              <a:t>:</a:t>
            </a:r>
            <a:r>
              <a:rPr lang="en-US" sz="1800" dirty="0"/>
              <a:t>Tuning the target update frequency and learning rate helps in faster convergence of DQN algorithms.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1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18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800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7169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A06F-C778-8CE5-2C41-FDC2CA1A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767"/>
            <a:ext cx="10515600" cy="816077"/>
          </a:xfrm>
        </p:spPr>
        <p:txBody>
          <a:bodyPr>
            <a:normAutofit fontScale="90000"/>
          </a:bodyPr>
          <a:lstStyle/>
          <a:p>
            <a:r>
              <a:rPr lang="en-IN" sz="3100" dirty="0">
                <a:latin typeface="Baskerville Old Face" panose="02020602080505020303" pitchFamily="18" charset="0"/>
              </a:rPr>
              <a:t>How we are going to identify the necessity of tuning the </a:t>
            </a:r>
            <a:r>
              <a:rPr lang="en-IN" sz="3100" dirty="0" err="1">
                <a:latin typeface="Baskerville Old Face" panose="02020602080505020303" pitchFamily="18" charset="0"/>
              </a:rPr>
              <a:t>hyperparametrs</a:t>
            </a:r>
            <a:r>
              <a:rPr lang="en-IN" sz="3100" dirty="0">
                <a:latin typeface="Baskerville Old Face" panose="02020602080505020303" pitchFamily="18" charset="0"/>
              </a:rPr>
              <a:t>?</a:t>
            </a:r>
            <a:br>
              <a:rPr lang="en-IN" sz="4400" dirty="0">
                <a:latin typeface="Baskerville Old Face" panose="020206020805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5776-CB15-F09E-ED4A-751A90AD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99"/>
            <a:ext cx="10515600" cy="485647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Common Indicators for Hyperparameter Tuning Necessity: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Low Accuracy</a:t>
            </a:r>
            <a:r>
              <a:rPr lang="en-US" dirty="0"/>
              <a:t>: Model accuracy on validation/test data is significantly lower than expected.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Overfitting</a:t>
            </a:r>
            <a:r>
              <a:rPr lang="en-US" dirty="0"/>
              <a:t>: High training accuracy but low validation/test accuracy.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Underfitting</a:t>
            </a:r>
            <a:r>
              <a:rPr lang="en-US" dirty="0"/>
              <a:t>: Low accuracy on both training and validation/test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Learning Curves</a:t>
            </a:r>
            <a:r>
              <a:rPr lang="en-US" dirty="0"/>
              <a:t>: Training loss decreases while validation loss increases.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Sensitivity Analysis</a:t>
            </a:r>
            <a:r>
              <a:rPr lang="en-US" dirty="0"/>
              <a:t>: Significant performance changes with small hyperparameter adjustments.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Cross-Validation</a:t>
            </a:r>
            <a:r>
              <a:rPr lang="en-US" dirty="0"/>
              <a:t>: Fluctuating performance across different folds.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Baseline Comparison</a:t>
            </a:r>
            <a:r>
              <a:rPr lang="en-US" dirty="0"/>
              <a:t>: More complex models underperform compared to simpler baseline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Early Stopping</a:t>
            </a:r>
            <a:r>
              <a:rPr lang="en-US" dirty="0"/>
              <a:t>: Training stops early due to overfitting indications.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Domain Knowledge</a:t>
            </a:r>
            <a:r>
              <a:rPr lang="en-US" dirty="0"/>
              <a:t>: Understanding of the problem domain suggests specific hyperparameters need tuning.</a:t>
            </a:r>
          </a:p>
        </p:txBody>
      </p:sp>
    </p:spTree>
    <p:extLst>
      <p:ext uri="{BB962C8B-B14F-4D97-AF65-F5344CB8AC3E}">
        <p14:creationId xmlns:p14="http://schemas.microsoft.com/office/powerpoint/2010/main" val="176445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778</Words>
  <Application>Microsoft Office PowerPoint</Application>
  <PresentationFormat>Widescreen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Wingdings</vt:lpstr>
      <vt:lpstr>Office Theme</vt:lpstr>
      <vt:lpstr>HyperParameter Tuning</vt:lpstr>
      <vt:lpstr>Hyperparameter tuning is the process of optimizing the external configuration (hyperparameters) of a machine learning model to improve its performance and generalization on unseen data.</vt:lpstr>
      <vt:lpstr>Difference Between Parameters and Hyperparameters</vt:lpstr>
      <vt:lpstr>PowerPoint Presentation</vt:lpstr>
      <vt:lpstr>What are the needs of Hyperparameter tuning?</vt:lpstr>
      <vt:lpstr>Use of Hyperparametrs tuning in different domains:</vt:lpstr>
      <vt:lpstr>How we are going to identify the necessity of tuning the hyperparametrs?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YALAMARTHI MADHAV-[AM.SC.U4AIE23163]</dc:creator>
  <cp:lastModifiedBy>YALAMARTHI MADHAV-[AM.SC.U4AIE23163]</cp:lastModifiedBy>
  <cp:revision>1</cp:revision>
  <dcterms:created xsi:type="dcterms:W3CDTF">2024-09-29T13:52:42Z</dcterms:created>
  <dcterms:modified xsi:type="dcterms:W3CDTF">2024-09-29T15:16:25Z</dcterms:modified>
</cp:coreProperties>
</file>