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5" r:id="rId9"/>
    <p:sldId id="264" r:id="rId10"/>
    <p:sldId id="269" r:id="rId11"/>
    <p:sldId id="266" r:id="rId12"/>
    <p:sldId id="263" r:id="rId13"/>
    <p:sldId id="270" r:id="rId14"/>
    <p:sldId id="271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73521-9BC9-48D1-8835-935D0C00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A859D-403F-47BD-B446-7CB0EC59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2C2D-3C2F-4C99-9F3A-64B8CADA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D3AC1-9E3D-4102-B99D-F1EF60E5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CF384-908C-4CCA-AD2B-E4599C3F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29F2C-7E23-4D73-BEE5-9D7C17A0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C33B4-EAE1-4216-BA0E-A8F56620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7C877-898F-4D35-9685-A0D9D79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112C4-2FCA-4EE1-9D40-C31F789B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0472A-1031-461F-AF74-EE20D42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2A6970-F143-4E03-AD10-1C0C44243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D6A0E-4E6E-4334-84B8-65FE4DF3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81D7F-57BA-466F-9FCE-6BC21295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38522-19FB-4DB2-AD07-C50ED63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4C671-16C0-4E62-9521-F071FB79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00A-9D4E-43B6-8B46-DF2BF90F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47F06-7816-4701-9DD3-919BADF5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A0493-7596-475B-8D51-DFC0EFEF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2740-F5BC-4174-9217-E027D442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77B60-701B-4E38-8D69-2199175B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8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2E435-2E39-49D6-8628-5F39E0B1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ECAD5-A6E2-4109-8034-D83A8419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52040-DB28-441E-ADCA-34D91FE9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B93B-41CA-47C8-95DB-8BA11FE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4D53E-AA86-46C1-BFA3-D3CFF41B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FCB0E-5D4B-4424-A397-E23DC80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F1736-3B3A-4D44-A9DB-D3E67BEEC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CC758-4CE3-4E6D-919F-7700E047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61468-6CF9-416A-844E-CDBE30E0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564B6-6BB1-445D-A959-1D862AB2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DC587-401C-44D8-B752-EFC9511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E39A-DD11-4BC7-8013-37813368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BC323-93F7-4BFD-AD3E-66D0619F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ED11D-34C1-46A1-B4F5-916F9CDC2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8BCF-65F0-4D7F-B4EF-6B8E0AD9C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5D0AFF-88CE-4343-BB1B-4C2B27A34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0E819-5EDA-43CC-AE76-C7B09659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175F47-59C2-4ADB-B103-D6BDDD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49DBE-2111-430F-B203-D5D646B9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542DF-42BF-429C-B832-583EC71F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4F977-E5EF-4A22-BBA7-CE752041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3A6CB-AE67-4F6F-965C-E5BE5F9B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D24D7-B253-46DA-95E7-D845A76B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7E562A-16D4-4C28-8D8B-1FF01A63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E2E862-4577-4283-9957-2F399B5C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D4855-A6F2-4BE4-9623-8700AB3E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0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4BCC-574B-46F7-908E-75436B15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AB385-7529-41CF-8BB1-1E78E533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13837-9377-4AB0-A3CD-AE92E5F8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63A03-C682-4CA3-8A27-B3CD40C3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67458-2F54-482D-BADE-0AA19F04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91802-0F06-4AC3-A23C-93C2E36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6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53DD-785D-4B08-B32E-1F9CD9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3DDD2-50A1-4A05-B2BD-D2C3BBED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A33C8-8E71-4C41-B94F-2012678C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99F78-4FB2-447F-9EAC-83C47C95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C92FC-DE37-4AC4-8DEC-50C0BA10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ACE70-6250-4F20-A056-E8C46257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A3E08-64A4-4A1E-A367-9C6083B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BF643-D608-4807-B69F-CAD04B60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6F263-61A6-42A8-BC16-67940A4A1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15E3-E534-48A3-B163-5A00C8095C98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1B4E-8E20-4FBC-93FE-B4556359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6387E-364D-4640-AF59-405352B4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E1AA-26DF-44E5-9753-335C70665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5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4963C-D85D-4A95-9836-3742BF505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373A3C"/>
                </a:solidFill>
                <a:effectLst/>
                <a:latin typeface="-apple-system"/>
              </a:rPr>
              <a:t>GDUFS </a:t>
            </a:r>
            <a:r>
              <a:rPr lang="zh-CN" altLang="en-US" b="0" i="0" dirty="0">
                <a:solidFill>
                  <a:srgbClr val="373A3C"/>
                </a:solidFill>
                <a:effectLst/>
                <a:latin typeface="-apple-system"/>
              </a:rPr>
              <a:t>新生国庆大礼包（</a:t>
            </a:r>
            <a:r>
              <a:rPr lang="en-US" altLang="zh-CN" b="0" i="0" dirty="0">
                <a:solidFill>
                  <a:srgbClr val="373A3C"/>
                </a:solidFill>
                <a:effectLst/>
                <a:latin typeface="-apple-system"/>
              </a:rPr>
              <a:t>2022</a:t>
            </a:r>
            <a:r>
              <a:rPr lang="zh-CN" altLang="en-US" b="0" i="0" dirty="0">
                <a:solidFill>
                  <a:srgbClr val="373A3C"/>
                </a:solidFill>
                <a:effectLst/>
                <a:latin typeface="-apple-system"/>
              </a:rPr>
              <a:t>）</a:t>
            </a:r>
            <a:br>
              <a:rPr lang="zh-CN" altLang="en-US" b="0" i="0" dirty="0">
                <a:solidFill>
                  <a:srgbClr val="373A3C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373A3C"/>
                </a:solidFill>
                <a:effectLst/>
                <a:latin typeface="-apple-system"/>
              </a:rPr>
              <a:t>A-K</a:t>
            </a:r>
            <a:br>
              <a:rPr lang="en-US" altLang="zh-CN" b="0" i="0" dirty="0">
                <a:solidFill>
                  <a:srgbClr val="373A3C"/>
                </a:solidFill>
                <a:effectLst/>
                <a:latin typeface="-apple-system"/>
              </a:rPr>
            </a:br>
            <a:r>
              <a:rPr lang="zh-CN" altLang="en-US" dirty="0">
                <a:solidFill>
                  <a:srgbClr val="373A3C"/>
                </a:solidFill>
                <a:latin typeface="-apple-system"/>
              </a:rPr>
              <a:t>题解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3CBE82-73AA-4B79-81DC-7E047FBFC96F}"/>
              </a:ext>
            </a:extLst>
          </p:cNvPr>
          <p:cNvSpPr txBox="1"/>
          <p:nvPr/>
        </p:nvSpPr>
        <p:spPr>
          <a:xfrm>
            <a:off x="1409700" y="3981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（附代码）</a:t>
            </a:r>
          </a:p>
        </p:txBody>
      </p:sp>
    </p:spTree>
    <p:extLst>
      <p:ext uri="{BB962C8B-B14F-4D97-AF65-F5344CB8AC3E}">
        <p14:creationId xmlns:p14="http://schemas.microsoft.com/office/powerpoint/2010/main" val="108746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14424"/>
            <a:ext cx="996315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一、题意</a:t>
            </a:r>
            <a:endParaRPr lang="en-US" altLang="zh-CN" sz="2800" dirty="0"/>
          </a:p>
          <a:p>
            <a:pPr algn="l"/>
            <a:r>
              <a:rPr lang="en-US" altLang="zh-CN" dirty="0"/>
              <a:t>20</a:t>
            </a:r>
            <a:r>
              <a:rPr lang="zh-CN" altLang="en-US" dirty="0"/>
              <a:t>升水，最少要用几个桶装</a:t>
            </a:r>
            <a:endParaRPr lang="en-US" altLang="zh-CN" dirty="0"/>
          </a:p>
          <a:p>
            <a:pPr algn="l"/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7EE98C-912B-47F2-AD0F-8C3426FB0168}"/>
              </a:ext>
            </a:extLst>
          </p:cNvPr>
          <p:cNvSpPr txBox="1"/>
          <p:nvPr/>
        </p:nvSpPr>
        <p:spPr>
          <a:xfrm>
            <a:off x="1028700" y="2219325"/>
            <a:ext cx="79152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二、注意的点</a:t>
            </a:r>
            <a:endParaRPr lang="en-US" altLang="zh-CN" sz="28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单位换算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向上取整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3.ceil(double x) //</a:t>
            </a:r>
            <a:r>
              <a:rPr lang="zh-CN" altLang="en-US" sz="2400" dirty="0"/>
              <a:t>将</a:t>
            </a:r>
            <a:r>
              <a:rPr lang="en-US" altLang="zh-CN" sz="2400" dirty="0"/>
              <a:t>x</a:t>
            </a:r>
            <a:r>
              <a:rPr lang="zh-CN" altLang="en-US" sz="2400" dirty="0"/>
              <a:t>向上取整</a:t>
            </a:r>
            <a:endParaRPr lang="en-US" altLang="zh-CN" sz="2400" dirty="0"/>
          </a:p>
          <a:p>
            <a:r>
              <a:rPr lang="zh-CN" altLang="en-US" sz="2400" dirty="0"/>
              <a:t>传入参数为</a:t>
            </a:r>
            <a:r>
              <a:rPr lang="en-US" altLang="zh-CN" sz="2400" dirty="0"/>
              <a:t>double</a:t>
            </a:r>
            <a:r>
              <a:rPr lang="zh-CN" altLang="en-US" sz="2400" dirty="0"/>
              <a:t>类型，返回为</a:t>
            </a:r>
            <a:r>
              <a:rPr lang="en-US" altLang="zh-CN" sz="2400" dirty="0"/>
              <a:t>double</a:t>
            </a:r>
            <a:r>
              <a:rPr lang="zh-CN" altLang="en-US" sz="2400" dirty="0"/>
              <a:t>类型</a:t>
            </a:r>
            <a:endParaRPr lang="en-US" altLang="zh-CN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8AAEFE-BAEE-4FC0-A1D9-93E21601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62" y="1828800"/>
            <a:ext cx="3643336" cy="35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CC642A7-780C-47A1-80E2-627AF4F4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E - </a:t>
            </a:r>
            <a:r>
              <a:rPr lang="zh-CN" altLang="en-US" dirty="0"/>
              <a:t>大象喝水</a:t>
            </a:r>
          </a:p>
        </p:txBody>
      </p:sp>
    </p:spTree>
    <p:extLst>
      <p:ext uri="{BB962C8B-B14F-4D97-AF65-F5344CB8AC3E}">
        <p14:creationId xmlns:p14="http://schemas.microsoft.com/office/powerpoint/2010/main" val="42465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E - </a:t>
            </a:r>
            <a:r>
              <a:rPr lang="zh-CN" altLang="en-US" dirty="0"/>
              <a:t>大象喝水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4336F1-CB63-4515-A7A1-8263C597DA4F}"/>
              </a:ext>
            </a:extLst>
          </p:cNvPr>
          <p:cNvSpPr txBox="1"/>
          <p:nvPr/>
        </p:nvSpPr>
        <p:spPr>
          <a:xfrm>
            <a:off x="904875" y="112871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const double PI=3.14159;</a:t>
            </a:r>
          </a:p>
          <a:p>
            <a:endParaRPr lang="zh-CN" altLang="en-US" dirty="0"/>
          </a:p>
          <a:p>
            <a:r>
              <a:rPr lang="zh-CN" altLang="en-US" dirty="0"/>
              <a:t>int h, r;</a:t>
            </a:r>
          </a:p>
          <a:p>
            <a:r>
              <a:rPr lang="zh-CN" altLang="en-US" dirty="0"/>
              <a:t>double v;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cin&gt;&gt;h&gt;&gt;r;</a:t>
            </a:r>
          </a:p>
          <a:p>
            <a:r>
              <a:rPr lang="zh-CN" altLang="en-US" dirty="0"/>
              <a:t>    v=PI*r*r*h;</a:t>
            </a:r>
          </a:p>
          <a:p>
            <a:r>
              <a:rPr lang="zh-CN" altLang="en-US" dirty="0"/>
              <a:t>    cout&lt;&lt;ceil(20*1000/v); </a:t>
            </a:r>
            <a:r>
              <a:rPr lang="en-US" altLang="zh-CN" dirty="0"/>
              <a:t>// </a:t>
            </a:r>
            <a:r>
              <a:rPr lang="zh-CN" altLang="en-US" dirty="0"/>
              <a:t>向上取整函数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8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0ED1-0FC9-4A72-93E7-D7C4C41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 - </a:t>
            </a:r>
            <a:r>
              <a:rPr lang="zh-CN" altLang="en-US" dirty="0"/>
              <a:t>小蒜蒜的成绩</a:t>
            </a:r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CAF46E09-E811-428F-8C28-8B08696E4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0" y="1548448"/>
            <a:ext cx="3241442" cy="30864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8CC4B5-EEBC-45A9-89E5-B7585BA12C75}"/>
              </a:ext>
            </a:extLst>
          </p:cNvPr>
          <p:cNvSpPr txBox="1"/>
          <p:nvPr/>
        </p:nvSpPr>
        <p:spPr>
          <a:xfrm>
            <a:off x="1276350" y="1690688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太简单了，</a:t>
            </a:r>
            <a:r>
              <a:rPr lang="en-US" altLang="zh-CN" sz="2800" dirty="0"/>
              <a:t>PASS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291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0ED1-0FC9-4A72-93E7-D7C4C41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 - </a:t>
            </a:r>
            <a:r>
              <a:rPr lang="zh-CN" altLang="en-US" dirty="0"/>
              <a:t>小蒜蒜的成绩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9899D-B8B8-4625-B3DE-20E88DF13E43}"/>
              </a:ext>
            </a:extLst>
          </p:cNvPr>
          <p:cNvSpPr txBox="1"/>
          <p:nvPr/>
        </p:nvSpPr>
        <p:spPr>
          <a:xfrm>
            <a:off x="838200" y="133469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x,y;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cin&gt;&gt;x&gt;&gt;y;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cout&lt;&lt;(min(x,y)&lt;60&amp;&amp;max(x,y)&gt;=60?"1":"0");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29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0ED1-0FC9-4A72-93E7-D7C4C41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 - -----------------</a:t>
            </a:r>
            <a:r>
              <a:rPr lang="zh-CN" altLang="en-US" dirty="0"/>
              <a:t>此题开始难度提升</a:t>
            </a:r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20C0E842-9CBC-40C4-8B51-BFA4CEFB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34" y="1910495"/>
            <a:ext cx="3353091" cy="3353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152D9C-F3B6-489F-A75D-59AC8AC56310}"/>
              </a:ext>
            </a:extLst>
          </p:cNvPr>
          <p:cNvSpPr txBox="1"/>
          <p:nvPr/>
        </p:nvSpPr>
        <p:spPr>
          <a:xfrm>
            <a:off x="466725" y="1236077"/>
            <a:ext cx="33530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const int N=1e5+10;</a:t>
            </a:r>
          </a:p>
          <a:p>
            <a:r>
              <a:rPr lang="zh-CN" altLang="en-US" dirty="0"/>
              <a:t>int n,m;</a:t>
            </a:r>
          </a:p>
          <a:p>
            <a:r>
              <a:rPr lang="zh-CN" altLang="en-US" dirty="0"/>
              <a:t>int a[N];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cin&gt;&gt;n&gt;&gt;m;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for(int i=1;i&lt;=n;i++) a[i]=1;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EB4F0-07F8-4B86-B21F-187250EBFE5B}"/>
              </a:ext>
            </a:extLst>
          </p:cNvPr>
          <p:cNvSpPr txBox="1"/>
          <p:nvPr/>
        </p:nvSpPr>
        <p:spPr>
          <a:xfrm>
            <a:off x="4090988" y="1236077"/>
            <a:ext cx="37671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for(int i=1;i&lt;=m;i++)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for(int j=i; j&lt;=n; j+=i)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a[j]=!a[j];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bool fi=1;</a:t>
            </a:r>
          </a:p>
          <a:p>
            <a:r>
              <a:rPr lang="zh-CN" altLang="en-US" dirty="0"/>
              <a:t>    for(int i=1; i&lt;=n;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if(a[i]==0) 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if(fi) fi=0;</a:t>
            </a:r>
          </a:p>
          <a:p>
            <a:r>
              <a:rPr lang="zh-CN" altLang="en-US" dirty="0"/>
              <a:t>            else cout&lt;&lt;",";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          cout&lt;&lt;i;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47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H - </a:t>
            </a:r>
            <a:r>
              <a:rPr lang="zh-CN" altLang="en-US" dirty="0"/>
              <a:t>石头剪刀布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28712"/>
            <a:ext cx="914400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一、题意</a:t>
            </a:r>
            <a:endParaRPr lang="en-US" altLang="zh-CN" sz="2800" dirty="0"/>
          </a:p>
          <a:p>
            <a:pPr algn="l"/>
            <a:r>
              <a:rPr lang="en-US" altLang="zh-CN" sz="2800" dirty="0"/>
              <a:t>A,B</a:t>
            </a:r>
            <a:r>
              <a:rPr lang="zh-CN" altLang="en-US" sz="2800" dirty="0"/>
              <a:t>两人猜拳，按周期出拳，问</a:t>
            </a:r>
            <a:r>
              <a:rPr lang="en-US" altLang="zh-CN" sz="2800" dirty="0"/>
              <a:t>n</a:t>
            </a:r>
            <a:r>
              <a:rPr lang="zh-CN" altLang="en-US" sz="2800" dirty="0"/>
              <a:t>次猜拳之后谁嬴得场数多。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7EE98C-912B-47F2-AD0F-8C3426FB0168}"/>
              </a:ext>
            </a:extLst>
          </p:cNvPr>
          <p:cNvSpPr txBox="1"/>
          <p:nvPr/>
        </p:nvSpPr>
        <p:spPr>
          <a:xfrm>
            <a:off x="1028700" y="2543175"/>
            <a:ext cx="6991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二、注意的点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两人的周期可能不相等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42C0C67-2677-4391-99C3-C96BED1F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20" y="2543175"/>
            <a:ext cx="4359384" cy="36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53D0605-2767-41C0-9D6A-BC4CDEE98196}"/>
              </a:ext>
            </a:extLst>
          </p:cNvPr>
          <p:cNvSpPr txBox="1">
            <a:spLocks/>
          </p:cNvSpPr>
          <p:nvPr/>
        </p:nvSpPr>
        <p:spPr>
          <a:xfrm>
            <a:off x="1524000" y="209549"/>
            <a:ext cx="9144000" cy="919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H - </a:t>
            </a:r>
            <a:r>
              <a:rPr lang="zh-CN" altLang="en-US"/>
              <a:t>石头剪刀布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255B62-3785-4F9B-AD37-541F57A961D1}"/>
              </a:ext>
            </a:extLst>
          </p:cNvPr>
          <p:cNvSpPr txBox="1"/>
          <p:nvPr/>
        </p:nvSpPr>
        <p:spPr>
          <a:xfrm>
            <a:off x="647701" y="1200567"/>
            <a:ext cx="32194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const int N=1e5+10;</a:t>
            </a:r>
          </a:p>
          <a:p>
            <a:r>
              <a:rPr lang="zh-CN" altLang="en-US" dirty="0"/>
              <a:t>int n,na,nb;</a:t>
            </a:r>
          </a:p>
          <a:p>
            <a:r>
              <a:rPr lang="zh-CN" altLang="en-US" dirty="0"/>
              <a:t>int a[N],b[N];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cin&gt;&gt;n&gt;&gt;na&gt;&gt;nb;</a:t>
            </a:r>
          </a:p>
          <a:p>
            <a:r>
              <a:rPr lang="zh-CN" altLang="en-US" dirty="0"/>
              <a:t>    for(int i=0;i&lt;na;i++)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cin&gt;&gt;a[i];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for(int i=0;i&lt;nb;i++)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cin&gt;&gt;b[i];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CE970B-13D1-4950-92BF-7522474C4E1C}"/>
              </a:ext>
            </a:extLst>
          </p:cNvPr>
          <p:cNvSpPr txBox="1"/>
          <p:nvPr/>
        </p:nvSpPr>
        <p:spPr>
          <a:xfrm>
            <a:off x="4514850" y="1200567"/>
            <a:ext cx="6153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int cnta=0,cntb=0;</a:t>
            </a:r>
          </a:p>
          <a:p>
            <a:r>
              <a:rPr lang="zh-CN" altLang="en-US" dirty="0"/>
              <a:t>    for(int i=0;i&lt;n;i++)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a[i]=a[i%na];</a:t>
            </a:r>
          </a:p>
          <a:p>
            <a:r>
              <a:rPr lang="zh-CN" altLang="en-US" dirty="0"/>
              <a:t>        b[i]=b[i%nb];</a:t>
            </a:r>
          </a:p>
          <a:p>
            <a:r>
              <a:rPr lang="zh-CN" altLang="en-US" dirty="0"/>
              <a:t>        if(a[i]==b[i]) continue;</a:t>
            </a:r>
          </a:p>
          <a:p>
            <a:r>
              <a:rPr lang="zh-CN" altLang="en-US" dirty="0"/>
              <a:t>        else if(((a[i] == 0)&amp;&amp;(b[i] == 2)) || ((a[i] == 2)&amp;&amp;(b[i] == 5)) || ((a[i] == 5)&amp;&amp;(b[i] == 0))) cnta++;</a:t>
            </a:r>
          </a:p>
          <a:p>
            <a:r>
              <a:rPr lang="zh-CN" altLang="en-US" dirty="0"/>
              <a:t>        else cntb++;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if(cnta==cntb) cout&lt;&lt;"draw";</a:t>
            </a:r>
          </a:p>
          <a:p>
            <a:r>
              <a:rPr lang="zh-CN" altLang="en-US" dirty="0"/>
              <a:t>    else cout&lt;&lt;(cnta&gt;cntb? "A":"B");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85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I - </a:t>
            </a:r>
            <a:r>
              <a:rPr lang="zh-CN" altLang="en-US" dirty="0"/>
              <a:t>字符串判等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1087902"/>
            <a:ext cx="914400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题意</a:t>
            </a:r>
            <a:endParaRPr lang="en-US" altLang="zh-CN" sz="2800" dirty="0"/>
          </a:p>
          <a:p>
            <a:pPr algn="l"/>
            <a:r>
              <a:rPr lang="zh-CN" altLang="en-US" sz="2800" dirty="0"/>
              <a:t>忽略大小写和空格，判断两字符串是否相等。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2CDD186-E82B-4462-AEAA-BEDC83E2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2" y="2543173"/>
            <a:ext cx="3723604" cy="36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5DEB0-222F-4F79-9409-FFCBCCA89E77}"/>
              </a:ext>
            </a:extLst>
          </p:cNvPr>
          <p:cNvSpPr txBox="1"/>
          <p:nvPr/>
        </p:nvSpPr>
        <p:spPr>
          <a:xfrm>
            <a:off x="865917" y="2178515"/>
            <a:ext cx="537038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</a:t>
            </a:r>
          </a:p>
          <a:p>
            <a:r>
              <a:rPr lang="en-US" altLang="zh-CN" sz="2800" dirty="0" err="1"/>
              <a:t>getline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, s); //</a:t>
            </a:r>
            <a:r>
              <a:rPr lang="zh-CN" altLang="en-US" sz="2800" dirty="0"/>
              <a:t>读入一整行</a:t>
            </a:r>
            <a:endParaRPr lang="en-US" altLang="zh-CN" sz="2800" dirty="0"/>
          </a:p>
          <a:p>
            <a:r>
              <a:rPr lang="en-US" altLang="zh-CN" sz="2800" dirty="0" err="1"/>
              <a:t>cin</a:t>
            </a:r>
            <a:r>
              <a:rPr lang="en-US" altLang="zh-CN" sz="2800" dirty="0"/>
              <a:t>&gt;&gt;s; //</a:t>
            </a:r>
            <a:r>
              <a:rPr lang="zh-CN" altLang="en-US" sz="2800" dirty="0"/>
              <a:t>遇空格</a:t>
            </a:r>
            <a:r>
              <a:rPr lang="en-US" altLang="zh-CN" sz="2800" dirty="0"/>
              <a:t>/</a:t>
            </a:r>
            <a:r>
              <a:rPr lang="zh-CN" altLang="en-US" sz="2800" dirty="0"/>
              <a:t>换行停止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</a:p>
          <a:p>
            <a:r>
              <a:rPr lang="en-US" altLang="zh-CN" sz="2800" dirty="0" err="1"/>
              <a:t>tolower</a:t>
            </a:r>
            <a:r>
              <a:rPr lang="en-US" altLang="zh-CN" sz="2800" dirty="0"/>
              <a:t>(s[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  <a:r>
              <a:rPr lang="zh-CN" altLang="en-US" sz="2800" dirty="0"/>
              <a:t>将字母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转成小写</a:t>
            </a:r>
            <a:endParaRPr lang="en-US" altLang="zh-CN" sz="2800" dirty="0"/>
          </a:p>
          <a:p>
            <a:r>
              <a:rPr lang="en-US" altLang="zh-CN" sz="2800" dirty="0" err="1"/>
              <a:t>toupper</a:t>
            </a:r>
            <a:r>
              <a:rPr lang="en-US" altLang="zh-CN" sz="2800" dirty="0"/>
              <a:t>(s[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  <a:r>
              <a:rPr lang="zh-CN" altLang="en-US" sz="2800" dirty="0"/>
              <a:t>将字母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转成大写。</a:t>
            </a:r>
            <a:endParaRPr lang="en-US" altLang="zh-CN" sz="2800" dirty="0"/>
          </a:p>
          <a:p>
            <a:r>
              <a:rPr lang="en-US" altLang="zh-CN" sz="2800" dirty="0" err="1"/>
              <a:t>isalpha</a:t>
            </a:r>
            <a:r>
              <a:rPr lang="en-US" altLang="zh-CN" sz="2800" dirty="0"/>
              <a:t>(s[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  <a:r>
              <a:rPr lang="zh-CN" altLang="en-US" sz="2800" dirty="0"/>
              <a:t>，判字母。</a:t>
            </a:r>
            <a:endParaRPr lang="en-US" altLang="zh-CN" sz="2800" dirty="0"/>
          </a:p>
          <a:p>
            <a:r>
              <a:rPr lang="en-US" altLang="zh-CN" sz="2800" dirty="0" err="1"/>
              <a:t>islower</a:t>
            </a:r>
            <a:r>
              <a:rPr lang="en-US" altLang="zh-CN" sz="2800" dirty="0"/>
              <a:t>(s[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 </a:t>
            </a:r>
            <a:r>
              <a:rPr lang="zh-CN" altLang="en-US" sz="2800" dirty="0"/>
              <a:t>，判小写。</a:t>
            </a:r>
            <a:endParaRPr lang="en-US" altLang="zh-CN" sz="2800" dirty="0"/>
          </a:p>
          <a:p>
            <a:r>
              <a:rPr lang="en-US" altLang="zh-CN" sz="2800" dirty="0" err="1"/>
              <a:t>isupper</a:t>
            </a:r>
            <a:r>
              <a:rPr lang="en-US" altLang="zh-CN" sz="2800" dirty="0"/>
              <a:t>(s[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 </a:t>
            </a:r>
            <a:r>
              <a:rPr lang="zh-CN" altLang="en-US" sz="2800" dirty="0"/>
              <a:t>，判大写。</a:t>
            </a:r>
          </a:p>
        </p:txBody>
      </p:sp>
    </p:spTree>
    <p:extLst>
      <p:ext uri="{BB962C8B-B14F-4D97-AF65-F5344CB8AC3E}">
        <p14:creationId xmlns:p14="http://schemas.microsoft.com/office/powerpoint/2010/main" val="34471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424A48-DBD1-4126-9589-A025A484136D}"/>
              </a:ext>
            </a:extLst>
          </p:cNvPr>
          <p:cNvSpPr txBox="1"/>
          <p:nvPr/>
        </p:nvSpPr>
        <p:spPr>
          <a:xfrm>
            <a:off x="714375" y="1451045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string sa,sb,a,b;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getline(cin, sa); </a:t>
            </a:r>
          </a:p>
          <a:p>
            <a:r>
              <a:rPr lang="zh-CN" altLang="en-US" dirty="0"/>
              <a:t>    for(int i=0;i&lt;sa.size();i++)</a:t>
            </a:r>
          </a:p>
          <a:p>
            <a:r>
              <a:rPr lang="zh-CN" altLang="en-US" dirty="0"/>
              <a:t>        if(isalpha(sa[i]))</a:t>
            </a:r>
          </a:p>
          <a:p>
            <a:r>
              <a:rPr lang="zh-CN" altLang="en-US" dirty="0"/>
              <a:t>            a+=tolower(sa[i]);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getline(cin, sb);</a:t>
            </a:r>
          </a:p>
          <a:p>
            <a:r>
              <a:rPr lang="zh-CN" altLang="en-US" dirty="0"/>
              <a:t>    for(int i=0;i&lt;sb.size();i++)</a:t>
            </a:r>
          </a:p>
          <a:p>
            <a:r>
              <a:rPr lang="zh-CN" altLang="en-US" dirty="0"/>
              <a:t>        if(isalpha(sb[i]))</a:t>
            </a:r>
          </a:p>
          <a:p>
            <a:r>
              <a:rPr lang="zh-CN" altLang="en-US" dirty="0"/>
              <a:t>            b+=tolower(sb[i]);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  cout&lt;&lt;(a==b?"YES":"NO");        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4EDAC1-D432-441A-B7AF-4BA21B18E828}"/>
              </a:ext>
            </a:extLst>
          </p:cNvPr>
          <p:cNvSpPr txBox="1">
            <a:spLocks/>
          </p:cNvSpPr>
          <p:nvPr/>
        </p:nvSpPr>
        <p:spPr>
          <a:xfrm>
            <a:off x="714375" y="238124"/>
            <a:ext cx="9144000" cy="919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 - </a:t>
            </a:r>
            <a:r>
              <a:rPr lang="zh-CN" altLang="en-US" dirty="0"/>
              <a:t>字符串判等</a:t>
            </a:r>
          </a:p>
        </p:txBody>
      </p:sp>
    </p:spTree>
    <p:extLst>
      <p:ext uri="{BB962C8B-B14F-4D97-AF65-F5344CB8AC3E}">
        <p14:creationId xmlns:p14="http://schemas.microsoft.com/office/powerpoint/2010/main" val="370591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J-</a:t>
            </a:r>
            <a:r>
              <a:rPr lang="zh-CN" altLang="en-US" dirty="0"/>
              <a:t>验证子串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1087902"/>
            <a:ext cx="914400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题意</a:t>
            </a:r>
            <a:endParaRPr lang="en-US" altLang="zh-CN" sz="2800" dirty="0"/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输入两个字符串，验证其中一个串是否为另一个串的子串</a:t>
            </a:r>
            <a:endParaRPr lang="en-US" altLang="zh-CN" sz="3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2CDD186-E82B-4462-AEAA-BEDC83E2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2" y="2543173"/>
            <a:ext cx="3723604" cy="36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5DEB0-222F-4F79-9409-FFCBCCA89E77}"/>
              </a:ext>
            </a:extLst>
          </p:cNvPr>
          <p:cNvSpPr txBox="1"/>
          <p:nvPr/>
        </p:nvSpPr>
        <p:spPr>
          <a:xfrm>
            <a:off x="936084" y="3000936"/>
            <a:ext cx="66800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s.find</a:t>
            </a:r>
            <a:r>
              <a:rPr lang="en-US" altLang="zh-CN" sz="2800" dirty="0"/>
              <a:t>(x,</a:t>
            </a:r>
            <a:r>
              <a:rPr lang="zh-CN" altLang="en-US" sz="2800" dirty="0"/>
              <a:t> </a:t>
            </a:r>
            <a:r>
              <a:rPr lang="en-US" altLang="zh-CN" sz="2800" dirty="0"/>
              <a:t>pos)//</a:t>
            </a:r>
            <a:r>
              <a:rPr lang="zh-CN" altLang="en-US" sz="2800" dirty="0"/>
              <a:t>从下标</a:t>
            </a:r>
            <a:r>
              <a:rPr lang="en-US" altLang="zh-CN" sz="2800" dirty="0"/>
              <a:t>pos</a:t>
            </a:r>
            <a:r>
              <a:rPr lang="zh-CN" altLang="en-US" sz="2800" dirty="0"/>
              <a:t>开始查找</a:t>
            </a:r>
            <a:r>
              <a:rPr lang="en-US" altLang="zh-CN" sz="2800" dirty="0"/>
              <a:t>x</a:t>
            </a:r>
            <a:r>
              <a:rPr lang="zh-CN" altLang="en-US" sz="2800" dirty="0"/>
              <a:t>字符串</a:t>
            </a:r>
            <a:endParaRPr lang="en-US" altLang="zh-CN" sz="2800" dirty="0"/>
          </a:p>
          <a:p>
            <a:r>
              <a:rPr lang="zh-CN" altLang="en-US" sz="2800" dirty="0"/>
              <a:t>若找到返回</a:t>
            </a:r>
            <a:r>
              <a:rPr lang="en-US" altLang="zh-CN" sz="2800" dirty="0"/>
              <a:t>x</a:t>
            </a:r>
            <a:r>
              <a:rPr lang="zh-CN" altLang="en-US" sz="2800" dirty="0"/>
              <a:t>在</a:t>
            </a:r>
            <a:r>
              <a:rPr lang="en-US" altLang="zh-CN" sz="2800" dirty="0"/>
              <a:t>s</a:t>
            </a:r>
            <a:r>
              <a:rPr lang="zh-CN" altLang="en-US" sz="2800" dirty="0"/>
              <a:t>中第一次出现的下标，若</a:t>
            </a:r>
            <a:endParaRPr lang="en-US" altLang="zh-CN" sz="2800" dirty="0"/>
          </a:p>
          <a:p>
            <a:r>
              <a:rPr lang="zh-CN" altLang="en-US" sz="2800" dirty="0"/>
              <a:t>没有返回</a:t>
            </a:r>
            <a:r>
              <a:rPr lang="en-US" altLang="zh-CN" sz="2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5776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/>
          <a:lstStyle/>
          <a:p>
            <a:r>
              <a:rPr lang="en-US" altLang="zh-CN" dirty="0"/>
              <a:t>A - A+B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28712"/>
            <a:ext cx="914400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一、题意</a:t>
            </a:r>
            <a:endParaRPr lang="en-US" altLang="zh-CN" sz="2800" dirty="0"/>
          </a:p>
          <a:p>
            <a:pPr algn="l"/>
            <a:r>
              <a:rPr lang="zh-CN" altLang="en-US" sz="2800" dirty="0"/>
              <a:t>输入两个数，计算</a:t>
            </a:r>
            <a:r>
              <a:rPr lang="en-US" altLang="zh-CN" sz="2800" dirty="0" err="1"/>
              <a:t>a+b</a:t>
            </a:r>
            <a:r>
              <a:rPr lang="zh-CN" altLang="en-US" sz="2800" dirty="0"/>
              <a:t>的值。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7EE98C-912B-47F2-AD0F-8C3426FB0168}"/>
              </a:ext>
            </a:extLst>
          </p:cNvPr>
          <p:cNvSpPr txBox="1"/>
          <p:nvPr/>
        </p:nvSpPr>
        <p:spPr>
          <a:xfrm>
            <a:off x="1028700" y="2543175"/>
            <a:ext cx="6991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二、要注意的点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如何输入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缩进</a:t>
            </a:r>
            <a:endParaRPr lang="en-US" altLang="zh-C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C7913-FCD5-44DF-A44D-0C2343DC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4" y="1314450"/>
            <a:ext cx="4938454" cy="4914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3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J-</a:t>
            </a:r>
            <a:r>
              <a:rPr lang="zh-CN" altLang="en-US" dirty="0"/>
              <a:t>验证子串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0A36B6-D711-4B47-A237-5F66B945B6E3}"/>
              </a:ext>
            </a:extLst>
          </p:cNvPr>
          <p:cNvSpPr txBox="1"/>
          <p:nvPr/>
        </p:nvSpPr>
        <p:spPr>
          <a:xfrm>
            <a:off x="704850" y="1206877"/>
            <a:ext cx="75247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#include&lt;bits/stdc++.h&gt;</a:t>
            </a:r>
          </a:p>
          <a:p>
            <a:r>
              <a:rPr lang="zh-CN" altLang="en-US" sz="2400" dirty="0"/>
              <a:t>using namespace std;</a:t>
            </a:r>
          </a:p>
          <a:p>
            <a:r>
              <a:rPr lang="zh-CN" altLang="en-US" sz="2400" dirty="0"/>
              <a:t>string a,b;</a:t>
            </a:r>
          </a:p>
          <a:p>
            <a:r>
              <a:rPr lang="zh-CN" altLang="en-US" sz="2400" dirty="0"/>
              <a:t>int main()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    cin&gt;&gt;a&gt;&gt;b;</a:t>
            </a:r>
          </a:p>
          <a:p>
            <a:r>
              <a:rPr lang="zh-CN" altLang="en-US" sz="2400" dirty="0"/>
              <a:t>    if(a.find(b)!=-1) cout&lt;&lt;b&lt;&lt;" is substring of "&lt;&lt;a;</a:t>
            </a:r>
          </a:p>
          <a:p>
            <a:r>
              <a:rPr lang="zh-CN" altLang="en-US" sz="2400" dirty="0"/>
              <a:t>    else if(b.find(a)!=-1) cout&lt;&lt;a&lt;&lt;" is substring of "&lt;&lt;b;</a:t>
            </a:r>
          </a:p>
          <a:p>
            <a:r>
              <a:rPr lang="zh-CN" altLang="en-US" sz="2400" dirty="0"/>
              <a:t>    else cout&lt;&lt;"No substring";</a:t>
            </a:r>
          </a:p>
          <a:p>
            <a:r>
              <a:rPr lang="zh-CN" altLang="en-US" sz="2400" dirty="0"/>
              <a:t>    return 0;</a:t>
            </a:r>
          </a:p>
          <a:p>
            <a:r>
              <a:rPr lang="zh-CN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530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K-</a:t>
            </a:r>
            <a:r>
              <a:rPr lang="zh-CN" altLang="en-US" dirty="0"/>
              <a:t>排列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49" y="1087902"/>
            <a:ext cx="9801225" cy="191303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题意</a:t>
            </a:r>
            <a:endParaRPr lang="en-US" altLang="zh-CN" dirty="0"/>
          </a:p>
          <a:p>
            <a:pPr algn="l"/>
            <a:r>
              <a:rPr lang="zh-CN" altLang="en-US" dirty="0"/>
              <a:t>问某个</a:t>
            </a:r>
            <a:r>
              <a:rPr lang="en-US" altLang="zh-CN" dirty="0"/>
              <a:t>(1~n)</a:t>
            </a:r>
            <a:r>
              <a:rPr lang="zh-CN" altLang="en-US" dirty="0"/>
              <a:t>排列在</a:t>
            </a:r>
            <a:r>
              <a:rPr lang="en-US" altLang="zh-CN" dirty="0"/>
              <a:t>n</a:t>
            </a:r>
            <a:r>
              <a:rPr lang="zh-CN" altLang="en-US" dirty="0"/>
              <a:t>的所有排列中字典序第几小</a:t>
            </a:r>
            <a:endParaRPr lang="en-US" altLang="zh-CN" dirty="0"/>
          </a:p>
          <a:p>
            <a:pPr algn="l"/>
            <a:r>
              <a:rPr lang="zh-CN" altLang="en-US" dirty="0"/>
              <a:t>排列？</a:t>
            </a:r>
            <a:endParaRPr lang="en-US" altLang="zh-CN" dirty="0"/>
          </a:p>
          <a:p>
            <a:pPr algn="l"/>
            <a:r>
              <a:rPr lang="zh-CN" altLang="en-US" dirty="0"/>
              <a:t>字典序？</a:t>
            </a:r>
            <a:endParaRPr lang="en-US" altLang="zh-C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2CDD186-E82B-4462-AEAA-BEDC83E2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47" y="3000936"/>
            <a:ext cx="3723604" cy="36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5DEB0-222F-4F79-9409-FFCBCCA89E77}"/>
              </a:ext>
            </a:extLst>
          </p:cNvPr>
          <p:cNvSpPr txBox="1"/>
          <p:nvPr/>
        </p:nvSpPr>
        <p:spPr>
          <a:xfrm>
            <a:off x="285749" y="3186791"/>
            <a:ext cx="7055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do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//</a:t>
            </a:r>
            <a:r>
              <a:rPr lang="zh-CN" altLang="en-US" sz="2800" dirty="0"/>
              <a:t>按字典序从小到大出现的</a:t>
            </a:r>
            <a:r>
              <a:rPr lang="en-US" altLang="zh-CN" sz="2800" dirty="0"/>
              <a:t>(1~n)</a:t>
            </a:r>
            <a:r>
              <a:rPr lang="zh-CN" altLang="en-US" sz="2800" dirty="0"/>
              <a:t>排列</a:t>
            </a:r>
            <a:endParaRPr lang="en-US" altLang="zh-CN" sz="2800" dirty="0"/>
          </a:p>
          <a:p>
            <a:r>
              <a:rPr lang="en-US" altLang="zh-CN" sz="2800" dirty="0"/>
              <a:t>}while(</a:t>
            </a:r>
            <a:r>
              <a:rPr lang="en-US" altLang="zh-CN" sz="2800" dirty="0" err="1"/>
              <a:t>next_permutation</a:t>
            </a:r>
            <a:r>
              <a:rPr lang="en-US" altLang="zh-CN" sz="2800" dirty="0"/>
              <a:t>(a+1,a+1+n);</a:t>
            </a:r>
          </a:p>
        </p:txBody>
      </p:sp>
    </p:spTree>
    <p:extLst>
      <p:ext uri="{BB962C8B-B14F-4D97-AF65-F5344CB8AC3E}">
        <p14:creationId xmlns:p14="http://schemas.microsoft.com/office/powerpoint/2010/main" val="11951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K-</a:t>
            </a:r>
            <a:r>
              <a:rPr lang="zh-CN" altLang="en-US" dirty="0"/>
              <a:t>排列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323E68-990E-4DDF-B7ED-A9EFF061C991}"/>
              </a:ext>
            </a:extLst>
          </p:cNvPr>
          <p:cNvSpPr txBox="1"/>
          <p:nvPr/>
        </p:nvSpPr>
        <p:spPr>
          <a:xfrm>
            <a:off x="238125" y="1128712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n;</a:t>
            </a:r>
          </a:p>
          <a:p>
            <a:r>
              <a:rPr lang="zh-CN" altLang="en-US" dirty="0"/>
              <a:t>int a[15],b[15];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cin&gt;&gt;n;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string s;</a:t>
            </a:r>
          </a:p>
          <a:p>
            <a:r>
              <a:rPr lang="zh-CN" altLang="en-US" dirty="0"/>
              <a:t>    cin&gt;&gt;s;</a:t>
            </a:r>
          </a:p>
          <a:p>
            <a:r>
              <a:rPr lang="zh-CN" altLang="en-US" dirty="0"/>
              <a:t>    for(int i=0;i&lt;s.size();i++)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b[i+1]=s[i]-'0';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for(int i=1;i&lt;=n;i++)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a[i]=i;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BBADAF-BA3C-40DC-AAF1-A6D8715BD137}"/>
              </a:ext>
            </a:extLst>
          </p:cNvPr>
          <p:cNvSpPr txBox="1"/>
          <p:nvPr/>
        </p:nvSpPr>
        <p:spPr>
          <a:xfrm>
            <a:off x="5286375" y="91957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int cnt=0;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do{</a:t>
            </a:r>
          </a:p>
          <a:p>
            <a:r>
              <a:rPr lang="zh-CN" altLang="en-US" dirty="0"/>
              <a:t>        bool flag=1;</a:t>
            </a:r>
          </a:p>
          <a:p>
            <a:r>
              <a:rPr lang="zh-CN" altLang="en-US" dirty="0"/>
              <a:t>        cnt++;</a:t>
            </a:r>
          </a:p>
          <a:p>
            <a:r>
              <a:rPr lang="zh-CN" altLang="en-US" dirty="0"/>
              <a:t>        for(int i=1;i&lt;=n;i++)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if(a[i]!=b[i]) flag=0;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if(flag) break;</a:t>
            </a:r>
          </a:p>
          <a:p>
            <a:r>
              <a:rPr lang="zh-CN" altLang="en-US" dirty="0"/>
              <a:t>    }while(next_permutation(a+1,a+1+n));</a:t>
            </a:r>
          </a:p>
          <a:p>
            <a:r>
              <a:rPr lang="zh-CN" altLang="en-US" dirty="0"/>
              <a:t>    cout&lt;&lt;cnt&lt;&lt;endl;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4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E75C29-492D-4808-9446-C66C2759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275"/>
            <a:ext cx="6143625" cy="35052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3A7E30C-3BFF-4F33-9550-AB5D2C4EBD7E}"/>
              </a:ext>
            </a:extLst>
          </p:cNvPr>
          <p:cNvSpPr txBox="1">
            <a:spLocks/>
          </p:cNvSpPr>
          <p:nvPr/>
        </p:nvSpPr>
        <p:spPr>
          <a:xfrm>
            <a:off x="838200" y="180974"/>
            <a:ext cx="9144000" cy="919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A - A+B Problem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6317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输出字符菱形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28712"/>
            <a:ext cx="914400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一、题意</a:t>
            </a:r>
            <a:endParaRPr lang="en-US" altLang="zh-CN" sz="2800" dirty="0"/>
          </a:p>
          <a:p>
            <a:pPr algn="l"/>
            <a:r>
              <a:rPr lang="zh-CN" altLang="en-US" sz="2800" dirty="0"/>
              <a:t>输入一个字符，输出这个字符构成的菱形。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7EE98C-912B-47F2-AD0F-8C3426FB0168}"/>
              </a:ext>
            </a:extLst>
          </p:cNvPr>
          <p:cNvSpPr txBox="1"/>
          <p:nvPr/>
        </p:nvSpPr>
        <p:spPr>
          <a:xfrm>
            <a:off x="1028700" y="2543175"/>
            <a:ext cx="699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二、要注意的点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万能头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如何输入字符（用</a:t>
            </a:r>
            <a:r>
              <a:rPr lang="en-US" altLang="zh-CN" sz="2800" dirty="0"/>
              <a:t>char</a:t>
            </a:r>
            <a:r>
              <a:rPr lang="zh-CN" altLang="en-US" sz="2800" dirty="0"/>
              <a:t>类型或</a:t>
            </a:r>
            <a:r>
              <a:rPr lang="en-US" altLang="zh-CN" sz="2800" dirty="0"/>
              <a:t>string</a:t>
            </a:r>
            <a:r>
              <a:rPr lang="zh-CN" altLang="en-US" sz="2800" dirty="0"/>
              <a:t>类型）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换行</a:t>
            </a:r>
            <a:endParaRPr lang="en-US" altLang="zh-CN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7E47DF-7EC9-4E1E-A7AF-D792CBF7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12" y="1128712"/>
            <a:ext cx="2695575" cy="2628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65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96CBAF3-6132-4EDC-986B-131BB232B2C2}"/>
              </a:ext>
            </a:extLst>
          </p:cNvPr>
          <p:cNvSpPr txBox="1">
            <a:spLocks/>
          </p:cNvSpPr>
          <p:nvPr/>
        </p:nvSpPr>
        <p:spPr>
          <a:xfrm>
            <a:off x="1524000" y="209549"/>
            <a:ext cx="9144000" cy="919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 - </a:t>
            </a:r>
            <a:r>
              <a:rPr lang="zh-CN" altLang="en-US"/>
              <a:t>输出字符菱形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76DAE4-3633-44B8-80F7-7AB7352F5675}"/>
              </a:ext>
            </a:extLst>
          </p:cNvPr>
          <p:cNvSpPr txBox="1"/>
          <p:nvPr/>
        </p:nvSpPr>
        <p:spPr>
          <a:xfrm>
            <a:off x="1524000" y="112871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char c;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cin&gt;&gt;c;</a:t>
            </a:r>
          </a:p>
          <a:p>
            <a:r>
              <a:rPr lang="zh-CN" altLang="en-US" dirty="0"/>
              <a:t>    cout&lt;&lt;"  "&lt;&lt;c&lt;&lt;endl;</a:t>
            </a:r>
          </a:p>
          <a:p>
            <a:r>
              <a:rPr lang="zh-CN" altLang="en-US" dirty="0"/>
              <a:t>    cout&lt;&lt;" "&lt;&lt;c&lt;&lt;c&lt;&lt;c&lt;&lt;endl;</a:t>
            </a:r>
          </a:p>
          <a:p>
            <a:r>
              <a:rPr lang="zh-CN" altLang="en-US" dirty="0"/>
              <a:t>    cout&lt;&lt;c&lt;&lt;c&lt;&lt;c&lt;&lt;c&lt;&lt;c&lt;&lt;endl;</a:t>
            </a:r>
          </a:p>
          <a:p>
            <a:r>
              <a:rPr lang="zh-CN" altLang="en-US" dirty="0"/>
              <a:t>    cout&lt;&lt;" "&lt;&lt;c&lt;&lt;c&lt;&lt;c&lt;&lt;endl;</a:t>
            </a:r>
          </a:p>
          <a:p>
            <a:r>
              <a:rPr lang="zh-CN" altLang="en-US" dirty="0"/>
              <a:t>    cout&lt;&lt;"  "&lt;&lt;c&lt;&lt;endl;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9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/>
          <a:lstStyle/>
          <a:p>
            <a:r>
              <a:rPr lang="en-US" altLang="zh-CN" dirty="0"/>
              <a:t>C - </a:t>
            </a:r>
            <a:r>
              <a:rPr lang="zh-CN" altLang="en-US" dirty="0"/>
              <a:t>反向输出一个三位数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28712"/>
            <a:ext cx="914400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一、题意</a:t>
            </a:r>
            <a:endParaRPr lang="en-US" altLang="zh-CN" sz="2800" dirty="0"/>
          </a:p>
          <a:p>
            <a:pPr algn="l"/>
            <a:r>
              <a:rPr lang="zh-CN" altLang="en-US" sz="2800" dirty="0"/>
              <a:t>输入一个三位数，反向输出这个三位数。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7EE98C-912B-47F2-AD0F-8C3426FB0168}"/>
              </a:ext>
            </a:extLst>
          </p:cNvPr>
          <p:cNvSpPr txBox="1"/>
          <p:nvPr/>
        </p:nvSpPr>
        <p:spPr>
          <a:xfrm>
            <a:off x="1028700" y="2543175"/>
            <a:ext cx="6991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二、做法</a:t>
            </a:r>
            <a:endParaRPr lang="en-US" altLang="zh-CN" sz="2800" dirty="0"/>
          </a:p>
          <a:p>
            <a:r>
              <a:rPr lang="zh-CN" altLang="en-US" sz="2800" dirty="0"/>
              <a:t>①按照数字来处理</a:t>
            </a:r>
            <a:endParaRPr lang="en-US" altLang="zh-CN" sz="2800" dirty="0"/>
          </a:p>
          <a:p>
            <a:r>
              <a:rPr lang="zh-CN" altLang="en-US" sz="2800" dirty="0"/>
              <a:t>不断对</a:t>
            </a:r>
            <a:r>
              <a:rPr lang="en-US" altLang="zh-CN" sz="2800" dirty="0"/>
              <a:t>10</a:t>
            </a:r>
            <a:r>
              <a:rPr lang="zh-CN" altLang="en-US" sz="2800" dirty="0"/>
              <a:t>取模求个位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②按照字符串来处理</a:t>
            </a:r>
            <a:endParaRPr lang="en-US" altLang="zh-CN" sz="2800" dirty="0"/>
          </a:p>
          <a:p>
            <a:r>
              <a:rPr lang="zh-CN" altLang="en-US" sz="2800" dirty="0"/>
              <a:t>反向输出字符串即可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FF409B8E-9238-4E15-BBFE-8ACAC64B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8" y="2348885"/>
            <a:ext cx="4124544" cy="39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9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/>
          <a:lstStyle/>
          <a:p>
            <a:r>
              <a:rPr lang="en-US" altLang="zh-CN" dirty="0"/>
              <a:t>C - </a:t>
            </a:r>
            <a:r>
              <a:rPr lang="zh-CN" altLang="en-US" dirty="0"/>
              <a:t>反向输出一个三位数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D437DE-7A15-43FD-9F67-A0217D497035}"/>
              </a:ext>
            </a:extLst>
          </p:cNvPr>
          <p:cNvSpPr txBox="1"/>
          <p:nvPr/>
        </p:nvSpPr>
        <p:spPr>
          <a:xfrm>
            <a:off x="238125" y="1166842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①</a:t>
            </a:r>
            <a:endParaRPr lang="en-US" altLang="zh-CN" dirty="0"/>
          </a:p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a;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cin&gt;&gt;a;</a:t>
            </a:r>
          </a:p>
          <a:p>
            <a:r>
              <a:rPr lang="zh-CN" altLang="en-US" dirty="0"/>
              <a:t>    while(a)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cout&lt;&lt;a%10;</a:t>
            </a:r>
          </a:p>
          <a:p>
            <a:r>
              <a:rPr lang="zh-CN" altLang="en-US" dirty="0"/>
              <a:t>        a/=10;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C03384-DCE2-4FD7-B3B6-24C8D01C8623}"/>
              </a:ext>
            </a:extLst>
          </p:cNvPr>
          <p:cNvSpPr txBox="1"/>
          <p:nvPr/>
        </p:nvSpPr>
        <p:spPr>
          <a:xfrm>
            <a:off x="4314825" y="116684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②</a:t>
            </a:r>
            <a:endParaRPr lang="en-US" altLang="zh-CN" dirty="0"/>
          </a:p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string s;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cin&gt;&gt;s;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reverse(</a:t>
            </a:r>
            <a:r>
              <a:rPr lang="en-US" altLang="zh-CN" dirty="0" err="1"/>
              <a:t>s.begin</a:t>
            </a:r>
            <a:r>
              <a:rPr lang="en-US" altLang="zh-CN" dirty="0"/>
              <a:t>(), </a:t>
            </a:r>
            <a:r>
              <a:rPr lang="en-US" altLang="zh-CN" dirty="0" err="1"/>
              <a:t>s.end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&lt;&lt;s;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9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DE5D8B5-6698-4B7F-8B9B-72D3A13A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1114424"/>
            <a:ext cx="9963150" cy="10906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一、题意</a:t>
            </a:r>
            <a:endParaRPr lang="en-US" altLang="zh-CN" sz="2800" dirty="0"/>
          </a:p>
          <a:p>
            <a:pPr algn="l"/>
            <a:r>
              <a:rPr lang="zh-CN" altLang="en-US" dirty="0"/>
              <a:t>输入圆的半径，求圆的直径，周长，面积（空格隔开）</a:t>
            </a:r>
            <a:endParaRPr lang="en-US" altLang="zh-CN" dirty="0"/>
          </a:p>
          <a:p>
            <a:pPr algn="l"/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7EE98C-912B-47F2-AD0F-8C3426FB0168}"/>
              </a:ext>
            </a:extLst>
          </p:cNvPr>
          <p:cNvSpPr txBox="1"/>
          <p:nvPr/>
        </p:nvSpPr>
        <p:spPr>
          <a:xfrm>
            <a:off x="1028700" y="2219325"/>
            <a:ext cx="79152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二、注意的点</a:t>
            </a:r>
            <a:endParaRPr lang="en-US" altLang="zh-CN" sz="2800" dirty="0"/>
          </a:p>
          <a:p>
            <a:r>
              <a:rPr lang="en-US" altLang="zh-CN" sz="2400" dirty="0"/>
              <a:t>1.Const</a:t>
            </a:r>
            <a:r>
              <a:rPr lang="zh-CN" altLang="en-US" sz="2400" dirty="0"/>
              <a:t>关键字，将变量</a:t>
            </a:r>
            <a:r>
              <a:rPr lang="en-US" altLang="zh-CN" sz="2400" dirty="0"/>
              <a:t>PI</a:t>
            </a:r>
            <a:r>
              <a:rPr lang="zh-CN" altLang="en-US" sz="2400" dirty="0"/>
              <a:t>定义为常量。</a:t>
            </a:r>
            <a:endParaRPr lang="en-US" altLang="zh-CN" sz="2400" dirty="0"/>
          </a:p>
          <a:p>
            <a:r>
              <a:rPr lang="en-US" altLang="zh-CN" sz="2400" dirty="0"/>
              <a:t>Const</a:t>
            </a:r>
            <a:r>
              <a:rPr lang="zh-CN" altLang="en-US" sz="2400" dirty="0"/>
              <a:t> </a:t>
            </a:r>
            <a:r>
              <a:rPr lang="en-US" altLang="zh-CN" sz="2400" dirty="0"/>
              <a:t>double PI=3.14159;</a:t>
            </a:r>
          </a:p>
          <a:p>
            <a:endParaRPr lang="en-US" altLang="zh-CN" sz="2400" dirty="0"/>
          </a:p>
          <a:p>
            <a:r>
              <a:rPr lang="en-US" altLang="zh-CN" sz="2400"/>
              <a:t>2.</a:t>
            </a:r>
            <a:r>
              <a:rPr lang="zh-CN" altLang="en-US" sz="2400"/>
              <a:t>要</a:t>
            </a:r>
            <a:r>
              <a:rPr lang="zh-CN" altLang="en-US" sz="2400" dirty="0"/>
              <a:t>只因得开</a:t>
            </a:r>
            <a:r>
              <a:rPr lang="en-US" altLang="zh-CN" sz="2400" dirty="0"/>
              <a:t>double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限制输出小数位数的两种写法</a:t>
            </a:r>
            <a:endParaRPr lang="en-US" altLang="zh-CN" sz="2400" dirty="0"/>
          </a:p>
          <a:p>
            <a:r>
              <a:rPr lang="zh-CN" altLang="en-US" sz="2400" dirty="0"/>
              <a:t>①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fixed &lt;&lt; </a:t>
            </a:r>
            <a:r>
              <a:rPr lang="en-US" altLang="zh-CN" sz="2400" dirty="0" err="1"/>
              <a:t>setprecision</a:t>
            </a:r>
            <a:r>
              <a:rPr lang="en-US" altLang="zh-CN" sz="2400" dirty="0"/>
              <a:t>(4) &lt;&lt;r;</a:t>
            </a:r>
          </a:p>
          <a:p>
            <a:r>
              <a:rPr lang="zh-CN" altLang="en-US" sz="2400" dirty="0"/>
              <a:t>②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(“%.4f”, r);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3F1F97-DC42-42A7-8E38-7E5F5334FB27}"/>
              </a:ext>
            </a:extLst>
          </p:cNvPr>
          <p:cNvSpPr txBox="1">
            <a:spLocks/>
          </p:cNvSpPr>
          <p:nvPr/>
        </p:nvSpPr>
        <p:spPr>
          <a:xfrm>
            <a:off x="1524000" y="209549"/>
            <a:ext cx="9144000" cy="919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 - </a:t>
            </a:r>
            <a:r>
              <a:rPr lang="zh-CN" altLang="en-US"/>
              <a:t>与圆相关的计算</a:t>
            </a:r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6A1864-F474-4B7B-8674-4D5840BF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4" y="2671762"/>
            <a:ext cx="3895725" cy="33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F1AD-14CB-4DF4-B823-44C03F02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49"/>
            <a:ext cx="9144000" cy="919163"/>
          </a:xfrm>
        </p:spPr>
        <p:txBody>
          <a:bodyPr>
            <a:normAutofit/>
          </a:bodyPr>
          <a:lstStyle/>
          <a:p>
            <a:r>
              <a:rPr lang="en-US" altLang="zh-CN" dirty="0"/>
              <a:t>D - </a:t>
            </a:r>
            <a:r>
              <a:rPr lang="zh-CN" altLang="en-US" dirty="0"/>
              <a:t>与圆相关的计算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5BDB4-17CF-4440-8C07-A657E8FE3BE8}"/>
              </a:ext>
            </a:extLst>
          </p:cNvPr>
          <p:cNvSpPr txBox="1"/>
          <p:nvPr/>
        </p:nvSpPr>
        <p:spPr>
          <a:xfrm>
            <a:off x="933450" y="1128712"/>
            <a:ext cx="7086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#include&lt;bits/stdc++.h&gt;</a:t>
            </a:r>
          </a:p>
          <a:p>
            <a:endParaRPr lang="zh-CN" altLang="en-US" dirty="0"/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const double PI=3.14159;</a:t>
            </a:r>
          </a:p>
          <a:p>
            <a:endParaRPr lang="zh-CN" altLang="en-US" dirty="0"/>
          </a:p>
          <a:p>
            <a:r>
              <a:rPr lang="zh-CN" altLang="en-US" dirty="0"/>
              <a:t>double r;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cin&gt;&gt;r;</a:t>
            </a:r>
          </a:p>
          <a:p>
            <a:r>
              <a:rPr lang="zh-CN" altLang="en-US" dirty="0"/>
              <a:t>    cout&lt;&lt;fixed&lt;&lt;setprecision(4)&lt;&lt;2*r&lt;&lt;" "&lt;&lt;PI*2*r&lt;&lt;" "&lt;&lt;PI*r*r;</a:t>
            </a:r>
          </a:p>
          <a:p>
            <a:r>
              <a:rPr lang="zh-CN" altLang="en-US" dirty="0"/>
              <a:t>//    printf("%.4f %.4f %.4f", 2*r, PI*2*r, PI*r*r);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67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1899</Words>
  <Application>Microsoft Office PowerPoint</Application>
  <PresentationFormat>宽屏</PresentationFormat>
  <Paragraphs>317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Merriweather</vt:lpstr>
      <vt:lpstr>Office 主题​​</vt:lpstr>
      <vt:lpstr>GDUFS 新生国庆大礼包（2022） A-K 题解</vt:lpstr>
      <vt:lpstr>A - A+B Problem</vt:lpstr>
      <vt:lpstr>PowerPoint 演示文稿</vt:lpstr>
      <vt:lpstr>B - 输出字符菱形</vt:lpstr>
      <vt:lpstr>PowerPoint 演示文稿</vt:lpstr>
      <vt:lpstr>C - 反向输出一个三位数</vt:lpstr>
      <vt:lpstr>C - 反向输出一个三位数</vt:lpstr>
      <vt:lpstr>PowerPoint 演示文稿</vt:lpstr>
      <vt:lpstr>D - 与圆相关的计算</vt:lpstr>
      <vt:lpstr>E - 大象喝水</vt:lpstr>
      <vt:lpstr>E - 大象喝水</vt:lpstr>
      <vt:lpstr>F - 小蒜蒜的成绩</vt:lpstr>
      <vt:lpstr>F - 小蒜蒜的成绩</vt:lpstr>
      <vt:lpstr>G - -----------------此题开始难度提升</vt:lpstr>
      <vt:lpstr>H - 石头剪刀布</vt:lpstr>
      <vt:lpstr>PowerPoint 演示文稿</vt:lpstr>
      <vt:lpstr>I - 字符串判等</vt:lpstr>
      <vt:lpstr>PowerPoint 演示文稿</vt:lpstr>
      <vt:lpstr>J-验证子串</vt:lpstr>
      <vt:lpstr>J-验证子串</vt:lpstr>
      <vt:lpstr>K-排列</vt:lpstr>
      <vt:lpstr>K-排列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A.A+B Problem</dc:title>
  <dc:creator>王 辕</dc:creator>
  <cp:lastModifiedBy>王 辕</cp:lastModifiedBy>
  <cp:revision>32</cp:revision>
  <dcterms:created xsi:type="dcterms:W3CDTF">2022-10-22T10:05:50Z</dcterms:created>
  <dcterms:modified xsi:type="dcterms:W3CDTF">2022-10-23T05:45:04Z</dcterms:modified>
</cp:coreProperties>
</file>