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4" r:id="rId4"/>
  </p:sldMasterIdLst>
  <p:notesMasterIdLst>
    <p:notesMasterId r:id="rId6"/>
  </p:notesMasterIdLst>
  <p:handoutMasterIdLst>
    <p:handoutMasterId r:id="rId52"/>
  </p:handoutMasterIdLst>
  <p:sldIdLst>
    <p:sldId id="1182" r:id="rId5"/>
    <p:sldId id="970" r:id="rId7"/>
    <p:sldId id="1161" r:id="rId8"/>
    <p:sldId id="1183" r:id="rId9"/>
    <p:sldId id="1162" r:id="rId10"/>
    <p:sldId id="1067" r:id="rId11"/>
    <p:sldId id="1005" r:id="rId12"/>
    <p:sldId id="1011" r:id="rId13"/>
    <p:sldId id="1012" r:id="rId14"/>
    <p:sldId id="1008" r:id="rId15"/>
    <p:sldId id="1009" r:id="rId16"/>
    <p:sldId id="1068" r:id="rId17"/>
    <p:sldId id="1013" r:id="rId18"/>
    <p:sldId id="868" r:id="rId19"/>
    <p:sldId id="1365" r:id="rId20"/>
    <p:sldId id="1191" r:id="rId21"/>
    <p:sldId id="1072" r:id="rId22"/>
    <p:sldId id="1187" r:id="rId23"/>
    <p:sldId id="1189" r:id="rId24"/>
    <p:sldId id="1014" r:id="rId25"/>
    <p:sldId id="1015" r:id="rId26"/>
    <p:sldId id="1213" r:id="rId27"/>
    <p:sldId id="1215" r:id="rId28"/>
    <p:sldId id="1216" r:id="rId29"/>
    <p:sldId id="1017" r:id="rId30"/>
    <p:sldId id="1190" r:id="rId31"/>
    <p:sldId id="874" r:id="rId32"/>
    <p:sldId id="967" r:id="rId33"/>
    <p:sldId id="1367" r:id="rId34"/>
    <p:sldId id="1366" r:id="rId35"/>
    <p:sldId id="877" r:id="rId36"/>
    <p:sldId id="1020" r:id="rId37"/>
    <p:sldId id="1022" r:id="rId38"/>
    <p:sldId id="880" r:id="rId39"/>
    <p:sldId id="881" r:id="rId40"/>
    <p:sldId id="1023" r:id="rId41"/>
    <p:sldId id="882" r:id="rId42"/>
    <p:sldId id="1024" r:id="rId43"/>
    <p:sldId id="884" r:id="rId44"/>
    <p:sldId id="1035" r:id="rId45"/>
    <p:sldId id="886" r:id="rId46"/>
    <p:sldId id="887" r:id="rId47"/>
    <p:sldId id="1368" r:id="rId48"/>
    <p:sldId id="1369" r:id="rId49"/>
    <p:sldId id="1374" r:id="rId50"/>
    <p:sldId id="1370" r:id="rId5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66"/>
    <a:srgbClr val="C4B3D7"/>
    <a:srgbClr val="CBFFFF"/>
    <a:srgbClr val="FFFFCC"/>
    <a:srgbClr val="FFF5E3"/>
    <a:srgbClr val="E2D9EB"/>
    <a:srgbClr val="6C4C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48"/>
    <p:restoredTop sz="94682"/>
  </p:normalViewPr>
  <p:slideViewPr>
    <p:cSldViewPr snapToObjects="1" showGuides="1">
      <p:cViewPr varScale="1">
        <p:scale>
          <a:sx n="64" d="100"/>
          <a:sy n="64" d="100"/>
        </p:scale>
        <p:origin x="1308" y="44"/>
      </p:cViewPr>
      <p:guideLst>
        <p:guide orient="horz" pos="2067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7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EBA2-9CCA-457C-8A5A-C8C8BFB4BF24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8FA0A02-24F7-4585-BAEC-79934E20DAE3}">
      <dgm:prSet phldrT="[文本]"/>
      <dgm:spPr/>
      <dgm:t>
        <a:bodyPr/>
        <a:lstStyle/>
        <a:p>
          <a:r>
            <a:rPr lang="en-US" altLang="zh-CN" dirty="0" smtClean="0">
              <a:solidFill>
                <a:srgbClr val="FFC000"/>
              </a:solidFill>
            </a:rPr>
            <a:t>5.4.1 </a:t>
          </a:r>
          <a:r>
            <a:rPr lang="zh-CN" altLang="en-US" dirty="0" smtClean="0">
              <a:solidFill>
                <a:srgbClr val="FFC000"/>
              </a:solidFill>
            </a:rPr>
            <a:t>二叉树的性质</a:t>
          </a:r>
          <a:endParaRPr lang="zh-CN" altLang="en-US" dirty="0">
            <a:solidFill>
              <a:srgbClr val="FFC000"/>
            </a:solidFill>
          </a:endParaRPr>
        </a:p>
      </dgm:t>
    </dgm:pt>
    <dgm:pt modelId="{55C040DA-690D-451D-A802-95CD4D0C28A5}" cxnId="{02C8520E-5397-4AA5-B425-441B94EAB2CB}" type="parTrans">
      <dgm:prSet/>
      <dgm:spPr/>
      <dgm:t>
        <a:bodyPr/>
        <a:lstStyle/>
        <a:p>
          <a:endParaRPr lang="zh-CN" altLang="en-US"/>
        </a:p>
      </dgm:t>
    </dgm:pt>
    <dgm:pt modelId="{B934A847-ED1B-4486-924A-8EC1D4E1C900}" cxnId="{02C8520E-5397-4AA5-B425-441B94EAB2CB}" type="sibTrans">
      <dgm:prSet/>
      <dgm:spPr/>
      <dgm:t>
        <a:bodyPr/>
        <a:lstStyle/>
        <a:p>
          <a:endParaRPr lang="zh-CN" altLang="en-US"/>
        </a:p>
      </dgm:t>
    </dgm:pt>
    <dgm:pt modelId="{D7F829D3-E128-4719-8EC0-917E6B8254CB}">
      <dgm:prSet phldrT="[文本]"/>
      <dgm:spPr/>
      <dgm:t>
        <a:bodyPr/>
        <a:lstStyle/>
        <a:p>
          <a:r>
            <a:rPr lang="en-US" altLang="zh-CN" dirty="0" smtClean="0"/>
            <a:t>5.4.2 </a:t>
          </a:r>
          <a:r>
            <a:rPr lang="zh-CN" altLang="en-US" dirty="0" smtClean="0"/>
            <a:t>二叉树的存储</a:t>
          </a:r>
          <a:endParaRPr lang="zh-CN" altLang="en-US" dirty="0"/>
        </a:p>
      </dgm:t>
    </dgm:pt>
    <dgm:pt modelId="{1221CB09-3317-451A-90E3-85BD5D5205CA}" cxnId="{8E6A96A2-6564-4EEA-8841-8E9E2FBF30F3}" type="parTrans">
      <dgm:prSet/>
      <dgm:spPr/>
      <dgm:t>
        <a:bodyPr/>
        <a:lstStyle/>
        <a:p>
          <a:endParaRPr lang="zh-CN" altLang="en-US"/>
        </a:p>
      </dgm:t>
    </dgm:pt>
    <dgm:pt modelId="{445E1D25-3E58-49DD-8B20-80F41092F094}" cxnId="{8E6A96A2-6564-4EEA-8841-8E9E2FBF30F3}" type="sibTrans">
      <dgm:prSet/>
      <dgm:spPr/>
      <dgm:t>
        <a:bodyPr/>
        <a:lstStyle/>
        <a:p>
          <a:endParaRPr lang="zh-CN" altLang="en-US"/>
        </a:p>
      </dgm:t>
    </dgm:pt>
    <dgm:pt modelId="{3736E13F-4F82-4297-BA98-52023D544A6B}" type="pres">
      <dgm:prSet presAssocID="{C17EEBA2-9CCA-457C-8A5A-C8C8BFB4BF2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1CDF2F6-1BB8-4D0A-B669-18FBD3407713}" type="pres">
      <dgm:prSet presAssocID="{C17EEBA2-9CCA-457C-8A5A-C8C8BFB4BF24}" presName="Name1" presStyleCnt="0"/>
      <dgm:spPr/>
    </dgm:pt>
    <dgm:pt modelId="{72602918-D30C-479B-9C74-121208436304}" type="pres">
      <dgm:prSet presAssocID="{C17EEBA2-9CCA-457C-8A5A-C8C8BFB4BF24}" presName="cycle" presStyleCnt="0"/>
      <dgm:spPr/>
    </dgm:pt>
    <dgm:pt modelId="{5B52DB0B-B797-486F-9796-3E0D4962DC99}" type="pres">
      <dgm:prSet presAssocID="{C17EEBA2-9CCA-457C-8A5A-C8C8BFB4BF24}" presName="srcNode" presStyleLbl="node1" presStyleIdx="0" presStyleCnt="2"/>
      <dgm:spPr/>
    </dgm:pt>
    <dgm:pt modelId="{3FE5701A-0E56-499A-A901-2D4DE09F7F97}" type="pres">
      <dgm:prSet presAssocID="{C17EEBA2-9CCA-457C-8A5A-C8C8BFB4BF2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75A231B-8068-4800-98B1-064E9A3E8A31}" type="pres">
      <dgm:prSet presAssocID="{C17EEBA2-9CCA-457C-8A5A-C8C8BFB4BF24}" presName="extraNode" presStyleLbl="node1" presStyleIdx="0" presStyleCnt="2"/>
      <dgm:spPr/>
    </dgm:pt>
    <dgm:pt modelId="{763E23A4-B02E-4637-A8E2-76441FD44AEF}" type="pres">
      <dgm:prSet presAssocID="{C17EEBA2-9CCA-457C-8A5A-C8C8BFB4BF24}" presName="dstNode" presStyleLbl="node1" presStyleIdx="0" presStyleCnt="2"/>
      <dgm:spPr/>
    </dgm:pt>
    <dgm:pt modelId="{CC4F8A8B-8CB4-468B-BA51-5D2541BF694F}" type="pres">
      <dgm:prSet presAssocID="{98FA0A02-24F7-4585-BAEC-79934E20DA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EC307D-B441-46EB-BDFA-14436EFDA51D}" type="pres">
      <dgm:prSet presAssocID="{98FA0A02-24F7-4585-BAEC-79934E20DAE3}" presName="accent_1" presStyleCnt="0"/>
      <dgm:spPr/>
    </dgm:pt>
    <dgm:pt modelId="{EBE27396-589C-492E-A24C-688597BFC9EC}" type="pres">
      <dgm:prSet presAssocID="{98FA0A02-24F7-4585-BAEC-79934E20DAE3}" presName="accentRepeatNode" presStyleLbl="solidFgAcc1" presStyleIdx="0" presStyleCnt="2"/>
      <dgm:spPr/>
    </dgm:pt>
    <dgm:pt modelId="{BC48E58C-7B71-411F-A4AB-E7FF3728FE08}" type="pres">
      <dgm:prSet presAssocID="{D7F829D3-E128-4719-8EC0-917E6B8254CB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E4BD86-4D7B-4017-8979-3F7EC501F50A}" type="pres">
      <dgm:prSet presAssocID="{D7F829D3-E128-4719-8EC0-917E6B8254CB}" presName="accent_2" presStyleCnt="0"/>
      <dgm:spPr/>
    </dgm:pt>
    <dgm:pt modelId="{956A2DA0-3D4D-4298-9192-4AF7EB29CA97}" type="pres">
      <dgm:prSet presAssocID="{D7F829D3-E128-4719-8EC0-917E6B8254CB}" presName="accentRepeatNode" presStyleLbl="solidFgAcc1" presStyleIdx="1" presStyleCnt="2"/>
      <dgm:spPr/>
    </dgm:pt>
  </dgm:ptLst>
  <dgm:cxnLst>
    <dgm:cxn modelId="{CB747C23-D824-4159-B078-68995A89C2FD}" type="presOf" srcId="{98FA0A02-24F7-4585-BAEC-79934E20DAE3}" destId="{CC4F8A8B-8CB4-468B-BA51-5D2541BF694F}" srcOrd="0" destOrd="0" presId="urn:microsoft.com/office/officeart/2008/layout/VerticalCurvedList"/>
    <dgm:cxn modelId="{8E6A96A2-6564-4EEA-8841-8E9E2FBF30F3}" srcId="{C17EEBA2-9CCA-457C-8A5A-C8C8BFB4BF24}" destId="{D7F829D3-E128-4719-8EC0-917E6B8254CB}" srcOrd="1" destOrd="0" parTransId="{1221CB09-3317-451A-90E3-85BD5D5205CA}" sibTransId="{445E1D25-3E58-49DD-8B20-80F41092F094}"/>
    <dgm:cxn modelId="{7E229822-5248-4B61-918C-7DB8D097CCA4}" type="presOf" srcId="{C17EEBA2-9CCA-457C-8A5A-C8C8BFB4BF24}" destId="{3736E13F-4F82-4297-BA98-52023D544A6B}" srcOrd="0" destOrd="0" presId="urn:microsoft.com/office/officeart/2008/layout/VerticalCurvedList"/>
    <dgm:cxn modelId="{DED41684-4E83-4559-8622-0CDD180F305A}" type="presOf" srcId="{B934A847-ED1B-4486-924A-8EC1D4E1C900}" destId="{3FE5701A-0E56-499A-A901-2D4DE09F7F97}" srcOrd="0" destOrd="0" presId="urn:microsoft.com/office/officeart/2008/layout/VerticalCurvedList"/>
    <dgm:cxn modelId="{8E36A71D-909F-4CFD-8B11-E0ED72E65C7E}" type="presOf" srcId="{D7F829D3-E128-4719-8EC0-917E6B8254CB}" destId="{BC48E58C-7B71-411F-A4AB-E7FF3728FE08}" srcOrd="0" destOrd="0" presId="urn:microsoft.com/office/officeart/2008/layout/VerticalCurvedList"/>
    <dgm:cxn modelId="{02C8520E-5397-4AA5-B425-441B94EAB2CB}" srcId="{C17EEBA2-9CCA-457C-8A5A-C8C8BFB4BF24}" destId="{98FA0A02-24F7-4585-BAEC-79934E20DAE3}" srcOrd="0" destOrd="0" parTransId="{55C040DA-690D-451D-A802-95CD4D0C28A5}" sibTransId="{B934A847-ED1B-4486-924A-8EC1D4E1C900}"/>
    <dgm:cxn modelId="{4F52B072-B293-4236-BA99-716492224F19}" type="presParOf" srcId="{3736E13F-4F82-4297-BA98-52023D544A6B}" destId="{41CDF2F6-1BB8-4D0A-B669-18FBD3407713}" srcOrd="0" destOrd="0" presId="urn:microsoft.com/office/officeart/2008/layout/VerticalCurvedList"/>
    <dgm:cxn modelId="{3439C453-5481-4A95-B2F4-592AF54614FF}" type="presParOf" srcId="{41CDF2F6-1BB8-4D0A-B669-18FBD3407713}" destId="{72602918-D30C-479B-9C74-121208436304}" srcOrd="0" destOrd="0" presId="urn:microsoft.com/office/officeart/2008/layout/VerticalCurvedList"/>
    <dgm:cxn modelId="{FDF9E446-526D-415D-B82C-8C5282D53F16}" type="presParOf" srcId="{72602918-D30C-479B-9C74-121208436304}" destId="{5B52DB0B-B797-486F-9796-3E0D4962DC99}" srcOrd="0" destOrd="0" presId="urn:microsoft.com/office/officeart/2008/layout/VerticalCurvedList"/>
    <dgm:cxn modelId="{6D9BBBA9-B19F-41C3-9A4E-4E084CC49241}" type="presParOf" srcId="{72602918-D30C-479B-9C74-121208436304}" destId="{3FE5701A-0E56-499A-A901-2D4DE09F7F97}" srcOrd="1" destOrd="0" presId="urn:microsoft.com/office/officeart/2008/layout/VerticalCurvedList"/>
    <dgm:cxn modelId="{4F430363-023A-459D-A7D4-80055491E8F0}" type="presParOf" srcId="{72602918-D30C-479B-9C74-121208436304}" destId="{075A231B-8068-4800-98B1-064E9A3E8A31}" srcOrd="2" destOrd="0" presId="urn:microsoft.com/office/officeart/2008/layout/VerticalCurvedList"/>
    <dgm:cxn modelId="{A91E15DC-5E57-4A2A-A4D6-C2F4BB41F699}" type="presParOf" srcId="{72602918-D30C-479B-9C74-121208436304}" destId="{763E23A4-B02E-4637-A8E2-76441FD44AEF}" srcOrd="3" destOrd="0" presId="urn:microsoft.com/office/officeart/2008/layout/VerticalCurvedList"/>
    <dgm:cxn modelId="{608C8CC0-C56B-446D-A51E-B3D76562C104}" type="presParOf" srcId="{41CDF2F6-1BB8-4D0A-B669-18FBD3407713}" destId="{CC4F8A8B-8CB4-468B-BA51-5D2541BF694F}" srcOrd="1" destOrd="0" presId="urn:microsoft.com/office/officeart/2008/layout/VerticalCurvedList"/>
    <dgm:cxn modelId="{B760A06C-74C3-4A2E-9769-3C3EA1071949}" type="presParOf" srcId="{41CDF2F6-1BB8-4D0A-B669-18FBD3407713}" destId="{1FEC307D-B441-46EB-BDFA-14436EFDA51D}" srcOrd="2" destOrd="0" presId="urn:microsoft.com/office/officeart/2008/layout/VerticalCurvedList"/>
    <dgm:cxn modelId="{4B3D05BC-C87E-46FC-B942-E16809C4E994}" type="presParOf" srcId="{1FEC307D-B441-46EB-BDFA-14436EFDA51D}" destId="{EBE27396-589C-492E-A24C-688597BFC9EC}" srcOrd="0" destOrd="0" presId="urn:microsoft.com/office/officeart/2008/layout/VerticalCurvedList"/>
    <dgm:cxn modelId="{3C548510-E2E2-4433-AE79-2447CF783F70}" type="presParOf" srcId="{41CDF2F6-1BB8-4D0A-B669-18FBD3407713}" destId="{BC48E58C-7B71-411F-A4AB-E7FF3728FE08}" srcOrd="3" destOrd="0" presId="urn:microsoft.com/office/officeart/2008/layout/VerticalCurvedList"/>
    <dgm:cxn modelId="{0A933DE3-6715-451D-ACC0-1F4C48E11123}" type="presParOf" srcId="{41CDF2F6-1BB8-4D0A-B669-18FBD3407713}" destId="{ABE4BD86-4D7B-4017-8979-3F7EC501F50A}" srcOrd="4" destOrd="0" presId="urn:microsoft.com/office/officeart/2008/layout/VerticalCurvedList"/>
    <dgm:cxn modelId="{243FA97E-27B9-4763-A025-D4DA7711751C}" type="presParOf" srcId="{ABE4BD86-4D7B-4017-8979-3F7EC501F50A}" destId="{956A2DA0-3D4D-4298-9192-4AF7EB29CA9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EBA2-9CCA-457C-8A5A-C8C8BFB4BF24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8FA0A02-24F7-4585-BAEC-79934E20DAE3}">
      <dgm:prSet phldrT="[文本]"/>
      <dgm:spPr/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5.4.1 </a:t>
          </a:r>
          <a:r>
            <a:rPr lang="zh-CN" altLang="en-US" dirty="0" smtClean="0">
              <a:solidFill>
                <a:schemeClr val="bg1"/>
              </a:solidFill>
            </a:rPr>
            <a:t>二叉树的性质</a:t>
          </a:r>
          <a:endParaRPr lang="zh-CN" altLang="en-US" dirty="0">
            <a:solidFill>
              <a:schemeClr val="bg1"/>
            </a:solidFill>
          </a:endParaRPr>
        </a:p>
      </dgm:t>
    </dgm:pt>
    <dgm:pt modelId="{55C040DA-690D-451D-A802-95CD4D0C28A5}" cxnId="{02C8520E-5397-4AA5-B425-441B94EAB2CB}" type="parTrans">
      <dgm:prSet/>
      <dgm:spPr/>
      <dgm:t>
        <a:bodyPr/>
        <a:lstStyle/>
        <a:p>
          <a:endParaRPr lang="zh-CN" altLang="en-US"/>
        </a:p>
      </dgm:t>
    </dgm:pt>
    <dgm:pt modelId="{B934A847-ED1B-4486-924A-8EC1D4E1C900}" cxnId="{02C8520E-5397-4AA5-B425-441B94EAB2CB}" type="sibTrans">
      <dgm:prSet/>
      <dgm:spPr/>
      <dgm:t>
        <a:bodyPr/>
        <a:lstStyle/>
        <a:p>
          <a:endParaRPr lang="zh-CN" altLang="en-US"/>
        </a:p>
      </dgm:t>
    </dgm:pt>
    <dgm:pt modelId="{D7F829D3-E128-4719-8EC0-917E6B8254CB}">
      <dgm:prSet phldrT="[文本]"/>
      <dgm:spPr/>
      <dgm:t>
        <a:bodyPr/>
        <a:lstStyle/>
        <a:p>
          <a:r>
            <a:rPr lang="en-US" altLang="zh-CN" dirty="0" smtClean="0">
              <a:solidFill>
                <a:srgbClr val="FFC000"/>
              </a:solidFill>
            </a:rPr>
            <a:t>5.4.2 </a:t>
          </a:r>
          <a:r>
            <a:rPr lang="zh-CN" altLang="en-US" dirty="0" smtClean="0">
              <a:solidFill>
                <a:srgbClr val="FFC000"/>
              </a:solidFill>
            </a:rPr>
            <a:t>二叉树的存储结构</a:t>
          </a:r>
          <a:endParaRPr lang="zh-CN" altLang="en-US" dirty="0">
            <a:solidFill>
              <a:srgbClr val="FFC000"/>
            </a:solidFill>
          </a:endParaRPr>
        </a:p>
      </dgm:t>
    </dgm:pt>
    <dgm:pt modelId="{1221CB09-3317-451A-90E3-85BD5D5205CA}" cxnId="{8E6A96A2-6564-4EEA-8841-8E9E2FBF30F3}" type="parTrans">
      <dgm:prSet/>
      <dgm:spPr/>
      <dgm:t>
        <a:bodyPr/>
        <a:lstStyle/>
        <a:p>
          <a:endParaRPr lang="zh-CN" altLang="en-US"/>
        </a:p>
      </dgm:t>
    </dgm:pt>
    <dgm:pt modelId="{445E1D25-3E58-49DD-8B20-80F41092F094}" cxnId="{8E6A96A2-6564-4EEA-8841-8E9E2FBF30F3}" type="sibTrans">
      <dgm:prSet/>
      <dgm:spPr/>
      <dgm:t>
        <a:bodyPr/>
        <a:lstStyle/>
        <a:p>
          <a:endParaRPr lang="zh-CN" altLang="en-US"/>
        </a:p>
      </dgm:t>
    </dgm:pt>
    <dgm:pt modelId="{3736E13F-4F82-4297-BA98-52023D544A6B}" type="pres">
      <dgm:prSet presAssocID="{C17EEBA2-9CCA-457C-8A5A-C8C8BFB4BF2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41CDF2F6-1BB8-4D0A-B669-18FBD3407713}" type="pres">
      <dgm:prSet presAssocID="{C17EEBA2-9CCA-457C-8A5A-C8C8BFB4BF24}" presName="Name1" presStyleCnt="0"/>
      <dgm:spPr/>
    </dgm:pt>
    <dgm:pt modelId="{72602918-D30C-479B-9C74-121208436304}" type="pres">
      <dgm:prSet presAssocID="{C17EEBA2-9CCA-457C-8A5A-C8C8BFB4BF24}" presName="cycle" presStyleCnt="0"/>
      <dgm:spPr/>
    </dgm:pt>
    <dgm:pt modelId="{5B52DB0B-B797-486F-9796-3E0D4962DC99}" type="pres">
      <dgm:prSet presAssocID="{C17EEBA2-9CCA-457C-8A5A-C8C8BFB4BF24}" presName="srcNode" presStyleLbl="node1" presStyleIdx="0" presStyleCnt="2"/>
      <dgm:spPr/>
    </dgm:pt>
    <dgm:pt modelId="{3FE5701A-0E56-499A-A901-2D4DE09F7F97}" type="pres">
      <dgm:prSet presAssocID="{C17EEBA2-9CCA-457C-8A5A-C8C8BFB4BF24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75A231B-8068-4800-98B1-064E9A3E8A31}" type="pres">
      <dgm:prSet presAssocID="{C17EEBA2-9CCA-457C-8A5A-C8C8BFB4BF24}" presName="extraNode" presStyleLbl="node1" presStyleIdx="0" presStyleCnt="2"/>
      <dgm:spPr/>
    </dgm:pt>
    <dgm:pt modelId="{763E23A4-B02E-4637-A8E2-76441FD44AEF}" type="pres">
      <dgm:prSet presAssocID="{C17EEBA2-9CCA-457C-8A5A-C8C8BFB4BF24}" presName="dstNode" presStyleLbl="node1" presStyleIdx="0" presStyleCnt="2"/>
      <dgm:spPr/>
    </dgm:pt>
    <dgm:pt modelId="{CC4F8A8B-8CB4-468B-BA51-5D2541BF694F}" type="pres">
      <dgm:prSet presAssocID="{98FA0A02-24F7-4585-BAEC-79934E20DAE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EC307D-B441-46EB-BDFA-14436EFDA51D}" type="pres">
      <dgm:prSet presAssocID="{98FA0A02-24F7-4585-BAEC-79934E20DAE3}" presName="accent_1" presStyleCnt="0"/>
      <dgm:spPr/>
    </dgm:pt>
    <dgm:pt modelId="{EBE27396-589C-492E-A24C-688597BFC9EC}" type="pres">
      <dgm:prSet presAssocID="{98FA0A02-24F7-4585-BAEC-79934E20DAE3}" presName="accentRepeatNode" presStyleLbl="solidFgAcc1" presStyleIdx="0" presStyleCnt="2"/>
      <dgm:spPr/>
    </dgm:pt>
    <dgm:pt modelId="{BC48E58C-7B71-411F-A4AB-E7FF3728FE08}" type="pres">
      <dgm:prSet presAssocID="{D7F829D3-E128-4719-8EC0-917E6B8254CB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E4BD86-4D7B-4017-8979-3F7EC501F50A}" type="pres">
      <dgm:prSet presAssocID="{D7F829D3-E128-4719-8EC0-917E6B8254CB}" presName="accent_2" presStyleCnt="0"/>
      <dgm:spPr/>
    </dgm:pt>
    <dgm:pt modelId="{956A2DA0-3D4D-4298-9192-4AF7EB29CA97}" type="pres">
      <dgm:prSet presAssocID="{D7F829D3-E128-4719-8EC0-917E6B8254CB}" presName="accentRepeatNode" presStyleLbl="solidFgAcc1" presStyleIdx="1" presStyleCnt="2"/>
      <dgm:spPr/>
    </dgm:pt>
  </dgm:ptLst>
  <dgm:cxnLst>
    <dgm:cxn modelId="{CB747C23-D824-4159-B078-68995A89C2FD}" type="presOf" srcId="{98FA0A02-24F7-4585-BAEC-79934E20DAE3}" destId="{CC4F8A8B-8CB4-468B-BA51-5D2541BF694F}" srcOrd="0" destOrd="0" presId="urn:microsoft.com/office/officeart/2008/layout/VerticalCurvedList"/>
    <dgm:cxn modelId="{8E6A96A2-6564-4EEA-8841-8E9E2FBF30F3}" srcId="{C17EEBA2-9CCA-457C-8A5A-C8C8BFB4BF24}" destId="{D7F829D3-E128-4719-8EC0-917E6B8254CB}" srcOrd="1" destOrd="0" parTransId="{1221CB09-3317-451A-90E3-85BD5D5205CA}" sibTransId="{445E1D25-3E58-49DD-8B20-80F41092F094}"/>
    <dgm:cxn modelId="{7E229822-5248-4B61-918C-7DB8D097CCA4}" type="presOf" srcId="{C17EEBA2-9CCA-457C-8A5A-C8C8BFB4BF24}" destId="{3736E13F-4F82-4297-BA98-52023D544A6B}" srcOrd="0" destOrd="0" presId="urn:microsoft.com/office/officeart/2008/layout/VerticalCurvedList"/>
    <dgm:cxn modelId="{DED41684-4E83-4559-8622-0CDD180F305A}" type="presOf" srcId="{B934A847-ED1B-4486-924A-8EC1D4E1C900}" destId="{3FE5701A-0E56-499A-A901-2D4DE09F7F97}" srcOrd="0" destOrd="0" presId="urn:microsoft.com/office/officeart/2008/layout/VerticalCurvedList"/>
    <dgm:cxn modelId="{8E36A71D-909F-4CFD-8B11-E0ED72E65C7E}" type="presOf" srcId="{D7F829D3-E128-4719-8EC0-917E6B8254CB}" destId="{BC48E58C-7B71-411F-A4AB-E7FF3728FE08}" srcOrd="0" destOrd="0" presId="urn:microsoft.com/office/officeart/2008/layout/VerticalCurvedList"/>
    <dgm:cxn modelId="{02C8520E-5397-4AA5-B425-441B94EAB2CB}" srcId="{C17EEBA2-9CCA-457C-8A5A-C8C8BFB4BF24}" destId="{98FA0A02-24F7-4585-BAEC-79934E20DAE3}" srcOrd="0" destOrd="0" parTransId="{55C040DA-690D-451D-A802-95CD4D0C28A5}" sibTransId="{B934A847-ED1B-4486-924A-8EC1D4E1C900}"/>
    <dgm:cxn modelId="{4F52B072-B293-4236-BA99-716492224F19}" type="presParOf" srcId="{3736E13F-4F82-4297-BA98-52023D544A6B}" destId="{41CDF2F6-1BB8-4D0A-B669-18FBD3407713}" srcOrd="0" destOrd="0" presId="urn:microsoft.com/office/officeart/2008/layout/VerticalCurvedList"/>
    <dgm:cxn modelId="{3439C453-5481-4A95-B2F4-592AF54614FF}" type="presParOf" srcId="{41CDF2F6-1BB8-4D0A-B669-18FBD3407713}" destId="{72602918-D30C-479B-9C74-121208436304}" srcOrd="0" destOrd="0" presId="urn:microsoft.com/office/officeart/2008/layout/VerticalCurvedList"/>
    <dgm:cxn modelId="{FDF9E446-526D-415D-B82C-8C5282D53F16}" type="presParOf" srcId="{72602918-D30C-479B-9C74-121208436304}" destId="{5B52DB0B-B797-486F-9796-3E0D4962DC99}" srcOrd="0" destOrd="0" presId="urn:microsoft.com/office/officeart/2008/layout/VerticalCurvedList"/>
    <dgm:cxn modelId="{6D9BBBA9-B19F-41C3-9A4E-4E084CC49241}" type="presParOf" srcId="{72602918-D30C-479B-9C74-121208436304}" destId="{3FE5701A-0E56-499A-A901-2D4DE09F7F97}" srcOrd="1" destOrd="0" presId="urn:microsoft.com/office/officeart/2008/layout/VerticalCurvedList"/>
    <dgm:cxn modelId="{4F430363-023A-459D-A7D4-80055491E8F0}" type="presParOf" srcId="{72602918-D30C-479B-9C74-121208436304}" destId="{075A231B-8068-4800-98B1-064E9A3E8A31}" srcOrd="2" destOrd="0" presId="urn:microsoft.com/office/officeart/2008/layout/VerticalCurvedList"/>
    <dgm:cxn modelId="{A91E15DC-5E57-4A2A-A4D6-C2F4BB41F699}" type="presParOf" srcId="{72602918-D30C-479B-9C74-121208436304}" destId="{763E23A4-B02E-4637-A8E2-76441FD44AEF}" srcOrd="3" destOrd="0" presId="urn:microsoft.com/office/officeart/2008/layout/VerticalCurvedList"/>
    <dgm:cxn modelId="{608C8CC0-C56B-446D-A51E-B3D76562C104}" type="presParOf" srcId="{41CDF2F6-1BB8-4D0A-B669-18FBD3407713}" destId="{CC4F8A8B-8CB4-468B-BA51-5D2541BF694F}" srcOrd="1" destOrd="0" presId="urn:microsoft.com/office/officeart/2008/layout/VerticalCurvedList"/>
    <dgm:cxn modelId="{B760A06C-74C3-4A2E-9769-3C3EA1071949}" type="presParOf" srcId="{41CDF2F6-1BB8-4D0A-B669-18FBD3407713}" destId="{1FEC307D-B441-46EB-BDFA-14436EFDA51D}" srcOrd="2" destOrd="0" presId="urn:microsoft.com/office/officeart/2008/layout/VerticalCurvedList"/>
    <dgm:cxn modelId="{4B3D05BC-C87E-46FC-B942-E16809C4E994}" type="presParOf" srcId="{1FEC307D-B441-46EB-BDFA-14436EFDA51D}" destId="{EBE27396-589C-492E-A24C-688597BFC9EC}" srcOrd="0" destOrd="0" presId="urn:microsoft.com/office/officeart/2008/layout/VerticalCurvedList"/>
    <dgm:cxn modelId="{3C548510-E2E2-4433-AE79-2447CF783F70}" type="presParOf" srcId="{41CDF2F6-1BB8-4D0A-B669-18FBD3407713}" destId="{BC48E58C-7B71-411F-A4AB-E7FF3728FE08}" srcOrd="3" destOrd="0" presId="urn:microsoft.com/office/officeart/2008/layout/VerticalCurvedList"/>
    <dgm:cxn modelId="{0A933DE3-6715-451D-ACC0-1F4C48E11123}" type="presParOf" srcId="{41CDF2F6-1BB8-4D0A-B669-18FBD3407713}" destId="{ABE4BD86-4D7B-4017-8979-3F7EC501F50A}" srcOrd="4" destOrd="0" presId="urn:microsoft.com/office/officeart/2008/layout/VerticalCurvedList"/>
    <dgm:cxn modelId="{243FA97E-27B9-4763-A025-D4DA7711751C}" type="presParOf" srcId="{ABE4BD86-4D7B-4017-8979-3F7EC501F50A}" destId="{956A2DA0-3D4D-4298-9192-4AF7EB29CA9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5701A-0E56-499A-A901-2D4DE09F7F97}">
      <dsp:nvSpPr>
        <dsp:cNvPr id="0" name=""/>
        <dsp:cNvSpPr/>
      </dsp:nvSpPr>
      <dsp:spPr>
        <a:xfrm>
          <a:off x="-4560586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F8A8B-8CB4-468B-BA51-5D2541BF694F}">
      <dsp:nvSpPr>
        <dsp:cNvPr id="0" name=""/>
        <dsp:cNvSpPr/>
      </dsp:nvSpPr>
      <dsp:spPr>
        <a:xfrm>
          <a:off x="747064" y="580583"/>
          <a:ext cx="5327497" cy="1161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>
              <a:solidFill>
                <a:srgbClr val="FFC000"/>
              </a:solidFill>
            </a:rPr>
            <a:t>5.4.1 </a:t>
          </a:r>
          <a:r>
            <a:rPr lang="zh-CN" altLang="en-US" sz="4100" kern="1200" dirty="0" smtClean="0">
              <a:solidFill>
                <a:srgbClr val="FFC000"/>
              </a:solidFill>
            </a:rPr>
            <a:t>二叉树的性质</a:t>
          </a:r>
          <a:endParaRPr lang="zh-CN" altLang="en-US" sz="4100" kern="1200" dirty="0">
            <a:solidFill>
              <a:srgbClr val="FFC000"/>
            </a:solidFill>
          </a:endParaRPr>
        </a:p>
      </dsp:txBody>
      <dsp:txXfrm>
        <a:off x="747064" y="580583"/>
        <a:ext cx="5327497" cy="1161003"/>
      </dsp:txXfrm>
    </dsp:sp>
    <dsp:sp modelId="{EBE27396-589C-492E-A24C-688597BFC9EC}">
      <dsp:nvSpPr>
        <dsp:cNvPr id="0" name=""/>
        <dsp:cNvSpPr/>
      </dsp:nvSpPr>
      <dsp:spPr>
        <a:xfrm>
          <a:off x="21437" y="435457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8E58C-7B71-411F-A4AB-E7FF3728FE08}">
      <dsp:nvSpPr>
        <dsp:cNvPr id="0" name=""/>
        <dsp:cNvSpPr/>
      </dsp:nvSpPr>
      <dsp:spPr>
        <a:xfrm>
          <a:off x="747064" y="2322413"/>
          <a:ext cx="5327497" cy="1161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104140" rIns="104140" bIns="10414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5.4.2 </a:t>
          </a:r>
          <a:r>
            <a:rPr lang="zh-CN" altLang="en-US" sz="4100" kern="1200" dirty="0" smtClean="0"/>
            <a:t>二叉树的存储</a:t>
          </a:r>
          <a:endParaRPr lang="zh-CN" altLang="en-US" sz="4100" kern="1200" dirty="0"/>
        </a:p>
      </dsp:txBody>
      <dsp:txXfrm>
        <a:off x="747064" y="2322413"/>
        <a:ext cx="5327497" cy="1161003"/>
      </dsp:txXfrm>
    </dsp:sp>
    <dsp:sp modelId="{956A2DA0-3D4D-4298-9192-4AF7EB29CA97}">
      <dsp:nvSpPr>
        <dsp:cNvPr id="0" name=""/>
        <dsp:cNvSpPr/>
      </dsp:nvSpPr>
      <dsp:spPr>
        <a:xfrm>
          <a:off x="21437" y="2177288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5701A-0E56-499A-A901-2D4DE09F7F97}">
      <dsp:nvSpPr>
        <dsp:cNvPr id="0" name=""/>
        <dsp:cNvSpPr/>
      </dsp:nvSpPr>
      <dsp:spPr>
        <a:xfrm>
          <a:off x="-4560586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F8A8B-8CB4-468B-BA51-5D2541BF694F}">
      <dsp:nvSpPr>
        <dsp:cNvPr id="0" name=""/>
        <dsp:cNvSpPr/>
      </dsp:nvSpPr>
      <dsp:spPr>
        <a:xfrm>
          <a:off x="747064" y="580583"/>
          <a:ext cx="5327497" cy="1161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>
              <a:solidFill>
                <a:schemeClr val="bg1"/>
              </a:solidFill>
            </a:rPr>
            <a:t>5.4.1 </a:t>
          </a:r>
          <a:r>
            <a:rPr lang="zh-CN" altLang="en-US" sz="3300" kern="1200" dirty="0" smtClean="0">
              <a:solidFill>
                <a:schemeClr val="bg1"/>
              </a:solidFill>
            </a:rPr>
            <a:t>二叉树的性质</a:t>
          </a:r>
          <a:endParaRPr lang="zh-CN" altLang="en-US" sz="3300" kern="1200" dirty="0">
            <a:solidFill>
              <a:schemeClr val="bg1"/>
            </a:solidFill>
          </a:endParaRPr>
        </a:p>
      </dsp:txBody>
      <dsp:txXfrm>
        <a:off x="747064" y="580583"/>
        <a:ext cx="5327497" cy="1161003"/>
      </dsp:txXfrm>
    </dsp:sp>
    <dsp:sp modelId="{EBE27396-589C-492E-A24C-688597BFC9EC}">
      <dsp:nvSpPr>
        <dsp:cNvPr id="0" name=""/>
        <dsp:cNvSpPr/>
      </dsp:nvSpPr>
      <dsp:spPr>
        <a:xfrm>
          <a:off x="21437" y="435457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8E58C-7B71-411F-A4AB-E7FF3728FE08}">
      <dsp:nvSpPr>
        <dsp:cNvPr id="0" name=""/>
        <dsp:cNvSpPr/>
      </dsp:nvSpPr>
      <dsp:spPr>
        <a:xfrm>
          <a:off x="747064" y="2322413"/>
          <a:ext cx="5327497" cy="1161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>
              <a:solidFill>
                <a:srgbClr val="FFC000"/>
              </a:solidFill>
            </a:rPr>
            <a:t>5.4.2 </a:t>
          </a:r>
          <a:r>
            <a:rPr lang="zh-CN" altLang="en-US" sz="3300" kern="1200" dirty="0" smtClean="0">
              <a:solidFill>
                <a:srgbClr val="FFC000"/>
              </a:solidFill>
            </a:rPr>
            <a:t>二叉树的存储结构</a:t>
          </a:r>
          <a:endParaRPr lang="zh-CN" altLang="en-US" sz="3300" kern="1200" dirty="0">
            <a:solidFill>
              <a:srgbClr val="FFC000"/>
            </a:solidFill>
          </a:endParaRPr>
        </a:p>
      </dsp:txBody>
      <dsp:txXfrm>
        <a:off x="747064" y="2322413"/>
        <a:ext cx="5327497" cy="1161003"/>
      </dsp:txXfrm>
    </dsp:sp>
    <dsp:sp modelId="{956A2DA0-3D4D-4298-9192-4AF7EB29CA97}">
      <dsp:nvSpPr>
        <dsp:cNvPr id="0" name=""/>
        <dsp:cNvSpPr/>
      </dsp:nvSpPr>
      <dsp:spPr>
        <a:xfrm>
          <a:off x="21437" y="2177288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>
                <a:ea typeface="仿宋_GB2312" pitchFamily="49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90204" pitchFamily="34" charset="0"/>
              <a:buNone/>
              <a:defRPr sz="1200" b="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B8CAD901-04A8-4F48-880C-B797201128B0}" type="slidenum">
              <a:rPr kumimoji="0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>
                <a:ea typeface="仿宋_GB2312" pitchFamily="49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8196" name="Rectangle 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仿宋_GB2312" pitchFamily="49" charset="-122"/>
              </a:rPr>
              <a:t>单击以编辑母版文本样式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仿宋_GB2312" pitchFamily="49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仿宋_GB2312" pitchFamily="49" charset="-122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仿宋_GB2312" pitchFamily="49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仿宋_GB2312" pitchFamily="49" charset="-122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仿宋_GB2312" pitchFamily="49" charset="-122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仿宋_GB2312" pitchFamily="49" charset="-122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仿宋_GB2312" pitchFamily="49" charset="-122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仿宋_GB2312" pitchFamily="49" charset="-122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仿宋_GB2312" pitchFamily="49" charset="-122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90204" pitchFamily="34" charset="0"/>
              <a:buNone/>
              <a:defRPr sz="1200" b="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85F6D313-1BF5-448E-8D5B-85557885EFC9}" type="slidenum">
              <a:rPr kumimoji="0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仿宋_GB2312" pitchFamily="49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仿宋_GB2312" pitchFamily="49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仿宋_GB2312" pitchFamily="49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仿宋_GB2312" pitchFamily="49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仿宋_GB2312" pitchFamily="49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Char char="•"/>
            </a:pPr>
            <a:fld id="{9A0DB2DC-4C9A-4742-B13C-FB6460FD3503}" type="slidenum">
              <a:rPr lang="" altLang="zh-CN" sz="1200" b="0" dirty="0">
                <a:solidFill>
                  <a:srgbClr val="000000"/>
                </a:solidFill>
                <a:ea typeface="宋体" pitchFamily="2" charset="-122"/>
              </a:rPr>
            </a:fld>
            <a:endParaRPr lang="" altLang="zh-CN" sz="1200" b="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Char char="•"/>
            </a:pPr>
            <a:fld id="{9A0DB2DC-4C9A-4742-B13C-FB6460FD3503}" type="slidenum">
              <a:rPr lang="" altLang="zh-CN" sz="1200" b="0" dirty="0">
                <a:solidFill>
                  <a:srgbClr val="000000"/>
                </a:solidFill>
                <a:ea typeface="宋体" pitchFamily="2" charset="-122"/>
              </a:rPr>
            </a:fld>
            <a:endParaRPr lang="" altLang="zh-CN" sz="1200" b="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注意：树元素之间的关系是有方向的</a:t>
            </a: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Char char="•"/>
            </a:pPr>
            <a:fld id="{9A0DB2DC-4C9A-4742-B13C-FB6460FD3503}" type="slidenum">
              <a:rPr lang="" altLang="zh-CN" sz="1200" b="0" dirty="0"/>
            </a:fld>
            <a:endParaRPr lang="" altLang="zh-CN" sz="1200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深度为</a:t>
            </a:r>
            <a:r>
              <a:rPr lang="en-US" altLang="zh-CN" dirty="0"/>
              <a:t>K</a:t>
            </a:r>
            <a:r>
              <a:rPr lang="zh-CN" altLang="en-US" dirty="0"/>
              <a:t>的二叉树，有</a:t>
            </a:r>
            <a:r>
              <a:rPr lang="en-US" altLang="zh-CN" dirty="0"/>
              <a:t>k</a:t>
            </a:r>
            <a:r>
              <a:rPr lang="zh-CN" altLang="en-US" dirty="0"/>
              <a:t>层，每层至少一个结点</a:t>
            </a:r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Char char="•"/>
            </a:pPr>
            <a:fld id="{9A0DB2DC-4C9A-4742-B13C-FB6460FD3503}" type="slidenum">
              <a:rPr lang="" altLang="zh-CN" sz="1200" b="0" dirty="0"/>
            </a:fld>
            <a:endParaRPr lang="" altLang="zh-CN" sz="1200" b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遍历序列是一个线性序列</a:t>
            </a:r>
            <a:endParaRPr lang="zh-CN" altLang="en-US" dirty="0"/>
          </a:p>
        </p:txBody>
      </p:sp>
      <p:sp>
        <p:nvSpPr>
          <p:cNvPr id="706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Char char="•"/>
            </a:pPr>
            <a:fld id="{9A0DB2DC-4C9A-4742-B13C-FB6460FD3503}" type="slidenum">
              <a:rPr lang="" altLang="zh-CN" sz="1200" b="0" dirty="0"/>
            </a:fld>
            <a:endParaRPr lang="" altLang="zh-CN" sz="1200" b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47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Char char="•"/>
            </a:pPr>
            <a:fld id="{9A0DB2DC-4C9A-4742-B13C-FB6460FD3503}" type="slidenum">
              <a:rPr lang="" altLang="zh-CN" sz="1200" b="0" dirty="0"/>
            </a:fld>
            <a:endParaRPr lang="" altLang="zh-CN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101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grpSp>
        <p:nvGrpSpPr>
          <p:cNvPr id="17" name="组合 16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sp>
        <p:nvSpPr>
          <p:cNvPr id="16" name="矩形 15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grpSp>
        <p:nvGrpSpPr>
          <p:cNvPr id="18" name="组合 17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等腰三角形 20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8" y="609600"/>
            <a:ext cx="7983537" cy="55657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1_空白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1955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E2810F-B44F-40BA-B84F-61440ADA3E86}" type="slidenum"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</a:fld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grpSp>
        <p:nvGrpSpPr>
          <p:cNvPr id="17" name="组合 16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101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grpSp>
        <p:nvGrpSpPr>
          <p:cNvPr id="17" name="组合 16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sp>
        <p:nvSpPr>
          <p:cNvPr id="16" name="矩形 15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grpSp>
        <p:nvGrpSpPr>
          <p:cNvPr id="18" name="组合 17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等腰三角形 20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49288" y="609600"/>
            <a:ext cx="7983537" cy="55657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1_空白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19558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E2810F-B44F-40BA-B84F-61440ADA3E86}" type="slidenum"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</a:fld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grpSp>
        <p:nvGrpSpPr>
          <p:cNvPr id="17" name="组合 16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96888" y="1116013"/>
            <a:ext cx="8251825" cy="54721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</p:txBody>
      </p:sp>
      <p:cxnSp>
        <p:nvCxnSpPr>
          <p:cNvPr id="1027" name="直接连接符 9"/>
          <p:cNvCxnSpPr/>
          <p:nvPr userDrawn="1"/>
        </p:nvCxn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cxnSp>
      <p:sp>
        <p:nvSpPr>
          <p:cNvPr id="10" name="矩形 9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2" name="等腰三角形 11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等腰三角形 12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31" name="Rectangle 2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" altLang="zh-CN" dirty="0"/>
              <a:t>单击以编辑</a:t>
            </a:r>
            <a:r>
              <a:rPr lang="" altLang="en-US" dirty="0"/>
              <a:t>母版标题样式</a:t>
            </a:r>
            <a:endParaRPr lang="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9pPr>
    </p:titleStyle>
    <p:bodyStyle>
      <a:lvl1pPr marL="342900" indent="19558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96888" y="1116013"/>
            <a:ext cx="8251825" cy="54721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</p:txBody>
      </p:sp>
      <p:cxnSp>
        <p:nvCxnSpPr>
          <p:cNvPr id="1027" name="直接连接符 9"/>
          <p:cNvCxnSpPr/>
          <p:nvPr userDrawn="1"/>
        </p:nvCxn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cxnSp>
      <p:sp>
        <p:nvSpPr>
          <p:cNvPr id="10" name="矩形 9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2" name="等腰三角形 11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等腰三角形 12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31" name="Rectangle 2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单击以编辑</a:t>
            </a:r>
            <a:r>
              <a:rPr lang="en-US" altLang="en-US" dirty="0"/>
              <a:t>母版标题样式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9pPr>
    </p:titleStyle>
    <p:bodyStyle>
      <a:lvl1pPr marL="342900" indent="19558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8" Type="http://schemas.openxmlformats.org/officeDocument/2006/relationships/notesSlide" Target="../notesSlides/notesSlide4.xml"/><Relationship Id="rId27" Type="http://schemas.openxmlformats.org/officeDocument/2006/relationships/slideLayout" Target="../slideLayouts/slideLayout6.xml"/><Relationship Id="rId26" Type="http://schemas.openxmlformats.org/officeDocument/2006/relationships/tags" Target="../tags/tag25.xml"/><Relationship Id="rId25" Type="http://schemas.openxmlformats.org/officeDocument/2006/relationships/image" Target="../media/image16.png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11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8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4.xml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矩形: 圆角 2"/>
          <p:cNvSpPr>
            <a:spLocks noChangeArrowheads="1"/>
          </p:cNvSpPr>
          <p:nvPr/>
        </p:nvSpPr>
        <p:spPr bwMode="auto">
          <a:xfrm>
            <a:off x="1901508" y="3210243"/>
            <a:ext cx="5640388" cy="579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0" y="514350"/>
            <a:ext cx="9144000" cy="881063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0" y="1519238"/>
            <a:ext cx="9144000" cy="53975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Rectangle 24"/>
          <p:cNvSpPr txBox="1">
            <a:spLocks noChangeArrowheads="1"/>
          </p:cNvSpPr>
          <p:nvPr/>
        </p:nvSpPr>
        <p:spPr bwMode="auto">
          <a:xfrm>
            <a:off x="3257233" y="3142933"/>
            <a:ext cx="4086225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0" kern="1200" cap="none" spc="0" normalizeH="0" baseline="0" noProof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树与二叉树</a:t>
            </a:r>
            <a:endParaRPr kumimoji="1" lang="zh-CN" altLang="en-US" sz="4800" i="1" kern="0" cap="none" spc="0" normalizeH="0" baseline="0" noProof="0" dirty="0">
              <a:solidFill>
                <a:srgbClr val="6C4C8F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Rectangle 24"/>
          <p:cNvSpPr txBox="1">
            <a:spLocks noChangeArrowheads="1"/>
          </p:cNvSpPr>
          <p:nvPr/>
        </p:nvSpPr>
        <p:spPr bwMode="auto">
          <a:xfrm>
            <a:off x="1992948" y="2360930"/>
            <a:ext cx="2554288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endParaRPr kumimoji="1" lang="zh-CN" altLang="en-US" sz="4800" b="0" kern="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24"/>
          <p:cNvSpPr txBox="1">
            <a:spLocks noChangeArrowheads="1"/>
          </p:cNvSpPr>
          <p:nvPr/>
        </p:nvSpPr>
        <p:spPr bwMode="auto">
          <a:xfrm>
            <a:off x="300038" y="641350"/>
            <a:ext cx="8843963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4000" b="0" kern="120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数据结构（</a:t>
            </a:r>
            <a:r>
              <a:rPr kumimoji="0" lang="en-US" altLang="zh-CN" sz="4000" b="0" kern="120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kumimoji="0" lang="zh-CN" altLang="en-US" sz="4000" b="0" kern="120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语言版）（第</a:t>
            </a:r>
            <a:r>
              <a:rPr kumimoji="0" lang="en-US" altLang="zh-CN" sz="4000" b="0" kern="120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4000" b="0" kern="120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版）</a:t>
            </a:r>
            <a:endParaRPr kumimoji="1" lang="zh-CN" altLang="en-US" sz="5400" i="1" kern="0" cap="none" spc="0" normalizeH="0" baseline="0" noProof="0" dirty="0">
              <a:solidFill>
                <a:srgbClr val="6C4C8F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 Box 6"/>
          <p:cNvSpPr txBox="1">
            <a:spLocks noChangeArrowheads="1"/>
          </p:cNvSpPr>
          <p:nvPr/>
        </p:nvSpPr>
        <p:spPr bwMode="auto">
          <a:xfrm>
            <a:off x="1816100" y="885825"/>
            <a:ext cx="7010400" cy="29257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1238250" indent="-12382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1238250" marR="0" lvl="0" indent="-123825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即上层的那个结点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直接前驱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1238250" marR="0" lvl="0" indent="-123825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即下层结点的子树的根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直接后继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1238250" marR="0" lvl="0" indent="-123825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同一双亲下的同层结点（孩子之间互称兄弟）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1238250" marR="0" lvl="0" indent="-123825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即双亲位于同一层的结点（但并非同一双亲）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1238250" marR="0" lvl="0" indent="-123825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即从根到该结点所经分支的所有结点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1238250" marR="0" lvl="0" indent="-123825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即该结点下层子树中的任一结点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4014" name="Rectangle 62"/>
          <p:cNvSpPr>
            <a:spLocks noChangeArrowheads="1"/>
          </p:cNvSpPr>
          <p:nvPr/>
        </p:nvSpPr>
        <p:spPr bwMode="auto">
          <a:xfrm>
            <a:off x="825500" y="882650"/>
            <a:ext cx="1108075" cy="29257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双亲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孩子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兄弟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堂兄弟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祖先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子孙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2532" name="Object 65"/>
          <p:cNvGraphicFramePr/>
          <p:nvPr/>
        </p:nvGraphicFramePr>
        <p:xfrm>
          <a:off x="2501900" y="3981450"/>
          <a:ext cx="449580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6875780" imgH="3817620" progId="Visio.Drawing.5">
                  <p:embed/>
                </p:oleObj>
              </mc:Choice>
              <mc:Fallback>
                <p:oleObj name="" r:id="rId1" imgW="6875780" imgH="3817620" progId="Visio.Drawing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1900" y="3981450"/>
                        <a:ext cx="4495800" cy="24939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66"/>
          <p:cNvSpPr>
            <a:spLocks noChangeArrowheads="1"/>
          </p:cNvSpPr>
          <p:nvPr/>
        </p:nvSpPr>
        <p:spPr bwMode="auto">
          <a:xfrm>
            <a:off x="827088" y="179388"/>
            <a:ext cx="39227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基本术语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6"/>
          <p:cNvSpPr>
            <a:spLocks noChangeArrowheads="1"/>
          </p:cNvSpPr>
          <p:nvPr/>
        </p:nvSpPr>
        <p:spPr bwMode="auto">
          <a:xfrm>
            <a:off x="2095500" y="895350"/>
            <a:ext cx="6437313" cy="3130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即树的数据元素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结点挂接的子树数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从根到该结点的层数（根结点算第一层）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即度为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的结点，即叶子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即度不为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的结点（也称为内部结点）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所有结点度中的最大值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指所有结点中最大的层数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79" name="Rectangle 7"/>
          <p:cNvSpPr>
            <a:spLocks noChangeArrowheads="1"/>
          </p:cNvSpPr>
          <p:nvPr/>
        </p:nvSpPr>
        <p:spPr bwMode="auto">
          <a:xfrm>
            <a:off x="350838" y="895350"/>
            <a:ext cx="1724025" cy="35702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结点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结点的度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结点的层次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终端结点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分支结点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树的度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树的深度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或高度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3556" name="Object 69"/>
          <p:cNvGraphicFramePr/>
          <p:nvPr/>
        </p:nvGraphicFramePr>
        <p:xfrm>
          <a:off x="2754313" y="4198938"/>
          <a:ext cx="4495800" cy="249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6875780" imgH="3817620" progId="Visio.Drawing.5">
                  <p:embed/>
                </p:oleObj>
              </mc:Choice>
              <mc:Fallback>
                <p:oleObj name="" r:id="rId1" imgW="6875780" imgH="3817620" progId="Visio.Drawing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54313" y="4198938"/>
                        <a:ext cx="4495800" cy="24939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0"/>
          <p:cNvGrpSpPr/>
          <p:nvPr/>
        </p:nvGrpSpPr>
        <p:grpSpPr bwMode="auto">
          <a:xfrm>
            <a:off x="7729165" y="3622079"/>
            <a:ext cx="803275" cy="3057525"/>
            <a:chOff x="4944" y="1584"/>
            <a:chExt cx="506" cy="1926"/>
          </a:xfrm>
          <a:solidFill>
            <a:srgbClr val="E2D9EB"/>
          </a:solidFill>
        </p:grpSpPr>
        <p:sp>
          <p:nvSpPr>
            <p:cNvPr id="24585" name="Text Box 71"/>
            <p:cNvSpPr txBox="1">
              <a:spLocks noChangeArrowheads="1"/>
            </p:cNvSpPr>
            <p:nvPr/>
          </p:nvSpPr>
          <p:spPr bwMode="auto">
            <a:xfrm>
              <a:off x="4944" y="1584"/>
              <a:ext cx="506" cy="294"/>
            </a:xfrm>
            <a:prstGeom prst="rect">
              <a:avLst/>
            </a:prstGeom>
            <a:grp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层次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586" name="Text Box 72"/>
            <p:cNvSpPr txBox="1">
              <a:spLocks noChangeArrowheads="1"/>
            </p:cNvSpPr>
            <p:nvPr/>
          </p:nvSpPr>
          <p:spPr bwMode="auto">
            <a:xfrm>
              <a:off x="5088" y="1920"/>
              <a:ext cx="218" cy="294"/>
            </a:xfrm>
            <a:prstGeom prst="rect">
              <a:avLst/>
            </a:prstGeom>
            <a:grp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587" name="Text Box 73"/>
            <p:cNvSpPr txBox="1">
              <a:spLocks noChangeArrowheads="1"/>
            </p:cNvSpPr>
            <p:nvPr/>
          </p:nvSpPr>
          <p:spPr bwMode="auto">
            <a:xfrm>
              <a:off x="5088" y="2352"/>
              <a:ext cx="218" cy="294"/>
            </a:xfrm>
            <a:prstGeom prst="rect">
              <a:avLst/>
            </a:prstGeom>
            <a:grp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588" name="Text Box 74"/>
            <p:cNvSpPr txBox="1">
              <a:spLocks noChangeArrowheads="1"/>
            </p:cNvSpPr>
            <p:nvPr/>
          </p:nvSpPr>
          <p:spPr bwMode="auto">
            <a:xfrm>
              <a:off x="5088" y="2784"/>
              <a:ext cx="218" cy="294"/>
            </a:xfrm>
            <a:prstGeom prst="rect">
              <a:avLst/>
            </a:prstGeom>
            <a:grp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589" name="Text Box 75"/>
            <p:cNvSpPr txBox="1">
              <a:spLocks noChangeArrowheads="1"/>
            </p:cNvSpPr>
            <p:nvPr/>
          </p:nvSpPr>
          <p:spPr bwMode="auto">
            <a:xfrm>
              <a:off x="5088" y="3216"/>
              <a:ext cx="218" cy="294"/>
            </a:xfrm>
            <a:prstGeom prst="rect">
              <a:avLst/>
            </a:prstGeom>
            <a:grpFill/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4590" name="Rectangle 76"/>
          <p:cNvSpPr>
            <a:spLocks noChangeArrowheads="1"/>
          </p:cNvSpPr>
          <p:nvPr/>
        </p:nvSpPr>
        <p:spPr bwMode="auto">
          <a:xfrm>
            <a:off x="793750" y="217488"/>
            <a:ext cx="39227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基本术语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圆角矩形 2"/>
          <p:cNvSpPr/>
          <p:nvPr/>
        </p:nvSpPr>
        <p:spPr>
          <a:xfrm>
            <a:off x="690563" y="3019425"/>
            <a:ext cx="3319462" cy="1225550"/>
          </a:xfrm>
          <a:prstGeom prst="roundRect">
            <a:avLst>
              <a:gd name="adj" fmla="val 10440"/>
            </a:avLst>
          </a:prstGeom>
          <a:solidFill>
            <a:srgbClr val="EBEBEB"/>
          </a:solidFill>
          <a:ln w="9525">
            <a:noFill/>
          </a:ln>
        </p:spPr>
        <p:txBody>
          <a:bodyPr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364038" y="3019425"/>
            <a:ext cx="4248150" cy="2449513"/>
          </a:xfrm>
          <a:prstGeom prst="roundRect">
            <a:avLst>
              <a:gd name="adj" fmla="val 6292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717550" y="1663700"/>
            <a:ext cx="7823200" cy="973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二叉树（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Binary Tree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）是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）个结点所构成的集合，它或为空树（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 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）；或为非空树，对于非空树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603" name="Rectangle 16"/>
          <p:cNvSpPr>
            <a:spLocks noChangeArrowheads="1"/>
          </p:cNvSpPr>
          <p:nvPr/>
        </p:nvSpPr>
        <p:spPr bwMode="auto">
          <a:xfrm>
            <a:off x="827088" y="223838"/>
            <a:ext cx="3175000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二叉树的定义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860425" y="3124200"/>
            <a:ext cx="280987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）有且仅有一个称之为根的结点；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483100" y="3019425"/>
            <a:ext cx="4033838" cy="24495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）除根结点以外的其余结点分为两个互不相交的子集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，分别称为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的左子树和右子树，且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本身又都是二叉树。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584" name="圆角矩形 8"/>
          <p:cNvSpPr/>
          <p:nvPr/>
        </p:nvSpPr>
        <p:spPr>
          <a:xfrm>
            <a:off x="708025" y="5324475"/>
            <a:ext cx="3319463" cy="169863"/>
          </a:xfrm>
          <a:prstGeom prst="roundRect">
            <a:avLst>
              <a:gd name="adj" fmla="val 10440"/>
            </a:avLst>
          </a:prstGeom>
          <a:solidFill>
            <a:srgbClr val="EBEBEB"/>
          </a:solidFill>
          <a:ln w="9525">
            <a:noFill/>
          </a:ln>
        </p:spPr>
        <p:txBody>
          <a:bodyPr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24585" name="圆角矩形 10"/>
          <p:cNvSpPr/>
          <p:nvPr/>
        </p:nvSpPr>
        <p:spPr>
          <a:xfrm>
            <a:off x="708025" y="5049838"/>
            <a:ext cx="3319463" cy="169862"/>
          </a:xfrm>
          <a:prstGeom prst="roundRect">
            <a:avLst>
              <a:gd name="adj" fmla="val 10440"/>
            </a:avLst>
          </a:prstGeom>
          <a:solidFill>
            <a:srgbClr val="EBEBEB"/>
          </a:solidFill>
          <a:ln w="9525">
            <a:noFill/>
          </a:ln>
        </p:spPr>
        <p:txBody>
          <a:bodyPr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24586" name="圆角矩形 11"/>
          <p:cNvSpPr/>
          <p:nvPr/>
        </p:nvSpPr>
        <p:spPr>
          <a:xfrm>
            <a:off x="708025" y="4770438"/>
            <a:ext cx="3319463" cy="169862"/>
          </a:xfrm>
          <a:prstGeom prst="roundRect">
            <a:avLst>
              <a:gd name="adj" fmla="val 10440"/>
            </a:avLst>
          </a:prstGeom>
          <a:solidFill>
            <a:srgbClr val="EBEBEB"/>
          </a:solidFill>
          <a:ln w="9525">
            <a:noFill/>
          </a:ln>
        </p:spPr>
        <p:txBody>
          <a:bodyPr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24587" name="圆角矩形 12"/>
          <p:cNvSpPr/>
          <p:nvPr/>
        </p:nvSpPr>
        <p:spPr>
          <a:xfrm>
            <a:off x="690563" y="4460875"/>
            <a:ext cx="3319462" cy="169863"/>
          </a:xfrm>
          <a:prstGeom prst="roundRect">
            <a:avLst>
              <a:gd name="adj" fmla="val 10440"/>
            </a:avLst>
          </a:prstGeom>
          <a:solidFill>
            <a:srgbClr val="EBEBEB"/>
          </a:solidFill>
          <a:ln w="9525">
            <a:noFill/>
          </a:ln>
        </p:spPr>
        <p:txBody>
          <a:bodyPr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zh-CN" altLang="en-US" sz="2800" dirty="0">
              <a:ea typeface="仿宋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>
            <a:spLocks noChangeArrowheads="1"/>
          </p:cNvSpPr>
          <p:nvPr/>
        </p:nvSpPr>
        <p:spPr bwMode="auto">
          <a:xfrm>
            <a:off x="703263" y="1989138"/>
            <a:ext cx="7812088" cy="5111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普通树（多叉树）若不转化为二叉树，则运算很难实现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/>
              <a:ea typeface="Microsoft YaHei"/>
              <a:cs typeface="+mn-ea"/>
              <a:sym typeface="+mn-lt"/>
            </a:endParaRPr>
          </a:p>
        </p:txBody>
      </p:sp>
      <p:sp>
        <p:nvSpPr>
          <p:cNvPr id="900104" name="Rectangle 8"/>
          <p:cNvSpPr>
            <a:spLocks noChangeArrowheads="1"/>
          </p:cNvSpPr>
          <p:nvPr/>
        </p:nvSpPr>
        <p:spPr bwMode="auto">
          <a:xfrm>
            <a:off x="668338" y="2636838"/>
            <a:ext cx="7847013" cy="2209800"/>
          </a:xfrm>
          <a:prstGeom prst="roundRect">
            <a:avLst>
              <a:gd name="adj" fmla="val 7473"/>
            </a:avLst>
          </a:prstGeom>
          <a:solidFill>
            <a:schemeClr val="bg2">
              <a:lumMod val="20000"/>
              <a:lumOff val="80000"/>
            </a:schemeClr>
          </a:solidFill>
          <a:ln w="57150">
            <a:noFill/>
            <a:miter lim="800000"/>
          </a:ln>
        </p:spPr>
        <p:txBody>
          <a:bodyPr/>
          <a:lstStyle>
            <a:lvl1pPr marL="476250" indent="-4762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为何要重点研究每结点最多只有两个 “叉” 的树？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Microsoft YaHei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二叉树的结构最简单，规律性最强；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Microsoft YaHei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可以证明，所有树都能转为唯一对应的二叉树，不失一般性。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Microsoft YaHei"/>
              <a:cs typeface="+mn-ea"/>
              <a:sym typeface="+mn-lt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827088" y="223838"/>
            <a:ext cx="3175000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二叉树的定义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charRg st="25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04">
                                            <p:txEl>
                                              <p:charRg st="4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4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矩形 7"/>
          <p:cNvSpPr/>
          <p:nvPr/>
        </p:nvSpPr>
        <p:spPr>
          <a:xfrm>
            <a:off x="0" y="3215005"/>
            <a:ext cx="9144000" cy="3168650"/>
          </a:xfrm>
          <a:prstGeom prst="rect">
            <a:avLst/>
          </a:prstGeom>
          <a:solidFill>
            <a:srgbClr val="E2D9EB"/>
          </a:solidFill>
          <a:ln w="9525">
            <a:noFill/>
          </a:ln>
        </p:spPr>
        <p:txBody>
          <a:bodyPr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745506" name="Rectangle 34"/>
          <p:cNvSpPr>
            <a:spLocks noChangeArrowheads="1"/>
          </p:cNvSpPr>
          <p:nvPr/>
        </p:nvSpPr>
        <p:spPr bwMode="auto">
          <a:xfrm>
            <a:off x="827088" y="1046163"/>
            <a:ext cx="7254875" cy="1862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二叉树基本特点：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结点的度小于等于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有序树（子树有序，不能颠倒）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35"/>
          <p:cNvGrpSpPr/>
          <p:nvPr/>
        </p:nvGrpSpPr>
        <p:grpSpPr>
          <a:xfrm>
            <a:off x="1189038" y="3605213"/>
            <a:ext cx="6765925" cy="2382837"/>
            <a:chOff x="757" y="2855"/>
            <a:chExt cx="4263" cy="1501"/>
          </a:xfrm>
        </p:grpSpPr>
        <p:sp>
          <p:nvSpPr>
            <p:cNvPr id="745508" name="Text Box 36"/>
            <p:cNvSpPr txBox="1">
              <a:spLocks noChangeArrowheads="1"/>
            </p:cNvSpPr>
            <p:nvPr/>
          </p:nvSpPr>
          <p:spPr bwMode="auto">
            <a:xfrm>
              <a:off x="1235" y="3991"/>
              <a:ext cx="3384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ctr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sz="3200" b="0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二叉树的五种不同形态</a:t>
              </a:r>
              <a:endParaRPr kumimoji="1" lang="zh-CN" altLang="en-US" sz="24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6631" name="Picture 37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7" y="2855"/>
              <a:ext cx="4263" cy="103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827088" y="223838"/>
            <a:ext cx="3175000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二叉树的定义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9"/>
          <p:cNvPicPr>
            <a:picLocks noChangeAspect="1"/>
          </p:cNvPicPr>
          <p:nvPr/>
        </p:nvPicPr>
        <p:blipFill>
          <a:blip r:embed="rId1"/>
          <a:srcRect l="1575"/>
          <a:stretch>
            <a:fillRect/>
          </a:stretch>
        </p:blipFill>
        <p:spPr>
          <a:xfrm>
            <a:off x="0" y="1588"/>
            <a:ext cx="9124950" cy="183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: 圆角 16"/>
          <p:cNvSpPr>
            <a:spLocks noChangeArrowheads="1"/>
          </p:cNvSpPr>
          <p:nvPr/>
        </p:nvSpPr>
        <p:spPr bwMode="auto">
          <a:xfrm>
            <a:off x="2444750" y="2799398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/>
          <p:cNvSpPr>
            <a:spLocks noChangeArrowheads="1"/>
          </p:cNvSpPr>
          <p:nvPr/>
        </p:nvSpPr>
        <p:spPr bwMode="auto">
          <a:xfrm>
            <a:off x="1500188" y="2799398"/>
            <a:ext cx="839788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525" y="1588"/>
            <a:ext cx="9151938" cy="2024063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/>
          <p:cNvSpPr/>
          <p:nvPr/>
        </p:nvSpPr>
        <p:spPr>
          <a:xfrm flipH="1">
            <a:off x="-36512" y="774700"/>
            <a:ext cx="9207500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dist" defTabSz="914400">
              <a:buClrTx/>
              <a:buSzTx/>
              <a:buFontTx/>
              <a:buNone/>
              <a:defRPr/>
            </a:pPr>
            <a:r>
              <a:rPr kumimoji="0" lang="zh-CN" altLang="en-US" sz="3600" b="0" kern="120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目录导航</a:t>
            </a:r>
            <a:endParaRPr kumimoji="0" lang="zh-CN" altLang="en-US" sz="3600" b="0" kern="1200" cap="none" spc="0" normalizeH="0" baseline="0" noProof="0" dirty="0">
              <a:solidFill>
                <a:srgbClr val="FE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19250" y="2133600"/>
            <a:ext cx="720725" cy="23069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5.1</a:t>
            </a:r>
            <a:endParaRPr kumimoji="0" lang="zh-CN" altLang="en-US" sz="2400" b="0" kern="120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5.2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5.3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5.4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44750" y="2133600"/>
            <a:ext cx="505079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树和二叉树的定义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二叉树的性质和存储结构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遍历二叉树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例题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550" y="236538"/>
            <a:ext cx="6400800" cy="4556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</a:rPr>
              <a:t>5.4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n-ea"/>
                <a:sym typeface="+mn-lt"/>
              </a:rPr>
              <a:t>二叉树的性质和存储结构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820738" y="152400"/>
            <a:ext cx="7358063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5.4.1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二叉树的性质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55650" y="1522413"/>
            <a:ext cx="7299325" cy="52387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性质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1: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在二叉树的第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层上至多有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i-1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个结点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891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2636838"/>
            <a:ext cx="2924175" cy="316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738438" y="2238375"/>
            <a:ext cx="6553200" cy="2678113"/>
          </a:xfrm>
          <a:prstGeom prst="rect">
            <a:avLst/>
          </a:prstGeom>
          <a:solidFill>
            <a:srgbClr val="E2D9EB"/>
          </a:solidFill>
          <a:ln w="9525">
            <a:noFill/>
          </a:ln>
        </p:spPr>
        <p:txBody>
          <a:bodyPr>
            <a:spAutoFit/>
          </a:bodyPr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zh-CN" altLang="en-US" sz="2800" b="1" dirty="0">
                <a:ea typeface="仿宋_GB2312" pitchFamily="49" charset="-122"/>
              </a:rPr>
              <a:t>证明：数学归纳法</a:t>
            </a:r>
            <a:endParaRPr lang="en-US" altLang="zh-CN" sz="2800" b="1" dirty="0">
              <a:ea typeface="仿宋_GB2312" pitchFamily="49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2800" b="1" dirty="0">
                <a:ea typeface="仿宋_GB2312" pitchFamily="49" charset="-122"/>
              </a:rPr>
              <a:t>(1) i=1</a:t>
            </a:r>
            <a:r>
              <a:rPr lang="zh-CN" altLang="en-US" sz="2800" b="1" dirty="0">
                <a:ea typeface="仿宋_GB2312" pitchFamily="49" charset="-122"/>
              </a:rPr>
              <a:t>时。只有一个根结点，成立</a:t>
            </a:r>
            <a:endParaRPr lang="en-US" altLang="zh-CN" sz="2800" b="1" dirty="0">
              <a:ea typeface="仿宋_GB2312" pitchFamily="49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2800" b="1" dirty="0">
                <a:ea typeface="仿宋_GB2312" pitchFamily="49" charset="-122"/>
              </a:rPr>
              <a:t>(2)</a:t>
            </a:r>
            <a:r>
              <a:rPr lang="zh-CN" altLang="en-US" sz="2800" b="1" dirty="0">
                <a:ea typeface="仿宋_GB2312" pitchFamily="49" charset="-122"/>
              </a:rPr>
              <a:t>假设</a:t>
            </a:r>
            <a:r>
              <a:rPr lang="en-US" altLang="zh-CN" sz="2800" b="1" dirty="0">
                <a:ea typeface="仿宋_GB2312" pitchFamily="49" charset="-122"/>
              </a:rPr>
              <a:t>i=i-1</a:t>
            </a:r>
            <a:r>
              <a:rPr lang="zh-CN" altLang="en-US" sz="2800" b="1" dirty="0">
                <a:ea typeface="仿宋_GB2312" pitchFamily="49" charset="-122"/>
              </a:rPr>
              <a:t>成立，则第</a:t>
            </a:r>
            <a:r>
              <a:rPr lang="en-US" altLang="zh-CN" sz="2800" b="1" dirty="0">
                <a:ea typeface="仿宋_GB2312" pitchFamily="49" charset="-122"/>
              </a:rPr>
              <a:t>i-1</a:t>
            </a:r>
            <a:r>
              <a:rPr lang="zh-CN" altLang="en-US" sz="2800" b="1" dirty="0">
                <a:ea typeface="仿宋_GB2312" pitchFamily="49" charset="-122"/>
              </a:rPr>
              <a:t>层至多</a:t>
            </a:r>
            <a:r>
              <a:rPr lang="en-US" altLang="zh-CN" sz="2800" b="1" dirty="0">
                <a:ea typeface="仿宋_GB2312" pitchFamily="49" charset="-122"/>
              </a:rPr>
              <a:t>2</a:t>
            </a:r>
            <a:r>
              <a:rPr lang="en-US" altLang="zh-CN" sz="2800" b="1" baseline="30000" dirty="0">
                <a:ea typeface="仿宋_GB2312" pitchFamily="49" charset="-122"/>
              </a:rPr>
              <a:t>i-1-1</a:t>
            </a:r>
            <a:r>
              <a:rPr lang="en-US" altLang="zh-CN" sz="2800" b="1" dirty="0">
                <a:ea typeface="仿宋_GB2312" pitchFamily="49" charset="-122"/>
              </a:rPr>
              <a:t>=2</a:t>
            </a:r>
            <a:r>
              <a:rPr lang="en-US" altLang="zh-CN" sz="2800" b="1" baseline="30000" dirty="0">
                <a:ea typeface="仿宋_GB2312" pitchFamily="49" charset="-122"/>
              </a:rPr>
              <a:t>i-2</a:t>
            </a:r>
            <a:r>
              <a:rPr lang="zh-CN" altLang="en-US" sz="2800" b="1" dirty="0">
                <a:ea typeface="仿宋_GB2312" pitchFamily="49" charset="-122"/>
              </a:rPr>
              <a:t>个结点。根据二叉树每个结点的度至多为</a:t>
            </a:r>
            <a:r>
              <a:rPr lang="en-US" altLang="zh-CN" sz="2800" b="1" dirty="0">
                <a:ea typeface="仿宋_GB2312" pitchFamily="49" charset="-122"/>
              </a:rPr>
              <a:t>2</a:t>
            </a:r>
            <a:r>
              <a:rPr lang="zh-CN" altLang="en-US" sz="2800" b="1" dirty="0">
                <a:ea typeface="仿宋_GB2312" pitchFamily="49" charset="-122"/>
              </a:rPr>
              <a:t>，则第</a:t>
            </a:r>
            <a:r>
              <a:rPr lang="en-US" altLang="zh-CN" sz="2800" b="1" dirty="0">
                <a:ea typeface="仿宋_GB2312" pitchFamily="49" charset="-122"/>
              </a:rPr>
              <a:t>i</a:t>
            </a:r>
            <a:r>
              <a:rPr lang="zh-CN" altLang="en-US" sz="2800" b="1" dirty="0">
                <a:ea typeface="仿宋_GB2312" pitchFamily="49" charset="-122"/>
              </a:rPr>
              <a:t>层节点数至多是第</a:t>
            </a:r>
            <a:r>
              <a:rPr lang="en-US" altLang="zh-CN" sz="2800" b="1" dirty="0">
                <a:ea typeface="仿宋_GB2312" pitchFamily="49" charset="-122"/>
              </a:rPr>
              <a:t>i-1 </a:t>
            </a:r>
            <a:r>
              <a:rPr lang="zh-CN" altLang="en-US" sz="2800" b="1" dirty="0">
                <a:ea typeface="仿宋_GB2312" pitchFamily="49" charset="-122"/>
              </a:rPr>
              <a:t>层的</a:t>
            </a:r>
            <a:r>
              <a:rPr lang="en-US" altLang="zh-CN" sz="2800" b="1" dirty="0">
                <a:ea typeface="仿宋_GB2312" pitchFamily="49" charset="-122"/>
              </a:rPr>
              <a:t>2</a:t>
            </a:r>
            <a:r>
              <a:rPr lang="zh-CN" altLang="en-US" sz="2800" b="1" dirty="0">
                <a:ea typeface="仿宋_GB2312" pitchFamily="49" charset="-122"/>
              </a:rPr>
              <a:t>倍，即</a:t>
            </a:r>
            <a:r>
              <a:rPr lang="en-US" altLang="zh-CN" sz="2800" b="1" dirty="0">
                <a:ea typeface="仿宋_GB2312" pitchFamily="49" charset="-122"/>
              </a:rPr>
              <a:t>2</a:t>
            </a:r>
            <a:r>
              <a:rPr lang="zh-CN" altLang="en-US" sz="2800" b="1" dirty="0">
                <a:ea typeface="仿宋_GB2312" pitchFamily="49" charset="-122"/>
              </a:rPr>
              <a:t>*</a:t>
            </a:r>
            <a:r>
              <a:rPr lang="en-US" altLang="zh-CN" sz="2800" b="1" dirty="0">
                <a:ea typeface="仿宋_GB2312" pitchFamily="49" charset="-122"/>
              </a:rPr>
              <a:t>2</a:t>
            </a:r>
            <a:r>
              <a:rPr lang="en-US" altLang="zh-CN" sz="2800" b="1" baseline="30000" dirty="0">
                <a:ea typeface="仿宋_GB2312" pitchFamily="49" charset="-122"/>
              </a:rPr>
              <a:t>i-2 </a:t>
            </a:r>
            <a:r>
              <a:rPr lang="en-US" altLang="zh-CN" sz="2800" b="1" dirty="0">
                <a:ea typeface="仿宋_GB2312" pitchFamily="49" charset="-122"/>
              </a:rPr>
              <a:t>=2</a:t>
            </a:r>
            <a:r>
              <a:rPr lang="en-US" altLang="zh-CN" sz="2800" b="1" baseline="30000" dirty="0">
                <a:ea typeface="仿宋_GB2312" pitchFamily="49" charset="-122"/>
              </a:rPr>
              <a:t>i-1</a:t>
            </a:r>
            <a:r>
              <a:rPr lang="zh-CN" altLang="en-US" sz="2800" b="1" dirty="0">
                <a:ea typeface="仿宋_GB2312" pitchFamily="49" charset="-122"/>
              </a:rPr>
              <a:t>个</a:t>
            </a:r>
            <a:r>
              <a:rPr lang="en-US" altLang="zh-CN" sz="2800" b="1" dirty="0">
                <a:ea typeface="仿宋_GB2312" pitchFamily="49" charset="-122"/>
              </a:rPr>
              <a:t>;</a:t>
            </a:r>
            <a:r>
              <a:rPr lang="zh-CN" altLang="en-US" sz="2800" b="1" dirty="0">
                <a:ea typeface="仿宋_GB2312" pitchFamily="49" charset="-122"/>
              </a:rPr>
              <a:t>成立</a:t>
            </a:r>
            <a:endParaRPr lang="en-US" altLang="zh-CN" sz="2800" b="1" dirty="0">
              <a:ea typeface="仿宋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817563" y="1773238"/>
            <a:ext cx="7299325" cy="52387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性质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2: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深度为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的二叉树至多有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-1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个结点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544" y="3212976"/>
            <a:ext cx="8371928" cy="1752659"/>
          </a:xfrm>
          <a:prstGeom prst="rect">
            <a:avLst/>
          </a:prstGeom>
          <a:blipFill>
            <a:blip r:embed="rId1"/>
            <a:stretch>
              <a:fillRect l="-1529" t="-4514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文本框 3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+mn-lt"/>
              </a:rPr>
              <a:t>深度为</a:t>
            </a:r>
            <a:r>
              <a:rPr lang="en-US" altLang="zh-CN" sz="2600" b="1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+mn-lt"/>
              </a:rPr>
              <a:t>k</a:t>
            </a:r>
            <a:r>
              <a:rPr lang="zh-CN" altLang="en-US" sz="2600" b="1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+mn-lt"/>
              </a:rPr>
              <a:t>的二叉树至少有</a:t>
            </a:r>
            <a:r>
              <a:rPr lang="en-US" altLang="zh-CN" sz="2600" b="1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+mn-lt"/>
              </a:rPr>
              <a:t>(        )</a:t>
            </a:r>
            <a:r>
              <a:rPr lang="zh-CN" altLang="en-US" sz="2600" b="1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+mn-lt"/>
              </a:rPr>
              <a:t>个结点</a:t>
            </a:r>
            <a:r>
              <a:rPr lang="zh-CN" altLang="en-US" dirty="0">
                <a:sym typeface="+mn-lt"/>
              </a:rPr>
              <a:t>。</a:t>
            </a:r>
            <a:endParaRPr lang="zh-CN" altLang="en-US" dirty="0">
              <a:sym typeface="+mn-lt"/>
            </a:endParaRPr>
          </a:p>
        </p:txBody>
      </p:sp>
      <p:sp>
        <p:nvSpPr>
          <p:cNvPr id="41987" name="文本框 4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0</a:t>
            </a:r>
            <a:endParaRPr lang="zh-CN" altLang="en-US" sz="2600" b="1" dirty="0">
              <a:solidFill>
                <a:srgbClr val="000000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41988" name="文本框 5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1</a:t>
            </a:r>
            <a:endParaRPr lang="zh-CN" altLang="en-US" sz="2600" b="1" dirty="0">
              <a:solidFill>
                <a:srgbClr val="000000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41989" name="文本框 6"/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2</a:t>
            </a:r>
            <a:endParaRPr lang="zh-CN" altLang="en-US" sz="2600" b="1" dirty="0">
              <a:solidFill>
                <a:srgbClr val="000000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41990" name="文本框 7"/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k</a:t>
            </a:r>
            <a:endParaRPr lang="zh-CN" altLang="en-US" sz="2600" b="1" dirty="0">
              <a:solidFill>
                <a:srgbClr val="000000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41991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1600" dirty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41992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1600" dirty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41993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1600" dirty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41994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313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1600" dirty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D</a:t>
            </a:r>
            <a:endParaRPr lang="zh-CN" altLang="en-US" sz="1600" dirty="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41995" name="圆角矩形 12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41996" name="矩形 19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163" cy="68580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zh-CN" altLang="en-US" sz="2800" dirty="0">
              <a:solidFill>
                <a:srgbClr val="FFFFFF"/>
              </a:solidFill>
              <a:ea typeface="仿宋_GB2312" pitchFamily="49" charset="-122"/>
            </a:endParaRPr>
          </a:p>
        </p:txBody>
      </p:sp>
      <p:sp>
        <p:nvSpPr>
          <p:cNvPr id="41997" name="文本框 24"/>
          <p:cNvSpPr txBox="1"/>
          <p:nvPr>
            <p:custDataLst>
              <p:tags r:id="rId12"/>
            </p:custDataLst>
          </p:nvPr>
        </p:nvSpPr>
        <p:spPr>
          <a:xfrm>
            <a:off x="9613900" y="6988175"/>
            <a:ext cx="3662363" cy="461963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anchor="ctr">
            <a:spAutoFit/>
          </a:bodyPr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zh-CN" altLang="en-US" sz="1200" b="1" dirty="0">
                <a:solidFill>
                  <a:srgbClr val="F84F41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 dirty="0">
                <a:solidFill>
                  <a:srgbClr val="F84F41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3.0</a:t>
            </a:r>
            <a:r>
              <a:rPr lang="zh-CN" altLang="en-US" sz="1200" b="1" dirty="0">
                <a:solidFill>
                  <a:srgbClr val="F84F41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sp>
        <p:nvSpPr>
          <p:cNvPr id="41998" name="文本框 25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163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深度为</a:t>
            </a:r>
            <a:r>
              <a:rPr lang="en-US" altLang="zh-CN" sz="2000" b="1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K</a:t>
            </a:r>
            <a:r>
              <a:rPr lang="zh-CN" altLang="en-US" sz="2000" b="1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的二叉树，有</a:t>
            </a:r>
            <a:r>
              <a:rPr lang="en-US" altLang="zh-CN" sz="2000" b="1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K</a:t>
            </a:r>
            <a:r>
              <a:rPr lang="zh-CN" altLang="en-US" sz="2000" b="1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层，每层至少有一个结点。</a:t>
            </a:r>
            <a:endParaRPr lang="zh-CN" altLang="en-US" sz="2000" b="1" dirty="0">
              <a:solidFill>
                <a:srgbClr val="000000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grpSp>
        <p:nvGrpSpPr>
          <p:cNvPr id="41999" name="组合 23"/>
          <p:cNvGrpSpPr/>
          <p:nvPr/>
        </p:nvGrpSpPr>
        <p:grpSpPr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42009" name="RemarkBack"/>
            <p:cNvSpPr/>
            <p:nvPr>
              <p:custDataLst>
                <p:tags r:id="rId14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endParaRPr lang="zh-CN" altLang="en-US" sz="2800" dirty="0">
                <a:ea typeface="仿宋_GB2312" pitchFamily="49" charset="-122"/>
              </a:endParaRPr>
            </a:p>
          </p:txBody>
        </p:sp>
        <p:sp>
          <p:nvSpPr>
            <p:cNvPr id="42010" name="RemarkBlo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endParaRPr lang="zh-CN" altLang="en-US" sz="2800" dirty="0">
                <a:ea typeface="仿宋_GB2312" pitchFamily="49" charset="-122"/>
              </a:endParaRPr>
            </a:p>
          </p:txBody>
        </p:sp>
        <p:sp>
          <p:nvSpPr>
            <p:cNvPr id="42011" name="RemarkTitleText"/>
            <p:cNvSpPr txBox="1"/>
            <p:nvPr>
              <p:custDataLst>
                <p:tags r:id="rId16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buNone/>
              </a:pPr>
              <a:r>
                <a:rPr lang="zh-CN" altLang="en-US" sz="1800" b="1" dirty="0">
                  <a:solidFill>
                    <a:srgbClr val="000000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rPr>
                <a:t>答案解析</a:t>
              </a:r>
              <a:endParaRPr lang="zh-CN" altLang="en-US" sz="1800" b="1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endParaRPr>
            </a:p>
          </p:txBody>
        </p:sp>
      </p:grpSp>
      <p:sp>
        <p:nvSpPr>
          <p:cNvPr id="42000" name="RemarkBack"/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3814763" cy="635000"/>
          </a:xfrm>
          <a:prstGeom prst="rect">
            <a:avLst/>
          </a:prstGeom>
          <a:solidFill>
            <a:srgbClr val="F6F7F8"/>
          </a:solidFill>
          <a:ln w="9525">
            <a:noFill/>
          </a:ln>
        </p:spPr>
        <p:txBody>
          <a:bodyPr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42001" name="RemarkBlo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>
            <a:noFill/>
          </a:ln>
        </p:spPr>
        <p:txBody>
          <a:bodyPr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42002" name="RemarkTitleText"/>
          <p:cNvSpPr txBox="1"/>
          <p:nvPr>
            <p:custDataLst>
              <p:tags r:id="rId19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rPr>
              <a:t>答案解析</a:t>
            </a:r>
            <a:endParaRPr lang="zh-CN" altLang="en-US" sz="1800" b="1" dirty="0">
              <a:solidFill>
                <a:srgbClr val="000000"/>
              </a:solidFill>
              <a:latin typeface="Microsoft Yahei" pitchFamily="34" charset="-122"/>
              <a:ea typeface="Microsoft Yahei" pitchFamily="34" charset="-122"/>
              <a:sym typeface="Microsoft Yahei" pitchFamily="34" charset="-122"/>
            </a:endParaRPr>
          </a:p>
        </p:txBody>
      </p:sp>
      <p:grpSp>
        <p:nvGrpSpPr>
          <p:cNvPr id="42003" name="组合 17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42005" name="TitleBackground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endParaRPr lang="zh-CN" altLang="en-US" sz="2800" dirty="0">
                <a:ea typeface="仿宋_GB2312" pitchFamily="49" charset="-122"/>
              </a:endParaRPr>
            </a:p>
          </p:txBody>
        </p:sp>
        <p:sp>
          <p:nvSpPr>
            <p:cNvPr id="42006" name="ColorBlock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endParaRPr lang="zh-CN" altLang="en-US" sz="2800" dirty="0">
                <a:ea typeface="仿宋_GB2312" pitchFamily="49" charset="-122"/>
              </a:endParaRPr>
            </a:p>
          </p:txBody>
        </p:sp>
        <p:sp>
          <p:nvSpPr>
            <p:cNvPr id="42007" name="TypeText"/>
            <p:cNvSpPr txBox="1"/>
            <p:nvPr>
              <p:custDataLst>
                <p:tags r:id="rId2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buNone/>
              </a:pPr>
              <a:r>
                <a:rPr lang="zh-CN" altLang="en-US" sz="2600" b="1" dirty="0">
                  <a:solidFill>
                    <a:srgbClr val="000000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endParaRPr>
            </a:p>
          </p:txBody>
        </p:sp>
        <p:sp>
          <p:nvSpPr>
            <p:cNvPr id="42008" name="TipText"/>
            <p:cNvSpPr txBox="1"/>
            <p:nvPr>
              <p:custDataLst>
                <p:tags r:id="rId2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buNone/>
              </a:pPr>
              <a:r>
                <a:rPr lang="en-US" altLang="zh-CN" sz="2000" b="1" dirty="0">
                  <a:solidFill>
                    <a:srgbClr val="808080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rPr>
                <a:t>1</a:t>
              </a:r>
              <a:r>
                <a:rPr lang="zh-CN" altLang="en-US" sz="2000" b="1" dirty="0">
                  <a:solidFill>
                    <a:srgbClr val="808080"/>
                  </a:solidFill>
                  <a:latin typeface="Microsoft Yahei" pitchFamily="34" charset="-122"/>
                  <a:ea typeface="Microsoft Yahei" pitchFamily="34" charset="-122"/>
                  <a:sym typeface="Microsoft Yahei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Microsoft Yahei" pitchFamily="34" charset="-122"/>
                <a:ea typeface="Microsoft Yahei" pitchFamily="34" charset="-122"/>
                <a:sym typeface="Microsoft Yahei" pitchFamily="34" charset="-122"/>
              </a:endParaRPr>
            </a:p>
          </p:txBody>
        </p:sp>
      </p:grpSp>
      <p:pic>
        <p:nvPicPr>
          <p:cNvPr id="42004" name="图片 2"/>
          <p:cNvPicPr/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6"/>
    </p:custData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612775" y="2628900"/>
            <a:ext cx="6802438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线性结构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一个对一个，如线性表、栈、队列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568325" y="3708400"/>
            <a:ext cx="4648200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树形结构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一个对多个，如树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647700" y="1244600"/>
            <a:ext cx="8340725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集合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数据元素间除“同属于一个集合”外，无其它关系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527050" y="5224463"/>
            <a:ext cx="4648200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图形结构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多个对多个，如图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873125" y="190500"/>
            <a:ext cx="2346325" cy="5635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逻辑结构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295" name="Group 16"/>
          <p:cNvGrpSpPr/>
          <p:nvPr/>
        </p:nvGrpSpPr>
        <p:grpSpPr>
          <a:xfrm>
            <a:off x="2752725" y="4141788"/>
            <a:ext cx="1941513" cy="1000125"/>
            <a:chOff x="4185" y="2055"/>
            <a:chExt cx="1223" cy="630"/>
          </a:xfrm>
        </p:grpSpPr>
        <p:grpSp>
          <p:nvGrpSpPr>
            <p:cNvPr id="12322" name="Group 17"/>
            <p:cNvGrpSpPr/>
            <p:nvPr/>
          </p:nvGrpSpPr>
          <p:grpSpPr>
            <a:xfrm>
              <a:off x="4185" y="2055"/>
              <a:ext cx="629" cy="336"/>
              <a:chOff x="2474" y="2489"/>
              <a:chExt cx="629" cy="336"/>
            </a:xfrm>
          </p:grpSpPr>
          <p:sp>
            <p:nvSpPr>
              <p:cNvPr id="12331" name="Oval 18"/>
              <p:cNvSpPr/>
              <p:nvPr/>
            </p:nvSpPr>
            <p:spPr>
              <a:xfrm>
                <a:off x="2711" y="2489"/>
                <a:ext cx="156" cy="144"/>
              </a:xfrm>
              <a:prstGeom prst="ellipse">
                <a:avLst/>
              </a:prstGeom>
              <a:noFill/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spcBef>
                    <a:spcPct val="20000"/>
                  </a:spcBef>
                  <a:buNone/>
                </a:pPr>
                <a:endParaRPr lang="zh-CN" altLang="en-US" sz="2800" b="1" dirty="0">
                  <a:ea typeface="仿宋_GB2312" pitchFamily="49" charset="-122"/>
                </a:endParaRPr>
              </a:p>
            </p:txBody>
          </p:sp>
          <p:sp>
            <p:nvSpPr>
              <p:cNvPr id="12332" name="Oval 19"/>
              <p:cNvSpPr/>
              <p:nvPr/>
            </p:nvSpPr>
            <p:spPr>
              <a:xfrm>
                <a:off x="2474" y="2674"/>
                <a:ext cx="156" cy="144"/>
              </a:xfrm>
              <a:prstGeom prst="ellipse">
                <a:avLst/>
              </a:prstGeom>
              <a:noFill/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spcBef>
                    <a:spcPct val="20000"/>
                  </a:spcBef>
                  <a:buNone/>
                </a:pPr>
                <a:endParaRPr lang="zh-CN" altLang="en-US" sz="2800" b="1" dirty="0">
                  <a:ea typeface="仿宋_GB2312" pitchFamily="49" charset="-122"/>
                </a:endParaRPr>
              </a:p>
            </p:txBody>
          </p:sp>
          <p:sp>
            <p:nvSpPr>
              <p:cNvPr id="12333" name="Oval 20"/>
              <p:cNvSpPr/>
              <p:nvPr/>
            </p:nvSpPr>
            <p:spPr>
              <a:xfrm>
                <a:off x="2947" y="2681"/>
                <a:ext cx="156" cy="144"/>
              </a:xfrm>
              <a:prstGeom prst="ellipse">
                <a:avLst/>
              </a:prstGeom>
              <a:noFill/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spcBef>
                    <a:spcPct val="20000"/>
                  </a:spcBef>
                  <a:buNone/>
                </a:pPr>
                <a:endParaRPr lang="zh-CN" altLang="en-US" sz="2800" b="1" dirty="0">
                  <a:ea typeface="仿宋_GB2312" pitchFamily="49" charset="-122"/>
                </a:endParaRPr>
              </a:p>
            </p:txBody>
          </p:sp>
        </p:grpSp>
        <p:sp>
          <p:nvSpPr>
            <p:cNvPr id="12323" name="Oval 21"/>
            <p:cNvSpPr/>
            <p:nvPr/>
          </p:nvSpPr>
          <p:spPr>
            <a:xfrm>
              <a:off x="4374" y="2519"/>
              <a:ext cx="156" cy="144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12324" name="Oval 22"/>
            <p:cNvSpPr/>
            <p:nvPr/>
          </p:nvSpPr>
          <p:spPr>
            <a:xfrm>
              <a:off x="4897" y="2530"/>
              <a:ext cx="156" cy="144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12325" name="Oval 23"/>
            <p:cNvSpPr/>
            <p:nvPr/>
          </p:nvSpPr>
          <p:spPr>
            <a:xfrm>
              <a:off x="5252" y="2541"/>
              <a:ext cx="156" cy="144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12326" name="Line 24"/>
            <p:cNvSpPr/>
            <p:nvPr/>
          </p:nvSpPr>
          <p:spPr>
            <a:xfrm flipH="1">
              <a:off x="4334" y="2189"/>
              <a:ext cx="111" cy="111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7" name="Line 25"/>
            <p:cNvSpPr/>
            <p:nvPr/>
          </p:nvSpPr>
          <p:spPr>
            <a:xfrm flipH="1">
              <a:off x="4501" y="2378"/>
              <a:ext cx="166" cy="166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8" name="Line 26"/>
            <p:cNvSpPr/>
            <p:nvPr/>
          </p:nvSpPr>
          <p:spPr>
            <a:xfrm>
              <a:off x="4534" y="2178"/>
              <a:ext cx="122" cy="122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9" name="Line 27"/>
            <p:cNvSpPr/>
            <p:nvPr/>
          </p:nvSpPr>
          <p:spPr>
            <a:xfrm>
              <a:off x="4778" y="2366"/>
              <a:ext cx="178" cy="178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0" name="Line 28"/>
            <p:cNvSpPr/>
            <p:nvPr/>
          </p:nvSpPr>
          <p:spPr>
            <a:xfrm>
              <a:off x="4812" y="2333"/>
              <a:ext cx="466" cy="233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296" name="Group 2"/>
          <p:cNvGrpSpPr/>
          <p:nvPr/>
        </p:nvGrpSpPr>
        <p:grpSpPr>
          <a:xfrm>
            <a:off x="2770188" y="1824038"/>
            <a:ext cx="1676400" cy="581025"/>
            <a:chOff x="3774" y="1252"/>
            <a:chExt cx="1056" cy="366"/>
          </a:xfrm>
        </p:grpSpPr>
        <p:sp>
          <p:nvSpPr>
            <p:cNvPr id="61" name="Oval 3"/>
            <p:cNvSpPr>
              <a:spLocks noChangeArrowheads="1"/>
            </p:cNvSpPr>
            <p:nvPr/>
          </p:nvSpPr>
          <p:spPr bwMode="auto">
            <a:xfrm>
              <a:off x="3774" y="1307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4096" y="1252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63" name="Oval 5"/>
            <p:cNvSpPr>
              <a:spLocks noChangeArrowheads="1"/>
            </p:cNvSpPr>
            <p:nvPr/>
          </p:nvSpPr>
          <p:spPr bwMode="auto">
            <a:xfrm>
              <a:off x="4063" y="1474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4373" y="1396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4674" y="1385"/>
              <a:ext cx="156" cy="144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grpSp>
        <p:nvGrpSpPr>
          <p:cNvPr id="12297" name="Group 8"/>
          <p:cNvGrpSpPr/>
          <p:nvPr/>
        </p:nvGrpSpPr>
        <p:grpSpPr>
          <a:xfrm>
            <a:off x="2686050" y="3217863"/>
            <a:ext cx="2268538" cy="211137"/>
            <a:chOff x="3056" y="2100"/>
            <a:chExt cx="1429" cy="133"/>
          </a:xfrm>
        </p:grpSpPr>
        <p:sp>
          <p:nvSpPr>
            <p:cNvPr id="12310" name="Oval 9"/>
            <p:cNvSpPr/>
            <p:nvPr/>
          </p:nvSpPr>
          <p:spPr>
            <a:xfrm>
              <a:off x="3056" y="2100"/>
              <a:ext cx="144" cy="133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12311" name="Oval 10"/>
            <p:cNvSpPr/>
            <p:nvPr/>
          </p:nvSpPr>
          <p:spPr>
            <a:xfrm>
              <a:off x="3474" y="2100"/>
              <a:ext cx="144" cy="133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12312" name="Oval 11"/>
            <p:cNvSpPr/>
            <p:nvPr/>
          </p:nvSpPr>
          <p:spPr>
            <a:xfrm>
              <a:off x="3919" y="2100"/>
              <a:ext cx="144" cy="133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12313" name="Oval 12"/>
            <p:cNvSpPr/>
            <p:nvPr/>
          </p:nvSpPr>
          <p:spPr>
            <a:xfrm>
              <a:off x="4341" y="2100"/>
              <a:ext cx="144" cy="133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12314" name="Line 13"/>
            <p:cNvSpPr/>
            <p:nvPr/>
          </p:nvSpPr>
          <p:spPr>
            <a:xfrm>
              <a:off x="3200" y="2166"/>
              <a:ext cx="267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5" name="Line 14"/>
            <p:cNvSpPr/>
            <p:nvPr/>
          </p:nvSpPr>
          <p:spPr>
            <a:xfrm>
              <a:off x="3612" y="2166"/>
              <a:ext cx="311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6" name="Line 15"/>
            <p:cNvSpPr/>
            <p:nvPr/>
          </p:nvSpPr>
          <p:spPr>
            <a:xfrm>
              <a:off x="4078" y="2166"/>
              <a:ext cx="256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298" name="Group 29"/>
          <p:cNvGrpSpPr/>
          <p:nvPr/>
        </p:nvGrpSpPr>
        <p:grpSpPr>
          <a:xfrm>
            <a:off x="2773363" y="5745163"/>
            <a:ext cx="1658937" cy="882650"/>
            <a:chOff x="4363" y="2073"/>
            <a:chExt cx="1045" cy="556"/>
          </a:xfrm>
        </p:grpSpPr>
        <p:sp>
          <p:nvSpPr>
            <p:cNvPr id="12299" name="Oval 30"/>
            <p:cNvSpPr/>
            <p:nvPr/>
          </p:nvSpPr>
          <p:spPr>
            <a:xfrm>
              <a:off x="4819" y="2073"/>
              <a:ext cx="156" cy="144"/>
            </a:xfrm>
            <a:prstGeom prst="ellipse">
              <a:avLst/>
            </a:prstGeom>
            <a:noFill/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12300" name="Oval 31"/>
            <p:cNvSpPr/>
            <p:nvPr/>
          </p:nvSpPr>
          <p:spPr>
            <a:xfrm>
              <a:off x="4385" y="2485"/>
              <a:ext cx="156" cy="144"/>
            </a:xfrm>
            <a:prstGeom prst="ellipse">
              <a:avLst/>
            </a:prstGeom>
            <a:noFill/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12301" name="Oval 32"/>
            <p:cNvSpPr/>
            <p:nvPr/>
          </p:nvSpPr>
          <p:spPr>
            <a:xfrm>
              <a:off x="4841" y="2474"/>
              <a:ext cx="156" cy="144"/>
            </a:xfrm>
            <a:prstGeom prst="ellipse">
              <a:avLst/>
            </a:prstGeom>
            <a:noFill/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12302" name="Oval 33"/>
            <p:cNvSpPr/>
            <p:nvPr/>
          </p:nvSpPr>
          <p:spPr>
            <a:xfrm>
              <a:off x="5252" y="2252"/>
              <a:ext cx="156" cy="144"/>
            </a:xfrm>
            <a:prstGeom prst="ellipse">
              <a:avLst/>
            </a:prstGeom>
            <a:noFill/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12303" name="Oval 34"/>
            <p:cNvSpPr/>
            <p:nvPr/>
          </p:nvSpPr>
          <p:spPr>
            <a:xfrm>
              <a:off x="4363" y="2107"/>
              <a:ext cx="156" cy="144"/>
            </a:xfrm>
            <a:prstGeom prst="ellipse">
              <a:avLst/>
            </a:prstGeom>
            <a:noFill/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20000"/>
                </a:spcBef>
                <a:buNone/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12304" name="Line 35"/>
            <p:cNvSpPr/>
            <p:nvPr/>
          </p:nvSpPr>
          <p:spPr>
            <a:xfrm>
              <a:off x="4445" y="2266"/>
              <a:ext cx="0" cy="245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5" name="Line 36"/>
            <p:cNvSpPr/>
            <p:nvPr/>
          </p:nvSpPr>
          <p:spPr>
            <a:xfrm>
              <a:off x="4512" y="2211"/>
              <a:ext cx="366" cy="289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6" name="Line 37"/>
            <p:cNvSpPr/>
            <p:nvPr/>
          </p:nvSpPr>
          <p:spPr>
            <a:xfrm>
              <a:off x="4967" y="2189"/>
              <a:ext cx="300" cy="133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7" name="Line 38"/>
            <p:cNvSpPr/>
            <p:nvPr/>
          </p:nvSpPr>
          <p:spPr>
            <a:xfrm flipH="1">
              <a:off x="4523" y="2200"/>
              <a:ext cx="322" cy="322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8" name="Line 39"/>
            <p:cNvSpPr/>
            <p:nvPr/>
          </p:nvSpPr>
          <p:spPr>
            <a:xfrm flipH="1">
              <a:off x="5001" y="2400"/>
              <a:ext cx="277" cy="144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9" name="Line 40"/>
            <p:cNvSpPr/>
            <p:nvPr/>
          </p:nvSpPr>
          <p:spPr>
            <a:xfrm>
              <a:off x="4512" y="2144"/>
              <a:ext cx="311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01125" name="Object 5"/>
          <p:cNvGraphicFramePr/>
          <p:nvPr/>
        </p:nvGraphicFramePr>
        <p:xfrm>
          <a:off x="250825" y="1649413"/>
          <a:ext cx="403701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5436235" imgH="2557145" progId="Visio.Drawing.5">
                  <p:embed/>
                </p:oleObj>
              </mc:Choice>
              <mc:Fallback>
                <p:oleObj name="" r:id="rId1" imgW="5436235" imgH="2557145" progId="Visio.Drawing.5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1649413"/>
                        <a:ext cx="4037013" cy="2282825"/>
                      </a:xfrm>
                      <a:prstGeom prst="rect">
                        <a:avLst/>
                      </a:prstGeom>
                      <a:solidFill>
                        <a:srgbClr val="E2D9EB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26" name="Text Box 6"/>
          <p:cNvSpPr txBox="1">
            <a:spLocks noChangeArrowheads="1"/>
          </p:cNvSpPr>
          <p:nvPr/>
        </p:nvSpPr>
        <p:spPr bwMode="auto">
          <a:xfrm>
            <a:off x="250825" y="4167188"/>
            <a:ext cx="4037013" cy="2392363"/>
          </a:xfrm>
          <a:prstGeom prst="roundRect">
            <a:avLst>
              <a:gd name="adj" fmla="val 6148"/>
            </a:avLst>
          </a:prstGeom>
          <a:solidFill>
            <a:srgbClr val="E2D9EB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5000"/>
              </a:lnSpc>
              <a:buClrTx/>
              <a:buSzTx/>
              <a:buFontTx/>
              <a:buNone/>
              <a:defRPr/>
            </a:pPr>
            <a:r>
              <a:rPr kumimoji="1" lang="zh-CN" altLang="en-US" sz="2400" b="0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满二叉树：</a:t>
            </a:r>
            <a:r>
              <a:rPr kumimoji="1" lang="zh-CN" altLang="en-US" sz="24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一棵深度为</a:t>
            </a:r>
            <a:r>
              <a:rPr kumimoji="1" lang="en-US" altLang="zh-TW" sz="2400" b="0" i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k </a:t>
            </a:r>
            <a:r>
              <a:rPr kumimoji="1" lang="zh-CN" altLang="en-US" sz="24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且有</a:t>
            </a:r>
            <a:r>
              <a:rPr kumimoji="1" lang="zh-TW" altLang="en-US" sz="24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1" lang="en-US" altLang="zh-CN" sz="2400" b="0" i="1" kern="1200" cap="none" spc="0" normalizeH="0" baseline="30000" noProof="0" dirty="0"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kumimoji="1" lang="en-US" altLang="zh-TW" sz="24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-1</a:t>
            </a:r>
            <a:r>
              <a:rPr kumimoji="1" lang="zh-CN" altLang="en-US" sz="2400" b="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个结点的二叉树。</a:t>
            </a:r>
            <a:r>
              <a:rPr kumimoji="1" lang="zh-CN" altLang="en-US" sz="2400" b="0" kern="1200" cap="none" spc="0" normalizeH="0" baseline="0" noProof="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（特点：每层都“充满”了结点）</a:t>
            </a:r>
            <a:endParaRPr kumimoji="1" lang="en-US" altLang="zh-CN" sz="2400" b="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25000"/>
              </a:lnSpc>
              <a:buClrTx/>
              <a:buSzTx/>
              <a:buFontTx/>
              <a:buNone/>
              <a:defRPr/>
            </a:pPr>
            <a:endParaRPr kumimoji="1" lang="en-US" altLang="zh-CN" sz="1000" b="0" kern="1200" cap="none" spc="0" normalizeH="0" baseline="0" noProof="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 eaLnBrk="1" hangingPunct="1">
              <a:lnSpc>
                <a:spcPct val="125000"/>
              </a:lnSpc>
              <a:buClrTx/>
              <a:buSzTx/>
              <a:buFontTx/>
              <a:buNone/>
              <a:defRPr/>
            </a:pPr>
            <a:endParaRPr kumimoji="1" lang="zh-CN" altLang="en-US" sz="1000" b="0" kern="1200" cap="none" spc="0" normalizeH="0" baseline="0" noProof="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01128" name="Object 8"/>
          <p:cNvGraphicFramePr/>
          <p:nvPr/>
        </p:nvGraphicFramePr>
        <p:xfrm>
          <a:off x="4724400" y="1649413"/>
          <a:ext cx="413861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5076190" imgH="2557145" progId="Visio.Drawing.5">
                  <p:embed/>
                </p:oleObj>
              </mc:Choice>
              <mc:Fallback>
                <p:oleObj name="" r:id="rId3" imgW="5076190" imgH="2557145" progId="Visio.Drawing.5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4400" y="1649413"/>
                        <a:ext cx="4138613" cy="2282825"/>
                      </a:xfrm>
                      <a:prstGeom prst="rect">
                        <a:avLst/>
                      </a:prstGeom>
                      <a:solidFill>
                        <a:srgbClr val="EBEBEB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10"/>
          <p:cNvSpPr>
            <a:spLocks noChangeArrowheads="1"/>
          </p:cNvSpPr>
          <p:nvPr/>
        </p:nvSpPr>
        <p:spPr bwMode="auto">
          <a:xfrm>
            <a:off x="758825" y="198438"/>
            <a:ext cx="3811588" cy="5175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特殊形态的二叉树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  <p:sp>
        <p:nvSpPr>
          <p:cNvPr id="901132" name="Rectangle 12"/>
          <p:cNvSpPr>
            <a:spLocks noChangeArrowheads="1"/>
          </p:cNvSpPr>
          <p:nvPr/>
        </p:nvSpPr>
        <p:spPr bwMode="auto">
          <a:xfrm>
            <a:off x="4724400" y="4167188"/>
            <a:ext cx="4138613" cy="2357438"/>
          </a:xfrm>
          <a:prstGeom prst="roundRect">
            <a:avLst>
              <a:gd name="adj" fmla="val 3199"/>
            </a:avLst>
          </a:prstGeom>
          <a:solidFill>
            <a:srgbClr val="EBEBEB"/>
          </a:solidFill>
          <a:ln>
            <a:noFill/>
          </a:ln>
        </p:spPr>
        <p:txBody>
          <a:bodyPr lIns="92075" tIns="46038" rIns="92075" bIns="46038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完全二叉树：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深度为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k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的</a:t>
            </a:r>
            <a:r>
              <a:rPr kumimoji="0" lang="zh-C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有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个结点的二叉树，当且仅当其每一个结点都与深度为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k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的满二叉树中编号从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至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的结点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一一对应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/>
              <a:ea typeface="Microsoft YaHei"/>
              <a:cs typeface="+mn-ea"/>
              <a:sym typeface="+mn-lt"/>
            </a:endParaRPr>
          </a:p>
        </p:txBody>
      </p:sp>
      <p:sp>
        <p:nvSpPr>
          <p:cNvPr id="901134" name="AutoShape 14"/>
          <p:cNvSpPr>
            <a:spLocks noChangeArrowheads="1"/>
          </p:cNvSpPr>
          <p:nvPr/>
        </p:nvSpPr>
        <p:spPr bwMode="auto">
          <a:xfrm>
            <a:off x="3484563" y="981075"/>
            <a:ext cx="5378450" cy="482600"/>
          </a:xfrm>
          <a:prstGeom prst="wedgeRoundRectCallout">
            <a:avLst>
              <a:gd name="adj1" fmla="val -8571"/>
              <a:gd name="adj2" fmla="val 101545"/>
              <a:gd name="adj3" fmla="val 16667"/>
            </a:avLst>
          </a:prstGeom>
          <a:solidFill>
            <a:srgbClr val="CCCCFF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只有最后一层叶子不满，且全部集中在左边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Microsoft YaHei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0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1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0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90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6" grpId="0" animBg="1"/>
      <p:bldP spid="901132" grpId="0" animBg="1"/>
      <p:bldP spid="9011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2148" name="Text Box 4"/>
          <p:cNvSpPr txBox="1">
            <a:spLocks noChangeArrowheads="1"/>
          </p:cNvSpPr>
          <p:nvPr/>
        </p:nvSpPr>
        <p:spPr bwMode="auto">
          <a:xfrm>
            <a:off x="327025" y="1265238"/>
            <a:ext cx="8534400" cy="1658938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满二叉树是叶子一个也不少的树，而完全二叉树虽然前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n-1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层是满的，但最底层却允许在右边缺少连续若干个结点。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满二叉树是完全二叉树的一个特例。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7107" name="Object 5"/>
          <p:cNvGraphicFramePr/>
          <p:nvPr/>
        </p:nvGraphicFramePr>
        <p:xfrm>
          <a:off x="331788" y="3279775"/>
          <a:ext cx="4243387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5436235" imgH="2557145" progId="Visio.Drawing.5">
                  <p:embed/>
                </p:oleObj>
              </mc:Choice>
              <mc:Fallback>
                <p:oleObj name="" r:id="rId1" imgW="5436235" imgH="2557145" progId="Visio.Drawing.5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1788" y="3279775"/>
                        <a:ext cx="4243387" cy="2713038"/>
                      </a:xfrm>
                      <a:prstGeom prst="rect">
                        <a:avLst/>
                      </a:prstGeom>
                      <a:solidFill>
                        <a:srgbClr val="EBEBEB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6"/>
          <p:cNvGraphicFramePr/>
          <p:nvPr/>
        </p:nvGraphicFramePr>
        <p:xfrm>
          <a:off x="4856163" y="3279775"/>
          <a:ext cx="4005262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5076190" imgH="2557145" progId="Visio.Drawing.5">
                  <p:embed/>
                </p:oleObj>
              </mc:Choice>
              <mc:Fallback>
                <p:oleObj name="" r:id="rId3" imgW="5076190" imgH="2557145" progId="Visio.Drawing.5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6163" y="3279775"/>
                        <a:ext cx="4005262" cy="2646363"/>
                      </a:xfrm>
                      <a:prstGeom prst="rect">
                        <a:avLst/>
                      </a:prstGeom>
                      <a:solidFill>
                        <a:srgbClr val="A5A5E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889000" y="219075"/>
            <a:ext cx="6045200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满二叉树和完全二叉树的区别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48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557338"/>
            <a:ext cx="8964613" cy="4114800"/>
          </a:xfrm>
          <a:prstGeom prst="rect">
            <a:avLst/>
          </a:prstGeom>
        </p:spPr>
        <p:txBody>
          <a:bodyPr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19558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判断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: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一棵满二叉树未必是一棵完全二叉树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(       ).</a:t>
            </a:r>
            <a:endParaRPr kumimoji="0" lang="en-US" altLang="zh-CN" sz="4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  <a:p>
            <a:pPr marL="342900" marR="0" lvl="0" indent="19558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判断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: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完全二叉树未必是满二叉树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(     ).</a:t>
            </a:r>
            <a:endParaRPr kumimoji="0" lang="en-US" altLang="zh-CN" sz="4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5650" y="4365625"/>
            <a:ext cx="792163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4000" b="1" dirty="0">
                <a:solidFill>
                  <a:srgbClr val="FF3300"/>
                </a:solidFill>
                <a:latin typeface="微软雅黑" pitchFamily="34" charset="-122"/>
                <a:cs typeface="Times New Roman" panose="02020603050405020304" pitchFamily="18" charset="0"/>
              </a:rPr>
              <a:t>√</a:t>
            </a:r>
            <a:endParaRPr lang="en-US" altLang="zh-CN" sz="4000" b="1" dirty="0">
              <a:solidFill>
                <a:srgbClr val="FF3300"/>
              </a:solidFill>
              <a:latin typeface="微软雅黑" pitchFamily="34" charset="-122"/>
              <a:ea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916238" y="2582863"/>
            <a:ext cx="865187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4000" b="1" dirty="0">
                <a:solidFill>
                  <a:srgbClr val="FF3300"/>
                </a:solidFill>
                <a:ea typeface="华文琥珀" pitchFamily="2" charset="-122"/>
              </a:rPr>
              <a:t>×</a:t>
            </a:r>
            <a:endParaRPr lang="en-US" altLang="zh-CN" sz="4000" b="1" dirty="0">
              <a:solidFill>
                <a:srgbClr val="FF3300"/>
              </a:solidFill>
              <a:ea typeface="华文琥珀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9154" name="Group 4"/>
          <p:cNvGrpSpPr/>
          <p:nvPr/>
        </p:nvGrpSpPr>
        <p:grpSpPr>
          <a:xfrm>
            <a:off x="249238" y="735013"/>
            <a:ext cx="3744912" cy="3435350"/>
            <a:chOff x="158" y="67"/>
            <a:chExt cx="2813" cy="2481"/>
          </a:xfrm>
        </p:grpSpPr>
        <p:sp>
          <p:nvSpPr>
            <p:cNvPr id="49230" name="Text Box 5"/>
            <p:cNvSpPr txBox="1"/>
            <p:nvPr/>
          </p:nvSpPr>
          <p:spPr>
            <a:xfrm>
              <a:off x="1232" y="1244"/>
              <a:ext cx="1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5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31" name="Freeform 6"/>
            <p:cNvSpPr/>
            <p:nvPr/>
          </p:nvSpPr>
          <p:spPr>
            <a:xfrm>
              <a:off x="793" y="916"/>
              <a:ext cx="209" cy="321"/>
            </a:xfrm>
            <a:custGeom>
              <a:avLst/>
              <a:gdLst>
                <a:gd name="txL" fmla="*/ 0 w 225"/>
                <a:gd name="txT" fmla="*/ 0 h 345"/>
                <a:gd name="txR" fmla="*/ 225 w 225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85" y="135"/>
                </a:cxn>
              </a:cxnLst>
              <a:rect l="txL" t="txT" r="txR" b="txB"/>
              <a:pathLst>
                <a:path w="225" h="345">
                  <a:moveTo>
                    <a:pt x="0" y="0"/>
                  </a:moveTo>
                  <a:lnTo>
                    <a:pt x="225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232" name="_s1033"/>
            <p:cNvSpPr/>
            <p:nvPr/>
          </p:nvSpPr>
          <p:spPr>
            <a:xfrm>
              <a:off x="839" y="1225"/>
              <a:ext cx="332" cy="309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E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33" name="Text Box 8"/>
            <p:cNvSpPr txBox="1"/>
            <p:nvPr/>
          </p:nvSpPr>
          <p:spPr>
            <a:xfrm>
              <a:off x="1427" y="1802"/>
              <a:ext cx="18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9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34" name="Text Box 9"/>
            <p:cNvSpPr txBox="1"/>
            <p:nvPr/>
          </p:nvSpPr>
          <p:spPr>
            <a:xfrm>
              <a:off x="451" y="1802"/>
              <a:ext cx="1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8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35" name="Freeform 10"/>
            <p:cNvSpPr/>
            <p:nvPr/>
          </p:nvSpPr>
          <p:spPr>
            <a:xfrm>
              <a:off x="781" y="1516"/>
              <a:ext cx="142" cy="307"/>
            </a:xfrm>
            <a:custGeom>
              <a:avLst/>
              <a:gdLst>
                <a:gd name="txL" fmla="*/ 0 w 150"/>
                <a:gd name="txT" fmla="*/ 0 h 330"/>
                <a:gd name="txR" fmla="*/ 150 w 150"/>
                <a:gd name="txB" fmla="*/ 330 h 330"/>
              </a:gdLst>
              <a:ahLst/>
              <a:cxnLst>
                <a:cxn ang="0">
                  <a:pos x="74" y="0"/>
                </a:cxn>
                <a:cxn ang="0">
                  <a:pos x="0" y="129"/>
                </a:cxn>
              </a:cxnLst>
              <a:rect l="txL" t="txT" r="txR" b="txB"/>
              <a:pathLst>
                <a:path w="150" h="330">
                  <a:moveTo>
                    <a:pt x="150" y="0"/>
                  </a:moveTo>
                  <a:lnTo>
                    <a:pt x="0" y="33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236" name="Freeform 11"/>
            <p:cNvSpPr/>
            <p:nvPr/>
          </p:nvSpPr>
          <p:spPr>
            <a:xfrm>
              <a:off x="1118" y="1502"/>
              <a:ext cx="112" cy="307"/>
            </a:xfrm>
            <a:custGeom>
              <a:avLst/>
              <a:gdLst>
                <a:gd name="txL" fmla="*/ 0 w 120"/>
                <a:gd name="txT" fmla="*/ 0 h 330"/>
                <a:gd name="txR" fmla="*/ 120 w 120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49" y="129"/>
                </a:cxn>
              </a:cxnLst>
              <a:rect l="txL" t="txT" r="txR" b="txB"/>
              <a:pathLst>
                <a:path w="120" h="330">
                  <a:moveTo>
                    <a:pt x="0" y="0"/>
                  </a:moveTo>
                  <a:lnTo>
                    <a:pt x="120" y="33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237" name="_s1033"/>
            <p:cNvSpPr/>
            <p:nvPr/>
          </p:nvSpPr>
          <p:spPr>
            <a:xfrm>
              <a:off x="588" y="1802"/>
              <a:ext cx="333" cy="311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H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38" name="_s1033"/>
            <p:cNvSpPr/>
            <p:nvPr/>
          </p:nvSpPr>
          <p:spPr>
            <a:xfrm>
              <a:off x="1076" y="1802"/>
              <a:ext cx="333" cy="311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I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39" name="Text Box 14"/>
            <p:cNvSpPr txBox="1"/>
            <p:nvPr/>
          </p:nvSpPr>
          <p:spPr>
            <a:xfrm>
              <a:off x="1648" y="86"/>
              <a:ext cx="19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1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40" name="Text Box 15"/>
            <p:cNvSpPr txBox="1"/>
            <p:nvPr/>
          </p:nvSpPr>
          <p:spPr>
            <a:xfrm>
              <a:off x="895" y="665"/>
              <a:ext cx="1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2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41" name="Text Box 16"/>
            <p:cNvSpPr txBox="1"/>
            <p:nvPr/>
          </p:nvSpPr>
          <p:spPr>
            <a:xfrm>
              <a:off x="2404" y="665"/>
              <a:ext cx="1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3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42" name="Text Box 17"/>
            <p:cNvSpPr txBox="1"/>
            <p:nvPr/>
          </p:nvSpPr>
          <p:spPr>
            <a:xfrm>
              <a:off x="2027" y="1244"/>
              <a:ext cx="1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6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43" name="Text Box 18"/>
            <p:cNvSpPr txBox="1"/>
            <p:nvPr/>
          </p:nvSpPr>
          <p:spPr>
            <a:xfrm>
              <a:off x="2783" y="1244"/>
              <a:ext cx="1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7</a:t>
              </a:r>
              <a:endParaRPr lang="en-US" altLang="zh-CN" sz="1800" b="1" dirty="0"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49244" name="Text Box 19"/>
            <p:cNvSpPr txBox="1"/>
            <p:nvPr/>
          </p:nvSpPr>
          <p:spPr>
            <a:xfrm>
              <a:off x="516" y="1244"/>
              <a:ext cx="1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4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45" name="Freeform 20"/>
            <p:cNvSpPr/>
            <p:nvPr/>
          </p:nvSpPr>
          <p:spPr>
            <a:xfrm>
              <a:off x="669" y="288"/>
              <a:ext cx="586" cy="363"/>
            </a:xfrm>
            <a:custGeom>
              <a:avLst/>
              <a:gdLst>
                <a:gd name="txL" fmla="*/ 0 w 630"/>
                <a:gd name="txT" fmla="*/ 0 h 390"/>
                <a:gd name="txR" fmla="*/ 630 w 630"/>
                <a:gd name="txB" fmla="*/ 390 h 390"/>
              </a:gdLst>
              <a:ahLst/>
              <a:cxnLst>
                <a:cxn ang="0">
                  <a:pos x="246" y="0"/>
                </a:cxn>
                <a:cxn ang="0">
                  <a:pos x="0" y="155"/>
                </a:cxn>
              </a:cxnLst>
              <a:rect l="txL" t="txT" r="txR" b="txB"/>
              <a:pathLst>
                <a:path w="630" h="390">
                  <a:moveTo>
                    <a:pt x="630" y="0"/>
                  </a:moveTo>
                  <a:lnTo>
                    <a:pt x="0" y="39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246" name="Freeform 21"/>
            <p:cNvSpPr/>
            <p:nvPr/>
          </p:nvSpPr>
          <p:spPr>
            <a:xfrm>
              <a:off x="1523" y="316"/>
              <a:ext cx="558" cy="335"/>
            </a:xfrm>
            <a:custGeom>
              <a:avLst/>
              <a:gdLst>
                <a:gd name="txL" fmla="*/ 0 w 600"/>
                <a:gd name="txT" fmla="*/ 0 h 360"/>
                <a:gd name="txR" fmla="*/ 600 w 600"/>
                <a:gd name="txB" fmla="*/ 360 h 360"/>
              </a:gdLst>
              <a:ahLst/>
              <a:cxnLst>
                <a:cxn ang="0">
                  <a:pos x="0" y="0"/>
                </a:cxn>
                <a:cxn ang="0">
                  <a:pos x="234" y="142"/>
                </a:cxn>
              </a:cxnLst>
              <a:rect l="txL" t="txT" r="txR" b="txB"/>
              <a:pathLst>
                <a:path w="600" h="360">
                  <a:moveTo>
                    <a:pt x="0" y="0"/>
                  </a:moveTo>
                  <a:lnTo>
                    <a:pt x="600" y="36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247" name="Freeform 22"/>
            <p:cNvSpPr/>
            <p:nvPr/>
          </p:nvSpPr>
          <p:spPr>
            <a:xfrm>
              <a:off x="335" y="916"/>
              <a:ext cx="209" cy="321"/>
            </a:xfrm>
            <a:custGeom>
              <a:avLst/>
              <a:gdLst>
                <a:gd name="txL" fmla="*/ 0 w 225"/>
                <a:gd name="txT" fmla="*/ 0 h 345"/>
                <a:gd name="txR" fmla="*/ 225 w 225"/>
                <a:gd name="txB" fmla="*/ 345 h 345"/>
              </a:gdLst>
              <a:ahLst/>
              <a:cxnLst>
                <a:cxn ang="0">
                  <a:pos x="85" y="0"/>
                </a:cxn>
                <a:cxn ang="0">
                  <a:pos x="0" y="135"/>
                </a:cxn>
              </a:cxnLst>
              <a:rect l="txL" t="txT" r="txR" b="txB"/>
              <a:pathLst>
                <a:path w="225" h="345">
                  <a:moveTo>
                    <a:pt x="225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248" name="Freeform 23"/>
            <p:cNvSpPr/>
            <p:nvPr/>
          </p:nvSpPr>
          <p:spPr>
            <a:xfrm>
              <a:off x="1788" y="916"/>
              <a:ext cx="223" cy="321"/>
            </a:xfrm>
            <a:custGeom>
              <a:avLst/>
              <a:gdLst>
                <a:gd name="txL" fmla="*/ 0 w 240"/>
                <a:gd name="txT" fmla="*/ 0 h 345"/>
                <a:gd name="txR" fmla="*/ 240 w 240"/>
                <a:gd name="txB" fmla="*/ 345 h 345"/>
              </a:gdLst>
              <a:ahLst/>
              <a:cxnLst>
                <a:cxn ang="0">
                  <a:pos x="91" y="0"/>
                </a:cxn>
                <a:cxn ang="0">
                  <a:pos x="0" y="135"/>
                </a:cxn>
              </a:cxnLst>
              <a:rect l="txL" t="txT" r="txR" b="txB"/>
              <a:pathLst>
                <a:path w="240" h="345">
                  <a:moveTo>
                    <a:pt x="240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249" name="Freeform 24"/>
            <p:cNvSpPr/>
            <p:nvPr/>
          </p:nvSpPr>
          <p:spPr>
            <a:xfrm>
              <a:off x="2248" y="902"/>
              <a:ext cx="279" cy="321"/>
            </a:xfrm>
            <a:custGeom>
              <a:avLst/>
              <a:gdLst>
                <a:gd name="txL" fmla="*/ 0 w 300"/>
                <a:gd name="txT" fmla="*/ 0 h 345"/>
                <a:gd name="txR" fmla="*/ 300 w 300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115" y="135"/>
                </a:cxn>
              </a:cxnLst>
              <a:rect l="txL" t="txT" r="txR" b="txB"/>
              <a:pathLst>
                <a:path w="300" h="345">
                  <a:moveTo>
                    <a:pt x="0" y="0"/>
                  </a:moveTo>
                  <a:lnTo>
                    <a:pt x="30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250" name="_s1033"/>
            <p:cNvSpPr/>
            <p:nvPr/>
          </p:nvSpPr>
          <p:spPr>
            <a:xfrm>
              <a:off x="490" y="646"/>
              <a:ext cx="333" cy="309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B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51" name="_s1033"/>
            <p:cNvSpPr/>
            <p:nvPr/>
          </p:nvSpPr>
          <p:spPr>
            <a:xfrm>
              <a:off x="1232" y="67"/>
              <a:ext cx="333" cy="312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A</a:t>
              </a:r>
              <a:endParaRPr lang="en-US" altLang="zh-CN" sz="1800" b="1" dirty="0"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49252" name="_s1033"/>
            <p:cNvSpPr/>
            <p:nvPr/>
          </p:nvSpPr>
          <p:spPr>
            <a:xfrm>
              <a:off x="1955" y="646"/>
              <a:ext cx="333" cy="309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C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53" name="_s1033"/>
            <p:cNvSpPr/>
            <p:nvPr/>
          </p:nvSpPr>
          <p:spPr>
            <a:xfrm>
              <a:off x="158" y="1223"/>
              <a:ext cx="332" cy="311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D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54" name="_s1033"/>
            <p:cNvSpPr/>
            <p:nvPr/>
          </p:nvSpPr>
          <p:spPr>
            <a:xfrm>
              <a:off x="1623" y="1223"/>
              <a:ext cx="332" cy="311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F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55" name="_s1033"/>
            <p:cNvSpPr/>
            <p:nvPr/>
          </p:nvSpPr>
          <p:spPr>
            <a:xfrm>
              <a:off x="2404" y="1223"/>
              <a:ext cx="332" cy="311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G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56" name="Text Box 31"/>
            <p:cNvSpPr txBox="1"/>
            <p:nvPr/>
          </p:nvSpPr>
          <p:spPr>
            <a:xfrm>
              <a:off x="1141" y="2113"/>
              <a:ext cx="579" cy="43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2000" b="1" dirty="0">
                  <a:ea typeface="宋体" pitchFamily="2" charset="-122"/>
                </a:rPr>
                <a:t>(a)</a:t>
              </a:r>
              <a:endParaRPr lang="en-US" altLang="zh-CN" sz="2000" b="1" dirty="0">
                <a:latin typeface="Arial" panose="020B0604020202090204" pitchFamily="34" charset="0"/>
                <a:ea typeface="宋体" pitchFamily="2" charset="-122"/>
              </a:endParaRPr>
            </a:p>
          </p:txBody>
        </p:sp>
      </p:grpSp>
      <p:grpSp>
        <p:nvGrpSpPr>
          <p:cNvPr id="49155" name="Group 32"/>
          <p:cNvGrpSpPr/>
          <p:nvPr/>
        </p:nvGrpSpPr>
        <p:grpSpPr>
          <a:xfrm>
            <a:off x="5364163" y="766763"/>
            <a:ext cx="3240087" cy="3336925"/>
            <a:chOff x="3063" y="421"/>
            <a:chExt cx="2570" cy="2419"/>
          </a:xfrm>
        </p:grpSpPr>
        <p:sp>
          <p:nvSpPr>
            <p:cNvPr id="49208" name="Text Box 33"/>
            <p:cNvSpPr txBox="1"/>
            <p:nvPr/>
          </p:nvSpPr>
          <p:spPr>
            <a:xfrm>
              <a:off x="5461" y="1285"/>
              <a:ext cx="172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6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grpSp>
          <p:nvGrpSpPr>
            <p:cNvPr id="49209" name="Group 34"/>
            <p:cNvGrpSpPr/>
            <p:nvPr/>
          </p:nvGrpSpPr>
          <p:grpSpPr>
            <a:xfrm>
              <a:off x="3063" y="421"/>
              <a:ext cx="2493" cy="2419"/>
              <a:chOff x="3061" y="210"/>
              <a:chExt cx="2357" cy="2287"/>
            </a:xfrm>
          </p:grpSpPr>
          <p:sp>
            <p:nvSpPr>
              <p:cNvPr id="49210" name="Text Box 35"/>
              <p:cNvSpPr txBox="1"/>
              <p:nvPr/>
            </p:nvSpPr>
            <p:spPr>
              <a:xfrm>
                <a:off x="3960" y="2100"/>
                <a:ext cx="529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just" eaLnBrk="1" hangingPunct="1">
                  <a:lnSpc>
                    <a:spcPct val="100000"/>
                  </a:lnSpc>
                  <a:buNone/>
                </a:pPr>
                <a:r>
                  <a:rPr lang="en-US" altLang="zh-CN" sz="2000" b="1" dirty="0">
                    <a:ea typeface="宋体" pitchFamily="2" charset="-122"/>
                  </a:rPr>
                  <a:t>(b)</a:t>
                </a:r>
                <a:endParaRPr lang="en-US" altLang="zh-CN" sz="2000" b="1" dirty="0">
                  <a:latin typeface="Arial" panose="020B0604020202090204" pitchFamily="34" charset="0"/>
                  <a:ea typeface="宋体" pitchFamily="2" charset="-122"/>
                </a:endParaRPr>
              </a:p>
            </p:txBody>
          </p:sp>
          <p:sp>
            <p:nvSpPr>
              <p:cNvPr id="49211" name="Text Box 36"/>
              <p:cNvSpPr txBox="1"/>
              <p:nvPr/>
            </p:nvSpPr>
            <p:spPr>
              <a:xfrm>
                <a:off x="4424" y="227"/>
                <a:ext cx="174" cy="26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just" eaLnBrk="1" hangingPunct="1">
                  <a:lnSpc>
                    <a:spcPct val="100000"/>
                  </a:lnSpc>
                  <a:buNone/>
                </a:pPr>
                <a:r>
                  <a:rPr lang="en-US" altLang="zh-CN" sz="1800" b="1" dirty="0">
                    <a:ea typeface="宋体" pitchFamily="2" charset="-122"/>
                  </a:rPr>
                  <a:t>1</a:t>
                </a:r>
                <a:endParaRPr lang="en-US" altLang="zh-CN" sz="1800" b="1" dirty="0">
                  <a:ea typeface="宋体" pitchFamily="2" charset="-122"/>
                </a:endParaRPr>
              </a:p>
            </p:txBody>
          </p:sp>
          <p:sp>
            <p:nvSpPr>
              <p:cNvPr id="49212" name="Text Box 37"/>
              <p:cNvSpPr txBox="1"/>
              <p:nvPr/>
            </p:nvSpPr>
            <p:spPr>
              <a:xfrm>
                <a:off x="3735" y="756"/>
                <a:ext cx="172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just" eaLnBrk="1" hangingPunct="1">
                  <a:lnSpc>
                    <a:spcPct val="100000"/>
                  </a:lnSpc>
                  <a:buNone/>
                </a:pPr>
                <a:r>
                  <a:rPr lang="en-US" altLang="zh-CN" sz="1800" b="1" dirty="0">
                    <a:ea typeface="宋体" pitchFamily="2" charset="-122"/>
                  </a:rPr>
                  <a:t>2</a:t>
                </a:r>
                <a:endParaRPr lang="en-US" altLang="zh-CN" sz="1800" b="1" dirty="0">
                  <a:ea typeface="宋体" pitchFamily="2" charset="-122"/>
                </a:endParaRPr>
              </a:p>
            </p:txBody>
          </p:sp>
          <p:sp>
            <p:nvSpPr>
              <p:cNvPr id="49213" name="Text Box 38"/>
              <p:cNvSpPr txBox="1"/>
              <p:nvPr/>
            </p:nvSpPr>
            <p:spPr>
              <a:xfrm>
                <a:off x="5114" y="756"/>
                <a:ext cx="175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just" eaLnBrk="1" hangingPunct="1">
                  <a:lnSpc>
                    <a:spcPct val="100000"/>
                  </a:lnSpc>
                  <a:buNone/>
                </a:pPr>
                <a:r>
                  <a:rPr lang="en-US" altLang="zh-CN" sz="1800" b="1" dirty="0">
                    <a:ea typeface="宋体" pitchFamily="2" charset="-122"/>
                  </a:rPr>
                  <a:t>3</a:t>
                </a:r>
                <a:endParaRPr lang="en-US" altLang="zh-CN" sz="1800" b="1" dirty="0">
                  <a:ea typeface="宋体" pitchFamily="2" charset="-122"/>
                </a:endParaRPr>
              </a:p>
            </p:txBody>
          </p:sp>
          <p:sp>
            <p:nvSpPr>
              <p:cNvPr id="49214" name="Text Box 39"/>
              <p:cNvSpPr txBox="1"/>
              <p:nvPr/>
            </p:nvSpPr>
            <p:spPr>
              <a:xfrm>
                <a:off x="4770" y="1285"/>
                <a:ext cx="172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just" eaLnBrk="1" hangingPunct="1">
                  <a:lnSpc>
                    <a:spcPct val="100000"/>
                  </a:lnSpc>
                  <a:buNone/>
                </a:pPr>
                <a:r>
                  <a:rPr lang="en-US" altLang="zh-CN" sz="1800" b="1" dirty="0">
                    <a:ea typeface="宋体" pitchFamily="2" charset="-122"/>
                  </a:rPr>
                  <a:t>5</a:t>
                </a:r>
                <a:endParaRPr lang="en-US" altLang="zh-CN" sz="1800" b="1" dirty="0">
                  <a:ea typeface="宋体" pitchFamily="2" charset="-122"/>
                </a:endParaRPr>
              </a:p>
            </p:txBody>
          </p:sp>
          <p:sp>
            <p:nvSpPr>
              <p:cNvPr id="49215" name="Text Box 40"/>
              <p:cNvSpPr txBox="1"/>
              <p:nvPr/>
            </p:nvSpPr>
            <p:spPr>
              <a:xfrm>
                <a:off x="3388" y="1285"/>
                <a:ext cx="173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just" eaLnBrk="1" hangingPunct="1">
                  <a:lnSpc>
                    <a:spcPct val="100000"/>
                  </a:lnSpc>
                  <a:buNone/>
                </a:pPr>
                <a:r>
                  <a:rPr lang="en-US" altLang="zh-CN" sz="1800" b="1" dirty="0">
                    <a:ea typeface="宋体" pitchFamily="2" charset="-122"/>
                  </a:rPr>
                  <a:t>4</a:t>
                </a:r>
                <a:endParaRPr lang="en-US" altLang="zh-CN" sz="1800" b="1" dirty="0">
                  <a:ea typeface="宋体" pitchFamily="2" charset="-122"/>
                </a:endParaRPr>
              </a:p>
            </p:txBody>
          </p:sp>
          <p:sp>
            <p:nvSpPr>
              <p:cNvPr id="49216" name="Freeform 41"/>
              <p:cNvSpPr/>
              <p:nvPr/>
            </p:nvSpPr>
            <p:spPr>
              <a:xfrm>
                <a:off x="3529" y="412"/>
                <a:ext cx="535" cy="331"/>
              </a:xfrm>
              <a:custGeom>
                <a:avLst/>
                <a:gdLst>
                  <a:gd name="txL" fmla="*/ 0 w 630"/>
                  <a:gd name="txT" fmla="*/ 0 h 390"/>
                  <a:gd name="txR" fmla="*/ 630 w 630"/>
                  <a:gd name="txB" fmla="*/ 390 h 390"/>
                </a:gdLst>
                <a:ahLst/>
                <a:cxnLst>
                  <a:cxn ang="0">
                    <a:pos x="75" y="0"/>
                  </a:cxn>
                  <a:cxn ang="0">
                    <a:pos x="0" y="46"/>
                  </a:cxn>
                </a:cxnLst>
                <a:rect l="txL" t="txT" r="txR" b="txB"/>
                <a:pathLst>
                  <a:path w="630" h="390">
                    <a:moveTo>
                      <a:pt x="630" y="0"/>
                    </a:moveTo>
                    <a:lnTo>
                      <a:pt x="0" y="390"/>
                    </a:lnTo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17" name="Freeform 42"/>
              <p:cNvSpPr/>
              <p:nvPr/>
            </p:nvSpPr>
            <p:spPr>
              <a:xfrm>
                <a:off x="4309" y="437"/>
                <a:ext cx="510" cy="306"/>
              </a:xfrm>
              <a:custGeom>
                <a:avLst/>
                <a:gdLst>
                  <a:gd name="txL" fmla="*/ 0 w 600"/>
                  <a:gd name="txT" fmla="*/ 0 h 360"/>
                  <a:gd name="txR" fmla="*/ 600 w 600"/>
                  <a:gd name="txB" fmla="*/ 360 h 360"/>
                </a:gdLst>
                <a:ahLst/>
                <a:cxnLst>
                  <a:cxn ang="0">
                    <a:pos x="0" y="0"/>
                  </a:cxn>
                  <a:cxn ang="0">
                    <a:pos x="72" y="43"/>
                  </a:cxn>
                </a:cxnLst>
                <a:rect l="txL" t="txT" r="txR" b="txB"/>
                <a:pathLst>
                  <a:path w="600" h="360">
                    <a:moveTo>
                      <a:pt x="0" y="0"/>
                    </a:moveTo>
                    <a:lnTo>
                      <a:pt x="600" y="360"/>
                    </a:lnTo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18" name="Freeform 43"/>
              <p:cNvSpPr/>
              <p:nvPr/>
            </p:nvSpPr>
            <p:spPr>
              <a:xfrm>
                <a:off x="3223" y="986"/>
                <a:ext cx="191" cy="293"/>
              </a:xfrm>
              <a:custGeom>
                <a:avLst/>
                <a:gdLst>
                  <a:gd name="txL" fmla="*/ 0 w 225"/>
                  <a:gd name="txT" fmla="*/ 0 h 345"/>
                  <a:gd name="txR" fmla="*/ 225 w 225"/>
                  <a:gd name="txB" fmla="*/ 345 h 345"/>
                </a:gdLst>
                <a:ahLst/>
                <a:cxnLst>
                  <a:cxn ang="0">
                    <a:pos x="26" y="0"/>
                  </a:cxn>
                  <a:cxn ang="0">
                    <a:pos x="0" y="41"/>
                  </a:cxn>
                </a:cxnLst>
                <a:rect l="txL" t="txT" r="txR" b="txB"/>
                <a:pathLst>
                  <a:path w="225" h="345">
                    <a:moveTo>
                      <a:pt x="225" y="0"/>
                    </a:moveTo>
                    <a:lnTo>
                      <a:pt x="0" y="345"/>
                    </a:lnTo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19" name="Freeform 44"/>
              <p:cNvSpPr/>
              <p:nvPr/>
            </p:nvSpPr>
            <p:spPr>
              <a:xfrm>
                <a:off x="4551" y="986"/>
                <a:ext cx="204" cy="293"/>
              </a:xfrm>
              <a:custGeom>
                <a:avLst/>
                <a:gdLst>
                  <a:gd name="txL" fmla="*/ 0 w 240"/>
                  <a:gd name="txT" fmla="*/ 0 h 345"/>
                  <a:gd name="txR" fmla="*/ 240 w 240"/>
                  <a:gd name="txB" fmla="*/ 345 h 345"/>
                </a:gdLst>
                <a:ahLst/>
                <a:cxnLst>
                  <a:cxn ang="0">
                    <a:pos x="29" y="0"/>
                  </a:cxn>
                  <a:cxn ang="0">
                    <a:pos x="0" y="41"/>
                  </a:cxn>
                </a:cxnLst>
                <a:rect l="txL" t="txT" r="txR" b="txB"/>
                <a:pathLst>
                  <a:path w="240" h="345">
                    <a:moveTo>
                      <a:pt x="24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20" name="Freeform 45"/>
              <p:cNvSpPr/>
              <p:nvPr/>
            </p:nvSpPr>
            <p:spPr>
              <a:xfrm>
                <a:off x="4972" y="973"/>
                <a:ext cx="255" cy="293"/>
              </a:xfrm>
              <a:custGeom>
                <a:avLst/>
                <a:gdLst>
                  <a:gd name="txL" fmla="*/ 0 w 300"/>
                  <a:gd name="txT" fmla="*/ 0 h 345"/>
                  <a:gd name="txR" fmla="*/ 300 w 300"/>
                  <a:gd name="txB" fmla="*/ 345 h 345"/>
                </a:gdLst>
                <a:ahLst/>
                <a:cxnLst>
                  <a:cxn ang="0">
                    <a:pos x="0" y="0"/>
                  </a:cxn>
                  <a:cxn ang="0">
                    <a:pos x="37" y="41"/>
                  </a:cxn>
                </a:cxnLst>
                <a:rect l="txL" t="txT" r="txR" b="txB"/>
                <a:pathLst>
                  <a:path w="300" h="345">
                    <a:moveTo>
                      <a:pt x="0" y="0"/>
                    </a:moveTo>
                    <a:lnTo>
                      <a:pt x="300" y="345"/>
                    </a:lnTo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21" name="_s1033"/>
              <p:cNvSpPr/>
              <p:nvPr/>
            </p:nvSpPr>
            <p:spPr>
              <a:xfrm>
                <a:off x="3365" y="739"/>
                <a:ext cx="304" cy="283"/>
              </a:xfrm>
              <a:prstGeom prst="ellipse">
                <a:avLst/>
              </a:prstGeom>
              <a:solidFill>
                <a:srgbClr val="CCFFCC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buNone/>
                </a:pPr>
                <a:r>
                  <a:rPr lang="en-US" altLang="zh-CN" sz="1800" b="1" dirty="0">
                    <a:ea typeface="宋体" pitchFamily="2" charset="-122"/>
                  </a:rPr>
                  <a:t>B</a:t>
                </a:r>
                <a:endParaRPr lang="en-US" altLang="zh-CN" sz="1800" b="1" dirty="0">
                  <a:ea typeface="宋体" pitchFamily="2" charset="-122"/>
                </a:endParaRPr>
              </a:p>
            </p:txBody>
          </p:sp>
          <p:sp>
            <p:nvSpPr>
              <p:cNvPr id="49222" name="_s1033"/>
              <p:cNvSpPr/>
              <p:nvPr/>
            </p:nvSpPr>
            <p:spPr>
              <a:xfrm>
                <a:off x="4043" y="210"/>
                <a:ext cx="304" cy="285"/>
              </a:xfrm>
              <a:prstGeom prst="ellipse">
                <a:avLst/>
              </a:prstGeom>
              <a:solidFill>
                <a:srgbClr val="CCFFCC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buNone/>
                </a:pPr>
                <a:r>
                  <a:rPr lang="en-US" altLang="zh-CN" sz="1800" b="1" dirty="0">
                    <a:ea typeface="宋体" pitchFamily="2" charset="-122"/>
                  </a:rPr>
                  <a:t>A</a:t>
                </a:r>
                <a:endParaRPr lang="en-US" altLang="zh-CN" sz="1800" b="1" dirty="0">
                  <a:ea typeface="宋体" pitchFamily="2" charset="-122"/>
                </a:endParaRPr>
              </a:p>
            </p:txBody>
          </p:sp>
          <p:sp>
            <p:nvSpPr>
              <p:cNvPr id="49223" name="_s1033"/>
              <p:cNvSpPr/>
              <p:nvPr/>
            </p:nvSpPr>
            <p:spPr>
              <a:xfrm>
                <a:off x="4704" y="739"/>
                <a:ext cx="304" cy="283"/>
              </a:xfrm>
              <a:prstGeom prst="ellipse">
                <a:avLst/>
              </a:prstGeom>
              <a:solidFill>
                <a:srgbClr val="CCFFCC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buNone/>
                </a:pPr>
                <a:r>
                  <a:rPr lang="en-US" altLang="zh-CN" sz="1800" b="1" dirty="0">
                    <a:ea typeface="宋体" pitchFamily="2" charset="-122"/>
                  </a:rPr>
                  <a:t>C</a:t>
                </a:r>
                <a:endParaRPr lang="en-US" altLang="zh-CN" sz="1800" b="1" dirty="0">
                  <a:ea typeface="宋体" pitchFamily="2" charset="-122"/>
                </a:endParaRPr>
              </a:p>
            </p:txBody>
          </p:sp>
          <p:sp>
            <p:nvSpPr>
              <p:cNvPr id="49224" name="_s1033"/>
              <p:cNvSpPr/>
              <p:nvPr/>
            </p:nvSpPr>
            <p:spPr>
              <a:xfrm>
                <a:off x="3061" y="1266"/>
                <a:ext cx="304" cy="285"/>
              </a:xfrm>
              <a:prstGeom prst="ellipse">
                <a:avLst/>
              </a:prstGeom>
              <a:solidFill>
                <a:srgbClr val="CCFFCC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buNone/>
                </a:pPr>
                <a:r>
                  <a:rPr lang="en-US" altLang="zh-CN" sz="1800" b="1" dirty="0">
                    <a:ea typeface="宋体" pitchFamily="2" charset="-122"/>
                  </a:rPr>
                  <a:t>D</a:t>
                </a:r>
                <a:endParaRPr lang="en-US" altLang="zh-CN" sz="1800" b="1" dirty="0">
                  <a:ea typeface="宋体" pitchFamily="2" charset="-122"/>
                </a:endParaRPr>
              </a:p>
            </p:txBody>
          </p:sp>
          <p:sp>
            <p:nvSpPr>
              <p:cNvPr id="49225" name="_s1033"/>
              <p:cNvSpPr/>
              <p:nvPr/>
            </p:nvSpPr>
            <p:spPr>
              <a:xfrm>
                <a:off x="4400" y="1266"/>
                <a:ext cx="304" cy="285"/>
              </a:xfrm>
              <a:prstGeom prst="ellipse">
                <a:avLst/>
              </a:prstGeom>
              <a:solidFill>
                <a:srgbClr val="CCFFCC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buNone/>
                </a:pPr>
                <a:r>
                  <a:rPr lang="en-US" altLang="zh-CN" sz="1800" b="1" dirty="0">
                    <a:ea typeface="宋体" pitchFamily="2" charset="-122"/>
                  </a:rPr>
                  <a:t>E</a:t>
                </a:r>
                <a:endParaRPr lang="en-US" altLang="zh-CN" sz="1800" b="1" dirty="0">
                  <a:ea typeface="宋体" pitchFamily="2" charset="-122"/>
                </a:endParaRPr>
              </a:p>
            </p:txBody>
          </p:sp>
          <p:sp>
            <p:nvSpPr>
              <p:cNvPr id="49226" name="_s1033"/>
              <p:cNvSpPr/>
              <p:nvPr/>
            </p:nvSpPr>
            <p:spPr>
              <a:xfrm>
                <a:off x="5114" y="1266"/>
                <a:ext cx="304" cy="285"/>
              </a:xfrm>
              <a:prstGeom prst="ellipse">
                <a:avLst/>
              </a:prstGeom>
              <a:solidFill>
                <a:srgbClr val="CCFFCC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buNone/>
                </a:pPr>
                <a:r>
                  <a:rPr lang="en-US" altLang="zh-CN" sz="1800" b="1" dirty="0">
                    <a:ea typeface="宋体" pitchFamily="2" charset="-122"/>
                  </a:rPr>
                  <a:t>F</a:t>
                </a:r>
                <a:endParaRPr lang="en-US" altLang="zh-CN" sz="1800" b="1" dirty="0">
                  <a:ea typeface="宋体" pitchFamily="2" charset="-122"/>
                </a:endParaRPr>
              </a:p>
            </p:txBody>
          </p:sp>
          <p:sp>
            <p:nvSpPr>
              <p:cNvPr id="49227" name="_s1033"/>
              <p:cNvSpPr/>
              <p:nvPr/>
            </p:nvSpPr>
            <p:spPr>
              <a:xfrm>
                <a:off x="3393" y="1796"/>
                <a:ext cx="304" cy="284"/>
              </a:xfrm>
              <a:prstGeom prst="ellipse">
                <a:avLst/>
              </a:prstGeom>
              <a:solidFill>
                <a:srgbClr val="CCFFCC"/>
              </a:solidFill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buNone/>
                </a:pPr>
                <a:r>
                  <a:rPr lang="en-US" altLang="zh-CN" sz="1800" b="1" dirty="0">
                    <a:ea typeface="宋体" pitchFamily="2" charset="-122"/>
                  </a:rPr>
                  <a:t>G</a:t>
                </a:r>
                <a:endParaRPr lang="en-US" altLang="zh-CN" sz="1800" b="1" dirty="0">
                  <a:ea typeface="宋体" pitchFamily="2" charset="-122"/>
                </a:endParaRPr>
              </a:p>
            </p:txBody>
          </p:sp>
          <p:sp>
            <p:nvSpPr>
              <p:cNvPr id="49228" name="Freeform 53"/>
              <p:cNvSpPr/>
              <p:nvPr/>
            </p:nvSpPr>
            <p:spPr>
              <a:xfrm>
                <a:off x="3286" y="1541"/>
                <a:ext cx="204" cy="280"/>
              </a:xfrm>
              <a:custGeom>
                <a:avLst/>
                <a:gdLst>
                  <a:gd name="txL" fmla="*/ 0 w 240"/>
                  <a:gd name="txT" fmla="*/ 0 h 330"/>
                  <a:gd name="txR" fmla="*/ 240 w 240"/>
                  <a:gd name="txB" fmla="*/ 330 h 330"/>
                </a:gdLst>
                <a:ahLst/>
                <a:cxnLst>
                  <a:cxn ang="0">
                    <a:pos x="0" y="0"/>
                  </a:cxn>
                  <a:cxn ang="0">
                    <a:pos x="29" y="39"/>
                  </a:cxn>
                </a:cxnLst>
                <a:rect l="txL" t="txT" r="txR" b="txB"/>
                <a:pathLst>
                  <a:path w="240" h="330">
                    <a:moveTo>
                      <a:pt x="0" y="0"/>
                    </a:moveTo>
                    <a:lnTo>
                      <a:pt x="240" y="330"/>
                    </a:lnTo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9229" name="Text Box 54"/>
              <p:cNvSpPr txBox="1"/>
              <p:nvPr/>
            </p:nvSpPr>
            <p:spPr>
              <a:xfrm>
                <a:off x="3786" y="1817"/>
                <a:ext cx="172" cy="2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just" eaLnBrk="1" hangingPunct="1">
                  <a:lnSpc>
                    <a:spcPct val="100000"/>
                  </a:lnSpc>
                  <a:buNone/>
                </a:pPr>
                <a:r>
                  <a:rPr lang="en-US" altLang="zh-CN" sz="1800" b="1" dirty="0">
                    <a:ea typeface="宋体" pitchFamily="2" charset="-122"/>
                  </a:rPr>
                  <a:t>7</a:t>
                </a:r>
                <a:endParaRPr lang="en-US" altLang="zh-CN" sz="1800" b="1" dirty="0">
                  <a:ea typeface="宋体" pitchFamily="2" charset="-122"/>
                </a:endParaRPr>
              </a:p>
            </p:txBody>
          </p:sp>
        </p:grpSp>
      </p:grpSp>
      <p:grpSp>
        <p:nvGrpSpPr>
          <p:cNvPr id="49156" name="Group 102"/>
          <p:cNvGrpSpPr/>
          <p:nvPr/>
        </p:nvGrpSpPr>
        <p:grpSpPr>
          <a:xfrm>
            <a:off x="179388" y="3995738"/>
            <a:ext cx="3697287" cy="2894012"/>
            <a:chOff x="113" y="2034"/>
            <a:chExt cx="2329" cy="1823"/>
          </a:xfrm>
        </p:grpSpPr>
        <p:sp>
          <p:nvSpPr>
            <p:cNvPr id="49187" name="Text Box 56"/>
            <p:cNvSpPr txBox="1"/>
            <p:nvPr/>
          </p:nvSpPr>
          <p:spPr>
            <a:xfrm>
              <a:off x="2305" y="2785"/>
              <a:ext cx="137" cy="2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6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88" name="Text Box 58"/>
            <p:cNvSpPr txBox="1"/>
            <p:nvPr/>
          </p:nvSpPr>
          <p:spPr>
            <a:xfrm>
              <a:off x="1066" y="3492"/>
              <a:ext cx="44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2000" b="1" dirty="0">
                  <a:ea typeface="宋体" pitchFamily="2" charset="-122"/>
                </a:rPr>
                <a:t>(c)</a:t>
              </a:r>
              <a:endParaRPr lang="en-US" altLang="zh-CN" sz="2000" b="1" dirty="0"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49189" name="Text Box 59"/>
            <p:cNvSpPr txBox="1"/>
            <p:nvPr/>
          </p:nvSpPr>
          <p:spPr>
            <a:xfrm>
              <a:off x="1500" y="2050"/>
              <a:ext cx="146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1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90" name="Text Box 60"/>
            <p:cNvSpPr txBox="1"/>
            <p:nvPr/>
          </p:nvSpPr>
          <p:spPr>
            <a:xfrm>
              <a:off x="921" y="2536"/>
              <a:ext cx="145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2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91" name="Text Box 61"/>
            <p:cNvSpPr txBox="1"/>
            <p:nvPr/>
          </p:nvSpPr>
          <p:spPr>
            <a:xfrm>
              <a:off x="2080" y="2536"/>
              <a:ext cx="147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3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92" name="Text Box 62"/>
            <p:cNvSpPr txBox="1"/>
            <p:nvPr/>
          </p:nvSpPr>
          <p:spPr>
            <a:xfrm>
              <a:off x="1791" y="3022"/>
              <a:ext cx="144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5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93" name="Text Box 63"/>
            <p:cNvSpPr txBox="1"/>
            <p:nvPr/>
          </p:nvSpPr>
          <p:spPr>
            <a:xfrm>
              <a:off x="630" y="3022"/>
              <a:ext cx="145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4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94" name="Freeform 64"/>
            <p:cNvSpPr/>
            <p:nvPr/>
          </p:nvSpPr>
          <p:spPr>
            <a:xfrm>
              <a:off x="748" y="2220"/>
              <a:ext cx="450" cy="304"/>
            </a:xfrm>
            <a:custGeom>
              <a:avLst/>
              <a:gdLst>
                <a:gd name="txL" fmla="*/ 0 w 630"/>
                <a:gd name="txT" fmla="*/ 0 h 390"/>
                <a:gd name="txR" fmla="*/ 630 w 630"/>
                <a:gd name="txB" fmla="*/ 390 h 390"/>
              </a:gdLst>
              <a:ahLst/>
              <a:cxnLst>
                <a:cxn ang="0">
                  <a:pos x="8" y="0"/>
                </a:cxn>
                <a:cxn ang="0">
                  <a:pos x="0" y="15"/>
                </a:cxn>
              </a:cxnLst>
              <a:rect l="txL" t="txT" r="txR" b="txB"/>
              <a:pathLst>
                <a:path w="630" h="390">
                  <a:moveTo>
                    <a:pt x="630" y="0"/>
                  </a:moveTo>
                  <a:lnTo>
                    <a:pt x="0" y="39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95" name="Freeform 65"/>
            <p:cNvSpPr/>
            <p:nvPr/>
          </p:nvSpPr>
          <p:spPr>
            <a:xfrm>
              <a:off x="1403" y="2243"/>
              <a:ext cx="429" cy="281"/>
            </a:xfrm>
            <a:custGeom>
              <a:avLst/>
              <a:gdLst>
                <a:gd name="txL" fmla="*/ 0 w 600"/>
                <a:gd name="txT" fmla="*/ 0 h 360"/>
                <a:gd name="txR" fmla="*/ 600 w 600"/>
                <a:gd name="txB" fmla="*/ 360 h 360"/>
              </a:gdLst>
              <a:ahLst/>
              <a:cxnLst>
                <a:cxn ang="0">
                  <a:pos x="0" y="0"/>
                </a:cxn>
                <a:cxn ang="0">
                  <a:pos x="8" y="14"/>
                </a:cxn>
              </a:cxnLst>
              <a:rect l="txL" t="txT" r="txR" b="txB"/>
              <a:pathLst>
                <a:path w="600" h="360">
                  <a:moveTo>
                    <a:pt x="0" y="0"/>
                  </a:moveTo>
                  <a:lnTo>
                    <a:pt x="600" y="36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96" name="Freeform 66"/>
            <p:cNvSpPr/>
            <p:nvPr/>
          </p:nvSpPr>
          <p:spPr>
            <a:xfrm>
              <a:off x="491" y="2747"/>
              <a:ext cx="161" cy="270"/>
            </a:xfrm>
            <a:custGeom>
              <a:avLst/>
              <a:gdLst>
                <a:gd name="txL" fmla="*/ 0 w 225"/>
                <a:gd name="txT" fmla="*/ 0 h 345"/>
                <a:gd name="txR" fmla="*/ 225 w 225"/>
                <a:gd name="txB" fmla="*/ 345 h 345"/>
              </a:gdLst>
              <a:ahLst/>
              <a:cxnLst>
                <a:cxn ang="0">
                  <a:pos x="3" y="0"/>
                </a:cxn>
                <a:cxn ang="0">
                  <a:pos x="0" y="14"/>
                </a:cxn>
              </a:cxnLst>
              <a:rect l="txL" t="txT" r="txR" b="txB"/>
              <a:pathLst>
                <a:path w="225" h="345">
                  <a:moveTo>
                    <a:pt x="225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97" name="Freeform 67"/>
            <p:cNvSpPr/>
            <p:nvPr/>
          </p:nvSpPr>
          <p:spPr>
            <a:xfrm>
              <a:off x="1607" y="2747"/>
              <a:ext cx="171" cy="270"/>
            </a:xfrm>
            <a:custGeom>
              <a:avLst/>
              <a:gdLst>
                <a:gd name="txL" fmla="*/ 0 w 240"/>
                <a:gd name="txT" fmla="*/ 0 h 345"/>
                <a:gd name="txR" fmla="*/ 240 w 240"/>
                <a:gd name="txB" fmla="*/ 345 h 345"/>
              </a:gdLst>
              <a:ahLst/>
              <a:cxnLst>
                <a:cxn ang="0">
                  <a:pos x="3" y="0"/>
                </a:cxn>
                <a:cxn ang="0">
                  <a:pos x="0" y="14"/>
                </a:cxn>
              </a:cxnLst>
              <a:rect l="txL" t="txT" r="txR" b="txB"/>
              <a:pathLst>
                <a:path w="240" h="345">
                  <a:moveTo>
                    <a:pt x="240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98" name="Freeform 68"/>
            <p:cNvSpPr/>
            <p:nvPr/>
          </p:nvSpPr>
          <p:spPr>
            <a:xfrm>
              <a:off x="1960" y="2735"/>
              <a:ext cx="215" cy="270"/>
            </a:xfrm>
            <a:custGeom>
              <a:avLst/>
              <a:gdLst>
                <a:gd name="txL" fmla="*/ 0 w 300"/>
                <a:gd name="txT" fmla="*/ 0 h 345"/>
                <a:gd name="txR" fmla="*/ 300 w 300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4" y="14"/>
                </a:cxn>
              </a:cxnLst>
              <a:rect l="txL" t="txT" r="txR" b="txB"/>
              <a:pathLst>
                <a:path w="300" h="345">
                  <a:moveTo>
                    <a:pt x="0" y="0"/>
                  </a:moveTo>
                  <a:lnTo>
                    <a:pt x="30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99" name="_s1033"/>
            <p:cNvSpPr/>
            <p:nvPr/>
          </p:nvSpPr>
          <p:spPr>
            <a:xfrm>
              <a:off x="610" y="2520"/>
              <a:ext cx="256" cy="260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B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00" name="_s1033"/>
            <p:cNvSpPr/>
            <p:nvPr/>
          </p:nvSpPr>
          <p:spPr>
            <a:xfrm>
              <a:off x="1180" y="2034"/>
              <a:ext cx="255" cy="262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A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01" name="_s1033"/>
            <p:cNvSpPr/>
            <p:nvPr/>
          </p:nvSpPr>
          <p:spPr>
            <a:xfrm>
              <a:off x="1735" y="2520"/>
              <a:ext cx="256" cy="260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C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02" name="_s1033"/>
            <p:cNvSpPr/>
            <p:nvPr/>
          </p:nvSpPr>
          <p:spPr>
            <a:xfrm>
              <a:off x="355" y="3005"/>
              <a:ext cx="255" cy="262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D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03" name="_s1033"/>
            <p:cNvSpPr/>
            <p:nvPr/>
          </p:nvSpPr>
          <p:spPr>
            <a:xfrm>
              <a:off x="1480" y="3005"/>
              <a:ext cx="255" cy="262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E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04" name="_s1033"/>
            <p:cNvSpPr/>
            <p:nvPr/>
          </p:nvSpPr>
          <p:spPr>
            <a:xfrm>
              <a:off x="2080" y="3005"/>
              <a:ext cx="255" cy="262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F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05" name="_s1033"/>
            <p:cNvSpPr/>
            <p:nvPr/>
          </p:nvSpPr>
          <p:spPr>
            <a:xfrm>
              <a:off x="113" y="3521"/>
              <a:ext cx="255" cy="261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G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206" name="Freeform 76"/>
            <p:cNvSpPr/>
            <p:nvPr/>
          </p:nvSpPr>
          <p:spPr>
            <a:xfrm flipH="1">
              <a:off x="249" y="3249"/>
              <a:ext cx="159" cy="264"/>
            </a:xfrm>
            <a:custGeom>
              <a:avLst/>
              <a:gdLst>
                <a:gd name="txL" fmla="*/ 0 w 240"/>
                <a:gd name="txT" fmla="*/ 0 h 330"/>
                <a:gd name="txR" fmla="*/ 240 w 240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1" y="18"/>
                </a:cxn>
              </a:cxnLst>
              <a:rect l="txL" t="txT" r="txR" b="txB"/>
              <a:pathLst>
                <a:path w="240" h="330">
                  <a:moveTo>
                    <a:pt x="0" y="0"/>
                  </a:moveTo>
                  <a:lnTo>
                    <a:pt x="240" y="33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207" name="Text Box 77"/>
            <p:cNvSpPr txBox="1"/>
            <p:nvPr/>
          </p:nvSpPr>
          <p:spPr>
            <a:xfrm>
              <a:off x="385" y="3521"/>
              <a:ext cx="145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7</a:t>
              </a:r>
              <a:endParaRPr lang="en-US" altLang="zh-CN" sz="1800" b="1" dirty="0">
                <a:ea typeface="宋体" pitchFamily="2" charset="-122"/>
              </a:endParaRPr>
            </a:p>
          </p:txBody>
        </p:sp>
      </p:grpSp>
      <p:sp>
        <p:nvSpPr>
          <p:cNvPr id="49157" name="Text Box 81"/>
          <p:cNvSpPr txBox="1"/>
          <p:nvPr/>
        </p:nvSpPr>
        <p:spPr>
          <a:xfrm>
            <a:off x="6453188" y="6265863"/>
            <a:ext cx="706437" cy="5794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buNone/>
            </a:pPr>
            <a:r>
              <a:rPr lang="en-US" altLang="zh-CN" sz="2000" b="1" dirty="0">
                <a:ea typeface="宋体" pitchFamily="2" charset="-122"/>
              </a:rPr>
              <a:t>(d)</a:t>
            </a:r>
            <a:endParaRPr lang="en-US" altLang="zh-CN" sz="2000" b="1" dirty="0">
              <a:latin typeface="Arial" panose="020B0604020202090204" pitchFamily="34" charset="0"/>
              <a:ea typeface="宋体" pitchFamily="2" charset="-122"/>
            </a:endParaRPr>
          </a:p>
        </p:txBody>
      </p:sp>
      <p:grpSp>
        <p:nvGrpSpPr>
          <p:cNvPr id="49158" name="组合 1"/>
          <p:cNvGrpSpPr/>
          <p:nvPr/>
        </p:nvGrpSpPr>
        <p:grpSpPr>
          <a:xfrm>
            <a:off x="5003800" y="3835400"/>
            <a:ext cx="3543300" cy="2790825"/>
            <a:chOff x="5004466" y="3835400"/>
            <a:chExt cx="3543300" cy="2790825"/>
          </a:xfrm>
        </p:grpSpPr>
        <p:sp>
          <p:nvSpPr>
            <p:cNvPr id="49164" name="Text Box 79"/>
            <p:cNvSpPr txBox="1"/>
            <p:nvPr/>
          </p:nvSpPr>
          <p:spPr>
            <a:xfrm>
              <a:off x="7452391" y="5275262"/>
              <a:ext cx="217488" cy="36353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6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65" name="Text Box 82"/>
            <p:cNvSpPr txBox="1"/>
            <p:nvPr/>
          </p:nvSpPr>
          <p:spPr>
            <a:xfrm>
              <a:off x="6822154" y="3860800"/>
              <a:ext cx="231775" cy="3873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1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66" name="Text Box 83"/>
            <p:cNvSpPr txBox="1"/>
            <p:nvPr/>
          </p:nvSpPr>
          <p:spPr>
            <a:xfrm>
              <a:off x="5902991" y="4632325"/>
              <a:ext cx="230188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2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67" name="Text Box 84"/>
            <p:cNvSpPr txBox="1"/>
            <p:nvPr/>
          </p:nvSpPr>
          <p:spPr>
            <a:xfrm>
              <a:off x="7742904" y="4632325"/>
              <a:ext cx="233362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3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68" name="Text Box 85"/>
            <p:cNvSpPr txBox="1"/>
            <p:nvPr/>
          </p:nvSpPr>
          <p:spPr>
            <a:xfrm>
              <a:off x="6218904" y="5375275"/>
              <a:ext cx="228600" cy="3857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5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69" name="Text Box 86"/>
            <p:cNvSpPr txBox="1"/>
            <p:nvPr/>
          </p:nvSpPr>
          <p:spPr>
            <a:xfrm>
              <a:off x="5441029" y="5403850"/>
              <a:ext cx="230187" cy="3857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4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70" name="Freeform 87"/>
            <p:cNvSpPr/>
            <p:nvPr/>
          </p:nvSpPr>
          <p:spPr>
            <a:xfrm>
              <a:off x="5628354" y="4130675"/>
              <a:ext cx="714375" cy="482600"/>
            </a:xfrm>
            <a:custGeom>
              <a:avLst/>
              <a:gdLst>
                <a:gd name="txL" fmla="*/ 0 w 630"/>
                <a:gd name="txT" fmla="*/ 0 h 390"/>
                <a:gd name="txR" fmla="*/ 630 w 630"/>
                <a:gd name="txB" fmla="*/ 390 h 39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630" h="390">
                  <a:moveTo>
                    <a:pt x="630" y="0"/>
                  </a:moveTo>
                  <a:lnTo>
                    <a:pt x="0" y="39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71" name="Freeform 88"/>
            <p:cNvSpPr/>
            <p:nvPr/>
          </p:nvSpPr>
          <p:spPr>
            <a:xfrm>
              <a:off x="6668166" y="4167187"/>
              <a:ext cx="681038" cy="446088"/>
            </a:xfrm>
            <a:custGeom>
              <a:avLst/>
              <a:gdLst>
                <a:gd name="txL" fmla="*/ 0 w 600"/>
                <a:gd name="txT" fmla="*/ 0 h 360"/>
                <a:gd name="txR" fmla="*/ 600 w 600"/>
                <a:gd name="txB" fmla="*/ 360 h 360"/>
              </a:gdLst>
              <a:ahLst/>
              <a:cxnLst>
                <a:cxn ang="0">
                  <a:pos x="0" y="0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0" h="360">
                  <a:moveTo>
                    <a:pt x="0" y="0"/>
                  </a:moveTo>
                  <a:lnTo>
                    <a:pt x="600" y="36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72" name="Freeform 89"/>
            <p:cNvSpPr/>
            <p:nvPr/>
          </p:nvSpPr>
          <p:spPr>
            <a:xfrm>
              <a:off x="5220366" y="4967287"/>
              <a:ext cx="255588" cy="428625"/>
            </a:xfrm>
            <a:custGeom>
              <a:avLst/>
              <a:gdLst>
                <a:gd name="txL" fmla="*/ 0 w 225"/>
                <a:gd name="txT" fmla="*/ 0 h 345"/>
                <a:gd name="txR" fmla="*/ 225 w 225"/>
                <a:gd name="txB" fmla="*/ 345 h 345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25" h="345">
                  <a:moveTo>
                    <a:pt x="225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73" name="Freeform 90"/>
            <p:cNvSpPr/>
            <p:nvPr/>
          </p:nvSpPr>
          <p:spPr>
            <a:xfrm flipH="1">
              <a:off x="5725191" y="4987925"/>
              <a:ext cx="201613" cy="379412"/>
            </a:xfrm>
            <a:custGeom>
              <a:avLst/>
              <a:gdLst>
                <a:gd name="txL" fmla="*/ 0 w 240"/>
                <a:gd name="txT" fmla="*/ 0 h 345"/>
                <a:gd name="txR" fmla="*/ 240 w 240"/>
                <a:gd name="txB" fmla="*/ 345 h 345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40" h="345">
                  <a:moveTo>
                    <a:pt x="240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74" name="Freeform 91"/>
            <p:cNvSpPr/>
            <p:nvPr/>
          </p:nvSpPr>
          <p:spPr>
            <a:xfrm flipH="1">
              <a:off x="7093616" y="4987925"/>
              <a:ext cx="171450" cy="400050"/>
            </a:xfrm>
            <a:custGeom>
              <a:avLst/>
              <a:gdLst>
                <a:gd name="txL" fmla="*/ 0 w 300"/>
                <a:gd name="txT" fmla="*/ 0 h 345"/>
                <a:gd name="txR" fmla="*/ 300 w 300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2147483646" y="2147483646"/>
                </a:cxn>
              </a:cxnLst>
              <a:rect l="txL" t="txT" r="txR" b="txB"/>
              <a:pathLst>
                <a:path w="300" h="345">
                  <a:moveTo>
                    <a:pt x="0" y="0"/>
                  </a:moveTo>
                  <a:lnTo>
                    <a:pt x="30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75" name="_s1033"/>
            <p:cNvSpPr/>
            <p:nvPr/>
          </p:nvSpPr>
          <p:spPr>
            <a:xfrm>
              <a:off x="5409279" y="4606925"/>
              <a:ext cx="406400" cy="412750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B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76" name="_s1033"/>
            <p:cNvSpPr/>
            <p:nvPr/>
          </p:nvSpPr>
          <p:spPr>
            <a:xfrm>
              <a:off x="6314154" y="3835400"/>
              <a:ext cx="404812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A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77" name="_s1033"/>
            <p:cNvSpPr/>
            <p:nvPr/>
          </p:nvSpPr>
          <p:spPr>
            <a:xfrm>
              <a:off x="7195216" y="4606925"/>
              <a:ext cx="406400" cy="412750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C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78" name="_s1033"/>
            <p:cNvSpPr/>
            <p:nvPr/>
          </p:nvSpPr>
          <p:spPr>
            <a:xfrm>
              <a:off x="5004466" y="5376862"/>
              <a:ext cx="404813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D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79" name="_s1033"/>
            <p:cNvSpPr/>
            <p:nvPr/>
          </p:nvSpPr>
          <p:spPr>
            <a:xfrm>
              <a:off x="5725191" y="5348287"/>
              <a:ext cx="404813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E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80" name="_s1033"/>
            <p:cNvSpPr/>
            <p:nvPr/>
          </p:nvSpPr>
          <p:spPr>
            <a:xfrm>
              <a:off x="7020591" y="5348287"/>
              <a:ext cx="404813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F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81" name="_s1033"/>
            <p:cNvSpPr/>
            <p:nvPr/>
          </p:nvSpPr>
          <p:spPr>
            <a:xfrm>
              <a:off x="7812754" y="5348287"/>
              <a:ext cx="404812" cy="414338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G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82" name="Freeform 99"/>
            <p:cNvSpPr/>
            <p:nvPr/>
          </p:nvSpPr>
          <p:spPr>
            <a:xfrm>
              <a:off x="7596854" y="4916487"/>
              <a:ext cx="288925" cy="431800"/>
            </a:xfrm>
            <a:custGeom>
              <a:avLst/>
              <a:gdLst>
                <a:gd name="txL" fmla="*/ 0 w 240"/>
                <a:gd name="txT" fmla="*/ 0 h 330"/>
                <a:gd name="txR" fmla="*/ 240 w 240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2147483646" y="2147483646"/>
                </a:cxn>
              </a:cxnLst>
              <a:rect l="txL" t="txT" r="txR" b="txB"/>
              <a:pathLst>
                <a:path w="240" h="330">
                  <a:moveTo>
                    <a:pt x="0" y="0"/>
                  </a:moveTo>
                  <a:lnTo>
                    <a:pt x="240" y="33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83" name="Text Box 100"/>
            <p:cNvSpPr txBox="1"/>
            <p:nvPr/>
          </p:nvSpPr>
          <p:spPr>
            <a:xfrm>
              <a:off x="8317579" y="5348287"/>
              <a:ext cx="230187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7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84" name="_s1033"/>
            <p:cNvSpPr/>
            <p:nvPr/>
          </p:nvSpPr>
          <p:spPr>
            <a:xfrm>
              <a:off x="5509291" y="6211887"/>
              <a:ext cx="404813" cy="414338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H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49185" name="Freeform 104"/>
            <p:cNvSpPr/>
            <p:nvPr/>
          </p:nvSpPr>
          <p:spPr>
            <a:xfrm>
              <a:off x="5293391" y="5780087"/>
              <a:ext cx="288925" cy="431800"/>
            </a:xfrm>
            <a:custGeom>
              <a:avLst/>
              <a:gdLst>
                <a:gd name="txL" fmla="*/ 0 w 240"/>
                <a:gd name="txT" fmla="*/ 0 h 330"/>
                <a:gd name="txR" fmla="*/ 240 w 240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2147483646" y="2147483646"/>
                </a:cxn>
              </a:cxnLst>
              <a:rect l="txL" t="txT" r="txR" b="txB"/>
              <a:pathLst>
                <a:path w="240" h="330">
                  <a:moveTo>
                    <a:pt x="0" y="0"/>
                  </a:moveTo>
                  <a:lnTo>
                    <a:pt x="240" y="33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86" name="Text Box 105"/>
            <p:cNvSpPr txBox="1"/>
            <p:nvPr/>
          </p:nvSpPr>
          <p:spPr>
            <a:xfrm>
              <a:off x="6014116" y="6211887"/>
              <a:ext cx="230188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8</a:t>
              </a:r>
              <a:endParaRPr lang="en-US" altLang="zh-CN" sz="1800" b="1" dirty="0">
                <a:ea typeface="宋体" pitchFamily="2" charset="-122"/>
              </a:endParaRPr>
            </a:p>
          </p:txBody>
        </p:sp>
      </p:grpSp>
      <p:sp>
        <p:nvSpPr>
          <p:cNvPr id="213098" name="Text Box 106"/>
          <p:cNvSpPr txBox="1"/>
          <p:nvPr/>
        </p:nvSpPr>
        <p:spPr>
          <a:xfrm>
            <a:off x="2484438" y="2900363"/>
            <a:ext cx="865187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4000" b="1" dirty="0">
                <a:solidFill>
                  <a:srgbClr val="FF3300"/>
                </a:solidFill>
                <a:ea typeface="华文琥珀" pitchFamily="2" charset="-122"/>
              </a:rPr>
              <a:t>×</a:t>
            </a:r>
            <a:endParaRPr lang="en-US" altLang="zh-CN" sz="4000" b="1" dirty="0">
              <a:solidFill>
                <a:srgbClr val="FF3300"/>
              </a:solidFill>
              <a:ea typeface="华文琥珀" pitchFamily="2" charset="-122"/>
            </a:endParaRPr>
          </a:p>
        </p:txBody>
      </p:sp>
      <p:sp>
        <p:nvSpPr>
          <p:cNvPr id="213099" name="Text Box 107"/>
          <p:cNvSpPr txBox="1"/>
          <p:nvPr/>
        </p:nvSpPr>
        <p:spPr>
          <a:xfrm>
            <a:off x="7524750" y="2971800"/>
            <a:ext cx="865188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4000" b="1" dirty="0">
                <a:solidFill>
                  <a:srgbClr val="FF3300"/>
                </a:solidFill>
                <a:ea typeface="华文琥珀" pitchFamily="2" charset="-122"/>
              </a:rPr>
              <a:t>×</a:t>
            </a:r>
            <a:endParaRPr lang="en-US" altLang="zh-CN" sz="4000" b="1" dirty="0">
              <a:solidFill>
                <a:srgbClr val="FF3300"/>
              </a:solidFill>
              <a:ea typeface="华文琥珀" pitchFamily="2" charset="-122"/>
            </a:endParaRPr>
          </a:p>
        </p:txBody>
      </p:sp>
      <p:sp>
        <p:nvSpPr>
          <p:cNvPr id="213100" name="Text Box 108"/>
          <p:cNvSpPr txBox="1"/>
          <p:nvPr/>
        </p:nvSpPr>
        <p:spPr>
          <a:xfrm>
            <a:off x="2627313" y="6283325"/>
            <a:ext cx="865187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4000" b="1" dirty="0">
                <a:solidFill>
                  <a:srgbClr val="FF3300"/>
                </a:solidFill>
                <a:ea typeface="华文琥珀" pitchFamily="2" charset="-122"/>
              </a:rPr>
              <a:t>×</a:t>
            </a:r>
            <a:endParaRPr lang="en-US" altLang="zh-CN" sz="4000" b="1" dirty="0">
              <a:solidFill>
                <a:srgbClr val="FF3300"/>
              </a:solidFill>
              <a:ea typeface="华文琥珀" pitchFamily="2" charset="-122"/>
            </a:endParaRPr>
          </a:p>
        </p:txBody>
      </p:sp>
      <p:sp>
        <p:nvSpPr>
          <p:cNvPr id="213101" name="Text Box 109"/>
          <p:cNvSpPr txBox="1"/>
          <p:nvPr/>
        </p:nvSpPr>
        <p:spPr>
          <a:xfrm>
            <a:off x="7667625" y="6067425"/>
            <a:ext cx="865188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4000" b="1" dirty="0">
                <a:solidFill>
                  <a:srgbClr val="FF3300"/>
                </a:solidFill>
                <a:ea typeface="华文琥珀" pitchFamily="2" charset="-122"/>
              </a:rPr>
              <a:t>×</a:t>
            </a:r>
            <a:endParaRPr lang="en-US" altLang="zh-CN" sz="4000" b="1" dirty="0">
              <a:solidFill>
                <a:srgbClr val="FF3300"/>
              </a:solidFill>
              <a:ea typeface="华文琥珀" pitchFamily="2" charset="-122"/>
            </a:endParaRPr>
          </a:p>
        </p:txBody>
      </p:sp>
      <p:sp>
        <p:nvSpPr>
          <p:cNvPr id="49163" name="AutoShape 111"/>
          <p:cNvSpPr/>
          <p:nvPr/>
        </p:nvSpPr>
        <p:spPr>
          <a:xfrm>
            <a:off x="3276600" y="766763"/>
            <a:ext cx="2449513" cy="1439862"/>
          </a:xfrm>
          <a:prstGeom prst="cloudCallout">
            <a:avLst>
              <a:gd name="adj1" fmla="val -36259"/>
              <a:gd name="adj2" fmla="val 143273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lIns="0" tIns="0" rIns="0" bIns="0"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ea typeface="宋体" pitchFamily="2" charset="-122"/>
              </a:rPr>
              <a:t>下列哪些是完全二叉树</a:t>
            </a:r>
            <a:r>
              <a:rPr lang="en-US" altLang="zh-CN" b="1" dirty="0">
                <a:ea typeface="宋体" pitchFamily="2" charset="-122"/>
              </a:rPr>
              <a:t>?</a:t>
            </a:r>
            <a:endParaRPr lang="en-US" altLang="zh-CN" b="1" dirty="0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98" grpId="0"/>
      <p:bldP spid="213099" grpId="0"/>
      <p:bldP spid="213100" grpId="0"/>
      <p:bldP spid="2131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ext Box 6"/>
          <p:cNvSpPr txBox="1"/>
          <p:nvPr/>
        </p:nvSpPr>
        <p:spPr>
          <a:xfrm>
            <a:off x="1720850" y="3048000"/>
            <a:ext cx="706438" cy="5794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buNone/>
            </a:pPr>
            <a:r>
              <a:rPr lang="en-US" altLang="zh-CN" sz="2000" b="1" dirty="0">
                <a:ea typeface="宋体" pitchFamily="2" charset="-122"/>
              </a:rPr>
              <a:t>(e)</a:t>
            </a:r>
            <a:endParaRPr lang="en-US" altLang="zh-CN" sz="2000" b="1" dirty="0">
              <a:latin typeface="Arial" panose="020B0604020202090204" pitchFamily="34" charset="0"/>
              <a:ea typeface="宋体" pitchFamily="2" charset="-122"/>
            </a:endParaRPr>
          </a:p>
        </p:txBody>
      </p:sp>
      <p:grpSp>
        <p:nvGrpSpPr>
          <p:cNvPr id="50179" name="组合 1"/>
          <p:cNvGrpSpPr/>
          <p:nvPr/>
        </p:nvGrpSpPr>
        <p:grpSpPr>
          <a:xfrm>
            <a:off x="477838" y="693738"/>
            <a:ext cx="3541712" cy="1968500"/>
            <a:chOff x="477838" y="692944"/>
            <a:chExt cx="3541713" cy="1968500"/>
          </a:xfrm>
        </p:grpSpPr>
        <p:sp>
          <p:nvSpPr>
            <p:cNvPr id="50251" name="Text Box 5"/>
            <p:cNvSpPr txBox="1"/>
            <p:nvPr/>
          </p:nvSpPr>
          <p:spPr>
            <a:xfrm>
              <a:off x="2925763" y="2132806"/>
              <a:ext cx="217488" cy="36353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6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52" name="Text Box 7"/>
            <p:cNvSpPr txBox="1"/>
            <p:nvPr/>
          </p:nvSpPr>
          <p:spPr>
            <a:xfrm>
              <a:off x="2295526" y="718344"/>
              <a:ext cx="231775" cy="3873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1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53" name="Text Box 8"/>
            <p:cNvSpPr txBox="1"/>
            <p:nvPr/>
          </p:nvSpPr>
          <p:spPr>
            <a:xfrm>
              <a:off x="1376363" y="1489869"/>
              <a:ext cx="230188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2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54" name="Text Box 9"/>
            <p:cNvSpPr txBox="1"/>
            <p:nvPr/>
          </p:nvSpPr>
          <p:spPr>
            <a:xfrm>
              <a:off x="3216276" y="1489869"/>
              <a:ext cx="233362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3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55" name="Text Box 10"/>
            <p:cNvSpPr txBox="1"/>
            <p:nvPr/>
          </p:nvSpPr>
          <p:spPr>
            <a:xfrm>
              <a:off x="1692276" y="2232819"/>
              <a:ext cx="228600" cy="3857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5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56" name="Text Box 11"/>
            <p:cNvSpPr txBox="1"/>
            <p:nvPr/>
          </p:nvSpPr>
          <p:spPr>
            <a:xfrm>
              <a:off x="914401" y="2261394"/>
              <a:ext cx="230187" cy="3857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4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57" name="Freeform 12"/>
            <p:cNvSpPr/>
            <p:nvPr/>
          </p:nvSpPr>
          <p:spPr>
            <a:xfrm>
              <a:off x="1101726" y="988219"/>
              <a:ext cx="714375" cy="482600"/>
            </a:xfrm>
            <a:custGeom>
              <a:avLst/>
              <a:gdLst>
                <a:gd name="txL" fmla="*/ 0 w 630"/>
                <a:gd name="txT" fmla="*/ 0 h 390"/>
                <a:gd name="txR" fmla="*/ 630 w 630"/>
                <a:gd name="txB" fmla="*/ 390 h 39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630" h="390">
                  <a:moveTo>
                    <a:pt x="630" y="0"/>
                  </a:moveTo>
                  <a:lnTo>
                    <a:pt x="0" y="39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58" name="Freeform 13"/>
            <p:cNvSpPr/>
            <p:nvPr/>
          </p:nvSpPr>
          <p:spPr>
            <a:xfrm>
              <a:off x="2141538" y="1024731"/>
              <a:ext cx="681038" cy="446088"/>
            </a:xfrm>
            <a:custGeom>
              <a:avLst/>
              <a:gdLst>
                <a:gd name="txL" fmla="*/ 0 w 600"/>
                <a:gd name="txT" fmla="*/ 0 h 360"/>
                <a:gd name="txR" fmla="*/ 600 w 600"/>
                <a:gd name="txB" fmla="*/ 360 h 360"/>
              </a:gdLst>
              <a:ahLst/>
              <a:cxnLst>
                <a:cxn ang="0">
                  <a:pos x="0" y="0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0" h="360">
                  <a:moveTo>
                    <a:pt x="0" y="0"/>
                  </a:moveTo>
                  <a:lnTo>
                    <a:pt x="600" y="36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59" name="Freeform 14"/>
            <p:cNvSpPr/>
            <p:nvPr/>
          </p:nvSpPr>
          <p:spPr>
            <a:xfrm>
              <a:off x="693738" y="1824831"/>
              <a:ext cx="255588" cy="428625"/>
            </a:xfrm>
            <a:custGeom>
              <a:avLst/>
              <a:gdLst>
                <a:gd name="txL" fmla="*/ 0 w 225"/>
                <a:gd name="txT" fmla="*/ 0 h 345"/>
                <a:gd name="txR" fmla="*/ 225 w 225"/>
                <a:gd name="txB" fmla="*/ 345 h 345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25" h="345">
                  <a:moveTo>
                    <a:pt x="225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60" name="Freeform 15"/>
            <p:cNvSpPr/>
            <p:nvPr/>
          </p:nvSpPr>
          <p:spPr>
            <a:xfrm flipH="1">
              <a:off x="1198563" y="1845469"/>
              <a:ext cx="201613" cy="379412"/>
            </a:xfrm>
            <a:custGeom>
              <a:avLst/>
              <a:gdLst>
                <a:gd name="txL" fmla="*/ 0 w 240"/>
                <a:gd name="txT" fmla="*/ 0 h 345"/>
                <a:gd name="txR" fmla="*/ 240 w 240"/>
                <a:gd name="txB" fmla="*/ 345 h 345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40" h="345">
                  <a:moveTo>
                    <a:pt x="240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61" name="Freeform 16"/>
            <p:cNvSpPr/>
            <p:nvPr/>
          </p:nvSpPr>
          <p:spPr>
            <a:xfrm flipH="1">
              <a:off x="2566988" y="1845469"/>
              <a:ext cx="171450" cy="400050"/>
            </a:xfrm>
            <a:custGeom>
              <a:avLst/>
              <a:gdLst>
                <a:gd name="txL" fmla="*/ 0 w 300"/>
                <a:gd name="txT" fmla="*/ 0 h 345"/>
                <a:gd name="txR" fmla="*/ 300 w 300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2147483646" y="2147483646"/>
                </a:cxn>
              </a:cxnLst>
              <a:rect l="txL" t="txT" r="txR" b="txB"/>
              <a:pathLst>
                <a:path w="300" h="345">
                  <a:moveTo>
                    <a:pt x="0" y="0"/>
                  </a:moveTo>
                  <a:lnTo>
                    <a:pt x="30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62" name="_s1033"/>
            <p:cNvSpPr/>
            <p:nvPr/>
          </p:nvSpPr>
          <p:spPr>
            <a:xfrm>
              <a:off x="882651" y="1464469"/>
              <a:ext cx="406400" cy="412750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B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63" name="_s1033"/>
            <p:cNvSpPr/>
            <p:nvPr/>
          </p:nvSpPr>
          <p:spPr>
            <a:xfrm>
              <a:off x="1787526" y="692944"/>
              <a:ext cx="404812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A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64" name="_s1033"/>
            <p:cNvSpPr/>
            <p:nvPr/>
          </p:nvSpPr>
          <p:spPr>
            <a:xfrm>
              <a:off x="2668588" y="1464469"/>
              <a:ext cx="406400" cy="412750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C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65" name="_s1033"/>
            <p:cNvSpPr/>
            <p:nvPr/>
          </p:nvSpPr>
          <p:spPr>
            <a:xfrm>
              <a:off x="477838" y="2234406"/>
              <a:ext cx="404813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D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66" name="_s1033"/>
            <p:cNvSpPr/>
            <p:nvPr/>
          </p:nvSpPr>
          <p:spPr>
            <a:xfrm>
              <a:off x="1198563" y="2205831"/>
              <a:ext cx="404813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E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67" name="_s1033"/>
            <p:cNvSpPr/>
            <p:nvPr/>
          </p:nvSpPr>
          <p:spPr>
            <a:xfrm>
              <a:off x="2422526" y="2204244"/>
              <a:ext cx="404812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F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68" name="_s1033"/>
            <p:cNvSpPr/>
            <p:nvPr/>
          </p:nvSpPr>
          <p:spPr>
            <a:xfrm>
              <a:off x="3214688" y="2204244"/>
              <a:ext cx="404813" cy="414337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G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69" name="Freeform 24"/>
            <p:cNvSpPr/>
            <p:nvPr/>
          </p:nvSpPr>
          <p:spPr>
            <a:xfrm>
              <a:off x="3070226" y="1772444"/>
              <a:ext cx="287337" cy="431800"/>
            </a:xfrm>
            <a:custGeom>
              <a:avLst/>
              <a:gdLst>
                <a:gd name="txL" fmla="*/ 0 w 240"/>
                <a:gd name="txT" fmla="*/ 0 h 330"/>
                <a:gd name="txR" fmla="*/ 240 w 240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2147483646" y="2147483646"/>
                </a:cxn>
              </a:cxnLst>
              <a:rect l="txL" t="txT" r="txR" b="txB"/>
              <a:pathLst>
                <a:path w="240" h="330">
                  <a:moveTo>
                    <a:pt x="0" y="0"/>
                  </a:moveTo>
                  <a:lnTo>
                    <a:pt x="240" y="33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70" name="Text Box 25"/>
            <p:cNvSpPr txBox="1"/>
            <p:nvPr/>
          </p:nvSpPr>
          <p:spPr>
            <a:xfrm>
              <a:off x="3789363" y="2277269"/>
              <a:ext cx="230188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7</a:t>
              </a:r>
              <a:endParaRPr lang="en-US" altLang="zh-CN" sz="1800" b="1" dirty="0">
                <a:ea typeface="宋体" pitchFamily="2" charset="-122"/>
              </a:endParaRPr>
            </a:p>
          </p:txBody>
        </p:sp>
      </p:grpSp>
      <p:sp>
        <p:nvSpPr>
          <p:cNvPr id="50180" name="Text Box 29"/>
          <p:cNvSpPr txBox="1"/>
          <p:nvPr/>
        </p:nvSpPr>
        <p:spPr>
          <a:xfrm>
            <a:off x="6519863" y="6454775"/>
            <a:ext cx="706437" cy="5794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buNone/>
            </a:pPr>
            <a:r>
              <a:rPr lang="en-US" altLang="zh-CN" sz="2000" b="1" dirty="0">
                <a:ea typeface="宋体" pitchFamily="2" charset="-122"/>
              </a:rPr>
              <a:t>(h)</a:t>
            </a:r>
            <a:endParaRPr lang="en-US" altLang="zh-CN" sz="2000" b="1" dirty="0">
              <a:latin typeface="Arial" panose="020B0604020202090204" pitchFamily="34" charset="0"/>
              <a:ea typeface="宋体" pitchFamily="2" charset="-122"/>
            </a:endParaRPr>
          </a:p>
        </p:txBody>
      </p:sp>
      <p:grpSp>
        <p:nvGrpSpPr>
          <p:cNvPr id="50181" name="组合 4"/>
          <p:cNvGrpSpPr/>
          <p:nvPr/>
        </p:nvGrpSpPr>
        <p:grpSpPr>
          <a:xfrm>
            <a:off x="4960938" y="3697288"/>
            <a:ext cx="3332162" cy="2719387"/>
            <a:chOff x="4960938" y="3697288"/>
            <a:chExt cx="3332163" cy="2719387"/>
          </a:xfrm>
        </p:grpSpPr>
        <p:sp>
          <p:nvSpPr>
            <p:cNvPr id="50231" name="Text Box 28"/>
            <p:cNvSpPr txBox="1"/>
            <p:nvPr/>
          </p:nvSpPr>
          <p:spPr>
            <a:xfrm>
              <a:off x="7769226" y="5137150"/>
              <a:ext cx="217487" cy="36353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6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32" name="Text Box 30"/>
            <p:cNvSpPr txBox="1"/>
            <p:nvPr/>
          </p:nvSpPr>
          <p:spPr>
            <a:xfrm>
              <a:off x="7138988" y="3722688"/>
              <a:ext cx="231775" cy="3873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1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33" name="Text Box 31"/>
            <p:cNvSpPr txBox="1"/>
            <p:nvPr/>
          </p:nvSpPr>
          <p:spPr>
            <a:xfrm>
              <a:off x="6219826" y="4494213"/>
              <a:ext cx="230187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2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34" name="Text Box 32"/>
            <p:cNvSpPr txBox="1"/>
            <p:nvPr/>
          </p:nvSpPr>
          <p:spPr>
            <a:xfrm>
              <a:off x="8059738" y="4494213"/>
              <a:ext cx="233363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3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35" name="Text Box 33"/>
            <p:cNvSpPr txBox="1"/>
            <p:nvPr/>
          </p:nvSpPr>
          <p:spPr>
            <a:xfrm>
              <a:off x="6535738" y="5237163"/>
              <a:ext cx="228600" cy="3857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5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36" name="Text Box 34"/>
            <p:cNvSpPr txBox="1"/>
            <p:nvPr/>
          </p:nvSpPr>
          <p:spPr>
            <a:xfrm>
              <a:off x="5757863" y="5265738"/>
              <a:ext cx="230188" cy="3857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4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37" name="Freeform 35"/>
            <p:cNvSpPr/>
            <p:nvPr/>
          </p:nvSpPr>
          <p:spPr>
            <a:xfrm>
              <a:off x="5945188" y="3992563"/>
              <a:ext cx="714375" cy="482600"/>
            </a:xfrm>
            <a:custGeom>
              <a:avLst/>
              <a:gdLst>
                <a:gd name="txL" fmla="*/ 0 w 630"/>
                <a:gd name="txT" fmla="*/ 0 h 390"/>
                <a:gd name="txR" fmla="*/ 630 w 630"/>
                <a:gd name="txB" fmla="*/ 390 h 39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630" h="390">
                  <a:moveTo>
                    <a:pt x="630" y="0"/>
                  </a:moveTo>
                  <a:lnTo>
                    <a:pt x="0" y="39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38" name="Freeform 36"/>
            <p:cNvSpPr/>
            <p:nvPr/>
          </p:nvSpPr>
          <p:spPr>
            <a:xfrm>
              <a:off x="6985001" y="4029075"/>
              <a:ext cx="681037" cy="446088"/>
            </a:xfrm>
            <a:custGeom>
              <a:avLst/>
              <a:gdLst>
                <a:gd name="txL" fmla="*/ 0 w 600"/>
                <a:gd name="txT" fmla="*/ 0 h 360"/>
                <a:gd name="txR" fmla="*/ 600 w 600"/>
                <a:gd name="txB" fmla="*/ 360 h 360"/>
              </a:gdLst>
              <a:ahLst/>
              <a:cxnLst>
                <a:cxn ang="0">
                  <a:pos x="0" y="0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0" h="360">
                  <a:moveTo>
                    <a:pt x="0" y="0"/>
                  </a:moveTo>
                  <a:lnTo>
                    <a:pt x="600" y="36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39" name="Freeform 37"/>
            <p:cNvSpPr/>
            <p:nvPr/>
          </p:nvSpPr>
          <p:spPr>
            <a:xfrm>
              <a:off x="5537201" y="4829175"/>
              <a:ext cx="255587" cy="428625"/>
            </a:xfrm>
            <a:custGeom>
              <a:avLst/>
              <a:gdLst>
                <a:gd name="txL" fmla="*/ 0 w 225"/>
                <a:gd name="txT" fmla="*/ 0 h 345"/>
                <a:gd name="txR" fmla="*/ 225 w 225"/>
                <a:gd name="txB" fmla="*/ 345 h 345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25" h="345">
                  <a:moveTo>
                    <a:pt x="225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40" name="Freeform 38"/>
            <p:cNvSpPr/>
            <p:nvPr/>
          </p:nvSpPr>
          <p:spPr>
            <a:xfrm flipH="1">
              <a:off x="6042026" y="4849813"/>
              <a:ext cx="201612" cy="379412"/>
            </a:xfrm>
            <a:custGeom>
              <a:avLst/>
              <a:gdLst>
                <a:gd name="txL" fmla="*/ 0 w 240"/>
                <a:gd name="txT" fmla="*/ 0 h 345"/>
                <a:gd name="txR" fmla="*/ 240 w 240"/>
                <a:gd name="txB" fmla="*/ 345 h 345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40" h="345">
                  <a:moveTo>
                    <a:pt x="240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41" name="Freeform 39"/>
            <p:cNvSpPr/>
            <p:nvPr/>
          </p:nvSpPr>
          <p:spPr>
            <a:xfrm flipH="1">
              <a:off x="7410451" y="4849813"/>
              <a:ext cx="171450" cy="400050"/>
            </a:xfrm>
            <a:custGeom>
              <a:avLst/>
              <a:gdLst>
                <a:gd name="txL" fmla="*/ 0 w 300"/>
                <a:gd name="txT" fmla="*/ 0 h 345"/>
                <a:gd name="txR" fmla="*/ 300 w 300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2147483646" y="2147483646"/>
                </a:cxn>
              </a:cxnLst>
              <a:rect l="txL" t="txT" r="txR" b="txB"/>
              <a:pathLst>
                <a:path w="300" h="345">
                  <a:moveTo>
                    <a:pt x="0" y="0"/>
                  </a:moveTo>
                  <a:lnTo>
                    <a:pt x="30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42" name="_s1033"/>
            <p:cNvSpPr/>
            <p:nvPr/>
          </p:nvSpPr>
          <p:spPr>
            <a:xfrm>
              <a:off x="5726113" y="4468813"/>
              <a:ext cx="406400" cy="412750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B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43" name="_s1033"/>
            <p:cNvSpPr/>
            <p:nvPr/>
          </p:nvSpPr>
          <p:spPr>
            <a:xfrm>
              <a:off x="6630988" y="3697288"/>
              <a:ext cx="404813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A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44" name="_s1033"/>
            <p:cNvSpPr/>
            <p:nvPr/>
          </p:nvSpPr>
          <p:spPr>
            <a:xfrm>
              <a:off x="7512051" y="4468813"/>
              <a:ext cx="406400" cy="412750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C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45" name="_s1033"/>
            <p:cNvSpPr/>
            <p:nvPr/>
          </p:nvSpPr>
          <p:spPr>
            <a:xfrm>
              <a:off x="5321301" y="5238750"/>
              <a:ext cx="404812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D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46" name="_s1033"/>
            <p:cNvSpPr/>
            <p:nvPr/>
          </p:nvSpPr>
          <p:spPr>
            <a:xfrm>
              <a:off x="6042026" y="5210175"/>
              <a:ext cx="404812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E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47" name="_s1033"/>
            <p:cNvSpPr/>
            <p:nvPr/>
          </p:nvSpPr>
          <p:spPr>
            <a:xfrm>
              <a:off x="7337426" y="5210175"/>
              <a:ext cx="404812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F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48" name="_s1033"/>
            <p:cNvSpPr/>
            <p:nvPr/>
          </p:nvSpPr>
          <p:spPr>
            <a:xfrm>
              <a:off x="4960938" y="6002338"/>
              <a:ext cx="404813" cy="414337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G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49" name="Freeform 47"/>
            <p:cNvSpPr/>
            <p:nvPr/>
          </p:nvSpPr>
          <p:spPr>
            <a:xfrm flipH="1">
              <a:off x="5249863" y="5641975"/>
              <a:ext cx="155575" cy="363538"/>
            </a:xfrm>
            <a:custGeom>
              <a:avLst/>
              <a:gdLst>
                <a:gd name="txL" fmla="*/ 0 w 240"/>
                <a:gd name="txT" fmla="*/ 0 h 330"/>
                <a:gd name="txR" fmla="*/ 240 w 240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2147483646" y="2147483646"/>
                </a:cxn>
              </a:cxnLst>
              <a:rect l="txL" t="txT" r="txR" b="txB"/>
              <a:pathLst>
                <a:path w="240" h="330">
                  <a:moveTo>
                    <a:pt x="0" y="0"/>
                  </a:moveTo>
                  <a:lnTo>
                    <a:pt x="240" y="33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50" name="Text Box 48"/>
            <p:cNvSpPr txBox="1"/>
            <p:nvPr/>
          </p:nvSpPr>
          <p:spPr>
            <a:xfrm>
              <a:off x="5465763" y="6002338"/>
              <a:ext cx="230188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7</a:t>
              </a:r>
              <a:endParaRPr lang="en-US" altLang="zh-CN" sz="1800" b="1" dirty="0">
                <a:ea typeface="宋体" pitchFamily="2" charset="-122"/>
              </a:endParaRPr>
            </a:p>
          </p:txBody>
        </p:sp>
      </p:grpSp>
      <p:grpSp>
        <p:nvGrpSpPr>
          <p:cNvPr id="50182" name="Group 96"/>
          <p:cNvGrpSpPr/>
          <p:nvPr/>
        </p:nvGrpSpPr>
        <p:grpSpPr>
          <a:xfrm>
            <a:off x="496888" y="3913188"/>
            <a:ext cx="2971800" cy="3027362"/>
            <a:chOff x="340" y="2115"/>
            <a:chExt cx="1872" cy="1907"/>
          </a:xfrm>
        </p:grpSpPr>
        <p:sp>
          <p:nvSpPr>
            <p:cNvPr id="50213" name="Text Box 50"/>
            <p:cNvSpPr txBox="1"/>
            <p:nvPr/>
          </p:nvSpPr>
          <p:spPr>
            <a:xfrm>
              <a:off x="1882" y="3022"/>
              <a:ext cx="137" cy="2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6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14" name="Text Box 51"/>
            <p:cNvSpPr txBox="1"/>
            <p:nvPr/>
          </p:nvSpPr>
          <p:spPr>
            <a:xfrm>
              <a:off x="1111" y="3657"/>
              <a:ext cx="44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2000" b="1" dirty="0">
                  <a:ea typeface="宋体" pitchFamily="2" charset="-122"/>
                </a:rPr>
                <a:t>(g)</a:t>
              </a:r>
              <a:endParaRPr lang="en-US" altLang="zh-CN" sz="2000" b="1" dirty="0">
                <a:latin typeface="Arial" panose="020B0604020202090204" pitchFamily="34" charset="0"/>
                <a:ea typeface="宋体" pitchFamily="2" charset="-122"/>
              </a:endParaRPr>
            </a:p>
          </p:txBody>
        </p:sp>
        <p:sp>
          <p:nvSpPr>
            <p:cNvPr id="50215" name="Text Box 52"/>
            <p:cNvSpPr txBox="1"/>
            <p:nvPr/>
          </p:nvSpPr>
          <p:spPr>
            <a:xfrm>
              <a:off x="1485" y="2131"/>
              <a:ext cx="146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1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16" name="Text Box 53"/>
            <p:cNvSpPr txBox="1"/>
            <p:nvPr/>
          </p:nvSpPr>
          <p:spPr>
            <a:xfrm>
              <a:off x="906" y="2617"/>
              <a:ext cx="145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2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17" name="Text Box 54"/>
            <p:cNvSpPr txBox="1"/>
            <p:nvPr/>
          </p:nvSpPr>
          <p:spPr>
            <a:xfrm>
              <a:off x="2065" y="2617"/>
              <a:ext cx="147" cy="24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3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18" name="Text Box 55"/>
            <p:cNvSpPr txBox="1"/>
            <p:nvPr/>
          </p:nvSpPr>
          <p:spPr>
            <a:xfrm>
              <a:off x="1105" y="3085"/>
              <a:ext cx="144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5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19" name="Text Box 56"/>
            <p:cNvSpPr txBox="1"/>
            <p:nvPr/>
          </p:nvSpPr>
          <p:spPr>
            <a:xfrm>
              <a:off x="615" y="3103"/>
              <a:ext cx="145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4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20" name="Freeform 57"/>
            <p:cNvSpPr/>
            <p:nvPr/>
          </p:nvSpPr>
          <p:spPr>
            <a:xfrm>
              <a:off x="733" y="2301"/>
              <a:ext cx="450" cy="304"/>
            </a:xfrm>
            <a:custGeom>
              <a:avLst/>
              <a:gdLst>
                <a:gd name="txL" fmla="*/ 0 w 630"/>
                <a:gd name="txT" fmla="*/ 0 h 390"/>
                <a:gd name="txR" fmla="*/ 630 w 630"/>
                <a:gd name="txB" fmla="*/ 390 h 390"/>
              </a:gdLst>
              <a:ahLst/>
              <a:cxnLst>
                <a:cxn ang="0">
                  <a:pos x="8" y="0"/>
                </a:cxn>
                <a:cxn ang="0">
                  <a:pos x="0" y="15"/>
                </a:cxn>
              </a:cxnLst>
              <a:rect l="txL" t="txT" r="txR" b="txB"/>
              <a:pathLst>
                <a:path w="630" h="390">
                  <a:moveTo>
                    <a:pt x="630" y="0"/>
                  </a:moveTo>
                  <a:lnTo>
                    <a:pt x="0" y="39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21" name="Freeform 58"/>
            <p:cNvSpPr/>
            <p:nvPr/>
          </p:nvSpPr>
          <p:spPr>
            <a:xfrm>
              <a:off x="1388" y="2324"/>
              <a:ext cx="429" cy="281"/>
            </a:xfrm>
            <a:custGeom>
              <a:avLst/>
              <a:gdLst>
                <a:gd name="txL" fmla="*/ 0 w 600"/>
                <a:gd name="txT" fmla="*/ 0 h 360"/>
                <a:gd name="txR" fmla="*/ 600 w 600"/>
                <a:gd name="txB" fmla="*/ 360 h 360"/>
              </a:gdLst>
              <a:ahLst/>
              <a:cxnLst>
                <a:cxn ang="0">
                  <a:pos x="0" y="0"/>
                </a:cxn>
                <a:cxn ang="0">
                  <a:pos x="8" y="14"/>
                </a:cxn>
              </a:cxnLst>
              <a:rect l="txL" t="txT" r="txR" b="txB"/>
              <a:pathLst>
                <a:path w="600" h="360">
                  <a:moveTo>
                    <a:pt x="0" y="0"/>
                  </a:moveTo>
                  <a:lnTo>
                    <a:pt x="600" y="36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22" name="Freeform 59"/>
            <p:cNvSpPr/>
            <p:nvPr/>
          </p:nvSpPr>
          <p:spPr>
            <a:xfrm>
              <a:off x="476" y="2828"/>
              <a:ext cx="161" cy="270"/>
            </a:xfrm>
            <a:custGeom>
              <a:avLst/>
              <a:gdLst>
                <a:gd name="txL" fmla="*/ 0 w 225"/>
                <a:gd name="txT" fmla="*/ 0 h 345"/>
                <a:gd name="txR" fmla="*/ 225 w 225"/>
                <a:gd name="txB" fmla="*/ 345 h 345"/>
              </a:gdLst>
              <a:ahLst/>
              <a:cxnLst>
                <a:cxn ang="0">
                  <a:pos x="3" y="0"/>
                </a:cxn>
                <a:cxn ang="0">
                  <a:pos x="0" y="14"/>
                </a:cxn>
              </a:cxnLst>
              <a:rect l="txL" t="txT" r="txR" b="txB"/>
              <a:pathLst>
                <a:path w="225" h="345">
                  <a:moveTo>
                    <a:pt x="225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23" name="Freeform 60"/>
            <p:cNvSpPr/>
            <p:nvPr/>
          </p:nvSpPr>
          <p:spPr>
            <a:xfrm flipH="1">
              <a:off x="794" y="2841"/>
              <a:ext cx="127" cy="239"/>
            </a:xfrm>
            <a:custGeom>
              <a:avLst/>
              <a:gdLst>
                <a:gd name="txL" fmla="*/ 0 w 240"/>
                <a:gd name="txT" fmla="*/ 0 h 345"/>
                <a:gd name="txR" fmla="*/ 240 w 240"/>
                <a:gd name="txB" fmla="*/ 345 h 345"/>
              </a:gdLst>
              <a:ahLst/>
              <a:cxnLst>
                <a:cxn ang="0">
                  <a:pos x="1" y="0"/>
                </a:cxn>
                <a:cxn ang="0">
                  <a:pos x="0" y="3"/>
                </a:cxn>
              </a:cxnLst>
              <a:rect l="txL" t="txT" r="txR" b="txB"/>
              <a:pathLst>
                <a:path w="240" h="345">
                  <a:moveTo>
                    <a:pt x="240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24" name="Freeform 61"/>
            <p:cNvSpPr/>
            <p:nvPr/>
          </p:nvSpPr>
          <p:spPr>
            <a:xfrm flipH="1">
              <a:off x="1656" y="2841"/>
              <a:ext cx="108" cy="252"/>
            </a:xfrm>
            <a:custGeom>
              <a:avLst/>
              <a:gdLst>
                <a:gd name="txL" fmla="*/ 0 w 300"/>
                <a:gd name="txT" fmla="*/ 0 h 345"/>
                <a:gd name="txR" fmla="*/ 300 w 300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0" y="6"/>
                </a:cxn>
              </a:cxnLst>
              <a:rect l="txL" t="txT" r="txR" b="txB"/>
              <a:pathLst>
                <a:path w="300" h="345">
                  <a:moveTo>
                    <a:pt x="0" y="0"/>
                  </a:moveTo>
                  <a:lnTo>
                    <a:pt x="30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25" name="_s1033"/>
            <p:cNvSpPr/>
            <p:nvPr/>
          </p:nvSpPr>
          <p:spPr>
            <a:xfrm>
              <a:off x="595" y="2601"/>
              <a:ext cx="256" cy="260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B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26" name="_s1033"/>
            <p:cNvSpPr/>
            <p:nvPr/>
          </p:nvSpPr>
          <p:spPr>
            <a:xfrm>
              <a:off x="1165" y="2115"/>
              <a:ext cx="255" cy="262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A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27" name="_s1033"/>
            <p:cNvSpPr/>
            <p:nvPr/>
          </p:nvSpPr>
          <p:spPr>
            <a:xfrm>
              <a:off x="1720" y="2601"/>
              <a:ext cx="256" cy="260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C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28" name="_s1033"/>
            <p:cNvSpPr/>
            <p:nvPr/>
          </p:nvSpPr>
          <p:spPr>
            <a:xfrm>
              <a:off x="340" y="3086"/>
              <a:ext cx="255" cy="262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D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29" name="_s1033"/>
            <p:cNvSpPr/>
            <p:nvPr/>
          </p:nvSpPr>
          <p:spPr>
            <a:xfrm>
              <a:off x="794" y="3068"/>
              <a:ext cx="255" cy="262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E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30" name="_s1033"/>
            <p:cNvSpPr/>
            <p:nvPr/>
          </p:nvSpPr>
          <p:spPr>
            <a:xfrm>
              <a:off x="1610" y="3068"/>
              <a:ext cx="255" cy="262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F</a:t>
              </a:r>
              <a:endParaRPr lang="en-US" altLang="zh-CN" sz="1800" b="1" dirty="0">
                <a:ea typeface="宋体" pitchFamily="2" charset="-122"/>
              </a:endParaRPr>
            </a:p>
          </p:txBody>
        </p:sp>
      </p:grpSp>
      <p:sp>
        <p:nvSpPr>
          <p:cNvPr id="50183" name="Text Box 73"/>
          <p:cNvSpPr txBox="1"/>
          <p:nvPr/>
        </p:nvSpPr>
        <p:spPr>
          <a:xfrm>
            <a:off x="6834188" y="3048000"/>
            <a:ext cx="706437" cy="3603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buNone/>
            </a:pPr>
            <a:r>
              <a:rPr lang="en-US" altLang="zh-CN" sz="2000" b="1" dirty="0">
                <a:ea typeface="宋体" pitchFamily="2" charset="-122"/>
              </a:rPr>
              <a:t>(f)</a:t>
            </a:r>
            <a:endParaRPr lang="en-US" altLang="zh-CN" sz="2000" b="1" dirty="0">
              <a:latin typeface="Arial" panose="020B0604020202090204" pitchFamily="34" charset="0"/>
              <a:ea typeface="宋体" pitchFamily="2" charset="-122"/>
            </a:endParaRPr>
          </a:p>
        </p:txBody>
      </p:sp>
      <p:grpSp>
        <p:nvGrpSpPr>
          <p:cNvPr id="50184" name="组合 3"/>
          <p:cNvGrpSpPr/>
          <p:nvPr/>
        </p:nvGrpSpPr>
        <p:grpSpPr>
          <a:xfrm>
            <a:off x="4673600" y="744538"/>
            <a:ext cx="3830638" cy="2719387"/>
            <a:chOff x="4673601" y="744538"/>
            <a:chExt cx="3830637" cy="2719387"/>
          </a:xfrm>
        </p:grpSpPr>
        <p:sp>
          <p:nvSpPr>
            <p:cNvPr id="50190" name="Text Box 72"/>
            <p:cNvSpPr txBox="1"/>
            <p:nvPr/>
          </p:nvSpPr>
          <p:spPr>
            <a:xfrm>
              <a:off x="7481888" y="2184400"/>
              <a:ext cx="217488" cy="36353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6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191" name="Text Box 74"/>
            <p:cNvSpPr txBox="1"/>
            <p:nvPr/>
          </p:nvSpPr>
          <p:spPr>
            <a:xfrm>
              <a:off x="6851651" y="769938"/>
              <a:ext cx="231775" cy="3873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1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192" name="Text Box 75"/>
            <p:cNvSpPr txBox="1"/>
            <p:nvPr/>
          </p:nvSpPr>
          <p:spPr>
            <a:xfrm>
              <a:off x="5932488" y="1541463"/>
              <a:ext cx="230188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2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193" name="Text Box 76"/>
            <p:cNvSpPr txBox="1"/>
            <p:nvPr/>
          </p:nvSpPr>
          <p:spPr>
            <a:xfrm>
              <a:off x="7772401" y="1541463"/>
              <a:ext cx="233362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3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194" name="Text Box 77"/>
            <p:cNvSpPr txBox="1"/>
            <p:nvPr/>
          </p:nvSpPr>
          <p:spPr>
            <a:xfrm>
              <a:off x="6248401" y="2284413"/>
              <a:ext cx="228600" cy="3857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5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195" name="Text Box 78"/>
            <p:cNvSpPr txBox="1"/>
            <p:nvPr/>
          </p:nvSpPr>
          <p:spPr>
            <a:xfrm>
              <a:off x="5470526" y="2312988"/>
              <a:ext cx="230187" cy="3857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4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196" name="Freeform 79"/>
            <p:cNvSpPr/>
            <p:nvPr/>
          </p:nvSpPr>
          <p:spPr>
            <a:xfrm>
              <a:off x="5657851" y="1039813"/>
              <a:ext cx="714375" cy="482600"/>
            </a:xfrm>
            <a:custGeom>
              <a:avLst/>
              <a:gdLst>
                <a:gd name="txL" fmla="*/ 0 w 630"/>
                <a:gd name="txT" fmla="*/ 0 h 390"/>
                <a:gd name="txR" fmla="*/ 630 w 630"/>
                <a:gd name="txB" fmla="*/ 390 h 39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630" h="390">
                  <a:moveTo>
                    <a:pt x="630" y="0"/>
                  </a:moveTo>
                  <a:lnTo>
                    <a:pt x="0" y="39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197" name="Freeform 80"/>
            <p:cNvSpPr/>
            <p:nvPr/>
          </p:nvSpPr>
          <p:spPr>
            <a:xfrm>
              <a:off x="6697663" y="1076325"/>
              <a:ext cx="681038" cy="446088"/>
            </a:xfrm>
            <a:custGeom>
              <a:avLst/>
              <a:gdLst>
                <a:gd name="txL" fmla="*/ 0 w 600"/>
                <a:gd name="txT" fmla="*/ 0 h 360"/>
                <a:gd name="txR" fmla="*/ 600 w 600"/>
                <a:gd name="txB" fmla="*/ 360 h 360"/>
              </a:gdLst>
              <a:ahLst/>
              <a:cxnLst>
                <a:cxn ang="0">
                  <a:pos x="0" y="0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0" h="360">
                  <a:moveTo>
                    <a:pt x="0" y="0"/>
                  </a:moveTo>
                  <a:lnTo>
                    <a:pt x="600" y="36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198" name="Freeform 81"/>
            <p:cNvSpPr/>
            <p:nvPr/>
          </p:nvSpPr>
          <p:spPr>
            <a:xfrm>
              <a:off x="5249863" y="1876425"/>
              <a:ext cx="255588" cy="428625"/>
            </a:xfrm>
            <a:custGeom>
              <a:avLst/>
              <a:gdLst>
                <a:gd name="txL" fmla="*/ 0 w 225"/>
                <a:gd name="txT" fmla="*/ 0 h 345"/>
                <a:gd name="txR" fmla="*/ 225 w 225"/>
                <a:gd name="txB" fmla="*/ 345 h 345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25" h="345">
                  <a:moveTo>
                    <a:pt x="225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199" name="Freeform 82"/>
            <p:cNvSpPr/>
            <p:nvPr/>
          </p:nvSpPr>
          <p:spPr>
            <a:xfrm flipH="1">
              <a:off x="5754688" y="1897063"/>
              <a:ext cx="201613" cy="379412"/>
            </a:xfrm>
            <a:custGeom>
              <a:avLst/>
              <a:gdLst>
                <a:gd name="txL" fmla="*/ 0 w 240"/>
                <a:gd name="txT" fmla="*/ 0 h 345"/>
                <a:gd name="txR" fmla="*/ 240 w 240"/>
                <a:gd name="txB" fmla="*/ 345 h 345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40" h="345">
                  <a:moveTo>
                    <a:pt x="240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00" name="Freeform 83"/>
            <p:cNvSpPr/>
            <p:nvPr/>
          </p:nvSpPr>
          <p:spPr>
            <a:xfrm flipH="1">
              <a:off x="7123113" y="1897063"/>
              <a:ext cx="171450" cy="400050"/>
            </a:xfrm>
            <a:custGeom>
              <a:avLst/>
              <a:gdLst>
                <a:gd name="txL" fmla="*/ 0 w 300"/>
                <a:gd name="txT" fmla="*/ 0 h 345"/>
                <a:gd name="txR" fmla="*/ 300 w 300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2147483646" y="2147483646"/>
                </a:cxn>
              </a:cxnLst>
              <a:rect l="txL" t="txT" r="txR" b="txB"/>
              <a:pathLst>
                <a:path w="300" h="345">
                  <a:moveTo>
                    <a:pt x="0" y="0"/>
                  </a:moveTo>
                  <a:lnTo>
                    <a:pt x="30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01" name="_s1033"/>
            <p:cNvSpPr/>
            <p:nvPr/>
          </p:nvSpPr>
          <p:spPr>
            <a:xfrm>
              <a:off x="5438776" y="1516063"/>
              <a:ext cx="406400" cy="412750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B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02" name="_s1033"/>
            <p:cNvSpPr/>
            <p:nvPr/>
          </p:nvSpPr>
          <p:spPr>
            <a:xfrm>
              <a:off x="6343651" y="744538"/>
              <a:ext cx="404812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A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03" name="_s1033"/>
            <p:cNvSpPr/>
            <p:nvPr/>
          </p:nvSpPr>
          <p:spPr>
            <a:xfrm>
              <a:off x="7224713" y="1516063"/>
              <a:ext cx="406400" cy="412750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C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04" name="_s1033"/>
            <p:cNvSpPr/>
            <p:nvPr/>
          </p:nvSpPr>
          <p:spPr>
            <a:xfrm>
              <a:off x="5033963" y="2286000"/>
              <a:ext cx="404813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D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05" name="_s1033"/>
            <p:cNvSpPr/>
            <p:nvPr/>
          </p:nvSpPr>
          <p:spPr>
            <a:xfrm>
              <a:off x="5754688" y="2257425"/>
              <a:ext cx="404813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E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06" name="_s1033"/>
            <p:cNvSpPr/>
            <p:nvPr/>
          </p:nvSpPr>
          <p:spPr>
            <a:xfrm>
              <a:off x="7050088" y="2257425"/>
              <a:ext cx="404813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F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07" name="_s1033"/>
            <p:cNvSpPr/>
            <p:nvPr/>
          </p:nvSpPr>
          <p:spPr>
            <a:xfrm>
              <a:off x="4673601" y="3049588"/>
              <a:ext cx="404812" cy="414337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H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08" name="Freeform 91"/>
            <p:cNvSpPr/>
            <p:nvPr/>
          </p:nvSpPr>
          <p:spPr>
            <a:xfrm flipH="1">
              <a:off x="4962526" y="2689225"/>
              <a:ext cx="155575" cy="363538"/>
            </a:xfrm>
            <a:custGeom>
              <a:avLst/>
              <a:gdLst>
                <a:gd name="txL" fmla="*/ 0 w 240"/>
                <a:gd name="txT" fmla="*/ 0 h 330"/>
                <a:gd name="txR" fmla="*/ 240 w 240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2147483646" y="2147483646"/>
                </a:cxn>
              </a:cxnLst>
              <a:rect l="txL" t="txT" r="txR" b="txB"/>
              <a:pathLst>
                <a:path w="240" h="330">
                  <a:moveTo>
                    <a:pt x="0" y="0"/>
                  </a:moveTo>
                  <a:lnTo>
                    <a:pt x="240" y="33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09" name="Text Box 92"/>
            <p:cNvSpPr txBox="1"/>
            <p:nvPr/>
          </p:nvSpPr>
          <p:spPr>
            <a:xfrm>
              <a:off x="5178426" y="3049588"/>
              <a:ext cx="230187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8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10" name="_s1033"/>
            <p:cNvSpPr/>
            <p:nvPr/>
          </p:nvSpPr>
          <p:spPr>
            <a:xfrm>
              <a:off x="7769226" y="2255838"/>
              <a:ext cx="404812" cy="414337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G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0211" name="Freeform 94"/>
            <p:cNvSpPr/>
            <p:nvPr/>
          </p:nvSpPr>
          <p:spPr>
            <a:xfrm>
              <a:off x="7624763" y="1824038"/>
              <a:ext cx="433388" cy="434975"/>
            </a:xfrm>
            <a:custGeom>
              <a:avLst/>
              <a:gdLst>
                <a:gd name="txL" fmla="*/ 0 w 240"/>
                <a:gd name="txT" fmla="*/ 0 h 330"/>
                <a:gd name="txR" fmla="*/ 240 w 240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2147483646" y="2147483646"/>
                </a:cxn>
              </a:cxnLst>
              <a:rect l="txL" t="txT" r="txR" b="txB"/>
              <a:pathLst>
                <a:path w="240" h="330">
                  <a:moveTo>
                    <a:pt x="0" y="0"/>
                  </a:moveTo>
                  <a:lnTo>
                    <a:pt x="240" y="33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12" name="Text Box 95"/>
            <p:cNvSpPr txBox="1"/>
            <p:nvPr/>
          </p:nvSpPr>
          <p:spPr>
            <a:xfrm>
              <a:off x="8274051" y="2255838"/>
              <a:ext cx="230187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7</a:t>
              </a:r>
              <a:endParaRPr lang="en-US" altLang="zh-CN" sz="1800" b="1" dirty="0">
                <a:ea typeface="宋体" pitchFamily="2" charset="-122"/>
              </a:endParaRPr>
            </a:p>
          </p:txBody>
        </p:sp>
      </p:grpSp>
      <p:sp>
        <p:nvSpPr>
          <p:cNvPr id="50185" name="AutoShape 97"/>
          <p:cNvSpPr/>
          <p:nvPr/>
        </p:nvSpPr>
        <p:spPr>
          <a:xfrm>
            <a:off x="2965450" y="128588"/>
            <a:ext cx="2449513" cy="1439862"/>
          </a:xfrm>
          <a:prstGeom prst="cloudCallout">
            <a:avLst>
              <a:gd name="adj1" fmla="val -36259"/>
              <a:gd name="adj2" fmla="val 143273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lIns="0" tIns="0" rIns="0" bIns="0"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b="1" dirty="0">
                <a:ea typeface="宋体" pitchFamily="2" charset="-122"/>
              </a:rPr>
              <a:t>下列哪些是完全二叉树</a:t>
            </a:r>
            <a:r>
              <a:rPr lang="en-US" altLang="zh-CN" b="1" dirty="0">
                <a:ea typeface="宋体" pitchFamily="2" charset="-122"/>
              </a:rPr>
              <a:t>?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14114" name="Text Box 98"/>
          <p:cNvSpPr txBox="1"/>
          <p:nvPr/>
        </p:nvSpPr>
        <p:spPr>
          <a:xfrm>
            <a:off x="7913688" y="5784850"/>
            <a:ext cx="865187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4000" b="1" dirty="0">
                <a:solidFill>
                  <a:srgbClr val="FF3300"/>
                </a:solidFill>
                <a:ea typeface="华文琥珀" pitchFamily="2" charset="-122"/>
              </a:rPr>
              <a:t>×</a:t>
            </a:r>
            <a:endParaRPr lang="en-US" altLang="zh-CN" sz="4000" b="1" dirty="0">
              <a:solidFill>
                <a:srgbClr val="FF3300"/>
              </a:solidFill>
              <a:ea typeface="华文琥珀" pitchFamily="2" charset="-122"/>
            </a:endParaRPr>
          </a:p>
        </p:txBody>
      </p:sp>
      <p:sp>
        <p:nvSpPr>
          <p:cNvPr id="214115" name="Text Box 99"/>
          <p:cNvSpPr txBox="1"/>
          <p:nvPr/>
        </p:nvSpPr>
        <p:spPr>
          <a:xfrm>
            <a:off x="2368550" y="2616200"/>
            <a:ext cx="792163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4000" b="1" dirty="0">
                <a:solidFill>
                  <a:srgbClr val="FF3300"/>
                </a:solidFill>
                <a:ea typeface="华文琥珀" pitchFamily="2" charset="-122"/>
              </a:rPr>
              <a:t>√</a:t>
            </a:r>
            <a:endParaRPr lang="en-US" altLang="zh-CN" sz="4000" b="1" dirty="0">
              <a:solidFill>
                <a:srgbClr val="FF3300"/>
              </a:solidFill>
              <a:ea typeface="华文琥珀" pitchFamily="2" charset="-122"/>
            </a:endParaRPr>
          </a:p>
        </p:txBody>
      </p:sp>
      <p:sp>
        <p:nvSpPr>
          <p:cNvPr id="214116" name="Text Box 100"/>
          <p:cNvSpPr txBox="1"/>
          <p:nvPr/>
        </p:nvSpPr>
        <p:spPr>
          <a:xfrm>
            <a:off x="7913688" y="2689225"/>
            <a:ext cx="792162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4000" b="1" dirty="0">
                <a:solidFill>
                  <a:srgbClr val="FF3300"/>
                </a:solidFill>
                <a:ea typeface="华文琥珀" pitchFamily="2" charset="-122"/>
              </a:rPr>
              <a:t>√</a:t>
            </a:r>
            <a:endParaRPr lang="en-US" altLang="zh-CN" sz="4000" b="1" dirty="0">
              <a:solidFill>
                <a:srgbClr val="FF3300"/>
              </a:solidFill>
              <a:ea typeface="华文琥珀" pitchFamily="2" charset="-122"/>
            </a:endParaRPr>
          </a:p>
        </p:txBody>
      </p:sp>
      <p:sp>
        <p:nvSpPr>
          <p:cNvPr id="214117" name="Text Box 101"/>
          <p:cNvSpPr txBox="1"/>
          <p:nvPr/>
        </p:nvSpPr>
        <p:spPr>
          <a:xfrm>
            <a:off x="2297113" y="5856288"/>
            <a:ext cx="792162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4000" b="1" dirty="0">
                <a:solidFill>
                  <a:srgbClr val="FF3300"/>
                </a:solidFill>
                <a:ea typeface="华文琥珀" pitchFamily="2" charset="-122"/>
              </a:rPr>
              <a:t>√</a:t>
            </a:r>
            <a:endParaRPr lang="en-US" altLang="zh-CN" sz="4000" b="1" dirty="0">
              <a:solidFill>
                <a:srgbClr val="FF3300"/>
              </a:solidFill>
              <a:ea typeface="华文琥珀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1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1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1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114" grpId="0"/>
      <p:bldP spid="214115" grpId="0"/>
      <p:bldP spid="214116" grpId="0"/>
      <p:bldP spid="2141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0738" y="152400"/>
            <a:ext cx="7358063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二叉树的性质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  <p:sp>
        <p:nvSpPr>
          <p:cNvPr id="54275" name="椭圆 6"/>
          <p:cNvSpPr/>
          <p:nvPr/>
        </p:nvSpPr>
        <p:spPr>
          <a:xfrm>
            <a:off x="976313" y="3278188"/>
            <a:ext cx="95250" cy="155575"/>
          </a:xfrm>
          <a:prstGeom prst="ellipse">
            <a:avLst/>
          </a:prstGeom>
          <a:solidFill>
            <a:srgbClr val="A5A5E9"/>
          </a:solidFill>
          <a:ln w="9525">
            <a:noFill/>
          </a:ln>
        </p:spPr>
        <p:txBody>
          <a:bodyPr anchor="ctr"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20000"/>
              </a:spcBef>
              <a:buNone/>
            </a:pPr>
            <a:endParaRPr lang="zh-CN" altLang="en-US" sz="2800" b="1" dirty="0">
              <a:solidFill>
                <a:srgbClr val="FFFFFF"/>
              </a:solidFill>
              <a:latin typeface="Arial Narrow" panose="020B07060202020A0204" pitchFamily="34" charset="0"/>
            </a:endParaRPr>
          </a:p>
        </p:txBody>
      </p:sp>
      <p:sp>
        <p:nvSpPr>
          <p:cNvPr id="54276" name="椭圆 6"/>
          <p:cNvSpPr/>
          <p:nvPr/>
        </p:nvSpPr>
        <p:spPr>
          <a:xfrm>
            <a:off x="306388" y="3287713"/>
            <a:ext cx="95250" cy="155575"/>
          </a:xfrm>
          <a:prstGeom prst="ellipse">
            <a:avLst/>
          </a:prstGeom>
          <a:solidFill>
            <a:srgbClr val="595959"/>
          </a:solidFill>
          <a:ln w="9525">
            <a:noFill/>
          </a:ln>
        </p:spPr>
        <p:txBody>
          <a:bodyPr anchor="ctr"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20000"/>
              </a:spcBef>
              <a:buNone/>
            </a:pPr>
            <a:endParaRPr lang="zh-CN" altLang="en-US" sz="2800" b="1" dirty="0">
              <a:solidFill>
                <a:srgbClr val="FFFFFF"/>
              </a:solidFill>
              <a:latin typeface="Arial Narrow" panose="020B07060202020A0204" pitchFamily="34" charset="0"/>
            </a:endParaRPr>
          </a:p>
        </p:txBody>
      </p:sp>
      <p:sp>
        <p:nvSpPr>
          <p:cNvPr id="54277" name="椭圆 11"/>
          <p:cNvSpPr/>
          <p:nvPr/>
        </p:nvSpPr>
        <p:spPr>
          <a:xfrm>
            <a:off x="301625" y="920750"/>
            <a:ext cx="96838" cy="155575"/>
          </a:xfrm>
          <a:prstGeom prst="ellipse">
            <a:avLst/>
          </a:prstGeom>
          <a:solidFill>
            <a:srgbClr val="595959"/>
          </a:solidFill>
          <a:ln w="9525">
            <a:noFill/>
          </a:ln>
        </p:spPr>
        <p:txBody>
          <a:bodyPr anchor="ctr"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20000"/>
              </a:spcBef>
              <a:buNone/>
            </a:pPr>
            <a:endParaRPr lang="zh-CN" altLang="en-US" sz="2800" b="1" dirty="0">
              <a:solidFill>
                <a:srgbClr val="FFFFFF"/>
              </a:solidFill>
              <a:latin typeface="Arial Narrow" panose="020B07060202020A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1031875"/>
            <a:ext cx="9140825" cy="23399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4248000" rIns="252000" anchor="ctr"/>
          <a:lstStyle/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4279" name="圆角矩形 15"/>
          <p:cNvSpPr/>
          <p:nvPr/>
        </p:nvSpPr>
        <p:spPr>
          <a:xfrm>
            <a:off x="331788" y="917575"/>
            <a:ext cx="492125" cy="2525713"/>
          </a:xfrm>
          <a:custGeom>
            <a:avLst/>
            <a:gdLst>
              <a:gd name="txL" fmla="*/ 0 w 738285"/>
              <a:gd name="txT" fmla="*/ 0 h 4248500"/>
              <a:gd name="txR" fmla="*/ 738285 w 738285"/>
              <a:gd name="txB" fmla="*/ 4248500 h 4248500"/>
            </a:gdLst>
            <a:ahLst/>
            <a:cxnLst>
              <a:cxn ang="0">
                <a:pos x="1" y="1"/>
              </a:cxn>
              <a:cxn ang="0">
                <a:pos x="1" y="1"/>
              </a:cxn>
              <a:cxn ang="0">
                <a:pos x="3" y="1"/>
              </a:cxn>
              <a:cxn ang="0">
                <a:pos x="4" y="1"/>
              </a:cxn>
              <a:cxn ang="0">
                <a:pos x="4" y="1"/>
              </a:cxn>
              <a:cxn ang="0">
                <a:pos x="3" y="1"/>
              </a:cxn>
              <a:cxn ang="0">
                <a:pos x="1" y="1"/>
              </a:cxn>
              <a:cxn ang="0">
                <a:pos x="1" y="1"/>
              </a:cxn>
              <a:cxn ang="0">
                <a:pos x="1" y="1"/>
              </a:cxn>
            </a:cxnLst>
            <a:rect l="txL" t="txT" r="txR" b="txB"/>
            <a:pathLst>
              <a:path w="738285" h="4248500">
                <a:moveTo>
                  <a:pt x="90213" y="146124"/>
                </a:moveTo>
                <a:cubicBezTo>
                  <a:pt x="128313" y="-4018"/>
                  <a:pt x="-47164" y="10"/>
                  <a:pt x="12490" y="10"/>
                </a:cubicBezTo>
                <a:lnTo>
                  <a:pt x="630271" y="10"/>
                </a:lnTo>
                <a:cubicBezTo>
                  <a:pt x="689925" y="10"/>
                  <a:pt x="738285" y="48370"/>
                  <a:pt x="738285" y="108024"/>
                </a:cubicBezTo>
                <a:lnTo>
                  <a:pt x="738285" y="4140468"/>
                </a:lnTo>
                <a:cubicBezTo>
                  <a:pt x="738285" y="4200122"/>
                  <a:pt x="689925" y="4248482"/>
                  <a:pt x="630271" y="4248482"/>
                </a:cubicBezTo>
                <a:lnTo>
                  <a:pt x="36302" y="4248482"/>
                </a:lnTo>
                <a:cubicBezTo>
                  <a:pt x="-23352" y="4248482"/>
                  <a:pt x="94976" y="4252509"/>
                  <a:pt x="90213" y="4140468"/>
                </a:cubicBezTo>
                <a:lnTo>
                  <a:pt x="90213" y="146124"/>
                </a:lnTo>
                <a:close/>
              </a:path>
            </a:pathLst>
          </a:custGeom>
          <a:solidFill>
            <a:srgbClr val="C000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4280" name="椭圆 11"/>
          <p:cNvSpPr/>
          <p:nvPr/>
        </p:nvSpPr>
        <p:spPr>
          <a:xfrm>
            <a:off x="971550" y="911225"/>
            <a:ext cx="96838" cy="155575"/>
          </a:xfrm>
          <a:prstGeom prst="ellipse">
            <a:avLst/>
          </a:prstGeom>
          <a:solidFill>
            <a:srgbClr val="A5A5E9"/>
          </a:solidFill>
          <a:ln w="9525">
            <a:noFill/>
          </a:ln>
        </p:spPr>
        <p:txBody>
          <a:bodyPr anchor="ctr"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20000"/>
              </a:spcBef>
              <a:buNone/>
            </a:pPr>
            <a:endParaRPr lang="zh-CN" altLang="en-US" sz="2800" b="1" dirty="0">
              <a:solidFill>
                <a:srgbClr val="FFFFFF"/>
              </a:solidFill>
              <a:latin typeface="Arial Narrow" panose="020B07060202020A0204" pitchFamily="34" charset="0"/>
            </a:endParaRPr>
          </a:p>
        </p:txBody>
      </p:sp>
      <p:sp>
        <p:nvSpPr>
          <p:cNvPr id="54281" name="圆角矩形 15"/>
          <p:cNvSpPr/>
          <p:nvPr/>
        </p:nvSpPr>
        <p:spPr>
          <a:xfrm>
            <a:off x="1001713" y="908050"/>
            <a:ext cx="492125" cy="2525713"/>
          </a:xfrm>
          <a:custGeom>
            <a:avLst/>
            <a:gdLst>
              <a:gd name="txL" fmla="*/ 0 w 738285"/>
              <a:gd name="txT" fmla="*/ 0 h 4248500"/>
              <a:gd name="txR" fmla="*/ 738285 w 738285"/>
              <a:gd name="txB" fmla="*/ 4248500 h 4248500"/>
            </a:gdLst>
            <a:ahLst/>
            <a:cxnLst>
              <a:cxn ang="0">
                <a:pos x="1" y="1"/>
              </a:cxn>
              <a:cxn ang="0">
                <a:pos x="1" y="1"/>
              </a:cxn>
              <a:cxn ang="0">
                <a:pos x="3" y="1"/>
              </a:cxn>
              <a:cxn ang="0">
                <a:pos x="4" y="1"/>
              </a:cxn>
              <a:cxn ang="0">
                <a:pos x="4" y="1"/>
              </a:cxn>
              <a:cxn ang="0">
                <a:pos x="3" y="1"/>
              </a:cxn>
              <a:cxn ang="0">
                <a:pos x="1" y="1"/>
              </a:cxn>
              <a:cxn ang="0">
                <a:pos x="1" y="1"/>
              </a:cxn>
              <a:cxn ang="0">
                <a:pos x="1" y="1"/>
              </a:cxn>
            </a:cxnLst>
            <a:rect l="txL" t="txT" r="txR" b="txB"/>
            <a:pathLst>
              <a:path w="738285" h="4248500">
                <a:moveTo>
                  <a:pt x="90213" y="146124"/>
                </a:moveTo>
                <a:cubicBezTo>
                  <a:pt x="128313" y="-4018"/>
                  <a:pt x="-47164" y="10"/>
                  <a:pt x="12490" y="10"/>
                </a:cubicBezTo>
                <a:lnTo>
                  <a:pt x="630271" y="10"/>
                </a:lnTo>
                <a:cubicBezTo>
                  <a:pt x="689925" y="10"/>
                  <a:pt x="738285" y="48370"/>
                  <a:pt x="738285" y="108024"/>
                </a:cubicBezTo>
                <a:lnTo>
                  <a:pt x="738285" y="4140468"/>
                </a:lnTo>
                <a:cubicBezTo>
                  <a:pt x="738285" y="4200122"/>
                  <a:pt x="689925" y="4248482"/>
                  <a:pt x="630271" y="4248482"/>
                </a:cubicBezTo>
                <a:lnTo>
                  <a:pt x="36302" y="4248482"/>
                </a:lnTo>
                <a:cubicBezTo>
                  <a:pt x="-23352" y="4248482"/>
                  <a:pt x="94976" y="4252509"/>
                  <a:pt x="90213" y="4140468"/>
                </a:cubicBezTo>
                <a:lnTo>
                  <a:pt x="90213" y="146124"/>
                </a:lnTo>
                <a:close/>
              </a:path>
            </a:pathLst>
          </a:custGeom>
          <a:solidFill>
            <a:srgbClr val="A5A5E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1831975" y="1404938"/>
            <a:ext cx="7145338" cy="159385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92075" tIns="46038" rIns="92075" bIns="46038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性质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5: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对完全二叉树，若从上至下、从左至右编号，则编号为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的结点，其左孩子编号必为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2i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，其右孩子编号必为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2i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＋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；其双亲的编号必为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/2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</a:t>
            </a: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1" name="Object 6"/>
          <p:cNvGraphicFramePr/>
          <p:nvPr/>
        </p:nvGraphicFramePr>
        <p:xfrm>
          <a:off x="227013" y="3744913"/>
          <a:ext cx="43434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5076190" imgH="2557145" progId="Visio.Drawing.5">
                  <p:embed/>
                </p:oleObj>
              </mc:Choice>
              <mc:Fallback>
                <p:oleObj name="" r:id="rId1" imgW="5076190" imgH="2557145" progId="Visio.Drawing.5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013" y="3744913"/>
                        <a:ext cx="4343400" cy="2501900"/>
                      </a:xfrm>
                      <a:prstGeom prst="rect">
                        <a:avLst/>
                      </a:prstGeom>
                      <a:solidFill>
                        <a:srgbClr val="A5A5E9"/>
                      </a:solidFill>
                      <a:ln w="9525" cap="flat" cmpd="sng">
                        <a:solidFill>
                          <a:srgbClr val="A78DC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dirty="0"/>
              <a:t>5.4 </a:t>
            </a:r>
            <a:r>
              <a:rPr lang="zh-CN" altLang="en-US" dirty="0"/>
              <a:t>二叉树的性质和存储结构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860425" y="207963"/>
            <a:ext cx="4676775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二叉树的顺序存储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  <p:pic>
        <p:nvPicPr>
          <p:cNvPr id="5734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3680" r="55173" b="8534"/>
          <a:stretch>
            <a:fillRect/>
          </a:stretch>
        </p:blipFill>
        <p:spPr>
          <a:xfrm>
            <a:off x="1445578" y="5518468"/>
            <a:ext cx="5905500" cy="71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51623" name="Rectangle 7"/>
          <p:cNvSpPr>
            <a:spLocks noChangeArrowheads="1"/>
          </p:cNvSpPr>
          <p:nvPr/>
        </p:nvSpPr>
        <p:spPr bwMode="auto">
          <a:xfrm>
            <a:off x="354013" y="1150938"/>
            <a:ext cx="8229600" cy="944563"/>
          </a:xfrm>
          <a:prstGeom prst="roundRect">
            <a:avLst>
              <a:gd name="adj" fmla="val 10237"/>
            </a:avLst>
          </a:prstGeom>
          <a:solidFill>
            <a:schemeClr val="accent1">
              <a:lumMod val="60000"/>
              <a:lumOff val="40000"/>
            </a:schemeClr>
          </a:solidFill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实现：将完全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二叉树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上编号为</a:t>
            </a:r>
            <a:r>
              <a:rPr kumimoji="1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i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的结点元素，存储在如上定义的一维数组中下标为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i-1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的分量中。</a:t>
            </a:r>
            <a:endParaRPr kumimoji="1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/>
              <a:ea typeface="Microsoft YaHei"/>
              <a:cs typeface="+mn-ea"/>
              <a:sym typeface="+mn-lt"/>
            </a:endParaRPr>
          </a:p>
        </p:txBody>
      </p:sp>
      <p:grpSp>
        <p:nvGrpSpPr>
          <p:cNvPr id="57349" name="组合 2"/>
          <p:cNvGrpSpPr/>
          <p:nvPr/>
        </p:nvGrpSpPr>
        <p:grpSpPr>
          <a:xfrm>
            <a:off x="1619250" y="2333625"/>
            <a:ext cx="4541838" cy="2697163"/>
            <a:chOff x="74045" y="2762136"/>
            <a:chExt cx="4540785" cy="2697368"/>
          </a:xfrm>
        </p:grpSpPr>
        <p:sp>
          <p:nvSpPr>
            <p:cNvPr id="57350" name="Text Box 5"/>
            <p:cNvSpPr txBox="1"/>
            <p:nvPr/>
          </p:nvSpPr>
          <p:spPr>
            <a:xfrm>
              <a:off x="3521042" y="4283786"/>
              <a:ext cx="194218" cy="3076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6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51" name="Text Box 7"/>
            <p:cNvSpPr txBox="1"/>
            <p:nvPr/>
          </p:nvSpPr>
          <p:spPr>
            <a:xfrm>
              <a:off x="2574132" y="2787536"/>
              <a:ext cx="231775" cy="3873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1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52" name="Text Box 8"/>
            <p:cNvSpPr txBox="1"/>
            <p:nvPr/>
          </p:nvSpPr>
          <p:spPr>
            <a:xfrm>
              <a:off x="1654969" y="3559061"/>
              <a:ext cx="230188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2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53" name="Text Box 9"/>
            <p:cNvSpPr txBox="1"/>
            <p:nvPr/>
          </p:nvSpPr>
          <p:spPr>
            <a:xfrm>
              <a:off x="3494882" y="3559061"/>
              <a:ext cx="233362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3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54" name="Text Box 10"/>
            <p:cNvSpPr txBox="1"/>
            <p:nvPr/>
          </p:nvSpPr>
          <p:spPr>
            <a:xfrm>
              <a:off x="2299996" y="4282361"/>
              <a:ext cx="228600" cy="3857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5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55" name="Text Box 11"/>
            <p:cNvSpPr txBox="1"/>
            <p:nvPr/>
          </p:nvSpPr>
          <p:spPr>
            <a:xfrm>
              <a:off x="984249" y="4241204"/>
              <a:ext cx="230187" cy="3857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4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56" name="Freeform 12"/>
            <p:cNvSpPr/>
            <p:nvPr/>
          </p:nvSpPr>
          <p:spPr>
            <a:xfrm>
              <a:off x="1380332" y="3057411"/>
              <a:ext cx="714375" cy="482600"/>
            </a:xfrm>
            <a:custGeom>
              <a:avLst/>
              <a:gdLst>
                <a:gd name="txL" fmla="*/ 0 w 630"/>
                <a:gd name="txT" fmla="*/ 0 h 390"/>
                <a:gd name="txR" fmla="*/ 630 w 630"/>
                <a:gd name="txB" fmla="*/ 390 h 390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630" h="390">
                  <a:moveTo>
                    <a:pt x="630" y="0"/>
                  </a:moveTo>
                  <a:lnTo>
                    <a:pt x="0" y="39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57" name="Freeform 13"/>
            <p:cNvSpPr/>
            <p:nvPr/>
          </p:nvSpPr>
          <p:spPr>
            <a:xfrm>
              <a:off x="2420144" y="3093922"/>
              <a:ext cx="865220" cy="499763"/>
            </a:xfrm>
            <a:custGeom>
              <a:avLst/>
              <a:gdLst>
                <a:gd name="txL" fmla="*/ 0 w 600"/>
                <a:gd name="txT" fmla="*/ 0 h 360"/>
                <a:gd name="txR" fmla="*/ 600 w 600"/>
                <a:gd name="txB" fmla="*/ 360 h 360"/>
              </a:gdLst>
              <a:ahLst/>
              <a:cxnLst>
                <a:cxn ang="0">
                  <a:pos x="0" y="0"/>
                </a:cxn>
                <a:cxn ang="0">
                  <a:pos x="2147483646" y="2147483646"/>
                </a:cxn>
              </a:cxnLst>
              <a:rect l="txL" t="txT" r="txR" b="txB"/>
              <a:pathLst>
                <a:path w="600" h="360">
                  <a:moveTo>
                    <a:pt x="0" y="0"/>
                  </a:moveTo>
                  <a:lnTo>
                    <a:pt x="600" y="36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58" name="Freeform 14"/>
            <p:cNvSpPr/>
            <p:nvPr/>
          </p:nvSpPr>
          <p:spPr>
            <a:xfrm>
              <a:off x="812473" y="3812579"/>
              <a:ext cx="348784" cy="428625"/>
            </a:xfrm>
            <a:custGeom>
              <a:avLst/>
              <a:gdLst>
                <a:gd name="txL" fmla="*/ 0 w 225"/>
                <a:gd name="txT" fmla="*/ 0 h 345"/>
                <a:gd name="txR" fmla="*/ 225 w 225"/>
                <a:gd name="txB" fmla="*/ 345 h 345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25" h="345">
                  <a:moveTo>
                    <a:pt x="225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59" name="Freeform 15"/>
            <p:cNvSpPr/>
            <p:nvPr/>
          </p:nvSpPr>
          <p:spPr>
            <a:xfrm flipH="1">
              <a:off x="1477168" y="3914661"/>
              <a:ext cx="407988" cy="326543"/>
            </a:xfrm>
            <a:custGeom>
              <a:avLst/>
              <a:gdLst>
                <a:gd name="txL" fmla="*/ 0 w 240"/>
                <a:gd name="txT" fmla="*/ 0 h 345"/>
                <a:gd name="txR" fmla="*/ 240 w 240"/>
                <a:gd name="txB" fmla="*/ 345 h 345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40" h="345">
                  <a:moveTo>
                    <a:pt x="240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60" name="Freeform 16"/>
            <p:cNvSpPr/>
            <p:nvPr/>
          </p:nvSpPr>
          <p:spPr>
            <a:xfrm flipH="1">
              <a:off x="3162267" y="4002063"/>
              <a:ext cx="153106" cy="338554"/>
            </a:xfrm>
            <a:custGeom>
              <a:avLst/>
              <a:gdLst>
                <a:gd name="txL" fmla="*/ 0 w 300"/>
                <a:gd name="txT" fmla="*/ 0 h 345"/>
                <a:gd name="txR" fmla="*/ 300 w 300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2147483646" y="2147483646"/>
                </a:cxn>
              </a:cxnLst>
              <a:rect l="txL" t="txT" r="txR" b="txB"/>
              <a:pathLst>
                <a:path w="300" h="345">
                  <a:moveTo>
                    <a:pt x="0" y="0"/>
                  </a:moveTo>
                  <a:lnTo>
                    <a:pt x="30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61" name="_s1033"/>
            <p:cNvSpPr/>
            <p:nvPr/>
          </p:nvSpPr>
          <p:spPr>
            <a:xfrm>
              <a:off x="1161257" y="3533661"/>
              <a:ext cx="406400" cy="412750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23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62" name="_s1033"/>
            <p:cNvSpPr/>
            <p:nvPr/>
          </p:nvSpPr>
          <p:spPr>
            <a:xfrm>
              <a:off x="2066132" y="2762136"/>
              <a:ext cx="404812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31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63" name="_s1033"/>
            <p:cNvSpPr/>
            <p:nvPr/>
          </p:nvSpPr>
          <p:spPr>
            <a:xfrm>
              <a:off x="3245644" y="3533661"/>
              <a:ext cx="406400" cy="412750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12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64" name="_s1033"/>
            <p:cNvSpPr/>
            <p:nvPr/>
          </p:nvSpPr>
          <p:spPr>
            <a:xfrm>
              <a:off x="507999" y="4254756"/>
              <a:ext cx="404813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66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65" name="_s1033"/>
            <p:cNvSpPr/>
            <p:nvPr/>
          </p:nvSpPr>
          <p:spPr>
            <a:xfrm>
              <a:off x="1806283" y="4255373"/>
              <a:ext cx="404813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94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66" name="_s1033"/>
            <p:cNvSpPr/>
            <p:nvPr/>
          </p:nvSpPr>
          <p:spPr>
            <a:xfrm>
              <a:off x="3017805" y="4363278"/>
              <a:ext cx="361499" cy="351989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05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67" name="_s1033"/>
            <p:cNvSpPr/>
            <p:nvPr/>
          </p:nvSpPr>
          <p:spPr>
            <a:xfrm>
              <a:off x="3809967" y="4299342"/>
              <a:ext cx="404813" cy="414337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17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68" name="Freeform 24"/>
            <p:cNvSpPr/>
            <p:nvPr/>
          </p:nvSpPr>
          <p:spPr>
            <a:xfrm>
              <a:off x="3665505" y="3867542"/>
              <a:ext cx="287337" cy="431800"/>
            </a:xfrm>
            <a:custGeom>
              <a:avLst/>
              <a:gdLst>
                <a:gd name="txL" fmla="*/ 0 w 240"/>
                <a:gd name="txT" fmla="*/ 0 h 330"/>
                <a:gd name="txR" fmla="*/ 240 w 240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2147483646" y="2147483646"/>
                </a:cxn>
              </a:cxnLst>
              <a:rect l="txL" t="txT" r="txR" b="txB"/>
              <a:pathLst>
                <a:path w="240" h="330">
                  <a:moveTo>
                    <a:pt x="0" y="0"/>
                  </a:moveTo>
                  <a:lnTo>
                    <a:pt x="240" y="330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69" name="Text Box 25"/>
            <p:cNvSpPr txBox="1"/>
            <p:nvPr/>
          </p:nvSpPr>
          <p:spPr>
            <a:xfrm>
              <a:off x="4384642" y="4372367"/>
              <a:ext cx="230188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7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70" name="Freeform 14"/>
            <p:cNvSpPr/>
            <p:nvPr/>
          </p:nvSpPr>
          <p:spPr>
            <a:xfrm>
              <a:off x="1676367" y="4634004"/>
              <a:ext cx="255588" cy="428625"/>
            </a:xfrm>
            <a:custGeom>
              <a:avLst/>
              <a:gdLst>
                <a:gd name="txL" fmla="*/ 0 w 225"/>
                <a:gd name="txT" fmla="*/ 0 h 345"/>
                <a:gd name="txR" fmla="*/ 225 w 225"/>
                <a:gd name="txB" fmla="*/ 345 h 345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25" h="345">
                  <a:moveTo>
                    <a:pt x="225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71" name="Freeform 15"/>
            <p:cNvSpPr/>
            <p:nvPr/>
          </p:nvSpPr>
          <p:spPr>
            <a:xfrm flipH="1">
              <a:off x="2181192" y="4654642"/>
              <a:ext cx="201613" cy="379412"/>
            </a:xfrm>
            <a:custGeom>
              <a:avLst/>
              <a:gdLst>
                <a:gd name="txL" fmla="*/ 0 w 240"/>
                <a:gd name="txT" fmla="*/ 0 h 345"/>
                <a:gd name="txR" fmla="*/ 240 w 240"/>
                <a:gd name="txB" fmla="*/ 345 h 345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40" h="345">
                  <a:moveTo>
                    <a:pt x="240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72" name="_s1033"/>
            <p:cNvSpPr/>
            <p:nvPr/>
          </p:nvSpPr>
          <p:spPr>
            <a:xfrm>
              <a:off x="1460467" y="5043579"/>
              <a:ext cx="404813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49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73" name="_s1033"/>
            <p:cNvSpPr/>
            <p:nvPr/>
          </p:nvSpPr>
          <p:spPr>
            <a:xfrm>
              <a:off x="2181192" y="5015004"/>
              <a:ext cx="404813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55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74" name="Freeform 14"/>
            <p:cNvSpPr/>
            <p:nvPr/>
          </p:nvSpPr>
          <p:spPr>
            <a:xfrm>
              <a:off x="289945" y="4631429"/>
              <a:ext cx="255588" cy="428625"/>
            </a:xfrm>
            <a:custGeom>
              <a:avLst/>
              <a:gdLst>
                <a:gd name="txL" fmla="*/ 0 w 225"/>
                <a:gd name="txT" fmla="*/ 0 h 345"/>
                <a:gd name="txR" fmla="*/ 225 w 225"/>
                <a:gd name="txB" fmla="*/ 345 h 345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25" h="345">
                  <a:moveTo>
                    <a:pt x="225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75" name="Freeform 15"/>
            <p:cNvSpPr/>
            <p:nvPr/>
          </p:nvSpPr>
          <p:spPr>
            <a:xfrm flipH="1">
              <a:off x="794770" y="4652067"/>
              <a:ext cx="201613" cy="379412"/>
            </a:xfrm>
            <a:custGeom>
              <a:avLst/>
              <a:gdLst>
                <a:gd name="txL" fmla="*/ 0 w 240"/>
                <a:gd name="txT" fmla="*/ 0 h 345"/>
                <a:gd name="txR" fmla="*/ 240 w 240"/>
                <a:gd name="txB" fmla="*/ 345 h 345"/>
              </a:gdLst>
              <a:ahLst/>
              <a:cxnLst>
                <a:cxn ang="0">
                  <a:pos x="2147483646" y="0"/>
                </a:cxn>
                <a:cxn ang="0">
                  <a:pos x="0" y="2147483646"/>
                </a:cxn>
              </a:cxnLst>
              <a:rect l="txL" t="txT" r="txR" b="txB"/>
              <a:pathLst>
                <a:path w="240" h="345">
                  <a:moveTo>
                    <a:pt x="240" y="0"/>
                  </a:moveTo>
                  <a:lnTo>
                    <a:pt x="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76" name="_s1033"/>
            <p:cNvSpPr/>
            <p:nvPr/>
          </p:nvSpPr>
          <p:spPr>
            <a:xfrm>
              <a:off x="74045" y="5041004"/>
              <a:ext cx="404813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70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77" name="_s1033"/>
            <p:cNvSpPr/>
            <p:nvPr/>
          </p:nvSpPr>
          <p:spPr>
            <a:xfrm>
              <a:off x="794770" y="5012429"/>
              <a:ext cx="404813" cy="415925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62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78" name="Text Box 8"/>
            <p:cNvSpPr txBox="1"/>
            <p:nvPr/>
          </p:nvSpPr>
          <p:spPr>
            <a:xfrm>
              <a:off x="3786188" y="3427048"/>
              <a:ext cx="230188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3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79" name="Text Box 8"/>
            <p:cNvSpPr txBox="1"/>
            <p:nvPr/>
          </p:nvSpPr>
          <p:spPr>
            <a:xfrm>
              <a:off x="87816" y="4754850"/>
              <a:ext cx="230188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8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80" name="Text Box 8"/>
            <p:cNvSpPr txBox="1"/>
            <p:nvPr/>
          </p:nvSpPr>
          <p:spPr>
            <a:xfrm>
              <a:off x="1075725" y="4754849"/>
              <a:ext cx="230188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9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81" name="Text Box 8"/>
            <p:cNvSpPr txBox="1"/>
            <p:nvPr/>
          </p:nvSpPr>
          <p:spPr>
            <a:xfrm>
              <a:off x="1535079" y="4754848"/>
              <a:ext cx="230188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10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82" name="Text Box 8"/>
            <p:cNvSpPr txBox="1"/>
            <p:nvPr/>
          </p:nvSpPr>
          <p:spPr>
            <a:xfrm>
              <a:off x="2472979" y="4728345"/>
              <a:ext cx="230188" cy="3841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11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83" name="Text Box 5"/>
            <p:cNvSpPr txBox="1"/>
            <p:nvPr/>
          </p:nvSpPr>
          <p:spPr>
            <a:xfrm>
              <a:off x="3306955" y="5005767"/>
              <a:ext cx="272632" cy="35526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12</a:t>
              </a:r>
              <a:endParaRPr lang="en-US" altLang="zh-CN" sz="1800" b="1" dirty="0">
                <a:ea typeface="宋体" pitchFamily="2" charset="-122"/>
              </a:endParaRPr>
            </a:p>
          </p:txBody>
        </p:sp>
        <p:sp>
          <p:nvSpPr>
            <p:cNvPr id="57384" name="Freeform 16"/>
            <p:cNvSpPr/>
            <p:nvPr/>
          </p:nvSpPr>
          <p:spPr>
            <a:xfrm flipH="1">
              <a:off x="2948180" y="4724044"/>
              <a:ext cx="153106" cy="338554"/>
            </a:xfrm>
            <a:custGeom>
              <a:avLst/>
              <a:gdLst>
                <a:gd name="txL" fmla="*/ 0 w 300"/>
                <a:gd name="txT" fmla="*/ 0 h 345"/>
                <a:gd name="txR" fmla="*/ 300 w 300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2147483646" y="2147483646"/>
                </a:cxn>
              </a:cxnLst>
              <a:rect l="txL" t="txT" r="txR" b="txB"/>
              <a:pathLst>
                <a:path w="300" h="345">
                  <a:moveTo>
                    <a:pt x="0" y="0"/>
                  </a:moveTo>
                  <a:lnTo>
                    <a:pt x="300" y="345"/>
                  </a:lnTo>
                </a:path>
              </a:pathLst>
            </a:custGeom>
            <a:noFill/>
            <a:ln w="952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85" name="_s1033"/>
            <p:cNvSpPr/>
            <p:nvPr/>
          </p:nvSpPr>
          <p:spPr>
            <a:xfrm>
              <a:off x="2803718" y="5085259"/>
              <a:ext cx="361499" cy="351989"/>
            </a:xfrm>
            <a:prstGeom prst="ellipse">
              <a:avLst/>
            </a:prstGeom>
            <a:solidFill>
              <a:srgbClr val="CCFFCC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b="1" dirty="0">
                  <a:ea typeface="宋体" pitchFamily="2" charset="-122"/>
                </a:rPr>
                <a:t>88</a:t>
              </a:r>
              <a:endParaRPr lang="en-US" altLang="zh-CN" sz="1800" b="1" dirty="0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cover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8370" name="Group 4"/>
          <p:cNvGrpSpPr/>
          <p:nvPr/>
        </p:nvGrpSpPr>
        <p:grpSpPr>
          <a:xfrm>
            <a:off x="460375" y="1016000"/>
            <a:ext cx="4265613" cy="750888"/>
            <a:chOff x="2290" y="2127"/>
            <a:chExt cx="2614" cy="440"/>
          </a:xfrm>
        </p:grpSpPr>
        <p:grpSp>
          <p:nvGrpSpPr>
            <p:cNvPr id="58396" name="Group 5"/>
            <p:cNvGrpSpPr/>
            <p:nvPr/>
          </p:nvGrpSpPr>
          <p:grpSpPr>
            <a:xfrm>
              <a:off x="2290" y="2312"/>
              <a:ext cx="2614" cy="255"/>
              <a:chOff x="2512" y="2312"/>
              <a:chExt cx="2614" cy="255"/>
            </a:xfrm>
          </p:grpSpPr>
          <p:sp>
            <p:nvSpPr>
              <p:cNvPr id="41988" name="Rectangle 6"/>
              <p:cNvSpPr>
                <a:spLocks noChangeArrowheads="1"/>
              </p:cNvSpPr>
              <p:nvPr/>
            </p:nvSpPr>
            <p:spPr bwMode="auto">
              <a:xfrm>
                <a:off x="2512" y="2321"/>
                <a:ext cx="2614" cy="2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a    b    c    d    e   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0    0    0    0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     f     g 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989" name="Line 7"/>
              <p:cNvSpPr>
                <a:spLocks noChangeShapeType="1"/>
              </p:cNvSpPr>
              <p:nvPr/>
            </p:nvSpPr>
            <p:spPr bwMode="auto">
              <a:xfrm>
                <a:off x="2723" y="2312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" name="Line 8"/>
              <p:cNvSpPr>
                <a:spLocks noChangeShapeType="1"/>
              </p:cNvSpPr>
              <p:nvPr/>
            </p:nvSpPr>
            <p:spPr bwMode="auto">
              <a:xfrm>
                <a:off x="2960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" name="Line 9"/>
              <p:cNvSpPr>
                <a:spLocks noChangeShapeType="1"/>
              </p:cNvSpPr>
              <p:nvPr/>
            </p:nvSpPr>
            <p:spPr bwMode="auto">
              <a:xfrm>
                <a:off x="3197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" name="Line 10"/>
              <p:cNvSpPr>
                <a:spLocks noChangeShapeType="1"/>
              </p:cNvSpPr>
              <p:nvPr/>
            </p:nvSpPr>
            <p:spPr bwMode="auto">
              <a:xfrm>
                <a:off x="3434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" name="Line 11"/>
              <p:cNvSpPr>
                <a:spLocks noChangeShapeType="1"/>
              </p:cNvSpPr>
              <p:nvPr/>
            </p:nvSpPr>
            <p:spPr bwMode="auto">
              <a:xfrm>
                <a:off x="3671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" name="Line 12"/>
              <p:cNvSpPr>
                <a:spLocks noChangeShapeType="1"/>
              </p:cNvSpPr>
              <p:nvPr/>
            </p:nvSpPr>
            <p:spPr bwMode="auto">
              <a:xfrm>
                <a:off x="3908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>
                <a:off x="4145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" name="Line 14"/>
              <p:cNvSpPr>
                <a:spLocks noChangeShapeType="1"/>
              </p:cNvSpPr>
              <p:nvPr/>
            </p:nvSpPr>
            <p:spPr bwMode="auto">
              <a:xfrm>
                <a:off x="4382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>
                <a:off x="4619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" name="Line 16"/>
              <p:cNvSpPr>
                <a:spLocks noChangeShapeType="1"/>
              </p:cNvSpPr>
              <p:nvPr/>
            </p:nvSpPr>
            <p:spPr bwMode="auto">
              <a:xfrm>
                <a:off x="4832" y="231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2309" y="2127"/>
              <a:ext cx="2524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0    1   2    3    4    5    6    7    8    9   10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46886" name="Rectangle 38"/>
          <p:cNvSpPr>
            <a:spLocks noChangeArrowheads="1"/>
          </p:cNvSpPr>
          <p:nvPr/>
        </p:nvSpPr>
        <p:spPr bwMode="auto">
          <a:xfrm>
            <a:off x="498475" y="4954588"/>
            <a:ext cx="8231188" cy="1582738"/>
          </a:xfrm>
          <a:prstGeom prst="rect">
            <a:avLst/>
          </a:prstGeom>
          <a:solidFill>
            <a:srgbClr val="E2D9EB"/>
          </a:solidFill>
          <a:ln w="38100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特点：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结点间关系蕴含在其存储位置中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浪费空间，适于存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满二叉树和完全二叉树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4" name="Group 47"/>
          <p:cNvGrpSpPr/>
          <p:nvPr/>
        </p:nvGrpSpPr>
        <p:grpSpPr>
          <a:xfrm>
            <a:off x="5080000" y="2060575"/>
            <a:ext cx="3543300" cy="2598738"/>
            <a:chOff x="3094" y="489"/>
            <a:chExt cx="2232" cy="1637"/>
          </a:xfrm>
        </p:grpSpPr>
        <p:pic>
          <p:nvPicPr>
            <p:cNvPr id="58394" name="Picture 4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94" y="489"/>
              <a:ext cx="2232" cy="16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2023" name="Text Box 46"/>
            <p:cNvSpPr txBox="1">
              <a:spLocks noChangeArrowheads="1"/>
            </p:cNvSpPr>
            <p:nvPr/>
          </p:nvSpPr>
          <p:spPr bwMode="auto">
            <a:xfrm>
              <a:off x="3334" y="1761"/>
              <a:ext cx="1224" cy="3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单支树</a:t>
              </a:r>
              <a:endPara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2024" name="Rectangle 48"/>
          <p:cNvSpPr>
            <a:spLocks noChangeArrowheads="1"/>
          </p:cNvSpPr>
          <p:nvPr/>
        </p:nvSpPr>
        <p:spPr bwMode="auto">
          <a:xfrm>
            <a:off x="860425" y="215900"/>
            <a:ext cx="4676775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二叉树的顺序存储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  <p:grpSp>
        <p:nvGrpSpPr>
          <p:cNvPr id="58374" name="Group 18"/>
          <p:cNvGrpSpPr/>
          <p:nvPr/>
        </p:nvGrpSpPr>
        <p:grpSpPr>
          <a:xfrm>
            <a:off x="479425" y="1962150"/>
            <a:ext cx="3438525" cy="2638425"/>
            <a:chOff x="534" y="1635"/>
            <a:chExt cx="1896" cy="1600"/>
          </a:xfrm>
        </p:grpSpPr>
        <p:grpSp>
          <p:nvGrpSpPr>
            <p:cNvPr id="58375" name="Group 19"/>
            <p:cNvGrpSpPr/>
            <p:nvPr/>
          </p:nvGrpSpPr>
          <p:grpSpPr>
            <a:xfrm>
              <a:off x="808" y="1635"/>
              <a:ext cx="1239" cy="1600"/>
              <a:chOff x="3964" y="227"/>
              <a:chExt cx="1239" cy="1600"/>
            </a:xfrm>
          </p:grpSpPr>
          <p:sp>
            <p:nvSpPr>
              <p:cNvPr id="58381" name="Oval 20"/>
              <p:cNvSpPr/>
              <p:nvPr/>
            </p:nvSpPr>
            <p:spPr>
              <a:xfrm>
                <a:off x="4552" y="227"/>
                <a:ext cx="290" cy="292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ctr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a</a:t>
                </a:r>
                <a:endParaRPr lang="en-US" altLang="zh-CN" sz="2000" dirty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8382" name="Oval 21"/>
              <p:cNvSpPr/>
              <p:nvPr/>
            </p:nvSpPr>
            <p:spPr>
              <a:xfrm>
                <a:off x="4249" y="617"/>
                <a:ext cx="290" cy="292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ctr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b</a:t>
                </a:r>
                <a:endParaRPr lang="en-US" altLang="zh-CN" sz="2000" dirty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8383" name="Oval 22"/>
              <p:cNvSpPr/>
              <p:nvPr/>
            </p:nvSpPr>
            <p:spPr>
              <a:xfrm>
                <a:off x="4874" y="627"/>
                <a:ext cx="290" cy="292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ctr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c</a:t>
                </a:r>
                <a:endParaRPr lang="en-US" altLang="zh-CN" sz="2000" dirty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8384" name="Oval 23"/>
              <p:cNvSpPr/>
              <p:nvPr/>
            </p:nvSpPr>
            <p:spPr>
              <a:xfrm>
                <a:off x="3964" y="1068"/>
                <a:ext cx="290" cy="292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ctr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d</a:t>
                </a:r>
                <a:endParaRPr lang="en-US" altLang="zh-CN" sz="2000" dirty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8385" name="Oval 24"/>
              <p:cNvSpPr/>
              <p:nvPr/>
            </p:nvSpPr>
            <p:spPr>
              <a:xfrm>
                <a:off x="4568" y="1068"/>
                <a:ext cx="290" cy="292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ctr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e</a:t>
                </a:r>
                <a:endParaRPr lang="en-US" altLang="zh-CN" sz="2000" dirty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8386" name="Oval 25"/>
              <p:cNvSpPr/>
              <p:nvPr/>
            </p:nvSpPr>
            <p:spPr>
              <a:xfrm>
                <a:off x="4318" y="1535"/>
                <a:ext cx="290" cy="292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ctr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f</a:t>
                </a:r>
                <a:endParaRPr lang="en-US" altLang="zh-CN" sz="2000" dirty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8387" name="Oval 26"/>
              <p:cNvSpPr/>
              <p:nvPr/>
            </p:nvSpPr>
            <p:spPr>
              <a:xfrm>
                <a:off x="4913" y="1535"/>
                <a:ext cx="290" cy="292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 algn="ctr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pitchFamily="2" charset="-122"/>
                  </a:rPr>
                  <a:t>g</a:t>
                </a:r>
                <a:endParaRPr lang="en-US" altLang="zh-CN" sz="2000" dirty="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58388" name="Line 27"/>
              <p:cNvSpPr/>
              <p:nvPr/>
            </p:nvSpPr>
            <p:spPr>
              <a:xfrm flipH="1">
                <a:off x="4501" y="500"/>
                <a:ext cx="111" cy="1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389" name="Line 28"/>
              <p:cNvSpPr/>
              <p:nvPr/>
            </p:nvSpPr>
            <p:spPr>
              <a:xfrm flipH="1">
                <a:off x="4189" y="900"/>
                <a:ext cx="146" cy="21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390" name="Line 29"/>
              <p:cNvSpPr/>
              <p:nvPr/>
            </p:nvSpPr>
            <p:spPr>
              <a:xfrm>
                <a:off x="4812" y="456"/>
                <a:ext cx="133" cy="1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391" name="Line 30"/>
              <p:cNvSpPr/>
              <p:nvPr/>
            </p:nvSpPr>
            <p:spPr>
              <a:xfrm>
                <a:off x="4467" y="878"/>
                <a:ext cx="178" cy="22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392" name="Line 31"/>
              <p:cNvSpPr/>
              <p:nvPr/>
            </p:nvSpPr>
            <p:spPr>
              <a:xfrm>
                <a:off x="4801" y="1300"/>
                <a:ext cx="189" cy="27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393" name="Line 32"/>
              <p:cNvSpPr/>
              <p:nvPr/>
            </p:nvSpPr>
            <p:spPr>
              <a:xfrm flipH="1">
                <a:off x="4545" y="1355"/>
                <a:ext cx="111" cy="2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8376" name="Group 33"/>
            <p:cNvGrpSpPr/>
            <p:nvPr/>
          </p:nvGrpSpPr>
          <p:grpSpPr>
            <a:xfrm>
              <a:off x="534" y="2482"/>
              <a:ext cx="1896" cy="733"/>
              <a:chOff x="0" y="2985"/>
              <a:chExt cx="1896" cy="733"/>
            </a:xfrm>
          </p:grpSpPr>
          <p:sp>
            <p:nvSpPr>
              <p:cNvPr id="58377" name="Oval 34"/>
              <p:cNvSpPr/>
              <p:nvPr/>
            </p:nvSpPr>
            <p:spPr>
              <a:xfrm>
                <a:off x="1244" y="3000"/>
                <a:ext cx="267" cy="26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buNone/>
                </a:pPr>
                <a:endParaRPr lang="zh-CN" altLang="en-US" sz="2800" b="1" dirty="0">
                  <a:ea typeface="仿宋_GB2312" pitchFamily="49" charset="-122"/>
                </a:endParaRPr>
              </a:p>
            </p:txBody>
          </p:sp>
          <p:sp>
            <p:nvSpPr>
              <p:cNvPr id="58378" name="Oval 35"/>
              <p:cNvSpPr/>
              <p:nvPr/>
            </p:nvSpPr>
            <p:spPr>
              <a:xfrm>
                <a:off x="1629" y="2985"/>
                <a:ext cx="267" cy="26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buNone/>
                </a:pPr>
                <a:endParaRPr lang="zh-CN" altLang="en-US" sz="2800" b="1" dirty="0">
                  <a:ea typeface="仿宋_GB2312" pitchFamily="49" charset="-122"/>
                </a:endParaRPr>
              </a:p>
            </p:txBody>
          </p:sp>
          <p:sp>
            <p:nvSpPr>
              <p:cNvPr id="58379" name="Oval 36"/>
              <p:cNvSpPr/>
              <p:nvPr/>
            </p:nvSpPr>
            <p:spPr>
              <a:xfrm>
                <a:off x="0" y="3452"/>
                <a:ext cx="267" cy="26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buNone/>
                </a:pPr>
                <a:endParaRPr lang="zh-CN" altLang="en-US" sz="2800" b="1" dirty="0">
                  <a:ea typeface="仿宋_GB2312" pitchFamily="49" charset="-122"/>
                </a:endParaRPr>
              </a:p>
            </p:txBody>
          </p:sp>
          <p:sp>
            <p:nvSpPr>
              <p:cNvPr id="58380" name="Oval 37"/>
              <p:cNvSpPr/>
              <p:nvPr/>
            </p:nvSpPr>
            <p:spPr>
              <a:xfrm>
                <a:off x="328" y="3440"/>
                <a:ext cx="267" cy="266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>
                <a:lvl1pPr marL="342900" indent="1955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chemeClr val="tx1"/>
                    </a:solidFill>
                    <a:latin typeface="+mn-lt"/>
                    <a:ea typeface="微软雅黑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itchFamily="34" charset="-122"/>
                  </a:defRPr>
                </a:lvl5pPr>
              </a:lstStyle>
              <a:p>
                <a:pPr marL="0" lvl="0" indent="0">
                  <a:lnSpc>
                    <a:spcPct val="100000"/>
                  </a:lnSpc>
                  <a:buNone/>
                </a:pPr>
                <a:endParaRPr lang="zh-CN" altLang="en-US" sz="2800" b="1" dirty="0">
                  <a:ea typeface="仿宋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8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024" name="Rectangle 48"/>
          <p:cNvSpPr>
            <a:spLocks noChangeArrowheads="1"/>
          </p:cNvSpPr>
          <p:nvPr/>
        </p:nvSpPr>
        <p:spPr bwMode="auto">
          <a:xfrm>
            <a:off x="860425" y="215900"/>
            <a:ext cx="5715635" cy="51625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二叉树常用的存储代码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" y="1503045"/>
            <a:ext cx="3708400" cy="1079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52010" y="1503045"/>
            <a:ext cx="33655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tree[i].l</a:t>
            </a:r>
            <a:r>
              <a:rPr lang="zh-CN" altLang="en-US" sz="2400"/>
              <a:t>表示</a:t>
            </a:r>
            <a:r>
              <a:rPr lang="en-US" altLang="zh-CN" sz="2400"/>
              <a:t>i</a:t>
            </a:r>
            <a:r>
              <a:rPr lang="zh-CN" altLang="en-US" sz="2400"/>
              <a:t>这个结点的</a:t>
            </a:r>
            <a:endParaRPr lang="zh-CN" altLang="en-US" sz="2400"/>
          </a:p>
          <a:p>
            <a:r>
              <a:rPr lang="zh-CN" altLang="en-US" sz="2400"/>
              <a:t>左儿子</a:t>
            </a:r>
            <a:endParaRPr lang="zh-CN" altLang="en-US" sz="24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5" y="5103495"/>
            <a:ext cx="1993900" cy="3048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76555" y="996950"/>
            <a:ext cx="11938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写法</a:t>
            </a:r>
            <a:r>
              <a:rPr lang="en-US" altLang="zh-CN"/>
              <a:t>1: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33705" y="2919095"/>
            <a:ext cx="11938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写法</a:t>
            </a:r>
            <a:r>
              <a:rPr lang="en-US" altLang="zh-CN"/>
              <a:t>2:</a:t>
            </a:r>
            <a:endParaRPr lang="en-US" altLang="zh-CN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5" y="3512185"/>
            <a:ext cx="1617980" cy="36131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652010" y="3474085"/>
            <a:ext cx="41827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tr[i*2]    </a:t>
            </a:r>
            <a:r>
              <a:rPr lang="zh-CN" altLang="en-US" sz="2400"/>
              <a:t>表示</a:t>
            </a:r>
            <a:r>
              <a:rPr lang="en-US" altLang="zh-CN" sz="2400"/>
              <a:t>i</a:t>
            </a:r>
            <a:r>
              <a:rPr lang="zh-CN" altLang="en-US" sz="2400"/>
              <a:t>的左儿子</a:t>
            </a:r>
            <a:endParaRPr lang="zh-CN" altLang="en-US" sz="2400"/>
          </a:p>
          <a:p>
            <a:r>
              <a:rPr lang="en-US" altLang="zh-CN" sz="2400"/>
              <a:t>tr[i*2+1]</a:t>
            </a:r>
            <a:r>
              <a:rPr lang="zh-CN" altLang="en-US" sz="2400"/>
              <a:t>表示</a:t>
            </a:r>
            <a:r>
              <a:rPr lang="en-US" altLang="zh-CN" sz="2400"/>
              <a:t>i</a:t>
            </a:r>
            <a:r>
              <a:rPr lang="zh-CN" altLang="en-US" sz="2400"/>
              <a:t>的右儿子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440055" y="3980815"/>
            <a:ext cx="3900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结点从</a:t>
            </a:r>
            <a:r>
              <a:rPr lang="en-US" altLang="zh-CN" sz="1600"/>
              <a:t>1</a:t>
            </a:r>
            <a:r>
              <a:rPr lang="zh-CN" altLang="en-US" sz="1600"/>
              <a:t>开始编号</a:t>
            </a:r>
            <a:endParaRPr lang="zh-CN" altLang="en-US" sz="1600"/>
          </a:p>
        </p:txBody>
      </p:sp>
      <p:sp>
        <p:nvSpPr>
          <p:cNvPr id="21" name="文本框 20"/>
          <p:cNvSpPr txBox="1"/>
          <p:nvPr/>
        </p:nvSpPr>
        <p:spPr>
          <a:xfrm>
            <a:off x="400050" y="4581525"/>
            <a:ext cx="3940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写法</a:t>
            </a:r>
            <a:r>
              <a:rPr lang="en-US" altLang="zh-CN"/>
              <a:t>3</a:t>
            </a:r>
            <a:r>
              <a:rPr lang="zh-CN" altLang="en-US"/>
              <a:t>（邻接表）：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623435" y="4791075"/>
            <a:ext cx="29654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g[i]</a:t>
            </a:r>
            <a:r>
              <a:rPr lang="zh-CN" altLang="en-US" sz="2400"/>
              <a:t>这个</a:t>
            </a:r>
            <a:r>
              <a:rPr lang="en-US" altLang="zh-CN" sz="2400"/>
              <a:t>vector</a:t>
            </a:r>
            <a:r>
              <a:rPr lang="zh-CN" altLang="en-US" sz="2400"/>
              <a:t>存的是</a:t>
            </a:r>
            <a:endParaRPr lang="zh-CN" altLang="en-US" sz="2400"/>
          </a:p>
          <a:p>
            <a:r>
              <a:rPr lang="zh-CN" altLang="en-US" sz="2400"/>
              <a:t>与</a:t>
            </a:r>
            <a:r>
              <a:rPr lang="en-US" altLang="zh-CN" sz="2400"/>
              <a:t>i</a:t>
            </a:r>
            <a:r>
              <a:rPr lang="zh-CN" altLang="en-US" sz="2400"/>
              <a:t>相连的结点</a:t>
            </a:r>
            <a:endParaRPr lang="zh-CN" altLang="en-US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矩形 50"/>
          <p:cNvSpPr/>
          <p:nvPr/>
        </p:nvSpPr>
        <p:spPr bwMode="auto">
          <a:xfrm>
            <a:off x="0" y="1727200"/>
            <a:ext cx="9144000" cy="53975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9476B6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315" name="图片 2"/>
          <p:cNvPicPr>
            <a:picLocks noChangeAspect="1"/>
          </p:cNvPicPr>
          <p:nvPr/>
        </p:nvPicPr>
        <p:blipFill>
          <a:blip r:embed="rId1"/>
          <a:srcRect l="1575" t="11116"/>
          <a:stretch>
            <a:fillRect/>
          </a:stretch>
        </p:blipFill>
        <p:spPr>
          <a:xfrm>
            <a:off x="-4762" y="0"/>
            <a:ext cx="9124950" cy="162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" name="矩形 62"/>
          <p:cNvSpPr/>
          <p:nvPr/>
        </p:nvSpPr>
        <p:spPr bwMode="auto">
          <a:xfrm>
            <a:off x="23813" y="9525"/>
            <a:ext cx="9151938" cy="1609725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60450" y="2511425"/>
            <a:ext cx="7832725" cy="22402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掌握二叉树的基本概念、性质和存储结构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熟练掌握二叉树的前、中、后序遍历方法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树的相关例题：二叉树深度～二叉树问题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挑战题：[JLOI2012]树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319" name="组合 28"/>
          <p:cNvGrpSpPr/>
          <p:nvPr/>
        </p:nvGrpSpPr>
        <p:grpSpPr>
          <a:xfrm>
            <a:off x="423863" y="2492375"/>
            <a:ext cx="590550" cy="627063"/>
            <a:chOff x="6242320" y="1105727"/>
            <a:chExt cx="589786" cy="626517"/>
          </a:xfrm>
        </p:grpSpPr>
        <p:sp>
          <p:nvSpPr>
            <p:cNvPr id="12310" name="TextBox 6"/>
            <p:cNvSpPr txBox="1">
              <a:spLocks noChangeArrowheads="1"/>
            </p:cNvSpPr>
            <p:nvPr/>
          </p:nvSpPr>
          <p:spPr bwMode="auto">
            <a:xfrm>
              <a:off x="6327934" y="1105727"/>
              <a:ext cx="447096" cy="49169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11" name="文本框 22"/>
            <p:cNvSpPr txBox="1">
              <a:spLocks noChangeArrowheads="1"/>
            </p:cNvSpPr>
            <p:nvPr/>
          </p:nvSpPr>
          <p:spPr bwMode="auto">
            <a:xfrm>
              <a:off x="6242320" y="1516532"/>
              <a:ext cx="589786" cy="21571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320" name="组合 45"/>
          <p:cNvGrpSpPr/>
          <p:nvPr/>
        </p:nvGrpSpPr>
        <p:grpSpPr>
          <a:xfrm>
            <a:off x="423863" y="3087688"/>
            <a:ext cx="590550" cy="631825"/>
            <a:chOff x="6242320" y="2373233"/>
            <a:chExt cx="589786" cy="631741"/>
          </a:xfrm>
        </p:grpSpPr>
        <p:sp>
          <p:nvSpPr>
            <p:cNvPr id="12308" name="TextBox 6"/>
            <p:cNvSpPr txBox="1">
              <a:spLocks noChangeArrowheads="1"/>
            </p:cNvSpPr>
            <p:nvPr/>
          </p:nvSpPr>
          <p:spPr bwMode="auto">
            <a:xfrm>
              <a:off x="6327934" y="2373233"/>
              <a:ext cx="447096" cy="49206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9" name="文本框 23"/>
            <p:cNvSpPr txBox="1">
              <a:spLocks noChangeArrowheads="1"/>
            </p:cNvSpPr>
            <p:nvPr/>
          </p:nvSpPr>
          <p:spPr bwMode="auto">
            <a:xfrm>
              <a:off x="6242320" y="2789103"/>
              <a:ext cx="589786" cy="2158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321" name="组合 48"/>
          <p:cNvGrpSpPr/>
          <p:nvPr/>
        </p:nvGrpSpPr>
        <p:grpSpPr>
          <a:xfrm>
            <a:off x="423863" y="3644900"/>
            <a:ext cx="590550" cy="620713"/>
            <a:chOff x="6242320" y="3640739"/>
            <a:chExt cx="589786" cy="620418"/>
          </a:xfrm>
        </p:grpSpPr>
        <p:sp>
          <p:nvSpPr>
            <p:cNvPr id="12306" name="TextBox 6"/>
            <p:cNvSpPr txBox="1">
              <a:spLocks noChangeArrowheads="1"/>
            </p:cNvSpPr>
            <p:nvPr/>
          </p:nvSpPr>
          <p:spPr bwMode="auto">
            <a:xfrm>
              <a:off x="6327934" y="3640739"/>
              <a:ext cx="447096" cy="49189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6AE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6AEDD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7" name="文本框 24"/>
            <p:cNvSpPr txBox="1">
              <a:spLocks noChangeArrowheads="1"/>
            </p:cNvSpPr>
            <p:nvPr/>
          </p:nvSpPr>
          <p:spPr bwMode="auto">
            <a:xfrm>
              <a:off x="6242320" y="4045360"/>
              <a:ext cx="589786" cy="21579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304" name="TextBox 6"/>
          <p:cNvSpPr txBox="1">
            <a:spLocks noChangeArrowheads="1"/>
          </p:cNvSpPr>
          <p:nvPr/>
        </p:nvSpPr>
        <p:spPr bwMode="auto">
          <a:xfrm>
            <a:off x="500380" y="4221480"/>
            <a:ext cx="448945" cy="4902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324" name="组合 3"/>
          <p:cNvGrpSpPr/>
          <p:nvPr/>
        </p:nvGrpSpPr>
        <p:grpSpPr>
          <a:xfrm>
            <a:off x="3684588" y="336550"/>
            <a:ext cx="1830387" cy="1831975"/>
            <a:chOff x="3117668" y="234317"/>
            <a:chExt cx="2127323" cy="2127323"/>
          </a:xfrm>
        </p:grpSpPr>
        <p:sp>
          <p:nvSpPr>
            <p:cNvPr id="46" name="椭圆 45"/>
            <p:cNvSpPr/>
            <p:nvPr/>
          </p:nvSpPr>
          <p:spPr>
            <a:xfrm>
              <a:off x="3117668" y="234317"/>
              <a:ext cx="2127323" cy="2127323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372208" y="482505"/>
              <a:ext cx="1630947" cy="1630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tx1">
                  <a:alpha val="2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3329" name="组合 47"/>
            <p:cNvGrpSpPr/>
            <p:nvPr/>
          </p:nvGrpSpPr>
          <p:grpSpPr>
            <a:xfrm>
              <a:off x="3250509" y="768989"/>
              <a:ext cx="1800200" cy="1001573"/>
              <a:chOff x="3896925" y="1033243"/>
              <a:chExt cx="1350150" cy="751179"/>
            </a:xfrm>
          </p:grpSpPr>
          <p:sp>
            <p:nvSpPr>
              <p:cNvPr id="49" name="TextBox 7"/>
              <p:cNvSpPr txBox="1"/>
              <p:nvPr/>
            </p:nvSpPr>
            <p:spPr>
              <a:xfrm>
                <a:off x="4256708" y="1399568"/>
                <a:ext cx="690504" cy="384356"/>
              </a:xfrm>
              <a:prstGeom prst="rect">
                <a:avLst/>
              </a:prstGeom>
              <a:noFill/>
            </p:spPr>
            <p:txBody>
              <a:bodyPr lIns="0" tIns="0" rIns="0" bIns="0" anchor="b">
                <a:normAutofit/>
              </a:bodyPr>
              <a:lstStyle/>
              <a:p>
                <a:pPr marR="0" algn="dist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135" b="0" kern="1200" cap="none" spc="0" normalizeH="0" baseline="0" noProof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target</a:t>
                </a:r>
                <a:endParaRPr kumimoji="0" lang="en-US" altLang="zh-CN" sz="2135" b="0" kern="1200" cap="none" spc="0" normalizeH="0" baseline="0" noProof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" name="Rectangle 9"/>
              <p:cNvSpPr/>
              <p:nvPr/>
            </p:nvSpPr>
            <p:spPr>
              <a:xfrm>
                <a:off x="3896926" y="1033186"/>
                <a:ext cx="1350565" cy="69267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735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目标</a:t>
                </a:r>
                <a:endParaRPr kumimoji="0" lang="zh-CN" altLang="en-US" sz="3735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9"/>
          <p:cNvPicPr>
            <a:picLocks noChangeAspect="1"/>
          </p:cNvPicPr>
          <p:nvPr/>
        </p:nvPicPr>
        <p:blipFill>
          <a:blip r:embed="rId1"/>
          <a:srcRect l="1575"/>
          <a:stretch>
            <a:fillRect/>
          </a:stretch>
        </p:blipFill>
        <p:spPr>
          <a:xfrm>
            <a:off x="0" y="1588"/>
            <a:ext cx="9124950" cy="183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: 圆角 16"/>
          <p:cNvSpPr>
            <a:spLocks noChangeArrowheads="1"/>
          </p:cNvSpPr>
          <p:nvPr/>
        </p:nvSpPr>
        <p:spPr bwMode="auto">
          <a:xfrm>
            <a:off x="2444750" y="3405823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/>
          <p:cNvSpPr>
            <a:spLocks noChangeArrowheads="1"/>
          </p:cNvSpPr>
          <p:nvPr/>
        </p:nvSpPr>
        <p:spPr bwMode="auto">
          <a:xfrm>
            <a:off x="1500188" y="3405823"/>
            <a:ext cx="839788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525" y="1588"/>
            <a:ext cx="9151938" cy="2024063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/>
          <p:cNvSpPr/>
          <p:nvPr/>
        </p:nvSpPr>
        <p:spPr>
          <a:xfrm flipH="1">
            <a:off x="-36512" y="774700"/>
            <a:ext cx="9207500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dist" defTabSz="914400">
              <a:buClrTx/>
              <a:buSzTx/>
              <a:buFontTx/>
              <a:buNone/>
              <a:defRPr/>
            </a:pPr>
            <a:r>
              <a:rPr kumimoji="0" lang="zh-CN" altLang="en-US" sz="3600" b="0" kern="120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目录导航</a:t>
            </a:r>
            <a:endParaRPr kumimoji="0" lang="zh-CN" altLang="en-US" sz="3600" b="0" kern="1200" cap="none" spc="0" normalizeH="0" baseline="0" noProof="0" dirty="0">
              <a:solidFill>
                <a:srgbClr val="FE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19250" y="2133600"/>
            <a:ext cx="720725" cy="23069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5.1</a:t>
            </a:r>
            <a:endParaRPr kumimoji="0" lang="zh-CN" altLang="en-US" sz="2400" b="0" kern="120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5.2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5.3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5.4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44750" y="2133600"/>
            <a:ext cx="505079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树和二叉树的定义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二叉树的性质和存储结构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遍历二叉树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例题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6"/>
          <p:cNvSpPr>
            <a:spLocks noChangeArrowheads="1"/>
          </p:cNvSpPr>
          <p:nvPr/>
        </p:nvSpPr>
        <p:spPr bwMode="auto">
          <a:xfrm>
            <a:off x="768350" y="153988"/>
            <a:ext cx="6948488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5.5.1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遍历二叉树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  <p:grpSp>
        <p:nvGrpSpPr>
          <p:cNvPr id="67587" name="Group 61"/>
          <p:cNvGrpSpPr/>
          <p:nvPr/>
        </p:nvGrpSpPr>
        <p:grpSpPr>
          <a:xfrm>
            <a:off x="754063" y="1657350"/>
            <a:ext cx="830262" cy="831850"/>
            <a:chOff x="6518563" y="1579415"/>
            <a:chExt cx="831273" cy="831273"/>
          </a:xfrm>
        </p:grpSpPr>
        <p:sp>
          <p:nvSpPr>
            <p:cNvPr id="30" name="Rounded Rectangle 12"/>
            <p:cNvSpPr/>
            <p:nvPr/>
          </p:nvSpPr>
          <p:spPr>
            <a:xfrm>
              <a:off x="6518563" y="1579415"/>
              <a:ext cx="831273" cy="831273"/>
            </a:xfrm>
            <a:prstGeom prst="round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" name="Group 19"/>
            <p:cNvGrpSpPr/>
            <p:nvPr/>
          </p:nvGrpSpPr>
          <p:grpSpPr>
            <a:xfrm>
              <a:off x="6702027" y="1790527"/>
              <a:ext cx="464344" cy="465138"/>
              <a:chOff x="9145588" y="4435475"/>
              <a:chExt cx="464344" cy="465138"/>
            </a:xfrm>
            <a:solidFill>
              <a:srgbClr val="EEECE1"/>
            </a:solidFill>
          </p:grpSpPr>
          <p:sp>
            <p:nvSpPr>
              <p:cNvPr id="32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7965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3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7965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4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7965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7965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7965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7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7965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8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7965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9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7965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40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7965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Gill Sans" panose="020B0502020104020203" charset="0"/>
                </a:endParaRPr>
              </a:p>
            </p:txBody>
          </p:sp>
        </p:grpSp>
      </p:grpSp>
      <p:grpSp>
        <p:nvGrpSpPr>
          <p:cNvPr id="67588" name="Group 62"/>
          <p:cNvGrpSpPr/>
          <p:nvPr/>
        </p:nvGrpSpPr>
        <p:grpSpPr>
          <a:xfrm>
            <a:off x="782638" y="3632200"/>
            <a:ext cx="830262" cy="831850"/>
            <a:chOff x="6518563" y="2750124"/>
            <a:chExt cx="831273" cy="831273"/>
          </a:xfrm>
        </p:grpSpPr>
        <p:sp>
          <p:nvSpPr>
            <p:cNvPr id="42" name="Rounded Rectangle 13"/>
            <p:cNvSpPr/>
            <p:nvPr/>
          </p:nvSpPr>
          <p:spPr>
            <a:xfrm>
              <a:off x="6518563" y="2750124"/>
              <a:ext cx="831273" cy="831273"/>
            </a:xfrm>
            <a:prstGeom prst="round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" name="Group 29"/>
            <p:cNvGrpSpPr/>
            <p:nvPr/>
          </p:nvGrpSpPr>
          <p:grpSpPr>
            <a:xfrm>
              <a:off x="6772671" y="2933191"/>
              <a:ext cx="319088" cy="465138"/>
              <a:chOff x="5441157" y="4440238"/>
              <a:chExt cx="319088" cy="465138"/>
            </a:xfrm>
            <a:solidFill>
              <a:srgbClr val="EEECE1"/>
            </a:solidFill>
          </p:grpSpPr>
          <p:sp>
            <p:nvSpPr>
              <p:cNvPr id="44" name="AutoShape 97"/>
              <p:cNvSpPr/>
              <p:nvPr/>
            </p:nvSpPr>
            <p:spPr bwMode="auto">
              <a:xfrm>
                <a:off x="5441157" y="444023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7965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+mn-ea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45" name="AutoShape 98"/>
              <p:cNvSpPr/>
              <p:nvPr/>
            </p:nvSpPr>
            <p:spPr bwMode="auto">
              <a:xfrm>
                <a:off x="5571332" y="448389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7965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+mn-ea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46" name="AutoShape 99"/>
              <p:cNvSpPr/>
              <p:nvPr/>
            </p:nvSpPr>
            <p:spPr bwMode="auto">
              <a:xfrm>
                <a:off x="5586413" y="484743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7965" rtl="0" eaLnBrk="1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+mn-ea"/>
                  <a:cs typeface="+mn-cs"/>
                  <a:sym typeface="Gill Sans" panose="020B0502020104020203" charset="0"/>
                </a:endParaRPr>
              </a:p>
            </p:txBody>
          </p:sp>
        </p:grpSp>
      </p:grpSp>
      <p:sp>
        <p:nvSpPr>
          <p:cNvPr id="67589" name="TextBox 61"/>
          <p:cNvSpPr txBox="1"/>
          <p:nvPr/>
        </p:nvSpPr>
        <p:spPr>
          <a:xfrm>
            <a:off x="1763713" y="1184275"/>
            <a:ext cx="2093912" cy="677863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>
            <a:spAutoFit/>
          </a:bodyPr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r>
              <a:rPr lang="zh-CN" altLang="en-US" sz="3600" b="1" dirty="0">
                <a:solidFill>
                  <a:srgbClr val="595959"/>
                </a:solidFill>
                <a:latin typeface="微软雅黑" pitchFamily="34" charset="-122"/>
              </a:rPr>
              <a:t>遍历定义</a:t>
            </a:r>
            <a:endParaRPr lang="zh-CN" altLang="en-US" sz="3600" b="1" dirty="0">
              <a:solidFill>
                <a:srgbClr val="595959"/>
              </a:solidFill>
              <a:latin typeface="微软雅黑" pitchFamily="34" charset="-122"/>
            </a:endParaRPr>
          </a:p>
        </p:txBody>
      </p:sp>
      <p:sp>
        <p:nvSpPr>
          <p:cNvPr id="67590" name="TextBox 62"/>
          <p:cNvSpPr txBox="1"/>
          <p:nvPr/>
        </p:nvSpPr>
        <p:spPr>
          <a:xfrm>
            <a:off x="1808163" y="2005013"/>
            <a:ext cx="7091362" cy="1108075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>
            <a:spAutoFit/>
          </a:bodyPr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r>
              <a:rPr lang="zh-CN" altLang="en-US" sz="3200" dirty="0">
                <a:solidFill>
                  <a:srgbClr val="595959"/>
                </a:solidFill>
                <a:latin typeface="微软雅黑" pitchFamily="34" charset="-122"/>
              </a:rPr>
              <a:t>指按某条搜索路线遍访每个结点且不重复（又称周游）。</a:t>
            </a:r>
            <a:endParaRPr lang="zh-CN" altLang="en-US" sz="3200" dirty="0">
              <a:solidFill>
                <a:srgbClr val="595959"/>
              </a:solidFill>
              <a:latin typeface="微软雅黑" pitchFamily="34" charset="-122"/>
            </a:endParaRPr>
          </a:p>
        </p:txBody>
      </p:sp>
      <p:sp>
        <p:nvSpPr>
          <p:cNvPr id="67591" name="TextBox 63"/>
          <p:cNvSpPr txBox="1"/>
          <p:nvPr/>
        </p:nvSpPr>
        <p:spPr>
          <a:xfrm>
            <a:off x="1838325" y="3513138"/>
            <a:ext cx="2092325" cy="677862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>
            <a:spAutoFit/>
          </a:bodyPr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r>
              <a:rPr lang="zh-CN" altLang="en-US" sz="3600" b="1" dirty="0">
                <a:solidFill>
                  <a:srgbClr val="595959"/>
                </a:solidFill>
                <a:latin typeface="微软雅黑" pitchFamily="34" charset="-122"/>
              </a:rPr>
              <a:t>遍历用途</a:t>
            </a:r>
            <a:endParaRPr lang="zh-CN" altLang="en-US" sz="3600" b="1" dirty="0">
              <a:solidFill>
                <a:srgbClr val="595959"/>
              </a:solidFill>
              <a:latin typeface="微软雅黑" pitchFamily="34" charset="-122"/>
            </a:endParaRPr>
          </a:p>
        </p:txBody>
      </p:sp>
      <p:sp>
        <p:nvSpPr>
          <p:cNvPr id="67592" name="TextBox 64"/>
          <p:cNvSpPr txBox="1"/>
          <p:nvPr/>
        </p:nvSpPr>
        <p:spPr>
          <a:xfrm>
            <a:off x="1763713" y="4278313"/>
            <a:ext cx="7091362" cy="1600200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>
            <a:spAutoFit/>
          </a:bodyPr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buNone/>
            </a:pPr>
            <a:r>
              <a:rPr lang="zh-CN" altLang="en-US" sz="3200" dirty="0">
                <a:solidFill>
                  <a:srgbClr val="595959"/>
                </a:solidFill>
                <a:latin typeface="微软雅黑" pitchFamily="34" charset="-122"/>
              </a:rPr>
              <a:t>它是树结构插入、删除、修改、查找和排序运算的前提，是二叉树一切运算的基础和核心。 </a:t>
            </a:r>
            <a:endParaRPr lang="en-US" altLang="zh-CN" sz="3200" dirty="0">
              <a:solidFill>
                <a:srgbClr val="595959"/>
              </a:solidFill>
              <a:latin typeface="微软雅黑" pitchFamily="34" charset="-122"/>
            </a:endParaRPr>
          </a:p>
        </p:txBody>
      </p:sp>
      <p:sp>
        <p:nvSpPr>
          <p:cNvPr id="51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矩形 2"/>
          <p:cNvSpPr/>
          <p:nvPr/>
        </p:nvSpPr>
        <p:spPr>
          <a:xfrm>
            <a:off x="0" y="3716338"/>
            <a:ext cx="9144000" cy="2881312"/>
          </a:xfrm>
          <a:prstGeom prst="rect">
            <a:avLst/>
          </a:prstGeom>
          <a:solidFill>
            <a:srgbClr val="E2D9EB"/>
          </a:solidFill>
          <a:ln w="9525">
            <a:noFill/>
          </a:ln>
        </p:spPr>
        <p:txBody>
          <a:bodyPr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907269" name="Text Box 5"/>
          <p:cNvSpPr txBox="1">
            <a:spLocks noChangeArrowheads="1"/>
          </p:cNvSpPr>
          <p:nvPr/>
        </p:nvSpPr>
        <p:spPr bwMode="auto">
          <a:xfrm>
            <a:off x="3506788" y="1479550"/>
            <a:ext cx="2036763" cy="1801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先序遍历：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中序遍历：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后序遍历：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965200" y="1341438"/>
            <a:ext cx="2238375" cy="1801812"/>
            <a:chOff x="144" y="624"/>
            <a:chExt cx="1410" cy="1135"/>
          </a:xfrm>
        </p:grpSpPr>
        <p:sp>
          <p:nvSpPr>
            <p:cNvPr id="49156" name="Rectangle 7"/>
            <p:cNvSpPr>
              <a:spLocks noChangeArrowheads="1"/>
            </p:cNvSpPr>
            <p:nvPr/>
          </p:nvSpPr>
          <p:spPr bwMode="auto">
            <a:xfrm>
              <a:off x="144" y="624"/>
              <a:ext cx="1410" cy="11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         A 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   B          C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D      E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57" name="Line 8"/>
            <p:cNvSpPr>
              <a:spLocks noChangeShapeType="1"/>
            </p:cNvSpPr>
            <p:nvPr/>
          </p:nvSpPr>
          <p:spPr bwMode="auto">
            <a:xfrm flipH="1">
              <a:off x="576" y="912"/>
              <a:ext cx="192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58" name="Line 9"/>
            <p:cNvSpPr>
              <a:spLocks noChangeShapeType="1"/>
            </p:cNvSpPr>
            <p:nvPr/>
          </p:nvSpPr>
          <p:spPr bwMode="auto">
            <a:xfrm>
              <a:off x="912" y="864"/>
              <a:ext cx="240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59" name="Line 10"/>
            <p:cNvSpPr>
              <a:spLocks noChangeShapeType="1"/>
            </p:cNvSpPr>
            <p:nvPr/>
          </p:nvSpPr>
          <p:spPr bwMode="auto">
            <a:xfrm>
              <a:off x="576" y="1296"/>
              <a:ext cx="144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60" name="Line 11"/>
            <p:cNvSpPr>
              <a:spLocks noChangeShapeType="1"/>
            </p:cNvSpPr>
            <p:nvPr/>
          </p:nvSpPr>
          <p:spPr bwMode="auto">
            <a:xfrm flipH="1">
              <a:off x="240" y="1296"/>
              <a:ext cx="192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07276" name="Rectangle 12"/>
          <p:cNvSpPr>
            <a:spLocks noChangeArrowheads="1"/>
          </p:cNvSpPr>
          <p:nvPr/>
        </p:nvSpPr>
        <p:spPr bwMode="auto">
          <a:xfrm>
            <a:off x="5260975" y="1506538"/>
            <a:ext cx="1827213" cy="1801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 B D E C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 B E A C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 E B C A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7277" name="Rectangle 13"/>
          <p:cNvSpPr>
            <a:spLocks noChangeArrowheads="1"/>
          </p:cNvSpPr>
          <p:nvPr/>
        </p:nvSpPr>
        <p:spPr bwMode="auto">
          <a:xfrm>
            <a:off x="1182688" y="3860800"/>
            <a:ext cx="6096000" cy="247173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口诀：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DLR—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先序遍历，即先根再左再右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LDR—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中序遍历，即先左再根再右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LRD—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后序遍历，即先左再右再根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887413" y="204788"/>
            <a:ext cx="4260850" cy="5175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遍历规则（按先左后右）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0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727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7276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7276">
                                            <p:txEl>
                                              <p:charRg st="2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nimBg="1"/>
      <p:bldP spid="907269" grpId="0"/>
      <p:bldP spid="907276" grpId="0" build="p"/>
      <p:bldP spid="90727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9316" name="Rectangle 4"/>
          <p:cNvSpPr>
            <a:spLocks noChangeArrowheads="1"/>
          </p:cNvSpPr>
          <p:nvPr/>
        </p:nvSpPr>
        <p:spPr bwMode="auto">
          <a:xfrm>
            <a:off x="4735513" y="1225550"/>
            <a:ext cx="2667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           L            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4735513" y="1606550"/>
            <a:ext cx="457200" cy="1066800"/>
            <a:chOff x="2880" y="1248"/>
            <a:chExt cx="288" cy="672"/>
          </a:xfrm>
        </p:grpSpPr>
        <p:sp>
          <p:nvSpPr>
            <p:cNvPr id="51204" name="Line 6"/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790" name="Oval 7"/>
            <p:cNvSpPr/>
            <p:nvPr/>
          </p:nvSpPr>
          <p:spPr>
            <a:xfrm>
              <a:off x="2880" y="1680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A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5268913" y="1606550"/>
            <a:ext cx="1524000" cy="1447800"/>
            <a:chOff x="3216" y="1248"/>
            <a:chExt cx="960" cy="912"/>
          </a:xfrm>
        </p:grpSpPr>
        <p:sp>
          <p:nvSpPr>
            <p:cNvPr id="51207" name="Line 9"/>
            <p:cNvSpPr>
              <a:spLocks noChangeShapeType="1"/>
            </p:cNvSpPr>
            <p:nvPr/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73784" name="Group 10"/>
            <p:cNvGrpSpPr/>
            <p:nvPr/>
          </p:nvGrpSpPr>
          <p:grpSpPr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51209" name="Line 11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210" name="Line 12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211" name="Line 13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1212" name="Rectangle 14"/>
            <p:cNvSpPr>
              <a:spLocks noChangeArrowheads="1"/>
            </p:cNvSpPr>
            <p:nvPr/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D    L   R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15"/>
          <p:cNvGrpSpPr/>
          <p:nvPr/>
        </p:nvGrpSpPr>
        <p:grpSpPr>
          <a:xfrm>
            <a:off x="6107113" y="3054350"/>
            <a:ext cx="1447800" cy="1447800"/>
            <a:chOff x="3744" y="2160"/>
            <a:chExt cx="912" cy="912"/>
          </a:xfrm>
        </p:grpSpPr>
        <p:grpSp>
          <p:nvGrpSpPr>
            <p:cNvPr id="73777" name="Group 16"/>
            <p:cNvGrpSpPr/>
            <p:nvPr/>
          </p:nvGrpSpPr>
          <p:grpSpPr>
            <a:xfrm>
              <a:off x="3888" y="2592"/>
              <a:ext cx="576" cy="240"/>
              <a:chOff x="3888" y="2592"/>
              <a:chExt cx="576" cy="240"/>
            </a:xfrm>
          </p:grpSpPr>
          <p:sp>
            <p:nvSpPr>
              <p:cNvPr id="51215" name="Line 17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216" name="Line 18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217" name="Line 19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1218" name="Rectangle 20"/>
            <p:cNvSpPr>
              <a:spLocks noChangeArrowheads="1"/>
            </p:cNvSpPr>
            <p:nvPr/>
          </p:nvSpPr>
          <p:spPr bwMode="auto">
            <a:xfrm>
              <a:off x="3744" y="2832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D    L   R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19" name="Line 21"/>
            <p:cNvSpPr>
              <a:spLocks noChangeShapeType="1"/>
            </p:cNvSpPr>
            <p:nvPr/>
          </p:nvSpPr>
          <p:spPr bwMode="auto">
            <a:xfrm>
              <a:off x="398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Group 22"/>
          <p:cNvGrpSpPr/>
          <p:nvPr/>
        </p:nvGrpSpPr>
        <p:grpSpPr>
          <a:xfrm>
            <a:off x="5802313" y="3054350"/>
            <a:ext cx="457200" cy="990600"/>
            <a:chOff x="3552" y="2160"/>
            <a:chExt cx="288" cy="624"/>
          </a:xfrm>
        </p:grpSpPr>
        <p:sp>
          <p:nvSpPr>
            <p:cNvPr id="73775" name="Text Box 23"/>
            <p:cNvSpPr txBox="1"/>
            <p:nvPr/>
          </p:nvSpPr>
          <p:spPr>
            <a:xfrm rot="-5503572">
              <a:off x="3576" y="25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b="1" dirty="0">
                  <a:sym typeface="+mn-lt"/>
                </a:rPr>
                <a:t>&gt;</a:t>
              </a:r>
              <a:endParaRPr lang="en-US" altLang="zh-CN" b="1" dirty="0">
                <a:sym typeface="+mn-lt"/>
              </a:endParaRPr>
            </a:p>
          </p:txBody>
        </p:sp>
        <p:sp>
          <p:nvSpPr>
            <p:cNvPr id="51222" name="Line 24"/>
            <p:cNvSpPr>
              <a:spLocks noChangeShapeType="1"/>
            </p:cNvSpPr>
            <p:nvPr/>
          </p:nvSpPr>
          <p:spPr bwMode="auto">
            <a:xfrm>
              <a:off x="369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Group 25"/>
          <p:cNvGrpSpPr/>
          <p:nvPr/>
        </p:nvGrpSpPr>
        <p:grpSpPr>
          <a:xfrm>
            <a:off x="5345113" y="3054350"/>
            <a:ext cx="457200" cy="1066800"/>
            <a:chOff x="3264" y="2160"/>
            <a:chExt cx="288" cy="672"/>
          </a:xfrm>
        </p:grpSpPr>
        <p:sp>
          <p:nvSpPr>
            <p:cNvPr id="73773" name="Oval 26"/>
            <p:cNvSpPr/>
            <p:nvPr/>
          </p:nvSpPr>
          <p:spPr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B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51225" name="Line 27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Group 28"/>
          <p:cNvGrpSpPr/>
          <p:nvPr/>
        </p:nvGrpSpPr>
        <p:grpSpPr>
          <a:xfrm>
            <a:off x="7097713" y="4502150"/>
            <a:ext cx="457200" cy="990600"/>
            <a:chOff x="4368" y="3072"/>
            <a:chExt cx="288" cy="624"/>
          </a:xfrm>
        </p:grpSpPr>
        <p:sp>
          <p:nvSpPr>
            <p:cNvPr id="73771" name="Text Box 29"/>
            <p:cNvSpPr txBox="1"/>
            <p:nvPr/>
          </p:nvSpPr>
          <p:spPr>
            <a:xfrm rot="-5503572">
              <a:off x="4392" y="343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b="1" dirty="0">
                  <a:sym typeface="+mn-lt"/>
                </a:rPr>
                <a:t>&gt;</a:t>
              </a:r>
              <a:endParaRPr lang="en-US" altLang="zh-CN" b="1" dirty="0">
                <a:sym typeface="+mn-lt"/>
              </a:endParaRPr>
            </a:p>
          </p:txBody>
        </p:sp>
        <p:sp>
          <p:nvSpPr>
            <p:cNvPr id="51228" name="Line 30"/>
            <p:cNvSpPr>
              <a:spLocks noChangeShapeType="1"/>
            </p:cNvSpPr>
            <p:nvPr/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Group 31"/>
          <p:cNvGrpSpPr/>
          <p:nvPr/>
        </p:nvGrpSpPr>
        <p:grpSpPr>
          <a:xfrm>
            <a:off x="6640513" y="4502150"/>
            <a:ext cx="457200" cy="990600"/>
            <a:chOff x="4080" y="3072"/>
            <a:chExt cx="288" cy="624"/>
          </a:xfrm>
        </p:grpSpPr>
        <p:sp>
          <p:nvSpPr>
            <p:cNvPr id="73769" name="Text Box 32"/>
            <p:cNvSpPr txBox="1"/>
            <p:nvPr/>
          </p:nvSpPr>
          <p:spPr>
            <a:xfrm rot="-5503572">
              <a:off x="4104" y="343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b="1" dirty="0">
                  <a:sym typeface="+mn-lt"/>
                </a:rPr>
                <a:t>&gt;</a:t>
              </a:r>
              <a:endParaRPr lang="en-US" altLang="zh-CN" b="1" dirty="0">
                <a:sym typeface="+mn-lt"/>
              </a:endParaRPr>
            </a:p>
          </p:txBody>
        </p:sp>
        <p:sp>
          <p:nvSpPr>
            <p:cNvPr id="51231" name="Line 33"/>
            <p:cNvSpPr>
              <a:spLocks noChangeShapeType="1"/>
            </p:cNvSpPr>
            <p:nvPr/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Group 34"/>
          <p:cNvGrpSpPr/>
          <p:nvPr/>
        </p:nvGrpSpPr>
        <p:grpSpPr>
          <a:xfrm>
            <a:off x="6183313" y="4502150"/>
            <a:ext cx="457200" cy="1066800"/>
            <a:chOff x="3792" y="3072"/>
            <a:chExt cx="288" cy="672"/>
          </a:xfrm>
        </p:grpSpPr>
        <p:sp>
          <p:nvSpPr>
            <p:cNvPr id="73767" name="Oval 35"/>
            <p:cNvSpPr/>
            <p:nvPr/>
          </p:nvSpPr>
          <p:spPr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D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51234" name="Line 36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37"/>
          <p:cNvGrpSpPr/>
          <p:nvPr/>
        </p:nvGrpSpPr>
        <p:grpSpPr>
          <a:xfrm>
            <a:off x="8545513" y="3054350"/>
            <a:ext cx="457200" cy="990600"/>
            <a:chOff x="5280" y="2160"/>
            <a:chExt cx="288" cy="624"/>
          </a:xfrm>
        </p:grpSpPr>
        <p:sp>
          <p:nvSpPr>
            <p:cNvPr id="73765" name="Text Box 38"/>
            <p:cNvSpPr txBox="1"/>
            <p:nvPr/>
          </p:nvSpPr>
          <p:spPr>
            <a:xfrm rot="-5503572">
              <a:off x="5304" y="25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b="1" dirty="0">
                  <a:sym typeface="+mn-lt"/>
                </a:rPr>
                <a:t>&gt;</a:t>
              </a:r>
              <a:endParaRPr lang="en-US" altLang="zh-CN" b="1" dirty="0">
                <a:sym typeface="+mn-lt"/>
              </a:endParaRPr>
            </a:p>
          </p:txBody>
        </p:sp>
        <p:sp>
          <p:nvSpPr>
            <p:cNvPr id="51237" name="Line 39"/>
            <p:cNvSpPr>
              <a:spLocks noChangeShapeType="1"/>
            </p:cNvSpPr>
            <p:nvPr/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Group 40"/>
          <p:cNvGrpSpPr/>
          <p:nvPr/>
        </p:nvGrpSpPr>
        <p:grpSpPr>
          <a:xfrm>
            <a:off x="8088313" y="3054350"/>
            <a:ext cx="457200" cy="990600"/>
            <a:chOff x="4992" y="2160"/>
            <a:chExt cx="288" cy="624"/>
          </a:xfrm>
        </p:grpSpPr>
        <p:sp>
          <p:nvSpPr>
            <p:cNvPr id="73763" name="Text Box 41"/>
            <p:cNvSpPr txBox="1"/>
            <p:nvPr/>
          </p:nvSpPr>
          <p:spPr>
            <a:xfrm rot="-5503572">
              <a:off x="5016" y="25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b="1" dirty="0">
                  <a:sym typeface="+mn-lt"/>
                </a:rPr>
                <a:t>&gt;</a:t>
              </a:r>
              <a:endParaRPr lang="en-US" altLang="zh-CN" b="1" dirty="0">
                <a:sym typeface="+mn-lt"/>
              </a:endParaRPr>
            </a:p>
          </p:txBody>
        </p:sp>
        <p:sp>
          <p:nvSpPr>
            <p:cNvPr id="51240" name="Line 42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" name="Group 43"/>
          <p:cNvGrpSpPr/>
          <p:nvPr/>
        </p:nvGrpSpPr>
        <p:grpSpPr>
          <a:xfrm>
            <a:off x="7631113" y="3054350"/>
            <a:ext cx="457200" cy="1066800"/>
            <a:chOff x="4704" y="2160"/>
            <a:chExt cx="288" cy="672"/>
          </a:xfrm>
        </p:grpSpPr>
        <p:sp>
          <p:nvSpPr>
            <p:cNvPr id="73761" name="Oval 44"/>
            <p:cNvSpPr/>
            <p:nvPr/>
          </p:nvSpPr>
          <p:spPr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C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51243" name="Line 45"/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Group 46"/>
          <p:cNvGrpSpPr/>
          <p:nvPr/>
        </p:nvGrpSpPr>
        <p:grpSpPr>
          <a:xfrm>
            <a:off x="7326313" y="1454150"/>
            <a:ext cx="1676400" cy="1600200"/>
            <a:chOff x="4512" y="1152"/>
            <a:chExt cx="1056" cy="1008"/>
          </a:xfrm>
        </p:grpSpPr>
        <p:sp>
          <p:nvSpPr>
            <p:cNvPr id="51245" name="Line 47"/>
            <p:cNvSpPr>
              <a:spLocks noChangeShapeType="1"/>
            </p:cNvSpPr>
            <p:nvPr/>
          </p:nvSpPr>
          <p:spPr bwMode="auto">
            <a:xfrm>
              <a:off x="4512" y="1152"/>
              <a:ext cx="528" cy="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73755" name="Group 48"/>
            <p:cNvGrpSpPr/>
            <p:nvPr/>
          </p:nvGrpSpPr>
          <p:grpSpPr>
            <a:xfrm>
              <a:off x="4800" y="1680"/>
              <a:ext cx="576" cy="240"/>
              <a:chOff x="4800" y="1680"/>
              <a:chExt cx="576" cy="240"/>
            </a:xfrm>
          </p:grpSpPr>
          <p:sp>
            <p:nvSpPr>
              <p:cNvPr id="51247" name="Line 49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248" name="Line 50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249" name="Line 51"/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1250" name="Rectangle 52"/>
            <p:cNvSpPr>
              <a:spLocks noChangeArrowheads="1"/>
            </p:cNvSpPr>
            <p:nvPr/>
          </p:nvSpPr>
          <p:spPr bwMode="auto">
            <a:xfrm>
              <a:off x="4656" y="192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D    L   R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51" name="Line 53"/>
            <p:cNvSpPr>
              <a:spLocks noChangeShapeType="1"/>
            </p:cNvSpPr>
            <p:nvPr/>
          </p:nvSpPr>
          <p:spPr bwMode="auto">
            <a:xfrm>
              <a:off x="5040" y="115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3743" name="Group 54"/>
          <p:cNvGrpSpPr/>
          <p:nvPr/>
        </p:nvGrpSpPr>
        <p:grpSpPr>
          <a:xfrm>
            <a:off x="633413" y="4159250"/>
            <a:ext cx="3060700" cy="2362200"/>
            <a:chOff x="492" y="384"/>
            <a:chExt cx="1928" cy="1488"/>
          </a:xfrm>
        </p:grpSpPr>
        <p:sp>
          <p:nvSpPr>
            <p:cNvPr id="73747" name="Oval 55"/>
            <p:cNvSpPr/>
            <p:nvPr/>
          </p:nvSpPr>
          <p:spPr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A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73748" name="Oval 56"/>
            <p:cNvSpPr/>
            <p:nvPr/>
          </p:nvSpPr>
          <p:spPr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D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73749" name="Oval 57"/>
            <p:cNvSpPr/>
            <p:nvPr/>
          </p:nvSpPr>
          <p:spPr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B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73750" name="Oval 58"/>
            <p:cNvSpPr/>
            <p:nvPr/>
          </p:nvSpPr>
          <p:spPr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C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51257" name="Line 59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58" name="Line 60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259" name="Line 61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09374" name="Text Box 62"/>
          <p:cNvSpPr txBox="1">
            <a:spLocks noChangeArrowheads="1"/>
          </p:cNvSpPr>
          <p:nvPr/>
        </p:nvSpPr>
        <p:spPr bwMode="auto">
          <a:xfrm>
            <a:off x="4144963" y="5889625"/>
            <a:ext cx="47466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先序遍历序列：</a:t>
            </a:r>
            <a:r>
              <a:rPr kumimoji="0" lang="en-US" altLang="zh-CN" b="0" kern="1200" cap="none" spc="0" normalizeH="0" baseline="0" noProof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A  B  D  C</a:t>
            </a:r>
            <a:endParaRPr kumimoji="0" lang="en-US" altLang="zh-CN" b="0" kern="1200" cap="none" spc="0" normalizeH="0" baseline="0" noProof="0" dirty="0">
              <a:solidFill>
                <a:schemeClr val="hlin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61" name="Rectangle 63"/>
          <p:cNvSpPr>
            <a:spLocks noChangeArrowheads="1"/>
          </p:cNvSpPr>
          <p:nvPr/>
        </p:nvSpPr>
        <p:spPr bwMode="auto">
          <a:xfrm>
            <a:off x="188913" y="1238250"/>
            <a:ext cx="4356100" cy="25781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若二叉树为空，则空操作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否则</a:t>
            </a:r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访问根结点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(D)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前序遍历左子树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(L)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前序遍历右子树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(R)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9377" name="Rectangle 65"/>
          <p:cNvSpPr>
            <a:spLocks noChangeArrowheads="1"/>
          </p:cNvSpPr>
          <p:nvPr/>
        </p:nvSpPr>
        <p:spPr bwMode="auto">
          <a:xfrm>
            <a:off x="798513" y="190500"/>
            <a:ext cx="5883275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遍历的算法实现－先序遍历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909374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16" grpId="0" animBg="1"/>
      <p:bldP spid="90937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7"/>
          <p:cNvGrpSpPr/>
          <p:nvPr/>
        </p:nvGrpSpPr>
        <p:grpSpPr>
          <a:xfrm>
            <a:off x="854075" y="3913188"/>
            <a:ext cx="4119563" cy="1563687"/>
            <a:chOff x="240" y="2069"/>
            <a:chExt cx="2595" cy="985"/>
          </a:xfrm>
        </p:grpSpPr>
        <p:sp>
          <p:nvSpPr>
            <p:cNvPr id="52227" name="Rectangle 9"/>
            <p:cNvSpPr>
              <a:spLocks noChangeArrowheads="1"/>
            </p:cNvSpPr>
            <p:nvPr/>
          </p:nvSpPr>
          <p:spPr bwMode="auto">
            <a:xfrm>
              <a:off x="240" y="2069"/>
              <a:ext cx="2595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则三种遍历算法可写出: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28" name="AutoShape 12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2083" y="2478"/>
              <a:ext cx="365" cy="57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57774" name="Rectangle 14"/>
          <p:cNvSpPr>
            <a:spLocks noChangeArrowheads="1"/>
          </p:cNvSpPr>
          <p:nvPr/>
        </p:nvSpPr>
        <p:spPr bwMode="auto">
          <a:xfrm>
            <a:off x="854075" y="201613"/>
            <a:ext cx="8277225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遍历的算法实现－－用递归形式格外简单！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  <p:sp>
        <p:nvSpPr>
          <p:cNvPr id="52230" name="Rectangle 15"/>
          <p:cNvSpPr>
            <a:spLocks noChangeArrowheads="1"/>
          </p:cNvSpPr>
          <p:nvPr/>
        </p:nvSpPr>
        <p:spPr bwMode="auto">
          <a:xfrm>
            <a:off x="854075" y="2114550"/>
            <a:ext cx="7802563" cy="1631950"/>
          </a:xfrm>
          <a:prstGeom prst="roundRect">
            <a:avLst>
              <a:gd name="adj" fmla="val 8559"/>
            </a:avLst>
          </a:prstGeom>
          <a:solidFill>
            <a:srgbClr val="EBEBEB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long Factorial ( long n ) {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/>
              <a:ea typeface="Microsoft YaHei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    if ( n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 ==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 0 ) return 1;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//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基本项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/>
              <a:ea typeface="Microsoft YaHei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   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else return n * Factorial (n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-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1);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//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归纳项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/>
              <a:ea typeface="Microsoft YaHei"/>
              <a:cs typeface="+mn-ea"/>
              <a:sym typeface="+mn-lt"/>
            </a:endParaRPr>
          </a:p>
        </p:txBody>
      </p:sp>
      <p:sp>
        <p:nvSpPr>
          <p:cNvPr id="52231" name="Rectangle 16"/>
          <p:cNvSpPr>
            <a:spLocks noChangeArrowheads="1"/>
          </p:cNvSpPr>
          <p:nvPr/>
        </p:nvSpPr>
        <p:spPr bwMode="auto">
          <a:xfrm>
            <a:off x="758825" y="1341438"/>
            <a:ext cx="1147763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回忆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: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矩形 1"/>
          <p:cNvSpPr/>
          <p:nvPr/>
        </p:nvSpPr>
        <p:spPr>
          <a:xfrm>
            <a:off x="0" y="1557338"/>
            <a:ext cx="9144000" cy="4392612"/>
          </a:xfrm>
          <a:prstGeom prst="rect">
            <a:avLst/>
          </a:prstGeom>
          <a:solidFill>
            <a:srgbClr val="EBEBEB"/>
          </a:solidFill>
          <a:ln w="9525">
            <a:noFill/>
          </a:ln>
        </p:spPr>
        <p:txBody>
          <a:bodyPr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758795" name="Rectangle 11"/>
          <p:cNvSpPr>
            <a:spLocks noChangeArrowheads="1"/>
          </p:cNvSpPr>
          <p:nvPr/>
        </p:nvSpPr>
        <p:spPr bwMode="auto">
          <a:xfrm>
            <a:off x="395288" y="1762125"/>
            <a:ext cx="8748713" cy="41767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Status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BiTree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T){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if(T==NULL) return OK; 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空二叉树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else{  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cout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&lt;&lt;T-&gt;data; 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访问根结点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递归遍历左子树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递归遍历右子树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8796" name="Rectangle 12"/>
          <p:cNvSpPr>
            <a:spLocks noChangeArrowheads="1"/>
          </p:cNvSpPr>
          <p:nvPr/>
        </p:nvSpPr>
        <p:spPr bwMode="auto">
          <a:xfrm>
            <a:off x="900113" y="184150"/>
            <a:ext cx="3811588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先序遍历算法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5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  <p:bldP spid="75879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773113" y="177800"/>
            <a:ext cx="588486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遍历的算法实现－中序遍历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384175" y="1171575"/>
            <a:ext cx="4152900" cy="23050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若二叉树为空，则空操作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否则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: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中序遍历左子树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(L)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访问根结点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(D)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中序遍历右子树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(R)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9876" name="Group 7"/>
          <p:cNvGrpSpPr/>
          <p:nvPr/>
        </p:nvGrpSpPr>
        <p:grpSpPr>
          <a:xfrm>
            <a:off x="873125" y="3714750"/>
            <a:ext cx="3060700" cy="2362200"/>
            <a:chOff x="492" y="384"/>
            <a:chExt cx="1928" cy="1488"/>
          </a:xfrm>
        </p:grpSpPr>
        <p:sp>
          <p:nvSpPr>
            <p:cNvPr id="79927" name="Oval 8"/>
            <p:cNvSpPr/>
            <p:nvPr/>
          </p:nvSpPr>
          <p:spPr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A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79928" name="Oval 9"/>
            <p:cNvSpPr/>
            <p:nvPr/>
          </p:nvSpPr>
          <p:spPr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D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79929" name="Oval 10"/>
            <p:cNvSpPr/>
            <p:nvPr/>
          </p:nvSpPr>
          <p:spPr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B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79930" name="Oval 11"/>
            <p:cNvSpPr/>
            <p:nvPr/>
          </p:nvSpPr>
          <p:spPr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C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55305" name="Line 12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06" name="Line 13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07" name="Line 14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10351" name="Rectangle 15"/>
          <p:cNvSpPr>
            <a:spLocks noChangeArrowheads="1"/>
          </p:cNvSpPr>
          <p:nvPr/>
        </p:nvSpPr>
        <p:spPr bwMode="auto">
          <a:xfrm>
            <a:off x="5362575" y="1200150"/>
            <a:ext cx="2667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           D            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5362575" y="3143250"/>
            <a:ext cx="457200" cy="1066800"/>
            <a:chOff x="2880" y="1248"/>
            <a:chExt cx="288" cy="672"/>
          </a:xfrm>
        </p:grpSpPr>
        <p:sp>
          <p:nvSpPr>
            <p:cNvPr id="55310" name="Line 17"/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926" name="Oval 18"/>
            <p:cNvSpPr/>
            <p:nvPr/>
          </p:nvSpPr>
          <p:spPr>
            <a:xfrm>
              <a:off x="2880" y="1680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B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4829175" y="1676400"/>
            <a:ext cx="1524000" cy="1447800"/>
            <a:chOff x="3216" y="1248"/>
            <a:chExt cx="960" cy="912"/>
          </a:xfrm>
        </p:grpSpPr>
        <p:sp>
          <p:nvSpPr>
            <p:cNvPr id="55313" name="Line 20"/>
            <p:cNvSpPr>
              <a:spLocks noChangeShapeType="1"/>
            </p:cNvSpPr>
            <p:nvPr/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79920" name="Group 21"/>
            <p:cNvGrpSpPr/>
            <p:nvPr/>
          </p:nvGrpSpPr>
          <p:grpSpPr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55315" name="Line 22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316" name="Line 23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317" name="Line 24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5318" name="Rectangle 25"/>
            <p:cNvSpPr>
              <a:spLocks noChangeArrowheads="1"/>
            </p:cNvSpPr>
            <p:nvPr/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L  D   R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Group 26"/>
          <p:cNvGrpSpPr/>
          <p:nvPr/>
        </p:nvGrpSpPr>
        <p:grpSpPr>
          <a:xfrm>
            <a:off x="5781675" y="3086100"/>
            <a:ext cx="1447800" cy="1447800"/>
            <a:chOff x="3744" y="2160"/>
            <a:chExt cx="912" cy="912"/>
          </a:xfrm>
        </p:grpSpPr>
        <p:grpSp>
          <p:nvGrpSpPr>
            <p:cNvPr id="79913" name="Group 27"/>
            <p:cNvGrpSpPr/>
            <p:nvPr/>
          </p:nvGrpSpPr>
          <p:grpSpPr>
            <a:xfrm>
              <a:off x="3888" y="2592"/>
              <a:ext cx="576" cy="240"/>
              <a:chOff x="3888" y="2592"/>
              <a:chExt cx="576" cy="240"/>
            </a:xfrm>
          </p:grpSpPr>
          <p:sp>
            <p:nvSpPr>
              <p:cNvPr id="55321" name="Line 28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322" name="Line 29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323" name="Line 3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5324" name="Rectangle 31"/>
            <p:cNvSpPr>
              <a:spLocks noChangeArrowheads="1"/>
            </p:cNvSpPr>
            <p:nvPr/>
          </p:nvSpPr>
          <p:spPr bwMode="auto">
            <a:xfrm>
              <a:off x="3744" y="2832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L    D   R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25" name="Line 32"/>
            <p:cNvSpPr>
              <a:spLocks noChangeShapeType="1"/>
            </p:cNvSpPr>
            <p:nvPr/>
          </p:nvSpPr>
          <p:spPr bwMode="auto">
            <a:xfrm>
              <a:off x="398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Group 33"/>
          <p:cNvGrpSpPr/>
          <p:nvPr/>
        </p:nvGrpSpPr>
        <p:grpSpPr>
          <a:xfrm>
            <a:off x="4886325" y="3124200"/>
            <a:ext cx="457200" cy="990600"/>
            <a:chOff x="3552" y="2160"/>
            <a:chExt cx="288" cy="624"/>
          </a:xfrm>
        </p:grpSpPr>
        <p:sp>
          <p:nvSpPr>
            <p:cNvPr id="79911" name="Text Box 34"/>
            <p:cNvSpPr txBox="1"/>
            <p:nvPr/>
          </p:nvSpPr>
          <p:spPr>
            <a:xfrm rot="-5503572">
              <a:off x="3576" y="25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b="1" dirty="0">
                  <a:sym typeface="+mn-lt"/>
                </a:rPr>
                <a:t>&gt;</a:t>
              </a:r>
              <a:endParaRPr lang="en-US" altLang="zh-CN" b="1" dirty="0">
                <a:sym typeface="+mn-lt"/>
              </a:endParaRPr>
            </a:p>
          </p:txBody>
        </p:sp>
        <p:sp>
          <p:nvSpPr>
            <p:cNvPr id="55328" name="Line 35"/>
            <p:cNvSpPr>
              <a:spLocks noChangeShapeType="1"/>
            </p:cNvSpPr>
            <p:nvPr/>
          </p:nvSpPr>
          <p:spPr bwMode="auto">
            <a:xfrm>
              <a:off x="369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Group 36"/>
          <p:cNvGrpSpPr/>
          <p:nvPr/>
        </p:nvGrpSpPr>
        <p:grpSpPr>
          <a:xfrm>
            <a:off x="6448425" y="1657350"/>
            <a:ext cx="457200" cy="1066800"/>
            <a:chOff x="3264" y="2160"/>
            <a:chExt cx="288" cy="672"/>
          </a:xfrm>
        </p:grpSpPr>
        <p:sp>
          <p:nvSpPr>
            <p:cNvPr id="79909" name="Oval 37"/>
            <p:cNvSpPr/>
            <p:nvPr/>
          </p:nvSpPr>
          <p:spPr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A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55331" name="Line 38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Group 39"/>
          <p:cNvGrpSpPr/>
          <p:nvPr/>
        </p:nvGrpSpPr>
        <p:grpSpPr>
          <a:xfrm>
            <a:off x="6772275" y="4514850"/>
            <a:ext cx="457200" cy="990600"/>
            <a:chOff x="4368" y="3072"/>
            <a:chExt cx="288" cy="624"/>
          </a:xfrm>
        </p:grpSpPr>
        <p:sp>
          <p:nvSpPr>
            <p:cNvPr id="79907" name="Text Box 40"/>
            <p:cNvSpPr txBox="1"/>
            <p:nvPr/>
          </p:nvSpPr>
          <p:spPr>
            <a:xfrm rot="-5503572">
              <a:off x="4392" y="343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b="1" dirty="0">
                  <a:sym typeface="+mn-lt"/>
                </a:rPr>
                <a:t>&gt;</a:t>
              </a:r>
              <a:endParaRPr lang="en-US" altLang="zh-CN" b="1" dirty="0">
                <a:sym typeface="+mn-lt"/>
              </a:endParaRPr>
            </a:p>
          </p:txBody>
        </p:sp>
        <p:sp>
          <p:nvSpPr>
            <p:cNvPr id="55334" name="Line 41"/>
            <p:cNvSpPr>
              <a:spLocks noChangeShapeType="1"/>
            </p:cNvSpPr>
            <p:nvPr/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Group 42"/>
          <p:cNvGrpSpPr/>
          <p:nvPr/>
        </p:nvGrpSpPr>
        <p:grpSpPr>
          <a:xfrm>
            <a:off x="5762625" y="4552950"/>
            <a:ext cx="457200" cy="990600"/>
            <a:chOff x="4080" y="3072"/>
            <a:chExt cx="288" cy="624"/>
          </a:xfrm>
        </p:grpSpPr>
        <p:sp>
          <p:nvSpPr>
            <p:cNvPr id="79905" name="Text Box 43"/>
            <p:cNvSpPr txBox="1"/>
            <p:nvPr/>
          </p:nvSpPr>
          <p:spPr>
            <a:xfrm rot="-5503572">
              <a:off x="4104" y="343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b="1" dirty="0">
                  <a:sym typeface="+mn-lt"/>
                </a:rPr>
                <a:t>&gt;</a:t>
              </a:r>
              <a:endParaRPr lang="en-US" altLang="zh-CN" b="1" dirty="0">
                <a:sym typeface="+mn-lt"/>
              </a:endParaRPr>
            </a:p>
          </p:txBody>
        </p:sp>
        <p:sp>
          <p:nvSpPr>
            <p:cNvPr id="55337" name="Line 44"/>
            <p:cNvSpPr>
              <a:spLocks noChangeShapeType="1"/>
            </p:cNvSpPr>
            <p:nvPr/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45"/>
          <p:cNvGrpSpPr/>
          <p:nvPr/>
        </p:nvGrpSpPr>
        <p:grpSpPr>
          <a:xfrm>
            <a:off x="6315075" y="4514850"/>
            <a:ext cx="457200" cy="1066800"/>
            <a:chOff x="3792" y="3072"/>
            <a:chExt cx="288" cy="672"/>
          </a:xfrm>
        </p:grpSpPr>
        <p:sp>
          <p:nvSpPr>
            <p:cNvPr id="79903" name="Oval 46"/>
            <p:cNvSpPr/>
            <p:nvPr/>
          </p:nvSpPr>
          <p:spPr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D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55340" name="Line 47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Group 48"/>
          <p:cNvGrpSpPr/>
          <p:nvPr/>
        </p:nvGrpSpPr>
        <p:grpSpPr>
          <a:xfrm>
            <a:off x="8181975" y="3257550"/>
            <a:ext cx="457200" cy="990600"/>
            <a:chOff x="5280" y="2160"/>
            <a:chExt cx="288" cy="624"/>
          </a:xfrm>
        </p:grpSpPr>
        <p:sp>
          <p:nvSpPr>
            <p:cNvPr id="79901" name="Text Box 49"/>
            <p:cNvSpPr txBox="1"/>
            <p:nvPr/>
          </p:nvSpPr>
          <p:spPr>
            <a:xfrm rot="-5503572">
              <a:off x="5304" y="25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b="1" dirty="0">
                  <a:sym typeface="+mn-lt"/>
                </a:rPr>
                <a:t>&gt;</a:t>
              </a:r>
              <a:endParaRPr lang="en-US" altLang="zh-CN" b="1" dirty="0">
                <a:sym typeface="+mn-lt"/>
              </a:endParaRPr>
            </a:p>
          </p:txBody>
        </p:sp>
        <p:sp>
          <p:nvSpPr>
            <p:cNvPr id="55343" name="Line 50"/>
            <p:cNvSpPr>
              <a:spLocks noChangeShapeType="1"/>
            </p:cNvSpPr>
            <p:nvPr/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" name="Group 51"/>
          <p:cNvGrpSpPr/>
          <p:nvPr/>
        </p:nvGrpSpPr>
        <p:grpSpPr>
          <a:xfrm>
            <a:off x="7153275" y="3257550"/>
            <a:ext cx="457200" cy="990600"/>
            <a:chOff x="4992" y="2160"/>
            <a:chExt cx="288" cy="624"/>
          </a:xfrm>
        </p:grpSpPr>
        <p:sp>
          <p:nvSpPr>
            <p:cNvPr id="79899" name="Text Box 52"/>
            <p:cNvSpPr txBox="1"/>
            <p:nvPr/>
          </p:nvSpPr>
          <p:spPr>
            <a:xfrm rot="-5503572">
              <a:off x="5016" y="25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b="1" dirty="0">
                  <a:sym typeface="+mn-lt"/>
                </a:rPr>
                <a:t>&gt;</a:t>
              </a:r>
              <a:endParaRPr lang="en-US" altLang="zh-CN" b="1" dirty="0">
                <a:sym typeface="+mn-lt"/>
              </a:endParaRPr>
            </a:p>
          </p:txBody>
        </p:sp>
        <p:sp>
          <p:nvSpPr>
            <p:cNvPr id="55346" name="Line 53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Group 54"/>
          <p:cNvGrpSpPr/>
          <p:nvPr/>
        </p:nvGrpSpPr>
        <p:grpSpPr>
          <a:xfrm>
            <a:off x="7705725" y="3257550"/>
            <a:ext cx="457200" cy="1066800"/>
            <a:chOff x="4704" y="2160"/>
            <a:chExt cx="288" cy="672"/>
          </a:xfrm>
        </p:grpSpPr>
        <p:sp>
          <p:nvSpPr>
            <p:cNvPr id="79897" name="Oval 55"/>
            <p:cNvSpPr/>
            <p:nvPr/>
          </p:nvSpPr>
          <p:spPr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C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55349" name="Line 56"/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Group 57"/>
          <p:cNvGrpSpPr/>
          <p:nvPr/>
        </p:nvGrpSpPr>
        <p:grpSpPr>
          <a:xfrm>
            <a:off x="7172325" y="1657350"/>
            <a:ext cx="1447800" cy="1600200"/>
            <a:chOff x="4356" y="972"/>
            <a:chExt cx="912" cy="1008"/>
          </a:xfrm>
        </p:grpSpPr>
        <p:grpSp>
          <p:nvGrpSpPr>
            <p:cNvPr id="79891" name="Group 58"/>
            <p:cNvGrpSpPr/>
            <p:nvPr/>
          </p:nvGrpSpPr>
          <p:grpSpPr>
            <a:xfrm>
              <a:off x="4500" y="1500"/>
              <a:ext cx="576" cy="240"/>
              <a:chOff x="4800" y="1680"/>
              <a:chExt cx="576" cy="240"/>
            </a:xfrm>
          </p:grpSpPr>
          <p:sp>
            <p:nvSpPr>
              <p:cNvPr id="55352" name="Line 59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353" name="Line 60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354" name="Line 61"/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5355" name="Rectangle 62"/>
            <p:cNvSpPr>
              <a:spLocks noChangeArrowheads="1"/>
            </p:cNvSpPr>
            <p:nvPr/>
          </p:nvSpPr>
          <p:spPr bwMode="auto">
            <a:xfrm>
              <a:off x="4356" y="174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L    D   R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56" name="Line 63"/>
            <p:cNvSpPr>
              <a:spLocks noChangeShapeType="1"/>
            </p:cNvSpPr>
            <p:nvPr/>
          </p:nvSpPr>
          <p:spPr bwMode="auto">
            <a:xfrm>
              <a:off x="4740" y="97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10400" name="Text Box 64"/>
          <p:cNvSpPr txBox="1">
            <a:spLocks noChangeArrowheads="1"/>
          </p:cNvSpPr>
          <p:nvPr/>
        </p:nvSpPr>
        <p:spPr bwMode="auto">
          <a:xfrm>
            <a:off x="4435475" y="5892800"/>
            <a:ext cx="44831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中序遍历序列：</a:t>
            </a:r>
            <a:r>
              <a:rPr kumimoji="0" lang="en-US" altLang="zh-CN" b="0" kern="1200" cap="none" spc="0" normalizeH="0" baseline="0" noProof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B  D  A  C</a:t>
            </a:r>
            <a:endParaRPr kumimoji="0" lang="en-US" altLang="zh-CN" b="0" kern="1200" cap="none" spc="0" normalizeH="0" baseline="0" noProof="0" dirty="0">
              <a:solidFill>
                <a:schemeClr val="hlin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40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91040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51" grpId="0" animBg="1"/>
      <p:bldP spid="91040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矩形 1"/>
          <p:cNvSpPr/>
          <p:nvPr/>
        </p:nvSpPr>
        <p:spPr>
          <a:xfrm>
            <a:off x="0" y="1484313"/>
            <a:ext cx="9144000" cy="4392612"/>
          </a:xfrm>
          <a:prstGeom prst="rect">
            <a:avLst/>
          </a:prstGeom>
          <a:solidFill>
            <a:srgbClr val="E2D9EB"/>
          </a:solidFill>
          <a:ln w="9525">
            <a:noFill/>
          </a:ln>
        </p:spPr>
        <p:txBody>
          <a:bodyPr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759812" name="Rectangle 4"/>
          <p:cNvSpPr>
            <a:spLocks noChangeArrowheads="1"/>
          </p:cNvSpPr>
          <p:nvPr/>
        </p:nvSpPr>
        <p:spPr bwMode="auto">
          <a:xfrm>
            <a:off x="585788" y="1592263"/>
            <a:ext cx="8280400" cy="41767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Status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InOrderTraverse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BiTree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T){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if(T==NULL) return OK; 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空二叉树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else{  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InOrderTraverse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递归遍历左子树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cout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&lt;&lt;T-&gt;data; 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访问根结点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InOrderTraverse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递归遍历右子树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9813" name="Rectangle 5"/>
          <p:cNvSpPr>
            <a:spLocks noChangeArrowheads="1"/>
          </p:cNvSpPr>
          <p:nvPr/>
        </p:nvSpPr>
        <p:spPr bwMode="auto">
          <a:xfrm>
            <a:off x="781050" y="176213"/>
            <a:ext cx="47990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算法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5.1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中序遍历递归算法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64" name="Rectangle 4"/>
          <p:cNvSpPr>
            <a:spLocks noChangeArrowheads="1"/>
          </p:cNvSpPr>
          <p:nvPr/>
        </p:nvSpPr>
        <p:spPr bwMode="auto">
          <a:xfrm>
            <a:off x="876300" y="190500"/>
            <a:ext cx="588486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遍历的算法实现－后序遍历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265113" y="1114425"/>
            <a:ext cx="3840163" cy="2565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若二叉树为空，则空操作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否则</a:t>
            </a:r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后序遍历左子树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(L)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后序遍历右子树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(R)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访问根结点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(D)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2948" name="Group 7"/>
          <p:cNvGrpSpPr/>
          <p:nvPr/>
        </p:nvGrpSpPr>
        <p:grpSpPr>
          <a:xfrm>
            <a:off x="687388" y="4256088"/>
            <a:ext cx="3060700" cy="2362200"/>
            <a:chOff x="492" y="384"/>
            <a:chExt cx="1928" cy="1488"/>
          </a:xfrm>
        </p:grpSpPr>
        <p:sp>
          <p:nvSpPr>
            <p:cNvPr id="82997" name="Oval 8"/>
            <p:cNvSpPr/>
            <p:nvPr/>
          </p:nvSpPr>
          <p:spPr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A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82998" name="Oval 9"/>
            <p:cNvSpPr/>
            <p:nvPr/>
          </p:nvSpPr>
          <p:spPr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D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82999" name="Oval 10"/>
            <p:cNvSpPr/>
            <p:nvPr/>
          </p:nvSpPr>
          <p:spPr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B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83000" name="Oval 11"/>
            <p:cNvSpPr/>
            <p:nvPr/>
          </p:nvSpPr>
          <p:spPr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C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57353" name="Line 12"/>
            <p:cNvSpPr>
              <a:spLocks noChangeShapeType="1"/>
            </p:cNvSpPr>
            <p:nvPr/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354" name="Line 13"/>
            <p:cNvSpPr>
              <a:spLocks noChangeShapeType="1"/>
            </p:cNvSpPr>
            <p:nvPr/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355" name="Line 14"/>
            <p:cNvSpPr>
              <a:spLocks noChangeShapeType="1"/>
            </p:cNvSpPr>
            <p:nvPr/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11375" name="Rectangle 15"/>
          <p:cNvSpPr>
            <a:spLocks noChangeArrowheads="1"/>
          </p:cNvSpPr>
          <p:nvPr/>
        </p:nvSpPr>
        <p:spPr bwMode="auto">
          <a:xfrm>
            <a:off x="5248275" y="1258888"/>
            <a:ext cx="3419475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                   R              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4714875" y="1735138"/>
            <a:ext cx="1524000" cy="1447800"/>
            <a:chOff x="3216" y="1248"/>
            <a:chExt cx="960" cy="912"/>
          </a:xfrm>
        </p:grpSpPr>
        <p:sp>
          <p:nvSpPr>
            <p:cNvPr id="57358" name="Line 17"/>
            <p:cNvSpPr>
              <a:spLocks noChangeShapeType="1"/>
            </p:cNvSpPr>
            <p:nvPr/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82992" name="Group 18"/>
            <p:cNvGrpSpPr/>
            <p:nvPr/>
          </p:nvGrpSpPr>
          <p:grpSpPr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57360" name="Line 19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361" name="Line 20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362" name="Line 21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7363" name="Rectangle 22"/>
            <p:cNvSpPr>
              <a:spLocks noChangeArrowheads="1"/>
            </p:cNvSpPr>
            <p:nvPr/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L  R   D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4829175" y="3221038"/>
            <a:ext cx="1447800" cy="1428750"/>
            <a:chOff x="2796" y="1752"/>
            <a:chExt cx="912" cy="900"/>
          </a:xfrm>
        </p:grpSpPr>
        <p:grpSp>
          <p:nvGrpSpPr>
            <p:cNvPr id="82985" name="Group 24"/>
            <p:cNvGrpSpPr/>
            <p:nvPr/>
          </p:nvGrpSpPr>
          <p:grpSpPr>
            <a:xfrm>
              <a:off x="2940" y="2172"/>
              <a:ext cx="576" cy="240"/>
              <a:chOff x="3888" y="2592"/>
              <a:chExt cx="576" cy="240"/>
            </a:xfrm>
          </p:grpSpPr>
          <p:sp>
            <p:nvSpPr>
              <p:cNvPr id="57366" name="Line 25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367" name="Line 26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368" name="Line 27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7369" name="Rectangle 28"/>
            <p:cNvSpPr>
              <a:spLocks noChangeArrowheads="1"/>
            </p:cNvSpPr>
            <p:nvPr/>
          </p:nvSpPr>
          <p:spPr bwMode="auto">
            <a:xfrm>
              <a:off x="2796" y="2412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L    R   D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370" name="Line 29"/>
            <p:cNvSpPr>
              <a:spLocks noChangeShapeType="1"/>
            </p:cNvSpPr>
            <p:nvPr/>
          </p:nvSpPr>
          <p:spPr bwMode="auto">
            <a:xfrm>
              <a:off x="3204" y="175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Group 30"/>
          <p:cNvGrpSpPr/>
          <p:nvPr/>
        </p:nvGrpSpPr>
        <p:grpSpPr>
          <a:xfrm>
            <a:off x="8220075" y="1754188"/>
            <a:ext cx="457200" cy="1066800"/>
            <a:chOff x="3264" y="2160"/>
            <a:chExt cx="288" cy="672"/>
          </a:xfrm>
        </p:grpSpPr>
        <p:sp>
          <p:nvSpPr>
            <p:cNvPr id="82983" name="Oval 31"/>
            <p:cNvSpPr/>
            <p:nvPr/>
          </p:nvSpPr>
          <p:spPr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A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57373" name="Line 32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Group 33"/>
          <p:cNvGrpSpPr/>
          <p:nvPr/>
        </p:nvGrpSpPr>
        <p:grpSpPr>
          <a:xfrm>
            <a:off x="5343525" y="4649788"/>
            <a:ext cx="457200" cy="990600"/>
            <a:chOff x="4368" y="3072"/>
            <a:chExt cx="288" cy="624"/>
          </a:xfrm>
        </p:grpSpPr>
        <p:sp>
          <p:nvSpPr>
            <p:cNvPr id="82981" name="Text Box 34"/>
            <p:cNvSpPr txBox="1"/>
            <p:nvPr/>
          </p:nvSpPr>
          <p:spPr>
            <a:xfrm rot="-5503572">
              <a:off x="4392" y="343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b="1" dirty="0">
                  <a:sym typeface="+mn-lt"/>
                </a:rPr>
                <a:t>&gt;</a:t>
              </a:r>
              <a:endParaRPr lang="en-US" altLang="zh-CN" b="1" dirty="0">
                <a:sym typeface="+mn-lt"/>
              </a:endParaRPr>
            </a:p>
          </p:txBody>
        </p:sp>
        <p:sp>
          <p:nvSpPr>
            <p:cNvPr id="57376" name="Line 35"/>
            <p:cNvSpPr>
              <a:spLocks noChangeShapeType="1"/>
            </p:cNvSpPr>
            <p:nvPr/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Group 36"/>
          <p:cNvGrpSpPr/>
          <p:nvPr/>
        </p:nvGrpSpPr>
        <p:grpSpPr>
          <a:xfrm>
            <a:off x="4810125" y="4668838"/>
            <a:ext cx="457200" cy="990600"/>
            <a:chOff x="4080" y="3072"/>
            <a:chExt cx="288" cy="624"/>
          </a:xfrm>
        </p:grpSpPr>
        <p:sp>
          <p:nvSpPr>
            <p:cNvPr id="82979" name="Text Box 37"/>
            <p:cNvSpPr txBox="1"/>
            <p:nvPr/>
          </p:nvSpPr>
          <p:spPr>
            <a:xfrm rot="-5503572">
              <a:off x="4104" y="343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b="1" dirty="0">
                  <a:sym typeface="+mn-lt"/>
                </a:rPr>
                <a:t>&gt;</a:t>
              </a:r>
              <a:endParaRPr lang="en-US" altLang="zh-CN" b="1" dirty="0">
                <a:sym typeface="+mn-lt"/>
              </a:endParaRPr>
            </a:p>
          </p:txBody>
        </p:sp>
        <p:sp>
          <p:nvSpPr>
            <p:cNvPr id="57379" name="Line 38"/>
            <p:cNvSpPr>
              <a:spLocks noChangeShapeType="1"/>
            </p:cNvSpPr>
            <p:nvPr/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" name="Group 39"/>
          <p:cNvGrpSpPr/>
          <p:nvPr/>
        </p:nvGrpSpPr>
        <p:grpSpPr>
          <a:xfrm>
            <a:off x="5819775" y="4611688"/>
            <a:ext cx="457200" cy="1066800"/>
            <a:chOff x="3792" y="3072"/>
            <a:chExt cx="288" cy="672"/>
          </a:xfrm>
        </p:grpSpPr>
        <p:sp>
          <p:nvSpPr>
            <p:cNvPr id="82977" name="Oval 40"/>
            <p:cNvSpPr/>
            <p:nvPr/>
          </p:nvSpPr>
          <p:spPr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D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57382" name="Line 41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Group 42"/>
          <p:cNvGrpSpPr/>
          <p:nvPr/>
        </p:nvGrpSpPr>
        <p:grpSpPr>
          <a:xfrm>
            <a:off x="7077075" y="3201988"/>
            <a:ext cx="457200" cy="990600"/>
            <a:chOff x="5280" y="2160"/>
            <a:chExt cx="288" cy="624"/>
          </a:xfrm>
        </p:grpSpPr>
        <p:sp>
          <p:nvSpPr>
            <p:cNvPr id="82975" name="Text Box 43"/>
            <p:cNvSpPr txBox="1"/>
            <p:nvPr/>
          </p:nvSpPr>
          <p:spPr>
            <a:xfrm rot="-5503572">
              <a:off x="5304" y="25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b="1" dirty="0">
                  <a:sym typeface="+mn-lt"/>
                </a:rPr>
                <a:t>&gt;</a:t>
              </a:r>
              <a:endParaRPr lang="en-US" altLang="zh-CN" b="1" dirty="0">
                <a:sym typeface="+mn-lt"/>
              </a:endParaRPr>
            </a:p>
          </p:txBody>
        </p:sp>
        <p:sp>
          <p:nvSpPr>
            <p:cNvPr id="57385" name="Line 44"/>
            <p:cNvSpPr>
              <a:spLocks noChangeShapeType="1"/>
            </p:cNvSpPr>
            <p:nvPr/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Group 45"/>
          <p:cNvGrpSpPr/>
          <p:nvPr/>
        </p:nvGrpSpPr>
        <p:grpSpPr>
          <a:xfrm>
            <a:off x="6524625" y="3221038"/>
            <a:ext cx="457200" cy="990600"/>
            <a:chOff x="4992" y="2160"/>
            <a:chExt cx="288" cy="624"/>
          </a:xfrm>
        </p:grpSpPr>
        <p:sp>
          <p:nvSpPr>
            <p:cNvPr id="82973" name="Text Box 46"/>
            <p:cNvSpPr txBox="1"/>
            <p:nvPr/>
          </p:nvSpPr>
          <p:spPr>
            <a:xfrm rot="-5503572">
              <a:off x="5016" y="25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>
                <a:lnSpc>
                  <a:spcPct val="100000"/>
                </a:lnSpc>
                <a:spcBef>
                  <a:spcPct val="50000"/>
                </a:spcBef>
                <a:buNone/>
              </a:pPr>
              <a:r>
                <a:rPr lang="en-US" altLang="zh-CN" b="1" dirty="0">
                  <a:sym typeface="+mn-lt"/>
                </a:rPr>
                <a:t>&gt;</a:t>
              </a:r>
              <a:endParaRPr lang="en-US" altLang="zh-CN" b="1" dirty="0">
                <a:sym typeface="+mn-lt"/>
              </a:endParaRPr>
            </a:p>
          </p:txBody>
        </p:sp>
        <p:sp>
          <p:nvSpPr>
            <p:cNvPr id="57388" name="Line 47"/>
            <p:cNvSpPr>
              <a:spLocks noChangeShapeType="1"/>
            </p:cNvSpPr>
            <p:nvPr/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Group 48"/>
          <p:cNvGrpSpPr/>
          <p:nvPr/>
        </p:nvGrpSpPr>
        <p:grpSpPr>
          <a:xfrm>
            <a:off x="7534275" y="3201988"/>
            <a:ext cx="457200" cy="1066800"/>
            <a:chOff x="4704" y="2160"/>
            <a:chExt cx="288" cy="672"/>
          </a:xfrm>
        </p:grpSpPr>
        <p:sp>
          <p:nvSpPr>
            <p:cNvPr id="82971" name="Oval 49"/>
            <p:cNvSpPr/>
            <p:nvPr/>
          </p:nvSpPr>
          <p:spPr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C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57391" name="Line 50"/>
            <p:cNvSpPr>
              <a:spLocks noChangeShapeType="1"/>
            </p:cNvSpPr>
            <p:nvPr/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" name="Group 51"/>
          <p:cNvGrpSpPr/>
          <p:nvPr/>
        </p:nvGrpSpPr>
        <p:grpSpPr>
          <a:xfrm>
            <a:off x="6562725" y="1601788"/>
            <a:ext cx="1447800" cy="1600200"/>
            <a:chOff x="4356" y="972"/>
            <a:chExt cx="912" cy="1008"/>
          </a:xfrm>
        </p:grpSpPr>
        <p:grpSp>
          <p:nvGrpSpPr>
            <p:cNvPr id="82965" name="Group 52"/>
            <p:cNvGrpSpPr/>
            <p:nvPr/>
          </p:nvGrpSpPr>
          <p:grpSpPr>
            <a:xfrm>
              <a:off x="4500" y="1500"/>
              <a:ext cx="576" cy="240"/>
              <a:chOff x="4800" y="1680"/>
              <a:chExt cx="576" cy="240"/>
            </a:xfrm>
          </p:grpSpPr>
          <p:sp>
            <p:nvSpPr>
              <p:cNvPr id="57394" name="Line 53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395" name="Line 54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396" name="Line 55"/>
              <p:cNvSpPr>
                <a:spLocks noChangeShapeType="1"/>
              </p:cNvSpPr>
              <p:nvPr/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7397" name="Rectangle 56"/>
            <p:cNvSpPr>
              <a:spLocks noChangeArrowheads="1"/>
            </p:cNvSpPr>
            <p:nvPr/>
          </p:nvSpPr>
          <p:spPr bwMode="auto">
            <a:xfrm>
              <a:off x="4356" y="1740"/>
              <a:ext cx="912" cy="2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L    R   D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398" name="Line 57"/>
            <p:cNvSpPr>
              <a:spLocks noChangeShapeType="1"/>
            </p:cNvSpPr>
            <p:nvPr/>
          </p:nvSpPr>
          <p:spPr bwMode="auto">
            <a:xfrm>
              <a:off x="4740" y="97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Group 58"/>
          <p:cNvGrpSpPr/>
          <p:nvPr/>
        </p:nvGrpSpPr>
        <p:grpSpPr>
          <a:xfrm>
            <a:off x="5953125" y="3201988"/>
            <a:ext cx="666750" cy="990600"/>
            <a:chOff x="3360" y="1752"/>
            <a:chExt cx="420" cy="624"/>
          </a:xfrm>
        </p:grpSpPr>
        <p:sp>
          <p:nvSpPr>
            <p:cNvPr id="57400" name="Line 59"/>
            <p:cNvSpPr>
              <a:spLocks noChangeShapeType="1"/>
            </p:cNvSpPr>
            <p:nvPr/>
          </p:nvSpPr>
          <p:spPr bwMode="auto">
            <a:xfrm>
              <a:off x="3636" y="1956"/>
              <a:ext cx="0" cy="18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963" name="Oval 60"/>
            <p:cNvSpPr/>
            <p:nvPr/>
          </p:nvSpPr>
          <p:spPr>
            <a:xfrm>
              <a:off x="3492" y="2136"/>
              <a:ext cx="288" cy="240"/>
            </a:xfrm>
            <a:prstGeom prst="ellipse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>
                <a:lnSpc>
                  <a:spcPct val="100000"/>
                </a:lnSpc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ea typeface="仿宋_GB2312" pitchFamily="49" charset="-122"/>
                  <a:sym typeface="+mn-lt"/>
                </a:rPr>
                <a:t>B</a:t>
              </a:r>
              <a:endParaRPr lang="en-US" altLang="zh-CN" sz="2800" b="1" dirty="0">
                <a:solidFill>
                  <a:srgbClr val="000000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57402" name="Line 61"/>
            <p:cNvSpPr>
              <a:spLocks noChangeShapeType="1"/>
            </p:cNvSpPr>
            <p:nvPr/>
          </p:nvSpPr>
          <p:spPr bwMode="auto">
            <a:xfrm>
              <a:off x="3360" y="1752"/>
              <a:ext cx="276" cy="20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11422" name="Text Box 62"/>
          <p:cNvSpPr txBox="1">
            <a:spLocks noChangeArrowheads="1"/>
          </p:cNvSpPr>
          <p:nvPr/>
        </p:nvSpPr>
        <p:spPr bwMode="auto">
          <a:xfrm>
            <a:off x="4348163" y="6051550"/>
            <a:ext cx="4876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后序遍历序列： </a:t>
            </a:r>
            <a:r>
              <a:rPr kumimoji="0" lang="en-US" altLang="zh-CN" b="0" kern="1200" cap="none" spc="0" normalizeH="0" baseline="0" noProof="0" dirty="0">
                <a:solidFill>
                  <a:schemeClr val="hlink"/>
                </a:solidFill>
                <a:latin typeface="+mn-lt"/>
                <a:ea typeface="+mn-ea"/>
                <a:cs typeface="+mn-ea"/>
                <a:sym typeface="+mn-lt"/>
              </a:rPr>
              <a:t>D   B  C  A</a:t>
            </a:r>
            <a:endParaRPr kumimoji="0" lang="en-US" altLang="zh-CN" b="0" kern="1200" cap="none" spc="0" normalizeH="0" baseline="0" noProof="0" dirty="0">
              <a:solidFill>
                <a:schemeClr val="hlink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91142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5" grpId="0" animBg="1"/>
      <p:bldP spid="91142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矩形 4"/>
          <p:cNvSpPr/>
          <p:nvPr/>
        </p:nvSpPr>
        <p:spPr>
          <a:xfrm>
            <a:off x="0" y="1484313"/>
            <a:ext cx="9144000" cy="4392612"/>
          </a:xfrm>
          <a:prstGeom prst="rect">
            <a:avLst/>
          </a:prstGeom>
          <a:solidFill>
            <a:srgbClr val="EBEBEB"/>
          </a:solidFill>
          <a:ln w="9525">
            <a:noFill/>
          </a:ln>
        </p:spPr>
        <p:txBody>
          <a:bodyPr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761860" name="Rectangle 4"/>
          <p:cNvSpPr>
            <a:spLocks noChangeArrowheads="1"/>
          </p:cNvSpPr>
          <p:nvPr/>
        </p:nvSpPr>
        <p:spPr bwMode="auto">
          <a:xfrm>
            <a:off x="468313" y="1592263"/>
            <a:ext cx="8496300" cy="41767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Status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PostOrderTraverse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BiTree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T){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if(T==NULL) return OK; 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空二叉树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else{  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PostOrderTraverse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递归遍历左子树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PostOrderTraverse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递归遍历右子树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cout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&lt;&lt;T-&gt;data; //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访问根结点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1861" name="Rectangle 5"/>
          <p:cNvSpPr>
            <a:spLocks noChangeArrowheads="1"/>
          </p:cNvSpPr>
          <p:nvPr/>
        </p:nvSpPr>
        <p:spPr bwMode="auto">
          <a:xfrm>
            <a:off x="793750" y="203200"/>
            <a:ext cx="3811588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后序遍历算法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844550" y="236538"/>
            <a:ext cx="6400800" cy="455612"/>
          </a:xfrm>
          <a:ln/>
        </p:spPr>
        <p:txBody>
          <a:bodyPr vert="horz" wrap="square" lIns="91440" tIns="45720" rIns="91440" bIns="45720" anchor="ctr"/>
          <a:p>
            <a:endParaRPr lang="zh-CN" altLang="en-US" dirty="0"/>
          </a:p>
        </p:txBody>
      </p:sp>
      <p:pic>
        <p:nvPicPr>
          <p:cNvPr id="15363" name="内容占位符 3"/>
          <p:cNvPicPr>
            <a:picLocks noGrp="1" noChangeAspect="1"/>
          </p:cNvPicPr>
          <p:nvPr>
            <p:ph idx="1" hasCustomPrompt="1"/>
          </p:nvPr>
        </p:nvPicPr>
        <p:blipFill>
          <a:blip r:embed="rId1"/>
          <a:srcRect/>
          <a:stretch>
            <a:fillRect/>
          </a:stretch>
        </p:blipFill>
        <p:spPr>
          <a:xfrm>
            <a:off x="323850" y="620713"/>
            <a:ext cx="2679700" cy="6048375"/>
          </a:xfrm>
          <a:ln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38" y="765175"/>
            <a:ext cx="5734050" cy="3962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75" y="2700338"/>
            <a:ext cx="1892300" cy="4108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213" y="2767013"/>
            <a:ext cx="2965450" cy="388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2868" name="Rectangle 4"/>
          <p:cNvSpPr>
            <a:spLocks noChangeArrowheads="1"/>
          </p:cNvSpPr>
          <p:nvPr/>
        </p:nvSpPr>
        <p:spPr bwMode="auto">
          <a:xfrm>
            <a:off x="0" y="1052513"/>
            <a:ext cx="9144000" cy="259238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72009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Status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BiTree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T){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72009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if(T==NULL) return OK;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72009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else{  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72009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cout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&lt;&lt;T-&gt;data;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72009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72009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72009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72009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2869" name="Rectangle 5"/>
          <p:cNvSpPr>
            <a:spLocks noChangeArrowheads="1"/>
          </p:cNvSpPr>
          <p:nvPr/>
        </p:nvSpPr>
        <p:spPr bwMode="auto">
          <a:xfrm>
            <a:off x="0" y="3830638"/>
            <a:ext cx="4500563" cy="2713038"/>
          </a:xfrm>
          <a:prstGeom prst="rect">
            <a:avLst/>
          </a:prstGeom>
          <a:solidFill>
            <a:srgbClr val="E2D9EB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Status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PostOrderTraverse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BiTree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T){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if(T==NULL) return OK;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else{  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PostOrderTraverse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PostOrderTraverse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cout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&lt;&lt;T-&gt;data;  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2870" name="Rectangle 6"/>
          <p:cNvSpPr>
            <a:spLocks noChangeArrowheads="1"/>
          </p:cNvSpPr>
          <p:nvPr/>
        </p:nvSpPr>
        <p:spPr bwMode="auto">
          <a:xfrm>
            <a:off x="4643438" y="3830638"/>
            <a:ext cx="4500563" cy="2713038"/>
          </a:xfrm>
          <a:prstGeom prst="rect">
            <a:avLst/>
          </a:prstGeom>
          <a:solidFill>
            <a:srgbClr val="E2D9EB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Status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InOrderTraverse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BiTree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T){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if(T==NULL) return OK;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else{  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InOrderTraverse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cout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&lt;&lt;T-&gt;data;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InOrderTraverse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397" name="Rectangle 7"/>
          <p:cNvSpPr>
            <a:spLocks noChangeArrowheads="1"/>
          </p:cNvSpPr>
          <p:nvPr/>
        </p:nvSpPr>
        <p:spPr bwMode="auto">
          <a:xfrm>
            <a:off x="806450" y="207963"/>
            <a:ext cx="36941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遍历算法的分析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8" grpId="0" animBg="1"/>
      <p:bldP spid="932869" grpId="0" animBg="1"/>
      <p:bldP spid="93287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314325" y="989013"/>
            <a:ext cx="8382000" cy="1654175"/>
          </a:xfrm>
          <a:prstGeom prst="roundRect">
            <a:avLst>
              <a:gd name="adj" fmla="val 7298"/>
            </a:avLst>
          </a:prstGeom>
          <a:solidFill>
            <a:srgbClr val="EBEBEB"/>
          </a:solidFill>
          <a:ln w="38100">
            <a:noFill/>
            <a:miter lim="800000"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如果去掉输出语句，从递归的角度看，三种算法是完全相同的，或说这三种算法的</a:t>
            </a: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访问路径是相同的，只是访问结点的时机不同</a:t>
            </a: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Microsoft YaHei"/>
                <a:cs typeface="+mn-ea"/>
                <a:sym typeface="+mn-lt"/>
              </a:rPr>
              <a:t>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Microsoft YaHei"/>
              <a:cs typeface="+mn-ea"/>
              <a:sym typeface="+mn-lt"/>
            </a:endParaRPr>
          </a:p>
        </p:txBody>
      </p:sp>
      <p:sp>
        <p:nvSpPr>
          <p:cNvPr id="763909" name="Rectangle 5"/>
          <p:cNvSpPr>
            <a:spLocks noChangeArrowheads="1"/>
          </p:cNvSpPr>
          <p:nvPr/>
        </p:nvSpPr>
        <p:spPr bwMode="auto">
          <a:xfrm>
            <a:off x="4610100" y="3248025"/>
            <a:ext cx="4124325" cy="1006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从虚线的出发点到终点的路径上，每个结点经过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6020" name="Group 6"/>
          <p:cNvGrpSpPr/>
          <p:nvPr/>
        </p:nvGrpSpPr>
        <p:grpSpPr>
          <a:xfrm>
            <a:off x="360363" y="2843213"/>
            <a:ext cx="3581400" cy="3810000"/>
            <a:chOff x="96" y="1488"/>
            <a:chExt cx="2256" cy="2400"/>
          </a:xfrm>
        </p:grpSpPr>
        <p:sp>
          <p:nvSpPr>
            <p:cNvPr id="86023" name="Oval 7"/>
            <p:cNvSpPr/>
            <p:nvPr/>
          </p:nvSpPr>
          <p:spPr>
            <a:xfrm>
              <a:off x="1207" y="1510"/>
              <a:ext cx="231" cy="234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dirty="0">
                  <a:solidFill>
                    <a:srgbClr val="FEFFFF"/>
                  </a:solidFill>
                  <a:ea typeface="仿宋_GB2312" pitchFamily="49" charset="-122"/>
                  <a:sym typeface="+mn-lt"/>
                </a:rPr>
                <a:t>A</a:t>
              </a:r>
              <a:endParaRPr lang="en-US" altLang="zh-CN" sz="1800" dirty="0">
                <a:solidFill>
                  <a:srgbClr val="FEFFFF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86024" name="Oval 8"/>
            <p:cNvSpPr/>
            <p:nvPr/>
          </p:nvSpPr>
          <p:spPr>
            <a:xfrm>
              <a:off x="836" y="3155"/>
              <a:ext cx="232" cy="233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dirty="0">
                  <a:solidFill>
                    <a:srgbClr val="FEFFFF"/>
                  </a:solidFill>
                  <a:ea typeface="仿宋_GB2312" pitchFamily="49" charset="-122"/>
                  <a:sym typeface="+mn-lt"/>
                </a:rPr>
                <a:t>F</a:t>
              </a:r>
              <a:endParaRPr lang="en-US" altLang="zh-CN" sz="1800" dirty="0">
                <a:solidFill>
                  <a:srgbClr val="FEFFFF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86025" name="Oval 9"/>
            <p:cNvSpPr/>
            <p:nvPr/>
          </p:nvSpPr>
          <p:spPr>
            <a:xfrm>
              <a:off x="1207" y="2599"/>
              <a:ext cx="231" cy="233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dirty="0">
                  <a:solidFill>
                    <a:srgbClr val="FEFFFF"/>
                  </a:solidFill>
                  <a:ea typeface="仿宋_GB2312" pitchFamily="49" charset="-122"/>
                  <a:sym typeface="+mn-lt"/>
                </a:rPr>
                <a:t>E</a:t>
              </a:r>
              <a:endParaRPr lang="en-US" altLang="zh-CN" sz="1800" dirty="0">
                <a:solidFill>
                  <a:srgbClr val="FEFFFF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86026" name="Oval 10"/>
            <p:cNvSpPr/>
            <p:nvPr/>
          </p:nvSpPr>
          <p:spPr>
            <a:xfrm>
              <a:off x="489" y="2621"/>
              <a:ext cx="232" cy="234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dirty="0">
                  <a:solidFill>
                    <a:srgbClr val="FEFFFF"/>
                  </a:solidFill>
                  <a:ea typeface="仿宋_GB2312" pitchFamily="49" charset="-122"/>
                  <a:sym typeface="+mn-lt"/>
                </a:rPr>
                <a:t>D</a:t>
              </a:r>
              <a:endParaRPr lang="en-US" altLang="zh-CN" sz="1800" dirty="0">
                <a:solidFill>
                  <a:srgbClr val="FEFFFF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86027" name="Oval 11"/>
            <p:cNvSpPr/>
            <p:nvPr/>
          </p:nvSpPr>
          <p:spPr>
            <a:xfrm>
              <a:off x="1727" y="2010"/>
              <a:ext cx="232" cy="234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dirty="0">
                  <a:solidFill>
                    <a:srgbClr val="FEFFFF"/>
                  </a:solidFill>
                  <a:ea typeface="仿宋_GB2312" pitchFamily="49" charset="-122"/>
                  <a:sym typeface="+mn-lt"/>
                </a:rPr>
                <a:t>C</a:t>
              </a:r>
              <a:endParaRPr lang="en-US" altLang="zh-CN" sz="1800" dirty="0">
                <a:solidFill>
                  <a:srgbClr val="FEFFFF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86028" name="Oval 12"/>
            <p:cNvSpPr/>
            <p:nvPr/>
          </p:nvSpPr>
          <p:spPr>
            <a:xfrm>
              <a:off x="825" y="2044"/>
              <a:ext cx="231" cy="233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dirty="0">
                  <a:solidFill>
                    <a:srgbClr val="FEFFFF"/>
                  </a:solidFill>
                  <a:ea typeface="仿宋_GB2312" pitchFamily="49" charset="-122"/>
                  <a:sym typeface="+mn-lt"/>
                </a:rPr>
                <a:t>B</a:t>
              </a:r>
              <a:endParaRPr lang="en-US" altLang="zh-CN" sz="1800" dirty="0">
                <a:solidFill>
                  <a:srgbClr val="FEFFFF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86029" name="Oval 13"/>
            <p:cNvSpPr/>
            <p:nvPr/>
          </p:nvSpPr>
          <p:spPr>
            <a:xfrm>
              <a:off x="1542" y="3177"/>
              <a:ext cx="232" cy="233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dirty="0">
                  <a:solidFill>
                    <a:srgbClr val="FEFFFF"/>
                  </a:solidFill>
                  <a:ea typeface="仿宋_GB2312" pitchFamily="49" charset="-122"/>
                  <a:sym typeface="+mn-lt"/>
                </a:rPr>
                <a:t>G</a:t>
              </a:r>
              <a:endParaRPr lang="en-US" altLang="zh-CN" sz="1800" dirty="0">
                <a:solidFill>
                  <a:srgbClr val="FEFFFF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60428" name="Line 14"/>
            <p:cNvSpPr>
              <a:spLocks noChangeShapeType="1"/>
            </p:cNvSpPr>
            <p:nvPr/>
          </p:nvSpPr>
          <p:spPr bwMode="auto">
            <a:xfrm flipH="1">
              <a:off x="1022" y="1732"/>
              <a:ext cx="242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29" name="Line 15"/>
            <p:cNvSpPr>
              <a:spLocks noChangeShapeType="1"/>
            </p:cNvSpPr>
            <p:nvPr/>
          </p:nvSpPr>
          <p:spPr bwMode="auto">
            <a:xfrm flipH="1">
              <a:off x="640" y="2288"/>
              <a:ext cx="243" cy="3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0" name="Line 16"/>
            <p:cNvSpPr>
              <a:spLocks noChangeShapeType="1"/>
            </p:cNvSpPr>
            <p:nvPr/>
          </p:nvSpPr>
          <p:spPr bwMode="auto">
            <a:xfrm flipH="1">
              <a:off x="1010" y="2832"/>
              <a:ext cx="243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1" name="Line 17"/>
            <p:cNvSpPr>
              <a:spLocks noChangeShapeType="1"/>
            </p:cNvSpPr>
            <p:nvPr/>
          </p:nvSpPr>
          <p:spPr bwMode="auto">
            <a:xfrm flipH="1">
              <a:off x="1646" y="2221"/>
              <a:ext cx="104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2" name="Line 18"/>
            <p:cNvSpPr>
              <a:spLocks noChangeShapeType="1"/>
            </p:cNvSpPr>
            <p:nvPr/>
          </p:nvSpPr>
          <p:spPr bwMode="auto">
            <a:xfrm>
              <a:off x="1403" y="1710"/>
              <a:ext cx="347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3" name="Line 19"/>
            <p:cNvSpPr>
              <a:spLocks noChangeShapeType="1"/>
            </p:cNvSpPr>
            <p:nvPr/>
          </p:nvSpPr>
          <p:spPr bwMode="auto">
            <a:xfrm>
              <a:off x="1010" y="2232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4" name="Line 20"/>
            <p:cNvSpPr>
              <a:spLocks noChangeShapeType="1"/>
            </p:cNvSpPr>
            <p:nvPr/>
          </p:nvSpPr>
          <p:spPr bwMode="auto">
            <a:xfrm>
              <a:off x="1392" y="2799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5" name="Oval 21"/>
            <p:cNvSpPr>
              <a:spLocks noChangeArrowheads="1"/>
            </p:cNvSpPr>
            <p:nvPr/>
          </p:nvSpPr>
          <p:spPr bwMode="auto">
            <a:xfrm>
              <a:off x="316" y="2999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6" name="Oval 22"/>
            <p:cNvSpPr>
              <a:spLocks noChangeArrowheads="1"/>
            </p:cNvSpPr>
            <p:nvPr/>
          </p:nvSpPr>
          <p:spPr bwMode="auto">
            <a:xfrm>
              <a:off x="709" y="3021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7" name="Oval 23"/>
            <p:cNvSpPr>
              <a:spLocks noChangeArrowheads="1"/>
            </p:cNvSpPr>
            <p:nvPr/>
          </p:nvSpPr>
          <p:spPr bwMode="auto">
            <a:xfrm>
              <a:off x="674" y="3521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8" name="Oval 24"/>
            <p:cNvSpPr>
              <a:spLocks noChangeArrowheads="1"/>
            </p:cNvSpPr>
            <p:nvPr/>
          </p:nvSpPr>
          <p:spPr bwMode="auto">
            <a:xfrm>
              <a:off x="1033" y="3532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39" name="Oval 25"/>
            <p:cNvSpPr>
              <a:spLocks noChangeArrowheads="1"/>
            </p:cNvSpPr>
            <p:nvPr/>
          </p:nvSpPr>
          <p:spPr bwMode="auto">
            <a:xfrm>
              <a:off x="1450" y="3599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0" name="Oval 26"/>
            <p:cNvSpPr>
              <a:spLocks noChangeArrowheads="1"/>
            </p:cNvSpPr>
            <p:nvPr/>
          </p:nvSpPr>
          <p:spPr bwMode="auto">
            <a:xfrm>
              <a:off x="1820" y="3555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1" name="Oval 27"/>
            <p:cNvSpPr>
              <a:spLocks noChangeArrowheads="1"/>
            </p:cNvSpPr>
            <p:nvPr/>
          </p:nvSpPr>
          <p:spPr bwMode="auto">
            <a:xfrm>
              <a:off x="2040" y="2366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2" name="Line 28"/>
            <p:cNvSpPr>
              <a:spLocks noChangeShapeType="1"/>
            </p:cNvSpPr>
            <p:nvPr/>
          </p:nvSpPr>
          <p:spPr bwMode="auto">
            <a:xfrm flipH="1">
              <a:off x="385" y="2844"/>
              <a:ext cx="127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3" name="Line 29"/>
            <p:cNvSpPr>
              <a:spLocks noChangeShapeType="1"/>
            </p:cNvSpPr>
            <p:nvPr/>
          </p:nvSpPr>
          <p:spPr bwMode="auto">
            <a:xfrm>
              <a:off x="651" y="2855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4" name="Line 30"/>
            <p:cNvSpPr>
              <a:spLocks noChangeShapeType="1"/>
            </p:cNvSpPr>
            <p:nvPr/>
          </p:nvSpPr>
          <p:spPr bwMode="auto">
            <a:xfrm flipV="1">
              <a:off x="721" y="3744"/>
              <a:ext cx="58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5" name="Line 31"/>
            <p:cNvSpPr>
              <a:spLocks noChangeShapeType="1"/>
            </p:cNvSpPr>
            <p:nvPr/>
          </p:nvSpPr>
          <p:spPr bwMode="auto">
            <a:xfrm>
              <a:off x="1022" y="3766"/>
              <a:ext cx="104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6" name="Line 32"/>
            <p:cNvSpPr>
              <a:spLocks noChangeShapeType="1"/>
            </p:cNvSpPr>
            <p:nvPr/>
          </p:nvSpPr>
          <p:spPr bwMode="auto">
            <a:xfrm flipV="1">
              <a:off x="1531" y="3844"/>
              <a:ext cx="57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7" name="Line 33"/>
            <p:cNvSpPr>
              <a:spLocks noChangeShapeType="1"/>
            </p:cNvSpPr>
            <p:nvPr/>
          </p:nvSpPr>
          <p:spPr bwMode="auto">
            <a:xfrm>
              <a:off x="96" y="3099"/>
              <a:ext cx="35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8" name="Line 34"/>
            <p:cNvSpPr>
              <a:spLocks noChangeShapeType="1"/>
            </p:cNvSpPr>
            <p:nvPr/>
          </p:nvSpPr>
          <p:spPr bwMode="auto">
            <a:xfrm>
              <a:off x="212" y="3288"/>
              <a:ext cx="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49" name="Line 35"/>
            <p:cNvSpPr>
              <a:spLocks noChangeShapeType="1"/>
            </p:cNvSpPr>
            <p:nvPr/>
          </p:nvSpPr>
          <p:spPr bwMode="auto">
            <a:xfrm flipV="1">
              <a:off x="2329" y="2444"/>
              <a:ext cx="11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0" name="Line 36"/>
            <p:cNvSpPr>
              <a:spLocks noChangeShapeType="1"/>
            </p:cNvSpPr>
            <p:nvPr/>
          </p:nvSpPr>
          <p:spPr bwMode="auto">
            <a:xfrm flipH="1">
              <a:off x="779" y="1555"/>
              <a:ext cx="381" cy="4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1" name="Line 37"/>
            <p:cNvSpPr>
              <a:spLocks noChangeShapeType="1"/>
            </p:cNvSpPr>
            <p:nvPr/>
          </p:nvSpPr>
          <p:spPr bwMode="auto">
            <a:xfrm flipH="1">
              <a:off x="131" y="2044"/>
              <a:ext cx="671" cy="9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2" name="Line 38"/>
            <p:cNvSpPr>
              <a:spLocks noChangeShapeType="1"/>
            </p:cNvSpPr>
            <p:nvPr/>
          </p:nvSpPr>
          <p:spPr bwMode="auto">
            <a:xfrm flipH="1">
              <a:off x="108" y="2955"/>
              <a:ext cx="23" cy="1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3" name="Line 39"/>
            <p:cNvSpPr>
              <a:spLocks noChangeShapeType="1"/>
            </p:cNvSpPr>
            <p:nvPr/>
          </p:nvSpPr>
          <p:spPr bwMode="auto">
            <a:xfrm>
              <a:off x="131" y="3210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4" name="Line 40"/>
            <p:cNvSpPr>
              <a:spLocks noChangeShapeType="1"/>
            </p:cNvSpPr>
            <p:nvPr/>
          </p:nvSpPr>
          <p:spPr bwMode="auto">
            <a:xfrm flipV="1">
              <a:off x="339" y="3232"/>
              <a:ext cx="93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5" name="Line 41"/>
            <p:cNvSpPr>
              <a:spLocks noChangeShapeType="1"/>
            </p:cNvSpPr>
            <p:nvPr/>
          </p:nvSpPr>
          <p:spPr bwMode="auto">
            <a:xfrm flipV="1">
              <a:off x="432" y="3044"/>
              <a:ext cx="115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6" name="Line 42"/>
            <p:cNvSpPr>
              <a:spLocks noChangeShapeType="1"/>
            </p:cNvSpPr>
            <p:nvPr/>
          </p:nvSpPr>
          <p:spPr bwMode="auto">
            <a:xfrm>
              <a:off x="536" y="3055"/>
              <a:ext cx="115" cy="1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7" name="Line 43"/>
            <p:cNvSpPr>
              <a:spLocks noChangeShapeType="1"/>
            </p:cNvSpPr>
            <p:nvPr/>
          </p:nvSpPr>
          <p:spPr bwMode="auto">
            <a:xfrm flipV="1">
              <a:off x="663" y="3210"/>
              <a:ext cx="92" cy="3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8" name="Line 44"/>
            <p:cNvSpPr>
              <a:spLocks noChangeShapeType="1"/>
            </p:cNvSpPr>
            <p:nvPr/>
          </p:nvSpPr>
          <p:spPr bwMode="auto">
            <a:xfrm flipV="1">
              <a:off x="779" y="3088"/>
              <a:ext cx="81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59" name="Line 45"/>
            <p:cNvSpPr>
              <a:spLocks noChangeShapeType="1"/>
            </p:cNvSpPr>
            <p:nvPr/>
          </p:nvSpPr>
          <p:spPr bwMode="auto">
            <a:xfrm>
              <a:off x="790" y="2721"/>
              <a:ext cx="81" cy="3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0" name="Line 46"/>
            <p:cNvSpPr>
              <a:spLocks noChangeShapeType="1"/>
            </p:cNvSpPr>
            <p:nvPr/>
          </p:nvSpPr>
          <p:spPr bwMode="auto">
            <a:xfrm flipV="1">
              <a:off x="790" y="2444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1" name="Line 47"/>
            <p:cNvSpPr>
              <a:spLocks noChangeShapeType="1"/>
            </p:cNvSpPr>
            <p:nvPr/>
          </p:nvSpPr>
          <p:spPr bwMode="auto">
            <a:xfrm>
              <a:off x="975" y="2432"/>
              <a:ext cx="162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2" name="Line 48"/>
            <p:cNvSpPr>
              <a:spLocks noChangeShapeType="1"/>
            </p:cNvSpPr>
            <p:nvPr/>
          </p:nvSpPr>
          <p:spPr bwMode="auto">
            <a:xfrm flipH="1">
              <a:off x="570" y="2710"/>
              <a:ext cx="567" cy="8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3" name="Line 49"/>
            <p:cNvSpPr>
              <a:spLocks noChangeShapeType="1"/>
            </p:cNvSpPr>
            <p:nvPr/>
          </p:nvSpPr>
          <p:spPr bwMode="auto">
            <a:xfrm>
              <a:off x="559" y="3599"/>
              <a:ext cx="23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4" name="Line 50"/>
            <p:cNvSpPr>
              <a:spLocks noChangeShapeType="1"/>
            </p:cNvSpPr>
            <p:nvPr/>
          </p:nvSpPr>
          <p:spPr bwMode="auto">
            <a:xfrm>
              <a:off x="582" y="3732"/>
              <a:ext cx="127" cy="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5" name="Line 51"/>
            <p:cNvSpPr>
              <a:spLocks noChangeShapeType="1"/>
            </p:cNvSpPr>
            <p:nvPr/>
          </p:nvSpPr>
          <p:spPr bwMode="auto">
            <a:xfrm flipV="1">
              <a:off x="779" y="3488"/>
              <a:ext cx="150" cy="2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6" name="Line 52"/>
            <p:cNvSpPr>
              <a:spLocks noChangeShapeType="1"/>
            </p:cNvSpPr>
            <p:nvPr/>
          </p:nvSpPr>
          <p:spPr bwMode="auto">
            <a:xfrm>
              <a:off x="929" y="3510"/>
              <a:ext cx="104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7" name="Line 53"/>
            <p:cNvSpPr>
              <a:spLocks noChangeShapeType="1"/>
            </p:cNvSpPr>
            <p:nvPr/>
          </p:nvSpPr>
          <p:spPr bwMode="auto">
            <a:xfrm flipV="1">
              <a:off x="1126" y="3744"/>
              <a:ext cx="104" cy="5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8" name="Line 54"/>
            <p:cNvSpPr>
              <a:spLocks noChangeShapeType="1"/>
            </p:cNvSpPr>
            <p:nvPr/>
          </p:nvSpPr>
          <p:spPr bwMode="auto">
            <a:xfrm flipV="1">
              <a:off x="1241" y="3610"/>
              <a:ext cx="47" cy="1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69" name="Line 55"/>
            <p:cNvSpPr>
              <a:spLocks noChangeShapeType="1"/>
            </p:cNvSpPr>
            <p:nvPr/>
          </p:nvSpPr>
          <p:spPr bwMode="auto">
            <a:xfrm flipH="1" flipV="1">
              <a:off x="1137" y="3232"/>
              <a:ext cx="151" cy="4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0" name="Line 56"/>
            <p:cNvSpPr>
              <a:spLocks noChangeShapeType="1"/>
            </p:cNvSpPr>
            <p:nvPr/>
          </p:nvSpPr>
          <p:spPr bwMode="auto">
            <a:xfrm flipV="1">
              <a:off x="1137" y="2944"/>
              <a:ext cx="208" cy="3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1" name="Line 57"/>
            <p:cNvSpPr>
              <a:spLocks noChangeShapeType="1"/>
            </p:cNvSpPr>
            <p:nvPr/>
          </p:nvSpPr>
          <p:spPr bwMode="auto">
            <a:xfrm>
              <a:off x="1334" y="2966"/>
              <a:ext cx="150" cy="311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2" name="Line 58"/>
            <p:cNvSpPr>
              <a:spLocks noChangeShapeType="1"/>
            </p:cNvSpPr>
            <p:nvPr/>
          </p:nvSpPr>
          <p:spPr bwMode="auto">
            <a:xfrm flipH="1">
              <a:off x="1345" y="3244"/>
              <a:ext cx="139" cy="5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3" name="Line 59"/>
            <p:cNvSpPr>
              <a:spLocks noChangeShapeType="1"/>
            </p:cNvSpPr>
            <p:nvPr/>
          </p:nvSpPr>
          <p:spPr bwMode="auto">
            <a:xfrm>
              <a:off x="1345" y="3766"/>
              <a:ext cx="81" cy="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4" name="Line 60"/>
            <p:cNvSpPr>
              <a:spLocks noChangeShapeType="1"/>
            </p:cNvSpPr>
            <p:nvPr/>
          </p:nvSpPr>
          <p:spPr bwMode="auto">
            <a:xfrm>
              <a:off x="1426" y="3866"/>
              <a:ext cx="105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5" name="Line 61"/>
            <p:cNvSpPr>
              <a:spLocks noChangeShapeType="1"/>
            </p:cNvSpPr>
            <p:nvPr/>
          </p:nvSpPr>
          <p:spPr bwMode="auto">
            <a:xfrm flipV="1">
              <a:off x="1577" y="3466"/>
              <a:ext cx="104" cy="3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6" name="Line 62"/>
            <p:cNvSpPr>
              <a:spLocks noChangeShapeType="1"/>
            </p:cNvSpPr>
            <p:nvPr/>
          </p:nvSpPr>
          <p:spPr bwMode="auto">
            <a:xfrm>
              <a:off x="1693" y="3477"/>
              <a:ext cx="185" cy="3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7" name="Line 63"/>
            <p:cNvSpPr>
              <a:spLocks noChangeShapeType="1"/>
            </p:cNvSpPr>
            <p:nvPr/>
          </p:nvSpPr>
          <p:spPr bwMode="auto">
            <a:xfrm flipV="1">
              <a:off x="1866" y="3799"/>
              <a:ext cx="174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8" name="Line 64"/>
            <p:cNvSpPr>
              <a:spLocks noChangeShapeType="1"/>
            </p:cNvSpPr>
            <p:nvPr/>
          </p:nvSpPr>
          <p:spPr bwMode="auto">
            <a:xfrm flipV="1">
              <a:off x="2040" y="3677"/>
              <a:ext cx="69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79" name="Line 65"/>
            <p:cNvSpPr>
              <a:spLocks noChangeShapeType="1"/>
            </p:cNvSpPr>
            <p:nvPr/>
          </p:nvSpPr>
          <p:spPr bwMode="auto">
            <a:xfrm flipH="1" flipV="1">
              <a:off x="1149" y="2099"/>
              <a:ext cx="960" cy="15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0" name="Line 66"/>
            <p:cNvSpPr>
              <a:spLocks noChangeShapeType="1"/>
            </p:cNvSpPr>
            <p:nvPr/>
          </p:nvSpPr>
          <p:spPr bwMode="auto">
            <a:xfrm flipV="1">
              <a:off x="1669" y="2332"/>
              <a:ext cx="174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1" name="Line 67"/>
            <p:cNvSpPr>
              <a:spLocks noChangeShapeType="1"/>
            </p:cNvSpPr>
            <p:nvPr/>
          </p:nvSpPr>
          <p:spPr bwMode="auto">
            <a:xfrm>
              <a:off x="1866" y="2399"/>
              <a:ext cx="139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2" name="Line 68"/>
            <p:cNvSpPr>
              <a:spLocks noChangeShapeType="1"/>
            </p:cNvSpPr>
            <p:nvPr/>
          </p:nvSpPr>
          <p:spPr bwMode="auto">
            <a:xfrm>
              <a:off x="1970" y="2577"/>
              <a:ext cx="162" cy="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3" name="Line 69"/>
            <p:cNvSpPr>
              <a:spLocks noChangeShapeType="1"/>
            </p:cNvSpPr>
            <p:nvPr/>
          </p:nvSpPr>
          <p:spPr bwMode="auto">
            <a:xfrm flipV="1">
              <a:off x="2190" y="2577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4" name="Line 70"/>
            <p:cNvSpPr>
              <a:spLocks noChangeShapeType="1"/>
            </p:cNvSpPr>
            <p:nvPr/>
          </p:nvSpPr>
          <p:spPr bwMode="auto">
            <a:xfrm flipH="1" flipV="1">
              <a:off x="1519" y="1488"/>
              <a:ext cx="833" cy="9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5" name="Line 71"/>
            <p:cNvSpPr>
              <a:spLocks noChangeShapeType="1"/>
            </p:cNvSpPr>
            <p:nvPr/>
          </p:nvSpPr>
          <p:spPr bwMode="auto">
            <a:xfrm flipH="1">
              <a:off x="755" y="3366"/>
              <a:ext cx="128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6" name="Line 72"/>
            <p:cNvSpPr>
              <a:spLocks noChangeShapeType="1"/>
            </p:cNvSpPr>
            <p:nvPr/>
          </p:nvSpPr>
          <p:spPr bwMode="auto">
            <a:xfrm flipH="1">
              <a:off x="1531" y="3399"/>
              <a:ext cx="104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7" name="Line 73"/>
            <p:cNvSpPr>
              <a:spLocks noChangeShapeType="1"/>
            </p:cNvSpPr>
            <p:nvPr/>
          </p:nvSpPr>
          <p:spPr bwMode="auto">
            <a:xfrm>
              <a:off x="998" y="3366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8" name="Line 74"/>
            <p:cNvSpPr>
              <a:spLocks noChangeShapeType="1"/>
            </p:cNvSpPr>
            <p:nvPr/>
          </p:nvSpPr>
          <p:spPr bwMode="auto">
            <a:xfrm>
              <a:off x="1762" y="3377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89" name="Line 75"/>
            <p:cNvSpPr>
              <a:spLocks noChangeShapeType="1"/>
            </p:cNvSpPr>
            <p:nvPr/>
          </p:nvSpPr>
          <p:spPr bwMode="auto">
            <a:xfrm>
              <a:off x="1912" y="2210"/>
              <a:ext cx="139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90" name="Oval 76"/>
            <p:cNvSpPr>
              <a:spLocks noChangeArrowheads="1"/>
            </p:cNvSpPr>
            <p:nvPr/>
          </p:nvSpPr>
          <p:spPr bwMode="auto">
            <a:xfrm>
              <a:off x="1577" y="2388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91" name="Line 77"/>
            <p:cNvSpPr>
              <a:spLocks noChangeShapeType="1"/>
            </p:cNvSpPr>
            <p:nvPr/>
          </p:nvSpPr>
          <p:spPr bwMode="auto">
            <a:xfrm flipV="1">
              <a:off x="1160" y="1855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92" name="Line 78"/>
            <p:cNvSpPr>
              <a:spLocks noChangeShapeType="1"/>
            </p:cNvSpPr>
            <p:nvPr/>
          </p:nvSpPr>
          <p:spPr bwMode="auto">
            <a:xfrm>
              <a:off x="1369" y="1910"/>
              <a:ext cx="243" cy="256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93" name="Line 79"/>
            <p:cNvSpPr>
              <a:spLocks noChangeShapeType="1"/>
            </p:cNvSpPr>
            <p:nvPr/>
          </p:nvSpPr>
          <p:spPr bwMode="auto">
            <a:xfrm flipV="1">
              <a:off x="1473" y="2110"/>
              <a:ext cx="173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94" name="Line 80"/>
            <p:cNvSpPr>
              <a:spLocks noChangeShapeType="1"/>
            </p:cNvSpPr>
            <p:nvPr/>
          </p:nvSpPr>
          <p:spPr bwMode="auto">
            <a:xfrm>
              <a:off x="1496" y="2432"/>
              <a:ext cx="23" cy="1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495" name="Line 81"/>
            <p:cNvSpPr>
              <a:spLocks noChangeShapeType="1"/>
            </p:cNvSpPr>
            <p:nvPr/>
          </p:nvSpPr>
          <p:spPr bwMode="auto">
            <a:xfrm>
              <a:off x="1519" y="2566"/>
              <a:ext cx="127" cy="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63986" name="Rectangle 82"/>
          <p:cNvSpPr>
            <a:spLocks noChangeArrowheads="1"/>
          </p:cNvSpPr>
          <p:nvPr/>
        </p:nvSpPr>
        <p:spPr bwMode="auto">
          <a:xfrm>
            <a:off x="4557713" y="4889500"/>
            <a:ext cx="4124325" cy="15335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经过时访问＝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先序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遍历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经过时访问＝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中序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遍历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经过时访问＝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后序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遍历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97" name="Rectangle 85"/>
          <p:cNvSpPr>
            <a:spLocks noChangeArrowheads="1"/>
          </p:cNvSpPr>
          <p:nvPr/>
        </p:nvSpPr>
        <p:spPr bwMode="auto">
          <a:xfrm>
            <a:off x="750888" y="190500"/>
            <a:ext cx="36941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遍历算法的分析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3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3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9" grpId="0"/>
      <p:bldP spid="76398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7042" name="Group 6"/>
          <p:cNvGrpSpPr/>
          <p:nvPr/>
        </p:nvGrpSpPr>
        <p:grpSpPr>
          <a:xfrm>
            <a:off x="471488" y="1935163"/>
            <a:ext cx="3581400" cy="3810000"/>
            <a:chOff x="96" y="1488"/>
            <a:chExt cx="2256" cy="2400"/>
          </a:xfrm>
        </p:grpSpPr>
        <p:sp>
          <p:nvSpPr>
            <p:cNvPr id="87047" name="Oval 7"/>
            <p:cNvSpPr/>
            <p:nvPr/>
          </p:nvSpPr>
          <p:spPr>
            <a:xfrm>
              <a:off x="1207" y="1510"/>
              <a:ext cx="231" cy="234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dirty="0">
                  <a:solidFill>
                    <a:srgbClr val="FEFFFF"/>
                  </a:solidFill>
                  <a:ea typeface="仿宋_GB2312" pitchFamily="49" charset="-122"/>
                  <a:sym typeface="+mn-lt"/>
                </a:rPr>
                <a:t>A</a:t>
              </a:r>
              <a:endParaRPr lang="en-US" altLang="zh-CN" sz="1800" dirty="0">
                <a:solidFill>
                  <a:srgbClr val="FEFFFF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87048" name="Oval 8"/>
            <p:cNvSpPr/>
            <p:nvPr/>
          </p:nvSpPr>
          <p:spPr>
            <a:xfrm>
              <a:off x="836" y="3155"/>
              <a:ext cx="232" cy="233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dirty="0">
                  <a:solidFill>
                    <a:srgbClr val="FEFFFF"/>
                  </a:solidFill>
                  <a:ea typeface="仿宋_GB2312" pitchFamily="49" charset="-122"/>
                  <a:sym typeface="+mn-lt"/>
                </a:rPr>
                <a:t>F</a:t>
              </a:r>
              <a:endParaRPr lang="en-US" altLang="zh-CN" sz="1800" dirty="0">
                <a:solidFill>
                  <a:srgbClr val="FEFFFF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87049" name="Oval 9"/>
            <p:cNvSpPr/>
            <p:nvPr/>
          </p:nvSpPr>
          <p:spPr>
            <a:xfrm>
              <a:off x="1207" y="2599"/>
              <a:ext cx="231" cy="233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dirty="0">
                  <a:solidFill>
                    <a:srgbClr val="FEFFFF"/>
                  </a:solidFill>
                  <a:ea typeface="仿宋_GB2312" pitchFamily="49" charset="-122"/>
                  <a:sym typeface="+mn-lt"/>
                </a:rPr>
                <a:t>E</a:t>
              </a:r>
              <a:endParaRPr lang="en-US" altLang="zh-CN" sz="1800" dirty="0">
                <a:solidFill>
                  <a:srgbClr val="FEFFFF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87050" name="Oval 10"/>
            <p:cNvSpPr/>
            <p:nvPr/>
          </p:nvSpPr>
          <p:spPr>
            <a:xfrm>
              <a:off x="489" y="2621"/>
              <a:ext cx="232" cy="234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dirty="0">
                  <a:solidFill>
                    <a:srgbClr val="FEFFFF"/>
                  </a:solidFill>
                  <a:ea typeface="仿宋_GB2312" pitchFamily="49" charset="-122"/>
                  <a:sym typeface="+mn-lt"/>
                </a:rPr>
                <a:t>D</a:t>
              </a:r>
              <a:endParaRPr lang="en-US" altLang="zh-CN" sz="1800" dirty="0">
                <a:solidFill>
                  <a:srgbClr val="FEFFFF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87051" name="Oval 11"/>
            <p:cNvSpPr/>
            <p:nvPr/>
          </p:nvSpPr>
          <p:spPr>
            <a:xfrm>
              <a:off x="1727" y="2010"/>
              <a:ext cx="232" cy="234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dirty="0">
                  <a:solidFill>
                    <a:srgbClr val="FEFFFF"/>
                  </a:solidFill>
                  <a:ea typeface="仿宋_GB2312" pitchFamily="49" charset="-122"/>
                  <a:sym typeface="+mn-lt"/>
                </a:rPr>
                <a:t>C</a:t>
              </a:r>
              <a:endParaRPr lang="en-US" altLang="zh-CN" sz="1800" dirty="0">
                <a:solidFill>
                  <a:srgbClr val="FEFFFF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87052" name="Oval 12"/>
            <p:cNvSpPr/>
            <p:nvPr/>
          </p:nvSpPr>
          <p:spPr>
            <a:xfrm>
              <a:off x="825" y="2044"/>
              <a:ext cx="231" cy="233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dirty="0">
                  <a:solidFill>
                    <a:srgbClr val="FEFFFF"/>
                  </a:solidFill>
                  <a:ea typeface="仿宋_GB2312" pitchFamily="49" charset="-122"/>
                  <a:sym typeface="+mn-lt"/>
                </a:rPr>
                <a:t>B</a:t>
              </a:r>
              <a:endParaRPr lang="en-US" altLang="zh-CN" sz="1800" dirty="0">
                <a:solidFill>
                  <a:srgbClr val="FEFFFF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87053" name="Oval 13"/>
            <p:cNvSpPr/>
            <p:nvPr/>
          </p:nvSpPr>
          <p:spPr>
            <a:xfrm>
              <a:off x="1542" y="3177"/>
              <a:ext cx="232" cy="233"/>
            </a:xfrm>
            <a:prstGeom prst="ellipse">
              <a:avLst/>
            </a:prstGeom>
            <a:solidFill>
              <a:schemeClr val="accent1"/>
            </a:solidFill>
            <a:ln w="38100" cap="flat" cmpd="sng">
              <a:solidFill>
                <a:srgbClr val="00008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1955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har char="•"/>
                <a:defRPr sz="2400" b="0">
                  <a:solidFill>
                    <a:schemeClr val="tx1"/>
                  </a:solidFill>
                  <a:latin typeface="+mn-lt"/>
                  <a:ea typeface="微软雅黑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itchFamily="34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buNone/>
              </a:pPr>
              <a:r>
                <a:rPr lang="en-US" altLang="zh-CN" sz="1800" dirty="0">
                  <a:solidFill>
                    <a:srgbClr val="FEFFFF"/>
                  </a:solidFill>
                  <a:ea typeface="仿宋_GB2312" pitchFamily="49" charset="-122"/>
                  <a:sym typeface="+mn-lt"/>
                </a:rPr>
                <a:t>G</a:t>
              </a:r>
              <a:endParaRPr lang="en-US" altLang="zh-CN" sz="1800" dirty="0">
                <a:solidFill>
                  <a:srgbClr val="FEFFFF"/>
                </a:solidFill>
                <a:ea typeface="仿宋_GB2312" pitchFamily="49" charset="-122"/>
                <a:sym typeface="+mn-lt"/>
              </a:endParaRPr>
            </a:p>
          </p:txBody>
        </p:sp>
        <p:sp>
          <p:nvSpPr>
            <p:cNvPr id="61450" name="Line 14"/>
            <p:cNvSpPr>
              <a:spLocks noChangeShapeType="1"/>
            </p:cNvSpPr>
            <p:nvPr/>
          </p:nvSpPr>
          <p:spPr bwMode="auto">
            <a:xfrm flipH="1">
              <a:off x="1022" y="1732"/>
              <a:ext cx="242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1" name="Line 15"/>
            <p:cNvSpPr>
              <a:spLocks noChangeShapeType="1"/>
            </p:cNvSpPr>
            <p:nvPr/>
          </p:nvSpPr>
          <p:spPr bwMode="auto">
            <a:xfrm flipH="1">
              <a:off x="640" y="2288"/>
              <a:ext cx="243" cy="3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2" name="Line 16"/>
            <p:cNvSpPr>
              <a:spLocks noChangeShapeType="1"/>
            </p:cNvSpPr>
            <p:nvPr/>
          </p:nvSpPr>
          <p:spPr bwMode="auto">
            <a:xfrm flipH="1">
              <a:off x="1010" y="2832"/>
              <a:ext cx="243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3" name="Line 17"/>
            <p:cNvSpPr>
              <a:spLocks noChangeShapeType="1"/>
            </p:cNvSpPr>
            <p:nvPr/>
          </p:nvSpPr>
          <p:spPr bwMode="auto">
            <a:xfrm flipH="1">
              <a:off x="1646" y="2221"/>
              <a:ext cx="104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4" name="Line 18"/>
            <p:cNvSpPr>
              <a:spLocks noChangeShapeType="1"/>
            </p:cNvSpPr>
            <p:nvPr/>
          </p:nvSpPr>
          <p:spPr bwMode="auto">
            <a:xfrm>
              <a:off x="1403" y="1710"/>
              <a:ext cx="347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5" name="Line 19"/>
            <p:cNvSpPr>
              <a:spLocks noChangeShapeType="1"/>
            </p:cNvSpPr>
            <p:nvPr/>
          </p:nvSpPr>
          <p:spPr bwMode="auto">
            <a:xfrm>
              <a:off x="1010" y="2232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6" name="Line 20"/>
            <p:cNvSpPr>
              <a:spLocks noChangeShapeType="1"/>
            </p:cNvSpPr>
            <p:nvPr/>
          </p:nvSpPr>
          <p:spPr bwMode="auto">
            <a:xfrm>
              <a:off x="1392" y="2799"/>
              <a:ext cx="231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7" name="Oval 21"/>
            <p:cNvSpPr>
              <a:spLocks noChangeArrowheads="1"/>
            </p:cNvSpPr>
            <p:nvPr/>
          </p:nvSpPr>
          <p:spPr bwMode="auto">
            <a:xfrm>
              <a:off x="316" y="2999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8" name="Oval 22"/>
            <p:cNvSpPr>
              <a:spLocks noChangeArrowheads="1"/>
            </p:cNvSpPr>
            <p:nvPr/>
          </p:nvSpPr>
          <p:spPr bwMode="auto">
            <a:xfrm>
              <a:off x="709" y="3021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59" name="Oval 23"/>
            <p:cNvSpPr>
              <a:spLocks noChangeArrowheads="1"/>
            </p:cNvSpPr>
            <p:nvPr/>
          </p:nvSpPr>
          <p:spPr bwMode="auto">
            <a:xfrm>
              <a:off x="674" y="3521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0" name="Oval 24"/>
            <p:cNvSpPr>
              <a:spLocks noChangeArrowheads="1"/>
            </p:cNvSpPr>
            <p:nvPr/>
          </p:nvSpPr>
          <p:spPr bwMode="auto">
            <a:xfrm>
              <a:off x="1033" y="3532"/>
              <a:ext cx="93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1" name="Oval 25"/>
            <p:cNvSpPr>
              <a:spLocks noChangeArrowheads="1"/>
            </p:cNvSpPr>
            <p:nvPr/>
          </p:nvSpPr>
          <p:spPr bwMode="auto">
            <a:xfrm>
              <a:off x="1450" y="3599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2" name="Oval 26"/>
            <p:cNvSpPr>
              <a:spLocks noChangeArrowheads="1"/>
            </p:cNvSpPr>
            <p:nvPr/>
          </p:nvSpPr>
          <p:spPr bwMode="auto">
            <a:xfrm>
              <a:off x="1820" y="3555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3" name="Oval 27"/>
            <p:cNvSpPr>
              <a:spLocks noChangeArrowheads="1"/>
            </p:cNvSpPr>
            <p:nvPr/>
          </p:nvSpPr>
          <p:spPr bwMode="auto">
            <a:xfrm>
              <a:off x="2040" y="2366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4" name="Line 28"/>
            <p:cNvSpPr>
              <a:spLocks noChangeShapeType="1"/>
            </p:cNvSpPr>
            <p:nvPr/>
          </p:nvSpPr>
          <p:spPr bwMode="auto">
            <a:xfrm flipH="1">
              <a:off x="385" y="2844"/>
              <a:ext cx="127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5" name="Line 29"/>
            <p:cNvSpPr>
              <a:spLocks noChangeShapeType="1"/>
            </p:cNvSpPr>
            <p:nvPr/>
          </p:nvSpPr>
          <p:spPr bwMode="auto">
            <a:xfrm>
              <a:off x="651" y="2855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6" name="Line 30"/>
            <p:cNvSpPr>
              <a:spLocks noChangeShapeType="1"/>
            </p:cNvSpPr>
            <p:nvPr/>
          </p:nvSpPr>
          <p:spPr bwMode="auto">
            <a:xfrm flipV="1">
              <a:off x="721" y="3744"/>
              <a:ext cx="58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7" name="Line 31"/>
            <p:cNvSpPr>
              <a:spLocks noChangeShapeType="1"/>
            </p:cNvSpPr>
            <p:nvPr/>
          </p:nvSpPr>
          <p:spPr bwMode="auto">
            <a:xfrm>
              <a:off x="1022" y="3766"/>
              <a:ext cx="104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8" name="Line 32"/>
            <p:cNvSpPr>
              <a:spLocks noChangeShapeType="1"/>
            </p:cNvSpPr>
            <p:nvPr/>
          </p:nvSpPr>
          <p:spPr bwMode="auto">
            <a:xfrm flipV="1">
              <a:off x="1531" y="3844"/>
              <a:ext cx="57" cy="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69" name="Line 33"/>
            <p:cNvSpPr>
              <a:spLocks noChangeShapeType="1"/>
            </p:cNvSpPr>
            <p:nvPr/>
          </p:nvSpPr>
          <p:spPr bwMode="auto">
            <a:xfrm>
              <a:off x="96" y="3099"/>
              <a:ext cx="35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0" name="Line 34"/>
            <p:cNvSpPr>
              <a:spLocks noChangeShapeType="1"/>
            </p:cNvSpPr>
            <p:nvPr/>
          </p:nvSpPr>
          <p:spPr bwMode="auto">
            <a:xfrm>
              <a:off x="212" y="3288"/>
              <a:ext cx="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1" name="Line 35"/>
            <p:cNvSpPr>
              <a:spLocks noChangeShapeType="1"/>
            </p:cNvSpPr>
            <p:nvPr/>
          </p:nvSpPr>
          <p:spPr bwMode="auto">
            <a:xfrm flipV="1">
              <a:off x="2329" y="2444"/>
              <a:ext cx="11" cy="1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2" name="Line 36"/>
            <p:cNvSpPr>
              <a:spLocks noChangeShapeType="1"/>
            </p:cNvSpPr>
            <p:nvPr/>
          </p:nvSpPr>
          <p:spPr bwMode="auto">
            <a:xfrm flipH="1">
              <a:off x="779" y="1555"/>
              <a:ext cx="381" cy="4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3" name="Line 37"/>
            <p:cNvSpPr>
              <a:spLocks noChangeShapeType="1"/>
            </p:cNvSpPr>
            <p:nvPr/>
          </p:nvSpPr>
          <p:spPr bwMode="auto">
            <a:xfrm flipH="1">
              <a:off x="131" y="2044"/>
              <a:ext cx="671" cy="9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4" name="Line 38"/>
            <p:cNvSpPr>
              <a:spLocks noChangeShapeType="1"/>
            </p:cNvSpPr>
            <p:nvPr/>
          </p:nvSpPr>
          <p:spPr bwMode="auto">
            <a:xfrm flipH="1">
              <a:off x="108" y="2955"/>
              <a:ext cx="23" cy="1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5" name="Line 39"/>
            <p:cNvSpPr>
              <a:spLocks noChangeShapeType="1"/>
            </p:cNvSpPr>
            <p:nvPr/>
          </p:nvSpPr>
          <p:spPr bwMode="auto">
            <a:xfrm>
              <a:off x="131" y="3210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6" name="Line 40"/>
            <p:cNvSpPr>
              <a:spLocks noChangeShapeType="1"/>
            </p:cNvSpPr>
            <p:nvPr/>
          </p:nvSpPr>
          <p:spPr bwMode="auto">
            <a:xfrm flipV="1">
              <a:off x="339" y="3232"/>
              <a:ext cx="93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7" name="Line 41"/>
            <p:cNvSpPr>
              <a:spLocks noChangeShapeType="1"/>
            </p:cNvSpPr>
            <p:nvPr/>
          </p:nvSpPr>
          <p:spPr bwMode="auto">
            <a:xfrm flipV="1">
              <a:off x="432" y="3044"/>
              <a:ext cx="115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8" name="Line 42"/>
            <p:cNvSpPr>
              <a:spLocks noChangeShapeType="1"/>
            </p:cNvSpPr>
            <p:nvPr/>
          </p:nvSpPr>
          <p:spPr bwMode="auto">
            <a:xfrm>
              <a:off x="536" y="3055"/>
              <a:ext cx="115" cy="1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79" name="Line 43"/>
            <p:cNvSpPr>
              <a:spLocks noChangeShapeType="1"/>
            </p:cNvSpPr>
            <p:nvPr/>
          </p:nvSpPr>
          <p:spPr bwMode="auto">
            <a:xfrm flipV="1">
              <a:off x="663" y="3210"/>
              <a:ext cx="92" cy="3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0" name="Line 44"/>
            <p:cNvSpPr>
              <a:spLocks noChangeShapeType="1"/>
            </p:cNvSpPr>
            <p:nvPr/>
          </p:nvSpPr>
          <p:spPr bwMode="auto">
            <a:xfrm flipV="1">
              <a:off x="779" y="3088"/>
              <a:ext cx="81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1" name="Line 45"/>
            <p:cNvSpPr>
              <a:spLocks noChangeShapeType="1"/>
            </p:cNvSpPr>
            <p:nvPr/>
          </p:nvSpPr>
          <p:spPr bwMode="auto">
            <a:xfrm>
              <a:off x="790" y="2721"/>
              <a:ext cx="81" cy="3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2" name="Line 46"/>
            <p:cNvSpPr>
              <a:spLocks noChangeShapeType="1"/>
            </p:cNvSpPr>
            <p:nvPr/>
          </p:nvSpPr>
          <p:spPr bwMode="auto">
            <a:xfrm flipV="1">
              <a:off x="790" y="2444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3" name="Line 47"/>
            <p:cNvSpPr>
              <a:spLocks noChangeShapeType="1"/>
            </p:cNvSpPr>
            <p:nvPr/>
          </p:nvSpPr>
          <p:spPr bwMode="auto">
            <a:xfrm>
              <a:off x="975" y="2432"/>
              <a:ext cx="162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4" name="Line 48"/>
            <p:cNvSpPr>
              <a:spLocks noChangeShapeType="1"/>
            </p:cNvSpPr>
            <p:nvPr/>
          </p:nvSpPr>
          <p:spPr bwMode="auto">
            <a:xfrm flipH="1">
              <a:off x="570" y="2710"/>
              <a:ext cx="567" cy="8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5" name="Line 49"/>
            <p:cNvSpPr>
              <a:spLocks noChangeShapeType="1"/>
            </p:cNvSpPr>
            <p:nvPr/>
          </p:nvSpPr>
          <p:spPr bwMode="auto">
            <a:xfrm>
              <a:off x="559" y="3599"/>
              <a:ext cx="23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6" name="Line 50"/>
            <p:cNvSpPr>
              <a:spLocks noChangeShapeType="1"/>
            </p:cNvSpPr>
            <p:nvPr/>
          </p:nvSpPr>
          <p:spPr bwMode="auto">
            <a:xfrm>
              <a:off x="582" y="3732"/>
              <a:ext cx="127" cy="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7" name="Line 51"/>
            <p:cNvSpPr>
              <a:spLocks noChangeShapeType="1"/>
            </p:cNvSpPr>
            <p:nvPr/>
          </p:nvSpPr>
          <p:spPr bwMode="auto">
            <a:xfrm flipV="1">
              <a:off x="779" y="3488"/>
              <a:ext cx="150" cy="2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8" name="Line 52"/>
            <p:cNvSpPr>
              <a:spLocks noChangeShapeType="1"/>
            </p:cNvSpPr>
            <p:nvPr/>
          </p:nvSpPr>
          <p:spPr bwMode="auto">
            <a:xfrm>
              <a:off x="929" y="3510"/>
              <a:ext cx="104" cy="2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89" name="Line 53"/>
            <p:cNvSpPr>
              <a:spLocks noChangeShapeType="1"/>
            </p:cNvSpPr>
            <p:nvPr/>
          </p:nvSpPr>
          <p:spPr bwMode="auto">
            <a:xfrm flipV="1">
              <a:off x="1126" y="3744"/>
              <a:ext cx="104" cy="5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0" name="Line 54"/>
            <p:cNvSpPr>
              <a:spLocks noChangeShapeType="1"/>
            </p:cNvSpPr>
            <p:nvPr/>
          </p:nvSpPr>
          <p:spPr bwMode="auto">
            <a:xfrm flipV="1">
              <a:off x="1241" y="3610"/>
              <a:ext cx="47" cy="145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1" name="Line 55"/>
            <p:cNvSpPr>
              <a:spLocks noChangeShapeType="1"/>
            </p:cNvSpPr>
            <p:nvPr/>
          </p:nvSpPr>
          <p:spPr bwMode="auto">
            <a:xfrm flipH="1" flipV="1">
              <a:off x="1137" y="3232"/>
              <a:ext cx="151" cy="4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2" name="Line 56"/>
            <p:cNvSpPr>
              <a:spLocks noChangeShapeType="1"/>
            </p:cNvSpPr>
            <p:nvPr/>
          </p:nvSpPr>
          <p:spPr bwMode="auto">
            <a:xfrm flipV="1">
              <a:off x="1137" y="2944"/>
              <a:ext cx="208" cy="3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3" name="Line 57"/>
            <p:cNvSpPr>
              <a:spLocks noChangeShapeType="1"/>
            </p:cNvSpPr>
            <p:nvPr/>
          </p:nvSpPr>
          <p:spPr bwMode="auto">
            <a:xfrm>
              <a:off x="1334" y="2966"/>
              <a:ext cx="150" cy="311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4" name="Line 58"/>
            <p:cNvSpPr>
              <a:spLocks noChangeShapeType="1"/>
            </p:cNvSpPr>
            <p:nvPr/>
          </p:nvSpPr>
          <p:spPr bwMode="auto">
            <a:xfrm flipH="1">
              <a:off x="1345" y="3244"/>
              <a:ext cx="139" cy="5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5" name="Line 59"/>
            <p:cNvSpPr>
              <a:spLocks noChangeShapeType="1"/>
            </p:cNvSpPr>
            <p:nvPr/>
          </p:nvSpPr>
          <p:spPr bwMode="auto">
            <a:xfrm>
              <a:off x="1345" y="3766"/>
              <a:ext cx="81" cy="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6" name="Line 60"/>
            <p:cNvSpPr>
              <a:spLocks noChangeShapeType="1"/>
            </p:cNvSpPr>
            <p:nvPr/>
          </p:nvSpPr>
          <p:spPr bwMode="auto">
            <a:xfrm>
              <a:off x="1426" y="3866"/>
              <a:ext cx="105" cy="2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7" name="Line 61"/>
            <p:cNvSpPr>
              <a:spLocks noChangeShapeType="1"/>
            </p:cNvSpPr>
            <p:nvPr/>
          </p:nvSpPr>
          <p:spPr bwMode="auto">
            <a:xfrm flipV="1">
              <a:off x="1577" y="3466"/>
              <a:ext cx="104" cy="3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8" name="Line 62"/>
            <p:cNvSpPr>
              <a:spLocks noChangeShapeType="1"/>
            </p:cNvSpPr>
            <p:nvPr/>
          </p:nvSpPr>
          <p:spPr bwMode="auto">
            <a:xfrm>
              <a:off x="1693" y="3477"/>
              <a:ext cx="185" cy="38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499" name="Line 63"/>
            <p:cNvSpPr>
              <a:spLocks noChangeShapeType="1"/>
            </p:cNvSpPr>
            <p:nvPr/>
          </p:nvSpPr>
          <p:spPr bwMode="auto">
            <a:xfrm flipV="1">
              <a:off x="1866" y="3799"/>
              <a:ext cx="174" cy="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0" name="Line 64"/>
            <p:cNvSpPr>
              <a:spLocks noChangeShapeType="1"/>
            </p:cNvSpPr>
            <p:nvPr/>
          </p:nvSpPr>
          <p:spPr bwMode="auto">
            <a:xfrm flipV="1">
              <a:off x="2040" y="3677"/>
              <a:ext cx="69" cy="11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1" name="Line 65"/>
            <p:cNvSpPr>
              <a:spLocks noChangeShapeType="1"/>
            </p:cNvSpPr>
            <p:nvPr/>
          </p:nvSpPr>
          <p:spPr bwMode="auto">
            <a:xfrm flipH="1" flipV="1">
              <a:off x="1149" y="2099"/>
              <a:ext cx="960" cy="15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2" name="Line 66"/>
            <p:cNvSpPr>
              <a:spLocks noChangeShapeType="1"/>
            </p:cNvSpPr>
            <p:nvPr/>
          </p:nvSpPr>
          <p:spPr bwMode="auto">
            <a:xfrm flipV="1">
              <a:off x="1669" y="2332"/>
              <a:ext cx="174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3" name="Line 67"/>
            <p:cNvSpPr>
              <a:spLocks noChangeShapeType="1"/>
            </p:cNvSpPr>
            <p:nvPr/>
          </p:nvSpPr>
          <p:spPr bwMode="auto">
            <a:xfrm>
              <a:off x="1866" y="2399"/>
              <a:ext cx="139" cy="2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4" name="Line 68"/>
            <p:cNvSpPr>
              <a:spLocks noChangeShapeType="1"/>
            </p:cNvSpPr>
            <p:nvPr/>
          </p:nvSpPr>
          <p:spPr bwMode="auto">
            <a:xfrm>
              <a:off x="1970" y="2577"/>
              <a:ext cx="162" cy="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5" name="Line 69"/>
            <p:cNvSpPr>
              <a:spLocks noChangeShapeType="1"/>
            </p:cNvSpPr>
            <p:nvPr/>
          </p:nvSpPr>
          <p:spPr bwMode="auto">
            <a:xfrm flipV="1">
              <a:off x="2190" y="2577"/>
              <a:ext cx="81" cy="6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6" name="Line 70"/>
            <p:cNvSpPr>
              <a:spLocks noChangeShapeType="1"/>
            </p:cNvSpPr>
            <p:nvPr/>
          </p:nvSpPr>
          <p:spPr bwMode="auto">
            <a:xfrm flipH="1" flipV="1">
              <a:off x="1519" y="1488"/>
              <a:ext cx="833" cy="93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7" name="Line 71"/>
            <p:cNvSpPr>
              <a:spLocks noChangeShapeType="1"/>
            </p:cNvSpPr>
            <p:nvPr/>
          </p:nvSpPr>
          <p:spPr bwMode="auto">
            <a:xfrm flipH="1">
              <a:off x="755" y="3366"/>
              <a:ext cx="128" cy="1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8" name="Line 72"/>
            <p:cNvSpPr>
              <a:spLocks noChangeShapeType="1"/>
            </p:cNvSpPr>
            <p:nvPr/>
          </p:nvSpPr>
          <p:spPr bwMode="auto">
            <a:xfrm flipH="1">
              <a:off x="1531" y="3399"/>
              <a:ext cx="104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09" name="Line 73"/>
            <p:cNvSpPr>
              <a:spLocks noChangeShapeType="1"/>
            </p:cNvSpPr>
            <p:nvPr/>
          </p:nvSpPr>
          <p:spPr bwMode="auto">
            <a:xfrm>
              <a:off x="998" y="3366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10" name="Line 74"/>
            <p:cNvSpPr>
              <a:spLocks noChangeShapeType="1"/>
            </p:cNvSpPr>
            <p:nvPr/>
          </p:nvSpPr>
          <p:spPr bwMode="auto">
            <a:xfrm>
              <a:off x="1762" y="3377"/>
              <a:ext cx="81" cy="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11" name="Line 75"/>
            <p:cNvSpPr>
              <a:spLocks noChangeShapeType="1"/>
            </p:cNvSpPr>
            <p:nvPr/>
          </p:nvSpPr>
          <p:spPr bwMode="auto">
            <a:xfrm>
              <a:off x="1912" y="2210"/>
              <a:ext cx="139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12" name="Oval 76"/>
            <p:cNvSpPr>
              <a:spLocks noChangeArrowheads="1"/>
            </p:cNvSpPr>
            <p:nvPr/>
          </p:nvSpPr>
          <p:spPr bwMode="auto">
            <a:xfrm>
              <a:off x="1577" y="2388"/>
              <a:ext cx="92" cy="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13" name="Line 77"/>
            <p:cNvSpPr>
              <a:spLocks noChangeShapeType="1"/>
            </p:cNvSpPr>
            <p:nvPr/>
          </p:nvSpPr>
          <p:spPr bwMode="auto">
            <a:xfrm flipV="1">
              <a:off x="1160" y="1855"/>
              <a:ext cx="174" cy="27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14" name="Line 78"/>
            <p:cNvSpPr>
              <a:spLocks noChangeShapeType="1"/>
            </p:cNvSpPr>
            <p:nvPr/>
          </p:nvSpPr>
          <p:spPr bwMode="auto">
            <a:xfrm>
              <a:off x="1369" y="1910"/>
              <a:ext cx="243" cy="256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15" name="Line 79"/>
            <p:cNvSpPr>
              <a:spLocks noChangeShapeType="1"/>
            </p:cNvSpPr>
            <p:nvPr/>
          </p:nvSpPr>
          <p:spPr bwMode="auto">
            <a:xfrm flipV="1">
              <a:off x="1473" y="2110"/>
              <a:ext cx="173" cy="27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16" name="Line 80"/>
            <p:cNvSpPr>
              <a:spLocks noChangeShapeType="1"/>
            </p:cNvSpPr>
            <p:nvPr/>
          </p:nvSpPr>
          <p:spPr bwMode="auto">
            <a:xfrm>
              <a:off x="1496" y="2432"/>
              <a:ext cx="23" cy="1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517" name="Line 81"/>
            <p:cNvSpPr>
              <a:spLocks noChangeShapeType="1"/>
            </p:cNvSpPr>
            <p:nvPr/>
          </p:nvSpPr>
          <p:spPr bwMode="auto">
            <a:xfrm>
              <a:off x="1519" y="2566"/>
              <a:ext cx="127" cy="4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765012" name="Rectangle 84"/>
          <p:cNvSpPr>
            <a:spLocks noChangeArrowheads="1"/>
          </p:cNvSpPr>
          <p:nvPr/>
        </p:nvSpPr>
        <p:spPr bwMode="auto">
          <a:xfrm>
            <a:off x="4535488" y="2217738"/>
            <a:ext cx="4187825" cy="289242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时间效率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:O(n)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每个结点只访问一次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空间效率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:O(n)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栈占用的最大辅助空间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519" name="Rectangle 86"/>
          <p:cNvSpPr>
            <a:spLocks noChangeArrowheads="1"/>
          </p:cNvSpPr>
          <p:nvPr/>
        </p:nvSpPr>
        <p:spPr bwMode="auto">
          <a:xfrm>
            <a:off x="841375" y="228600"/>
            <a:ext cx="36941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遍历算法的分析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  <p:cxnSp>
        <p:nvCxnSpPr>
          <p:cNvPr id="87045" name="直接连接符 2"/>
          <p:cNvCxnSpPr/>
          <p:nvPr/>
        </p:nvCxnSpPr>
        <p:spPr>
          <a:xfrm>
            <a:off x="4535488" y="3470275"/>
            <a:ext cx="4187825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7046" name="直接连接符 82"/>
          <p:cNvCxnSpPr/>
          <p:nvPr/>
        </p:nvCxnSpPr>
        <p:spPr>
          <a:xfrm>
            <a:off x="4535488" y="5383213"/>
            <a:ext cx="4187825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>
    <p:split orient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9"/>
          <p:cNvPicPr>
            <a:picLocks noChangeAspect="1"/>
          </p:cNvPicPr>
          <p:nvPr/>
        </p:nvPicPr>
        <p:blipFill>
          <a:blip r:embed="rId1"/>
          <a:srcRect l="1575"/>
          <a:stretch>
            <a:fillRect/>
          </a:stretch>
        </p:blipFill>
        <p:spPr>
          <a:xfrm>
            <a:off x="0" y="1588"/>
            <a:ext cx="9124950" cy="183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: 圆角 16"/>
          <p:cNvSpPr>
            <a:spLocks noChangeArrowheads="1"/>
          </p:cNvSpPr>
          <p:nvPr/>
        </p:nvSpPr>
        <p:spPr bwMode="auto">
          <a:xfrm>
            <a:off x="2444750" y="3910648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/>
          <p:cNvSpPr>
            <a:spLocks noChangeArrowheads="1"/>
          </p:cNvSpPr>
          <p:nvPr/>
        </p:nvSpPr>
        <p:spPr bwMode="auto">
          <a:xfrm>
            <a:off x="1500188" y="3910648"/>
            <a:ext cx="839788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525" y="1588"/>
            <a:ext cx="9151938" cy="2024063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/>
          <p:cNvSpPr/>
          <p:nvPr/>
        </p:nvSpPr>
        <p:spPr>
          <a:xfrm flipH="1">
            <a:off x="-36512" y="774700"/>
            <a:ext cx="9207500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dist" defTabSz="914400">
              <a:buClrTx/>
              <a:buSzTx/>
              <a:buFontTx/>
              <a:buNone/>
              <a:defRPr/>
            </a:pPr>
            <a:r>
              <a:rPr kumimoji="0" lang="zh-CN" altLang="en-US" sz="3600" b="0" kern="120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目录导航</a:t>
            </a:r>
            <a:endParaRPr kumimoji="0" lang="zh-CN" altLang="en-US" sz="3600" b="0" kern="1200" cap="none" spc="0" normalizeH="0" baseline="0" noProof="0" dirty="0">
              <a:solidFill>
                <a:srgbClr val="FE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19250" y="2133600"/>
            <a:ext cx="720725" cy="23069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5.1</a:t>
            </a:r>
            <a:endParaRPr kumimoji="0" lang="zh-CN" altLang="en-US" sz="2400" b="0" kern="120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5.2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5.3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5.4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44750" y="2133600"/>
            <a:ext cx="505079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树和二叉树的定义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二叉树的性质和存储结构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遍历二叉树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例题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519" name="Rectangle 86"/>
          <p:cNvSpPr>
            <a:spLocks noChangeArrowheads="1"/>
          </p:cNvSpPr>
          <p:nvPr/>
        </p:nvSpPr>
        <p:spPr bwMode="auto">
          <a:xfrm>
            <a:off x="841375" y="203835"/>
            <a:ext cx="4981575" cy="51625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例题（链接是参考代码）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530" y="1138555"/>
            <a:ext cx="66217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二叉树深度</a:t>
            </a:r>
            <a:endParaRPr lang="zh-CN" altLang="en-US"/>
          </a:p>
          <a:p>
            <a:pPr algn="l"/>
            <a:r>
              <a:rPr lang="zh-CN" altLang="en-US"/>
              <a:t>https://paste.ubuntu.com/p/JFWy6wZ3qx/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0530" y="2078990"/>
            <a:ext cx="676021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新二叉树</a:t>
            </a:r>
            <a:endParaRPr lang="zh-CN" altLang="en-US"/>
          </a:p>
          <a:p>
            <a:pPr algn="l"/>
            <a:r>
              <a:rPr lang="zh-CN" altLang="en-US"/>
              <a:t>https://paste.ubuntu.com/p/KwQjK6XH4h/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0530" y="3019425"/>
            <a:ext cx="673989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美国血统</a:t>
            </a:r>
            <a:endParaRPr lang="zh-CN" altLang="en-US"/>
          </a:p>
          <a:p>
            <a:pPr algn="l"/>
            <a:r>
              <a:rPr lang="zh-CN" altLang="en-US"/>
              <a:t>https://paste.ubuntu.com/p/zywFHbhWvN/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530" y="3959860"/>
            <a:ext cx="675957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二叉树问题</a:t>
            </a:r>
            <a:endParaRPr lang="zh-CN" altLang="en-US"/>
          </a:p>
          <a:p>
            <a:pPr algn="l"/>
            <a:r>
              <a:rPr lang="zh-CN" altLang="en-US"/>
              <a:t>https://paste.ubuntu.com/p/vD4KyJwMbX/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0530" y="4900295"/>
            <a:ext cx="648271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树</a:t>
            </a:r>
            <a:endParaRPr lang="zh-CN" altLang="en-US"/>
          </a:p>
          <a:p>
            <a:pPr algn="l"/>
            <a:r>
              <a:rPr lang="zh-CN" altLang="en-US"/>
              <a:t>https://paste.ubuntu.com/p/fwyNcdpbK2/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0965"/>
            <a:ext cx="8229600" cy="749935"/>
          </a:xfrm>
        </p:spPr>
        <p:txBody>
          <a:bodyPr/>
          <a:p>
            <a:r>
              <a:rPr lang="zh-CN" altLang="en-US" sz="4000"/>
              <a:t>美国血统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31545"/>
            <a:ext cx="8229600" cy="6006465"/>
          </a:xfrm>
        </p:spPr>
        <p:txBody>
          <a:bodyPr/>
          <a:p>
            <a:r>
              <a:rPr lang="zh-CN" altLang="en-US" sz="2400"/>
              <a:t>经典的给中序和前序求后序。</a:t>
            </a:r>
            <a:endParaRPr lang="zh-CN" altLang="en-US" sz="2400"/>
          </a:p>
          <a:p>
            <a:r>
              <a:rPr lang="zh-CN" altLang="en-US" sz="2400"/>
              <a:t>中序ABEDFCHG</a:t>
            </a:r>
            <a:endParaRPr lang="zh-CN" altLang="en-US" sz="2400"/>
          </a:p>
          <a:p>
            <a:r>
              <a:rPr lang="zh-CN" altLang="en-US" sz="2400"/>
              <a:t>前序CBADEFGH </a:t>
            </a:r>
            <a:endParaRPr lang="zh-CN" altLang="en-US" sz="2400"/>
          </a:p>
          <a:p>
            <a:r>
              <a:rPr lang="zh-CN" altLang="en-US" sz="2400"/>
              <a:t>因为前序是根左右，所以我们知道前序的第一个就是根节点。知道根节点是</a:t>
            </a:r>
            <a:r>
              <a:rPr lang="en-US" altLang="zh-CN" sz="2400"/>
              <a:t>C</a:t>
            </a:r>
            <a:r>
              <a:rPr lang="zh-CN" altLang="en-US" sz="2400"/>
              <a:t>以后，就可以在中序中找</a:t>
            </a:r>
            <a:r>
              <a:rPr lang="en-US" altLang="zh-CN" sz="2400"/>
              <a:t>C</a:t>
            </a:r>
            <a:r>
              <a:rPr lang="zh-CN" altLang="en-US" sz="2400"/>
              <a:t>，然后</a:t>
            </a:r>
            <a:r>
              <a:rPr lang="en-US" altLang="zh-CN" sz="2400"/>
              <a:t>C</a:t>
            </a:r>
            <a:r>
              <a:rPr lang="zh-CN" altLang="en-US" sz="2400"/>
              <a:t>的左边就是左子树，右边就是右子树。知道左边的长度右边的长度，我就可以知道前序中哪段是左子树的前序，哪段是右子树的前序。然后用递归就可以了</a:t>
            </a:r>
            <a:endParaRPr lang="zh-CN" altLang="en-US" sz="2400"/>
          </a:p>
          <a:p>
            <a:r>
              <a:rPr lang="zh-CN" altLang="en-US" sz="2400"/>
              <a:t>比如这里</a:t>
            </a:r>
            <a:r>
              <a:rPr lang="en-US" altLang="zh-CN" sz="2400"/>
              <a:t>C</a:t>
            </a:r>
            <a:r>
              <a:rPr lang="zh-CN" altLang="en-US" sz="2400"/>
              <a:t>是根节点</a:t>
            </a:r>
            <a:endParaRPr lang="zh-CN" altLang="en-US" sz="2400"/>
          </a:p>
          <a:p>
            <a:r>
              <a:rPr lang="zh-CN" altLang="en-US" sz="2400"/>
              <a:t>中序：</a:t>
            </a:r>
            <a:r>
              <a:rPr lang="en-US" altLang="zh-CN" sz="2400"/>
              <a:t>                        </a:t>
            </a:r>
            <a:r>
              <a:rPr lang="zh-CN" altLang="en-US" sz="2400"/>
              <a:t>知道左边有</a:t>
            </a:r>
            <a:r>
              <a:rPr lang="en-US" altLang="zh-CN" sz="2400"/>
              <a:t>5</a:t>
            </a:r>
            <a:r>
              <a:rPr lang="zh-CN" altLang="en-US" sz="2400"/>
              <a:t>个，右边有</a:t>
            </a:r>
            <a:r>
              <a:rPr lang="en-US" altLang="zh-CN" sz="2400"/>
              <a:t>2</a:t>
            </a:r>
            <a:r>
              <a:rPr lang="zh-CN" altLang="en-US" sz="2400"/>
              <a:t>个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则前序</a:t>
            </a:r>
            <a:r>
              <a:rPr lang="en-US" altLang="zh-CN" sz="2400"/>
              <a:t>                           </a:t>
            </a:r>
            <a:endParaRPr lang="en-US" altLang="zh-CN" sz="2400"/>
          </a:p>
          <a:p>
            <a:endParaRPr lang="zh-CN" altLang="en-US" sz="2400"/>
          </a:p>
          <a:p>
            <a:r>
              <a:rPr lang="zh-CN" altLang="en-US" sz="2400"/>
              <a:t>所以左子树中序</a:t>
            </a:r>
            <a:r>
              <a:rPr lang="en-US" altLang="zh-CN" sz="2400"/>
              <a:t>ABED</a:t>
            </a:r>
            <a:r>
              <a:rPr lang="zh-CN" altLang="en-US" sz="2400"/>
              <a:t>，左子树前序</a:t>
            </a:r>
            <a:r>
              <a:rPr lang="en-US" altLang="zh-CN" sz="2400"/>
              <a:t>BADEF</a:t>
            </a:r>
            <a:r>
              <a:rPr lang="zh-CN" altLang="en-US" sz="2400"/>
              <a:t>递归下去！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4616450"/>
            <a:ext cx="2308860" cy="712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30" y="5408295"/>
            <a:ext cx="1874520" cy="83693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519" name="Rectangle 86"/>
          <p:cNvSpPr>
            <a:spLocks noChangeArrowheads="1"/>
          </p:cNvSpPr>
          <p:nvPr/>
        </p:nvSpPr>
        <p:spPr bwMode="auto">
          <a:xfrm>
            <a:off x="841375" y="216535"/>
            <a:ext cx="36941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itchFamily="34" charset="-122"/>
                <a:cs typeface="+mj-cs"/>
                <a:sym typeface="+mn-lt"/>
              </a:rPr>
              <a:t>二叉树问题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itchFamily="34" charset="-122"/>
              <a:cs typeface="+mj-cs"/>
              <a:sym typeface="+mn-lt"/>
            </a:endParaRPr>
          </a:p>
        </p:txBody>
      </p:sp>
      <p:graphicFrame>
        <p:nvGraphicFramePr>
          <p:cNvPr id="21509" name="Object 15"/>
          <p:cNvGraphicFramePr/>
          <p:nvPr/>
        </p:nvGraphicFramePr>
        <p:xfrm>
          <a:off x="440373" y="2181860"/>
          <a:ext cx="449580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6875780" imgH="3817620" progId="Visio.Drawing.5">
                  <p:embed/>
                </p:oleObj>
              </mc:Choice>
              <mc:Fallback>
                <p:oleObj name="" r:id="rId1" imgW="6875780" imgH="3817620" progId="Visio.Drawing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0373" y="2181860"/>
                        <a:ext cx="4495800" cy="24939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29260" y="1224915"/>
            <a:ext cx="74644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LCA-最近公共祖先，Least Common Ancestors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70805" y="2737485"/>
            <a:ext cx="315341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比如</a:t>
            </a:r>
            <a:endParaRPr lang="zh-CN" altLang="en-US"/>
          </a:p>
          <a:p>
            <a:r>
              <a:rPr lang="en-US" altLang="zh-CN"/>
              <a:t>K</a:t>
            </a:r>
            <a:r>
              <a:rPr lang="zh-CN" altLang="en-US"/>
              <a:t>和</a:t>
            </a:r>
            <a:r>
              <a:rPr lang="en-US" altLang="zh-CN"/>
              <a:t>F</a:t>
            </a:r>
            <a:r>
              <a:rPr lang="zh-CN" altLang="en-US"/>
              <a:t>的</a:t>
            </a:r>
            <a:r>
              <a:rPr lang="en-US" altLang="zh-CN"/>
              <a:t>LCA</a:t>
            </a:r>
            <a:r>
              <a:rPr lang="zh-CN" altLang="en-US"/>
              <a:t>就是</a:t>
            </a:r>
            <a:r>
              <a:rPr lang="en-US" altLang="zh-CN"/>
              <a:t>B</a:t>
            </a:r>
            <a:endParaRPr lang="en-US" altLang="zh-CN"/>
          </a:p>
          <a:p>
            <a:r>
              <a:rPr lang="en-US" altLang="zh-CN"/>
              <a:t>G</a:t>
            </a:r>
            <a:r>
              <a:rPr lang="zh-CN" altLang="en-US"/>
              <a:t>和</a:t>
            </a:r>
            <a:r>
              <a:rPr lang="en-US" altLang="zh-CN"/>
              <a:t>D</a:t>
            </a:r>
            <a:r>
              <a:rPr lang="zh-CN" altLang="en-US"/>
              <a:t>的</a:t>
            </a:r>
            <a:r>
              <a:rPr lang="en-US" altLang="zh-CN"/>
              <a:t>LCA</a:t>
            </a:r>
            <a:r>
              <a:rPr lang="zh-CN" altLang="en-US"/>
              <a:t>就是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0690" y="4827905"/>
            <a:ext cx="854202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如何求</a:t>
            </a:r>
            <a:r>
              <a:rPr lang="en-US" altLang="zh-CN"/>
              <a:t>LCA</a:t>
            </a:r>
            <a:r>
              <a:rPr lang="zh-CN" altLang="en-US"/>
              <a:t>？比如</a:t>
            </a:r>
            <a:r>
              <a:rPr lang="en-US" altLang="zh-CN"/>
              <a:t>K</a:t>
            </a:r>
            <a:r>
              <a:rPr lang="zh-CN" altLang="en-US"/>
              <a:t>和</a:t>
            </a:r>
            <a:r>
              <a:rPr lang="en-US" altLang="zh-CN"/>
              <a:t>F</a:t>
            </a:r>
            <a:endParaRPr lang="en-US" altLang="zh-CN"/>
          </a:p>
          <a:p>
            <a:r>
              <a:rPr lang="zh-CN" altLang="en-US"/>
              <a:t>可以先让</a:t>
            </a:r>
            <a:r>
              <a:rPr lang="en-US" altLang="zh-CN"/>
              <a:t>K</a:t>
            </a:r>
            <a:r>
              <a:rPr lang="zh-CN" altLang="en-US"/>
              <a:t>往上跳到和</a:t>
            </a:r>
            <a:r>
              <a:rPr lang="en-US" altLang="zh-CN"/>
              <a:t>F</a:t>
            </a:r>
            <a:r>
              <a:rPr lang="zh-CN" altLang="en-US"/>
              <a:t>同一深度，再一起同时往上跳</a:t>
            </a:r>
            <a:endParaRPr lang="zh-CN" altLang="en-US"/>
          </a:p>
          <a:p>
            <a:r>
              <a:rPr lang="zh-CN" altLang="en-US"/>
              <a:t>，直到跳到同一个点。</a:t>
            </a:r>
            <a:endParaRPr lang="zh-CN" altLang="en-US"/>
          </a:p>
        </p:txBody>
      </p:sp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9"/>
          <p:cNvPicPr>
            <a:picLocks noChangeAspect="1"/>
          </p:cNvPicPr>
          <p:nvPr/>
        </p:nvPicPr>
        <p:blipFill>
          <a:blip r:embed="rId1"/>
          <a:srcRect l="1575"/>
          <a:stretch>
            <a:fillRect/>
          </a:stretch>
        </p:blipFill>
        <p:spPr>
          <a:xfrm>
            <a:off x="0" y="1588"/>
            <a:ext cx="9124950" cy="183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: 圆角 16"/>
          <p:cNvSpPr>
            <a:spLocks noChangeArrowheads="1"/>
          </p:cNvSpPr>
          <p:nvPr/>
        </p:nvSpPr>
        <p:spPr bwMode="auto">
          <a:xfrm>
            <a:off x="2444750" y="2205038"/>
            <a:ext cx="5199063" cy="504825"/>
          </a:xfrm>
          <a:prstGeom prst="roundRect">
            <a:avLst>
              <a:gd name="adj" fmla="val 16667"/>
            </a:avLst>
          </a:prstGeom>
          <a:solidFill>
            <a:srgbClr val="9476B6"/>
          </a:solidFill>
          <a:ln>
            <a:noFill/>
          </a:ln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67" name="矩形: 圆角 15"/>
          <p:cNvSpPr>
            <a:spLocks noChangeArrowheads="1"/>
          </p:cNvSpPr>
          <p:nvPr/>
        </p:nvSpPr>
        <p:spPr bwMode="auto">
          <a:xfrm>
            <a:off x="1500188" y="2205038"/>
            <a:ext cx="839788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525" y="1588"/>
            <a:ext cx="9151938" cy="2024063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/>
          <p:cNvSpPr/>
          <p:nvPr/>
        </p:nvSpPr>
        <p:spPr>
          <a:xfrm flipH="1">
            <a:off x="-36512" y="774700"/>
            <a:ext cx="9207500" cy="1260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8800" y="331788"/>
            <a:ext cx="2573338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dist" defTabSz="914400">
              <a:buClrTx/>
              <a:buSzTx/>
              <a:buFontTx/>
              <a:buNone/>
              <a:defRPr/>
            </a:pPr>
            <a:r>
              <a:rPr kumimoji="0" lang="zh-CN" altLang="en-US" sz="3600" b="0" kern="120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目录导航</a:t>
            </a:r>
            <a:endParaRPr kumimoji="0" lang="zh-CN" altLang="en-US" sz="3600" b="0" kern="1200" cap="none" spc="0" normalizeH="0" baseline="0" noProof="0" dirty="0">
              <a:solidFill>
                <a:srgbClr val="FE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19250" y="2133600"/>
            <a:ext cx="720725" cy="23069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0" kern="120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5.1</a:t>
            </a:r>
            <a:endParaRPr kumimoji="0" lang="zh-CN" altLang="en-US" sz="2400" b="0" kern="1200" cap="none" spc="0" normalizeH="0" baseline="0" noProof="0" dirty="0">
              <a:solidFill>
                <a:srgbClr val="FEFFFF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5.2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5.3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5.4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57450" y="2133600"/>
            <a:ext cx="5186363" cy="23069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kern="1200" cap="none" spc="0" normalizeH="0" baseline="0" noProof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树和二叉树的定义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二叉树的性质和存储结构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遍历二叉树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solidFill>
                  <a:srgbClr val="000000">
                    <a:lumMod val="95000"/>
                    <a:lumOff val="5000"/>
                  </a:srgbClr>
                </a:solidFill>
                <a:latin typeface="+mn-lt"/>
                <a:ea typeface="+mn-ea"/>
                <a:cs typeface="+mn-ea"/>
                <a:sym typeface="+mn-lt"/>
              </a:rPr>
              <a:t>例题</a:t>
            </a:r>
            <a:endParaRPr kumimoji="0" lang="zh-CN" altLang="en-US" sz="2400" b="0" kern="1200" cap="none" spc="0" normalizeH="0" baseline="0" noProof="0" dirty="0">
              <a:solidFill>
                <a:srgbClr val="000000">
                  <a:lumMod val="95000"/>
                  <a:lumOff val="5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6600" y="457200"/>
            <a:ext cx="1458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圆角矩形 5"/>
          <p:cNvSpPr/>
          <p:nvPr/>
        </p:nvSpPr>
        <p:spPr>
          <a:xfrm>
            <a:off x="341313" y="2413000"/>
            <a:ext cx="8478837" cy="3319463"/>
          </a:xfrm>
          <a:prstGeom prst="roundRect">
            <a:avLst>
              <a:gd name="adj" fmla="val 4806"/>
            </a:avLst>
          </a:prstGeom>
          <a:solidFill>
            <a:srgbClr val="EBEBEB"/>
          </a:solidFill>
          <a:ln w="9525">
            <a:noFill/>
          </a:ln>
        </p:spPr>
        <p:txBody>
          <a:bodyPr/>
          <a:lstStyle>
            <a:lvl1pPr marL="342900" indent="1955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None/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19461" name="Rectangle 13"/>
          <p:cNvSpPr>
            <a:spLocks noChangeArrowheads="1"/>
          </p:cNvSpPr>
          <p:nvPr/>
        </p:nvSpPr>
        <p:spPr bwMode="auto">
          <a:xfrm>
            <a:off x="341313" y="1052513"/>
            <a:ext cx="8588375" cy="11271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Tree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）个结点的有限集，它或为空树（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 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 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）；或为非空树，对于非空树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462" name="Rectangle 16"/>
          <p:cNvSpPr>
            <a:spLocks noChangeArrowheads="1"/>
          </p:cNvSpPr>
          <p:nvPr/>
        </p:nvSpPr>
        <p:spPr bwMode="auto">
          <a:xfrm>
            <a:off x="920750" y="223838"/>
            <a:ext cx="2460625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树的定义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8163" y="2713038"/>
            <a:ext cx="765175" cy="423863"/>
          </a:xfrm>
          <a:prstGeom prst="rect">
            <a:avLst/>
          </a:prstGeom>
          <a:solidFill>
            <a:srgbClr val="6C4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itchFamily="34" charset="-122"/>
                <a:ea typeface="+mn-ea"/>
                <a:cs typeface="+mn-cs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itchFamily="34" charset="-122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7525" y="3368675"/>
            <a:ext cx="765175" cy="4127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itchFamily="34" charset="-122"/>
                <a:ea typeface="+mn-ea"/>
                <a:cs typeface="+mn-cs"/>
              </a:rPr>
              <a:t>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itchFamily="34" charset="-122"/>
              <a:ea typeface="+mn-ea"/>
              <a:cs typeface="+mn-cs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476375" y="2581275"/>
            <a:ext cx="7199313" cy="2863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有且仅有一个称之为根的结点；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除根结点以外的其余结点可分为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＞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）个互不相交的有限集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…,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en-US" altLang="zh-CN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其中每一个集合本身又是一棵树，并且称为根的子树（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SubTree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8440" name="直接连接符 3"/>
          <p:cNvCxnSpPr/>
          <p:nvPr/>
        </p:nvCxnSpPr>
        <p:spPr>
          <a:xfrm>
            <a:off x="517525" y="2205038"/>
            <a:ext cx="8158163" cy="0"/>
          </a:xfrm>
          <a:prstGeom prst="line">
            <a:avLst/>
          </a:prstGeom>
          <a:ln w="9525" cap="flat" cmpd="sng">
            <a:solidFill>
              <a:srgbClr val="EBEBEB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441" name="直接连接符 15"/>
          <p:cNvCxnSpPr/>
          <p:nvPr/>
        </p:nvCxnSpPr>
        <p:spPr>
          <a:xfrm>
            <a:off x="517525" y="6021388"/>
            <a:ext cx="8158163" cy="0"/>
          </a:xfrm>
          <a:prstGeom prst="line">
            <a:avLst/>
          </a:prstGeom>
          <a:ln w="9525" cap="flat" cmpd="sng">
            <a:solidFill>
              <a:srgbClr val="EBEBEB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90888" name="Object 8"/>
          <p:cNvGraphicFramePr/>
          <p:nvPr/>
        </p:nvGraphicFramePr>
        <p:xfrm>
          <a:off x="2200275" y="2095500"/>
          <a:ext cx="5943600" cy="329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6875780" imgH="3666490" progId="Visio.Drawing.5">
                  <p:embed/>
                </p:oleObj>
              </mc:Choice>
              <mc:Fallback>
                <p:oleObj name="" r:id="rId1" imgW="6875780" imgH="3666490" progId="Visio.Drawing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0275" y="2095500"/>
                        <a:ext cx="5943600" cy="32972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89" name="Object 9"/>
          <p:cNvGraphicFramePr/>
          <p:nvPr/>
        </p:nvGraphicFramePr>
        <p:xfrm>
          <a:off x="960438" y="2095500"/>
          <a:ext cx="5762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576580" imgH="576580" progId="Visio.Drawing.5">
                  <p:embed/>
                </p:oleObj>
              </mc:Choice>
              <mc:Fallback>
                <p:oleObj name="" r:id="rId3" imgW="576580" imgH="576580" progId="Visio.Drawing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0438" y="2095500"/>
                        <a:ext cx="576262" cy="5762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890" name="Text Box 10"/>
          <p:cNvSpPr txBox="1">
            <a:spLocks noChangeArrowheads="1"/>
          </p:cNvSpPr>
          <p:nvPr/>
        </p:nvSpPr>
        <p:spPr bwMode="auto">
          <a:xfrm>
            <a:off x="852488" y="1174750"/>
            <a:ext cx="3125788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个结点的有限集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0891" name="Rectangle 11"/>
          <p:cNvSpPr>
            <a:spLocks noChangeArrowheads="1"/>
          </p:cNvSpPr>
          <p:nvPr/>
        </p:nvSpPr>
        <p:spPr bwMode="auto">
          <a:xfrm>
            <a:off x="4562475" y="2095500"/>
            <a:ext cx="823913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0892" name="Rectangle 12"/>
          <p:cNvSpPr>
            <a:spLocks noChangeArrowheads="1"/>
          </p:cNvSpPr>
          <p:nvPr/>
        </p:nvSpPr>
        <p:spPr bwMode="auto">
          <a:xfrm>
            <a:off x="2200275" y="2705100"/>
            <a:ext cx="2133600" cy="26876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0893" name="Rectangle 13"/>
          <p:cNvSpPr>
            <a:spLocks noChangeArrowheads="1"/>
          </p:cNvSpPr>
          <p:nvPr/>
        </p:nvSpPr>
        <p:spPr bwMode="auto">
          <a:xfrm>
            <a:off x="5705475" y="2705100"/>
            <a:ext cx="2438400" cy="26876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0894" name="Rectangle 14"/>
          <p:cNvSpPr>
            <a:spLocks noChangeArrowheads="1"/>
          </p:cNvSpPr>
          <p:nvPr/>
        </p:nvSpPr>
        <p:spPr bwMode="auto">
          <a:xfrm>
            <a:off x="4562475" y="2705100"/>
            <a:ext cx="823913" cy="26876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0895" name="Rectangle 15"/>
          <p:cNvSpPr>
            <a:spLocks noChangeArrowheads="1"/>
          </p:cNvSpPr>
          <p:nvPr/>
        </p:nvSpPr>
        <p:spPr bwMode="auto">
          <a:xfrm>
            <a:off x="2809875" y="2857500"/>
            <a:ext cx="990600" cy="7620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0896" name="Rectangle 16"/>
          <p:cNvSpPr>
            <a:spLocks noChangeArrowheads="1"/>
          </p:cNvSpPr>
          <p:nvPr/>
        </p:nvSpPr>
        <p:spPr bwMode="auto">
          <a:xfrm>
            <a:off x="2200275" y="3848100"/>
            <a:ext cx="1295400" cy="1544638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0897" name="Rectangle 17"/>
          <p:cNvSpPr>
            <a:spLocks noChangeArrowheads="1"/>
          </p:cNvSpPr>
          <p:nvPr/>
        </p:nvSpPr>
        <p:spPr bwMode="auto">
          <a:xfrm>
            <a:off x="3571875" y="3848100"/>
            <a:ext cx="609600" cy="7620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0898" name="Text Box 18"/>
          <p:cNvSpPr txBox="1">
            <a:spLocks noChangeArrowheads="1"/>
          </p:cNvSpPr>
          <p:nvPr/>
        </p:nvSpPr>
        <p:spPr bwMode="auto">
          <a:xfrm>
            <a:off x="2962275" y="5603875"/>
            <a:ext cx="571500" cy="5857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3200" b="0" i="0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0899" name="Text Box 19"/>
          <p:cNvSpPr txBox="1">
            <a:spLocks noChangeArrowheads="1"/>
          </p:cNvSpPr>
          <p:nvPr/>
        </p:nvSpPr>
        <p:spPr bwMode="auto">
          <a:xfrm>
            <a:off x="4791075" y="5603875"/>
            <a:ext cx="571500" cy="5857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endParaRPr kumimoji="0" lang="en-US" altLang="zh-CN" sz="3200" b="0" i="0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0900" name="Text Box 20"/>
          <p:cNvSpPr txBox="1">
            <a:spLocks noChangeArrowheads="1"/>
          </p:cNvSpPr>
          <p:nvPr/>
        </p:nvSpPr>
        <p:spPr bwMode="auto">
          <a:xfrm>
            <a:off x="6848475" y="5603875"/>
            <a:ext cx="571500" cy="5857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en-US" altLang="zh-CN" sz="32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</a:t>
            </a:r>
            <a:endParaRPr kumimoji="0" lang="en-US" altLang="zh-CN" sz="3200" b="0" i="0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920750" y="223838"/>
            <a:ext cx="2460625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树的定义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0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89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89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89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89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89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89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89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90" grpId="0"/>
      <p:bldP spid="890891" grpId="0" animBg="1"/>
      <p:bldP spid="890892" grpId="0" animBg="1"/>
      <p:bldP spid="890893" grpId="0" animBg="1"/>
      <p:bldP spid="890894" grpId="0" animBg="1"/>
      <p:bldP spid="890895" grpId="0" animBg="1"/>
      <p:bldP spid="890896" grpId="0" animBg="1"/>
      <p:bldP spid="890897" grpId="0" animBg="1"/>
      <p:bldP spid="890898" grpId="0"/>
      <p:bldP spid="890899" grpId="0"/>
      <p:bldP spid="8909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97028" name="Object 4"/>
          <p:cNvGraphicFramePr/>
          <p:nvPr/>
        </p:nvGraphicFramePr>
        <p:xfrm>
          <a:off x="2597150" y="2535238"/>
          <a:ext cx="38862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6875780" imgH="3817620" progId="Visio.Drawing.5">
                  <p:embed/>
                </p:oleObj>
              </mc:Choice>
              <mc:Fallback>
                <p:oleObj name="" r:id="rId1" imgW="6875780" imgH="3817620" progId="Visio.Drawing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7150" y="2535238"/>
                        <a:ext cx="3886200" cy="228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7029" name="Object 5"/>
          <p:cNvGraphicFramePr/>
          <p:nvPr/>
        </p:nvGraphicFramePr>
        <p:xfrm>
          <a:off x="6972300" y="1316038"/>
          <a:ext cx="1949450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376170" imgH="3816350" progId="Visio.Drawing.5">
                  <p:embed/>
                </p:oleObj>
              </mc:Choice>
              <mc:Fallback>
                <p:oleObj name="" r:id="rId3" imgW="2376170" imgH="3816350" progId="Visio.Drawing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72300" y="1316038"/>
                        <a:ext cx="1949450" cy="313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7030" name="Text Box 6"/>
          <p:cNvSpPr txBox="1">
            <a:spLocks noChangeArrowheads="1"/>
          </p:cNvSpPr>
          <p:nvPr/>
        </p:nvSpPr>
        <p:spPr bwMode="auto">
          <a:xfrm>
            <a:off x="7246938" y="4557713"/>
            <a:ext cx="14097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凹入表示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7031" name="AutoShape 7"/>
          <p:cNvSpPr>
            <a:spLocks noChangeArrowheads="1"/>
          </p:cNvSpPr>
          <p:nvPr/>
        </p:nvSpPr>
        <p:spPr bwMode="auto">
          <a:xfrm>
            <a:off x="5416550" y="1620838"/>
            <a:ext cx="914400" cy="714375"/>
          </a:xfrm>
          <a:custGeom>
            <a:avLst/>
            <a:gdLst>
              <a:gd name="T0" fmla="*/ 21600 w 21600"/>
              <a:gd name="T1" fmla="*/ 6079 h 21600"/>
              <a:gd name="T2" fmla="*/ 15126 w 21600"/>
              <a:gd name="T3" fmla="*/ 0 h 21600"/>
              <a:gd name="T4" fmla="*/ 15126 w 21600"/>
              <a:gd name="T5" fmla="*/ 2912 h 21600"/>
              <a:gd name="T6" fmla="*/ 12427 w 21600"/>
              <a:gd name="T7" fmla="*/ 2912 h 21600"/>
              <a:gd name="T8" fmla="*/ 0 w 21600"/>
              <a:gd name="T9" fmla="*/ 12158 h 21600"/>
              <a:gd name="T10" fmla="*/ 0 w 21600"/>
              <a:gd name="T11" fmla="*/ 21600 h 21600"/>
              <a:gd name="T12" fmla="*/ 6474 w 21600"/>
              <a:gd name="T13" fmla="*/ 21600 h 21600"/>
              <a:gd name="T14" fmla="*/ 6474 w 21600"/>
              <a:gd name="T15" fmla="*/ 12158 h 21600"/>
              <a:gd name="T16" fmla="*/ 12427 w 21600"/>
              <a:gd name="T17" fmla="*/ 9246 h 21600"/>
              <a:gd name="T18" fmla="*/ 15126 w 21600"/>
              <a:gd name="T19" fmla="*/ 9246 h 21600"/>
              <a:gd name="T20" fmla="*/ 15126 w 21600"/>
              <a:gd name="T21" fmla="*/ 1215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897032" name="Object 8"/>
          <p:cNvGraphicFramePr/>
          <p:nvPr/>
        </p:nvGraphicFramePr>
        <p:xfrm>
          <a:off x="166688" y="1163638"/>
          <a:ext cx="21018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3168650" imgH="2965450" progId="Visio.Drawing.5">
                  <p:embed/>
                </p:oleObj>
              </mc:Choice>
              <mc:Fallback>
                <p:oleObj name="" r:id="rId5" imgW="3168650" imgH="2965450" progId="Visio.Drawing.5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688" y="1163638"/>
                        <a:ext cx="2101850" cy="196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7033" name="Text Box 9"/>
          <p:cNvSpPr txBox="1">
            <a:spLocks noChangeArrowheads="1"/>
          </p:cNvSpPr>
          <p:nvPr/>
        </p:nvSpPr>
        <p:spPr bwMode="auto">
          <a:xfrm>
            <a:off x="547688" y="3327400"/>
            <a:ext cx="14097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嵌套集合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7034" name="AutoShape 10"/>
          <p:cNvSpPr>
            <a:spLocks noChangeArrowheads="1"/>
          </p:cNvSpPr>
          <p:nvPr/>
        </p:nvSpPr>
        <p:spPr bwMode="auto">
          <a:xfrm flipH="1">
            <a:off x="2825750" y="1620838"/>
            <a:ext cx="914400" cy="714375"/>
          </a:xfrm>
          <a:custGeom>
            <a:avLst/>
            <a:gdLst>
              <a:gd name="T0" fmla="*/ 21600 w 21600"/>
              <a:gd name="T1" fmla="*/ 6079 h 21600"/>
              <a:gd name="T2" fmla="*/ 15126 w 21600"/>
              <a:gd name="T3" fmla="*/ 0 h 21600"/>
              <a:gd name="T4" fmla="*/ 15126 w 21600"/>
              <a:gd name="T5" fmla="*/ 2912 h 21600"/>
              <a:gd name="T6" fmla="*/ 12427 w 21600"/>
              <a:gd name="T7" fmla="*/ 2912 h 21600"/>
              <a:gd name="T8" fmla="*/ 0 w 21600"/>
              <a:gd name="T9" fmla="*/ 12158 h 21600"/>
              <a:gd name="T10" fmla="*/ 0 w 21600"/>
              <a:gd name="T11" fmla="*/ 21600 h 21600"/>
              <a:gd name="T12" fmla="*/ 6474 w 21600"/>
              <a:gd name="T13" fmla="*/ 21600 h 21600"/>
              <a:gd name="T14" fmla="*/ 6474 w 21600"/>
              <a:gd name="T15" fmla="*/ 12158 h 21600"/>
              <a:gd name="T16" fmla="*/ 12427 w 21600"/>
              <a:gd name="T17" fmla="*/ 9246 h 21600"/>
              <a:gd name="T18" fmla="*/ 15126 w 21600"/>
              <a:gd name="T19" fmla="*/ 9246 h 21600"/>
              <a:gd name="T20" fmla="*/ 15126 w 21600"/>
              <a:gd name="T21" fmla="*/ 1215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</a:ln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897035" name="Object 11"/>
          <p:cNvGraphicFramePr/>
          <p:nvPr/>
        </p:nvGraphicFramePr>
        <p:xfrm>
          <a:off x="1911350" y="5583238"/>
          <a:ext cx="5076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5600700" imgH="431800" progId="Visio.Drawing.5">
                  <p:embed/>
                </p:oleObj>
              </mc:Choice>
              <mc:Fallback>
                <p:oleObj name="" r:id="rId7" imgW="5600700" imgH="431800" progId="Visio.Drawing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1350" y="5583238"/>
                        <a:ext cx="507682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7036" name="Text Box 12"/>
          <p:cNvSpPr txBox="1">
            <a:spLocks noChangeArrowheads="1"/>
          </p:cNvSpPr>
          <p:nvPr/>
        </p:nvSpPr>
        <p:spPr bwMode="auto">
          <a:xfrm>
            <a:off x="3897313" y="6116638"/>
            <a:ext cx="110331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广义表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7037" name="AutoShape 13"/>
          <p:cNvSpPr>
            <a:spLocks noChangeArrowheads="1"/>
          </p:cNvSpPr>
          <p:nvPr/>
        </p:nvSpPr>
        <p:spPr bwMode="auto">
          <a:xfrm>
            <a:off x="4197350" y="4897438"/>
            <a:ext cx="457200" cy="609600"/>
          </a:xfrm>
          <a:prstGeom prst="downArrow">
            <a:avLst>
              <a:gd name="adj1" fmla="val 50000"/>
              <a:gd name="adj2" fmla="val 33321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</a:ln>
        </p:spPr>
        <p:txBody>
          <a:bodyPr vert="eaVert"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516" name="Rectangle 14"/>
          <p:cNvSpPr>
            <a:spLocks noChangeArrowheads="1"/>
          </p:cNvSpPr>
          <p:nvPr/>
        </p:nvSpPr>
        <p:spPr bwMode="auto">
          <a:xfrm>
            <a:off x="858838" y="220663"/>
            <a:ext cx="3921125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树的其它表示方式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97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970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7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97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7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7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30" grpId="0"/>
      <p:bldP spid="897033" grpId="0"/>
      <p:bldP spid="897036" grpId="0"/>
      <p:bldP spid="8970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2"/>
          <p:cNvSpPr>
            <a:spLocks noChangeArrowheads="1"/>
          </p:cNvSpPr>
          <p:nvPr/>
        </p:nvSpPr>
        <p:spPr bwMode="auto">
          <a:xfrm>
            <a:off x="250825" y="2714625"/>
            <a:ext cx="1108075" cy="1016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有序树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无序树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531" name="Rectangle 13"/>
          <p:cNvSpPr>
            <a:spLocks noChangeArrowheads="1"/>
          </p:cNvSpPr>
          <p:nvPr/>
        </p:nvSpPr>
        <p:spPr bwMode="auto">
          <a:xfrm>
            <a:off x="1366838" y="1033463"/>
            <a:ext cx="7689850" cy="1477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即根结点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没有前驱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即终端结点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没有后继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棵不相交的树的集合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例如删除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后的子树个数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532" name="Rectangle 14"/>
          <p:cNvSpPr>
            <a:spLocks noChangeArrowheads="1"/>
          </p:cNvSpPr>
          <p:nvPr/>
        </p:nvSpPr>
        <p:spPr bwMode="auto">
          <a:xfrm>
            <a:off x="1358900" y="2689225"/>
            <a:ext cx="7589838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结点各子树从左至右有序，不能互换（左为第一）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结点各子树可互换位置。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1509" name="Object 15"/>
          <p:cNvGraphicFramePr/>
          <p:nvPr/>
        </p:nvGraphicFramePr>
        <p:xfrm>
          <a:off x="2195513" y="3867150"/>
          <a:ext cx="449580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6875780" imgH="3817620" progId="Visio.Drawing.5">
                  <p:embed/>
                </p:oleObj>
              </mc:Choice>
              <mc:Fallback>
                <p:oleObj name="" r:id="rId1" imgW="6875780" imgH="3817620" progId="Visio.Drawing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3867150"/>
                        <a:ext cx="4495800" cy="24939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16"/>
          <p:cNvSpPr>
            <a:spLocks noChangeArrowheads="1"/>
          </p:cNvSpPr>
          <p:nvPr/>
        </p:nvSpPr>
        <p:spPr bwMode="auto">
          <a:xfrm>
            <a:off x="749300" y="231775"/>
            <a:ext cx="3922713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基本术语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12750" y="1050925"/>
            <a:ext cx="954088" cy="1476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根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叶子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森林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p="http://schemas.openxmlformats.org/presentationml/2006/main">
  <p:tag name="RAINPROBLEM" val="ProblemRemarkBoard"/>
</p:tagLst>
</file>

<file path=ppt/tags/tag12.xml><?xml version="1.0" encoding="utf-8"?>
<p:tagLst xmlns:p="http://schemas.openxmlformats.org/presentationml/2006/main">
  <p:tag name="PROBLEMREMARKTITLE" val="ProblemRemarkBoardTip"/>
</p:tagLst>
</file>

<file path=ppt/tags/tag13.xml><?xml version="1.0" encoding="utf-8"?>
<p:tagLst xmlns:p="http://schemas.openxmlformats.org/presentationml/2006/main">
  <p:tag name="RAINPROBLEM" val="ProblemRemark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" val="ProblemSetting"/>
  <p:tag name="RAINPROBLEMTYPE" val="MultipleChoice"/>
</p:tagLst>
</file>

<file path=ppt/tags/tag25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深度为K的二叉树，有K层，每层至少有一个结点。"/>
</p:tagLst>
</file>

<file path=ppt/tags/tag3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1_默认设计模板">
  <a:themeElements>
    <a:clrScheme name="自定义 33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6C4C8F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zrfpac5l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自定义 33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6C4C8F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zrfpac5l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5147</Words>
  <Application>WPS 文字</Application>
  <PresentationFormat>全屏显示(4:3)</PresentationFormat>
  <Paragraphs>962</Paragraphs>
  <Slides>46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36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46</vt:i4>
      </vt:variant>
    </vt:vector>
  </HeadingPairs>
  <TitlesOfParts>
    <vt:vector size="100" baseType="lpstr">
      <vt:lpstr>Arial</vt:lpstr>
      <vt:lpstr>方正书宋_GBK</vt:lpstr>
      <vt:lpstr>Wingdings</vt:lpstr>
      <vt:lpstr>Times New Roman</vt:lpstr>
      <vt:lpstr>仿宋_GB2312</vt:lpstr>
      <vt:lpstr>微软雅黑</vt:lpstr>
      <vt:lpstr>+mn-lt</vt:lpstr>
      <vt:lpstr>Microsoft Yahei</vt:lpstr>
      <vt:lpstr>华文琥珀</vt:lpstr>
      <vt:lpstr>宋体</vt:lpstr>
      <vt:lpstr>Arial Narrow</vt:lpstr>
      <vt:lpstr>Symbol</vt:lpstr>
      <vt:lpstr>楷体_GB2312</vt:lpstr>
      <vt:lpstr>Calibri</vt:lpstr>
      <vt:lpstr>隶书</vt:lpstr>
      <vt:lpstr>Monotype Sorts</vt:lpstr>
      <vt:lpstr>Impact</vt:lpstr>
      <vt:lpstr>Leelawadee</vt:lpstr>
      <vt:lpstr>汉仪旗黑</vt:lpstr>
      <vt:lpstr>方正仿宋_GBK</vt:lpstr>
      <vt:lpstr>汉仪书宋二KW</vt:lpstr>
      <vt:lpstr>Times New Roman</vt:lpstr>
      <vt:lpstr>Microsoft YaHei</vt:lpstr>
      <vt:lpstr>苹方-简</vt:lpstr>
      <vt:lpstr>汉仪楷体简</vt:lpstr>
      <vt:lpstr>Calibri</vt:lpstr>
      <vt:lpstr>Gill Sans</vt:lpstr>
      <vt:lpstr>楷体_GB2312</vt:lpstr>
      <vt:lpstr>报隶-简</vt:lpstr>
      <vt:lpstr>Monotype Sorts</vt:lpstr>
      <vt:lpstr>Thonburi</vt:lpstr>
      <vt:lpstr>宋体</vt:lpstr>
      <vt:lpstr>Arial Unicode MS</vt:lpstr>
      <vt:lpstr>Helvetica Neue</vt:lpstr>
      <vt:lpstr>Kingsoft Sign</vt:lpstr>
      <vt:lpstr>Microsoft YaHei</vt:lpstr>
      <vt:lpstr>1_默认设计模板</vt:lpstr>
      <vt:lpstr>2_默认设计模板</vt:lpstr>
      <vt:lpstr>3_默认设计模板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Visio.Drawing.5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D美国血统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</dc:creator>
  <cp:lastModifiedBy>kuz</cp:lastModifiedBy>
  <cp:revision>231</cp:revision>
  <dcterms:created xsi:type="dcterms:W3CDTF">2022-01-19T05:47:23Z</dcterms:created>
  <dcterms:modified xsi:type="dcterms:W3CDTF">2022-01-19T05:47:23Z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