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78" r:id="rId4"/>
    <p:sldId id="263" r:id="rId5"/>
    <p:sldId id="266" r:id="rId6"/>
    <p:sldId id="265" r:id="rId7"/>
    <p:sldId id="267" r:id="rId8"/>
    <p:sldId id="268" r:id="rId9"/>
    <p:sldId id="270" r:id="rId10"/>
    <p:sldId id="269" r:id="rId11"/>
    <p:sldId id="271" r:id="rId12"/>
    <p:sldId id="272" r:id="rId13"/>
    <p:sldId id="277" r:id="rId14"/>
    <p:sldId id="273" r:id="rId15"/>
    <p:sldId id="275" r:id="rId16"/>
    <p:sldId id="276"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3157"/>
            <a:ext cx="10363200" cy="1470025"/>
          </a:xfrm>
        </p:spPr>
        <p:txBody>
          <a:bodyPr anchor="b"/>
          <a:lstStyle>
            <a:lvl1pPr algn="l">
              <a:defRPr sz="4800"/>
            </a:lvl1pPr>
          </a:lstStyle>
          <a:p>
            <a:r>
              <a:rPr lang="zh-CN" altLang="en-US" smtClean="0"/>
              <a:t>单击此处编辑母版标题样式</a:t>
            </a:r>
            <a:endParaRPr lang="en-US"/>
          </a:p>
        </p:txBody>
      </p:sp>
      <p:sp>
        <p:nvSpPr>
          <p:cNvPr id="3" name="副标题 2"/>
          <p:cNvSpPr>
            <a:spLocks noGrp="1"/>
          </p:cNvSpPr>
          <p:nvPr>
            <p:ph type="subTitle" idx="1"/>
          </p:nvPr>
        </p:nvSpPr>
        <p:spPr>
          <a:xfrm>
            <a:off x="916955" y="2643182"/>
            <a:ext cx="8893821"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2" name="日期占位符 3"/>
          <p:cNvSpPr>
            <a:spLocks noGrp="1"/>
          </p:cNvSpPr>
          <p:nvPr>
            <p:ph type="dt" sz="half" idx="2"/>
          </p:nvPr>
        </p:nvSpPr>
        <p:spPr>
          <a:xfrm>
            <a:off x="609600" y="6356350"/>
            <a:ext cx="2844800" cy="365125"/>
          </a:xfrm>
          <a:prstGeom prst="rect">
            <a:avLst/>
          </a:prstGeom>
        </p:spPr>
        <p:txBody>
          <a:bodyPr vert="horz"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3" name="页脚占位符 4"/>
          <p:cNvSpPr>
            <a:spLocks noGrp="1"/>
          </p:cNvSpPr>
          <p:nvPr>
            <p:ph type="ftr" sz="quarter" idx="3"/>
          </p:nvPr>
        </p:nvSpPr>
        <p:spPr>
          <a:xfrm>
            <a:off x="4165600" y="6356350"/>
            <a:ext cx="3860800" cy="365125"/>
          </a:xfrm>
          <a:prstGeom prst="rect">
            <a:avLst/>
          </a:prstGeom>
        </p:spPr>
        <p:txBody>
          <a:bodyPr vert="horz"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4" name="灯片编号占位符 5"/>
          <p:cNvSpPr>
            <a:spLocks noGrp="1"/>
          </p:cNvSpPr>
          <p:nvPr>
            <p:ph type="sldNum" sz="quarter" idx="4"/>
          </p:nvPr>
        </p:nvSpPr>
        <p:spPr>
          <a:xfrm>
            <a:off x="8737600" y="6356350"/>
            <a:ext cx="2844800" cy="365125"/>
          </a:xfrm>
          <a:prstGeom prst="rect">
            <a:avLst/>
          </a:prstGeom>
        </p:spPr>
        <p:txBody>
          <a:bodyPr vert="horz" rtlCol="0" anchor="ctr"/>
          <a:p>
            <a:pPr algn="r"/>
            <a:fld id="{9A0DB2DC-4C9A-4742-B13C-FB6460FD3503}" type="slidenum">
              <a:rPr lang="zh-CN" altLang="en-US" dirty="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24" y="274639"/>
            <a:ext cx="2057376"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274639"/>
            <a:ext cx="88201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12800" y="1600200"/>
            <a:ext cx="53340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2" name="Rectangle 250"/>
          <p:cNvSpPr>
            <a:spLocks noGrp="1" noChangeArrowheads="1"/>
          </p:cNvSpPr>
          <p:nvPr>
            <p:ph type="dt" sz="half" idx="12"/>
          </p:nvPr>
        </p:nvSpPr>
        <p:spPr>
          <a:xfrm>
            <a:off x="609600" y="6356350"/>
            <a:ext cx="2844800" cy="365125"/>
          </a:xfrm>
          <a:prstGeom prst="rect">
            <a:avLst/>
          </a:prstGeom>
        </p:spPr>
        <p:txBody>
          <a:bodyPr vert="horz"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3" name="Rectangle 251"/>
          <p:cNvSpPr>
            <a:spLocks noGrp="1" noChangeArrowheads="1"/>
          </p:cNvSpPr>
          <p:nvPr>
            <p:ph type="ftr" sz="quarter" idx="3"/>
          </p:nvPr>
        </p:nvSpPr>
        <p:spPr>
          <a:xfrm>
            <a:off x="4165600" y="6356350"/>
            <a:ext cx="3860800" cy="365125"/>
          </a:xfrm>
          <a:prstGeom prst="rect">
            <a:avLst/>
          </a:prstGeom>
        </p:spPr>
        <p:txBody>
          <a:bodyPr vert="horz"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4" name="Rectangle 252"/>
          <p:cNvSpPr>
            <a:spLocks noGrp="1" noChangeArrowheads="1"/>
          </p:cNvSpPr>
          <p:nvPr>
            <p:ph type="sldNum" sz="quarter" idx="4"/>
          </p:nvPr>
        </p:nvSpPr>
        <p:spPr>
          <a:xfrm>
            <a:off x="8737600" y="6356350"/>
            <a:ext cx="2844800" cy="365125"/>
          </a:xfrm>
          <a:prstGeom prst="rect">
            <a:avLst/>
          </a:prstGeom>
        </p:spPr>
        <p:txBody>
          <a:bodyPr vert="horz" rtlCol="0" anchor="ctr"/>
          <a:p>
            <a:pPr algn="r"/>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2924181"/>
            <a:ext cx="10363200" cy="1362075"/>
          </a:xfrm>
        </p:spPr>
        <p:txBody>
          <a:bodyPr anchor="t"/>
          <a:lstStyle>
            <a:lvl1pPr algn="l">
              <a:defRPr sz="44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28747"/>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日期占位符 3"/>
          <p:cNvSpPr>
            <a:spLocks noGrp="1"/>
          </p:cNvSpPr>
          <p:nvPr>
            <p:ph type="dt" sz="half" idx="2"/>
          </p:nvPr>
        </p:nvSpPr>
        <p:spPr>
          <a:xfrm>
            <a:off x="609600" y="6356350"/>
            <a:ext cx="2844800" cy="365125"/>
          </a:xfrm>
          <a:prstGeom prst="rect">
            <a:avLst/>
          </a:prstGeom>
        </p:spPr>
        <p:txBody>
          <a:bodyPr vert="horz"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3" name="页脚占位符 4"/>
          <p:cNvSpPr>
            <a:spLocks noGrp="1"/>
          </p:cNvSpPr>
          <p:nvPr>
            <p:ph type="ftr" sz="quarter" idx="3"/>
          </p:nvPr>
        </p:nvSpPr>
        <p:spPr>
          <a:xfrm>
            <a:off x="4165600" y="6356350"/>
            <a:ext cx="3860800" cy="365125"/>
          </a:xfrm>
          <a:prstGeom prst="rect">
            <a:avLst/>
          </a:prstGeom>
        </p:spPr>
        <p:txBody>
          <a:bodyPr vert="horz"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14" name="灯片编号占位符 5"/>
          <p:cNvSpPr>
            <a:spLocks noGrp="1"/>
          </p:cNvSpPr>
          <p:nvPr>
            <p:ph type="sldNum" sz="quarter" idx="4"/>
          </p:nvPr>
        </p:nvSpPr>
        <p:spPr>
          <a:xfrm>
            <a:off x="8737600" y="6356350"/>
            <a:ext cx="2844800" cy="365125"/>
          </a:xfrm>
          <a:prstGeom prst="rect">
            <a:avLst/>
          </a:prstGeom>
        </p:spPr>
        <p:txBody>
          <a:bodyPr vert="horz" rtlCol="0" anchor="ctr"/>
          <a:p>
            <a:pPr algn="r"/>
            <a:fld id="{9A0DB2DC-4C9A-4742-B13C-FB6460FD3503}" type="slidenum">
              <a:rPr lang="zh-CN" altLang="en-US" dirty="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13843" y="1071546"/>
            <a:ext cx="6815667"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7572111" y="1071546"/>
            <a:ext cx="4011084"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标题 1"/>
          <p:cNvSpPr>
            <a:spLocks noGrp="1"/>
          </p:cNvSpPr>
          <p:nvPr>
            <p:ph type="title"/>
          </p:nvPr>
        </p:nvSpPr>
        <p:spPr>
          <a:xfrm>
            <a:off x="609607" y="285728"/>
            <a:ext cx="10974657" cy="696626"/>
          </a:xfrm>
        </p:spPr>
        <p:txBody>
          <a:bodyPr/>
          <a:lstStyle>
            <a:lvl1pPr algn="ctr">
              <a:defRPr sz="3600" b="0"/>
            </a:lvl1pPr>
          </a:lstStyle>
          <a:p>
            <a:r>
              <a:rPr lang="zh-CN" altLang="en-US" smtClean="0"/>
              <a:t>单击此处编辑母版标题样式</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32" y="642918"/>
            <a:ext cx="1047757" cy="4572032"/>
          </a:xfrm>
        </p:spPr>
        <p:txBody>
          <a:bodyPr vert="eaVert"/>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590563" y="541340"/>
            <a:ext cx="8553459"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9429773" y="1000108"/>
            <a:ext cx="1219157"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p:pic>
        <p:nvPicPr>
          <p:cNvPr id="7170" name="图片 7"/>
          <p:cNvPicPr>
            <a:picLocks noChangeAspect="1"/>
          </p:cNvPicPr>
          <p:nvPr/>
        </p:nvPicPr>
        <p:blipFill>
          <a:blip r:embed="rId13">
            <a:lum bright="12000" contrast="40000"/>
          </a:blip>
          <a:stretch>
            <a:fillRect/>
          </a:stretch>
        </p:blipFill>
        <p:spPr>
          <a:xfrm>
            <a:off x="8890000" y="4914900"/>
            <a:ext cx="3302000" cy="1943100"/>
          </a:xfrm>
          <a:prstGeom prst="rect">
            <a:avLst/>
          </a:prstGeom>
          <a:noFill/>
          <a:ln w="9525">
            <a:noFill/>
          </a:ln>
        </p:spPr>
      </p:pic>
      <p:sp>
        <p:nvSpPr>
          <p:cNvPr id="10" name="矩形 9"/>
          <p:cNvSpPr/>
          <p:nvPr/>
        </p:nvSpPr>
        <p:spPr>
          <a:xfrm>
            <a:off x="0" y="0"/>
            <a:ext cx="1219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1" name="矩形 10"/>
          <p:cNvSpPr/>
          <p:nvPr/>
        </p:nvSpPr>
        <p:spPr>
          <a:xfrm>
            <a:off x="0" y="40951"/>
            <a:ext cx="6096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pic>
        <p:nvPicPr>
          <p:cNvPr id="7177" name="图片 8"/>
          <p:cNvPicPr>
            <a:picLocks noChangeAspect="1"/>
          </p:cNvPicPr>
          <p:nvPr/>
        </p:nvPicPr>
        <p:blipFill>
          <a:blip r:embed="rId14">
            <a:lum bright="34000" contrast="40000"/>
          </a:blip>
          <a:stretch>
            <a:fillRect/>
          </a:stretch>
        </p:blipFill>
        <p:spPr>
          <a:xfrm>
            <a:off x="0" y="6419850"/>
            <a:ext cx="12192000" cy="438150"/>
          </a:xfrm>
          <a:prstGeom prst="rect">
            <a:avLst/>
          </a:prstGeom>
          <a:noFill/>
          <a:ln w="9525">
            <a:noFill/>
          </a:ln>
        </p:spPr>
      </p:pic>
      <p:sp>
        <p:nvSpPr>
          <p:cNvPr id="7178" name="标题占位符 1"/>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en-US" altLang="x-none" dirty="0"/>
          </a:p>
        </p:txBody>
      </p:sp>
      <p:sp>
        <p:nvSpPr>
          <p:cNvPr id="7179" name="文本占位符 2"/>
          <p:cNvSpPr>
            <a:spLocks noGrp="1"/>
          </p:cNvSpPr>
          <p:nvPr>
            <p:ph type="body" idx="1"/>
          </p:nvPr>
        </p:nvSpPr>
        <p:spPr>
          <a:xfrm>
            <a:off x="609600" y="1600200"/>
            <a:ext cx="109728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日期占位符 3"/>
          <p:cNvSpPr>
            <a:spLocks noGrp="1"/>
          </p:cNvSpPr>
          <p:nvPr>
            <p:ph type="dt" sz="half" idx="2"/>
          </p:nvPr>
        </p:nvSpPr>
        <p:spPr>
          <a:xfrm>
            <a:off x="609600" y="6356350"/>
            <a:ext cx="2844800" cy="365125"/>
          </a:xfrm>
          <a:prstGeom prst="rect">
            <a:avLst/>
          </a:prstGeom>
        </p:spPr>
        <p:txBody>
          <a:bodyPr vert="horz" rtlCol="0" anchor="ctr"/>
          <a:lstStyle>
            <a:lvl1pPr algn="l" eaLnBrk="1" latinLnBrk="0" hangingPunct="1">
              <a:defRPr kumimoji="0" sz="1200">
                <a:solidFill>
                  <a:schemeClr val="tx1">
                    <a:tint val="75000"/>
                  </a:schemeClr>
                </a:solidFill>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rtlCol="0" anchor="ctr"/>
          <a:lstStyle>
            <a:lvl1pPr algn="ctr" eaLnBrk="1" latinLnBrk="0" hangingPunct="1">
              <a:defRPr kumimoji="0" sz="1200">
                <a:solidFill>
                  <a:schemeClr val="tx1">
                    <a:tint val="75000"/>
                  </a:schemeClr>
                </a:solidFill>
                <a:ea typeface="宋体"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rtlCol="0" anchor="ctr"/>
          <a:lstStyle>
            <a:lvl1pPr algn="r">
              <a:defRPr sz="1200">
                <a:solidFill>
                  <a:srgbClr val="898989"/>
                </a:solidFill>
              </a:defRPr>
            </a:lvl1pPr>
          </a:lstStyle>
          <a:p>
            <a:pPr lvl="0" eaLnBrk="1" hangingPunct="1"/>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itchFamily="34" charset="0"/>
          <a:ea typeface="隶书" pitchFamily="49" charset="-122"/>
        </a:defRPr>
      </a:lvl2pPr>
      <a:lvl3pPr algn="ctr" rtl="0" eaLnBrk="0" fontAlgn="base" hangingPunct="0">
        <a:spcBef>
          <a:spcPct val="0"/>
        </a:spcBef>
        <a:spcAft>
          <a:spcPct val="0"/>
        </a:spcAft>
        <a:defRPr sz="4400">
          <a:solidFill>
            <a:schemeClr val="tx2"/>
          </a:solidFill>
          <a:latin typeface="Maiandra GD" pitchFamily="34" charset="0"/>
          <a:ea typeface="隶书" pitchFamily="49" charset="-122"/>
        </a:defRPr>
      </a:lvl3pPr>
      <a:lvl4pPr algn="ctr" rtl="0" eaLnBrk="0" fontAlgn="base" hangingPunct="0">
        <a:spcBef>
          <a:spcPct val="0"/>
        </a:spcBef>
        <a:spcAft>
          <a:spcPct val="0"/>
        </a:spcAft>
        <a:defRPr sz="4400">
          <a:solidFill>
            <a:schemeClr val="tx2"/>
          </a:solidFill>
          <a:latin typeface="Maiandra GD" pitchFamily="34" charset="0"/>
          <a:ea typeface="隶书" pitchFamily="49" charset="-122"/>
        </a:defRPr>
      </a:lvl4pPr>
      <a:lvl5pPr algn="ctr" rtl="0" eaLnBrk="0" fontAlgn="base" hangingPunct="0">
        <a:spcBef>
          <a:spcPct val="0"/>
        </a:spcBef>
        <a:spcAft>
          <a:spcPct val="0"/>
        </a:spcAft>
        <a:defRPr sz="4400">
          <a:solidFill>
            <a:schemeClr val="tx2"/>
          </a:solidFill>
          <a:latin typeface="Maiandra GD" pitchFamily="34" charset="0"/>
          <a:ea typeface="隶书"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ctrTitle"/>
          </p:nvPr>
        </p:nvSpPr>
        <p:spPr/>
        <p:txBody>
          <a:bodyPr vert="horz" wrap="square" lIns="91440" tIns="45720" rIns="91440" bIns="45720" anchor="b"/>
          <a:p>
            <a:pPr eaLnBrk="1" hangingPunct="1"/>
            <a:r>
              <a:rPr lang="zh-CN" altLang="en-US" kern="1200" dirty="0">
                <a:latin typeface="+mj-lt"/>
                <a:ea typeface="+mj-ea"/>
                <a:cs typeface="+mj-cs"/>
              </a:rPr>
              <a:t>万能的解题金钥匙</a:t>
            </a:r>
            <a:r>
              <a:rPr lang="en-US" altLang="zh-CN" kern="1200">
                <a:latin typeface="+mj-lt"/>
                <a:ea typeface="+mj-ea"/>
                <a:cs typeface="+mj-cs"/>
              </a:rPr>
              <a:t>——</a:t>
            </a:r>
            <a:r>
              <a:rPr lang="zh-CN" altLang="en-US" kern="1200" dirty="0">
                <a:latin typeface="+mj-lt"/>
                <a:ea typeface="+mj-ea"/>
                <a:cs typeface="+mj-cs"/>
              </a:rPr>
              <a:t>搜索</a:t>
            </a:r>
            <a:endParaRPr lang="zh-CN" altLang="en-US" kern="1200" dirty="0">
              <a:latin typeface="+mj-lt"/>
              <a:ea typeface="+mj-ea"/>
              <a:cs typeface="+mj-cs"/>
            </a:endParaRPr>
          </a:p>
        </p:txBody>
      </p:sp>
      <p:sp>
        <p:nvSpPr>
          <p:cNvPr id="2" name="副标题 1"/>
          <p:cNvSpPr>
            <a:spLocks noGrp="1"/>
          </p:cNvSpPr>
          <p:nvPr>
            <p:ph type="subTitle" idx="1"/>
          </p:nvPr>
        </p:nvSpPr>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000000"/>
                                          </p:val>
                                        </p:tav>
                                        <p:tav tm="100000">
                                          <p:val>
                                            <p:strVal val="#ppt_w"/>
                                          </p:val>
                                        </p:tav>
                                      </p:tavLst>
                                    </p:anim>
                                    <p:anim calcmode="lin" valueType="num">
                                      <p:cBhvr>
                                        <p:cTn id="8" dur="1000" fill="hold"/>
                                        <p:tgtEl>
                                          <p:spTgt spid="409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p:txBody>
          <a:bodyPr/>
          <a:p>
            <a:r>
              <a:rPr lang="zh-CN" altLang="en-US"/>
              <a:t>全排列问题</a:t>
            </a:r>
            <a:endParaRPr lang="zh-CN" altLang="en-US"/>
          </a:p>
        </p:txBody>
      </p:sp>
      <p:sp>
        <p:nvSpPr>
          <p:cNvPr id="6" name="内容占位符 5"/>
          <p:cNvSpPr/>
          <p:nvPr>
            <p:ph idx="1"/>
          </p:nvPr>
        </p:nvSpPr>
        <p:spPr/>
        <p:txBody>
          <a:bodyPr/>
          <a:p>
            <a:r>
              <a:rPr lang="zh-CN" altLang="en-US"/>
              <a:t>题意：按照字典序输出自然数 1 到 n 所有不重复的排列，即 n 的全排列，要求所产生的任一数字序列中不允许出现重复的数字。</a:t>
            </a:r>
            <a:endParaRPr lang="zh-CN" altLang="en-US"/>
          </a:p>
          <a:p>
            <a:r>
              <a:rPr lang="zh-CN" altLang="en-US"/>
              <a:t>题解：排列的长度为</a:t>
            </a:r>
            <a:r>
              <a:rPr lang="en-US" altLang="zh-CN"/>
              <a:t>n</a:t>
            </a:r>
            <a:r>
              <a:rPr lang="zh-CN" altLang="en-US"/>
              <a:t>，所以可以考虑枚举每一位取</a:t>
            </a:r>
            <a:r>
              <a:rPr lang="en-US" altLang="zh-CN"/>
              <a:t>1</a:t>
            </a:r>
            <a:r>
              <a:rPr lang="zh-CN" altLang="en-US"/>
              <a:t>～</a:t>
            </a:r>
            <a:r>
              <a:rPr lang="en-US" altLang="zh-CN"/>
              <a:t>n</a:t>
            </a:r>
            <a:r>
              <a:rPr lang="zh-CN" altLang="en-US"/>
              <a:t>的情况，并用个数组记录一下哪些数已经被取过。从第一位开始</a:t>
            </a:r>
            <a:r>
              <a:rPr lang="en-US" altLang="zh-CN"/>
              <a:t>dfs</a:t>
            </a:r>
            <a:r>
              <a:rPr lang="zh-CN" altLang="en-US"/>
              <a:t>，枚举完当前位后</a:t>
            </a:r>
            <a:r>
              <a:rPr lang="en-US" altLang="zh-CN"/>
              <a:t>dfs</a:t>
            </a:r>
            <a:r>
              <a:rPr lang="zh-CN" altLang="en-US"/>
              <a:t>下一位。</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p:txBody>
          <a:bodyPr/>
          <a:p>
            <a:r>
              <a:rPr lang="zh-CN" altLang="en-US"/>
              <a:t>迷宫</a:t>
            </a:r>
            <a:endParaRPr lang="zh-CN" altLang="en-US"/>
          </a:p>
        </p:txBody>
      </p:sp>
      <p:sp>
        <p:nvSpPr>
          <p:cNvPr id="6" name="内容占位符 5"/>
          <p:cNvSpPr/>
          <p:nvPr>
            <p:ph idx="1"/>
          </p:nvPr>
        </p:nvSpPr>
        <p:spPr>
          <a:xfrm>
            <a:off x="609600" y="1188720"/>
            <a:ext cx="10972800" cy="4937760"/>
          </a:xfrm>
        </p:spPr>
        <p:txBody>
          <a:bodyPr/>
          <a:p>
            <a:r>
              <a:rPr lang="zh-CN" altLang="en-US"/>
              <a:t>题意：给一个</a:t>
            </a:r>
            <a:r>
              <a:rPr lang="en-US" altLang="zh-CN"/>
              <a:t>N*M</a:t>
            </a:r>
            <a:r>
              <a:rPr lang="zh-CN" altLang="en-US"/>
              <a:t>的方格，从起点走到终点，每次只能往上下左右走，每个方格只能走一次，且不能经过障碍。求方案数</a:t>
            </a:r>
            <a:endParaRPr lang="zh-CN" altLang="en-US"/>
          </a:p>
          <a:p>
            <a:r>
              <a:rPr lang="zh-CN" altLang="en-US"/>
              <a:t>题解：</a:t>
            </a:r>
            <a:endParaRPr lang="zh-CN" altLang="en-US"/>
          </a:p>
          <a:p>
            <a:r>
              <a:rPr lang="zh-CN" altLang="en-US"/>
              <a:t>设置四个方向</a:t>
            </a:r>
            <a:r>
              <a:rPr lang="en-US" altLang="zh-CN"/>
              <a:t>dx[4]={0,0,1,-1},dy[4]={1,-1,0,0}</a:t>
            </a:r>
            <a:r>
              <a:rPr lang="zh-CN" altLang="en-US"/>
              <a:t>。</a:t>
            </a:r>
            <a:endParaRPr lang="zh-CN" altLang="en-US"/>
          </a:p>
          <a:p>
            <a:r>
              <a:rPr lang="zh-CN" altLang="en-US"/>
              <a:t>从起点开始</a:t>
            </a:r>
            <a:r>
              <a:rPr lang="en-US" altLang="zh-CN"/>
              <a:t>dfs</a:t>
            </a:r>
            <a:r>
              <a:rPr lang="zh-CN" altLang="en-US"/>
              <a:t>，每次遍历四个方向然后</a:t>
            </a:r>
            <a:r>
              <a:rPr lang="en-US" altLang="zh-CN"/>
              <a:t>dfs</a:t>
            </a:r>
            <a:r>
              <a:rPr lang="zh-CN" altLang="en-US"/>
              <a:t>过去。用个数组记录下走过的点，不能重复走，走到终点的时候答案</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八皇后</a:t>
            </a:r>
            <a:endParaRPr lang="zh-CN" altLang="en-US"/>
          </a:p>
        </p:txBody>
      </p:sp>
      <p:sp>
        <p:nvSpPr>
          <p:cNvPr id="3" name="内容占位符 2"/>
          <p:cNvSpPr>
            <a:spLocks noGrp="1"/>
          </p:cNvSpPr>
          <p:nvPr>
            <p:ph idx="1"/>
          </p:nvPr>
        </p:nvSpPr>
        <p:spPr/>
        <p:txBody>
          <a:bodyPr/>
          <a:p>
            <a:r>
              <a:rPr lang="zh-CN" altLang="en-US"/>
              <a:t>题意：给你一个</a:t>
            </a:r>
            <a:r>
              <a:rPr lang="en-US" altLang="zh-CN"/>
              <a:t>n*n</a:t>
            </a:r>
            <a:r>
              <a:rPr lang="zh-CN" altLang="en-US"/>
              <a:t>的棋盘，求往上面放棋的方案数。要求是一行只能一个棋，一列只能一个棋，平行线只能一个棋。并按字典序输出前三个棋子放置的列位置，和方案总数。</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p:txBody>
          <a:bodyPr/>
          <a:p>
            <a:r>
              <a:rPr lang="zh-CN" altLang="en-US"/>
              <a:t>八皇后</a:t>
            </a:r>
            <a:endParaRPr lang="zh-CN" altLang="en-US"/>
          </a:p>
        </p:txBody>
      </p:sp>
      <p:sp>
        <p:nvSpPr>
          <p:cNvPr id="6" name="内容占位符 5"/>
          <p:cNvSpPr/>
          <p:nvPr>
            <p:ph idx="1"/>
          </p:nvPr>
        </p:nvSpPr>
        <p:spPr>
          <a:xfrm>
            <a:off x="609600" y="1156335"/>
            <a:ext cx="11582400" cy="5495925"/>
          </a:xfrm>
        </p:spPr>
        <p:txBody>
          <a:bodyPr/>
          <a:p>
            <a:r>
              <a:rPr lang="zh-CN" altLang="en-US" sz="2400"/>
              <a:t>题解：考虑从第一行搜到第</a:t>
            </a:r>
            <a:r>
              <a:rPr lang="en-US" altLang="zh-CN" sz="2400"/>
              <a:t>n</a:t>
            </a:r>
            <a:r>
              <a:rPr lang="zh-CN" altLang="en-US" sz="2400"/>
              <a:t>行，然后对每一行遍历列的情况。</a:t>
            </a:r>
            <a:endParaRPr lang="zh-CN" altLang="en-US" sz="2400"/>
          </a:p>
          <a:p>
            <a:r>
              <a:rPr lang="zh-CN" altLang="en-US" sz="2400"/>
              <a:t>一行只能一个：弄个数组标记一下就行</a:t>
            </a:r>
            <a:endParaRPr lang="zh-CN" altLang="en-US" sz="2400"/>
          </a:p>
          <a:p>
            <a:r>
              <a:rPr lang="zh-CN" altLang="en-US" sz="2400"/>
              <a:t>一列只能一个：弄个数组标记一下就行</a:t>
            </a:r>
            <a:endParaRPr lang="zh-CN" altLang="en-US" sz="2400"/>
          </a:p>
          <a:p>
            <a:endParaRPr lang="zh-CN" altLang="en-US" sz="2400"/>
          </a:p>
        </p:txBody>
      </p:sp>
      <p:pic>
        <p:nvPicPr>
          <p:cNvPr id="2" name="图片 1"/>
          <p:cNvPicPr>
            <a:picLocks noChangeAspect="1"/>
          </p:cNvPicPr>
          <p:nvPr/>
        </p:nvPicPr>
        <p:blipFill>
          <a:blip r:embed="rId1"/>
          <a:stretch>
            <a:fillRect/>
          </a:stretch>
        </p:blipFill>
        <p:spPr>
          <a:xfrm>
            <a:off x="609600" y="2722245"/>
            <a:ext cx="2383790" cy="2037715"/>
          </a:xfrm>
          <a:prstGeom prst="rect">
            <a:avLst/>
          </a:prstGeom>
        </p:spPr>
      </p:pic>
      <p:sp>
        <p:nvSpPr>
          <p:cNvPr id="3" name="文本框 2"/>
          <p:cNvSpPr txBox="1"/>
          <p:nvPr/>
        </p:nvSpPr>
        <p:spPr>
          <a:xfrm>
            <a:off x="410210" y="4759960"/>
            <a:ext cx="8453120" cy="1568450"/>
          </a:xfrm>
          <a:prstGeom prst="rect">
            <a:avLst/>
          </a:prstGeom>
          <a:noFill/>
        </p:spPr>
        <p:txBody>
          <a:bodyPr wrap="square" rtlCol="0">
            <a:spAutoFit/>
          </a:bodyPr>
          <a:p>
            <a:r>
              <a:rPr lang="zh-CN" altLang="en-US" sz="2400">
                <a:sym typeface="+mn-ea"/>
              </a:rPr>
              <a:t>斜率</a:t>
            </a:r>
            <a:r>
              <a:rPr lang="en-US" altLang="zh-CN" sz="2400">
                <a:sym typeface="+mn-ea"/>
              </a:rPr>
              <a:t>&lt;0</a:t>
            </a:r>
            <a:r>
              <a:rPr lang="zh-CN" altLang="en-US" sz="2400">
                <a:sym typeface="+mn-ea"/>
              </a:rPr>
              <a:t>的平行线</a:t>
            </a:r>
            <a:endParaRPr lang="zh-CN" altLang="en-US" sz="2400"/>
          </a:p>
          <a:p>
            <a:r>
              <a:rPr lang="zh-CN" altLang="en-US" sz="2400"/>
              <a:t>（</a:t>
            </a:r>
            <a:r>
              <a:rPr lang="en-US" altLang="zh-CN" sz="2400"/>
              <a:t>1</a:t>
            </a:r>
            <a:r>
              <a:rPr lang="zh-CN" altLang="en-US" sz="2400"/>
              <a:t>，</a:t>
            </a:r>
            <a:r>
              <a:rPr lang="en-US" altLang="zh-CN" sz="2400"/>
              <a:t>2</a:t>
            </a:r>
            <a:r>
              <a:rPr lang="zh-CN" altLang="en-US" sz="2400"/>
              <a:t>）（</a:t>
            </a:r>
            <a:r>
              <a:rPr lang="en-US" altLang="zh-CN" sz="2400"/>
              <a:t>2</a:t>
            </a:r>
            <a:r>
              <a:rPr lang="zh-CN" altLang="en-US" sz="2400"/>
              <a:t>，</a:t>
            </a:r>
            <a:r>
              <a:rPr lang="en-US" altLang="zh-CN" sz="2400"/>
              <a:t>3</a:t>
            </a:r>
            <a:r>
              <a:rPr lang="zh-CN" altLang="en-US" sz="2400"/>
              <a:t>）（</a:t>
            </a:r>
            <a:r>
              <a:rPr lang="en-US" altLang="zh-CN" sz="2400"/>
              <a:t>3</a:t>
            </a:r>
            <a:r>
              <a:rPr lang="zh-CN" altLang="en-US" sz="2400"/>
              <a:t>，</a:t>
            </a:r>
            <a:r>
              <a:rPr lang="en-US" altLang="zh-CN" sz="2400"/>
              <a:t>4</a:t>
            </a:r>
            <a:r>
              <a:rPr lang="zh-CN" altLang="en-US" sz="2400"/>
              <a:t>）这种他们的</a:t>
            </a:r>
            <a:r>
              <a:rPr lang="en-US" altLang="zh-CN" sz="2400"/>
              <a:t>y-x</a:t>
            </a:r>
            <a:r>
              <a:rPr lang="zh-CN" altLang="en-US" sz="2400"/>
              <a:t>是一样的</a:t>
            </a:r>
            <a:endParaRPr lang="zh-CN" altLang="en-US" sz="2400"/>
          </a:p>
          <a:p>
            <a:r>
              <a:rPr lang="zh-CN" altLang="en-US" sz="2400"/>
              <a:t>（</a:t>
            </a:r>
            <a:r>
              <a:rPr lang="en-US" altLang="zh-CN" sz="2400"/>
              <a:t>2</a:t>
            </a:r>
            <a:r>
              <a:rPr lang="zh-CN" altLang="en-US" sz="2400"/>
              <a:t>，</a:t>
            </a:r>
            <a:r>
              <a:rPr lang="en-US" altLang="zh-CN" sz="2400"/>
              <a:t>1</a:t>
            </a:r>
            <a:r>
              <a:rPr lang="zh-CN" altLang="en-US" sz="2400"/>
              <a:t>）（</a:t>
            </a:r>
            <a:r>
              <a:rPr lang="en-US" altLang="zh-CN" sz="2400"/>
              <a:t>3</a:t>
            </a:r>
            <a:r>
              <a:rPr lang="zh-CN" altLang="en-US" sz="2400"/>
              <a:t>，</a:t>
            </a:r>
            <a:r>
              <a:rPr lang="en-US" altLang="zh-CN" sz="2400"/>
              <a:t>2</a:t>
            </a:r>
            <a:r>
              <a:rPr lang="zh-CN" altLang="en-US" sz="2400"/>
              <a:t>）（</a:t>
            </a:r>
            <a:r>
              <a:rPr lang="en-US" altLang="zh-CN" sz="2400"/>
              <a:t>4</a:t>
            </a:r>
            <a:r>
              <a:rPr lang="zh-CN" altLang="en-US" sz="2400"/>
              <a:t>，</a:t>
            </a:r>
            <a:r>
              <a:rPr lang="en-US" altLang="zh-CN" sz="2400"/>
              <a:t>3</a:t>
            </a:r>
            <a:r>
              <a:rPr lang="zh-CN" altLang="en-US" sz="2400"/>
              <a:t>）这种他们的</a:t>
            </a:r>
            <a:r>
              <a:rPr lang="en-US" altLang="zh-CN" sz="2400"/>
              <a:t>y-x</a:t>
            </a:r>
            <a:r>
              <a:rPr lang="zh-CN" altLang="en-US" sz="2400"/>
              <a:t>是一样，但是负的</a:t>
            </a:r>
            <a:endParaRPr lang="zh-CN" altLang="en-US" sz="2400"/>
          </a:p>
          <a:p>
            <a:r>
              <a:rPr lang="zh-CN" altLang="en-US" sz="2400"/>
              <a:t>弄个数组记录这种</a:t>
            </a:r>
            <a:r>
              <a:rPr lang="en-US" altLang="zh-CN" sz="2400"/>
              <a:t>y-x+n</a:t>
            </a:r>
            <a:r>
              <a:rPr lang="zh-CN" altLang="en-US" sz="2400"/>
              <a:t>。加个偏移量</a:t>
            </a:r>
            <a:r>
              <a:rPr lang="en-US" altLang="zh-CN" sz="2400"/>
              <a:t>n</a:t>
            </a:r>
            <a:r>
              <a:rPr lang="zh-CN" altLang="en-US" sz="2400"/>
              <a:t>即可变成非负的</a:t>
            </a:r>
            <a:endParaRPr lang="zh-CN" altLang="en-US" sz="2400"/>
          </a:p>
        </p:txBody>
      </p:sp>
      <p:sp>
        <p:nvSpPr>
          <p:cNvPr id="7" name="文本框 6"/>
          <p:cNvSpPr txBox="1"/>
          <p:nvPr/>
        </p:nvSpPr>
        <p:spPr>
          <a:xfrm>
            <a:off x="3668395" y="2879090"/>
            <a:ext cx="8218805" cy="1198880"/>
          </a:xfrm>
          <a:prstGeom prst="rect">
            <a:avLst/>
          </a:prstGeom>
          <a:noFill/>
        </p:spPr>
        <p:txBody>
          <a:bodyPr wrap="square" rtlCol="0">
            <a:spAutoFit/>
          </a:bodyPr>
          <a:p>
            <a:r>
              <a:rPr lang="zh-CN" altLang="en-US" sz="2400"/>
              <a:t>斜率</a:t>
            </a:r>
            <a:r>
              <a:rPr lang="en-US" altLang="zh-CN" sz="2400"/>
              <a:t>&gt;0</a:t>
            </a:r>
            <a:r>
              <a:rPr lang="zh-CN" altLang="en-US" sz="2400"/>
              <a:t>的平行线</a:t>
            </a:r>
            <a:endParaRPr lang="zh-CN" altLang="en-US" sz="2400"/>
          </a:p>
          <a:p>
            <a:r>
              <a:rPr lang="zh-CN" altLang="en-US" sz="2400"/>
              <a:t>（</a:t>
            </a:r>
            <a:r>
              <a:rPr lang="en-US" altLang="zh-CN" sz="2400"/>
              <a:t>3</a:t>
            </a:r>
            <a:r>
              <a:rPr lang="zh-CN" altLang="en-US" sz="2400"/>
              <a:t>，</a:t>
            </a:r>
            <a:r>
              <a:rPr lang="en-US" altLang="zh-CN" sz="2400"/>
              <a:t>1</a:t>
            </a:r>
            <a:r>
              <a:rPr lang="zh-CN" altLang="en-US" sz="2400"/>
              <a:t>）（</a:t>
            </a:r>
            <a:r>
              <a:rPr lang="en-US" altLang="zh-CN" sz="2400"/>
              <a:t>2</a:t>
            </a:r>
            <a:r>
              <a:rPr lang="zh-CN" altLang="en-US" sz="2400"/>
              <a:t>，</a:t>
            </a:r>
            <a:r>
              <a:rPr lang="en-US" altLang="zh-CN" sz="2400"/>
              <a:t>2</a:t>
            </a:r>
            <a:r>
              <a:rPr lang="zh-CN" altLang="en-US" sz="2400"/>
              <a:t>）（</a:t>
            </a:r>
            <a:r>
              <a:rPr lang="en-US" altLang="zh-CN" sz="2400"/>
              <a:t>1</a:t>
            </a:r>
            <a:r>
              <a:rPr lang="zh-CN" altLang="en-US" sz="2400"/>
              <a:t>，</a:t>
            </a:r>
            <a:r>
              <a:rPr lang="en-US" altLang="zh-CN" sz="2400"/>
              <a:t>3</a:t>
            </a:r>
            <a:r>
              <a:rPr lang="zh-CN" altLang="en-US" sz="2400"/>
              <a:t>）这种他们</a:t>
            </a:r>
            <a:r>
              <a:rPr lang="en-US" altLang="zh-CN" sz="2400"/>
              <a:t>x+y</a:t>
            </a:r>
            <a:r>
              <a:rPr lang="zh-CN" altLang="en-US" sz="2400"/>
              <a:t>是一样的</a:t>
            </a:r>
            <a:endParaRPr lang="zh-CN" altLang="en-US" sz="2400"/>
          </a:p>
          <a:p>
            <a:r>
              <a:rPr lang="zh-CN" altLang="en-US" sz="2400"/>
              <a:t>弄个数组记录下</a:t>
            </a:r>
            <a:r>
              <a:rPr lang="en-US" altLang="zh-CN" sz="2400"/>
              <a:t>x+y</a:t>
            </a:r>
            <a:r>
              <a:rPr lang="zh-CN" altLang="en-US" sz="2400"/>
              <a:t>的值即可。</a:t>
            </a:r>
            <a:endParaRPr lang="zh-CN"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kkksc03考前临时抱佛脚</a:t>
            </a:r>
            <a:endParaRPr lang="zh-CN" altLang="en-US"/>
          </a:p>
        </p:txBody>
      </p:sp>
      <p:sp>
        <p:nvSpPr>
          <p:cNvPr id="3" name="内容占位符 2"/>
          <p:cNvSpPr>
            <a:spLocks noGrp="1"/>
          </p:cNvSpPr>
          <p:nvPr>
            <p:ph idx="1"/>
          </p:nvPr>
        </p:nvSpPr>
        <p:spPr>
          <a:xfrm>
            <a:off x="609600" y="1189355"/>
            <a:ext cx="10972800" cy="4937125"/>
          </a:xfrm>
        </p:spPr>
        <p:txBody>
          <a:bodyPr/>
          <a:p>
            <a:pPr marL="0" indent="0">
              <a:buNone/>
            </a:pPr>
            <a:r>
              <a:rPr lang="zh-CN" altLang="en-US"/>
              <a:t>题意：有四个科目，每个科目有</a:t>
            </a:r>
            <a:r>
              <a:rPr lang="en-US" altLang="zh-CN"/>
              <a:t>si</a:t>
            </a:r>
            <a:r>
              <a:rPr lang="zh-CN" altLang="en-US"/>
              <a:t>个题目，告诉你做每个题目所需时间，可以对同一科目的</a:t>
            </a:r>
            <a:r>
              <a:rPr lang="en-US" altLang="zh-CN"/>
              <a:t>2</a:t>
            </a:r>
            <a:r>
              <a:rPr lang="zh-CN" altLang="en-US"/>
              <a:t>道不同题目同时计算。必须一科一科的做，求做完所有科目的最小时间</a:t>
            </a:r>
            <a:endParaRPr lang="zh-CN" altLang="en-US"/>
          </a:p>
          <a:p>
            <a:pPr marL="0" indent="0">
              <a:buNone/>
            </a:pPr>
            <a:r>
              <a:rPr lang="zh-CN" altLang="en-US"/>
              <a:t>题解：对每一个科目</a:t>
            </a:r>
            <a:r>
              <a:rPr lang="en-US" altLang="zh-CN"/>
              <a:t>dfs</a:t>
            </a:r>
            <a:r>
              <a:rPr lang="zh-CN" altLang="en-US"/>
              <a:t>，对于每一个科目，枚举每个题目分配到左脑或者右脑的情况，记录左脑的题目总时间</a:t>
            </a:r>
            <a:r>
              <a:rPr lang="en-US" altLang="zh-CN"/>
              <a:t>t1</a:t>
            </a:r>
            <a:r>
              <a:rPr lang="zh-CN" altLang="en-US"/>
              <a:t>，右脑的题目总时间</a:t>
            </a:r>
            <a:r>
              <a:rPr lang="en-US" altLang="zh-CN"/>
              <a:t>t2</a:t>
            </a:r>
            <a:r>
              <a:rPr lang="zh-CN" altLang="en-US"/>
              <a:t>。则当前情况的解题时间是</a:t>
            </a:r>
            <a:r>
              <a:rPr lang="en-US" altLang="zh-CN"/>
              <a:t>max</a:t>
            </a:r>
            <a:r>
              <a:rPr lang="zh-CN" altLang="en-US"/>
              <a:t>（</a:t>
            </a:r>
            <a:r>
              <a:rPr lang="en-US" altLang="zh-CN"/>
              <a:t>t1</a:t>
            </a:r>
            <a:r>
              <a:rPr lang="zh-CN" altLang="en-US"/>
              <a:t>，</a:t>
            </a:r>
            <a:r>
              <a:rPr lang="en-US" altLang="zh-CN"/>
              <a:t>t2</a:t>
            </a:r>
            <a:r>
              <a:rPr lang="zh-CN" altLang="en-US"/>
              <a:t>）</a:t>
            </a:r>
            <a:endParaRPr lang="zh-CN" altLang="en-US"/>
          </a:p>
          <a:p>
            <a:pPr marL="0" indent="0">
              <a:buNone/>
            </a:pPr>
            <a:r>
              <a:rPr lang="zh-CN" altLang="en-US"/>
              <a:t>对所有情况的解题时间取</a:t>
            </a:r>
            <a:r>
              <a:rPr lang="en-US" altLang="zh-CN"/>
              <a:t>min</a:t>
            </a:r>
            <a:r>
              <a:rPr lang="zh-CN" altLang="en-US"/>
              <a:t>就是当前科目的最优解。</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857183"/>
            <a:ext cx="10972800" cy="1143000"/>
          </a:xfrm>
        </p:spPr>
        <p:txBody>
          <a:bodyPr/>
          <a:p>
            <a:r>
              <a:rPr lang="zh-CN" altLang="en-US"/>
              <a:t>谢谢</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用处很大</a:t>
            </a:r>
            <a:endParaRPr lang="zh-CN" altLang="en-US"/>
          </a:p>
        </p:txBody>
      </p:sp>
      <p:sp>
        <p:nvSpPr>
          <p:cNvPr id="3" name="内容占位符 2"/>
          <p:cNvSpPr>
            <a:spLocks noGrp="1"/>
          </p:cNvSpPr>
          <p:nvPr>
            <p:ph idx="1"/>
          </p:nvPr>
        </p:nvSpPr>
        <p:spPr/>
        <p:txBody>
          <a:bodyPr/>
          <a:p>
            <a:r>
              <a:rPr lang="zh-CN" altLang="en-US"/>
              <a:t>比如对某些难以处理的问题，可以用暴力（</a:t>
            </a:r>
            <a:r>
              <a:rPr lang="en-US" altLang="zh-CN"/>
              <a:t>dfs</a:t>
            </a:r>
            <a:r>
              <a:rPr lang="zh-CN" altLang="en-US"/>
              <a:t>）获得部分分数，在天梯赛中就可以运用。但在</a:t>
            </a:r>
            <a:r>
              <a:rPr lang="en-US" altLang="zh-CN"/>
              <a:t>xcpc</a:t>
            </a:r>
            <a:r>
              <a:rPr lang="zh-CN" altLang="en-US"/>
              <a:t>的比赛中就不行了，</a:t>
            </a:r>
            <a:r>
              <a:rPr lang="en-US" altLang="zh-CN"/>
              <a:t>xcpc</a:t>
            </a:r>
            <a:r>
              <a:rPr lang="zh-CN" altLang="en-US"/>
              <a:t>比赛只有通过所有测试点才正确。</a:t>
            </a:r>
            <a:endParaRPr lang="zh-CN" altLang="en-US"/>
          </a:p>
          <a:p>
            <a:r>
              <a:rPr lang="zh-CN" altLang="en-US"/>
              <a:t>某些题可能是规律题，但数据范围很大。可以先在本地写一个暴力的算法，求出数据范围小时的答案，看看能不能分析出规律。</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ctr"/>
          <a:p>
            <a:pPr eaLnBrk="1" hangingPunct="1"/>
            <a:r>
              <a:rPr lang="zh-CN" altLang="en-US" dirty="0"/>
              <a:t>基础概念</a:t>
            </a:r>
            <a:endParaRPr lang="zh-CN" altLang="en-US" dirty="0"/>
          </a:p>
        </p:txBody>
      </p:sp>
      <p:sp>
        <p:nvSpPr>
          <p:cNvPr id="3" name="内容占位符 2"/>
          <p:cNvSpPr>
            <a:spLocks noGrp="1"/>
          </p:cNvSpPr>
          <p:nvPr>
            <p:ph idx="1"/>
          </p:nvPr>
        </p:nvSpPr>
        <p:spPr>
          <a:xfrm>
            <a:off x="1952625" y="1285875"/>
            <a:ext cx="8229600" cy="5068888"/>
          </a:xfrm>
        </p:spPr>
        <p:txBody>
          <a:bodyPr vert="horz" wrap="square" lIns="91440" tIns="45720" rIns="91440" bIns="45720" numCol="1" rtlCol="0" anchor="t" anchorCtr="0" compatLnSpc="1">
            <a:normAutofit fontScale="85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Arial" panose="020B060402020209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在我们遇到的一些问题当中，有些问题不能够确切的建立数学模型，或即便有数学模型但该模型的准确方法也不一定能运用现成算法。在要求枚举方案时，常常会遇到这一类问题。</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Arial" panose="020B060402020209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解决这一类问题，我们一般采用搜索的方法解决，即从初始状态出发，运用题目所给出的条件和规则扩展所有可能情况，从中找出满足题意要求的解答。</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Arial" panose="020B060402020209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状态：指当前所面临的具体问题</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Arial" panose="020B060402020209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转移：指从一个状态到另一状态的一种决策</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Arial" panose="020B060402020209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状态和转移可能是题目中已经给出，也可能是需要自己分析出的。一道题的状态与决策可能有多种。</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Arial" panose="020B0604020202090204" pitchFamily="34" charset="0"/>
              <a:buChar char="•"/>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charRg st="0" end="80"/>
                                            </p:txEl>
                                          </p:spTgt>
                                        </p:tgtEl>
                                        <p:attrNameLst>
                                          <p:attrName>style.visibility</p:attrName>
                                        </p:attrNameLst>
                                      </p:cBhvr>
                                      <p:to>
                                        <p:strVal val="visible"/>
                                      </p:to>
                                    </p:set>
                                    <p:animEffect transition="in" filter="wipe(up)">
                                      <p:cBhvr>
                                        <p:cTn id="12" dur="500"/>
                                        <p:tgtEl>
                                          <p:spTgt spid="3">
                                            <p:txEl>
                                              <p:charRg st="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charRg st="80" end="148"/>
                                            </p:txEl>
                                          </p:spTgt>
                                        </p:tgtEl>
                                        <p:attrNameLst>
                                          <p:attrName>style.visibility</p:attrName>
                                        </p:attrNameLst>
                                      </p:cBhvr>
                                      <p:to>
                                        <p:strVal val="visible"/>
                                      </p:to>
                                    </p:set>
                                    <p:animEffect transition="in" filter="wipe(up)">
                                      <p:cBhvr>
                                        <p:cTn id="17" dur="500"/>
                                        <p:tgtEl>
                                          <p:spTgt spid="3">
                                            <p:txEl>
                                              <p:charRg st="80"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charRg st="148" end="163"/>
                                            </p:txEl>
                                          </p:spTgt>
                                        </p:tgtEl>
                                        <p:attrNameLst>
                                          <p:attrName>style.visibility</p:attrName>
                                        </p:attrNameLst>
                                      </p:cBhvr>
                                      <p:to>
                                        <p:strVal val="visible"/>
                                      </p:to>
                                    </p:set>
                                    <p:animEffect transition="in" filter="wipe(up)">
                                      <p:cBhvr>
                                        <p:cTn id="22" dur="500"/>
                                        <p:tgtEl>
                                          <p:spTgt spid="3">
                                            <p:txEl>
                                              <p:charRg st="148" end="1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charRg st="163" end="183"/>
                                            </p:txEl>
                                          </p:spTgt>
                                        </p:tgtEl>
                                        <p:attrNameLst>
                                          <p:attrName>style.visibility</p:attrName>
                                        </p:attrNameLst>
                                      </p:cBhvr>
                                      <p:to>
                                        <p:strVal val="visible"/>
                                      </p:to>
                                    </p:set>
                                    <p:animEffect transition="in" filter="wipe(up)">
                                      <p:cBhvr>
                                        <p:cTn id="27" dur="500"/>
                                        <p:tgtEl>
                                          <p:spTgt spid="3">
                                            <p:txEl>
                                              <p:charRg st="163" end="18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charRg st="183" end="228"/>
                                            </p:txEl>
                                          </p:spTgt>
                                        </p:tgtEl>
                                        <p:attrNameLst>
                                          <p:attrName>style.visibility</p:attrName>
                                        </p:attrNameLst>
                                      </p:cBhvr>
                                      <p:to>
                                        <p:strVal val="visible"/>
                                      </p:to>
                                    </p:set>
                                    <p:animEffect transition="in" filter="wipe(up)">
                                      <p:cBhvr>
                                        <p:cTn id="32" dur="500"/>
                                        <p:tgtEl>
                                          <p:spTgt spid="3">
                                            <p:txEl>
                                              <p:charRg st="183" end="2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ctr"/>
          <a:p>
            <a:pPr eaLnBrk="1" hangingPunct="1"/>
            <a:r>
              <a:rPr lang="en-US" altLang="zh-CN" dirty="0"/>
              <a:t>BFS-</a:t>
            </a:r>
            <a:r>
              <a:rPr lang="zh-CN" altLang="en-US" dirty="0"/>
              <a:t>广度优先搜索</a:t>
            </a:r>
            <a:br>
              <a:rPr lang="zh-CN" altLang="en-US" dirty="0"/>
            </a:br>
            <a:r>
              <a:rPr lang="zh-CN" altLang="en-US" sz="2000" dirty="0"/>
              <a:t>Breadth-First Search</a:t>
            </a:r>
            <a:endParaRPr lang="zh-CN" altLang="en-US" sz="2000" dirty="0"/>
          </a:p>
        </p:txBody>
      </p:sp>
      <p:sp>
        <p:nvSpPr>
          <p:cNvPr id="6147" name="内容占位符 2"/>
          <p:cNvSpPr>
            <a:spLocks noGrp="1"/>
          </p:cNvSpPr>
          <p:nvPr>
            <p:ph idx="1"/>
          </p:nvPr>
        </p:nvSpPr>
        <p:spPr/>
        <p:txBody>
          <a:bodyPr vert="horz" wrap="square" lIns="91440" tIns="45720" rIns="91440" bIns="45720" anchor="t"/>
          <a:p>
            <a:pPr eaLnBrk="1" hangingPunct="1"/>
            <a:r>
              <a:rPr lang="zh-CN" altLang="en-US" dirty="0"/>
              <a:t>在搜索算法中，我们对每个节点进行拓展，深度越小的结点越先得到扩展，就是广度优先搜索法。</a:t>
            </a:r>
            <a:r>
              <a:rPr lang="zh-CN" altLang="en-US" b="1" dirty="0"/>
              <a:t>简而言之就是一层一层扩展，由近到远。通常解决最小花费，最短时间之类的问题。</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1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47">
                                            <p:txEl>
                                              <p:charRg st="0" end="69"/>
                                            </p:txEl>
                                          </p:spTgt>
                                        </p:tgtEl>
                                        <p:attrNameLst>
                                          <p:attrName>style.visibility</p:attrName>
                                        </p:attrNameLst>
                                      </p:cBhvr>
                                      <p:to>
                                        <p:strVal val="visible"/>
                                      </p:to>
                                    </p:set>
                                    <p:animEffect transition="in" filter="wipe(up)">
                                      <p:cBhvr>
                                        <p:cTn id="12" dur="1000"/>
                                        <p:tgtEl>
                                          <p:spTgt spid="6147">
                                            <p:txEl>
                                              <p:charRg st="0"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ctr"/>
          <a:p>
            <a:pPr eaLnBrk="1" hangingPunct="1"/>
            <a:r>
              <a:rPr lang="en-US" altLang="zh-CN" dirty="0"/>
              <a:t>DFS-</a:t>
            </a:r>
            <a:r>
              <a:rPr lang="zh-CN" altLang="en-US" dirty="0"/>
              <a:t>深度优先搜索</a:t>
            </a:r>
            <a:br>
              <a:rPr lang="zh-CN" altLang="en-US" dirty="0"/>
            </a:br>
            <a:r>
              <a:rPr lang="zh-CN" altLang="en-US" sz="2000" dirty="0"/>
              <a:t>Depth First Search</a:t>
            </a:r>
            <a:endParaRPr lang="zh-CN" altLang="en-US" sz="2000" dirty="0"/>
          </a:p>
        </p:txBody>
      </p:sp>
      <p:sp>
        <p:nvSpPr>
          <p:cNvPr id="30723" name="内容占位符 2"/>
          <p:cNvSpPr>
            <a:spLocks noGrp="1"/>
          </p:cNvSpPr>
          <p:nvPr>
            <p:ph idx="1"/>
          </p:nvPr>
        </p:nvSpPr>
        <p:spPr/>
        <p:txBody>
          <a:bodyPr vert="horz" wrap="square" lIns="91440" tIns="45720" rIns="91440" bIns="45720" anchor="t"/>
          <a:p>
            <a:pPr eaLnBrk="1" hangingPunct="1">
              <a:buFont typeface="Arial" panose="020B0604020202090204" pitchFamily="34" charset="0"/>
              <a:buChar char="•"/>
            </a:pPr>
            <a:r>
              <a:rPr lang="zh-CN" altLang="en-US" dirty="0"/>
              <a:t>深度优先搜索法，与广度优先搜索法不同的是，它优先拓展后拓展出的节点，这种算法也叫做回溯法，是搜索算法中的一种控制策略，也是求解特殊型计数题或较复杂的枚举题中使用频率最高的一种算法。</a:t>
            </a:r>
            <a:r>
              <a:rPr lang="zh-CN" altLang="en-US" b="1" dirty="0"/>
              <a:t>简而言之，就是一路搜索到底，如果这条分支搜索完了就回退，继续搜索下一个分支，最终达到遍历所有情况的效果。</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left)">
                                      <p:cBhvr>
                                        <p:cTn id="7" dur="10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3">
                                            <p:txEl>
                                              <p:charRg st="0" end="131"/>
                                            </p:txEl>
                                          </p:spTgt>
                                        </p:tgtEl>
                                        <p:attrNameLst>
                                          <p:attrName>style.visibility</p:attrName>
                                        </p:attrNameLst>
                                      </p:cBhvr>
                                      <p:to>
                                        <p:strVal val="visible"/>
                                      </p:to>
                                    </p:set>
                                    <p:animEffect transition="in" filter="wipe(up)">
                                      <p:cBhvr>
                                        <p:cTn id="12" dur="500"/>
                                        <p:tgtEl>
                                          <p:spTgt spid="30723">
                                            <p:txEl>
                                              <p:charRg st="0"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ctr"/>
          <a:p>
            <a:pPr eaLnBrk="1" hangingPunct="1"/>
            <a:r>
              <a:rPr lang="zh-CN" altLang="en-US" dirty="0"/>
              <a:t>来个栗子</a:t>
            </a:r>
            <a:endParaRPr lang="zh-CN" altLang="en-US" dirty="0"/>
          </a:p>
        </p:txBody>
      </p:sp>
      <p:pic>
        <p:nvPicPr>
          <p:cNvPr id="2" name="内容占位符 1"/>
          <p:cNvPicPr>
            <a:picLocks noChangeAspect="1"/>
          </p:cNvPicPr>
          <p:nvPr>
            <p:ph idx="1"/>
          </p:nvPr>
        </p:nvPicPr>
        <p:blipFill>
          <a:blip r:embed="rId1"/>
          <a:stretch>
            <a:fillRect/>
          </a:stretch>
        </p:blipFill>
        <p:spPr>
          <a:xfrm>
            <a:off x="455295" y="2159000"/>
            <a:ext cx="3810000" cy="2540000"/>
          </a:xfrm>
          <a:prstGeom prst="rect">
            <a:avLst/>
          </a:prstGeom>
        </p:spPr>
      </p:pic>
      <p:sp>
        <p:nvSpPr>
          <p:cNvPr id="3" name="文本框 2"/>
          <p:cNvSpPr txBox="1"/>
          <p:nvPr/>
        </p:nvSpPr>
        <p:spPr>
          <a:xfrm>
            <a:off x="4853305" y="1924685"/>
            <a:ext cx="5067935" cy="521970"/>
          </a:xfrm>
          <a:prstGeom prst="rect">
            <a:avLst/>
          </a:prstGeom>
          <a:noFill/>
        </p:spPr>
        <p:txBody>
          <a:bodyPr wrap="none" rtlCol="0">
            <a:spAutoFit/>
          </a:bodyPr>
          <a:p>
            <a:r>
              <a:rPr lang="en-US" altLang="zh-CN" sz="2800"/>
              <a:t>bfs</a:t>
            </a:r>
            <a:r>
              <a:rPr lang="zh-CN" altLang="en-US" sz="2800"/>
              <a:t>：</a:t>
            </a:r>
            <a:r>
              <a:rPr lang="en-US" altLang="zh-CN" sz="2800"/>
              <a:t>1 2 3 4 5 6 7 </a:t>
            </a:r>
            <a:r>
              <a:rPr lang="zh-CN" altLang="en-US" sz="2800"/>
              <a:t>一层一层来</a:t>
            </a:r>
            <a:endParaRPr lang="zh-CN" altLang="en-US" sz="2800"/>
          </a:p>
        </p:txBody>
      </p:sp>
      <p:sp>
        <p:nvSpPr>
          <p:cNvPr id="4" name="文本框 3"/>
          <p:cNvSpPr txBox="1"/>
          <p:nvPr/>
        </p:nvSpPr>
        <p:spPr>
          <a:xfrm>
            <a:off x="4853305" y="3783965"/>
            <a:ext cx="7201535" cy="521970"/>
          </a:xfrm>
          <a:prstGeom prst="rect">
            <a:avLst/>
          </a:prstGeom>
          <a:noFill/>
        </p:spPr>
        <p:txBody>
          <a:bodyPr wrap="none" rtlCol="0">
            <a:spAutoFit/>
          </a:bodyPr>
          <a:p>
            <a:r>
              <a:rPr lang="en-US" altLang="zh-CN" sz="2800"/>
              <a:t>dfs</a:t>
            </a:r>
            <a:r>
              <a:rPr lang="zh-CN" altLang="en-US" sz="2800"/>
              <a:t>：</a:t>
            </a:r>
            <a:r>
              <a:rPr lang="en-US" altLang="zh-CN" sz="2800"/>
              <a:t>1 2 4 5 3 6 7 </a:t>
            </a:r>
            <a:r>
              <a:rPr lang="zh-CN" altLang="en-US" sz="2800"/>
              <a:t>一路搜到底，不行就回退</a:t>
            </a:r>
            <a:endParaRPr lang="zh-CN" alt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a:xfrm>
            <a:off x="609600" y="-263842"/>
            <a:ext cx="10972800" cy="1143000"/>
          </a:xfrm>
        </p:spPr>
        <p:txBody>
          <a:bodyPr/>
          <a:p>
            <a:r>
              <a:rPr lang="zh-CN" altLang="en-US"/>
              <a:t>算法框架</a:t>
            </a:r>
            <a:endParaRPr lang="zh-CN" altLang="en-US"/>
          </a:p>
        </p:txBody>
      </p:sp>
      <p:sp>
        <p:nvSpPr>
          <p:cNvPr id="6" name="内容占位符 5"/>
          <p:cNvSpPr/>
          <p:nvPr>
            <p:ph idx="1"/>
          </p:nvPr>
        </p:nvSpPr>
        <p:spPr>
          <a:xfrm>
            <a:off x="609600" y="451485"/>
            <a:ext cx="10972800" cy="5955030"/>
          </a:xfrm>
        </p:spPr>
        <p:txBody>
          <a:bodyPr/>
          <a:p>
            <a:r>
              <a:rPr lang="zh-CN" altLang="en-US" sz="2400">
                <a:latin typeface="Times New Roman Regular" panose="02020603050405020304" charset="0"/>
                <a:ea typeface="宋体" charset="0"/>
                <a:cs typeface="Times New Roman Regular" panose="02020603050405020304" charset="0"/>
              </a:rPr>
              <a:t>void dfs(int u，</a:t>
            </a:r>
            <a:r>
              <a:rPr lang="en-US" altLang="zh-CN" sz="2400">
                <a:latin typeface="Times New Roman Regular" panose="02020603050405020304" charset="0"/>
                <a:ea typeface="宋体" charset="0"/>
                <a:cs typeface="Times New Roman Regular" panose="02020603050405020304" charset="0"/>
              </a:rPr>
              <a:t>int  x</a:t>
            </a:r>
            <a:r>
              <a:rPr lang="zh-CN" altLang="en-US" sz="2400">
                <a:latin typeface="Times New Roman Regular" panose="02020603050405020304" charset="0"/>
                <a:ea typeface="宋体" charset="0"/>
                <a:cs typeface="Times New Roman Regular" panose="02020603050405020304" charset="0"/>
              </a:rPr>
              <a:t>)</a:t>
            </a:r>
            <a:endParaRPr lang="zh-CN" altLang="en-US" sz="2400">
              <a:latin typeface="Times New Roman Regular" panose="02020603050405020304" charset="0"/>
              <a:ea typeface="宋体" charset="0"/>
              <a:cs typeface="Times New Roman Regular" panose="02020603050405020304" charset="0"/>
            </a:endParaRPr>
          </a:p>
          <a:p>
            <a:r>
              <a:rPr lang="en-US" altLang="zh-CN" sz="2400">
                <a:latin typeface="Times New Roman Regular" panose="02020603050405020304" charset="0"/>
                <a:ea typeface="宋体" charset="0"/>
                <a:cs typeface="Times New Roman Regular" panose="02020603050405020304" charset="0"/>
              </a:rPr>
              <a:t>//</a:t>
            </a:r>
            <a:r>
              <a:rPr lang="zh-CN" altLang="en-US" sz="2400">
                <a:latin typeface="Times New Roman Regular" panose="02020603050405020304" charset="0"/>
                <a:ea typeface="宋体" charset="0"/>
                <a:cs typeface="Times New Roman Regular" panose="02020603050405020304" charset="0"/>
              </a:rPr>
              <a:t>参数自己设置，比如第一个参数是当前搜到第几行，第二个参数是这一行对应列的某些属性</a:t>
            </a:r>
            <a:endParaRPr lang="zh-CN" altLang="en-US" sz="2400">
              <a:latin typeface="Times New Roman Regular" panose="02020603050405020304" charset="0"/>
              <a:ea typeface="宋体" charset="0"/>
              <a:cs typeface="Times New Roman Regular" panose="02020603050405020304" charset="0"/>
            </a:endParaRPr>
          </a:p>
          <a:p>
            <a:r>
              <a:rPr lang="zh-CN" altLang="en-US" sz="2400">
                <a:latin typeface="Times New Roman Regular" panose="02020603050405020304" charset="0"/>
                <a:ea typeface="宋体" charset="0"/>
                <a:cs typeface="Times New Roman Regular" panose="02020603050405020304" charset="0"/>
              </a:rPr>
              <a:t>{</a:t>
            </a:r>
            <a:endParaRPr lang="zh-CN" altLang="en-US" sz="2400">
              <a:latin typeface="Times New Roman Regular" panose="02020603050405020304" charset="0"/>
              <a:ea typeface="宋体" charset="0"/>
              <a:cs typeface="Times New Roman Regular" panose="02020603050405020304" charset="0"/>
            </a:endParaRPr>
          </a:p>
          <a:p>
            <a:r>
              <a:rPr lang="zh-CN" altLang="en-US" sz="2400">
                <a:latin typeface="Times New Roman Regular" panose="02020603050405020304" charset="0"/>
                <a:ea typeface="宋体" charset="0"/>
                <a:cs typeface="Times New Roman Regular" panose="02020603050405020304" charset="0"/>
              </a:rPr>
              <a:t>    if(u==n)</a:t>
            </a:r>
            <a:r>
              <a:rPr lang="en-US" altLang="zh-CN" sz="2400">
                <a:latin typeface="Times New Roman Regular" panose="02020603050405020304" charset="0"/>
                <a:ea typeface="宋体" charset="0"/>
                <a:cs typeface="Times New Roman Regular" panose="02020603050405020304" charset="0"/>
              </a:rPr>
              <a:t>//</a:t>
            </a:r>
            <a:r>
              <a:rPr lang="zh-CN" altLang="en-US" sz="2400">
                <a:latin typeface="Times New Roman Regular" panose="02020603050405020304" charset="0"/>
                <a:ea typeface="宋体" charset="0"/>
                <a:cs typeface="Times New Roman Regular" panose="02020603050405020304" charset="0"/>
              </a:rPr>
              <a:t>终止条件，每个</a:t>
            </a:r>
            <a:r>
              <a:rPr lang="en-US" altLang="zh-CN" sz="2400">
                <a:latin typeface="Times New Roman Regular" panose="02020603050405020304" charset="0"/>
                <a:ea typeface="宋体" charset="0"/>
                <a:cs typeface="Times New Roman Regular" panose="02020603050405020304" charset="0"/>
              </a:rPr>
              <a:t>dfs</a:t>
            </a:r>
            <a:r>
              <a:rPr lang="zh-CN" altLang="en-US" sz="2400">
                <a:latin typeface="Times New Roman Regular" panose="02020603050405020304" charset="0"/>
                <a:ea typeface="宋体" charset="0"/>
                <a:cs typeface="Times New Roman Regular" panose="02020603050405020304" charset="0"/>
              </a:rPr>
              <a:t>函数都必须有终止条件，比如搜到最后一行</a:t>
            </a:r>
            <a:endParaRPr lang="zh-CN" altLang="en-US" sz="2400">
              <a:latin typeface="Times New Roman Regular" panose="02020603050405020304" charset="0"/>
              <a:ea typeface="宋体" charset="0"/>
              <a:cs typeface="Times New Roman Regular" panose="02020603050405020304" charset="0"/>
            </a:endParaRPr>
          </a:p>
          <a:p>
            <a:r>
              <a:rPr lang="zh-CN" altLang="en-US" sz="2400">
                <a:latin typeface="Times New Roman Regular" panose="02020603050405020304" charset="0"/>
                <a:ea typeface="宋体" charset="0"/>
                <a:cs typeface="Times New Roman Regular" panose="02020603050405020304" charset="0"/>
              </a:rPr>
              <a:t>    {</a:t>
            </a:r>
            <a:endParaRPr lang="zh-CN" altLang="en-US" sz="2400">
              <a:latin typeface="Times New Roman Regular" panose="02020603050405020304" charset="0"/>
              <a:ea typeface="宋体" charset="0"/>
              <a:cs typeface="Times New Roman Regular" panose="02020603050405020304" charset="0"/>
            </a:endParaRPr>
          </a:p>
          <a:p>
            <a:pPr marL="914400" lvl="2" indent="0">
              <a:buNone/>
            </a:pPr>
            <a:r>
              <a:rPr lang="zh-CN" altLang="en-US" sz="1800">
                <a:latin typeface="Times New Roman Regular" panose="02020603050405020304" charset="0"/>
                <a:ea typeface="宋体" charset="0"/>
                <a:cs typeface="Times New Roman Regular" panose="02020603050405020304" charset="0"/>
              </a:rPr>
              <a:t>。。。。。。。。。。。。。。</a:t>
            </a:r>
            <a:endParaRPr lang="zh-CN" altLang="en-US" sz="1800">
              <a:latin typeface="Times New Roman Regular" panose="02020603050405020304" charset="0"/>
              <a:ea typeface="宋体" charset="0"/>
              <a:cs typeface="Times New Roman Regular" panose="02020603050405020304" charset="0"/>
            </a:endParaRPr>
          </a:p>
          <a:p>
            <a:r>
              <a:rPr lang="zh-CN" altLang="en-US" sz="2400">
                <a:latin typeface="Times New Roman Regular" panose="02020603050405020304" charset="0"/>
                <a:ea typeface="宋体" charset="0"/>
                <a:cs typeface="Times New Roman Regular" panose="02020603050405020304" charset="0"/>
              </a:rPr>
              <a:t>        return ;</a:t>
            </a:r>
            <a:endParaRPr lang="zh-CN" altLang="en-US" sz="2400">
              <a:latin typeface="Times New Roman Regular" panose="02020603050405020304" charset="0"/>
              <a:ea typeface="宋体" charset="0"/>
              <a:cs typeface="Times New Roman Regular" panose="02020603050405020304" charset="0"/>
            </a:endParaRPr>
          </a:p>
          <a:p>
            <a:r>
              <a:rPr lang="zh-CN" altLang="en-US" sz="2400">
                <a:latin typeface="Times New Roman Regular" panose="02020603050405020304" charset="0"/>
                <a:ea typeface="宋体" charset="0"/>
                <a:cs typeface="Times New Roman Regular" panose="02020603050405020304" charset="0"/>
              </a:rPr>
              <a:t>    }</a:t>
            </a:r>
            <a:endParaRPr lang="zh-CN" altLang="en-US" sz="2400">
              <a:latin typeface="Times New Roman Regular" panose="02020603050405020304" charset="0"/>
              <a:ea typeface="宋体" charset="0"/>
              <a:cs typeface="Times New Roman Regular" panose="02020603050405020304" charset="0"/>
            </a:endParaRPr>
          </a:p>
          <a:p>
            <a:r>
              <a:rPr lang="zh-CN" altLang="en-US" sz="2400">
                <a:latin typeface="Times New Roman Regular" panose="02020603050405020304" charset="0"/>
                <a:ea typeface="宋体" charset="0"/>
                <a:cs typeface="Times New Roman Regular" panose="02020603050405020304" charset="0"/>
              </a:rPr>
              <a:t>    </a:t>
            </a:r>
            <a:r>
              <a:rPr lang="en-US" altLang="zh-CN" sz="2400">
                <a:latin typeface="Times New Roman Regular" panose="02020603050405020304" charset="0"/>
                <a:ea typeface="宋体" charset="0"/>
                <a:cs typeface="Times New Roman Regular" panose="02020603050405020304" charset="0"/>
              </a:rPr>
              <a:t>for(.....)//</a:t>
            </a:r>
            <a:r>
              <a:rPr lang="zh-CN" altLang="en-US" sz="2400">
                <a:latin typeface="Times New Roman Regular" panose="02020603050405020304" charset="0"/>
                <a:ea typeface="宋体" charset="0"/>
                <a:cs typeface="Times New Roman Regular" panose="02020603050405020304" charset="0"/>
              </a:rPr>
              <a:t>枚举当前行对应列的情况</a:t>
            </a:r>
            <a:endParaRPr lang="en-US" altLang="zh-CN" sz="2400">
              <a:latin typeface="Times New Roman Regular" panose="02020603050405020304" charset="0"/>
              <a:ea typeface="宋体" charset="0"/>
              <a:cs typeface="Times New Roman Regular" panose="02020603050405020304" charset="0"/>
            </a:endParaRPr>
          </a:p>
          <a:p>
            <a:pPr lvl="1"/>
            <a:r>
              <a:rPr lang="en-US" altLang="zh-CN" sz="2100">
                <a:latin typeface="Times New Roman Regular" panose="02020603050405020304" charset="0"/>
                <a:ea typeface="宋体" charset="0"/>
                <a:cs typeface="Times New Roman Regular" panose="02020603050405020304" charset="0"/>
              </a:rPr>
              <a:t>{</a:t>
            </a:r>
            <a:endParaRPr lang="en-US" altLang="zh-CN" sz="2100">
              <a:latin typeface="Times New Roman Regular" panose="02020603050405020304" charset="0"/>
              <a:ea typeface="宋体" charset="0"/>
              <a:cs typeface="Times New Roman Regular" panose="02020603050405020304" charset="0"/>
            </a:endParaRPr>
          </a:p>
          <a:p>
            <a:pPr lvl="2"/>
            <a:r>
              <a:rPr lang="en-US" altLang="zh-CN">
                <a:latin typeface="Times New Roman Regular" panose="02020603050405020304" charset="0"/>
                <a:ea typeface="宋体" charset="0"/>
                <a:cs typeface="Times New Roman Regular" panose="02020603050405020304" charset="0"/>
                <a:sym typeface="+mn-ea"/>
              </a:rPr>
              <a:t>dfs(u+1,...)//</a:t>
            </a:r>
            <a:r>
              <a:rPr lang="zh-CN" altLang="en-US">
                <a:latin typeface="Times New Roman Regular" panose="02020603050405020304" charset="0"/>
                <a:ea typeface="宋体" charset="0"/>
                <a:cs typeface="Times New Roman Regular" panose="02020603050405020304" charset="0"/>
                <a:sym typeface="+mn-ea"/>
              </a:rPr>
              <a:t>搜索其他分支，比如搜索下一行</a:t>
            </a:r>
            <a:endParaRPr lang="zh-CN" altLang="en-US">
              <a:latin typeface="Times New Roman Regular" panose="02020603050405020304" charset="0"/>
              <a:ea typeface="宋体" charset="0"/>
              <a:cs typeface="Times New Roman Regular" panose="02020603050405020304" charset="0"/>
              <a:sym typeface="+mn-ea"/>
            </a:endParaRPr>
          </a:p>
          <a:p>
            <a:pPr lvl="2"/>
            <a:r>
              <a:rPr lang="en-US" altLang="zh-CN">
                <a:latin typeface="Times New Roman Regular" panose="02020603050405020304" charset="0"/>
                <a:ea typeface="宋体" charset="0"/>
                <a:cs typeface="Times New Roman Regular" panose="02020603050405020304" charset="0"/>
                <a:sym typeface="+mn-ea"/>
              </a:rPr>
              <a:t>//</a:t>
            </a:r>
            <a:r>
              <a:rPr lang="zh-CN" altLang="en-US">
                <a:latin typeface="Times New Roman Regular" panose="02020603050405020304" charset="0"/>
                <a:ea typeface="宋体" charset="0"/>
                <a:cs typeface="Times New Roman Regular" panose="02020603050405020304" charset="0"/>
                <a:sym typeface="+mn-ea"/>
              </a:rPr>
              <a:t>这里可能需要写回溯操作，比如使</a:t>
            </a:r>
            <a:r>
              <a:rPr lang="en-US" altLang="zh-CN">
                <a:latin typeface="Times New Roman Regular" panose="02020603050405020304" charset="0"/>
                <a:ea typeface="宋体" charset="0"/>
                <a:cs typeface="Times New Roman Regular" panose="02020603050405020304" charset="0"/>
                <a:sym typeface="+mn-ea"/>
              </a:rPr>
              <a:t>st[x]=0</a:t>
            </a:r>
            <a:endParaRPr lang="en-US" altLang="zh-CN" sz="1800">
              <a:latin typeface="Times New Roman Regular" panose="02020603050405020304" charset="0"/>
              <a:ea typeface="宋体" charset="0"/>
              <a:cs typeface="Times New Roman Regular" panose="02020603050405020304" charset="0"/>
            </a:endParaRPr>
          </a:p>
          <a:p>
            <a:pPr lvl="1"/>
            <a:r>
              <a:rPr lang="en-US" altLang="zh-CN" sz="2100">
                <a:latin typeface="Times New Roman Regular" panose="02020603050405020304" charset="0"/>
                <a:ea typeface="宋体" charset="0"/>
                <a:cs typeface="Times New Roman Regular" panose="02020603050405020304" charset="0"/>
              </a:rPr>
              <a:t>}</a:t>
            </a:r>
            <a:r>
              <a:rPr lang="zh-CN" altLang="en-US" sz="2400">
                <a:latin typeface="Times New Roman Regular" panose="02020603050405020304" charset="0"/>
                <a:ea typeface="宋体" charset="0"/>
                <a:cs typeface="Times New Roman Regular" panose="02020603050405020304" charset="0"/>
              </a:rPr>
              <a:t>   </a:t>
            </a:r>
            <a:r>
              <a:rPr lang="en-US" altLang="zh-CN" sz="2400">
                <a:latin typeface="Times New Roman Regular" panose="02020603050405020304" charset="0"/>
                <a:ea typeface="宋体" charset="0"/>
                <a:cs typeface="Times New Roman Regular" panose="02020603050405020304" charset="0"/>
              </a:rPr>
              <a:t>	</a:t>
            </a:r>
            <a:endParaRPr lang="zh-CN" altLang="en-US" sz="2400">
              <a:latin typeface="Times New Roman Regular" panose="02020603050405020304" charset="0"/>
              <a:ea typeface="宋体" charset="0"/>
              <a:cs typeface="Times New Roman Regular" panose="02020603050405020304" charset="0"/>
            </a:endParaRPr>
          </a:p>
          <a:p>
            <a:r>
              <a:rPr lang="zh-CN" altLang="en-US" sz="2400">
                <a:latin typeface="Times New Roman Regular" panose="02020603050405020304" charset="0"/>
                <a:ea typeface="宋体" charset="0"/>
                <a:cs typeface="Times New Roman Regular" panose="02020603050405020304" charset="0"/>
              </a:rPr>
              <a:t>}</a:t>
            </a:r>
            <a:endParaRPr lang="zh-CN" altLang="en-US" sz="2400">
              <a:latin typeface="Times New Roman Regular" panose="02020603050405020304" charset="0"/>
              <a:ea typeface="宋体"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a:xfrm>
            <a:off x="609600" y="144463"/>
            <a:ext cx="10972800" cy="1143000"/>
          </a:xfrm>
        </p:spPr>
        <p:txBody>
          <a:bodyPr/>
          <a:p>
            <a:r>
              <a:rPr lang="zh-CN" altLang="en-US"/>
              <a:t>思考步骤</a:t>
            </a:r>
            <a:endParaRPr lang="zh-CN" altLang="en-US"/>
          </a:p>
        </p:txBody>
      </p:sp>
      <p:sp>
        <p:nvSpPr>
          <p:cNvPr id="6" name="内容占位符 5"/>
          <p:cNvSpPr/>
          <p:nvPr>
            <p:ph idx="1"/>
          </p:nvPr>
        </p:nvSpPr>
        <p:spPr>
          <a:xfrm>
            <a:off x="609600" y="1024255"/>
            <a:ext cx="10972800" cy="5463540"/>
          </a:xfrm>
        </p:spPr>
        <p:txBody>
          <a:bodyPr/>
          <a:p>
            <a:r>
              <a:rPr lang="en-US" altLang="zh-CN" sz="2400"/>
              <a:t>1.</a:t>
            </a:r>
            <a:r>
              <a:rPr lang="zh-CN" altLang="en-US" sz="2400"/>
              <a:t>数据范围是否能用</a:t>
            </a:r>
            <a:r>
              <a:rPr lang="en-US" altLang="zh-CN" sz="2400"/>
              <a:t>dfs</a:t>
            </a:r>
            <a:r>
              <a:rPr lang="zh-CN" altLang="en-US" sz="2400"/>
              <a:t>。</a:t>
            </a:r>
            <a:r>
              <a:rPr lang="en-US" altLang="zh-CN" sz="2400"/>
              <a:t>c++</a:t>
            </a:r>
            <a:r>
              <a:rPr lang="zh-CN" altLang="en-US" sz="2400"/>
              <a:t>一秒一般可以跑</a:t>
            </a:r>
            <a:r>
              <a:rPr lang="en-US" altLang="zh-CN" sz="2400"/>
              <a:t>1e7</a:t>
            </a:r>
            <a:r>
              <a:rPr lang="zh-CN" altLang="en-US" sz="2400"/>
              <a:t>，极限</a:t>
            </a:r>
            <a:r>
              <a:rPr lang="en-US" altLang="zh-CN" sz="2400"/>
              <a:t>1e8。dfs</a:t>
            </a:r>
            <a:r>
              <a:rPr lang="zh-CN" altLang="en-US" sz="2400"/>
              <a:t>通常是指数级别的时间复杂度</a:t>
            </a:r>
            <a:r>
              <a:rPr lang="en-US" altLang="zh-CN" sz="2400"/>
              <a:t>(2^N)</a:t>
            </a:r>
            <a:r>
              <a:rPr lang="zh-CN" altLang="en-US" sz="2400"/>
              <a:t>，具体要看每个结点有多少种状态，一般</a:t>
            </a:r>
            <a:r>
              <a:rPr lang="en-US" altLang="zh-CN" sz="2400"/>
              <a:t>N</a:t>
            </a:r>
            <a:r>
              <a:rPr lang="zh-CN" altLang="en-US" sz="2400"/>
              <a:t>是</a:t>
            </a:r>
            <a:r>
              <a:rPr lang="en-US" altLang="zh-CN" sz="2400"/>
              <a:t>20</a:t>
            </a:r>
            <a:r>
              <a:rPr lang="zh-CN" altLang="en-US" sz="2400"/>
              <a:t>以内可以考虑用</a:t>
            </a:r>
            <a:r>
              <a:rPr lang="en-US" altLang="zh-CN" sz="2400"/>
              <a:t>dfs</a:t>
            </a:r>
            <a:r>
              <a:rPr lang="zh-CN" altLang="en-US" sz="2400"/>
              <a:t>。</a:t>
            </a:r>
            <a:r>
              <a:rPr lang="en-US" altLang="zh-CN" sz="2400"/>
              <a:t>N</a:t>
            </a:r>
            <a:r>
              <a:rPr lang="zh-CN" altLang="en-US" sz="2400"/>
              <a:t>太大容易</a:t>
            </a:r>
            <a:r>
              <a:rPr lang="en-US" altLang="zh-CN" sz="2400"/>
              <a:t>TLE</a:t>
            </a:r>
            <a:endParaRPr lang="zh-CN" altLang="en-US" sz="2400"/>
          </a:p>
          <a:p>
            <a:r>
              <a:rPr lang="en-US" altLang="zh-CN" sz="2400"/>
              <a:t>2.dfs</a:t>
            </a:r>
            <a:r>
              <a:rPr lang="zh-CN" altLang="en-US" sz="2400"/>
              <a:t>的参数如何设置，终止条件是什么，按什么顺序搜索（比如按行，按列，按结点，按每一位）</a:t>
            </a:r>
            <a:endParaRPr lang="zh-CN" altLang="en-US" sz="2400"/>
          </a:p>
          <a:p>
            <a:r>
              <a:rPr lang="en-US" altLang="zh-CN" sz="2400"/>
              <a:t>3.</a:t>
            </a:r>
            <a:r>
              <a:rPr lang="zh-CN" altLang="en-US" sz="2400"/>
              <a:t>是否可以进行剪枝操作，剪枝是一种优化方式，对于不同问题有着不同的方法。</a:t>
            </a:r>
            <a:endParaRPr lang="zh-CN" altLang="en-US" sz="2400"/>
          </a:p>
          <a:p>
            <a:r>
              <a:rPr lang="zh-CN" altLang="en-US" sz="2400"/>
              <a:t>比如某题说有</a:t>
            </a:r>
            <a:r>
              <a:rPr lang="en-US" altLang="zh-CN" sz="2400"/>
              <a:t>x</a:t>
            </a:r>
            <a:r>
              <a:rPr lang="zh-CN" altLang="en-US" sz="2400"/>
              <a:t>块钱，想要求从起点到终点的最短路径，且路费</a:t>
            </a:r>
            <a:r>
              <a:rPr lang="en-US" altLang="zh-CN" sz="2400"/>
              <a:t>&lt;=x</a:t>
            </a:r>
            <a:r>
              <a:rPr lang="zh-CN" altLang="en-US" sz="2400"/>
              <a:t>。</a:t>
            </a:r>
            <a:endParaRPr lang="zh-CN" altLang="en-US" sz="2400"/>
          </a:p>
          <a:p>
            <a:r>
              <a:rPr lang="zh-CN" altLang="en-US" sz="2400"/>
              <a:t>可行性剪枝：比如题目说了一共只有</a:t>
            </a:r>
            <a:r>
              <a:rPr lang="en-US" altLang="zh-CN" sz="2400"/>
              <a:t>x</a:t>
            </a:r>
            <a:r>
              <a:rPr lang="zh-CN" altLang="en-US" sz="2400"/>
              <a:t>块钱。而当前搜索的路径的路费已经比</a:t>
            </a:r>
            <a:r>
              <a:rPr lang="en-US" altLang="zh-CN" sz="2400"/>
              <a:t>x</a:t>
            </a:r>
            <a:r>
              <a:rPr lang="zh-CN" altLang="en-US" sz="2400"/>
              <a:t>多，那么后面继续搜索肯定花更多钱，所以可以直接放弃，不用继续搜这条分支了。</a:t>
            </a:r>
            <a:endParaRPr lang="zh-CN" altLang="en-US" sz="2400"/>
          </a:p>
          <a:p>
            <a:r>
              <a:rPr lang="zh-CN" altLang="en-US" sz="2400"/>
              <a:t>最优化剪枝：当前找到最优的路径长度为</a:t>
            </a:r>
            <a:r>
              <a:rPr lang="en-US" altLang="zh-CN" sz="2400"/>
              <a:t>L</a:t>
            </a:r>
            <a:r>
              <a:rPr lang="zh-CN" altLang="en-US" sz="2400"/>
              <a:t>，那么在继续搜索的过程中总长度</a:t>
            </a:r>
            <a:r>
              <a:rPr lang="en-US" altLang="zh-CN" sz="2400"/>
              <a:t>&gt;=L</a:t>
            </a:r>
            <a:r>
              <a:rPr lang="zh-CN" altLang="en-US" sz="2400"/>
              <a:t>的走法可以直接放弃。</a:t>
            </a:r>
            <a:endParaRPr lang="zh-CN" altLang="en-US" sz="24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p:txBody>
          <a:bodyPr/>
          <a:p>
            <a:r>
              <a:rPr lang="zh-CN" altLang="en-US"/>
              <a:t>经典例题环节</a:t>
            </a:r>
            <a:br>
              <a:rPr lang="zh-CN" altLang="en-US"/>
            </a:br>
            <a:r>
              <a:rPr lang="zh-CN" altLang="en-US" sz="2400"/>
              <a:t>题目在洛谷团队作业那里，链接是题解</a:t>
            </a:r>
            <a:endParaRPr lang="zh-CN" altLang="en-US" sz="2400"/>
          </a:p>
        </p:txBody>
      </p:sp>
      <p:sp>
        <p:nvSpPr>
          <p:cNvPr id="6" name="内容占位符 5"/>
          <p:cNvSpPr/>
          <p:nvPr>
            <p:ph idx="1"/>
          </p:nvPr>
        </p:nvSpPr>
        <p:spPr>
          <a:xfrm>
            <a:off x="609600" y="1600200"/>
            <a:ext cx="10972800" cy="4921250"/>
          </a:xfrm>
        </p:spPr>
        <p:txBody>
          <a:bodyPr/>
          <a:p>
            <a:r>
              <a:rPr lang="zh-CN" altLang="en-US"/>
              <a:t>全排列问题</a:t>
            </a:r>
            <a:endParaRPr lang="zh-CN" altLang="en-US"/>
          </a:p>
          <a:p>
            <a:r>
              <a:rPr lang="zh-CN" altLang="en-US"/>
              <a:t>https://paste.ubuntu.com/p/jSZ7K4SdYC/</a:t>
            </a:r>
            <a:endParaRPr lang="zh-CN" altLang="en-US"/>
          </a:p>
          <a:p>
            <a:r>
              <a:rPr lang="zh-CN" altLang="en-US"/>
              <a:t>迷宫</a:t>
            </a:r>
            <a:endParaRPr lang="zh-CN" altLang="en-US"/>
          </a:p>
          <a:p>
            <a:r>
              <a:rPr lang="zh-CN" altLang="en-US"/>
              <a:t>https://paste.ubuntu.com/p/QvtxFXSqMC/</a:t>
            </a:r>
            <a:endParaRPr lang="zh-CN" altLang="en-US"/>
          </a:p>
          <a:p>
            <a:r>
              <a:rPr lang="zh-CN" altLang="en-US"/>
              <a:t>八皇后</a:t>
            </a:r>
            <a:endParaRPr lang="zh-CN" altLang="en-US"/>
          </a:p>
          <a:p>
            <a:r>
              <a:rPr lang="zh-CN" altLang="en-US"/>
              <a:t>https://paste.ubuntu.com/p/cXy4vRX28k/</a:t>
            </a:r>
            <a:endParaRPr lang="zh-CN" altLang="en-US"/>
          </a:p>
          <a:p>
            <a:r>
              <a:rPr lang="en-US" altLang="zh-CN"/>
              <a:t>kkksc03</a:t>
            </a:r>
            <a:r>
              <a:rPr lang="zh-CN" altLang="en-US"/>
              <a:t>考前临时抱佛脚</a:t>
            </a:r>
            <a:endParaRPr lang="zh-CN" altLang="en-US"/>
          </a:p>
          <a:p>
            <a:r>
              <a:rPr lang="zh-CN" altLang="en-US"/>
              <a:t>https://paste.ubuntu.com/p/4SzBndgjZt/</a:t>
            </a: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2263</Words>
  <Application>WPS 文字</Application>
  <PresentationFormat>宽屏</PresentationFormat>
  <Paragraphs>107</Paragraphs>
  <Slides>15</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15</vt:i4>
      </vt:variant>
    </vt:vector>
  </HeadingPairs>
  <TitlesOfParts>
    <vt:vector size="38" baseType="lpstr">
      <vt:lpstr>Arial</vt:lpstr>
      <vt:lpstr>方正书宋_GBK</vt:lpstr>
      <vt:lpstr>Wingdings</vt:lpstr>
      <vt:lpstr>宋体</vt:lpstr>
      <vt:lpstr>汉仪书宋二KW</vt:lpstr>
      <vt:lpstr>Maiandra GD</vt:lpstr>
      <vt:lpstr>苹方-简</vt:lpstr>
      <vt:lpstr>隶书</vt:lpstr>
      <vt:lpstr>报隶-简</vt:lpstr>
      <vt:lpstr>Wingdings 2</vt:lpstr>
      <vt:lpstr>Arial</vt:lpstr>
      <vt:lpstr>Times New Roman Regular</vt:lpstr>
      <vt:lpstr>宋体</vt:lpstr>
      <vt:lpstr>Cambria</vt:lpstr>
      <vt:lpstr>华文楷体</vt:lpstr>
      <vt:lpstr>微软雅黑</vt:lpstr>
      <vt:lpstr>汉仪旗黑</vt:lpstr>
      <vt:lpstr>Arial Unicode MS</vt:lpstr>
      <vt:lpstr>Calibri</vt:lpstr>
      <vt:lpstr>Helvetica Neue</vt:lpstr>
      <vt:lpstr>Apple Color Emoji</vt:lpstr>
      <vt:lpstr>隶书</vt:lpstr>
      <vt:lpstr>龙腾四海</vt:lpstr>
      <vt:lpstr>万能的解题金钥匙——搜索</vt:lpstr>
      <vt:lpstr>用处很大</vt:lpstr>
      <vt:lpstr>基础概念</vt:lpstr>
      <vt:lpstr>BFS-广度优先搜索 Breadth-First Search</vt:lpstr>
      <vt:lpstr>DFS-深度优先搜索 Depth First Search</vt:lpstr>
      <vt:lpstr>来个栗子</vt:lpstr>
      <vt:lpstr>算法框架</vt:lpstr>
      <vt:lpstr>思考步骤</vt:lpstr>
      <vt:lpstr>经典例题环节</vt:lpstr>
      <vt:lpstr>全排列问题</vt:lpstr>
      <vt:lpstr>迷宫</vt:lpstr>
      <vt:lpstr>八皇后</vt:lpstr>
      <vt:lpstr>八皇后</vt:lpstr>
      <vt:lpstr>kkksc03考前临时抱佛脚</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kuz</dc:creator>
  <cp:lastModifiedBy>kuz</cp:lastModifiedBy>
  <cp:revision>10</cp:revision>
  <dcterms:created xsi:type="dcterms:W3CDTF">2022-01-17T03:51:55Z</dcterms:created>
  <dcterms:modified xsi:type="dcterms:W3CDTF">2022-01-17T03:51:55Z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