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9" r:id="rId2"/>
    <p:sldId id="258" r:id="rId3"/>
    <p:sldId id="260" r:id="rId4"/>
    <p:sldId id="265" r:id="rId5"/>
    <p:sldId id="303" r:id="rId6"/>
    <p:sldId id="360" r:id="rId7"/>
    <p:sldId id="361" r:id="rId8"/>
    <p:sldId id="362" r:id="rId9"/>
    <p:sldId id="363" r:id="rId10"/>
    <p:sldId id="364" r:id="rId11"/>
    <p:sldId id="365" r:id="rId12"/>
    <p:sldId id="268" r:id="rId13"/>
    <p:sldId id="367" r:id="rId14"/>
    <p:sldId id="366" r:id="rId15"/>
    <p:sldId id="368" r:id="rId16"/>
    <p:sldId id="25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3961" autoAdjust="0"/>
  </p:normalViewPr>
  <p:slideViewPr>
    <p:cSldViewPr snapToGrid="0" snapToObjects="1">
      <p:cViewPr varScale="1">
        <p:scale>
          <a:sx n="116" d="100"/>
          <a:sy n="116" d="100"/>
        </p:scale>
        <p:origin x="1576" y="184"/>
      </p:cViewPr>
      <p:guideLst/>
    </p:cSldViewPr>
  </p:slideViewPr>
  <p:outlineViewPr>
    <p:cViewPr>
      <p:scale>
        <a:sx n="33" d="100"/>
        <a:sy n="33" d="100"/>
      </p:scale>
      <p:origin x="0" y="-46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744"/>
    </p:cViewPr>
  </p:sorterViewPr>
  <p:notesViewPr>
    <p:cSldViewPr snapToGrid="0" snapToObjects="1">
      <p:cViewPr varScale="1">
        <p:scale>
          <a:sx n="52" d="100"/>
          <a:sy n="52" d="100"/>
        </p:scale>
        <p:origin x="192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70D9F-F75D-9240-9481-3DC2E477BDCB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BF16-0F73-1D48-B66F-CED892A3D4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9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BF16-0F73-1D48-B66F-CED892A3D4C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00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BF16-0F73-1D48-B66F-CED892A3D4C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047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0BF16-0F73-1D48-B66F-CED892A3D4C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94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CA9E9A2-5D3E-4A6D-98CA-FAD6AF8F5F4B}"/>
              </a:ext>
            </a:extLst>
          </p:cNvPr>
          <p:cNvSpPr/>
          <p:nvPr/>
        </p:nvSpPr>
        <p:spPr>
          <a:xfrm>
            <a:off x="1900543" y="3863753"/>
            <a:ext cx="292569" cy="148948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5392DD17-4382-49C7-A152-BC553F3CA6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5010" y="1662157"/>
            <a:ext cx="1438333" cy="13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3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0851EE6-6491-074F-9A62-4AE5D275B554}"/>
              </a:ext>
            </a:extLst>
          </p:cNvPr>
          <p:cNvSpPr/>
          <p:nvPr/>
        </p:nvSpPr>
        <p:spPr>
          <a:xfrm>
            <a:off x="-1525233" y="558078"/>
            <a:ext cx="5606064" cy="5606064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FCD97E-1210-8E49-A3E6-087A08B4628B}"/>
              </a:ext>
            </a:extLst>
          </p:cNvPr>
          <p:cNvSpPr/>
          <p:nvPr/>
        </p:nvSpPr>
        <p:spPr>
          <a:xfrm>
            <a:off x="-1040067" y="1043244"/>
            <a:ext cx="4635731" cy="4635731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A7512E-A300-6949-8394-88CC02088232}"/>
              </a:ext>
            </a:extLst>
          </p:cNvPr>
          <p:cNvSpPr txBox="1"/>
          <p:nvPr/>
        </p:nvSpPr>
        <p:spPr>
          <a:xfrm>
            <a:off x="514576" y="2471256"/>
            <a:ext cx="15860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目录</a:t>
            </a:r>
            <a:endParaRPr kumimoji="1" lang="en-US" altLang="zh-CN" sz="5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kumimoji="1" lang="zh-CN" altLang="en-US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kumimoji="1" lang="en-US" altLang="zh-CN" sz="2400" b="1" i="0" dirty="0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Contents</a:t>
            </a:r>
            <a:endParaRPr kumimoji="1" lang="zh-CN" altLang="en-US" sz="2400" b="1" i="0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767F12-5BD4-2E4B-8DB7-937C33D9B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2" y="4038539"/>
            <a:ext cx="1338940" cy="600379"/>
          </a:xfrm>
          <a:prstGeom prst="rect">
            <a:avLst/>
          </a:prstGeom>
        </p:spPr>
      </p:pic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4BE9B3B3-2CB4-4581-8507-410265247429}"/>
              </a:ext>
            </a:extLst>
          </p:cNvPr>
          <p:cNvSpPr txBox="1">
            <a:spLocks/>
          </p:cNvSpPr>
          <p:nvPr/>
        </p:nvSpPr>
        <p:spPr>
          <a:xfrm>
            <a:off x="6453584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b="1" kern="1200">
                <a:solidFill>
                  <a:srgbClr val="17ABE3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DF773B4B-BF54-4E94-AE95-2AE89D3A2DB8}"/>
              </a:ext>
            </a:extLst>
          </p:cNvPr>
          <p:cNvSpPr txBox="1">
            <a:spLocks/>
          </p:cNvSpPr>
          <p:nvPr/>
        </p:nvSpPr>
        <p:spPr>
          <a:xfrm>
            <a:off x="6367949" y="6240464"/>
            <a:ext cx="175248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b="0" kern="1200">
                <a:solidFill>
                  <a:srgbClr val="17ABE3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Boyu.AI</a:t>
            </a:r>
            <a:endParaRPr lang="zh-CN" altLang="en-US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56" name="文本占位符 4"/>
          <p:cNvSpPr>
            <a:spLocks noGrp="1"/>
          </p:cNvSpPr>
          <p:nvPr>
            <p:ph type="body" sz="quarter" idx="19" hasCustomPrompt="1"/>
          </p:nvPr>
        </p:nvSpPr>
        <p:spPr>
          <a:xfrm>
            <a:off x="5313879" y="2000462"/>
            <a:ext cx="3200771" cy="44608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单击以编辑标题</a:t>
            </a:r>
          </a:p>
        </p:txBody>
      </p:sp>
      <p:sp>
        <p:nvSpPr>
          <p:cNvPr id="57" name="文本占位符 6"/>
          <p:cNvSpPr>
            <a:spLocks noGrp="1"/>
          </p:cNvSpPr>
          <p:nvPr>
            <p:ph type="body" sz="quarter" idx="20" hasCustomPrompt="1"/>
          </p:nvPr>
        </p:nvSpPr>
        <p:spPr>
          <a:xfrm>
            <a:off x="4428196" y="1999913"/>
            <a:ext cx="636680" cy="446636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8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5313879" y="2779970"/>
            <a:ext cx="3200771" cy="44608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单击以编辑标题</a:t>
            </a:r>
          </a:p>
        </p:txBody>
      </p:sp>
      <p:sp>
        <p:nvSpPr>
          <p:cNvPr id="59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4428196" y="2779421"/>
            <a:ext cx="636680" cy="446636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0" name="文本占位符 4"/>
          <p:cNvSpPr>
            <a:spLocks noGrp="1"/>
          </p:cNvSpPr>
          <p:nvPr>
            <p:ph type="body" sz="quarter" idx="23" hasCustomPrompt="1"/>
          </p:nvPr>
        </p:nvSpPr>
        <p:spPr>
          <a:xfrm>
            <a:off x="5309856" y="3559478"/>
            <a:ext cx="3200771" cy="44608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单击以编辑标题</a:t>
            </a: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4424173" y="3558929"/>
            <a:ext cx="636680" cy="446636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62" name="文本占位符 4"/>
          <p:cNvSpPr>
            <a:spLocks noGrp="1"/>
          </p:cNvSpPr>
          <p:nvPr>
            <p:ph type="body" sz="quarter" idx="25" hasCustomPrompt="1"/>
          </p:nvPr>
        </p:nvSpPr>
        <p:spPr>
          <a:xfrm>
            <a:off x="5309856" y="4338986"/>
            <a:ext cx="3200771" cy="446087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单击以编辑标题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4424173" y="4338437"/>
            <a:ext cx="636680" cy="446636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76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F031BF2-35C7-4895-855F-57C2A3F4CC89}"/>
              </a:ext>
            </a:extLst>
          </p:cNvPr>
          <p:cNvSpPr/>
          <p:nvPr/>
        </p:nvSpPr>
        <p:spPr>
          <a:xfrm>
            <a:off x="284085" y="870012"/>
            <a:ext cx="8451542" cy="328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3BB3B47-2B46-D249-B092-A9CCE28AAB2F}"/>
              </a:ext>
            </a:extLst>
          </p:cNvPr>
          <p:cNvSpPr/>
          <p:nvPr/>
        </p:nvSpPr>
        <p:spPr>
          <a:xfrm>
            <a:off x="2059916" y="1068397"/>
            <a:ext cx="4616441" cy="4616441"/>
          </a:xfrm>
          <a:prstGeom prst="ellipse">
            <a:avLst/>
          </a:prstGeom>
          <a:solidFill>
            <a:srgbClr val="33A9F8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3102EB-F9B9-1143-9E23-3112F527DD90}"/>
              </a:ext>
            </a:extLst>
          </p:cNvPr>
          <p:cNvSpPr/>
          <p:nvPr/>
        </p:nvSpPr>
        <p:spPr>
          <a:xfrm>
            <a:off x="2441307" y="1467919"/>
            <a:ext cx="3817398" cy="3817398"/>
          </a:xfrm>
          <a:prstGeom prst="ellipse">
            <a:avLst/>
          </a:prstGeom>
          <a:solidFill>
            <a:srgbClr val="33A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D84D06-D058-6E4F-822A-0988906D4D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59916" y="2818892"/>
            <a:ext cx="4627179" cy="1220215"/>
          </a:xfrm>
        </p:spPr>
        <p:txBody>
          <a:bodyPr anchor="ctr" anchorCtr="0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</a:lstStyle>
          <a:p>
            <a:r>
              <a:rPr lang="zh-CN" altLang="en-US" dirty="0"/>
              <a:t>大标题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61A469E-ED3F-5643-941D-D33FA4BF16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43788" y="1993474"/>
            <a:ext cx="2812436" cy="82541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A059A4A-F24A-C440-A775-A53C26D56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66" y="4139109"/>
            <a:ext cx="1338940" cy="600379"/>
          </a:xfrm>
          <a:prstGeom prst="rect">
            <a:avLst/>
          </a:prstGeom>
        </p:spPr>
      </p:pic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4BE9B3B3-2CB4-4581-8507-410265247429}"/>
              </a:ext>
            </a:extLst>
          </p:cNvPr>
          <p:cNvSpPr txBox="1">
            <a:spLocks/>
          </p:cNvSpPr>
          <p:nvPr/>
        </p:nvSpPr>
        <p:spPr>
          <a:xfrm>
            <a:off x="6453584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b="1" kern="1200">
                <a:solidFill>
                  <a:srgbClr val="17ABE3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3B4B-BF54-4E94-AE95-2AE89D3A2DB8}"/>
              </a:ext>
            </a:extLst>
          </p:cNvPr>
          <p:cNvSpPr txBox="1">
            <a:spLocks/>
          </p:cNvSpPr>
          <p:nvPr/>
        </p:nvSpPr>
        <p:spPr>
          <a:xfrm>
            <a:off x="6367949" y="6240464"/>
            <a:ext cx="175248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b="0" kern="1200">
                <a:solidFill>
                  <a:srgbClr val="17ABE3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Boyu.AI</a:t>
            </a:r>
            <a:endParaRPr lang="zh-CN" altLang="en-US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1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3" hasCustomPrompt="1"/>
          </p:nvPr>
        </p:nvSpPr>
        <p:spPr>
          <a:xfrm>
            <a:off x="502443" y="1938726"/>
            <a:ext cx="8137922" cy="1968544"/>
          </a:xfrm>
        </p:spPr>
        <p:txBody>
          <a:bodyPr/>
          <a:lstStyle>
            <a:lvl1pPr marL="284400" indent="-2844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anose="05000000000000000000" pitchFamily="2" charset="2"/>
              <a:buChar char="p"/>
              <a:defRPr sz="2000"/>
            </a:lvl1pPr>
            <a:lvl2pPr marL="687600" indent="-230400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defRPr sz="1800"/>
            </a:lvl2pPr>
            <a:lvl3pPr marL="1144800" indent="-230400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defRPr sz="1600"/>
            </a:lvl3pPr>
          </a:lstStyle>
          <a:p>
            <a:pPr lvl="0"/>
            <a:r>
              <a:rPr lang="zh-CN" altLang="en-US" dirty="0"/>
              <a:t>一级文本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F58-5E48-494F-B0D7-08EF302E9074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6D5035-281B-48A3-AAEF-370C250ED6CB}"/>
              </a:ext>
            </a:extLst>
          </p:cNvPr>
          <p:cNvSpPr/>
          <p:nvPr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11" name="标题 5">
            <a:extLst>
              <a:ext uri="{FF2B5EF4-FFF2-40B4-BE49-F238E27FC236}">
                <a16:creationId xmlns:a16="http://schemas.microsoft.com/office/drawing/2014/main" id="{E10A5ED6-BA28-4AB3-9FFA-AD4263DD4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68" y="452846"/>
            <a:ext cx="7981998" cy="575855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C3557F4-CB26-9140-BC4B-FFB1F01F164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56213" y="1304624"/>
            <a:ext cx="1337753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标题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4BE9B3B3-2CB4-4581-8507-410265247429}"/>
              </a:ext>
            </a:extLst>
          </p:cNvPr>
          <p:cNvSpPr txBox="1">
            <a:spLocks/>
          </p:cNvSpPr>
          <p:nvPr/>
        </p:nvSpPr>
        <p:spPr>
          <a:xfrm>
            <a:off x="6453584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b="1" kern="1200">
                <a:solidFill>
                  <a:srgbClr val="17ABE3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F773B4B-BF54-4E94-AE95-2AE89D3A2DB8}"/>
              </a:ext>
            </a:extLst>
          </p:cNvPr>
          <p:cNvSpPr txBox="1">
            <a:spLocks/>
          </p:cNvSpPr>
          <p:nvPr/>
        </p:nvSpPr>
        <p:spPr>
          <a:xfrm>
            <a:off x="6367949" y="6240464"/>
            <a:ext cx="175248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b="0" kern="1200">
                <a:solidFill>
                  <a:srgbClr val="17ABE3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Boyu.AI</a:t>
            </a:r>
            <a:endParaRPr lang="zh-CN" altLang="en-US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4" name="内容占位符 27"/>
          <p:cNvSpPr>
            <a:spLocks noGrp="1"/>
          </p:cNvSpPr>
          <p:nvPr>
            <p:ph sz="quarter" idx="15" hasCustomPrompt="1"/>
          </p:nvPr>
        </p:nvSpPr>
        <p:spPr>
          <a:xfrm>
            <a:off x="473835" y="6240464"/>
            <a:ext cx="6397229" cy="2063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chemeClr val="accent1"/>
                </a:solidFill>
              </a:rPr>
              <a:t>输入您的引用</a:t>
            </a:r>
          </a:p>
        </p:txBody>
      </p:sp>
    </p:spTree>
    <p:extLst>
      <p:ext uri="{BB962C8B-B14F-4D97-AF65-F5344CB8AC3E}">
        <p14:creationId xmlns:p14="http://schemas.microsoft.com/office/powerpoint/2010/main" val="235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F58-5E48-494F-B0D7-08EF302E9074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E10A5ED6-BA28-4AB3-9FFA-AD4263DD4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68" y="452846"/>
            <a:ext cx="7981998" cy="575855"/>
          </a:xfrm>
        </p:spPr>
        <p:txBody>
          <a:bodyPr>
            <a:normAutofit/>
          </a:bodyPr>
          <a:lstStyle>
            <a:lvl1pPr>
              <a:defRPr sz="280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r>
              <a:rPr lang="en-US" altLang="zh-CN" dirty="0" err="1"/>
              <a:t>ElitesAI</a:t>
            </a:r>
            <a:r>
              <a:rPr lang="en-US" altLang="zh-CN" dirty="0"/>
              <a:t> Title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B87EDC-97F7-4F50-A29C-7C7880825747}"/>
              </a:ext>
            </a:extLst>
          </p:cNvPr>
          <p:cNvSpPr/>
          <p:nvPr/>
        </p:nvSpPr>
        <p:spPr>
          <a:xfrm>
            <a:off x="502443" y="573024"/>
            <a:ext cx="155925" cy="377952"/>
          </a:xfrm>
          <a:prstGeom prst="rect">
            <a:avLst/>
          </a:prstGeom>
          <a:solidFill>
            <a:srgbClr val="C2E9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阿里巴巴普惠体 R" panose="00020600040101010101" pitchFamily="18" charset="-122"/>
              <a:ea typeface="阿里巴巴普惠体 R" panose="00020600040101010101" pitchFamily="18" charset="-122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BE9B3B3-2CB4-4581-8507-410265247429}"/>
              </a:ext>
            </a:extLst>
          </p:cNvPr>
          <p:cNvSpPr txBox="1">
            <a:spLocks/>
          </p:cNvSpPr>
          <p:nvPr/>
        </p:nvSpPr>
        <p:spPr>
          <a:xfrm>
            <a:off x="6453584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b="1" kern="1200">
                <a:solidFill>
                  <a:srgbClr val="17ABE3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7ABE3"/>
                </a:solidFill>
                <a:effectLst/>
                <a:uLnTx/>
                <a:uFillTx/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7ABE3"/>
              </a:solidFill>
              <a:effectLst/>
              <a:uLnTx/>
              <a:uFillTx/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F773B4B-BF54-4E94-AE95-2AE89D3A2DB8}"/>
              </a:ext>
            </a:extLst>
          </p:cNvPr>
          <p:cNvSpPr txBox="1">
            <a:spLocks/>
          </p:cNvSpPr>
          <p:nvPr/>
        </p:nvSpPr>
        <p:spPr>
          <a:xfrm>
            <a:off x="6367949" y="6240464"/>
            <a:ext cx="175248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000" b="0" kern="1200">
                <a:solidFill>
                  <a:srgbClr val="17ABE3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b="1" dirty="0"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Boyu.AI</a:t>
            </a:r>
            <a:endParaRPr lang="zh-CN" altLang="en-US" b="1" dirty="0"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sp>
        <p:nvSpPr>
          <p:cNvPr id="11" name="内容占位符 27"/>
          <p:cNvSpPr>
            <a:spLocks noGrp="1"/>
          </p:cNvSpPr>
          <p:nvPr>
            <p:ph sz="quarter" idx="14" hasCustomPrompt="1"/>
          </p:nvPr>
        </p:nvSpPr>
        <p:spPr>
          <a:xfrm>
            <a:off x="473835" y="6240464"/>
            <a:ext cx="6397229" cy="20638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accent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>
                <a:solidFill>
                  <a:schemeClr val="accent1"/>
                </a:solidFill>
              </a:rPr>
              <a:t>输入您的引用</a:t>
            </a:r>
          </a:p>
        </p:txBody>
      </p:sp>
    </p:spTree>
    <p:extLst>
      <p:ext uri="{BB962C8B-B14F-4D97-AF65-F5344CB8AC3E}">
        <p14:creationId xmlns:p14="http://schemas.microsoft.com/office/powerpoint/2010/main" val="36602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C14769-18E2-474D-B94B-82A38383FED5}"/>
              </a:ext>
            </a:extLst>
          </p:cNvPr>
          <p:cNvSpPr txBox="1"/>
          <p:nvPr/>
        </p:nvSpPr>
        <p:spPr>
          <a:xfrm>
            <a:off x="2983768" y="4154187"/>
            <a:ext cx="333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B0F0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rPr>
              <a:t>THANK YOU</a:t>
            </a:r>
            <a:endParaRPr lang="zh-CN" altLang="en-US" sz="3600" b="1" dirty="0">
              <a:solidFill>
                <a:srgbClr val="00B0F0"/>
              </a:solidFill>
              <a:latin typeface="阿里巴巴普惠体 B" panose="00020600040101010101" pitchFamily="18" charset="-122"/>
              <a:ea typeface="阿里巴巴普惠体 B" panose="00020600040101010101" pitchFamily="18" charset="-122"/>
              <a:cs typeface="阿里巴巴普惠体 B" panose="00020600040101010101" pitchFamily="18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FD6046-F320-4378-BE49-F1E5EF320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980" y="2083028"/>
            <a:ext cx="1612039" cy="16145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CC6701-0359-47C7-9B9E-B3A1E9829384}"/>
              </a:ext>
            </a:extLst>
          </p:cNvPr>
          <p:cNvSpPr txBox="1"/>
          <p:nvPr/>
        </p:nvSpPr>
        <p:spPr>
          <a:xfrm>
            <a:off x="3290769" y="3879541"/>
            <a:ext cx="2707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/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打造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AI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领域的黄埔军校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/</a:t>
            </a:r>
            <a:endParaRPr lang="zh-CN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83270F-EE02-4635-BD8A-599009BBCC52}"/>
              </a:ext>
            </a:extLst>
          </p:cNvPr>
          <p:cNvSpPr/>
          <p:nvPr/>
        </p:nvSpPr>
        <p:spPr>
          <a:xfrm>
            <a:off x="186431" y="896645"/>
            <a:ext cx="8708994" cy="355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9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DF9B7F58-5E48-494F-B0D7-08EF302E9074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rgbClr val="17ABE3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959B21DB-A3DE-2646-A01A-E3186A931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43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阿里巴巴普惠体 R" panose="00020600040101010101" pitchFamily="18" charset="-122"/>
          <a:ea typeface="阿里巴巴普惠体 R" panose="00020600040101010101" pitchFamily="18" charset="-122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5440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math/bignu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61F6E-C65C-4C8F-9ADD-826FC079AEAC}"/>
              </a:ext>
            </a:extLst>
          </p:cNvPr>
          <p:cNvSpPr txBox="1">
            <a:spLocks/>
          </p:cNvSpPr>
          <p:nvPr/>
        </p:nvSpPr>
        <p:spPr>
          <a:xfrm>
            <a:off x="1456464" y="3840478"/>
            <a:ext cx="6231072" cy="2423162"/>
          </a:xfrm>
          <a:prstGeom prst="rect">
            <a:avLst/>
          </a:prstGeom>
          <a:noFill/>
        </p:spPr>
        <p:txBody>
          <a:bodyPr>
            <a:normAutofit fontScale="97500" lnSpcReduction="10000"/>
          </a:bodyPr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j-cs"/>
              </a:defRPr>
            </a:lvl1pPr>
          </a:lstStyle>
          <a:p>
            <a:pPr algn="ctr"/>
            <a:r>
              <a:rPr kumimoji="1" lang="en-US" altLang="zh-CN" sz="4900" dirty="0"/>
              <a:t>int2048</a:t>
            </a:r>
            <a:r>
              <a:rPr kumimoji="1" lang="zh-CN" altLang="en-US" sz="4900" dirty="0"/>
              <a:t>大整数</a:t>
            </a:r>
            <a:endParaRPr kumimoji="1" lang="en-US" altLang="zh-CN" sz="4900" dirty="0"/>
          </a:p>
          <a:p>
            <a:pPr algn="ctr"/>
            <a:r>
              <a:rPr kumimoji="1" lang="zh-CN" altLang="en-US" sz="3300" b="0" dirty="0"/>
              <a:t>推荐打开方式</a:t>
            </a:r>
            <a:endParaRPr kumimoji="1" lang="en-US" altLang="zh-CN" sz="3300" b="0" dirty="0"/>
          </a:p>
          <a:p>
            <a:pPr algn="ctr"/>
            <a:endParaRPr kumimoji="1" lang="en-US" altLang="zh-CN" sz="4100" dirty="0"/>
          </a:p>
          <a:p>
            <a:pPr algn="ctr">
              <a:lnSpc>
                <a:spcPct val="100000"/>
              </a:lnSpc>
            </a:pPr>
            <a:r>
              <a:rPr kumimoji="1" lang="zh-CN" altLang="en-US" sz="1800" b="0" dirty="0">
                <a:solidFill>
                  <a:schemeClr val="bg2">
                    <a:lumMod val="75000"/>
                  </a:schemeClr>
                </a:solidFill>
              </a:rPr>
              <a:t>唐嘉铭</a:t>
            </a:r>
            <a:endParaRPr kumimoji="1" lang="en-US" altLang="zh-CN" sz="1800" b="0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kumimoji="1" lang="en-US" altLang="zh-CN" sz="1800" b="0" dirty="0">
                <a:solidFill>
                  <a:schemeClr val="bg2">
                    <a:lumMod val="75000"/>
                  </a:schemeClr>
                </a:solidFill>
              </a:rPr>
              <a:t>Programming 2021,</a:t>
            </a:r>
            <a:r>
              <a:rPr kumimoji="1" lang="zh-CN" altLang="en-US" sz="1800" b="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sz="1800" b="0" dirty="0">
                <a:solidFill>
                  <a:schemeClr val="bg2">
                    <a:lumMod val="75000"/>
                  </a:schemeClr>
                </a:solidFill>
              </a:rPr>
              <a:t>ACM Class</a:t>
            </a:r>
          </a:p>
          <a:p>
            <a:pPr algn="ctr">
              <a:lnSpc>
                <a:spcPct val="100000"/>
              </a:lnSpc>
            </a:pPr>
            <a:r>
              <a:rPr kumimoji="1" lang="en-US" altLang="zh-CN" sz="1800" b="0" dirty="0"/>
              <a:t>2021.11.1</a:t>
            </a:r>
          </a:p>
          <a:p>
            <a:pPr algn="ctr"/>
            <a:endParaRPr kumimoji="1" lang="zh-CN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11858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360088C-D41A-0042-9A1F-459957928A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https://oi-wiki.org/math/bignum/</a:t>
            </a:r>
            <a:endParaRPr kumimoji="1" lang="en" altLang="zh-CN" dirty="0"/>
          </a:p>
          <a:p>
            <a:r>
              <a:rPr kumimoji="1" lang="zh-CN" altLang="en" dirty="0"/>
              <a:t>可以</a:t>
            </a:r>
            <a:r>
              <a:rPr kumimoji="1" lang="zh-CN" altLang="en-US" dirty="0"/>
              <a:t>参考代码理解思路，但请自行实现</a:t>
            </a:r>
            <a:endParaRPr kumimoji="1" lang="en-US" altLang="zh-CN" dirty="0"/>
          </a:p>
          <a:p>
            <a:r>
              <a:rPr kumimoji="1" lang="zh-CN" altLang="en-US" dirty="0"/>
              <a:t>会进行代码查重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27DC76-97AC-1047-89F6-88343590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参考资料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7EB31E-2D4D-3E41-901A-E0B808854AC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kumimoji="1" lang="en-US" altLang="zh-CN" dirty="0"/>
              <a:t>OI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Wiki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93751A-86F6-4C4D-8FA2-5D0AB488D2D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42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1C336-B988-354C-A1EA-E6C09F215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分数构成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EB46D-5C05-9449-9D1D-17222428D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7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1DF2E1-7698-9243-977E-B91A5B65D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443" y="1938726"/>
            <a:ext cx="4695633" cy="405018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构造函数及关系运算符</a:t>
            </a:r>
            <a:r>
              <a:rPr kumimoji="1" lang="en-US" altLang="zh-CN" dirty="0"/>
              <a:t>   10%</a:t>
            </a:r>
          </a:p>
          <a:p>
            <a:r>
              <a:rPr kumimoji="1" lang="zh-CN" altLang="en-US" dirty="0"/>
              <a:t>高精度加减法</a:t>
            </a:r>
            <a:r>
              <a:rPr kumimoji="1" lang="en-US" altLang="zh-CN" dirty="0"/>
              <a:t>	             40%	</a:t>
            </a:r>
          </a:p>
          <a:p>
            <a:pPr lvl="1"/>
            <a:r>
              <a:rPr kumimoji="1" lang="zh-CN" altLang="en-US" dirty="0"/>
              <a:t>无符号 </a:t>
            </a:r>
            <a:r>
              <a:rPr kumimoji="1" lang="en-US" altLang="zh-CN" dirty="0"/>
              <a:t>20%</a:t>
            </a:r>
          </a:p>
          <a:p>
            <a:pPr lvl="1"/>
            <a:r>
              <a:rPr kumimoji="1" lang="zh-CN" altLang="en-US" dirty="0"/>
              <a:t>有符号 </a:t>
            </a:r>
            <a:r>
              <a:rPr kumimoji="1" lang="en-US" altLang="zh-CN" dirty="0"/>
              <a:t>20%</a:t>
            </a:r>
          </a:p>
          <a:p>
            <a:r>
              <a:rPr kumimoji="1" lang="zh-CN" altLang="en-US" dirty="0"/>
              <a:t>高精度乘除法</a:t>
            </a:r>
            <a:r>
              <a:rPr kumimoji="1" lang="en-US" altLang="zh-CN" dirty="0"/>
              <a:t>		    40%</a:t>
            </a:r>
          </a:p>
          <a:p>
            <a:pPr lvl="1"/>
            <a:r>
              <a:rPr kumimoji="1" lang="zh-CN" altLang="en-US" dirty="0"/>
              <a:t>高精度乘法</a:t>
            </a:r>
            <a:r>
              <a:rPr kumimoji="1" lang="en-US" altLang="zh-CN" dirty="0"/>
              <a:t> 20%</a:t>
            </a:r>
          </a:p>
          <a:p>
            <a:pPr lvl="1"/>
            <a:r>
              <a:rPr kumimoji="1" lang="zh-CN" altLang="en-US" dirty="0"/>
              <a:t>高精度除法 </a:t>
            </a:r>
            <a:r>
              <a:rPr kumimoji="1" lang="en-US" altLang="zh-CN" dirty="0"/>
              <a:t>20%</a:t>
            </a:r>
          </a:p>
          <a:p>
            <a:r>
              <a:rPr kumimoji="1" lang="en-US" altLang="zh-CN" dirty="0"/>
              <a:t>Bonus			    10%</a:t>
            </a:r>
          </a:p>
          <a:p>
            <a:pPr lvl="1"/>
            <a:r>
              <a:rPr kumimoji="1" lang="zh-CN" altLang="en-US" dirty="0"/>
              <a:t>压位高精加减乘</a:t>
            </a:r>
            <a:r>
              <a:rPr kumimoji="1" lang="en-US" altLang="zh-CN" dirty="0"/>
              <a:t> 5%</a:t>
            </a:r>
          </a:p>
          <a:p>
            <a:pPr lvl="1"/>
            <a:r>
              <a:rPr kumimoji="1" lang="zh-CN" altLang="en-US" dirty="0"/>
              <a:t>压位高精除法</a:t>
            </a:r>
            <a:r>
              <a:rPr kumimoji="1" lang="en-US" altLang="zh-CN" dirty="0"/>
              <a:t>    5%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767E19-3EF1-1540-AE0C-3031C7DE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分数构成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9142D-75B4-6A49-8C03-4FB3FBB7AAB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56213" y="1304624"/>
            <a:ext cx="2282242" cy="435903"/>
          </a:xfrm>
        </p:spPr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班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9ED6163-C5A3-49E5-92C3-359B9BE13D1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C8AF2A7E-8D9C-F249-A433-A68F8BBF0004}"/>
              </a:ext>
            </a:extLst>
          </p:cNvPr>
          <p:cNvSpPr txBox="1">
            <a:spLocks/>
          </p:cNvSpPr>
          <p:nvPr/>
        </p:nvSpPr>
        <p:spPr>
          <a:xfrm>
            <a:off x="4448367" y="1938726"/>
            <a:ext cx="4695633" cy="40501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84400" indent="-284400" algn="l" defTabSz="68576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687600" indent="-230400" algn="l" defTabSz="68576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1144800" indent="-230400" algn="l" defTabSz="68576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构造函数及关系运算符</a:t>
            </a:r>
            <a:r>
              <a:rPr kumimoji="1" lang="en-US" altLang="zh-CN" dirty="0"/>
              <a:t>     10%</a:t>
            </a:r>
          </a:p>
          <a:p>
            <a:r>
              <a:rPr kumimoji="1" lang="zh-CN" altLang="en-US" dirty="0"/>
              <a:t>高精度加减法</a:t>
            </a:r>
            <a:r>
              <a:rPr kumimoji="1" lang="en-US" altLang="zh-CN" dirty="0"/>
              <a:t>	              20%	</a:t>
            </a:r>
          </a:p>
          <a:p>
            <a:pPr lvl="1"/>
            <a:r>
              <a:rPr kumimoji="1" lang="zh-CN" altLang="en-US" dirty="0"/>
              <a:t>无符号 </a:t>
            </a:r>
            <a:r>
              <a:rPr kumimoji="1" lang="en-US" altLang="zh-CN" dirty="0"/>
              <a:t>10%</a:t>
            </a:r>
          </a:p>
          <a:p>
            <a:pPr lvl="1"/>
            <a:r>
              <a:rPr kumimoji="1" lang="zh-CN" altLang="en-US" dirty="0"/>
              <a:t>有符号 </a:t>
            </a:r>
            <a:r>
              <a:rPr kumimoji="1" lang="en-US" altLang="zh-CN" dirty="0"/>
              <a:t>10%</a:t>
            </a:r>
          </a:p>
          <a:p>
            <a:r>
              <a:rPr kumimoji="1" lang="zh-CN" altLang="en-US" dirty="0"/>
              <a:t>高精度乘除法</a:t>
            </a:r>
            <a:r>
              <a:rPr kumimoji="1" lang="en-US" altLang="zh-CN" dirty="0"/>
              <a:t>		    40%</a:t>
            </a:r>
          </a:p>
          <a:p>
            <a:pPr lvl="1"/>
            <a:r>
              <a:rPr kumimoji="1" lang="zh-CN" altLang="en-US" dirty="0"/>
              <a:t>高精度乘法</a:t>
            </a:r>
            <a:r>
              <a:rPr kumimoji="1" lang="en-US" altLang="zh-CN" dirty="0"/>
              <a:t> 20%</a:t>
            </a:r>
          </a:p>
          <a:p>
            <a:pPr lvl="1"/>
            <a:r>
              <a:rPr kumimoji="1" lang="zh-CN" altLang="en-US" dirty="0"/>
              <a:t>高精度除法 </a:t>
            </a:r>
            <a:r>
              <a:rPr kumimoji="1" lang="en-US" altLang="zh-CN" dirty="0"/>
              <a:t>20%</a:t>
            </a:r>
          </a:p>
          <a:p>
            <a:r>
              <a:rPr kumimoji="1" lang="zh-CN" altLang="en-US" dirty="0"/>
              <a:t>压位高精度</a:t>
            </a:r>
            <a:r>
              <a:rPr kumimoji="1" lang="en-US" altLang="zh-CN" dirty="0"/>
              <a:t>	</a:t>
            </a:r>
            <a:r>
              <a:rPr kumimoji="1" lang="zh-CN" altLang="en-US" dirty="0"/>
              <a:t>         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</a:t>
            </a:r>
            <a:r>
              <a:rPr kumimoji="1" lang="en-US" altLang="zh-CN" dirty="0"/>
              <a:t>20%</a:t>
            </a:r>
          </a:p>
          <a:p>
            <a:pPr lvl="1"/>
            <a:r>
              <a:rPr kumimoji="1" lang="zh-CN" altLang="en-US" dirty="0"/>
              <a:t>压位高精加减乘</a:t>
            </a:r>
            <a:r>
              <a:rPr kumimoji="1" lang="en-US" altLang="zh-CN" dirty="0"/>
              <a:t> 10%</a:t>
            </a:r>
          </a:p>
          <a:p>
            <a:pPr lvl="1"/>
            <a:r>
              <a:rPr kumimoji="1" lang="zh-CN" altLang="en-US" dirty="0"/>
              <a:t>压位高精除法</a:t>
            </a:r>
            <a:r>
              <a:rPr kumimoji="1" lang="en-US" altLang="zh-CN" dirty="0"/>
              <a:t>    10%</a:t>
            </a:r>
          </a:p>
          <a:p>
            <a:r>
              <a:rPr kumimoji="1" lang="en-US" altLang="zh-CN" dirty="0"/>
              <a:t>Bonus			    10%</a:t>
            </a:r>
          </a:p>
          <a:p>
            <a:pPr lvl="1"/>
            <a:r>
              <a:rPr kumimoji="1" lang="zh-CN" altLang="en-US" dirty="0"/>
              <a:t>压位快速高精乘</a:t>
            </a:r>
            <a:r>
              <a:rPr kumimoji="1" lang="en-US" altLang="zh-CN" dirty="0"/>
              <a:t> 5%</a:t>
            </a:r>
          </a:p>
          <a:p>
            <a:pPr lvl="1"/>
            <a:r>
              <a:rPr kumimoji="1" lang="zh-CN" altLang="en-US" dirty="0"/>
              <a:t>压位快速高精除</a:t>
            </a:r>
            <a:r>
              <a:rPr kumimoji="1" lang="en-US" altLang="zh-CN" dirty="0"/>
              <a:t> 5%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59EE46E-98E0-E241-B739-7530ECA86AE7}"/>
              </a:ext>
            </a:extLst>
          </p:cNvPr>
          <p:cNvSpPr txBox="1">
            <a:spLocks/>
          </p:cNvSpPr>
          <p:nvPr/>
        </p:nvSpPr>
        <p:spPr>
          <a:xfrm>
            <a:off x="4402137" y="1304624"/>
            <a:ext cx="2282242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914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371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8288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22860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</a:t>
            </a:r>
            <a:r>
              <a:rPr kumimoji="1" lang="zh-CN" altLang="en-US" dirty="0"/>
              <a:t> 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BD325F-6EC2-1545-AB0E-310F501D347D}"/>
              </a:ext>
            </a:extLst>
          </p:cNvPr>
          <p:cNvSpPr txBox="1"/>
          <p:nvPr/>
        </p:nvSpPr>
        <p:spPr>
          <a:xfrm>
            <a:off x="5723068" y="586291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marL="0" indent="0" algn="ctr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777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C01DF2E1-7698-9243-977E-B91A5B65DF9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81001" y="2024787"/>
                <a:ext cx="7981998" cy="4050182"/>
              </a:xfrm>
            </p:spPr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基础测试点：保证运算过程中数字不超过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压位测试点：保证运算过程中数字不超过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快速高精乘：</a:t>
                </a:r>
                <a:r>
                  <a:rPr kumimoji="1" lang="en-US" altLang="zh-CN" dirty="0"/>
                  <a:t>10</a:t>
                </a:r>
                <a:r>
                  <a:rPr kumimoji="1" lang="zh-CN" altLang="en-US" dirty="0"/>
                  <a:t> 组两个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000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以内的数相乘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快速高精除：</a:t>
                </a:r>
                <a:r>
                  <a:rPr kumimoji="1" lang="en-US" altLang="zh-CN" dirty="0"/>
                  <a:t>10</a:t>
                </a:r>
                <a:r>
                  <a:rPr kumimoji="1" lang="zh-CN" altLang="en-US" dirty="0"/>
                  <a:t> 组两个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0000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以内的数相除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所有测试点时限均设置为 </a:t>
                </a:r>
                <a:r>
                  <a:rPr kumimoji="1" lang="en-US" altLang="zh-CN" dirty="0"/>
                  <a:t>std</a:t>
                </a:r>
                <a:r>
                  <a:rPr kumimoji="1" lang="zh-CN" altLang="en-US" dirty="0"/>
                  <a:t> 耗时的 </a:t>
                </a:r>
                <a:r>
                  <a:rPr kumimoji="1" lang="en-US" altLang="zh-CN" dirty="0"/>
                  <a:t>2.5 </a:t>
                </a:r>
                <a:r>
                  <a:rPr kumimoji="1" lang="zh-CN" altLang="en-US" dirty="0"/>
                  <a:t>倍以上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C01DF2E1-7698-9243-977E-B91A5B65DF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81001" y="2024787"/>
                <a:ext cx="7981998" cy="4050182"/>
              </a:xfrm>
              <a:blipFill>
                <a:blip r:embed="rId2"/>
                <a:stretch>
                  <a:fillRect l="-476" t="-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7767E19-3EF1-1540-AE0C-3031C7DE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复杂度要求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9ED6163-C5A3-49E5-92C3-359B9BE13D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2393" y="6326525"/>
            <a:ext cx="6397229" cy="20638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BD325F-6EC2-1545-AB0E-310F501D347D}"/>
              </a:ext>
            </a:extLst>
          </p:cNvPr>
          <p:cNvSpPr txBox="1"/>
          <p:nvPr/>
        </p:nvSpPr>
        <p:spPr>
          <a:xfrm>
            <a:off x="5801626" y="594897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marL="0" indent="0" algn="ctr">
              <a:buNone/>
            </a:pPr>
            <a:endParaRPr kumimoji="1" lang="zh-CN" altLang="en-US" sz="160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C8CDEA7-13C5-5549-9210-E107F05CCE7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34771" y="1390685"/>
            <a:ext cx="1555467" cy="435903"/>
          </a:xfrm>
        </p:spPr>
        <p:txBody>
          <a:bodyPr/>
          <a:lstStyle/>
          <a:p>
            <a:r>
              <a:rPr lang="zh-CN" altLang="en-US" dirty="0"/>
              <a:t>数据范围</a:t>
            </a:r>
          </a:p>
        </p:txBody>
      </p:sp>
    </p:spTree>
    <p:extLst>
      <p:ext uri="{BB962C8B-B14F-4D97-AF65-F5344CB8AC3E}">
        <p14:creationId xmlns:p14="http://schemas.microsoft.com/office/powerpoint/2010/main" val="3021463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1DF2E1-7698-9243-977E-B91A5B65D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443" y="1938726"/>
            <a:ext cx="4695633" cy="405018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/data/Integer 1</a:t>
            </a:r>
          </a:p>
          <a:p>
            <a:pPr lvl="1"/>
            <a:r>
              <a:rPr kumimoji="1" lang="en-US" altLang="zh-CN" dirty="0"/>
              <a:t>1.cpp ~ 5.cpp </a:t>
            </a:r>
            <a:r>
              <a:rPr kumimoji="1" lang="zh-CN" altLang="en-US" dirty="0"/>
              <a:t>基础测试点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/data/Integer 2</a:t>
            </a:r>
          </a:p>
          <a:p>
            <a:pPr lvl="1"/>
            <a:r>
              <a:rPr kumimoji="1" lang="en-US" altLang="zh-CN" dirty="0"/>
              <a:t>1.cpp ~ 14.cpp </a:t>
            </a:r>
            <a:r>
              <a:rPr kumimoji="1" lang="zh-CN" altLang="en-US" dirty="0"/>
              <a:t>基础测试点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15.cpp ~ 16.cpp </a:t>
            </a:r>
            <a:r>
              <a:rPr kumimoji="1" lang="zh-CN" altLang="en-US" dirty="0"/>
              <a:t>压位测试点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17.cpp </a:t>
            </a:r>
            <a:r>
              <a:rPr kumimoji="1" lang="zh-CN" altLang="en-US" dirty="0"/>
              <a:t>快速高精乘测试点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18.cpp </a:t>
            </a:r>
            <a:r>
              <a:rPr kumimoji="1" lang="zh-CN" altLang="en-US" dirty="0"/>
              <a:t>快速高精除测试点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en-US" altLang="zh-CN" dirty="0"/>
              <a:t>Int2048.hpp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767E19-3EF1-1540-AE0C-3031C7DE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仓库介绍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9142D-75B4-6A49-8C03-4FB3FBB7AAB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56213" y="1304624"/>
            <a:ext cx="2282242" cy="435903"/>
          </a:xfrm>
        </p:spPr>
        <p:txBody>
          <a:bodyPr/>
          <a:lstStyle/>
          <a:p>
            <a:r>
              <a:rPr kumimoji="1" lang="en-US" altLang="zh-CN" dirty="0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REPO</a:t>
            </a:r>
            <a:endParaRPr kumimoji="1"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9ED6163-C5A3-49E5-92C3-359B9BE13D1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A130F1-EC8B-7443-B618-0780FFC759C8}"/>
              </a:ext>
            </a:extLst>
          </p:cNvPr>
          <p:cNvSpPr txBox="1"/>
          <p:nvPr/>
        </p:nvSpPr>
        <p:spPr>
          <a:xfrm>
            <a:off x="860612" y="518518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marL="0" indent="0" algn="ctr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417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01DF2E1-7698-9243-977E-B91A5B65D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7938" y="2209328"/>
            <a:ext cx="5534800" cy="405018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11</a:t>
            </a:r>
            <a:r>
              <a:rPr kumimoji="1" lang="zh-CN" altLang="en-US" dirty="0"/>
              <a:t> 月 </a:t>
            </a:r>
            <a:r>
              <a:rPr kumimoji="1" lang="en-US" altLang="zh-CN" dirty="0"/>
              <a:t>8</a:t>
            </a:r>
            <a:r>
              <a:rPr kumimoji="1" lang="zh-CN" altLang="en-US" dirty="0"/>
              <a:t> 日 </a:t>
            </a:r>
            <a:r>
              <a:rPr kumimoji="1" lang="en-US" altLang="zh-CN" dirty="0"/>
              <a:t>18</a:t>
            </a:r>
            <a:r>
              <a:rPr kumimoji="1" lang="zh-CN" altLang="en-US" dirty="0"/>
              <a:t> </a:t>
            </a:r>
            <a:r>
              <a:rPr kumimoji="1" lang="en-US" altLang="zh-CN" dirty="0"/>
              <a:t>: 30 (</a:t>
            </a:r>
            <a:r>
              <a:rPr kumimoji="1" lang="zh-CN" altLang="en-US" dirty="0"/>
              <a:t>下周一晚上机课前</a:t>
            </a:r>
            <a:r>
              <a:rPr kumimoji="1" lang="en-US" altLang="zh-CN" dirty="0"/>
              <a:t>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7767E19-3EF1-1540-AE0C-3031C7DE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截止时间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9142D-75B4-6A49-8C03-4FB3FBB7AAB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9264" y="1646147"/>
            <a:ext cx="2282242" cy="435903"/>
          </a:xfrm>
        </p:spPr>
        <p:txBody>
          <a:bodyPr/>
          <a:lstStyle/>
          <a:p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9ED6163-C5A3-49E5-92C3-359B9BE13D1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886" y="6581987"/>
            <a:ext cx="6397229" cy="206381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A130F1-EC8B-7443-B618-0780FFC759C8}"/>
              </a:ext>
            </a:extLst>
          </p:cNvPr>
          <p:cNvSpPr txBox="1"/>
          <p:nvPr/>
        </p:nvSpPr>
        <p:spPr>
          <a:xfrm>
            <a:off x="893663" y="552670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25000" lnSpcReduction="20000"/>
          </a:bodyPr>
          <a:lstStyle/>
          <a:p>
            <a:pPr marL="0" indent="0" algn="ctr">
              <a:buNone/>
            </a:pPr>
            <a:endParaRPr kumimoji="1" lang="zh-CN" altLang="en-US" sz="1600" dirty="0"/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EFE4D3BD-B0E1-7641-A087-2B73E64AFCE8}"/>
              </a:ext>
            </a:extLst>
          </p:cNvPr>
          <p:cNvSpPr txBox="1">
            <a:spLocks/>
          </p:cNvSpPr>
          <p:nvPr/>
        </p:nvSpPr>
        <p:spPr>
          <a:xfrm>
            <a:off x="527938" y="3672736"/>
            <a:ext cx="5534800" cy="4050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4400" indent="-284400" algn="l" defTabSz="68576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687600" indent="-230400" algn="l" defTabSz="68576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1144800" indent="-230400" algn="l" defTabSz="68576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11</a:t>
            </a:r>
            <a:r>
              <a:rPr kumimoji="1" lang="zh-CN" altLang="en-US" dirty="0"/>
              <a:t> 月 </a:t>
            </a:r>
            <a:r>
              <a:rPr kumimoji="1" lang="en-US" altLang="zh-CN" dirty="0"/>
              <a:t>15</a:t>
            </a:r>
            <a:r>
              <a:rPr kumimoji="1" lang="zh-CN" altLang="en-US" dirty="0"/>
              <a:t> 日 </a:t>
            </a:r>
            <a:r>
              <a:rPr kumimoji="1" lang="en-US" altLang="zh-CN" dirty="0"/>
              <a:t>18</a:t>
            </a:r>
            <a:r>
              <a:rPr kumimoji="1" lang="zh-CN" altLang="en-US" dirty="0"/>
              <a:t> </a:t>
            </a:r>
            <a:r>
              <a:rPr kumimoji="1" lang="en-US" altLang="zh-CN" dirty="0"/>
              <a:t>: 30 (</a:t>
            </a:r>
            <a:r>
              <a:rPr kumimoji="1" lang="zh-CN" altLang="en-US" dirty="0"/>
              <a:t>下下周一晚上机课前</a:t>
            </a:r>
            <a:r>
              <a:rPr kumimoji="1" lang="en-US" altLang="zh-CN" dirty="0"/>
              <a:t>)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5B68132E-A1F8-CA47-86E1-6658FD9BC01C}"/>
              </a:ext>
            </a:extLst>
          </p:cNvPr>
          <p:cNvSpPr txBox="1">
            <a:spLocks/>
          </p:cNvSpPr>
          <p:nvPr/>
        </p:nvSpPr>
        <p:spPr>
          <a:xfrm>
            <a:off x="489264" y="3109555"/>
            <a:ext cx="2282242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914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371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8288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22860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126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85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00A60-ABA0-2B4F-A1EA-98B90C35A5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50175" y="2346457"/>
            <a:ext cx="3200771" cy="44608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实现要求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3980F3-65E4-F840-AE9B-FDDDADFBF6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64492" y="2345908"/>
            <a:ext cx="636680" cy="44663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C689416-CE90-2146-9578-E605DBDD41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46152" y="3125965"/>
            <a:ext cx="3200771" cy="446087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/>
              <a:t>算法介绍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1712E27-665D-8945-9665-5132BBD87D4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60469" y="3125416"/>
            <a:ext cx="636680" cy="44663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EFA72C6D-438E-0D42-9052-934BD9DA8550}"/>
              </a:ext>
            </a:extLst>
          </p:cNvPr>
          <p:cNvSpPr txBox="1">
            <a:spLocks/>
          </p:cNvSpPr>
          <p:nvPr/>
        </p:nvSpPr>
        <p:spPr>
          <a:xfrm>
            <a:off x="5346152" y="3904924"/>
            <a:ext cx="3200771" cy="446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685766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分数构成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B1463A5D-AED9-604B-82CC-2B4C97F743DC}"/>
              </a:ext>
            </a:extLst>
          </p:cNvPr>
          <p:cNvSpPr txBox="1">
            <a:spLocks/>
          </p:cNvSpPr>
          <p:nvPr/>
        </p:nvSpPr>
        <p:spPr>
          <a:xfrm>
            <a:off x="4460469" y="3904375"/>
            <a:ext cx="636680" cy="44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685766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49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F6BA0-F7F9-D042-8716-5890EEB3A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实现要求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18CE3A-AAD9-1242-AEED-D127519C8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917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7767E19-3EF1-1540-AE0C-3031C7DE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452846"/>
            <a:ext cx="7981998" cy="575855"/>
          </a:xfrm>
        </p:spPr>
        <p:txBody>
          <a:bodyPr/>
          <a:lstStyle/>
          <a:p>
            <a:r>
              <a:rPr kumimoji="1" lang="zh-CN" altLang="en-US" dirty="0"/>
              <a:t>基本要求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F2E000-FB98-824C-AEB0-116A228A80E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kumimoji="1"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55803B2-ACE6-B849-AAFC-CF78E47B8CED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56213" y="1304624"/>
            <a:ext cx="2136380" cy="435903"/>
          </a:xfrm>
        </p:spPr>
        <p:txBody>
          <a:bodyPr/>
          <a:lstStyle/>
          <a:p>
            <a:r>
              <a:rPr lang="zh-CN" altLang="en-US" dirty="0"/>
              <a:t>实现要求</a:t>
            </a:r>
          </a:p>
          <a:p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E684F7A-866A-4D41-BFF5-ED39CC8FB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443" y="1938726"/>
            <a:ext cx="8318828" cy="1490274"/>
          </a:xfrm>
        </p:spPr>
        <p:txBody>
          <a:bodyPr>
            <a:normAutofit/>
          </a:bodyPr>
          <a:lstStyle/>
          <a:p>
            <a:r>
              <a:rPr lang="zh-CN" altLang="en-US" dirty="0"/>
              <a:t>要求实现一个 </a:t>
            </a:r>
            <a:r>
              <a:rPr lang="en" altLang="zh-CN" dirty="0"/>
              <a:t>C++ </a:t>
            </a:r>
            <a:r>
              <a:rPr lang="zh-CN" altLang="en-US" dirty="0"/>
              <a:t>的大整数类</a:t>
            </a:r>
            <a:r>
              <a:rPr lang="zh-CN" altLang="en" dirty="0"/>
              <a:t>。</a:t>
            </a:r>
          </a:p>
          <a:p>
            <a:r>
              <a:rPr lang="zh-CN" altLang="en-US" dirty="0"/>
              <a:t>接口已在 </a:t>
            </a:r>
            <a:r>
              <a:rPr lang="en" altLang="zh-CN" dirty="0"/>
              <a:t>int2048.hpp </a:t>
            </a:r>
            <a:r>
              <a:rPr lang="zh-CN" altLang="en-US" dirty="0"/>
              <a:t>中给出，只需要实现文件内所要求的内容即可。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EB72805-9172-DC49-BA0D-0DF28F6633A3}"/>
              </a:ext>
            </a:extLst>
          </p:cNvPr>
          <p:cNvSpPr txBox="1">
            <a:spLocks/>
          </p:cNvSpPr>
          <p:nvPr/>
        </p:nvSpPr>
        <p:spPr>
          <a:xfrm>
            <a:off x="456213" y="2882961"/>
            <a:ext cx="2136380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914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371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8288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22860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0E8EEA4A-A997-B94E-8227-7B8678865DA8}"/>
              </a:ext>
            </a:extLst>
          </p:cNvPr>
          <p:cNvSpPr txBox="1">
            <a:spLocks/>
          </p:cNvSpPr>
          <p:nvPr/>
        </p:nvSpPr>
        <p:spPr>
          <a:xfrm>
            <a:off x="489953" y="3403790"/>
            <a:ext cx="8318828" cy="149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4400" indent="-284400" algn="l" defTabSz="68576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687600" indent="-230400" algn="l" defTabSz="68576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1144800" indent="-230400" algn="l" defTabSz="68576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实现一个有符号的大整数类，只需支持简单的加减</a:t>
            </a:r>
            <a:endParaRPr lang="en-US" altLang="zh-CN" dirty="0"/>
          </a:p>
        </p:txBody>
      </p:sp>
      <p:sp>
        <p:nvSpPr>
          <p:cNvPr id="19" name="文本占位符 7">
            <a:extLst>
              <a:ext uri="{FF2B5EF4-FFF2-40B4-BE49-F238E27FC236}">
                <a16:creationId xmlns:a16="http://schemas.microsoft.com/office/drawing/2014/main" id="{643CE93D-F6EE-8C4A-A0B1-305F1360646B}"/>
              </a:ext>
            </a:extLst>
          </p:cNvPr>
          <p:cNvSpPr txBox="1">
            <a:spLocks/>
          </p:cNvSpPr>
          <p:nvPr/>
        </p:nvSpPr>
        <p:spPr>
          <a:xfrm>
            <a:off x="456213" y="3995522"/>
            <a:ext cx="2136380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914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371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8288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22860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Integer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文本占位符 9">
            <a:extLst>
              <a:ext uri="{FF2B5EF4-FFF2-40B4-BE49-F238E27FC236}">
                <a16:creationId xmlns:a16="http://schemas.microsoft.com/office/drawing/2014/main" id="{23B3D0BF-DDA9-EB47-B51C-79C1FEFA99AE}"/>
              </a:ext>
            </a:extLst>
          </p:cNvPr>
          <p:cNvSpPr txBox="1">
            <a:spLocks/>
          </p:cNvSpPr>
          <p:nvPr/>
        </p:nvSpPr>
        <p:spPr>
          <a:xfrm>
            <a:off x="489953" y="4541861"/>
            <a:ext cx="8318828" cy="149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4400" indent="-284400" algn="l" defTabSz="68576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687600" indent="-230400" algn="l" defTabSz="68576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1144800" indent="-230400" algn="l" defTabSz="68576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实现一个有符号的大整数类，支持加减乘除</a:t>
            </a:r>
            <a:endParaRPr lang="en-US" altLang="zh-CN" dirty="0"/>
          </a:p>
          <a:p>
            <a:r>
              <a:rPr lang="zh-CN" altLang="en-US" dirty="0"/>
              <a:t>重载相关运算符</a:t>
            </a:r>
            <a:endParaRPr lang="en-US" altLang="zh-CN" dirty="0"/>
          </a:p>
          <a:p>
            <a:r>
              <a:rPr lang="en-US" altLang="zh-CN" dirty="0"/>
              <a:t>(= + - * /     += -= *= /=    == != &lt; &gt; &lt;= &gt;=    &lt;&lt; &gt;&gt;)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75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1C336-B988-354C-A1EA-E6C09F215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算法介绍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EB46D-5C05-9449-9D1D-17222428D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1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908A74D-1526-2343-BE1C-E4DEE5E4E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443" y="1938726"/>
            <a:ext cx="8137922" cy="2783881"/>
          </a:xfrm>
        </p:spPr>
        <p:txBody>
          <a:bodyPr>
            <a:normAutofit/>
          </a:bodyPr>
          <a:lstStyle/>
          <a:p>
            <a:r>
              <a:rPr lang="zh-CN" altLang="en-US" dirty="0"/>
              <a:t>又称大整数计算，运用了一些算法来支持更大整数间的运算（数字大小超过语言内建整型）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5A32D64-33B4-194C-82FE-ECD9A00F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高精度计算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36FD4A-8D76-2343-828D-663BC48C0C9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kumimoji="1" lang="zh-CN" altLang="en-US" dirty="0"/>
              <a:t>概念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39523E-9FA2-714C-AB0D-DFB0C147927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kumimoji="1" lang="zh-CN" altLang="en-US"/>
          </a:p>
        </p:txBody>
      </p:sp>
      <p:sp>
        <p:nvSpPr>
          <p:cNvPr id="6" name="文本占位符 3">
            <a:extLst>
              <a:ext uri="{FF2B5EF4-FFF2-40B4-BE49-F238E27FC236}">
                <a16:creationId xmlns:a16="http://schemas.microsoft.com/office/drawing/2014/main" id="{65C20EEF-CD44-714A-A865-98E5DC0390B0}"/>
              </a:ext>
            </a:extLst>
          </p:cNvPr>
          <p:cNvSpPr txBox="1">
            <a:spLocks/>
          </p:cNvSpPr>
          <p:nvPr/>
        </p:nvSpPr>
        <p:spPr>
          <a:xfrm>
            <a:off x="456213" y="2842766"/>
            <a:ext cx="1337753" cy="43590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rgbClr val="80C0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+mn-cs"/>
              </a:defRPr>
            </a:lvl1pPr>
            <a:lvl2pPr marL="457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914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371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8288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22860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实现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291E0E96-2655-2C41-A389-4F703D303522}"/>
              </a:ext>
            </a:extLst>
          </p:cNvPr>
          <p:cNvSpPr txBox="1">
            <a:spLocks/>
          </p:cNvSpPr>
          <p:nvPr/>
        </p:nvSpPr>
        <p:spPr>
          <a:xfrm>
            <a:off x="473835" y="3429000"/>
            <a:ext cx="8137922" cy="2783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4400" indent="-284400" algn="l" defTabSz="685766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8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1pPr>
            <a:lvl2pPr marL="687600" indent="-230400" algn="l" defTabSz="68576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2pPr>
            <a:lvl3pPr marL="1144800" indent="-230400" algn="l" defTabSz="685766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在平常的实现中，高精度数字利用字符串表示，每一个字符表示数字的一个十进制位</a:t>
            </a:r>
            <a:endParaRPr lang="en-US" altLang="zh-CN" dirty="0"/>
          </a:p>
          <a:p>
            <a:r>
              <a:rPr lang="zh-CN" altLang="en-US" dirty="0"/>
              <a:t>下标最小的位置存放的是数字的 </a:t>
            </a:r>
            <a:r>
              <a:rPr lang="zh-CN" altLang="en-US" b="1" dirty="0"/>
              <a:t>最低位</a:t>
            </a:r>
            <a:r>
              <a:rPr lang="zh-CN" altLang="en-US" dirty="0"/>
              <a:t>，因为数字的长度可能发生变化，这样可以使得同样权值位保持对齐</a:t>
            </a:r>
          </a:p>
        </p:txBody>
      </p:sp>
    </p:spTree>
    <p:extLst>
      <p:ext uri="{BB962C8B-B14F-4D97-AF65-F5344CB8AC3E}">
        <p14:creationId xmlns:p14="http://schemas.microsoft.com/office/powerpoint/2010/main" val="271855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DD3E35-AD53-B14B-9448-5C64C141E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即竖式加法</a:t>
            </a:r>
            <a:endParaRPr kumimoji="1" lang="en-US" altLang="zh-CN" dirty="0"/>
          </a:p>
          <a:p>
            <a:r>
              <a:rPr lang="zh-CN" altLang="en-US" dirty="0"/>
              <a:t>从最低位开始，将两个加数对应位置上的数相加，并判断是否达到或超过 </a:t>
            </a:r>
            <a:r>
              <a:rPr lang="en-US" altLang="zh-CN" dirty="0"/>
              <a:t>10</a:t>
            </a:r>
          </a:p>
          <a:p>
            <a:r>
              <a:rPr lang="zh-CN" altLang="en-US" dirty="0"/>
              <a:t>如果达到，那么进行进位</a:t>
            </a: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4A44BC-D081-AA48-83CB-F3A08136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四则运算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1D6C4-B355-5E47-93E1-F9A2345D9FA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kumimoji="1" lang="zh-CN" altLang="en-US" dirty="0"/>
              <a:t>加法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C0C894-B2F4-304A-95CF-2DEAFD63384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08AC33-1BA6-044D-B5F8-0B48A3D1B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504" y="3536911"/>
            <a:ext cx="34798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DD3E35-AD53-B14B-9448-5C64C141E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即竖式减法</a:t>
            </a:r>
            <a:endParaRPr kumimoji="1" lang="en-US" altLang="zh-CN" dirty="0"/>
          </a:p>
          <a:p>
            <a:r>
              <a:rPr lang="zh-CN" altLang="en-US" dirty="0"/>
              <a:t>从个位起逐位相减，遇到负的情况则进行借位</a:t>
            </a:r>
            <a:endParaRPr lang="en-US" altLang="zh-CN" dirty="0"/>
          </a:p>
          <a:p>
            <a:r>
              <a:rPr lang="zh-CN" altLang="en-US" dirty="0"/>
              <a:t>思路与加法类似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4A44BC-D081-AA48-83CB-F3A08136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四则运算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1D6C4-B355-5E47-93E1-F9A2345D9FA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kumimoji="1" lang="zh-CN" altLang="en-US" dirty="0"/>
              <a:t>减法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C0C894-B2F4-304A-95CF-2DEAFD63384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B14B28-88BB-9741-A3AF-161E435E0C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1" t="10687" r="18624" b="27867"/>
          <a:stretch/>
        </p:blipFill>
        <p:spPr bwMode="auto">
          <a:xfrm>
            <a:off x="2786230" y="3429000"/>
            <a:ext cx="3571540" cy="22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DD3E35-AD53-B14B-9448-5C64C141E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443" y="1938726"/>
            <a:ext cx="8137922" cy="2375090"/>
          </a:xfrm>
        </p:spPr>
        <p:txBody>
          <a:bodyPr>
            <a:normAutofit/>
          </a:bodyPr>
          <a:lstStyle/>
          <a:p>
            <a:r>
              <a:rPr lang="zh-CN" altLang="en-US" dirty="0"/>
              <a:t>计算高精度数</a:t>
            </a:r>
            <a:r>
              <a:rPr lang="en-US" altLang="zh-CN" dirty="0"/>
              <a:t> a </a:t>
            </a:r>
            <a:r>
              <a:rPr lang="zh-CN" altLang="en-US" dirty="0"/>
              <a:t>乘单精度数 </a:t>
            </a:r>
            <a:r>
              <a:rPr lang="en-US" altLang="zh-CN" dirty="0"/>
              <a:t>(int)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直接将</a:t>
            </a:r>
            <a:r>
              <a:rPr lang="en-US" altLang="zh-CN" dirty="0"/>
              <a:t> a </a:t>
            </a:r>
            <a:r>
              <a:rPr lang="zh-CN" altLang="en-US" dirty="0"/>
              <a:t>每一位上的数字乘以</a:t>
            </a:r>
            <a:r>
              <a:rPr lang="en-US" altLang="zh-CN" dirty="0"/>
              <a:t> b</a:t>
            </a:r>
            <a:r>
              <a:rPr lang="zh-CN" altLang="en-US" dirty="0"/>
              <a:t> 。</a:t>
            </a:r>
            <a:endParaRPr lang="en-US" altLang="zh-CN" dirty="0"/>
          </a:p>
          <a:p>
            <a:r>
              <a:rPr lang="zh-CN" altLang="en-US" dirty="0"/>
              <a:t>从数值上来说，这个方法是正确的，但它并不符合十进制表示法，因此需要将它重新整理成正常的样子。</a:t>
            </a:r>
            <a:endParaRPr lang="en-US" altLang="zh-CN" dirty="0"/>
          </a:p>
          <a:p>
            <a:r>
              <a:rPr lang="zh-CN" altLang="en-US" dirty="0"/>
              <a:t>重整的方式，也是从个位开始逐位向上处理进位。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04A44BC-D081-AA48-83CB-F3A08136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四则运算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1D6C4-B355-5E47-93E1-F9A2345D9FA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56213" y="1304624"/>
            <a:ext cx="2114865" cy="435903"/>
          </a:xfrm>
        </p:spPr>
        <p:txBody>
          <a:bodyPr/>
          <a:lstStyle/>
          <a:p>
            <a:r>
              <a:rPr kumimoji="1" lang="zh-CN" altLang="en-US" dirty="0"/>
              <a:t>单精度乘法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C0C894-B2F4-304A-95CF-2DEAFD63384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92500" lnSpcReduction="10000"/>
          </a:bodyPr>
          <a:lstStyle/>
          <a:p>
            <a:endParaRPr kumimoji="1"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703448-4A62-8A4B-A726-217EE157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825" y="4102545"/>
            <a:ext cx="3237157" cy="224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60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5">
  <a:themeElements>
    <a:clrScheme name="伯禹配色v2">
      <a:dk1>
        <a:srgbClr val="000000"/>
      </a:dk1>
      <a:lt1>
        <a:srgbClr val="FFFFFF"/>
      </a:lt1>
      <a:dk2>
        <a:srgbClr val="57B9F2"/>
      </a:dk2>
      <a:lt2>
        <a:srgbClr val="E7E6E6"/>
      </a:lt2>
      <a:accent1>
        <a:srgbClr val="29AAF5"/>
      </a:accent1>
      <a:accent2>
        <a:srgbClr val="F05E50"/>
      </a:accent2>
      <a:accent3>
        <a:srgbClr val="29B29A"/>
      </a:accent3>
      <a:accent4>
        <a:srgbClr val="E74B7B"/>
      </a:accent4>
      <a:accent5>
        <a:srgbClr val="FF9200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 marL="0" indent="0" algn="ctr">
          <a:buNone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.数据结构的实现.pptx" id="{F5D84F40-04DD-4FE8-BD4B-33361232A4BF}" vid="{CFCF272C-9CB9-465F-A1B1-C65D3566206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boyu</Template>
  <TotalTime>2014</TotalTime>
  <Words>714</Words>
  <Application>Microsoft Macintosh PowerPoint</Application>
  <PresentationFormat>全屏显示(4:3)</PresentationFormat>
  <Paragraphs>107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阿里巴巴普惠体 B</vt:lpstr>
      <vt:lpstr>阿里巴巴普惠体 M</vt:lpstr>
      <vt:lpstr>阿里巴巴普惠体 R</vt:lpstr>
      <vt:lpstr>等线</vt:lpstr>
      <vt:lpstr>Alibaba PuHuiTi</vt:lpstr>
      <vt:lpstr>Arial</vt:lpstr>
      <vt:lpstr>Cambria Math</vt:lpstr>
      <vt:lpstr>Wingdings</vt:lpstr>
      <vt:lpstr>主题5</vt:lpstr>
      <vt:lpstr>PowerPoint 演示文稿</vt:lpstr>
      <vt:lpstr>PowerPoint 演示文稿</vt:lpstr>
      <vt:lpstr>实现要求</vt:lpstr>
      <vt:lpstr>基本要求</vt:lpstr>
      <vt:lpstr>算法介绍</vt:lpstr>
      <vt:lpstr>高精度计算</vt:lpstr>
      <vt:lpstr>四则运算</vt:lpstr>
      <vt:lpstr>四则运算</vt:lpstr>
      <vt:lpstr>四则运算</vt:lpstr>
      <vt:lpstr>参考资料</vt:lpstr>
      <vt:lpstr>分数构成</vt:lpstr>
      <vt:lpstr>分数构成</vt:lpstr>
      <vt:lpstr>复杂度要求</vt:lpstr>
      <vt:lpstr>仓库介绍</vt:lpstr>
      <vt:lpstr>截止时间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Anoxia Cxy</dc:creator>
  <cp:lastModifiedBy>唐 嘉铭</cp:lastModifiedBy>
  <cp:revision>225</cp:revision>
  <dcterms:created xsi:type="dcterms:W3CDTF">2021-04-18T04:41:11Z</dcterms:created>
  <dcterms:modified xsi:type="dcterms:W3CDTF">2021-11-01T10:26:57Z</dcterms:modified>
</cp:coreProperties>
</file>