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7"/>
  </p:notesMasterIdLst>
  <p:sldIdLst>
    <p:sldId id="256" r:id="rId2"/>
    <p:sldId id="259" r:id="rId3"/>
    <p:sldId id="257" r:id="rId4"/>
    <p:sldId id="301" r:id="rId5"/>
    <p:sldId id="302" r:id="rId6"/>
  </p:sldIdLst>
  <p:sldSz cx="9144000" cy="5143500" type="screen16x9"/>
  <p:notesSz cx="6858000" cy="9144000"/>
  <p:embeddedFontLst>
    <p:embeddedFont>
      <p:font typeface="Anaheim" panose="020B0604020202020204" charset="0"/>
      <p:regular r:id="rId8"/>
    </p:embeddedFont>
    <p:embeddedFont>
      <p:font typeface="Bahnschrift" panose="020B0502040204020203" pitchFamily="34" charset="0"/>
      <p:regular r:id="rId9"/>
      <p:bold r:id="rId10"/>
    </p:embeddedFont>
    <p:embeddedFont>
      <p:font typeface="Overpass Mono"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3FD6F4-E823-42BE-99B2-25AF512E466E}">
  <a:tblStyle styleId="{8E3FD6F4-E823-42BE-99B2-25AF512E466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4A92CC-CF95-48D6-94BF-19FD31677C3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INTRODUCTION TO PYTHON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4"/>
            <a:ext cx="4026001" cy="280217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500" b="0" i="0" dirty="0">
                <a:solidFill>
                  <a:schemeClr val="bg1">
                    <a:lumMod val="95000"/>
                  </a:schemeClr>
                </a:solidFill>
                <a:effectLst/>
                <a:latin typeface="SourceSansProRegular"/>
              </a:rPr>
              <a:t>Python is an interpreted, object-oriented, high-level programming language.</a:t>
            </a:r>
          </a:p>
          <a:p>
            <a:pPr marL="171450" lvl="0" indent="-171450" algn="l" rtl="0">
              <a:spcBef>
                <a:spcPts val="0"/>
              </a:spcBef>
              <a:spcAft>
                <a:spcPts val="0"/>
              </a:spcAft>
              <a:buFont typeface="Wingdings" panose="05000000000000000000" pitchFamily="2" charset="2"/>
              <a:buChar char="Ø"/>
            </a:pPr>
            <a:endParaRPr lang="en-US" sz="1500" dirty="0">
              <a:solidFill>
                <a:schemeClr val="bg1">
                  <a:lumMod val="95000"/>
                </a:schemeClr>
              </a:solidFill>
              <a:latin typeface="SourceSansProRegular"/>
            </a:endParaRPr>
          </a:p>
          <a:p>
            <a:pPr marL="171450" lvl="0" indent="-171450" algn="l" rtl="0">
              <a:spcBef>
                <a:spcPts val="0"/>
              </a:spcBef>
              <a:spcAft>
                <a:spcPts val="0"/>
              </a:spcAft>
              <a:buFont typeface="Wingdings" panose="05000000000000000000" pitchFamily="2" charset="2"/>
              <a:buChar char="Ø"/>
            </a:pPr>
            <a:r>
              <a:rPr lang="en-US" sz="1500" dirty="0">
                <a:solidFill>
                  <a:schemeClr val="bg1">
                    <a:lumMod val="95000"/>
                  </a:schemeClr>
                </a:solidFill>
                <a:latin typeface="SourceSansProRegular"/>
              </a:rPr>
              <a:t>It is both a programming language and a scripting language.</a:t>
            </a:r>
          </a:p>
          <a:p>
            <a:pPr marL="171450" lvl="0" indent="-171450" algn="l" rtl="0">
              <a:spcBef>
                <a:spcPts val="0"/>
              </a:spcBef>
              <a:spcAft>
                <a:spcPts val="0"/>
              </a:spcAft>
              <a:buFont typeface="Wingdings" panose="05000000000000000000" pitchFamily="2" charset="2"/>
              <a:buChar char="Ø"/>
            </a:pPr>
            <a:endParaRPr lang="en-US" sz="1500" dirty="0">
              <a:solidFill>
                <a:schemeClr val="bg1">
                  <a:lumMod val="95000"/>
                </a:schemeClr>
              </a:solidFill>
              <a:latin typeface="SourceSansProRegular"/>
            </a:endParaRPr>
          </a:p>
          <a:p>
            <a:pPr marL="171450" lvl="0" indent="-171450" algn="l" rtl="0">
              <a:spcBef>
                <a:spcPts val="0"/>
              </a:spcBef>
              <a:spcAft>
                <a:spcPts val="0"/>
              </a:spcAft>
              <a:buFont typeface="Wingdings" panose="05000000000000000000" pitchFamily="2" charset="2"/>
              <a:buChar char="Ø"/>
            </a:pPr>
            <a:r>
              <a:rPr lang="en-US" sz="1500" dirty="0">
                <a:solidFill>
                  <a:schemeClr val="bg1">
                    <a:lumMod val="95000"/>
                  </a:schemeClr>
                </a:solidFill>
                <a:latin typeface="SourceSansProRegular"/>
              </a:rPr>
              <a:t>Python is developed under an OSI-approved open source license, making it freely usable and distributable, even for commercial use.</a:t>
            </a:r>
          </a:p>
          <a:p>
            <a:pPr marL="0" lvl="0" indent="0" algn="l" rtl="0">
              <a:spcBef>
                <a:spcPts val="0"/>
              </a:spcBef>
              <a:spcAft>
                <a:spcPts val="0"/>
              </a:spcAft>
              <a:buNone/>
            </a:pPr>
            <a:endParaRPr sz="1500"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PYTHON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9303389-9387-45F9-AF47-20B73704ED9C}"/>
              </a:ext>
            </a:extLst>
          </p:cNvPr>
          <p:cNvPicPr>
            <a:picLocks noChangeAspect="1"/>
          </p:cNvPicPr>
          <p:nvPr/>
        </p:nvPicPr>
        <p:blipFill>
          <a:blip r:embed="rId3"/>
          <a:stretch>
            <a:fillRect/>
          </a:stretch>
        </p:blipFill>
        <p:spPr>
          <a:xfrm>
            <a:off x="5543550" y="1361738"/>
            <a:ext cx="2635249" cy="25258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HISTORY OF PYTHON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600" b="0" i="0" dirty="0">
                <a:solidFill>
                  <a:schemeClr val="bg1">
                    <a:lumMod val="95000"/>
                  </a:schemeClr>
                </a:solidFill>
                <a:effectLst/>
                <a:latin typeface="SourceSansProRegular"/>
              </a:rPr>
              <a:t>Python was developed in the late 1980s.</a:t>
            </a:r>
          </a:p>
          <a:p>
            <a:pPr marL="171450" lvl="0" indent="-171450" algn="l" rtl="0">
              <a:spcBef>
                <a:spcPts val="0"/>
              </a:spcBef>
              <a:spcAft>
                <a:spcPts val="0"/>
              </a:spcAft>
              <a:buFont typeface="Wingdings" panose="05000000000000000000" pitchFamily="2" charset="2"/>
              <a:buChar char="Ø"/>
            </a:pPr>
            <a:endParaRPr lang="en-US" sz="1600" dirty="0">
              <a:solidFill>
                <a:schemeClr val="bg1">
                  <a:lumMod val="95000"/>
                </a:schemeClr>
              </a:solidFill>
              <a:latin typeface="SourceSansProRegular"/>
            </a:endParaRPr>
          </a:p>
          <a:p>
            <a:pPr marL="171450" lvl="0" indent="-171450" algn="l" rtl="0">
              <a:spcBef>
                <a:spcPts val="0"/>
              </a:spcBef>
              <a:spcAft>
                <a:spcPts val="0"/>
              </a:spcAft>
              <a:buFont typeface="Wingdings" panose="05000000000000000000" pitchFamily="2" charset="2"/>
              <a:buChar char="Ø"/>
            </a:pPr>
            <a:r>
              <a:rPr lang="en-US" sz="1600" dirty="0">
                <a:solidFill>
                  <a:schemeClr val="bg1">
                    <a:lumMod val="95000"/>
                  </a:schemeClr>
                </a:solidFill>
                <a:latin typeface="SourceSansProRegular"/>
              </a:rPr>
              <a:t>Developed by  Guido van Rossum at Centrum </a:t>
            </a:r>
            <a:r>
              <a:rPr lang="en-US" sz="1600" dirty="0" err="1">
                <a:solidFill>
                  <a:schemeClr val="bg1">
                    <a:lumMod val="95000"/>
                  </a:schemeClr>
                </a:solidFill>
                <a:latin typeface="SourceSansProRegular"/>
              </a:rPr>
              <a:t>Wiskunde</a:t>
            </a:r>
            <a:r>
              <a:rPr lang="en-US" sz="1600" dirty="0">
                <a:solidFill>
                  <a:schemeClr val="bg1">
                    <a:lumMod val="95000"/>
                  </a:schemeClr>
                </a:solidFill>
                <a:latin typeface="SourceSansProRegular"/>
              </a:rPr>
              <a:t> &amp; Informatica (CWI) in the Netherlands as a successor to the ABC language,</a:t>
            </a:r>
          </a:p>
          <a:p>
            <a:pPr marL="171450" lvl="0" indent="-171450" algn="l" rtl="0">
              <a:spcBef>
                <a:spcPts val="0"/>
              </a:spcBef>
              <a:spcAft>
                <a:spcPts val="0"/>
              </a:spcAft>
              <a:buFont typeface="Wingdings" panose="05000000000000000000" pitchFamily="2" charset="2"/>
              <a:buChar char="Ø"/>
            </a:pPr>
            <a:endParaRPr lang="en-US" sz="1600" dirty="0">
              <a:solidFill>
                <a:schemeClr val="bg1">
                  <a:lumMod val="95000"/>
                </a:schemeClr>
              </a:solidFill>
              <a:latin typeface="SourceSansProRegular"/>
            </a:endParaRPr>
          </a:p>
          <a:p>
            <a:pPr marL="171450" lvl="0" indent="-171450" algn="l" rtl="0">
              <a:spcBef>
                <a:spcPts val="0"/>
              </a:spcBef>
              <a:spcAft>
                <a:spcPts val="0"/>
              </a:spcAft>
              <a:buFont typeface="Wingdings" panose="05000000000000000000" pitchFamily="2" charset="2"/>
              <a:buChar char="Ø"/>
            </a:pPr>
            <a:r>
              <a:rPr lang="en-US" sz="1600" dirty="0">
                <a:solidFill>
                  <a:schemeClr val="bg1">
                    <a:lumMod val="95000"/>
                  </a:schemeClr>
                </a:solidFill>
                <a:latin typeface="SourceSansProRegular"/>
              </a:rPr>
              <a:t>Python 2.0 was released on October 16, 2000, with many major new features, including a cycle-detecting garbage collector for memory management.</a:t>
            </a:r>
          </a:p>
          <a:p>
            <a:pPr marL="171450" lvl="0" indent="-171450" algn="l" rtl="0">
              <a:spcBef>
                <a:spcPts val="0"/>
              </a:spcBef>
              <a:spcAft>
                <a:spcPts val="0"/>
              </a:spcAft>
              <a:buFont typeface="Wingdings" panose="05000000000000000000" pitchFamily="2" charset="2"/>
              <a:buChar char="Ø"/>
            </a:pPr>
            <a:endParaRPr lang="en-US" sz="1600" dirty="0">
              <a:solidFill>
                <a:schemeClr val="bg1">
                  <a:lumMod val="95000"/>
                </a:schemeClr>
              </a:solidFill>
              <a:latin typeface="SourceSansProRegular"/>
            </a:endParaRPr>
          </a:p>
          <a:p>
            <a:pPr marL="171450" lvl="0" indent="-171450" algn="l" rtl="0">
              <a:spcBef>
                <a:spcPts val="0"/>
              </a:spcBef>
              <a:spcAft>
                <a:spcPts val="0"/>
              </a:spcAft>
              <a:buFont typeface="Wingdings" panose="05000000000000000000" pitchFamily="2" charset="2"/>
              <a:buChar char="Ø"/>
            </a:pPr>
            <a:r>
              <a:rPr lang="en-US" sz="1600" dirty="0">
                <a:solidFill>
                  <a:schemeClr val="bg1">
                    <a:lumMod val="95000"/>
                  </a:schemeClr>
                </a:solidFill>
                <a:latin typeface="SourceSansProRegular"/>
              </a:rPr>
              <a:t>Python 3.0, a major, backwards-incompatible release, was released on December 3, 2008 after a long period of testing and is currently the most popular IDLE version of python.</a:t>
            </a:r>
            <a:endParaRPr sz="1600" dirty="0">
              <a:solidFill>
                <a:schemeClr val="bg1">
                  <a:lumMod val="95000"/>
                </a:schemeClr>
              </a:solidFill>
              <a:latin typeface="SourceSansPro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96F0E97-1ECC-45E8-B647-8ED1E0450C98}"/>
              </a:ext>
            </a:extLst>
          </p:cNvPr>
          <p:cNvSpPr>
            <a:spLocks noGrp="1"/>
          </p:cNvSpPr>
          <p:nvPr>
            <p:ph type="subTitle" idx="1"/>
          </p:nvPr>
        </p:nvSpPr>
        <p:spPr>
          <a:xfrm flipH="1">
            <a:off x="720000" y="1132374"/>
            <a:ext cx="7704000" cy="3871425"/>
          </a:xfrm>
        </p:spPr>
        <p:txBody>
          <a:bodyPr/>
          <a:lstStyle/>
          <a:p>
            <a:pPr>
              <a:buFont typeface="Wingdings" panose="05000000000000000000" pitchFamily="2" charset="2"/>
              <a:buChar char="q"/>
            </a:pPr>
            <a:r>
              <a:rPr lang="en-US" sz="1700" dirty="0">
                <a:latin typeface="Bahnschrift" panose="020B0502040204020203" pitchFamily="34" charset="0"/>
              </a:rPr>
              <a:t>Easy to Learn and Use</a:t>
            </a:r>
          </a:p>
          <a:p>
            <a:pPr marL="114300" indent="0">
              <a:buNone/>
            </a:pPr>
            <a:r>
              <a:rPr lang="en-US" sz="1700" dirty="0">
                <a:latin typeface="Bahnschrift" panose="020B0502040204020203" pitchFamily="34" charset="0"/>
              </a:rPr>
              <a:t>	</a:t>
            </a:r>
            <a:r>
              <a:rPr lang="en-US" sz="1400" dirty="0">
                <a:latin typeface="SourceSansProRegular"/>
              </a:rPr>
              <a:t>Python language is incredibly easy to use and learn for new beginners and newcomers. The python language is one of the most accessible programming languages available because it has simplified syntax and not complicated, which gives more emphasis on natural language. Due to its ease of learning and usage, python codes can be easily written and executed much faster than other programming languages.</a:t>
            </a:r>
          </a:p>
          <a:p>
            <a:pPr marL="114300" indent="0">
              <a:buNone/>
            </a:pPr>
            <a:endParaRPr lang="en-US" sz="1400" dirty="0">
              <a:latin typeface="SourceSansProRegular"/>
            </a:endParaRPr>
          </a:p>
          <a:p>
            <a:pPr marL="400050" indent="-285750">
              <a:buFont typeface="Wingdings" panose="05000000000000000000" pitchFamily="2" charset="2"/>
              <a:buChar char="q"/>
            </a:pPr>
            <a:r>
              <a:rPr lang="en-US" sz="1400" dirty="0">
                <a:latin typeface="SourceSansProRegular"/>
              </a:rPr>
              <a:t> </a:t>
            </a:r>
            <a:r>
              <a:rPr lang="en-US" sz="1700" dirty="0">
                <a:latin typeface="Bahnschrift" panose="020B0502040204020203" pitchFamily="34" charset="0"/>
              </a:rPr>
              <a:t>Mature and Supportive Python Community</a:t>
            </a:r>
            <a:endParaRPr lang="en-IN" sz="1700" dirty="0">
              <a:latin typeface="Bahnschrift" panose="020B0502040204020203" pitchFamily="34" charset="0"/>
            </a:endParaRPr>
          </a:p>
          <a:p>
            <a:pPr marL="114300" indent="0">
              <a:buNone/>
            </a:pPr>
            <a:r>
              <a:rPr lang="en-US" sz="1700" dirty="0">
                <a:latin typeface="Bahnschrift" panose="020B0502040204020203" pitchFamily="34" charset="0"/>
              </a:rPr>
              <a:t>	</a:t>
            </a:r>
            <a:r>
              <a:rPr lang="en-US" sz="1400" dirty="0">
                <a:latin typeface="SourceSansProRegular"/>
              </a:rPr>
              <a:t>Python was created more than 30 years ago, which is a lot of time for any community of programming language to grow and mature adequately to support developers ranging from beginner to expert levels. There are plenty of documentation, guides and Video Tutorials for Python language are available that learner and developer of any skill level or ages can use and receive the support required to enhance their knowledge in python programming language.</a:t>
            </a:r>
          </a:p>
        </p:txBody>
      </p:sp>
      <p:sp>
        <p:nvSpPr>
          <p:cNvPr id="3" name="Title 2">
            <a:extLst>
              <a:ext uri="{FF2B5EF4-FFF2-40B4-BE49-F238E27FC236}">
                <a16:creationId xmlns:a16="http://schemas.microsoft.com/office/drawing/2014/main" id="{EF495C3B-73A1-4056-87B4-6F0B3D9C678B}"/>
              </a:ext>
            </a:extLst>
          </p:cNvPr>
          <p:cNvSpPr>
            <a:spLocks noGrp="1"/>
          </p:cNvSpPr>
          <p:nvPr>
            <p:ph type="title"/>
          </p:nvPr>
        </p:nvSpPr>
        <p:spPr/>
        <p:txBody>
          <a:bodyPr/>
          <a:lstStyle/>
          <a:p>
            <a:r>
              <a:rPr lang="en-IN" dirty="0"/>
              <a:t>WHY IS PYTHON POPULAR?</a:t>
            </a:r>
          </a:p>
        </p:txBody>
      </p:sp>
    </p:spTree>
    <p:extLst>
      <p:ext uri="{BB962C8B-B14F-4D97-AF65-F5344CB8AC3E}">
        <p14:creationId xmlns:p14="http://schemas.microsoft.com/office/powerpoint/2010/main" val="55048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96F0E97-1ECC-45E8-B647-8ED1E0450C98}"/>
              </a:ext>
            </a:extLst>
          </p:cNvPr>
          <p:cNvSpPr>
            <a:spLocks noGrp="1"/>
          </p:cNvSpPr>
          <p:nvPr>
            <p:ph type="subTitle" idx="1"/>
          </p:nvPr>
        </p:nvSpPr>
        <p:spPr>
          <a:xfrm flipH="1">
            <a:off x="720000" y="1132374"/>
            <a:ext cx="7704000" cy="3871425"/>
          </a:xfrm>
        </p:spPr>
        <p:txBody>
          <a:bodyPr/>
          <a:lstStyle/>
          <a:p>
            <a:pPr marL="400050" indent="-285750">
              <a:buFont typeface="Wingdings" panose="05000000000000000000" pitchFamily="2" charset="2"/>
              <a:buChar char="q"/>
            </a:pPr>
            <a:r>
              <a:rPr lang="en-US" sz="1700" dirty="0">
                <a:latin typeface="Bahnschrift" panose="020B0502040204020203" pitchFamily="34" charset="0"/>
              </a:rPr>
              <a:t>Hundreds of Python Libraries and Frameworks</a:t>
            </a:r>
          </a:p>
          <a:p>
            <a:pPr marL="114300" indent="0">
              <a:buNone/>
            </a:pPr>
            <a:r>
              <a:rPr lang="en-US" sz="1700" dirty="0">
                <a:latin typeface="Bahnschrift" panose="020B0502040204020203" pitchFamily="34" charset="0"/>
              </a:rPr>
              <a:t>	</a:t>
            </a:r>
            <a:r>
              <a:rPr lang="en-US" sz="1400" dirty="0">
                <a:latin typeface="SourceSansProRegular"/>
              </a:rPr>
              <a:t>Python has excellent libraries that you can use to select and save your time and effort on the initial cycle of development. There are also lots of cloud media services that offer cross-platform support through library-like tools, which can be extremely beneficial. For example : matplotlib for plotting charts and graphs, SciPy for engineering applications, science, and mathematics etc.</a:t>
            </a:r>
          </a:p>
          <a:p>
            <a:pPr marL="114300" indent="0">
              <a:buNone/>
            </a:pPr>
            <a:endParaRPr lang="en-US" sz="1400" dirty="0">
              <a:latin typeface="SourceSansProRegular"/>
            </a:endParaRPr>
          </a:p>
          <a:p>
            <a:pPr marL="400050" indent="-285750">
              <a:buFont typeface="Wingdings" panose="05000000000000000000" pitchFamily="2" charset="2"/>
              <a:buChar char="q"/>
            </a:pPr>
            <a:r>
              <a:rPr lang="en-US" sz="1400" dirty="0">
                <a:latin typeface="SourceSansProRegular"/>
              </a:rPr>
              <a:t> </a:t>
            </a:r>
            <a:r>
              <a:rPr lang="en-US" sz="1700" dirty="0">
                <a:latin typeface="Bahnschrift" panose="020B0502040204020203" pitchFamily="34" charset="0"/>
              </a:rPr>
              <a:t>Versatility, Efficiency, Reliability, and Speed</a:t>
            </a:r>
            <a:endParaRPr lang="en-IN" sz="1700" dirty="0">
              <a:latin typeface="Bahnschrift" panose="020B0502040204020203" pitchFamily="34" charset="0"/>
            </a:endParaRPr>
          </a:p>
          <a:p>
            <a:pPr marL="114300" indent="0">
              <a:buNone/>
            </a:pPr>
            <a:r>
              <a:rPr lang="en-US" sz="1700" dirty="0">
                <a:latin typeface="Bahnschrift" panose="020B0502040204020203" pitchFamily="34" charset="0"/>
              </a:rPr>
              <a:t>	</a:t>
            </a:r>
            <a:r>
              <a:rPr lang="en-US" sz="1400" dirty="0">
                <a:latin typeface="SourceSansProRegular"/>
              </a:rPr>
              <a:t>One best thing about versatility of python language is that it can be used in many varieties of environments such as mobile applications, desktop applications, web development, hardware programming, and many more. The versatility of python makes it more attractive to use due to its high number of applications. Python can be used in nearly any kind of environment, and one will not face any kind of performance loss issue irrespective of the platform one is working. It is also much faster, reliable and efficient as it is independent of the developing environment and hence is almost always consistent.</a:t>
            </a:r>
          </a:p>
        </p:txBody>
      </p:sp>
      <p:sp>
        <p:nvSpPr>
          <p:cNvPr id="3" name="Title 2">
            <a:extLst>
              <a:ext uri="{FF2B5EF4-FFF2-40B4-BE49-F238E27FC236}">
                <a16:creationId xmlns:a16="http://schemas.microsoft.com/office/drawing/2014/main" id="{EF495C3B-73A1-4056-87B4-6F0B3D9C678B}"/>
              </a:ext>
            </a:extLst>
          </p:cNvPr>
          <p:cNvSpPr>
            <a:spLocks noGrp="1"/>
          </p:cNvSpPr>
          <p:nvPr>
            <p:ph type="title"/>
          </p:nvPr>
        </p:nvSpPr>
        <p:spPr/>
        <p:txBody>
          <a:bodyPr/>
          <a:lstStyle/>
          <a:p>
            <a:r>
              <a:rPr lang="en-IN" dirty="0"/>
              <a:t>WHY IS PYTHON POPULAR?</a:t>
            </a:r>
          </a:p>
        </p:txBody>
      </p:sp>
    </p:spTree>
    <p:extLst>
      <p:ext uri="{BB962C8B-B14F-4D97-AF65-F5344CB8AC3E}">
        <p14:creationId xmlns:p14="http://schemas.microsoft.com/office/powerpoint/2010/main" val="156764255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503</Words>
  <Application>Microsoft Office PowerPoint</Application>
  <PresentationFormat>On-screen Show (16:9)</PresentationFormat>
  <Paragraphs>27</Paragraphs>
  <Slides>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Wingdings</vt:lpstr>
      <vt:lpstr>Bahnschrift</vt:lpstr>
      <vt:lpstr>Raleway Thin</vt:lpstr>
      <vt:lpstr>Arial</vt:lpstr>
      <vt:lpstr>Overpass Mono</vt:lpstr>
      <vt:lpstr>Nunito Light</vt:lpstr>
      <vt:lpstr>Roboto Condensed Light</vt:lpstr>
      <vt:lpstr>SourceSansProRegular</vt:lpstr>
      <vt:lpstr>Roboto</vt:lpstr>
      <vt:lpstr>Anaheim</vt:lpstr>
      <vt:lpstr>Programming Lesson by Slidesgo</vt:lpstr>
      <vt:lpstr>INTRODUCTION TO PYTHON</vt:lpstr>
      <vt:lpstr>WHAT IS PYTHON</vt:lpstr>
      <vt:lpstr>HISTORY OF PYTHON</vt:lpstr>
      <vt:lpstr>WHY IS PYTHON POPULAR?</vt:lpstr>
      <vt:lpstr>WHY IS PYTHON POPULAR?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Varun Srinivasan</dc:creator>
  <cp:lastModifiedBy>Varun Srinivasan</cp:lastModifiedBy>
  <cp:revision>4</cp:revision>
  <dcterms:modified xsi:type="dcterms:W3CDTF">2020-10-23T18:02:23Z</dcterms:modified>
</cp:coreProperties>
</file>