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naheim"/>
      <p:regular r:id="rId18"/>
    </p:embeddedFont>
    <p:embeddedFont>
      <p:font typeface="Overpass Mono"/>
      <p:regular r:id="rId19"/>
      <p:bold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saLgyPD1byZNMD/xjH6Mf9Vq1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verpassMono-bold.fntdata"/><Relationship Id="rId22" Type="http://schemas.openxmlformats.org/officeDocument/2006/relationships/font" Target="fonts/SourceSansPro-bold.fntdata"/><Relationship Id="rId21" Type="http://schemas.openxmlformats.org/officeDocument/2006/relationships/font" Target="fonts/SourceSansPro-regular.fntdata"/><Relationship Id="rId24" Type="http://schemas.openxmlformats.org/officeDocument/2006/relationships/font" Target="fonts/SourceSansPro-boldItalic.fntdata"/><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verpassMono-regular.fntdata"/><Relationship Id="rId18" Type="http://schemas.openxmlformats.org/officeDocument/2006/relationships/font" Target="fonts/Anahei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4e9554f68_2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4e9554f68_2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e9554f68_2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e9554f68_2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4e9554f68_2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4e9554f68_2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e9554f68_2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e9554f68_2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e9554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e9554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e9554f68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e9554f68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e9554f68_2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4e9554f68_2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4e9554f68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4e9554f68_2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7"/>
          <p:cNvGrpSpPr/>
          <p:nvPr/>
        </p:nvGrpSpPr>
        <p:grpSpPr>
          <a:xfrm>
            <a:off x="7362284" y="1723643"/>
            <a:ext cx="1781706" cy="3419867"/>
            <a:chOff x="7397009" y="1731193"/>
            <a:chExt cx="1781706" cy="3419867"/>
          </a:xfrm>
        </p:grpSpPr>
        <p:sp>
          <p:nvSpPr>
            <p:cNvPr id="10" name="Google Shape;10;p7"/>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7"/>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7"/>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7"/>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7"/>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7"/>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7"/>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7"/>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7"/>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7"/>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8"/>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Thin"/>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54" name="Google Shape;54;p8"/>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55" name="Shape 55"/>
        <p:cNvGrpSpPr/>
        <p:nvPr/>
      </p:nvGrpSpPr>
      <p:grpSpPr>
        <a:xfrm>
          <a:off x="0" y="0"/>
          <a:ext cx="0" cy="0"/>
          <a:chOff x="0" y="0"/>
          <a:chExt cx="0" cy="0"/>
        </a:xfrm>
      </p:grpSpPr>
      <p:sp>
        <p:nvSpPr>
          <p:cNvPr id="56" name="Google Shape;56;p9"/>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57" name="Google Shape;57;p9"/>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ga4e9554f68_0_326"/>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a4e9554f68_0_326"/>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a4e9554f68_0_326"/>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a4e9554f68_0_326"/>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a4e9554f68_0_326"/>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a4e9554f68_0_326"/>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a4e9554f68_0_326"/>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a4e9554f68_0_326"/>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a4e9554f68_0_326"/>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a4e9554f68_0_326"/>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a4e9554f68_0_326"/>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a4e9554f68_0_326"/>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a4e9554f68_0_326"/>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a4e9554f68_0_326"/>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a4e9554f68_0_326"/>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a4e9554f68_0_326"/>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a4e9554f68_0_326"/>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a4e9554f68_0_326"/>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a4e9554f68_0_326"/>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 name="Google Shape;79;ga4e9554f68_0_326"/>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a4e9554f68_0_998"/>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0"/>
              </a:spcAft>
              <a:buSzPts val="1400"/>
              <a:buNone/>
              <a:defRPr/>
            </a:lvl9pPr>
          </a:lstStyle>
          <a:p/>
        </p:txBody>
      </p:sp>
      <p:sp>
        <p:nvSpPr>
          <p:cNvPr id="82" name="Google Shape;82;ga4e9554f68_0_99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83" name="Google Shape;83;ga4e9554f68_0_998"/>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a4e9554f68_0_998"/>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720725" y="1510795"/>
            <a:ext cx="8520600" cy="19104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t/>
            </a:r>
            <a:endParaRPr/>
          </a:p>
          <a:p>
            <a:pPr indent="0" lvl="0" marL="0" rtl="0" algn="l">
              <a:lnSpc>
                <a:spcPct val="80000"/>
              </a:lnSpc>
              <a:spcBef>
                <a:spcPts val="0"/>
              </a:spcBef>
              <a:spcAft>
                <a:spcPts val="0"/>
              </a:spcAft>
              <a:buSzPts val="7400"/>
              <a:buNone/>
            </a:pPr>
            <a:r>
              <a:t/>
            </a:r>
            <a:endParaRPr/>
          </a:p>
          <a:p>
            <a:pPr indent="0" lvl="0" marL="0" rtl="0" algn="l">
              <a:lnSpc>
                <a:spcPct val="80000"/>
              </a:lnSpc>
              <a:spcBef>
                <a:spcPts val="0"/>
              </a:spcBef>
              <a:spcAft>
                <a:spcPts val="0"/>
              </a:spcAft>
              <a:buSzPts val="7400"/>
              <a:buNone/>
            </a:pPr>
            <a:r>
              <a:rPr lang="en-US"/>
              <a:t>INTRODUCTION TO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a4e9554f68_2_351"/>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4</a:t>
            </a:r>
            <a:endParaRPr/>
          </a:p>
        </p:txBody>
      </p:sp>
      <p:sp>
        <p:nvSpPr>
          <p:cNvPr id="149" name="Google Shape;149;ga4e9554f68_2_351"/>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FFFFFF"/>
                </a:solidFill>
              </a:rPr>
              <a:t>Check whether all the boxes shown below are checked and hit install. You can change installation directory below if you want.</a:t>
            </a:r>
            <a:endParaRPr sz="2000">
              <a:solidFill>
                <a:srgbClr val="FFFFFF"/>
              </a:solidFill>
            </a:endParaRPr>
          </a:p>
        </p:txBody>
      </p:sp>
      <p:pic>
        <p:nvPicPr>
          <p:cNvPr id="150" name="Google Shape;150;ga4e9554f68_2_351"/>
          <p:cNvPicPr preferRelativeResize="0"/>
          <p:nvPr/>
        </p:nvPicPr>
        <p:blipFill>
          <a:blip r:embed="rId3">
            <a:alphaModFix/>
          </a:blip>
          <a:stretch>
            <a:fillRect/>
          </a:stretch>
        </p:blipFill>
        <p:spPr>
          <a:xfrm>
            <a:off x="0" y="2337550"/>
            <a:ext cx="4586033" cy="2805950"/>
          </a:xfrm>
          <a:prstGeom prst="rect">
            <a:avLst/>
          </a:prstGeom>
          <a:noFill/>
          <a:ln>
            <a:noFill/>
          </a:ln>
        </p:spPr>
      </p:pic>
      <p:pic>
        <p:nvPicPr>
          <p:cNvPr id="151" name="Google Shape;151;ga4e9554f68_2_351"/>
          <p:cNvPicPr preferRelativeResize="0"/>
          <p:nvPr/>
        </p:nvPicPr>
        <p:blipFill>
          <a:blip r:embed="rId4">
            <a:alphaModFix/>
          </a:blip>
          <a:stretch>
            <a:fillRect/>
          </a:stretch>
        </p:blipFill>
        <p:spPr>
          <a:xfrm>
            <a:off x="4562700" y="2337550"/>
            <a:ext cx="4581301" cy="280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a4e9554f68_2_365"/>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5</a:t>
            </a:r>
            <a:endParaRPr/>
          </a:p>
        </p:txBody>
      </p:sp>
      <p:sp>
        <p:nvSpPr>
          <p:cNvPr id="157" name="Google Shape;157;ga4e9554f68_2_365"/>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FFFFFF"/>
                </a:solidFill>
              </a:rPr>
              <a:t>Search IDLE on your start menu and open it up.</a:t>
            </a:r>
            <a:endParaRPr sz="2000">
              <a:solidFill>
                <a:srgbClr val="FFFFFF"/>
              </a:solidFill>
            </a:endParaRPr>
          </a:p>
          <a:p>
            <a:pPr indent="0" lvl="0" marL="0" rtl="0" algn="ctr">
              <a:spcBef>
                <a:spcPts val="0"/>
              </a:spcBef>
              <a:spcAft>
                <a:spcPts val="0"/>
              </a:spcAft>
              <a:buNone/>
            </a:pPr>
            <a:r>
              <a:rPr lang="en-US" sz="2000">
                <a:solidFill>
                  <a:srgbClr val="FFFFFF"/>
                </a:solidFill>
              </a:rPr>
              <a:t>You will be able to see whether the correct version was installed which is 3.9</a:t>
            </a:r>
            <a:endParaRPr sz="2000">
              <a:solidFill>
                <a:srgbClr val="FFFFFF"/>
              </a:solidFill>
            </a:endParaRPr>
          </a:p>
          <a:p>
            <a:pPr indent="0" lvl="0" marL="0" rtl="0" algn="ctr">
              <a:spcBef>
                <a:spcPts val="0"/>
              </a:spcBef>
              <a:spcAft>
                <a:spcPts val="0"/>
              </a:spcAft>
              <a:buNone/>
            </a:pPr>
            <a:r>
              <a:t/>
            </a:r>
            <a:endParaRPr sz="2000">
              <a:solidFill>
                <a:srgbClr val="FFFFFF"/>
              </a:solidFill>
            </a:endParaRPr>
          </a:p>
          <a:p>
            <a:pPr indent="0" lvl="0" marL="0" rtl="0" algn="ctr">
              <a:spcBef>
                <a:spcPts val="0"/>
              </a:spcBef>
              <a:spcAft>
                <a:spcPts val="0"/>
              </a:spcAft>
              <a:buNone/>
            </a:pPr>
            <a:r>
              <a:t/>
            </a:r>
            <a:endParaRPr sz="2000">
              <a:solidFill>
                <a:srgbClr val="FFFFFF"/>
              </a:solidFill>
            </a:endParaRPr>
          </a:p>
        </p:txBody>
      </p:sp>
      <p:pic>
        <p:nvPicPr>
          <p:cNvPr id="158" name="Google Shape;158;ga4e9554f68_2_365"/>
          <p:cNvPicPr preferRelativeResize="0"/>
          <p:nvPr/>
        </p:nvPicPr>
        <p:blipFill>
          <a:blip r:embed="rId3">
            <a:alphaModFix/>
          </a:blip>
          <a:stretch>
            <a:fillRect/>
          </a:stretch>
        </p:blipFill>
        <p:spPr>
          <a:xfrm>
            <a:off x="0" y="2130525"/>
            <a:ext cx="4382200" cy="3012975"/>
          </a:xfrm>
          <a:prstGeom prst="rect">
            <a:avLst/>
          </a:prstGeom>
          <a:noFill/>
          <a:ln>
            <a:noFill/>
          </a:ln>
        </p:spPr>
      </p:pic>
      <p:pic>
        <p:nvPicPr>
          <p:cNvPr id="159" name="Google Shape;159;ga4e9554f68_2_365"/>
          <p:cNvPicPr preferRelativeResize="0"/>
          <p:nvPr/>
        </p:nvPicPr>
        <p:blipFill>
          <a:blip r:embed="rId4">
            <a:alphaModFix/>
          </a:blip>
          <a:stretch>
            <a:fillRect/>
          </a:stretch>
        </p:blipFill>
        <p:spPr>
          <a:xfrm>
            <a:off x="4382190" y="2130525"/>
            <a:ext cx="4761810" cy="301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a4e9554f68_2_379"/>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6</a:t>
            </a:r>
            <a:endParaRPr/>
          </a:p>
        </p:txBody>
      </p:sp>
      <p:sp>
        <p:nvSpPr>
          <p:cNvPr id="165" name="Google Shape;165;ga4e9554f68_2_379"/>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FFFFFF"/>
                </a:solidFill>
              </a:rPr>
              <a:t>Open up your command prompt by typing cmd in start menu.Type pip and hit enter to see if you get an extensive menu of pip commands as shown below. </a:t>
            </a:r>
            <a:endParaRPr sz="2000">
              <a:solidFill>
                <a:srgbClr val="FFFFFF"/>
              </a:solidFill>
            </a:endParaRPr>
          </a:p>
          <a:p>
            <a:pPr indent="0" lvl="0" marL="0" rtl="0" algn="ctr">
              <a:spcBef>
                <a:spcPts val="0"/>
              </a:spcBef>
              <a:spcAft>
                <a:spcPts val="0"/>
              </a:spcAft>
              <a:buNone/>
            </a:pPr>
            <a:r>
              <a:t/>
            </a:r>
            <a:endParaRPr sz="2000">
              <a:solidFill>
                <a:srgbClr val="FFFFFF"/>
              </a:solidFill>
            </a:endParaRPr>
          </a:p>
        </p:txBody>
      </p:sp>
      <p:pic>
        <p:nvPicPr>
          <p:cNvPr id="166" name="Google Shape;166;ga4e9554f68_2_379"/>
          <p:cNvPicPr preferRelativeResize="0"/>
          <p:nvPr/>
        </p:nvPicPr>
        <p:blipFill>
          <a:blip r:embed="rId3">
            <a:alphaModFix/>
          </a:blip>
          <a:stretch>
            <a:fillRect/>
          </a:stretch>
        </p:blipFill>
        <p:spPr>
          <a:xfrm>
            <a:off x="1302875" y="1704425"/>
            <a:ext cx="5953501" cy="343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4e9554f68_2_387"/>
          <p:cNvSpPr txBox="1"/>
          <p:nvPr>
            <p:ph type="title"/>
          </p:nvPr>
        </p:nvSpPr>
        <p:spPr>
          <a:xfrm>
            <a:off x="2264325" y="1959175"/>
            <a:ext cx="4532400" cy="60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200"/>
              <a:t>Next Segment:</a:t>
            </a:r>
            <a:endParaRPr sz="3200"/>
          </a:p>
        </p:txBody>
      </p:sp>
      <p:sp>
        <p:nvSpPr>
          <p:cNvPr id="172" name="Google Shape;172;ga4e9554f68_2_387"/>
          <p:cNvSpPr txBox="1"/>
          <p:nvPr>
            <p:ph type="title"/>
          </p:nvPr>
        </p:nvSpPr>
        <p:spPr>
          <a:xfrm>
            <a:off x="420150" y="2642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FFFFFF"/>
                </a:solidFill>
              </a:rPr>
              <a:t>Basic python code tutorial</a:t>
            </a:r>
            <a:endParaRPr sz="2600">
              <a:solidFill>
                <a:srgbClr val="FFFFFF"/>
              </a:solidFill>
            </a:endParaRPr>
          </a:p>
        </p:txBody>
      </p:sp>
      <p:pic>
        <p:nvPicPr>
          <p:cNvPr id="173" name="Google Shape;173;ga4e9554f68_2_387"/>
          <p:cNvPicPr preferRelativeResize="0"/>
          <p:nvPr/>
        </p:nvPicPr>
        <p:blipFill>
          <a:blip r:embed="rId3">
            <a:alphaModFix/>
          </a:blip>
          <a:stretch>
            <a:fillRect/>
          </a:stretch>
        </p:blipFill>
        <p:spPr>
          <a:xfrm>
            <a:off x="6344700" y="1299450"/>
            <a:ext cx="2799300" cy="659725"/>
          </a:xfrm>
          <a:prstGeom prst="rect">
            <a:avLst/>
          </a:prstGeom>
          <a:noFill/>
          <a:ln>
            <a:noFill/>
          </a:ln>
        </p:spPr>
      </p:pic>
      <p:pic>
        <p:nvPicPr>
          <p:cNvPr id="174" name="Google Shape;174;ga4e9554f68_2_387"/>
          <p:cNvPicPr preferRelativeResize="0"/>
          <p:nvPr/>
        </p:nvPicPr>
        <p:blipFill>
          <a:blip r:embed="rId3">
            <a:alphaModFix/>
          </a:blip>
          <a:stretch>
            <a:fillRect/>
          </a:stretch>
        </p:blipFill>
        <p:spPr>
          <a:xfrm>
            <a:off x="11" y="4541218"/>
            <a:ext cx="2161427" cy="60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609498" y="1973024"/>
            <a:ext cx="4026001" cy="2802175"/>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600"/>
              <a:buFont typeface="Noto Sans Symbols"/>
              <a:buChar char="⮚"/>
            </a:pPr>
            <a:r>
              <a:rPr b="0" i="0" lang="en-US" sz="1500">
                <a:solidFill>
                  <a:srgbClr val="F2F2F2"/>
                </a:solidFill>
                <a:latin typeface="Source Sans Pro"/>
                <a:ea typeface="Source Sans Pro"/>
                <a:cs typeface="Source Sans Pro"/>
                <a:sym typeface="Source Sans Pro"/>
              </a:rPr>
              <a:t>Python is an interpreted, object-oriented, high-level programming language.</a:t>
            </a:r>
            <a:endParaRPr/>
          </a:p>
          <a:p>
            <a:pPr indent="-69850" lvl="0" marL="171450" rtl="0" algn="l">
              <a:lnSpc>
                <a:spcPct val="100000"/>
              </a:lnSpc>
              <a:spcBef>
                <a:spcPts val="0"/>
              </a:spcBef>
              <a:spcAft>
                <a:spcPts val="0"/>
              </a:spcAft>
              <a:buSzPts val="1600"/>
              <a:buFont typeface="Noto Sans Symbols"/>
              <a:buNone/>
            </a:pPr>
            <a:r>
              <a:t/>
            </a:r>
            <a:endParaRPr sz="15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600"/>
              <a:buFont typeface="Noto Sans Symbols"/>
              <a:buChar char="⮚"/>
            </a:pPr>
            <a:r>
              <a:rPr lang="en-US" sz="1500">
                <a:solidFill>
                  <a:srgbClr val="F2F2F2"/>
                </a:solidFill>
                <a:latin typeface="Source Sans Pro"/>
                <a:ea typeface="Source Sans Pro"/>
                <a:cs typeface="Source Sans Pro"/>
                <a:sym typeface="Source Sans Pro"/>
              </a:rPr>
              <a:t>It is both a programming language and a scripting language.</a:t>
            </a:r>
            <a:endParaRPr/>
          </a:p>
          <a:p>
            <a:pPr indent="-69850" lvl="0" marL="171450" rtl="0" algn="l">
              <a:lnSpc>
                <a:spcPct val="100000"/>
              </a:lnSpc>
              <a:spcBef>
                <a:spcPts val="0"/>
              </a:spcBef>
              <a:spcAft>
                <a:spcPts val="0"/>
              </a:spcAft>
              <a:buSzPts val="1600"/>
              <a:buFont typeface="Noto Sans Symbols"/>
              <a:buNone/>
            </a:pPr>
            <a:r>
              <a:t/>
            </a:r>
            <a:endParaRPr sz="15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600"/>
              <a:buFont typeface="Noto Sans Symbols"/>
              <a:buChar char="⮚"/>
            </a:pPr>
            <a:r>
              <a:rPr lang="en-US" sz="1500">
                <a:solidFill>
                  <a:srgbClr val="F2F2F2"/>
                </a:solidFill>
                <a:latin typeface="Source Sans Pro"/>
                <a:ea typeface="Source Sans Pro"/>
                <a:cs typeface="Source Sans Pro"/>
                <a:sym typeface="Source Sans Pro"/>
              </a:rPr>
              <a:t>Python is developed under an OSI-approved open source license, making it freely usable and distributable, even for commercial use.</a:t>
            </a:r>
            <a:endParaRPr/>
          </a:p>
          <a:p>
            <a:pPr indent="0" lvl="0" marL="0" rtl="0" algn="l">
              <a:lnSpc>
                <a:spcPct val="100000"/>
              </a:lnSpc>
              <a:spcBef>
                <a:spcPts val="0"/>
              </a:spcBef>
              <a:spcAft>
                <a:spcPts val="0"/>
              </a:spcAft>
              <a:buSzPts val="1600"/>
              <a:buNone/>
            </a:pPr>
            <a:r>
              <a:t/>
            </a:r>
            <a:endParaRPr sz="1500"/>
          </a:p>
        </p:txBody>
      </p:sp>
      <p:sp>
        <p:nvSpPr>
          <p:cNvPr id="95" name="Google Shape;95;p2"/>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WHAT IS PYTHON</a:t>
            </a:r>
            <a:endParaRPr>
              <a:solidFill>
                <a:schemeClr val="dk2"/>
              </a:solidFill>
            </a:endParaRPr>
          </a:p>
        </p:txBody>
      </p:sp>
      <p:sp>
        <p:nvSpPr>
          <p:cNvPr id="96" name="Google Shape;96;p2"/>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2"/>
          <p:cNvPicPr preferRelativeResize="0"/>
          <p:nvPr/>
        </p:nvPicPr>
        <p:blipFill rotWithShape="1">
          <a:blip r:embed="rId3">
            <a:alphaModFix/>
          </a:blip>
          <a:srcRect b="0" l="0" r="0" t="0"/>
          <a:stretch/>
        </p:blipFill>
        <p:spPr>
          <a:xfrm>
            <a:off x="5543550" y="1361738"/>
            <a:ext cx="2635249" cy="25258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HISTORY OF PYTHON</a:t>
            </a:r>
            <a:endParaRPr/>
          </a:p>
        </p:txBody>
      </p:sp>
      <p:sp>
        <p:nvSpPr>
          <p:cNvPr id="103" name="Google Shape;103;p3"/>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000"/>
              <a:buFont typeface="Noto Sans Symbols"/>
              <a:buChar char="⮚"/>
            </a:pPr>
            <a:r>
              <a:rPr b="0" i="0" lang="en-US" sz="1600">
                <a:solidFill>
                  <a:srgbClr val="F2F2F2"/>
                </a:solidFill>
                <a:latin typeface="Source Sans Pro"/>
                <a:ea typeface="Source Sans Pro"/>
                <a:cs typeface="Source Sans Pro"/>
                <a:sym typeface="Source Sans Pro"/>
              </a:rPr>
              <a:t>Python was developed in the late 1980s.</a:t>
            </a:r>
            <a:endParaRPr/>
          </a:p>
          <a:p>
            <a:pPr indent="-107950" lvl="0" marL="171450" rtl="0" algn="l">
              <a:lnSpc>
                <a:spcPct val="100000"/>
              </a:lnSpc>
              <a:spcBef>
                <a:spcPts val="0"/>
              </a:spcBef>
              <a:spcAft>
                <a:spcPts val="0"/>
              </a:spcAft>
              <a:buSzPts val="1000"/>
              <a:buFont typeface="Noto Sans Symbols"/>
              <a:buNone/>
            </a:pPr>
            <a:r>
              <a:t/>
            </a:r>
            <a:endParaRPr sz="16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000"/>
              <a:buFont typeface="Noto Sans Symbols"/>
              <a:buChar char="⮚"/>
            </a:pPr>
            <a:r>
              <a:rPr lang="en-US" sz="1600">
                <a:solidFill>
                  <a:srgbClr val="F2F2F2"/>
                </a:solidFill>
                <a:latin typeface="Source Sans Pro"/>
                <a:ea typeface="Source Sans Pro"/>
                <a:cs typeface="Source Sans Pro"/>
                <a:sym typeface="Source Sans Pro"/>
              </a:rPr>
              <a:t>Developed by  Guido van Rossum at Centrum Wiskunde &amp; Informatica (CWI) in the Netherlands as a successor to the ABC language,</a:t>
            </a:r>
            <a:endParaRPr/>
          </a:p>
          <a:p>
            <a:pPr indent="-107950" lvl="0" marL="171450" rtl="0" algn="l">
              <a:lnSpc>
                <a:spcPct val="100000"/>
              </a:lnSpc>
              <a:spcBef>
                <a:spcPts val="0"/>
              </a:spcBef>
              <a:spcAft>
                <a:spcPts val="0"/>
              </a:spcAft>
              <a:buSzPts val="1000"/>
              <a:buFont typeface="Noto Sans Symbols"/>
              <a:buNone/>
            </a:pPr>
            <a:r>
              <a:t/>
            </a:r>
            <a:endParaRPr sz="16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000"/>
              <a:buFont typeface="Noto Sans Symbols"/>
              <a:buChar char="⮚"/>
            </a:pPr>
            <a:r>
              <a:rPr lang="en-US" sz="1600">
                <a:solidFill>
                  <a:srgbClr val="F2F2F2"/>
                </a:solidFill>
                <a:latin typeface="Source Sans Pro"/>
                <a:ea typeface="Source Sans Pro"/>
                <a:cs typeface="Source Sans Pro"/>
                <a:sym typeface="Source Sans Pro"/>
              </a:rPr>
              <a:t>Python 2.0 was released on October 16, 2000, with many major new features, including a cycle-detecting garbage collector for memory management.</a:t>
            </a:r>
            <a:endParaRPr/>
          </a:p>
          <a:p>
            <a:pPr indent="-107950" lvl="0" marL="171450" rtl="0" algn="l">
              <a:lnSpc>
                <a:spcPct val="100000"/>
              </a:lnSpc>
              <a:spcBef>
                <a:spcPts val="0"/>
              </a:spcBef>
              <a:spcAft>
                <a:spcPts val="0"/>
              </a:spcAft>
              <a:buSzPts val="1000"/>
              <a:buFont typeface="Noto Sans Symbols"/>
              <a:buNone/>
            </a:pPr>
            <a:r>
              <a:t/>
            </a:r>
            <a:endParaRPr sz="1600">
              <a:solidFill>
                <a:srgbClr val="F2F2F2"/>
              </a:solidFill>
              <a:latin typeface="Source Sans Pro"/>
              <a:ea typeface="Source Sans Pro"/>
              <a:cs typeface="Source Sans Pro"/>
              <a:sym typeface="Source Sans Pro"/>
            </a:endParaRPr>
          </a:p>
          <a:p>
            <a:pPr indent="-171450" lvl="0" marL="171450" rtl="0" algn="l">
              <a:lnSpc>
                <a:spcPct val="100000"/>
              </a:lnSpc>
              <a:spcBef>
                <a:spcPts val="0"/>
              </a:spcBef>
              <a:spcAft>
                <a:spcPts val="0"/>
              </a:spcAft>
              <a:buSzPts val="1000"/>
              <a:buFont typeface="Noto Sans Symbols"/>
              <a:buChar char="⮚"/>
            </a:pPr>
            <a:r>
              <a:rPr lang="en-US" sz="1600">
                <a:solidFill>
                  <a:srgbClr val="F2F2F2"/>
                </a:solidFill>
                <a:latin typeface="Source Sans Pro"/>
                <a:ea typeface="Source Sans Pro"/>
                <a:cs typeface="Source Sans Pro"/>
                <a:sym typeface="Source Sans Pro"/>
              </a:rPr>
              <a:t>Python 3.0, a major, backwards-incompatible release, was released on December 3, 2008 after a long period of testing and is currently the most popular IDLE version of python.</a:t>
            </a:r>
            <a:endParaRPr sz="1600">
              <a:solidFill>
                <a:srgbClr val="F2F2F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idx="1" type="subTitle"/>
          </p:nvPr>
        </p:nvSpPr>
        <p:spPr>
          <a:xfrm flipH="1">
            <a:off x="720000" y="1132374"/>
            <a:ext cx="7704000" cy="3871425"/>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000"/>
              <a:buFont typeface="Noto Sans Symbols"/>
              <a:buChar char="❑"/>
            </a:pPr>
            <a:r>
              <a:rPr lang="en-US" sz="1700">
                <a:latin typeface="Arial"/>
                <a:ea typeface="Arial"/>
                <a:cs typeface="Arial"/>
                <a:sym typeface="Arial"/>
              </a:rPr>
              <a:t>Easy to Learn and Use</a:t>
            </a:r>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Python language is incredibly easy to use and learn for new beginners and newcomers. The python language is one of the most accessible programming languages available because it has simplified syntax and not complicated, which gives more emphasis on natural language. Due to its ease of learning and usage, python codes can be easily written and executed much faster than other programming languages.</a:t>
            </a:r>
            <a:endParaRPr/>
          </a:p>
          <a:p>
            <a:pPr indent="0" lvl="0" marL="114300" rtl="0" algn="l">
              <a:lnSpc>
                <a:spcPct val="100000"/>
              </a:lnSpc>
              <a:spcBef>
                <a:spcPts val="0"/>
              </a:spcBef>
              <a:spcAft>
                <a:spcPts val="0"/>
              </a:spcAft>
              <a:buSzPts val="1000"/>
              <a:buNone/>
            </a:pPr>
            <a:r>
              <a:t/>
            </a:r>
            <a:endParaRPr sz="1400">
              <a:latin typeface="Source Sans Pro"/>
              <a:ea typeface="Source Sans Pro"/>
              <a:cs typeface="Source Sans Pro"/>
              <a:sym typeface="Source Sans Pro"/>
            </a:endParaRPr>
          </a:p>
          <a:p>
            <a:pPr indent="-285750" lvl="0" marL="400050" rtl="0" algn="l">
              <a:lnSpc>
                <a:spcPct val="100000"/>
              </a:lnSpc>
              <a:spcBef>
                <a:spcPts val="0"/>
              </a:spcBef>
              <a:spcAft>
                <a:spcPts val="0"/>
              </a:spcAft>
              <a:buSzPts val="1000"/>
              <a:buFont typeface="Noto Sans Symbols"/>
              <a:buChar char="❑"/>
            </a:pPr>
            <a:r>
              <a:rPr lang="en-US" sz="1400">
                <a:latin typeface="Source Sans Pro"/>
                <a:ea typeface="Source Sans Pro"/>
                <a:cs typeface="Source Sans Pro"/>
                <a:sym typeface="Source Sans Pro"/>
              </a:rPr>
              <a:t> </a:t>
            </a:r>
            <a:r>
              <a:rPr lang="en-US" sz="1700">
                <a:latin typeface="Arial"/>
                <a:ea typeface="Arial"/>
                <a:cs typeface="Arial"/>
                <a:sym typeface="Arial"/>
              </a:rPr>
              <a:t>Mature and Supportive Python Community</a:t>
            </a:r>
            <a:endParaRPr sz="1700">
              <a:latin typeface="Arial"/>
              <a:ea typeface="Arial"/>
              <a:cs typeface="Arial"/>
              <a:sym typeface="Arial"/>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Python was created more than 30 years ago, which is a lot of time for any community of programming language to grow and mature adequately to support developers ranging from beginner to expert levels. There are plenty of documentation, guides and Video Tutorials for Python language are available that learner and developer of any skill level or ages can use and receive the support required to enhance their knowledge in python programming language.</a:t>
            </a:r>
            <a:endParaRPr/>
          </a:p>
        </p:txBody>
      </p:sp>
      <p:sp>
        <p:nvSpPr>
          <p:cNvPr id="109" name="Google Shape;109;p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WHY IS PYTHON POPULAR?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1" type="subTitle"/>
          </p:nvPr>
        </p:nvSpPr>
        <p:spPr>
          <a:xfrm flipH="1">
            <a:off x="720000" y="1132374"/>
            <a:ext cx="7704000" cy="3871425"/>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000"/>
              <a:buFont typeface="Noto Sans Symbols"/>
              <a:buChar char="❑"/>
            </a:pPr>
            <a:r>
              <a:rPr lang="en-US" sz="1700">
                <a:latin typeface="Arial"/>
                <a:ea typeface="Arial"/>
                <a:cs typeface="Arial"/>
                <a:sym typeface="Arial"/>
              </a:rPr>
              <a:t>Hundreds of Python Libraries and Frameworks</a:t>
            </a:r>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Python has excellent libraries that you can use to select and save your time and effort on the initial cycle of development. There are also lots of cloud media services that offer cross-platform support through library-like tools, which can be extremely beneficial. For example : matplotlib for plotting charts and graphs, SciPy for engineering applications, science, and mathematics etc.</a:t>
            </a:r>
            <a:endParaRPr/>
          </a:p>
          <a:p>
            <a:pPr indent="0" lvl="0" marL="114300" rtl="0" algn="l">
              <a:lnSpc>
                <a:spcPct val="100000"/>
              </a:lnSpc>
              <a:spcBef>
                <a:spcPts val="0"/>
              </a:spcBef>
              <a:spcAft>
                <a:spcPts val="0"/>
              </a:spcAft>
              <a:buSzPts val="1000"/>
              <a:buNone/>
            </a:pPr>
            <a:r>
              <a:t/>
            </a:r>
            <a:endParaRPr sz="1400">
              <a:latin typeface="Source Sans Pro"/>
              <a:ea typeface="Source Sans Pro"/>
              <a:cs typeface="Source Sans Pro"/>
              <a:sym typeface="Source Sans Pro"/>
            </a:endParaRPr>
          </a:p>
          <a:p>
            <a:pPr indent="-285750" lvl="0" marL="400050" rtl="0" algn="l">
              <a:lnSpc>
                <a:spcPct val="100000"/>
              </a:lnSpc>
              <a:spcBef>
                <a:spcPts val="0"/>
              </a:spcBef>
              <a:spcAft>
                <a:spcPts val="0"/>
              </a:spcAft>
              <a:buSzPts val="1000"/>
              <a:buFont typeface="Noto Sans Symbols"/>
              <a:buChar char="❑"/>
            </a:pPr>
            <a:r>
              <a:rPr lang="en-US" sz="1400">
                <a:latin typeface="Source Sans Pro"/>
                <a:ea typeface="Source Sans Pro"/>
                <a:cs typeface="Source Sans Pro"/>
                <a:sym typeface="Source Sans Pro"/>
              </a:rPr>
              <a:t> </a:t>
            </a:r>
            <a:r>
              <a:rPr lang="en-US" sz="1700">
                <a:latin typeface="Arial"/>
                <a:ea typeface="Arial"/>
                <a:cs typeface="Arial"/>
                <a:sym typeface="Arial"/>
              </a:rPr>
              <a:t>Versatility, Efficiency, Reliability, and Speed</a:t>
            </a:r>
            <a:endParaRPr sz="1700">
              <a:latin typeface="Arial"/>
              <a:ea typeface="Arial"/>
              <a:cs typeface="Arial"/>
              <a:sym typeface="Arial"/>
            </a:endParaRPr>
          </a:p>
          <a:p>
            <a:pPr indent="0" lvl="0" marL="114300" rtl="0" algn="l">
              <a:lnSpc>
                <a:spcPct val="100000"/>
              </a:lnSpc>
              <a:spcBef>
                <a:spcPts val="0"/>
              </a:spcBef>
              <a:spcAft>
                <a:spcPts val="0"/>
              </a:spcAft>
              <a:buSzPts val="1000"/>
              <a:buNone/>
            </a:pPr>
            <a:r>
              <a:rPr lang="en-US" sz="1700">
                <a:latin typeface="Arial"/>
                <a:ea typeface="Arial"/>
                <a:cs typeface="Arial"/>
                <a:sym typeface="Arial"/>
              </a:rPr>
              <a:t>	</a:t>
            </a:r>
            <a:r>
              <a:rPr lang="en-US" sz="1400">
                <a:latin typeface="Source Sans Pro"/>
                <a:ea typeface="Source Sans Pro"/>
                <a:cs typeface="Source Sans Pro"/>
                <a:sym typeface="Source Sans Pro"/>
              </a:rPr>
              <a:t>One best thing about versatility of python language is that it can be used in many varieties of environments such as mobile applications, desktop applications, web development, hardware programming, and many more. The versatility of python makes it more attractive to use due to its high number of applications. Python can be used in nearly any kind of environment, and one will not face any kind of performance loss issue irrespective of the platform one is working. It is also much faster, reliable and efficient as it is independent of the developing environment and hence is almost always consistent.</a:t>
            </a:r>
            <a:endParaRPr/>
          </a:p>
        </p:txBody>
      </p:sp>
      <p:sp>
        <p:nvSpPr>
          <p:cNvPr id="115" name="Google Shape;115;p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WHY IS PYTHON POPULAR?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4e9554f68_0_0"/>
          <p:cNvSpPr txBox="1"/>
          <p:nvPr>
            <p:ph type="title"/>
          </p:nvPr>
        </p:nvSpPr>
        <p:spPr>
          <a:xfrm>
            <a:off x="268275" y="270450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US"/>
              <a:t>Installa</a:t>
            </a:r>
            <a:r>
              <a:rPr lang="en-US"/>
              <a:t>tion</a:t>
            </a:r>
            <a:endParaRPr/>
          </a:p>
        </p:txBody>
      </p:sp>
      <p:sp>
        <p:nvSpPr>
          <p:cNvPr id="121" name="Google Shape;121;ga4e9554f68_0_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US" sz="5000"/>
              <a:t>Python Tutorial</a:t>
            </a:r>
            <a:endParaRPr sz="5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4e9554f68_0_673"/>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1</a:t>
            </a:r>
            <a:endParaRPr/>
          </a:p>
        </p:txBody>
      </p:sp>
      <p:sp>
        <p:nvSpPr>
          <p:cNvPr id="127" name="Google Shape;127;ga4e9554f68_0_673"/>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rgbClr val="FFFFFF"/>
                </a:solidFill>
              </a:rPr>
              <a:t>Go to python.org and click on downloads.</a:t>
            </a:r>
            <a:endParaRPr sz="2500">
              <a:solidFill>
                <a:srgbClr val="FFFFFF"/>
              </a:solidFill>
            </a:endParaRPr>
          </a:p>
        </p:txBody>
      </p:sp>
      <p:pic>
        <p:nvPicPr>
          <p:cNvPr id="128" name="Google Shape;128;ga4e9554f68_0_673"/>
          <p:cNvPicPr preferRelativeResize="0"/>
          <p:nvPr/>
        </p:nvPicPr>
        <p:blipFill>
          <a:blip r:embed="rId3">
            <a:alphaModFix/>
          </a:blip>
          <a:stretch>
            <a:fillRect/>
          </a:stretch>
        </p:blipFill>
        <p:spPr>
          <a:xfrm>
            <a:off x="0" y="1288625"/>
            <a:ext cx="9144001" cy="38548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a4e9554f68_2_336"/>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2</a:t>
            </a:r>
            <a:endParaRPr/>
          </a:p>
        </p:txBody>
      </p:sp>
      <p:sp>
        <p:nvSpPr>
          <p:cNvPr id="134" name="Google Shape;134;ga4e9554f68_2_336"/>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FFFFFF"/>
                </a:solidFill>
              </a:rPr>
              <a:t>Download Python 3.9.0 and click on the exe file once downloaded then run it.</a:t>
            </a:r>
            <a:endParaRPr sz="2000">
              <a:solidFill>
                <a:srgbClr val="FFFFFF"/>
              </a:solidFill>
            </a:endParaRPr>
          </a:p>
        </p:txBody>
      </p:sp>
      <p:pic>
        <p:nvPicPr>
          <p:cNvPr id="135" name="Google Shape;135;ga4e9554f68_2_336"/>
          <p:cNvPicPr preferRelativeResize="0"/>
          <p:nvPr/>
        </p:nvPicPr>
        <p:blipFill>
          <a:blip r:embed="rId3">
            <a:alphaModFix/>
          </a:blip>
          <a:stretch>
            <a:fillRect/>
          </a:stretch>
        </p:blipFill>
        <p:spPr>
          <a:xfrm>
            <a:off x="0" y="1567875"/>
            <a:ext cx="9213751" cy="3575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a4e9554f68_2_342"/>
          <p:cNvSpPr txBox="1"/>
          <p:nvPr>
            <p:ph type="title"/>
          </p:nvPr>
        </p:nvSpPr>
        <p:spPr>
          <a:xfrm>
            <a:off x="985613" y="895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 3</a:t>
            </a:r>
            <a:endParaRPr/>
          </a:p>
        </p:txBody>
      </p:sp>
      <p:sp>
        <p:nvSpPr>
          <p:cNvPr id="141" name="Google Shape;141;ga4e9554f68_2_342"/>
          <p:cNvSpPr txBox="1"/>
          <p:nvPr>
            <p:ph type="title"/>
          </p:nvPr>
        </p:nvSpPr>
        <p:spPr>
          <a:xfrm>
            <a:off x="304275" y="617325"/>
            <a:ext cx="84252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FFFFFF"/>
                </a:solidFill>
              </a:rPr>
              <a:t>1)Check the lowest box which says Add Python to PATH and select customize installation.</a:t>
            </a:r>
            <a:endParaRPr sz="2000">
              <a:solidFill>
                <a:srgbClr val="FFFFFF"/>
              </a:solidFill>
            </a:endParaRPr>
          </a:p>
          <a:p>
            <a:pPr indent="0" lvl="0" marL="0" rtl="0" algn="ctr">
              <a:spcBef>
                <a:spcPts val="0"/>
              </a:spcBef>
              <a:spcAft>
                <a:spcPts val="0"/>
              </a:spcAft>
              <a:buNone/>
            </a:pPr>
            <a:r>
              <a:rPr lang="en-US" sz="2000">
                <a:solidFill>
                  <a:srgbClr val="FFFFFF"/>
                </a:solidFill>
              </a:rPr>
              <a:t>2)Make sure all boxes are checked on the next page and continue.</a:t>
            </a:r>
            <a:endParaRPr sz="2000">
              <a:solidFill>
                <a:srgbClr val="FFFFFF"/>
              </a:solidFill>
            </a:endParaRPr>
          </a:p>
        </p:txBody>
      </p:sp>
      <p:pic>
        <p:nvPicPr>
          <p:cNvPr id="142" name="Google Shape;142;ga4e9554f68_2_342"/>
          <p:cNvPicPr preferRelativeResize="0"/>
          <p:nvPr/>
        </p:nvPicPr>
        <p:blipFill>
          <a:blip r:embed="rId3">
            <a:alphaModFix/>
          </a:blip>
          <a:stretch>
            <a:fillRect/>
          </a:stretch>
        </p:blipFill>
        <p:spPr>
          <a:xfrm>
            <a:off x="0" y="2284525"/>
            <a:ext cx="4640854" cy="2858976"/>
          </a:xfrm>
          <a:prstGeom prst="rect">
            <a:avLst/>
          </a:prstGeom>
          <a:noFill/>
          <a:ln>
            <a:noFill/>
          </a:ln>
        </p:spPr>
      </p:pic>
      <p:pic>
        <p:nvPicPr>
          <p:cNvPr id="143" name="Google Shape;143;ga4e9554f68_2_342"/>
          <p:cNvPicPr preferRelativeResize="0"/>
          <p:nvPr/>
        </p:nvPicPr>
        <p:blipFill>
          <a:blip r:embed="rId4">
            <a:alphaModFix/>
          </a:blip>
          <a:stretch>
            <a:fillRect/>
          </a:stretch>
        </p:blipFill>
        <p:spPr>
          <a:xfrm>
            <a:off x="4640025" y="2284525"/>
            <a:ext cx="4503974" cy="285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Varun Srinivasan</dc:creator>
</cp:coreProperties>
</file>