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69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1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6D4B-5987-4012-8376-8019E86DA7D0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BD31-52E0-4E86-A00A-0E489436F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72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6D4B-5987-4012-8376-8019E86DA7D0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BD31-52E0-4E86-A00A-0E489436F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45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6D4B-5987-4012-8376-8019E86DA7D0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BD31-52E0-4E86-A00A-0E489436F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30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6D4B-5987-4012-8376-8019E86DA7D0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BD31-52E0-4E86-A00A-0E489436F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0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6D4B-5987-4012-8376-8019E86DA7D0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BD31-52E0-4E86-A00A-0E489436F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42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6D4B-5987-4012-8376-8019E86DA7D0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BD31-52E0-4E86-A00A-0E489436F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6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6D4B-5987-4012-8376-8019E86DA7D0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BD31-52E0-4E86-A00A-0E489436F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6D4B-5987-4012-8376-8019E86DA7D0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BD31-52E0-4E86-A00A-0E489436F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012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6D4B-5987-4012-8376-8019E86DA7D0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BD31-52E0-4E86-A00A-0E489436F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52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6D4B-5987-4012-8376-8019E86DA7D0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BD31-52E0-4E86-A00A-0E489436F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73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6D4B-5987-4012-8376-8019E86DA7D0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BD31-52E0-4E86-A00A-0E489436F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38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06D4B-5987-4012-8376-8019E86DA7D0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DBD31-52E0-4E86-A00A-0E489436F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29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rsandbox.ucdavis.edu/info/technology-faqs/" TargetMode="External"/><Relationship Id="rId2" Type="http://schemas.openxmlformats.org/officeDocument/2006/relationships/hyperlink" Target="https://arsandbox.ucdavis.edu/instructions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530"/>
            <a:ext cx="9144000" cy="821470"/>
          </a:xfrm>
        </p:spPr>
        <p:txBody>
          <a:bodyPr>
            <a:noAutofit/>
          </a:bodyPr>
          <a:lstStyle/>
          <a:p>
            <a:r>
              <a:rPr lang="en-US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/>
            </a:r>
            <a:br>
              <a:rPr lang="en-US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</a:br>
            <a:r>
              <a:rPr lang="en-US" b="1" dirty="0">
                <a:ln w="0"/>
                <a:gradFill flip="none" rotWithShape="1">
                  <a:gsLst>
                    <a:gs pos="0">
                      <a:schemeClr val="accent2">
                        <a:lumMod val="75000"/>
                        <a:shade val="30000"/>
                        <a:satMod val="115000"/>
                      </a:schemeClr>
                    </a:gs>
                    <a:gs pos="49000">
                      <a:schemeClr val="accent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M</a:t>
            </a:r>
            <a:r>
              <a:rPr lang="en-US" sz="4000" dirty="0"/>
              <a:t>cNeese </a:t>
            </a:r>
            <a:r>
              <a:rPr lang="en-US" b="1" dirty="0">
                <a:ln w="0"/>
                <a:gradFill flip="none" rotWithShape="1">
                  <a:gsLst>
                    <a:gs pos="0">
                      <a:schemeClr val="accent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A</a:t>
            </a:r>
            <a:r>
              <a:rPr lang="en-US" sz="4000" dirty="0"/>
              <a:t>ugmented </a:t>
            </a:r>
            <a:r>
              <a:rPr lang="en-US" b="1" dirty="0">
                <a:ln w="0"/>
                <a:gradFill flip="none" rotWithShape="1">
                  <a:gsLst>
                    <a:gs pos="0">
                      <a:schemeClr val="accent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R</a:t>
            </a:r>
            <a:r>
              <a:rPr lang="en-US" sz="4000" dirty="0"/>
              <a:t>eality </a:t>
            </a:r>
            <a:r>
              <a:rPr lang="en-US" b="1" dirty="0">
                <a:ln w="0"/>
                <a:gradFill flip="none" rotWithShape="1">
                  <a:gsLst>
                    <a:gs pos="0">
                      <a:schemeClr val="accent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S</a:t>
            </a:r>
            <a:r>
              <a:rPr lang="en-US" sz="4000" dirty="0"/>
              <a:t>andbox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79585"/>
            <a:ext cx="9144000" cy="360362"/>
          </a:xfrm>
        </p:spPr>
        <p:txBody>
          <a:bodyPr>
            <a:normAutofit fontScale="92500"/>
          </a:bodyPr>
          <a:lstStyle/>
          <a:p>
            <a:r>
              <a:rPr lang="en-US" sz="1400" dirty="0" smtClean="0"/>
              <a:t>Erin </a:t>
            </a:r>
            <a:r>
              <a:rPr lang="en-US" sz="1400" dirty="0"/>
              <a:t>Bryson, Steven </a:t>
            </a:r>
            <a:r>
              <a:rPr lang="en-US" sz="1400" dirty="0" err="1"/>
              <a:t>Dabelow</a:t>
            </a:r>
            <a:r>
              <a:rPr lang="en-US" sz="1400" dirty="0"/>
              <a:t>, Andrew Galloway, </a:t>
            </a:r>
            <a:r>
              <a:rPr lang="en-US" sz="1400" dirty="0" err="1"/>
              <a:t>Pramod</a:t>
            </a:r>
            <a:r>
              <a:rPr lang="en-US" sz="1400" dirty="0"/>
              <a:t> </a:t>
            </a:r>
            <a:r>
              <a:rPr lang="en-US" sz="1400" dirty="0" err="1"/>
              <a:t>Gobburi</a:t>
            </a:r>
            <a:r>
              <a:rPr lang="en-US" sz="1400" dirty="0" smtClean="0"/>
              <a:t>, Samantha </a:t>
            </a:r>
            <a:r>
              <a:rPr lang="en-US" sz="1400" dirty="0" err="1" smtClean="0"/>
              <a:t>Gunnell</a:t>
            </a:r>
            <a:r>
              <a:rPr lang="en-US" sz="1400" dirty="0" smtClean="0"/>
              <a:t>, </a:t>
            </a:r>
            <a:r>
              <a:rPr lang="en-US" sz="1400" dirty="0"/>
              <a:t>Jason Rowland, Tyler Spears, Wendy </a:t>
            </a:r>
            <a:r>
              <a:rPr lang="en-US" sz="1400" dirty="0" err="1"/>
              <a:t>Tygrett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359508" y="889585"/>
            <a:ext cx="7875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College of Engineering and Computer Science, McNeese State University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C1613C8-05BB-416F-8456-72F998A6A138}"/>
              </a:ext>
            </a:extLst>
          </p:cNvPr>
          <p:cNvSpPr txBox="1"/>
          <p:nvPr/>
        </p:nvSpPr>
        <p:spPr>
          <a:xfrm>
            <a:off x="142652" y="1603429"/>
            <a:ext cx="2061519" cy="139185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2"/>
              </a:gs>
            </a:gsLst>
            <a:lin ang="16200000" scaled="1"/>
            <a:tileRect/>
          </a:gradFill>
          <a:ln>
            <a:noFill/>
          </a:ln>
        </p:spPr>
        <p:txBody>
          <a:bodyPr wrap="square" rtlCol="0">
            <a:noAutofit/>
          </a:bodyPr>
          <a:lstStyle/>
          <a:p>
            <a:pPr algn="just"/>
            <a:r>
              <a:rPr lang="en-US" sz="1200" dirty="0"/>
              <a:t>The augmented reality sandbox utilizes three-dimensional visualization applications that were originally designed by researchers at University of California, Davis.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135C880-A0E4-4B9E-A656-997070827A88}"/>
              </a:ext>
            </a:extLst>
          </p:cNvPr>
          <p:cNvSpPr txBox="1"/>
          <p:nvPr/>
        </p:nvSpPr>
        <p:spPr>
          <a:xfrm>
            <a:off x="2296344" y="1577749"/>
            <a:ext cx="4458785" cy="2215991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2"/>
              </a:gs>
            </a:gsLst>
            <a:lin ang="162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200" dirty="0"/>
              <a:t>The sandbox allows users to create topography models augmented in real-time with elevation color maps, simulated water, and topographical contour lines by shaping the sand. Its goal is to aid in teaching earth science concepts.</a:t>
            </a:r>
            <a:endParaRPr lang="en-US" sz="500" dirty="0"/>
          </a:p>
          <a:p>
            <a:pPr algn="just"/>
            <a:r>
              <a:rPr lang="en-US" sz="500" dirty="0"/>
              <a:t>   </a:t>
            </a:r>
            <a:r>
              <a:rPr lang="en-US" sz="1200" dirty="0"/>
              <a:t> </a:t>
            </a:r>
            <a:br>
              <a:rPr lang="en-US" sz="1200" dirty="0"/>
            </a:br>
            <a:r>
              <a:rPr lang="en-US" sz="1200" dirty="0"/>
              <a:t>The users can place their open hand to create virtual rain clouds, which simulate the flow of water over sand using realistic water simulations.</a:t>
            </a:r>
          </a:p>
          <a:p>
            <a:pPr algn="just"/>
            <a:r>
              <a:rPr lang="en-US" sz="500" dirty="0"/>
              <a:t>  </a:t>
            </a:r>
            <a:endParaRPr lang="en-US" sz="200" dirty="0"/>
          </a:p>
          <a:p>
            <a:pPr algn="just"/>
            <a:r>
              <a:rPr lang="en-US" sz="1200" dirty="0"/>
              <a:t>Contour lines and colors may be adjusted to convey different topography aspects. Default contour lines and colors were chosen to show how elevation changes relate to hydrologic processes.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E82BA74-0590-4AC5-AE17-FD7BCC1D3452}"/>
              </a:ext>
            </a:extLst>
          </p:cNvPr>
          <p:cNvSpPr/>
          <p:nvPr/>
        </p:nvSpPr>
        <p:spPr>
          <a:xfrm>
            <a:off x="142651" y="1175927"/>
            <a:ext cx="2061519" cy="43551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Is It?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D8A797A-58A0-4553-A53A-927C53ED1D9E}"/>
              </a:ext>
            </a:extLst>
          </p:cNvPr>
          <p:cNvSpPr txBox="1"/>
          <p:nvPr/>
        </p:nvSpPr>
        <p:spPr>
          <a:xfrm>
            <a:off x="6836457" y="1605038"/>
            <a:ext cx="2148791" cy="4585871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2"/>
              </a:gs>
            </a:gsLst>
            <a:lin ang="16200000" scaled="1"/>
            <a:tileRect/>
          </a:gradFill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400" b="1" u="sng" dirty="0"/>
              <a:t>HARDWARE:</a:t>
            </a:r>
          </a:p>
          <a:p>
            <a:r>
              <a:rPr lang="en-US" sz="300" b="1" u="sng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 computer with a high-end graphics card (AMD/ATI Radeon or Nvidia GeForce)</a:t>
            </a:r>
          </a:p>
          <a:p>
            <a:endParaRPr lang="en-US" sz="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Microsoft Kinect 3D camera</a:t>
            </a:r>
            <a:r>
              <a:rPr lang="en-US" sz="800" dirty="0"/>
              <a:t> </a:t>
            </a:r>
          </a:p>
          <a:p>
            <a:r>
              <a:rPr lang="en-US" sz="300" dirty="0"/>
              <a:t> </a:t>
            </a:r>
            <a:endParaRPr lang="en-US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 digital video projector with a 4:3 aspect ratio</a:t>
            </a:r>
            <a:r>
              <a:rPr lang="en-US" sz="80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 sandbox with a 4:3 aspect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Sand</a:t>
            </a:r>
          </a:p>
          <a:p>
            <a:r>
              <a:rPr lang="en-US" sz="300" dirty="0"/>
              <a:t> </a:t>
            </a:r>
            <a:endParaRPr lang="en-US" sz="800" dirty="0"/>
          </a:p>
          <a:p>
            <a:pPr algn="ctr"/>
            <a:r>
              <a:rPr lang="en-US" sz="1400" b="1" u="sng" dirty="0"/>
              <a:t>SOFTWARE:</a:t>
            </a:r>
          </a:p>
          <a:p>
            <a:r>
              <a:rPr lang="en-US" sz="300" b="1" u="sng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Linux operating system</a:t>
            </a:r>
          </a:p>
          <a:p>
            <a:r>
              <a:rPr lang="en-US" sz="300" dirty="0"/>
              <a:t> 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UC Davis’s AR Sandbox software packages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300" dirty="0"/>
          </a:p>
          <a:p>
            <a:r>
              <a:rPr lang="en-US" sz="300" dirty="0"/>
              <a:t> </a:t>
            </a:r>
            <a:endParaRPr lang="en-US" sz="400" dirty="0"/>
          </a:p>
          <a:p>
            <a:pPr algn="ctr"/>
            <a:r>
              <a:rPr lang="en-US" sz="1400" b="1" u="sng" dirty="0"/>
              <a:t>CALIBRATION:</a:t>
            </a:r>
          </a:p>
          <a:p>
            <a:r>
              <a:rPr lang="en-US" sz="400" b="1" u="sng" dirty="0"/>
              <a:t> </a:t>
            </a:r>
            <a:endParaRPr lang="en-US" sz="1200" b="1" u="sng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Kinect intrinsic calibration</a:t>
            </a:r>
          </a:p>
          <a:p>
            <a:r>
              <a:rPr lang="en-US" sz="300" dirty="0"/>
              <a:t> 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Kinect extrinsic calibration</a:t>
            </a:r>
          </a:p>
          <a:p>
            <a:r>
              <a:rPr lang="en-US" sz="300" dirty="0"/>
              <a:t> 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Kinect and projector calibration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6500BBF-689C-41E2-A6E4-BE4F683C50C2}"/>
              </a:ext>
            </a:extLst>
          </p:cNvPr>
          <p:cNvSpPr txBox="1"/>
          <p:nvPr/>
        </p:nvSpPr>
        <p:spPr>
          <a:xfrm>
            <a:off x="146698" y="3395485"/>
            <a:ext cx="2077116" cy="3390657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2"/>
              </a:gs>
            </a:gsLst>
            <a:lin ang="16200000" scaled="1"/>
            <a:tileRect/>
          </a:gradFill>
          <a:ln>
            <a:noFill/>
          </a:ln>
        </p:spPr>
        <p:txBody>
          <a:bodyPr wrap="square" rtlCol="0">
            <a:noAutofit/>
          </a:bodyPr>
          <a:lstStyle/>
          <a:p>
            <a:endParaRPr lang="en-US" sz="5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Understand how topographic maps and contour lines show the earth’s surface in 3D</a:t>
            </a:r>
          </a:p>
          <a:p>
            <a:r>
              <a:rPr lang="en-US" sz="80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Create a 3D topographical model</a:t>
            </a:r>
          </a:p>
          <a:p>
            <a:r>
              <a:rPr lang="en-US" sz="500" dirty="0"/>
              <a:t>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Understand how the earth’s surface changes under natural processes</a:t>
            </a:r>
          </a:p>
          <a:p>
            <a:r>
              <a:rPr lang="en-US" sz="900" dirty="0"/>
              <a:t> </a:t>
            </a:r>
            <a:endParaRPr lang="en-US" sz="5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Understand how water moves on earth’s surface and how its flow relates to land elevation and shape</a:t>
            </a:r>
            <a:r>
              <a:rPr lang="en-US" sz="1250" dirty="0"/>
              <a:t/>
            </a:r>
            <a:br>
              <a:rPr lang="en-US" sz="1250" dirty="0"/>
            </a:br>
            <a:r>
              <a:rPr lang="en-US" sz="500" dirty="0"/>
              <a:t>  </a:t>
            </a:r>
            <a:endParaRPr lang="en-US" sz="125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93D74C5E-3E3B-4244-9AEC-F532105E04E3}"/>
              </a:ext>
            </a:extLst>
          </p:cNvPr>
          <p:cNvSpPr/>
          <p:nvPr/>
        </p:nvSpPr>
        <p:spPr>
          <a:xfrm>
            <a:off x="142651" y="3029024"/>
            <a:ext cx="2081163" cy="4141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Goals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D29AD710-040D-4D79-889D-0028A01ED41A}"/>
              </a:ext>
            </a:extLst>
          </p:cNvPr>
          <p:cNvSpPr/>
          <p:nvPr/>
        </p:nvSpPr>
        <p:spPr>
          <a:xfrm>
            <a:off x="6836458" y="1176046"/>
            <a:ext cx="2148790" cy="43539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Hardware, Software, &amp; Calibration</a:t>
            </a:r>
            <a:r>
              <a:rPr lang="en-US" sz="100" dirty="0"/>
              <a:t/>
            </a:r>
            <a:br>
              <a:rPr lang="en-US" sz="100" dirty="0"/>
            </a:br>
            <a:r>
              <a:rPr lang="en-US" sz="100" dirty="0"/>
              <a:t> </a:t>
            </a:r>
            <a:endParaRPr lang="en-US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16016826-0204-4806-928C-5BC27218CC9D}"/>
              </a:ext>
            </a:extLst>
          </p:cNvPr>
          <p:cNvSpPr/>
          <p:nvPr/>
        </p:nvSpPr>
        <p:spPr>
          <a:xfrm>
            <a:off x="2300240" y="1178132"/>
            <a:ext cx="4454889" cy="43330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It Works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A39A4C6-C5A4-4F51-84E8-74990311825A}"/>
              </a:ext>
            </a:extLst>
          </p:cNvPr>
          <p:cNvSpPr txBox="1"/>
          <p:nvPr/>
        </p:nvSpPr>
        <p:spPr>
          <a:xfrm>
            <a:off x="2296343" y="6178877"/>
            <a:ext cx="4443365" cy="43330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2"/>
              </a:gs>
            </a:gsLst>
            <a:lin ang="16200000" scaled="1"/>
            <a:tileRect/>
          </a:gra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000" dirty="0">
                <a:hlinkClick r:id="rId2"/>
              </a:rPr>
              <a:t>https://arsandbox.ucdavis.edu/about/</a:t>
            </a:r>
            <a:br>
              <a:rPr lang="en-US" sz="1000" dirty="0">
                <a:hlinkClick r:id="rId2"/>
              </a:rPr>
            </a:br>
            <a:r>
              <a:rPr lang="en-US" sz="1000" dirty="0">
                <a:hlinkClick r:id="rId2"/>
              </a:rPr>
              <a:t>https://arsandbox.ucdavis.edu/instructions/</a:t>
            </a:r>
            <a:endParaRPr lang="en-US" sz="1000" dirty="0"/>
          </a:p>
          <a:p>
            <a:r>
              <a:rPr lang="en-US" sz="1000" dirty="0">
                <a:hlinkClick r:id="rId3"/>
              </a:rPr>
              <a:t>https://arsandbox.ucdavis.edu/info/technology-faqs/</a:t>
            </a:r>
            <a:r>
              <a:rPr lang="en-US" sz="1000" dirty="0"/>
              <a:t> </a:t>
            </a:r>
          </a:p>
          <a:p>
            <a:r>
              <a:rPr lang="en-US" sz="400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0B59769-7A23-4438-B2EA-3DE247E872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6787" y="6174947"/>
            <a:ext cx="2305050" cy="6096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D589368A-DC13-4BCB-A811-4718F93AB387}"/>
              </a:ext>
            </a:extLst>
          </p:cNvPr>
          <p:cNvSpPr/>
          <p:nvPr/>
        </p:nvSpPr>
        <p:spPr>
          <a:xfrm>
            <a:off x="2297023" y="5933914"/>
            <a:ext cx="4443365" cy="25472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References &amp; Instructions</a:t>
            </a:r>
          </a:p>
        </p:txBody>
      </p:sp>
      <p:pic>
        <p:nvPicPr>
          <p:cNvPr id="21" name="Picture 2" descr="https://i.ytimg.com/vi/NorjCgY8Bj8/maxresdefault.jpg">
            <a:extLst>
              <a:ext uri="{FF2B5EF4-FFF2-40B4-BE49-F238E27FC236}">
                <a16:creationId xmlns:a16="http://schemas.microsoft.com/office/drawing/2014/main" xmlns="" id="{00EB48AA-1D03-4BC2-809F-5E5BE5A88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345" y="3795238"/>
            <a:ext cx="4443364" cy="2104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817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820</TotalTime>
  <Words>231</Words>
  <Application>Microsoft Office PowerPoint</Application>
  <PresentationFormat>On-screen Show (4:3)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 McNeese Augmented Reality Sandbox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McNeese Augmented Reality Sandbox</dc:title>
  <dc:creator>EECS_HacSpc</dc:creator>
  <cp:lastModifiedBy>EECS_HacSpc</cp:lastModifiedBy>
  <cp:revision>26</cp:revision>
  <dcterms:created xsi:type="dcterms:W3CDTF">2018-02-18T20:20:29Z</dcterms:created>
  <dcterms:modified xsi:type="dcterms:W3CDTF">2019-02-17T01:02:25Z</dcterms:modified>
</cp:coreProperties>
</file>