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8FCD"/>
    <a:srgbClr val="CE9AE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75C2-C0EF-419B-A0D0-14ECDFE8A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9EC87-1231-493F-A327-3D5D0741F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BEC8-FCD1-4B18-8B31-88388426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207E-4B71-4B02-BFF1-612F1DBF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02D3-D515-4AC5-9F84-4B959CC4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46F6-EB9E-4422-9127-FD15FA07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CB712-E488-4E8D-8EA5-0E76AF1A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0AA9-2C15-4259-BE19-805AAF77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EB2B-A785-48B8-8DC2-B9C331E7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21C3-F6A3-4CAC-B6DE-7BCCCC5A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16E3A-4A00-4A8C-9DB3-F196C9ADB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D7D08-A0DA-48BB-97F6-C3A235F10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BCC0-C615-4C5E-B31C-40561B9A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E261-FA1A-4184-B012-6389E638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F562-A3F2-4301-95C0-F336461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73E3-7F5F-4AEC-88B8-E63FD0A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4F68-262F-423D-8C65-DA3B4AEB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8FD8-2080-4141-BDFA-14F32B9B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9347-CE9B-44A7-A31E-6DBDDF00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5E01-B23D-4752-8BD6-DB2EB66B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9F9F-4E40-451A-A51B-13E25E33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7D032-6FCD-4CE2-884E-4D182DD5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F6D8-15E9-43A7-90DF-0AFCBD90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CCC7-57DE-4543-8093-60582495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1B96-592C-4D61-931C-04D984A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2897-02C8-4783-AD65-07E5E9B1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04EC-48F4-47D3-B2E1-2EDBDC3A9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32294-8FE1-4B18-82AD-778807B2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15AE-DEB1-4959-B037-75846387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0918A-39CD-4740-850D-0E445AB9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E69F-8985-4288-AD7E-A11E092D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8EE8-6D26-45ED-B860-C6EF2E86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829F8-A2D0-486B-AD8D-80612D5A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17371-811D-4098-A5E5-930EF668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90442-694F-4DDB-BAF7-492C76679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EA5BC-1153-4921-984D-CB6636538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6C1D0-2D07-4F48-BA75-0FD94E67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F9B25-02A2-43BC-AB1A-09F7AF10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1C547-4047-4DB8-BEC2-46A21BFA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E323-DB51-4FBE-9484-5A636F35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C2611-BFB1-4049-8B85-14CA6CE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95944-10CD-4E65-8E5D-FAD1EF17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C7490-2C66-4BA1-BB83-13A21177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DB635-8E01-414C-B553-D3C6028F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69241-7DCF-4CA6-B6CD-5DB23814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1AC7B-3DBC-4757-9C75-A7E79C19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8FA-B130-4F4B-8A53-B2B03327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616C-D59B-435A-B853-C5DA31C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BBAD2-AB43-4A8B-ADE8-4173F14D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AB1F-0DA5-4476-8A6C-FA9D974A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11ACF-61D0-46F9-80D1-27B03BE0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00CF-1036-4B7E-9E2D-357ED555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94E0-7945-4E13-A7BB-03140A8A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A4976-E8CE-419E-BDA0-ED3F90104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E74A-2D9B-4FB6-A07E-51E494D83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105B-660F-4CCE-AC41-DF84FAA6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15920-16AA-4F0C-9295-076BEE77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C0AF1-9FF5-4E60-8CE4-81A4A5D7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79F1E-6252-4D01-91B4-1603BAC6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5D40-E07C-4276-AE44-5F665583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EEA6-01D5-4B26-BEAD-4BA24F28A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2BFB-DC59-4246-9F68-C6835527DEB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CEB6-F2D7-4952-BCCA-B1247136F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62EA-9F1E-4EBF-8A70-81E50A87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AE25-13CA-49AA-8002-FDCFAEB9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4997E0-66C5-4DF0-B061-4134170B6FEA}"/>
              </a:ext>
            </a:extLst>
          </p:cNvPr>
          <p:cNvSpPr/>
          <p:nvPr/>
        </p:nvSpPr>
        <p:spPr>
          <a:xfrm>
            <a:off x="8547643" y="4158541"/>
            <a:ext cx="3479096" cy="2616582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880F51-443F-4D95-AD26-E9D5CFEF3D3E}"/>
              </a:ext>
            </a:extLst>
          </p:cNvPr>
          <p:cNvSpPr/>
          <p:nvPr/>
        </p:nvSpPr>
        <p:spPr>
          <a:xfrm>
            <a:off x="8547643" y="1241534"/>
            <a:ext cx="3501264" cy="2889224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50C154-94D4-4D06-B4FF-9D57C2BA8B9B}"/>
              </a:ext>
            </a:extLst>
          </p:cNvPr>
          <p:cNvSpPr/>
          <p:nvPr/>
        </p:nvSpPr>
        <p:spPr>
          <a:xfrm>
            <a:off x="180219" y="3378429"/>
            <a:ext cx="3466541" cy="338731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68C-83FB-484C-8A10-DDC8A0379921}"/>
              </a:ext>
            </a:extLst>
          </p:cNvPr>
          <p:cNvSpPr/>
          <p:nvPr/>
        </p:nvSpPr>
        <p:spPr>
          <a:xfrm>
            <a:off x="180220" y="1224793"/>
            <a:ext cx="3472371" cy="2144471"/>
          </a:xfrm>
          <a:prstGeom prst="rect">
            <a:avLst/>
          </a:prstGeom>
          <a:solidFill>
            <a:srgbClr val="FF7C80">
              <a:alpha val="29804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79558C-B27D-4110-B363-47250D59041C}"/>
              </a:ext>
            </a:extLst>
          </p:cNvPr>
          <p:cNvSpPr/>
          <p:nvPr/>
        </p:nvSpPr>
        <p:spPr>
          <a:xfrm>
            <a:off x="3803381" y="1242908"/>
            <a:ext cx="4634856" cy="5532215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69054-0DAC-4F03-A635-AC6069C2F935}"/>
              </a:ext>
            </a:extLst>
          </p:cNvPr>
          <p:cNvSpPr txBox="1"/>
          <p:nvPr/>
        </p:nvSpPr>
        <p:spPr>
          <a:xfrm>
            <a:off x="0" y="0"/>
            <a:ext cx="12192000" cy="1125706"/>
          </a:xfrm>
          <a:prstGeom prst="rect">
            <a:avLst/>
          </a:prstGeom>
          <a:gradFill flip="none" rotWithShape="1">
            <a:gsLst>
              <a:gs pos="0">
                <a:srgbClr val="FF0000">
                  <a:lumMod val="98000"/>
                  <a:lumOff val="2000"/>
                  <a:alpha val="50000"/>
                </a:srgbClr>
              </a:gs>
              <a:gs pos="19000">
                <a:srgbClr val="FFC000">
                  <a:alpha val="50000"/>
                </a:srgbClr>
              </a:gs>
              <a:gs pos="38000">
                <a:srgbClr val="92D050">
                  <a:alpha val="50000"/>
                </a:srgbClr>
              </a:gs>
              <a:gs pos="98230">
                <a:srgbClr val="7030A0">
                  <a:alpha val="50000"/>
                </a:srgbClr>
              </a:gs>
              <a:gs pos="73000">
                <a:srgbClr val="00B0F0">
                  <a:alpha val="50000"/>
                </a:srgbClr>
              </a:gs>
              <a:gs pos="57000">
                <a:srgbClr val="00B050">
                  <a:alpha val="50000"/>
                </a:srgbClr>
              </a:gs>
            </a:gsLst>
            <a:lin ang="0" scaled="0"/>
            <a:tileRect/>
          </a:gra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7002D-2B70-4307-94FF-71F10EA8504B}"/>
              </a:ext>
            </a:extLst>
          </p:cNvPr>
          <p:cNvSpPr txBox="1"/>
          <p:nvPr/>
        </p:nvSpPr>
        <p:spPr>
          <a:xfrm>
            <a:off x="4582061" y="92951"/>
            <a:ext cx="384981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Project Name: Color Identifier</a:t>
            </a:r>
          </a:p>
        </p:txBody>
      </p:sp>
      <p:pic>
        <p:nvPicPr>
          <p:cNvPr id="1026" name="Picture 2" descr="Image result for mcneese state university">
            <a:extLst>
              <a:ext uri="{FF2B5EF4-FFF2-40B4-BE49-F238E27FC236}">
                <a16:creationId xmlns:a16="http://schemas.microsoft.com/office/drawing/2014/main" id="{91803034-F020-4ABD-87E7-BD85A620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5" y="110495"/>
            <a:ext cx="808717" cy="80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7E5F9-A279-40C9-97C7-B525137D47E4}"/>
              </a:ext>
            </a:extLst>
          </p:cNvPr>
          <p:cNvSpPr txBox="1"/>
          <p:nvPr/>
        </p:nvSpPr>
        <p:spPr>
          <a:xfrm>
            <a:off x="229045" y="1241534"/>
            <a:ext cx="3345993" cy="2021066"/>
          </a:xfrm>
          <a:prstGeom prst="rect">
            <a:avLst/>
          </a:prstGeom>
          <a:noFill/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How does this work?</a:t>
            </a:r>
          </a:p>
          <a:p>
            <a:pPr algn="just"/>
            <a:r>
              <a:rPr lang="en-US" sz="900" dirty="0"/>
              <a:t>The Adafruit RGB Sensor has pins that interpret four different dimensions of color: red, green, blue, and clear. This model makes it difficult to make simple decisions based on major color categories, so a more intuitive method involving the use of only one variable was found. The formula listed below converts RGB data into HSV (hue-saturation-value) data. A pitch determination is made from the hue-value.</a:t>
            </a:r>
          </a:p>
          <a:p>
            <a:pPr algn="just">
              <a:spcBef>
                <a:spcPts val="1000"/>
              </a:spcBef>
            </a:pPr>
            <a:r>
              <a:rPr lang="en-US" sz="900" dirty="0"/>
              <a:t>Based on this hue, the code will call a function that makes the Piezo Buzzer pulse at a certain frequency. We interpret this pulse as “pitch” or a certain note. The notes from A3-C5 are currently available.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C0C03-2256-4ED6-AEA9-6378083FEDDE}"/>
              </a:ext>
            </a:extLst>
          </p:cNvPr>
          <p:cNvSpPr txBox="1"/>
          <p:nvPr/>
        </p:nvSpPr>
        <p:spPr>
          <a:xfrm>
            <a:off x="3803381" y="1236106"/>
            <a:ext cx="3703301" cy="50783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cs typeface="Aharoni" panose="020B0604020202020204" pitchFamily="2" charset="-79"/>
              </a:rPr>
              <a:t>Major Components and Diagram:</a:t>
            </a:r>
          </a:p>
          <a:p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15B63-4EC8-439A-A415-EC731E4AA184}"/>
              </a:ext>
            </a:extLst>
          </p:cNvPr>
          <p:cNvSpPr txBox="1"/>
          <p:nvPr/>
        </p:nvSpPr>
        <p:spPr>
          <a:xfrm>
            <a:off x="3199202" y="535739"/>
            <a:ext cx="6615533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dvent Pro" panose="02000506040000020004" pitchFamily="2" charset="0"/>
              </a:rPr>
              <a:t>Matthew Higginbotham, Alex Mallett, Corey Manint, Frank Obioma, Pratchi Roy</a:t>
            </a:r>
          </a:p>
          <a:p>
            <a:pPr algn="ctr"/>
            <a:r>
              <a:rPr lang="en-US" sz="1200" b="1" i="1" dirty="0">
                <a:latin typeface="Advent Pro" panose="02000506040000020004" pitchFamily="2" charset="0"/>
              </a:rPr>
              <a:t>McNeese State University – Department of Electrical Engineering and Computer Science</a:t>
            </a:r>
          </a:p>
        </p:txBody>
      </p:sp>
      <p:pic>
        <p:nvPicPr>
          <p:cNvPr id="13" name="Picture 2" descr="Image result for mcneese state university">
            <a:extLst>
              <a:ext uri="{FF2B5EF4-FFF2-40B4-BE49-F238E27FC236}">
                <a16:creationId xmlns:a16="http://schemas.microsoft.com/office/drawing/2014/main" id="{C03E42FF-77DC-439B-8025-6B63973B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237" y="158494"/>
            <a:ext cx="808717" cy="80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E11899-2E6F-45D1-9190-C5EEEA08633E}"/>
                  </a:ext>
                </a:extLst>
              </p:cNvPr>
              <p:cNvSpPr txBox="1"/>
              <p:nvPr/>
            </p:nvSpPr>
            <p:spPr>
              <a:xfrm>
                <a:off x="229045" y="3404956"/>
                <a:ext cx="3345994" cy="2037674"/>
              </a:xfrm>
              <a:prstGeom prst="rect">
                <a:avLst/>
              </a:prstGeom>
              <a:noFill/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RGB to HSV Algorithm: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b="1" i="1" dirty="0"/>
                  <a:t>color Dimensions</a:t>
                </a:r>
              </a:p>
              <a:p>
                <a:pPr marL="91440" lvl="1"/>
                <a:r>
                  <a:rPr lang="en-US" sz="900" b="1" dirty="0"/>
                  <a:t>H</a:t>
                </a:r>
                <a:r>
                  <a:rPr lang="en-US" sz="900" dirty="0"/>
                  <a:t> = Hue / color in degrees;</a:t>
                </a:r>
              </a:p>
              <a:p>
                <a:pPr marL="91440" lvl="1"/>
                <a:r>
                  <a:rPr lang="en-US" sz="900" b="1" dirty="0"/>
                  <a:t>S</a:t>
                </a:r>
                <a:r>
                  <a:rPr lang="en-US" sz="900" dirty="0"/>
                  <a:t> = Saturation </a:t>
                </a:r>
              </a:p>
              <a:p>
                <a:pPr marL="91440" lvl="1"/>
                <a:r>
                  <a:rPr lang="en-US" sz="900" b="1" dirty="0"/>
                  <a:t>V</a:t>
                </a:r>
                <a:r>
                  <a:rPr lang="en-US" sz="900" dirty="0"/>
                  <a:t> = Value</a:t>
                </a:r>
              </a:p>
              <a:p>
                <a:pPr marL="91440" indent="-9144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i="1" dirty="0"/>
                  <a:t>Conversion RGB </a:t>
                </a:r>
                <a:r>
                  <a:rPr lang="en-US" sz="1000" b="1" i="1" dirty="0">
                    <a:sym typeface="Wingdings" panose="05000000000000000000" pitchFamily="2" charset="2"/>
                  </a:rPr>
                  <a:t>  HSV</a:t>
                </a:r>
                <a:endParaRPr lang="en-US" sz="900" b="1" dirty="0">
                  <a:sym typeface="Wingdings" panose="05000000000000000000" pitchFamily="2" charset="2"/>
                </a:endParaRPr>
              </a:p>
              <a:p>
                <a:pPr marL="91440" lvl="1">
                  <a:spcBef>
                    <a:spcPts val="400"/>
                  </a:spcBef>
                </a:pPr>
                <a:r>
                  <a:rPr lang="en-US" sz="900" b="1" dirty="0">
                    <a:latin typeface="+mj-lt"/>
                    <a:sym typeface="Wingdings" panose="05000000000000000000" pitchFamily="2" charset="2"/>
                  </a:rPr>
                  <a:t>V </a:t>
                </a:r>
                <a:r>
                  <a:rPr lang="en-US" sz="900" dirty="0">
                    <a:latin typeface="+mj-lt"/>
                    <a:sym typeface="Wingdings" panose="05000000000000000000" pitchFamily="2" charset="2"/>
                  </a:rPr>
                  <a:t>=</a:t>
                </a:r>
                <a:r>
                  <a:rPr lang="en-US" sz="900" b="1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900" dirty="0">
                    <a:latin typeface="+mj-lt"/>
                    <a:sym typeface="Wingdings" panose="05000000000000000000" pitchFamily="2" charset="2"/>
                  </a:rPr>
                  <a:t>max = max(R, G, B); </a:t>
                </a:r>
              </a:p>
              <a:p>
                <a:pPr marL="91440" lvl="1"/>
                <a:r>
                  <a:rPr lang="en-US" sz="900" dirty="0">
                    <a:latin typeface="+mj-lt"/>
                    <a:sym typeface="Wingdings" panose="05000000000000000000" pitchFamily="2" charset="2"/>
                  </a:rPr>
                  <a:t>       min = min(R,G,B) </a:t>
                </a:r>
              </a:p>
              <a:p>
                <a:pPr marL="91440" lvl="1">
                  <a:spcBef>
                    <a:spcPts val="400"/>
                  </a:spcBef>
                </a:pPr>
                <a:r>
                  <a:rPr lang="en-US" sz="900" b="1" dirty="0">
                    <a:latin typeface="+mj-lt"/>
                    <a:sym typeface="Wingdings" panose="05000000000000000000" pitchFamily="2" charset="2"/>
                  </a:rPr>
                  <a:t>S</a:t>
                </a:r>
                <a:r>
                  <a:rPr lang="en-US" sz="900" dirty="0">
                    <a:latin typeface="+mj-lt"/>
                    <a:sym typeface="Wingdings" panose="05000000000000000000" pitchFamily="2" charset="2"/>
                  </a:rPr>
                  <a:t> =  </a:t>
                </a:r>
                <a14:m>
                  <m:oMath xmlns:m="http://schemas.openxmlformats.org/officeDocument/2006/math">
                    <m:r>
                      <a:rPr lang="en-US" sz="9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f>
                      <m:fPr>
                        <m:ctrlPr>
                          <a:rPr lang="en-US" sz="9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900" i="0" dirty="0" smtClean="0">
                                <a:latin typeface="+mj-lt"/>
                                <a:sym typeface="Wingdings" panose="05000000000000000000" pitchFamily="2" charset="2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900" i="0" dirty="0" smtClean="0">
                                <a:latin typeface="+mj-lt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900" i="0" dirty="0" smtClean="0">
                                <a:latin typeface="+mj-lt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sz="900" b="0" i="0" dirty="0" smtClean="0">
                            <a:latin typeface="+mj-lt"/>
                            <a:sym typeface="Wingdings" panose="05000000000000000000" pitchFamily="2" charset="2"/>
                          </a:rPr>
                          <m:t>max</m:t>
                        </m:r>
                      </m:den>
                    </m:f>
                  </m:oMath>
                </a14:m>
                <a:r>
                  <a:rPr lang="en-US" sz="900" dirty="0">
                    <a:latin typeface="+mj-lt"/>
                    <a:sym typeface="Wingdings" panose="05000000000000000000" pitchFamily="2" charset="2"/>
                  </a:rPr>
                  <a:t>; (if V = 0, S = 0)</a:t>
                </a:r>
                <a:br>
                  <a:rPr lang="en-US" sz="900" dirty="0">
                    <a:latin typeface="+mj-lt"/>
                    <a:sym typeface="Wingdings" panose="05000000000000000000" pitchFamily="2" charset="2"/>
                  </a:rPr>
                </a:br>
                <a:endParaRPr lang="en-US" sz="900" dirty="0">
                  <a:latin typeface="+mj-lt"/>
                </a:endParaRP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E11899-2E6F-45D1-9190-C5EEEA086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5" y="3404956"/>
                <a:ext cx="3345994" cy="2037674"/>
              </a:xfrm>
              <a:prstGeom prst="rect">
                <a:avLst/>
              </a:prstGeom>
              <a:blipFill>
                <a:blip r:embed="rId3"/>
                <a:stretch>
                  <a:fillRect l="-1642" t="-1796"/>
                </a:stretch>
              </a:blipFill>
              <a:effectLst>
                <a:softEdge rad="3175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Image result for mcneese state university">
            <a:extLst>
              <a:ext uri="{FF2B5EF4-FFF2-40B4-BE49-F238E27FC236}">
                <a16:creationId xmlns:a16="http://schemas.microsoft.com/office/drawing/2014/main" id="{42BF2B07-A9C5-4517-A645-FFFC5852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1" y="99088"/>
            <a:ext cx="907591" cy="90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BC3CF-2480-4850-9AF2-63132A50C9BE}"/>
              </a:ext>
            </a:extLst>
          </p:cNvPr>
          <p:cNvSpPr txBox="1"/>
          <p:nvPr/>
        </p:nvSpPr>
        <p:spPr>
          <a:xfrm>
            <a:off x="8585385" y="1249886"/>
            <a:ext cx="3403612" cy="2790508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Limitations and Direction:</a:t>
            </a:r>
          </a:p>
          <a:p>
            <a:pPr>
              <a:spcBef>
                <a:spcPts val="600"/>
              </a:spcBef>
            </a:pPr>
            <a:r>
              <a:rPr lang="en-US" sz="900" b="1" i="1" dirty="0"/>
              <a:t>Fixed Number of Pitches/Colors</a:t>
            </a:r>
            <a:r>
              <a:rPr lang="en-US" sz="900" b="1" dirty="0"/>
              <a:t>:</a:t>
            </a:r>
            <a:br>
              <a:rPr lang="en-US" sz="900" dirty="0"/>
            </a:br>
            <a:r>
              <a:rPr lang="en-US" sz="900" dirty="0"/>
              <a:t>There are currently only 10 pitches available. This includes notes only in diatonic C Major - no chromatic notes. The coding only accounts for the hue registered from the RGB sensor. Accommodations will be made to accept a continuum of colors involving saturation and value. A larger number of pitches will also be available as a result</a:t>
            </a:r>
          </a:p>
          <a:p>
            <a:pPr>
              <a:spcBef>
                <a:spcPts val="600"/>
              </a:spcBef>
            </a:pPr>
            <a:r>
              <a:rPr lang="en-US" sz="900" b="1" i="1" dirty="0"/>
              <a:t>Non-intuitive way of playing</a:t>
            </a:r>
            <a:r>
              <a:rPr lang="en-US" sz="900" b="1" dirty="0"/>
              <a:t>:</a:t>
            </a:r>
            <a:br>
              <a:rPr lang="en-US" sz="900" dirty="0"/>
            </a:br>
            <a:r>
              <a:rPr lang="en-US" sz="900" dirty="0"/>
              <a:t>The RGB sensor is what allows colors to be determined, but it is currently bound to the bread board. Given the current set-up, a color has to be brought to the sensor rather than the sensor to the color. Placement of the sensor is a major part of how this project will be implemented in the future.</a:t>
            </a:r>
          </a:p>
          <a:p>
            <a:pPr>
              <a:spcBef>
                <a:spcPts val="600"/>
              </a:spcBef>
            </a:pPr>
            <a:r>
              <a:rPr lang="en-US" sz="900" b="1" i="1" dirty="0"/>
              <a:t>Sound Only Produced By Buzzer:</a:t>
            </a:r>
            <a:br>
              <a:rPr lang="en-US" sz="900" dirty="0"/>
            </a:br>
            <a:r>
              <a:rPr lang="en-US" sz="900" dirty="0"/>
              <a:t>Although pitch is currently being produced, it is fixed to the timbre produced by the buzzer. A MIDI controller and a speaker will be added, so that sounds similar to other instruments may be produced.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249059-CEC6-44E2-8DF8-9C9B9ED2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66" y="4155975"/>
            <a:ext cx="4065233" cy="2391258"/>
          </a:xfrm>
          <a:prstGeom prst="rect">
            <a:avLst/>
          </a:prstGeom>
          <a:effectLst>
            <a:glow rad="139700">
              <a:schemeClr val="bg1"/>
            </a:glow>
            <a:softEdge rad="38100"/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976725-E359-4B79-B40A-13C7CDEC8EC1}"/>
              </a:ext>
            </a:extLst>
          </p:cNvPr>
          <p:cNvSpPr/>
          <p:nvPr/>
        </p:nvSpPr>
        <p:spPr>
          <a:xfrm>
            <a:off x="3995154" y="1569184"/>
            <a:ext cx="2881832" cy="121034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B1EFA-F1E5-465B-90B8-99BDC6070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508" y="1701077"/>
            <a:ext cx="932512" cy="97472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2D7BDAF-E5BE-4B68-96BD-AF147127D5E9}"/>
              </a:ext>
            </a:extLst>
          </p:cNvPr>
          <p:cNvSpPr/>
          <p:nvPr/>
        </p:nvSpPr>
        <p:spPr>
          <a:xfrm>
            <a:off x="3997768" y="2739789"/>
            <a:ext cx="2831586" cy="112283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B450-B677-4CDC-AA1D-60B2813A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990" y="2931713"/>
            <a:ext cx="1066086" cy="76080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45C029-19FA-4E1C-8EB3-31A00EF109E4}"/>
              </a:ext>
            </a:extLst>
          </p:cNvPr>
          <p:cNvSpPr/>
          <p:nvPr/>
        </p:nvSpPr>
        <p:spPr>
          <a:xfrm>
            <a:off x="6945026" y="1560580"/>
            <a:ext cx="1244073" cy="230204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FF457E-1D21-489E-A36E-915313C8D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080" y="1782817"/>
            <a:ext cx="740850" cy="69656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E5754D-65D3-4B6B-B497-AC8385DFF534}"/>
              </a:ext>
            </a:extLst>
          </p:cNvPr>
          <p:cNvSpPr txBox="1"/>
          <p:nvPr/>
        </p:nvSpPr>
        <p:spPr>
          <a:xfrm flipH="1">
            <a:off x="5203040" y="1700635"/>
            <a:ext cx="1626314" cy="10002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RGB Sensor:</a:t>
            </a:r>
          </a:p>
          <a:p>
            <a:r>
              <a:rPr lang="en-US" sz="900" dirty="0"/>
              <a:t>“Sees” colors. Contains multiple photodiodes as well as an IR sensor and LED light to interpret colors. Compatible with 3.3V and 5V logic.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5FE51-75B1-45E4-8937-8CDE25AF9B1E}"/>
              </a:ext>
            </a:extLst>
          </p:cNvPr>
          <p:cNvSpPr txBox="1"/>
          <p:nvPr/>
        </p:nvSpPr>
        <p:spPr>
          <a:xfrm>
            <a:off x="5287712" y="2890187"/>
            <a:ext cx="1491160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Arduino Uno</a:t>
            </a:r>
            <a:r>
              <a:rPr lang="en-US" sz="1400" b="1" dirty="0"/>
              <a:t>:</a:t>
            </a:r>
          </a:p>
          <a:p>
            <a:r>
              <a:rPr lang="en-US" sz="900" dirty="0"/>
              <a:t>A microcontroller that contains 14 digital pins and 6 analog pins. Allows for code to be implemented.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FB63F9-2C16-4F3F-A39A-4E9212349255}"/>
              </a:ext>
            </a:extLst>
          </p:cNvPr>
          <p:cNvSpPr txBox="1"/>
          <p:nvPr/>
        </p:nvSpPr>
        <p:spPr>
          <a:xfrm>
            <a:off x="7015576" y="2516242"/>
            <a:ext cx="1202923" cy="12772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Piezo Buzzer:</a:t>
            </a:r>
          </a:p>
          <a:p>
            <a:r>
              <a:rPr lang="en-US" sz="900" dirty="0"/>
              <a:t>Holds two small piezoelectric discs that resonate when a voltage is applied at a certain frequency. Makes the “</a:t>
            </a:r>
            <a:r>
              <a:rPr lang="en-US" sz="900" dirty="0" err="1"/>
              <a:t>boop</a:t>
            </a:r>
            <a:r>
              <a:rPr lang="en-US" sz="900" dirty="0"/>
              <a:t>” noise!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12CA8F-5EFE-4931-84A6-0F4AED255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9942" y="4509806"/>
            <a:ext cx="1958427" cy="2104550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CBC494-AD5C-4964-BD97-863021E67D45}"/>
                  </a:ext>
                </a:extLst>
              </p:cNvPr>
              <p:cNvSpPr txBox="1"/>
              <p:nvPr/>
            </p:nvSpPr>
            <p:spPr>
              <a:xfrm>
                <a:off x="1909019" y="4425801"/>
                <a:ext cx="1538956" cy="73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+mj-lt"/>
                    <a:sym typeface="Wingdings" panose="05000000000000000000" pitchFamily="2" charset="2"/>
                  </a:rPr>
                  <a:t>H </a:t>
                </a:r>
                <a:r>
                  <a:rPr lang="en-US" sz="800" dirty="0">
                    <a:latin typeface="+mj-lt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0+</m:t>
                            </m:r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G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4+</m:t>
                            </m:r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 −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G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800" i="0">
                                    <a:latin typeface="+mj-lt"/>
                                    <a:sym typeface="Wingdings" panose="05000000000000000000" pitchFamily="2" charset="2"/>
                                  </a:rPr>
                                  <m:t>min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800" i="0">
                                <a:latin typeface="+mj-lt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800" b="0" i="0" smtClean="0">
                                <a:latin typeface="+mj-lt"/>
                                <a:sym typeface="Wingdings" panose="05000000000000000000" pitchFamily="2" charset="2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sz="8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CBC494-AD5C-4964-BD97-863021E6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9" y="4425801"/>
                <a:ext cx="1538956" cy="7384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result for hue, saturation value">
            <a:extLst>
              <a:ext uri="{FF2B5EF4-FFF2-40B4-BE49-F238E27FC236}">
                <a16:creationId xmlns:a16="http://schemas.microsoft.com/office/drawing/2014/main" id="{52B233DD-9D5E-4BF1-B33B-382F40FB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7" y="5279344"/>
            <a:ext cx="2692595" cy="1304832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FEC377E-B8D4-4A44-83DA-19583B040423}"/>
              </a:ext>
            </a:extLst>
          </p:cNvPr>
          <p:cNvSpPr txBox="1"/>
          <p:nvPr/>
        </p:nvSpPr>
        <p:spPr>
          <a:xfrm>
            <a:off x="8547643" y="4158338"/>
            <a:ext cx="31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Pitch Decisions and Diagram: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E7D936A-E561-48A3-96AA-EFEBACFA9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29634"/>
              </p:ext>
            </p:extLst>
          </p:nvPr>
        </p:nvGraphicFramePr>
        <p:xfrm>
          <a:off x="8706640" y="4490285"/>
          <a:ext cx="1164933" cy="2179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744639">
                  <a:extLst>
                    <a:ext uri="{9D8B030D-6E8A-4147-A177-3AD203B41FA5}">
                      <a16:colId xmlns:a16="http://schemas.microsoft.com/office/drawing/2014/main" val="183982854"/>
                    </a:ext>
                  </a:extLst>
                </a:gridCol>
                <a:gridCol w="420294">
                  <a:extLst>
                    <a:ext uri="{9D8B030D-6E8A-4147-A177-3AD203B41FA5}">
                      <a16:colId xmlns:a16="http://schemas.microsoft.com/office/drawing/2014/main" val="3822613760"/>
                    </a:ext>
                  </a:extLst>
                </a:gridCol>
              </a:tblGrid>
              <a:tr h="16302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38F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PITCH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38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2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RED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81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ORANGE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84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YELLOW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C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9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L. GREEN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D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37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D. GREEN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83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L. BLUE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F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07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D. BLUE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G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84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PURPLE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0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WHITE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08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00" dirty="0"/>
                        <a:t>MAGENTA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C</a:t>
                      </a:r>
                      <a:endParaRPr lang="en-US" sz="7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2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352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Advent Pro</vt:lpstr>
      <vt:lpstr>Agency FB</vt:lpstr>
      <vt:lpstr>Arial</vt:lpstr>
      <vt:lpstr>Calibri</vt:lpstr>
      <vt:lpstr>Calibri Light</vt:lpstr>
      <vt:lpstr>Cambria Math</vt:lpstr>
      <vt:lpstr>Candara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Identifier Project</dc:title>
  <dc:creator>Matt Higginbotham</dc:creator>
  <cp:lastModifiedBy>Matt Higginbotham</cp:lastModifiedBy>
  <cp:revision>28</cp:revision>
  <dcterms:created xsi:type="dcterms:W3CDTF">2019-02-09T15:47:45Z</dcterms:created>
  <dcterms:modified xsi:type="dcterms:W3CDTF">2019-02-13T13:14:37Z</dcterms:modified>
</cp:coreProperties>
</file>