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66" r:id="rId4"/>
    <p:sldId id="259" r:id="rId5"/>
    <p:sldId id="268" r:id="rId6"/>
    <p:sldId id="273" r:id="rId7"/>
    <p:sldId id="269" r:id="rId8"/>
    <p:sldId id="274" r:id="rId9"/>
    <p:sldId id="267" r:id="rId10"/>
    <p:sldId id="272" r:id="rId11"/>
    <p:sldId id="270" r:id="rId12"/>
    <p:sldId id="271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8/17/2023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91609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157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789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51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30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8/17/2023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998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15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51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237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12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8/17/2023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013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C30A91-72B2-9993-FCB5-932D41CC97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72044" y="3325780"/>
            <a:ext cx="5130800" cy="2451517"/>
          </a:xfrm>
        </p:spPr>
        <p:txBody>
          <a:bodyPr anchor="ctr">
            <a:normAutofit/>
          </a:bodyPr>
          <a:lstStyle/>
          <a:p>
            <a:pPr algn="l"/>
            <a:r>
              <a:rPr lang="es-ES" sz="8000" dirty="0">
                <a:solidFill>
                  <a:schemeClr val="accent3">
                    <a:lumMod val="50000"/>
                  </a:schemeClr>
                </a:solidFill>
              </a:rPr>
              <a:t>AI </a:t>
            </a:r>
            <a:r>
              <a:rPr lang="es-ES" sz="8000" dirty="0" err="1">
                <a:solidFill>
                  <a:schemeClr val="accent3">
                    <a:lumMod val="50000"/>
                  </a:schemeClr>
                </a:solidFill>
              </a:rPr>
              <a:t>plays</a:t>
            </a:r>
            <a:r>
              <a:rPr lang="es-ES" sz="80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s-ES" sz="8000">
                <a:solidFill>
                  <a:schemeClr val="accent3">
                    <a:lumMod val="50000"/>
                  </a:schemeClr>
                </a:solidFill>
              </a:rPr>
              <a:t>checkers</a:t>
            </a:r>
            <a:endParaRPr lang="es-ES" sz="80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14" name="Picture 3" descr="An abstract genetic concept">
            <a:extLst>
              <a:ext uri="{FF2B5EF4-FFF2-40B4-BE49-F238E27FC236}">
                <a16:creationId xmlns:a16="http://schemas.microsoft.com/office/drawing/2014/main" id="{0BDCF91E-AE94-B93A-B090-018FFF4CBB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94" r="8101"/>
          <a:stretch/>
        </p:blipFill>
        <p:spPr>
          <a:xfrm>
            <a:off x="20" y="10"/>
            <a:ext cx="5404493" cy="6857990"/>
          </a:xfrm>
          <a:prstGeom prst="rect">
            <a:avLst/>
          </a:prstGeom>
        </p:spPr>
      </p:pic>
      <p:pic>
        <p:nvPicPr>
          <p:cNvPr id="6" name="Picture 5" descr="A close-up of a black and white circle&#10;&#10;Description automatically generated with low confidence">
            <a:extLst>
              <a:ext uri="{FF2B5EF4-FFF2-40B4-BE49-F238E27FC236}">
                <a16:creationId xmlns:a16="http://schemas.microsoft.com/office/drawing/2014/main" id="{4A45A1EA-CFA3-977C-6AC0-CAF8BF9EE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044" y="243840"/>
            <a:ext cx="3852425" cy="30819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9D4192-FAFD-A06B-A692-CC228C03214F}"/>
              </a:ext>
            </a:extLst>
          </p:cNvPr>
          <p:cNvSpPr txBox="1"/>
          <p:nvPr/>
        </p:nvSpPr>
        <p:spPr>
          <a:xfrm>
            <a:off x="6609080" y="6363732"/>
            <a:ext cx="532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>
                <a:solidFill>
                  <a:schemeClr val="accent3">
                    <a:lumMod val="50000"/>
                  </a:schemeClr>
                </a:solidFill>
              </a:rPr>
              <a:t>Jesus Pardo - 22202392</a:t>
            </a:r>
          </a:p>
        </p:txBody>
      </p:sp>
    </p:spTree>
    <p:extLst>
      <p:ext uri="{BB962C8B-B14F-4D97-AF65-F5344CB8AC3E}">
        <p14:creationId xmlns:p14="http://schemas.microsoft.com/office/powerpoint/2010/main" val="369618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7C897C6-901F-410E-B2AC-162ED94B0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8EC399-A329-A7C0-6D23-8748C6180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79592"/>
            <a:ext cx="11328400" cy="6078406"/>
          </a:xfr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</a:br>
            <a:endParaRPr lang="en-US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876584-5AE5-ECBD-5D64-C2FD55E2E46A}"/>
              </a:ext>
            </a:extLst>
          </p:cNvPr>
          <p:cNvSpPr txBox="1"/>
          <p:nvPr/>
        </p:nvSpPr>
        <p:spPr>
          <a:xfrm>
            <a:off x="762000" y="167701"/>
            <a:ext cx="7315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err="1">
                <a:solidFill>
                  <a:schemeClr val="bg1"/>
                </a:solidFill>
                <a:latin typeface="+mj-lt"/>
              </a:rPr>
              <a:t>The</a:t>
            </a:r>
            <a:r>
              <a:rPr lang="es-E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s-ES" sz="3200" dirty="0" err="1">
                <a:solidFill>
                  <a:schemeClr val="bg1"/>
                </a:solidFill>
                <a:latin typeface="+mj-lt"/>
              </a:rPr>
              <a:t>game</a:t>
            </a:r>
            <a:endParaRPr lang="en-GB" sz="3200" dirty="0">
              <a:solidFill>
                <a:schemeClr val="bg1"/>
              </a:solidFill>
              <a:latin typeface="+mj-lt"/>
            </a:endParaRPr>
          </a:p>
          <a:p>
            <a:endParaRPr lang="en-US" sz="32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5" descr="A computer screen shot of a computer screen&#10;&#10;Description automatically generated">
            <a:extLst>
              <a:ext uri="{FF2B5EF4-FFF2-40B4-BE49-F238E27FC236}">
                <a16:creationId xmlns:a16="http://schemas.microsoft.com/office/drawing/2014/main" id="{915E361D-9343-8446-9B6B-1DA886A606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817722"/>
            <a:ext cx="5715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89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7C897C6-901F-410E-B2AC-162ED94B0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8EC399-A329-A7C0-6D23-8748C6180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79592"/>
            <a:ext cx="5334000" cy="607840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· Deep Reinforcement Learning (DRL)</a:t>
            </a:r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· Monte Carlo Tree Search (MCTS)</a:t>
            </a:r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· Ensemble Learning</a:t>
            </a:r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· Dynamic Learning Rates</a:t>
            </a:r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· Curriculum Learning</a:t>
            </a:r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· Hierarchical Reinforcement Learning</a:t>
            </a:r>
            <a:b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</a:br>
            <a:endParaRPr lang="en-US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876584-5AE5-ECBD-5D64-C2FD55E2E46A}"/>
              </a:ext>
            </a:extLst>
          </p:cNvPr>
          <p:cNvSpPr txBox="1"/>
          <p:nvPr/>
        </p:nvSpPr>
        <p:spPr>
          <a:xfrm>
            <a:off x="762000" y="167701"/>
            <a:ext cx="7315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err="1">
                <a:solidFill>
                  <a:schemeClr val="bg1"/>
                </a:solidFill>
                <a:latin typeface="+mj-lt"/>
              </a:rPr>
              <a:t>Possible</a:t>
            </a:r>
            <a:r>
              <a:rPr lang="es-E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s-ES" sz="3200" dirty="0" err="1">
                <a:solidFill>
                  <a:schemeClr val="bg1"/>
                </a:solidFill>
                <a:latin typeface="+mj-lt"/>
              </a:rPr>
              <a:t>Extensions</a:t>
            </a:r>
            <a:endParaRPr lang="en-GB" sz="3200" dirty="0">
              <a:solidFill>
                <a:schemeClr val="bg1"/>
              </a:solidFill>
              <a:latin typeface="+mj-lt"/>
            </a:endParaRPr>
          </a:p>
          <a:p>
            <a:endParaRPr 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A1ACF51-9124-406F-5ECE-33922ED3A746}"/>
              </a:ext>
            </a:extLst>
          </p:cNvPr>
          <p:cNvSpPr txBox="1">
            <a:spLocks/>
          </p:cNvSpPr>
          <p:nvPr/>
        </p:nvSpPr>
        <p:spPr>
          <a:xfrm>
            <a:off x="6096000" y="761999"/>
            <a:ext cx="5994400" cy="6095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4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· Reward Shaping</a:t>
            </a:r>
          </a:p>
          <a:p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· Exploration Strategies</a:t>
            </a:r>
          </a:p>
          <a:p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· Adversarial Training</a:t>
            </a:r>
          </a:p>
          <a:p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· Human-AI Collaboration</a:t>
            </a:r>
          </a:p>
          <a:p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· Visual Recognition</a:t>
            </a:r>
          </a:p>
          <a:p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· Multi-Agent Learning</a:t>
            </a:r>
          </a:p>
          <a:p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· Real-Time Learning</a:t>
            </a:r>
          </a:p>
          <a:p>
            <a:endParaRPr lang="en-US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610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7C897C6-901F-410E-B2AC-162ED94B0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8EC399-A329-A7C0-6D23-8748C6180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9"/>
            <a:ext cx="11054080" cy="53435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dirty="0">
                <a:solidFill>
                  <a:schemeClr val="accent3">
                    <a:lumMod val="50000"/>
                  </a:schemeClr>
                </a:solidFill>
              </a:rPr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1191634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7C897C6-901F-410E-B2AC-162ED94B0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8EC399-A329-A7C0-6D23-8748C6180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9"/>
            <a:ext cx="11054080" cy="60959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>
                <a:solidFill>
                  <a:schemeClr val="accent3">
                    <a:lumMod val="50000"/>
                  </a:schemeClr>
                </a:solidFill>
              </a:rPr>
              <a:t>· Create an AI bot that can play Checkers against other bots or real players.</a:t>
            </a:r>
            <a:br>
              <a:rPr lang="en-US" sz="3600" b="1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sz="3600" b="1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sz="3600" b="1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3600" b="1" dirty="0">
                <a:solidFill>
                  <a:schemeClr val="accent3">
                    <a:lumMod val="50000"/>
                  </a:schemeClr>
                </a:solidFill>
              </a:rPr>
              <a:t>· Create and interface for playing against the AI or see how two AI bots can play against each other.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876584-5AE5-ECBD-5D64-C2FD55E2E46A}"/>
              </a:ext>
            </a:extLst>
          </p:cNvPr>
          <p:cNvSpPr txBox="1"/>
          <p:nvPr/>
        </p:nvSpPr>
        <p:spPr>
          <a:xfrm>
            <a:off x="762000" y="167701"/>
            <a:ext cx="599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err="1">
                <a:solidFill>
                  <a:schemeClr val="bg1"/>
                </a:solidFill>
                <a:latin typeface="+mj-lt"/>
              </a:rPr>
              <a:t>Introduction</a:t>
            </a:r>
            <a:endParaRPr lang="es-ES" sz="3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8418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7C897C6-901F-410E-B2AC-162ED94B0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8EC399-A329-A7C0-6D23-8748C6180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1054080" cy="60959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· Create a checkers game and board using the python module </a:t>
            </a:r>
            <a:r>
              <a:rPr lang="en-US" sz="2400" b="1" i="1" dirty="0" err="1">
                <a:solidFill>
                  <a:schemeClr val="accent3">
                    <a:lumMod val="50000"/>
                  </a:schemeClr>
                </a:solidFill>
              </a:rPr>
              <a:t>pygame</a:t>
            </a:r>
            <a:r>
              <a:rPr lang="en-US" sz="2400" b="1" i="1" dirty="0">
                <a:solidFill>
                  <a:schemeClr val="accent3">
                    <a:lumMod val="50000"/>
                  </a:schemeClr>
                </a:solidFill>
              </a:rPr>
              <a:t>. </a:t>
            </a:r>
            <a:br>
              <a:rPr lang="en-US" sz="2400" b="1" i="1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sz="2400" b="1" i="1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· Use the algorithm Minimax programmed in python 3.9.16 to decide the movements of the AI.</a:t>
            </a:r>
            <a:b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· Optimize the algorithm Minimax using Alpha-Beta </a:t>
            </a:r>
            <a:r>
              <a:rPr lang="en-US" sz="2400" b="1" dirty="0" err="1">
                <a:solidFill>
                  <a:schemeClr val="accent3">
                    <a:lumMod val="50000"/>
                  </a:schemeClr>
                </a:solidFill>
              </a:rPr>
              <a:t>prunning</a:t>
            </a:r>
            <a:endParaRPr lang="en-US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876584-5AE5-ECBD-5D64-C2FD55E2E46A}"/>
              </a:ext>
            </a:extLst>
          </p:cNvPr>
          <p:cNvSpPr txBox="1"/>
          <p:nvPr/>
        </p:nvSpPr>
        <p:spPr>
          <a:xfrm>
            <a:off x="762000" y="167701"/>
            <a:ext cx="599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>
                <a:solidFill>
                  <a:schemeClr val="bg1"/>
                </a:solidFill>
                <a:latin typeface="+mj-lt"/>
              </a:rPr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1843232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7C897C6-901F-410E-B2AC-162ED94B0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8EC399-A329-A7C0-6D23-8748C6180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01040"/>
            <a:ext cx="5405120" cy="6156960"/>
          </a:xfr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· </a:t>
            </a: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Graphics Rendering</a:t>
            </a:r>
            <a:b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· </a:t>
            </a: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Input Handling</a:t>
            </a:r>
            <a:b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· </a:t>
            </a: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Event Management</a:t>
            </a:r>
            <a:b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· </a:t>
            </a: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Animation and Effects</a:t>
            </a:r>
            <a:b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· Sound and Music</a:t>
            </a:r>
            <a:b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</a:br>
            <a:endParaRPr lang="en-US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876584-5AE5-ECBD-5D64-C2FD55E2E46A}"/>
              </a:ext>
            </a:extLst>
          </p:cNvPr>
          <p:cNvSpPr txBox="1"/>
          <p:nvPr/>
        </p:nvSpPr>
        <p:spPr>
          <a:xfrm>
            <a:off x="762000" y="167701"/>
            <a:ext cx="599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Methodology: </a:t>
            </a:r>
            <a:r>
              <a:rPr lang="en-US" sz="3200" dirty="0" err="1">
                <a:solidFill>
                  <a:schemeClr val="bg1"/>
                </a:solidFill>
                <a:latin typeface="+mj-lt"/>
              </a:rPr>
              <a:t>Pygame</a:t>
            </a:r>
            <a:endParaRPr 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A1ACF51-9124-406F-5ECE-33922ED3A746}"/>
              </a:ext>
            </a:extLst>
          </p:cNvPr>
          <p:cNvSpPr txBox="1">
            <a:spLocks/>
          </p:cNvSpPr>
          <p:nvPr/>
        </p:nvSpPr>
        <p:spPr>
          <a:xfrm>
            <a:off x="6096000" y="761999"/>
            <a:ext cx="5994400" cy="6095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4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· User Interface (UI) </a:t>
            </a:r>
          </a:p>
          <a:p>
            <a:b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· Game Logic and State Management</a:t>
            </a:r>
          </a:p>
          <a:p>
            <a:b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· AI Integration</a:t>
            </a:r>
          </a:p>
          <a:p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· </a:t>
            </a: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Customization and Styling</a:t>
            </a:r>
          </a:p>
          <a:p>
            <a:b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· Cross-Platform Compatibility</a:t>
            </a:r>
          </a:p>
          <a:p>
            <a:endParaRPr lang="en-US" sz="2400" b="1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US" sz="2400" b="1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US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558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7C897C6-901F-410E-B2AC-162ED94B0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8EC399-A329-A7C0-6D23-8748C6180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863600"/>
            <a:ext cx="5334000" cy="59943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· Objective</a:t>
            </a:r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· Two-Player, Zero-Sum Games</a:t>
            </a:r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· Recursive Approach</a:t>
            </a:r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· Maximizing and Minimizing</a:t>
            </a:r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</a:br>
            <a:endParaRPr lang="en-US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876584-5AE5-ECBD-5D64-C2FD55E2E46A}"/>
              </a:ext>
            </a:extLst>
          </p:cNvPr>
          <p:cNvSpPr txBox="1"/>
          <p:nvPr/>
        </p:nvSpPr>
        <p:spPr>
          <a:xfrm>
            <a:off x="762000" y="167701"/>
            <a:ext cx="7315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Methodology: </a:t>
            </a:r>
            <a:r>
              <a:rPr lang="en-GB" sz="3200" dirty="0">
                <a:solidFill>
                  <a:schemeClr val="bg1"/>
                </a:solidFill>
                <a:latin typeface="+mj-lt"/>
              </a:rPr>
              <a:t>Minimax algorithm</a:t>
            </a:r>
          </a:p>
          <a:p>
            <a:endParaRPr 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A1ACF51-9124-406F-5ECE-33922ED3A746}"/>
              </a:ext>
            </a:extLst>
          </p:cNvPr>
          <p:cNvSpPr txBox="1">
            <a:spLocks/>
          </p:cNvSpPr>
          <p:nvPr/>
        </p:nvSpPr>
        <p:spPr>
          <a:xfrm>
            <a:off x="6096000" y="761999"/>
            <a:ext cx="5994400" cy="6078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4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· Depth-Limited Search</a:t>
            </a:r>
          </a:p>
          <a:p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· Challenges and Considerations</a:t>
            </a:r>
          </a:p>
          <a:p>
            <a:endParaRPr lang="en-US" sz="24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· Evaluation Function</a:t>
            </a:r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· Backpropagation</a:t>
            </a:r>
            <a:b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</a:br>
            <a:endParaRPr lang="en-US" sz="2400" dirty="0">
              <a:solidFill>
                <a:schemeClr val="accent3">
                  <a:lumMod val="50000"/>
                </a:schemeClr>
              </a:solidFill>
            </a:endParaRPr>
          </a:p>
          <a:p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endParaRPr lang="en-US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350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7C897C6-901F-410E-B2AC-162ED94B0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876584-5AE5-ECBD-5D64-C2FD55E2E46A}"/>
              </a:ext>
            </a:extLst>
          </p:cNvPr>
          <p:cNvSpPr txBox="1"/>
          <p:nvPr/>
        </p:nvSpPr>
        <p:spPr>
          <a:xfrm>
            <a:off x="762000" y="167701"/>
            <a:ext cx="7315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Methodology: </a:t>
            </a:r>
            <a:r>
              <a:rPr lang="en-GB" sz="3200" dirty="0">
                <a:solidFill>
                  <a:schemeClr val="bg1"/>
                </a:solidFill>
                <a:latin typeface="+mj-lt"/>
              </a:rPr>
              <a:t>Minimax algorithm</a:t>
            </a:r>
          </a:p>
          <a:p>
            <a:endParaRPr lang="en-US" sz="32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5" descr="A diagram of numbers and arrows&#10;&#10;Description automatically generated">
            <a:extLst>
              <a:ext uri="{FF2B5EF4-FFF2-40B4-BE49-F238E27FC236}">
                <a16:creationId xmlns:a16="http://schemas.microsoft.com/office/drawing/2014/main" id="{9E36D164-73E9-066A-E3BE-D52F1D8FB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91" y="3065838"/>
            <a:ext cx="6383689" cy="290457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8856A2E-33A7-16F6-1F69-CFC6EEC3620E}"/>
              </a:ext>
            </a:extLst>
          </p:cNvPr>
          <p:cNvSpPr txBox="1"/>
          <p:nvPr/>
        </p:nvSpPr>
        <p:spPr>
          <a:xfrm>
            <a:off x="1063591" y="1226562"/>
            <a:ext cx="1090382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 err="1">
                <a:solidFill>
                  <a:schemeClr val="accent3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Evaluation</a:t>
            </a:r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400" b="1" dirty="0" err="1">
                <a:solidFill>
                  <a:schemeClr val="accent3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function</a:t>
            </a:r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</a:p>
          <a:p>
            <a:endParaRPr lang="es-ES" sz="2400" b="1" dirty="0">
              <a:solidFill>
                <a:schemeClr val="accent3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s-ES" b="1" dirty="0">
                <a:solidFill>
                  <a:schemeClr val="accent3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	</a:t>
            </a:r>
            <a:r>
              <a:rPr lang="es-ES" b="1" dirty="0" err="1">
                <a:solidFill>
                  <a:schemeClr val="accent3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Max_player</a:t>
            </a:r>
            <a:r>
              <a:rPr lang="es-ES" b="1" dirty="0">
                <a:solidFill>
                  <a:schemeClr val="accent3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b="1" dirty="0" err="1">
                <a:solidFill>
                  <a:schemeClr val="accent3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pieces</a:t>
            </a:r>
            <a:r>
              <a:rPr lang="es-ES" b="1" dirty="0">
                <a:solidFill>
                  <a:schemeClr val="accent3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- </a:t>
            </a:r>
            <a:r>
              <a:rPr lang="es-ES" b="1" dirty="0" err="1">
                <a:solidFill>
                  <a:schemeClr val="accent3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Min_player</a:t>
            </a:r>
            <a:r>
              <a:rPr lang="es-ES" b="1" dirty="0">
                <a:solidFill>
                  <a:schemeClr val="accent3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b="1" dirty="0" err="1">
                <a:solidFill>
                  <a:schemeClr val="accent3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pieces</a:t>
            </a:r>
            <a:r>
              <a:rPr lang="es-ES" b="1" dirty="0">
                <a:solidFill>
                  <a:schemeClr val="accent3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+ (</a:t>
            </a:r>
            <a:r>
              <a:rPr lang="es-ES" b="1" dirty="0" err="1">
                <a:solidFill>
                  <a:schemeClr val="accent3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Max_player</a:t>
            </a:r>
            <a:r>
              <a:rPr lang="es-ES" b="1" dirty="0">
                <a:solidFill>
                  <a:schemeClr val="accent3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b="1" dirty="0" err="1">
                <a:solidFill>
                  <a:schemeClr val="accent3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kings</a:t>
            </a:r>
            <a:r>
              <a:rPr lang="es-ES" b="1" dirty="0">
                <a:solidFill>
                  <a:schemeClr val="accent3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* 0.5 - </a:t>
            </a:r>
            <a:r>
              <a:rPr lang="es-ES" b="1" dirty="0" err="1">
                <a:solidFill>
                  <a:schemeClr val="accent3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Min_player</a:t>
            </a:r>
            <a:r>
              <a:rPr lang="es-ES" b="1" dirty="0">
                <a:solidFill>
                  <a:schemeClr val="accent3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b="1" dirty="0" err="1">
                <a:solidFill>
                  <a:schemeClr val="accent3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kings</a:t>
            </a:r>
            <a:r>
              <a:rPr lang="es-ES" b="1" dirty="0">
                <a:solidFill>
                  <a:schemeClr val="accent3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* 0.5)</a:t>
            </a:r>
          </a:p>
        </p:txBody>
      </p:sp>
    </p:spTree>
    <p:extLst>
      <p:ext uri="{BB962C8B-B14F-4D97-AF65-F5344CB8AC3E}">
        <p14:creationId xmlns:p14="http://schemas.microsoft.com/office/powerpoint/2010/main" val="1174164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7C897C6-901F-410E-B2AC-162ED94B0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8EC399-A329-A7C0-6D23-8748C6180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79592"/>
            <a:ext cx="5334000" cy="6078406"/>
          </a:xfr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· Optimization Objective</a:t>
            </a:r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· Node Evaluation Order</a:t>
            </a:r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· Alpha and Beta Values</a:t>
            </a:r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· Pruning Conditions</a:t>
            </a:r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· Maximizing Player (Alpha) </a:t>
            </a:r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</a:br>
            <a:endParaRPr lang="en-US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876584-5AE5-ECBD-5D64-C2FD55E2E46A}"/>
              </a:ext>
            </a:extLst>
          </p:cNvPr>
          <p:cNvSpPr txBox="1"/>
          <p:nvPr/>
        </p:nvSpPr>
        <p:spPr>
          <a:xfrm>
            <a:off x="762000" y="167701"/>
            <a:ext cx="7315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Methodology: </a:t>
            </a:r>
            <a:r>
              <a:rPr lang="en-GB" sz="3200" dirty="0">
                <a:solidFill>
                  <a:schemeClr val="bg1"/>
                </a:solidFill>
                <a:latin typeface="+mj-lt"/>
              </a:rPr>
              <a:t>Alpha-Beta pruning</a:t>
            </a:r>
          </a:p>
          <a:p>
            <a:endParaRPr 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A1ACF51-9124-406F-5ECE-33922ED3A746}"/>
              </a:ext>
            </a:extLst>
          </p:cNvPr>
          <p:cNvSpPr txBox="1">
            <a:spLocks/>
          </p:cNvSpPr>
          <p:nvPr/>
        </p:nvSpPr>
        <p:spPr>
          <a:xfrm>
            <a:off x="6096000" y="761999"/>
            <a:ext cx="5994400" cy="6095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4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· Minimizing Player (Beta) </a:t>
            </a:r>
          </a:p>
          <a:p>
            <a:endParaRPr lang="en-US" sz="24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· Efficiency Gain</a:t>
            </a:r>
          </a:p>
          <a:p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· Depth-First Search:</a:t>
            </a:r>
          </a:p>
          <a:p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· Impact on Complexity</a:t>
            </a:r>
          </a:p>
          <a:p>
            <a:endParaRPr lang="en-US" sz="2400" b="1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US" sz="2400" b="1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US" sz="2400" b="1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US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399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7C897C6-901F-410E-B2AC-162ED94B0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876584-5AE5-ECBD-5D64-C2FD55E2E46A}"/>
              </a:ext>
            </a:extLst>
          </p:cNvPr>
          <p:cNvSpPr txBox="1"/>
          <p:nvPr/>
        </p:nvSpPr>
        <p:spPr>
          <a:xfrm>
            <a:off x="762000" y="167701"/>
            <a:ext cx="7315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Methodology: </a:t>
            </a:r>
            <a:r>
              <a:rPr lang="en-GB" sz="3200" dirty="0">
                <a:solidFill>
                  <a:schemeClr val="bg1"/>
                </a:solidFill>
                <a:latin typeface="+mj-lt"/>
              </a:rPr>
              <a:t>Alpha-Beta pruning</a:t>
            </a:r>
          </a:p>
          <a:p>
            <a:endParaRPr lang="en-US" sz="32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Picture 2" descr="A diagram of a tree&#10;&#10;Description automatically generated">
            <a:extLst>
              <a:ext uri="{FF2B5EF4-FFF2-40B4-BE49-F238E27FC236}">
                <a16:creationId xmlns:a16="http://schemas.microsoft.com/office/drawing/2014/main" id="{9ED06F9D-11B3-3DC6-A3D1-7A60DCA13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60" y="1244919"/>
            <a:ext cx="9670644" cy="490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110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7C897C6-901F-410E-B2AC-162ED94B0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8EC399-A329-A7C0-6D23-8748C6180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79592"/>
            <a:ext cx="5334000" cy="6078406"/>
          </a:xfr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· Code Organization and Readability</a:t>
            </a:r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· Modularity and Reusability</a:t>
            </a:r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· Collaboration and Teamwork</a:t>
            </a:r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· Ease of Maintenance</a:t>
            </a:r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· Scalability</a:t>
            </a:r>
            <a:b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</a:br>
            <a:endParaRPr lang="en-US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876584-5AE5-ECBD-5D64-C2FD55E2E46A}"/>
              </a:ext>
            </a:extLst>
          </p:cNvPr>
          <p:cNvSpPr txBox="1"/>
          <p:nvPr/>
        </p:nvSpPr>
        <p:spPr>
          <a:xfrm>
            <a:off x="762000" y="167701"/>
            <a:ext cx="7315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Methodology: </a:t>
            </a:r>
            <a:r>
              <a:rPr lang="en-GB" sz="3200" dirty="0">
                <a:solidFill>
                  <a:schemeClr val="bg1"/>
                </a:solidFill>
                <a:latin typeface="+mj-lt"/>
              </a:rPr>
              <a:t>Repository structure</a:t>
            </a:r>
          </a:p>
          <a:p>
            <a:endParaRPr 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A1ACF51-9124-406F-5ECE-33922ED3A746}"/>
              </a:ext>
            </a:extLst>
          </p:cNvPr>
          <p:cNvSpPr txBox="1">
            <a:spLocks/>
          </p:cNvSpPr>
          <p:nvPr/>
        </p:nvSpPr>
        <p:spPr>
          <a:xfrm>
            <a:off x="6096000" y="761999"/>
            <a:ext cx="5994400" cy="6095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4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· Version Control and History </a:t>
            </a:r>
          </a:p>
          <a:p>
            <a:endParaRPr lang="en-US" sz="2400" b="1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· Documentation</a:t>
            </a:r>
          </a:p>
          <a:p>
            <a:b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· Testing and Quality Assurance</a:t>
            </a:r>
          </a:p>
          <a:p>
            <a:b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· Reduced Technical Debt</a:t>
            </a:r>
          </a:p>
          <a:p>
            <a:endParaRPr lang="en-US" sz="2400" b="1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US" sz="2400" b="1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US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576363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416</Words>
  <Application>Microsoft Office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Aharoni</vt:lpstr>
      <vt:lpstr>Arial</vt:lpstr>
      <vt:lpstr>Avenir Next LT Pro</vt:lpstr>
      <vt:lpstr>PrismaticVTI</vt:lpstr>
      <vt:lpstr>AI plays checkers</vt:lpstr>
      <vt:lpstr>· Create an AI bot that can play Checkers against other bots or real players.   · Create and interface for playing against the AI or see how two AI bots can play against each other.</vt:lpstr>
      <vt:lpstr>· Create a checkers game and board using the python module pygame.    · Use the algorithm Minimax programmed in python 3.9.16 to decide the movements of the AI.   · Optimize the algorithm Minimax using Alpha-Beta prunning</vt:lpstr>
      <vt:lpstr> · Graphics Rendering  · Input Handling  · Event Management  · Animation and Effects  · Sound and Music  </vt:lpstr>
      <vt:lpstr>· Objective  · Two-Player, Zero-Sum Games  · Recursive Approach  · Maximizing and Minimizing   </vt:lpstr>
      <vt:lpstr>PowerPoint Presentation</vt:lpstr>
      <vt:lpstr> · Optimization Objective  · Node Evaluation Order  · Alpha and Beta Values  · Pruning Conditions  · Maximizing Player (Alpha)    </vt:lpstr>
      <vt:lpstr>PowerPoint Presentation</vt:lpstr>
      <vt:lpstr> · Code Organization and Readability  · Modularity and Reusability  · Collaboration and Teamwork  · Ease of Maintenance  · Scalability  </vt:lpstr>
      <vt:lpstr> </vt:lpstr>
      <vt:lpstr>· Deep Reinforcement Learning (DRL)  · Monte Carlo Tree Search (MCTS)  · Ensemble Learning  · Dynamic Learning Rates  · Curriculum Learning  · Hierarchical Reinforcement Learning 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plays chekers</dc:title>
  <dc:creator>ISABEL PARDO ÁLVAREZ</dc:creator>
  <cp:lastModifiedBy>ISABEL PARDO ÁLVAREZ</cp:lastModifiedBy>
  <cp:revision>4</cp:revision>
  <dcterms:created xsi:type="dcterms:W3CDTF">2023-06-13T17:12:37Z</dcterms:created>
  <dcterms:modified xsi:type="dcterms:W3CDTF">2023-08-17T10:57:30Z</dcterms:modified>
</cp:coreProperties>
</file>