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9" r:id="rId4"/>
    <p:sldId id="270" r:id="rId5"/>
    <p:sldId id="27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B06"/>
    <a:srgbClr val="2B140B"/>
    <a:srgbClr val="2C1B11"/>
    <a:srgbClr val="322520"/>
    <a:srgbClr val="2D160D"/>
    <a:srgbClr val="301B12"/>
    <a:srgbClr val="2F180E"/>
    <a:srgbClr val="0F0503"/>
    <a:srgbClr val="37261C"/>
    <a:srgbClr val="473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AB519-3C6B-1ED8-4E79-4A43570496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C44FFE-F22B-9AC2-4926-F672AC58D1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F19340-DBEC-DBE0-A29A-858B6A0E0D54}"/>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1A5BB7CD-5998-482D-FE11-A62D9734C8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ADC0A5-3218-B583-536E-FBE08BBA8ABE}"/>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309556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AEC10-0CF6-CAB2-3F94-450C9FAC41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530B109-9350-6633-CDE1-1DA385E3B3D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C643A1-EA03-18E4-2D11-876D979B8FB1}"/>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3C874DBE-C7CD-79B0-0F0D-84F1F42C92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2DD541-82F5-8672-4B5A-0162E44406EC}"/>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369545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972F5D-1A14-5060-0B41-DBAB82405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13EA189-DF5C-3D55-A077-395F573CA8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83F9E9-553A-630C-EB72-EECC5170C7B2}"/>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3A80AFF3-F266-1061-6766-39F2FAD315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BDFE8E-E4C0-9C47-CD85-A41910BF2C60}"/>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131149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DD092-6C2D-1429-9B7A-39950555F5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9C1E94-279C-118F-9E8E-00E6B823E6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D27A86-3946-15AF-9FDA-DFABA1BEB11C}"/>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740A8371-C310-DA14-E8C6-1F609F57D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64BCE-03CF-C0AE-1E46-9373FB5C5D58}"/>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179052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16C8B-8B04-AF9B-5F38-9DF87CE3C0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478DE1-E8DB-9BBE-313C-63DAB520C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DF11A9C-49BB-1553-F436-D4FEDB8E4F02}"/>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F74748C8-D6C7-B84E-245E-6B05AF72EE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A398E3-6631-6D01-50EF-C7802AE23367}"/>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273106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5E555-09CC-94A2-36F4-D3BCD3392E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3F1500-F1BB-8211-B1EB-A05BFD36F9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74396BE-1DEE-ACC9-7AE4-FBBE097340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5E6A0A9-A822-6801-6858-5D0BF37D5672}"/>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6" name="页脚占位符 5">
            <a:extLst>
              <a:ext uri="{FF2B5EF4-FFF2-40B4-BE49-F238E27FC236}">
                <a16:creationId xmlns:a16="http://schemas.microsoft.com/office/drawing/2014/main" id="{BD3CC549-225E-1929-AF24-CCF007AD6B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19F9A6-E5B4-6A40-5C19-C415643BD68A}"/>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317962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8B91E-1DB1-4FBF-0267-FA2B58C1BEF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7E831-9981-060A-7B89-6145F429D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4732065-73EA-7750-72D5-0A1BC6C473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5CB4FB-0D52-1D9C-B67A-F77F0EB151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C2947B-02FF-CAC5-06B3-023C9D308A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86F75B-D5DB-74BF-F20C-534B77D7B616}"/>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8" name="页脚占位符 7">
            <a:extLst>
              <a:ext uri="{FF2B5EF4-FFF2-40B4-BE49-F238E27FC236}">
                <a16:creationId xmlns:a16="http://schemas.microsoft.com/office/drawing/2014/main" id="{79122305-B682-5D58-5CC6-1DC9474964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67BED2-ECF1-7038-2B2D-C6EA17EF1F3B}"/>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109104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BFCF4-3C8A-5E85-7207-758C64DA9E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1F3495-940A-A688-01BA-2CBEC27B5ADF}"/>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4" name="页脚占位符 3">
            <a:extLst>
              <a:ext uri="{FF2B5EF4-FFF2-40B4-BE49-F238E27FC236}">
                <a16:creationId xmlns:a16="http://schemas.microsoft.com/office/drawing/2014/main" id="{E6CDE5E7-0AA7-1139-391C-367B8ACF06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2D32D97-3063-F30D-4B5B-04C610606D39}"/>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70991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D64EAD-072A-D8F1-B390-E4F31622C551}"/>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3" name="页脚占位符 2">
            <a:extLst>
              <a:ext uri="{FF2B5EF4-FFF2-40B4-BE49-F238E27FC236}">
                <a16:creationId xmlns:a16="http://schemas.microsoft.com/office/drawing/2014/main" id="{EB6C7344-7200-251A-7A0A-1A30C15898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A4B704-E71A-960F-F16C-75B18105775C}"/>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112237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2ECFB-BB88-A43C-AA26-86951487B2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6A0D90-EAA6-7359-9B85-C5871D62B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63724A0-4831-7937-7AD4-A7E229E70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7FF4B2-357C-6909-3EB5-94D236D7FD6B}"/>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6" name="页脚占位符 5">
            <a:extLst>
              <a:ext uri="{FF2B5EF4-FFF2-40B4-BE49-F238E27FC236}">
                <a16:creationId xmlns:a16="http://schemas.microsoft.com/office/drawing/2014/main" id="{CD5A372D-98E2-77CB-2165-92BDFA84B9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478158-E269-E64C-17BC-333593FB857F}"/>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82385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5A254-83EF-EFF1-120D-63D756D7C8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5B9AFF-BB71-11B7-A795-F32FAC2D1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C8DD5E-9269-449F-2A7D-9902CB5E6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9E531C-154D-EB60-441F-E849051E160B}"/>
              </a:ext>
            </a:extLst>
          </p:cNvPr>
          <p:cNvSpPr>
            <a:spLocks noGrp="1"/>
          </p:cNvSpPr>
          <p:nvPr>
            <p:ph type="dt" sz="half" idx="10"/>
          </p:nvPr>
        </p:nvSpPr>
        <p:spPr/>
        <p:txBody>
          <a:bodyPr/>
          <a:lstStyle/>
          <a:p>
            <a:fld id="{9742E640-07D8-4DFA-953B-B1B6F70CC28F}" type="datetimeFigureOut">
              <a:rPr lang="zh-CN" altLang="en-US" smtClean="0"/>
              <a:t>2023/6/16</a:t>
            </a:fld>
            <a:endParaRPr lang="zh-CN" altLang="en-US"/>
          </a:p>
        </p:txBody>
      </p:sp>
      <p:sp>
        <p:nvSpPr>
          <p:cNvPr id="6" name="页脚占位符 5">
            <a:extLst>
              <a:ext uri="{FF2B5EF4-FFF2-40B4-BE49-F238E27FC236}">
                <a16:creationId xmlns:a16="http://schemas.microsoft.com/office/drawing/2014/main" id="{2F8A647A-0877-2220-0B9A-77B82BE17A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B39251-FB9E-B6E7-433F-31F480E65867}"/>
              </a:ext>
            </a:extLst>
          </p:cNvPr>
          <p:cNvSpPr>
            <a:spLocks noGrp="1"/>
          </p:cNvSpPr>
          <p:nvPr>
            <p:ph type="sldNum" sz="quarter" idx="12"/>
          </p:nvPr>
        </p:nvSpPr>
        <p:spPr/>
        <p:txBody>
          <a:body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308227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C1B11"/>
            </a:gs>
            <a:gs pos="2000">
              <a:srgbClr val="2F180E">
                <a:lumMod val="0"/>
              </a:srgbClr>
            </a:gs>
            <a:gs pos="100000">
              <a:srgbClr val="2B140B"/>
            </a:gs>
            <a:gs pos="100000">
              <a:schemeClr val="dk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1ED534-44AE-0CED-DD94-C4CE08AAC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9029DC-3E9B-401A-D1A9-B48535FF2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B8C87E-3AD4-5B26-261E-4DFF61130B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2E640-07D8-4DFA-953B-B1B6F70CC28F}"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501600D4-9188-CA8D-2F31-D14896D8B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48EE4D-1A78-A482-6B74-5A288F0041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CBE88-774C-4F71-9040-8984D30D48B7}" type="slidenum">
              <a:rPr lang="zh-CN" altLang="en-US" smtClean="0"/>
              <a:t>‹#›</a:t>
            </a:fld>
            <a:endParaRPr lang="zh-CN" altLang="en-US"/>
          </a:p>
        </p:txBody>
      </p:sp>
    </p:spTree>
    <p:extLst>
      <p:ext uri="{BB962C8B-B14F-4D97-AF65-F5344CB8AC3E}">
        <p14:creationId xmlns:p14="http://schemas.microsoft.com/office/powerpoint/2010/main" val="43825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F97BE-4A21-34FF-3D6A-1ABA34B19CE1}"/>
              </a:ext>
            </a:extLst>
          </p:cNvPr>
          <p:cNvSpPr>
            <a:spLocks noGrp="1"/>
          </p:cNvSpPr>
          <p:nvPr>
            <p:ph type="title"/>
          </p:nvPr>
        </p:nvSpPr>
        <p:spPr>
          <a:xfrm>
            <a:off x="0" y="414614"/>
            <a:ext cx="3538728" cy="1779946"/>
          </a:xfrm>
          <a:noFill/>
        </p:spPr>
        <p:txBody>
          <a:bodyPr>
            <a:normAutofit/>
          </a:bodyPr>
          <a:lstStyle/>
          <a:p>
            <a:pPr algn="ctr">
              <a:lnSpc>
                <a:spcPct val="100000"/>
              </a:lnSpc>
            </a:pPr>
            <a:r>
              <a:rPr lang="en-US" altLang="zh-CN" sz="5400" dirty="0">
                <a:solidFill>
                  <a:schemeClr val="bg1">
                    <a:lumMod val="95000"/>
                  </a:schemeClr>
                </a:solidFill>
                <a:latin typeface="Arial Black" panose="020B0A04020102020204" pitchFamily="34" charset="0"/>
              </a:rPr>
              <a:t>Betting </a:t>
            </a:r>
            <a:br>
              <a:rPr lang="en-US" altLang="zh-CN" sz="5400" dirty="0">
                <a:solidFill>
                  <a:schemeClr val="bg1">
                    <a:lumMod val="95000"/>
                  </a:schemeClr>
                </a:solidFill>
                <a:latin typeface="Arial Black" panose="020B0A04020102020204" pitchFamily="34" charset="0"/>
              </a:rPr>
            </a:br>
            <a:r>
              <a:rPr lang="en-US" altLang="zh-CN" sz="5400" dirty="0">
                <a:solidFill>
                  <a:schemeClr val="bg1">
                    <a:lumMod val="95000"/>
                  </a:schemeClr>
                </a:solidFill>
                <a:latin typeface="Arial Black" panose="020B0A04020102020204" pitchFamily="34" charset="0"/>
              </a:rPr>
              <a:t>Website</a:t>
            </a:r>
            <a:endParaRPr lang="zh-CN" altLang="en-US" sz="5400" dirty="0">
              <a:solidFill>
                <a:schemeClr val="bg1">
                  <a:lumMod val="95000"/>
                </a:schemeClr>
              </a:solidFill>
              <a:latin typeface="Arial Black" panose="020B0A04020102020204" pitchFamily="34" charset="0"/>
            </a:endParaRPr>
          </a:p>
        </p:txBody>
      </p:sp>
      <p:pic>
        <p:nvPicPr>
          <p:cNvPr id="5" name="内容占位符 4">
            <a:extLst>
              <a:ext uri="{FF2B5EF4-FFF2-40B4-BE49-F238E27FC236}">
                <a16:creationId xmlns:a16="http://schemas.microsoft.com/office/drawing/2014/main" id="{63BF4428-9A5C-B973-B234-0C7A70F3768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tretch>
            <a:fillRect/>
          </a:stretch>
        </p:blipFill>
        <p:spPr bwMode="blackGray">
          <a:xfrm>
            <a:off x="1947672" y="-512064"/>
            <a:ext cx="11276391" cy="7479792"/>
          </a:xfrm>
          <a:blipFill dpi="0" rotWithShape="1">
            <a:blip r:embed="rId4"/>
            <a:srcRect/>
            <a:tile tx="0" ty="0" sx="100000" sy="100000" flip="none" algn="tl"/>
          </a:blipFill>
          <a:ln>
            <a:noFill/>
          </a:ln>
          <a:effectLst>
            <a:outerShdw dist="50800" dir="21540000" sx="1000" sy="1000" algn="ctr" rotWithShape="0">
              <a:srgbClr val="000000">
                <a:alpha val="0"/>
              </a:srgbClr>
            </a:outerShdw>
            <a:softEdge rad="1270000"/>
          </a:effectLst>
          <a:scene3d>
            <a:camera prst="obliqueTopLeft"/>
            <a:lightRig rig="threePt" dir="t"/>
          </a:scene3d>
        </p:spPr>
        <p:style>
          <a:lnRef idx="0">
            <a:scrgbClr r="0" g="0" b="0"/>
          </a:lnRef>
          <a:fillRef idx="0">
            <a:scrgbClr r="0" g="0" b="0"/>
          </a:fillRef>
          <a:effectRef idx="0">
            <a:scrgbClr r="0" g="0" b="0"/>
          </a:effectRef>
          <a:fontRef idx="minor">
            <a:schemeClr val="lt1"/>
          </a:fontRef>
        </p:style>
      </p:pic>
      <p:sp>
        <p:nvSpPr>
          <p:cNvPr id="6" name="文本框 5">
            <a:extLst>
              <a:ext uri="{FF2B5EF4-FFF2-40B4-BE49-F238E27FC236}">
                <a16:creationId xmlns:a16="http://schemas.microsoft.com/office/drawing/2014/main" id="{9BE86079-4E0E-251D-DF43-57656972582B}"/>
              </a:ext>
            </a:extLst>
          </p:cNvPr>
          <p:cNvSpPr txBox="1"/>
          <p:nvPr/>
        </p:nvSpPr>
        <p:spPr>
          <a:xfrm>
            <a:off x="379917" y="3869916"/>
            <a:ext cx="2646878" cy="1668214"/>
          </a:xfrm>
          <a:prstGeom prst="rect">
            <a:avLst/>
          </a:prstGeom>
          <a:noFill/>
        </p:spPr>
        <p:txBody>
          <a:bodyPr wrap="none" rtlCol="0">
            <a:spAutoFit/>
          </a:bodyPr>
          <a:lstStyle/>
          <a:p>
            <a:pPr>
              <a:lnSpc>
                <a:spcPct val="150000"/>
              </a:lnSpc>
            </a:pPr>
            <a:r>
              <a:rPr lang="en-US" altLang="zh-CN" sz="3600" dirty="0">
                <a:solidFill>
                  <a:schemeClr val="bg1">
                    <a:lumMod val="65000"/>
                  </a:schemeClr>
                </a:solidFill>
                <a:latin typeface="Arial Black" panose="020B0A04020102020204" pitchFamily="34" charset="0"/>
              </a:rPr>
              <a:t>Tong Sun</a:t>
            </a:r>
          </a:p>
          <a:p>
            <a:pPr>
              <a:lnSpc>
                <a:spcPct val="150000"/>
              </a:lnSpc>
            </a:pPr>
            <a:r>
              <a:rPr lang="en-US" altLang="zh-CN" sz="3600" dirty="0">
                <a:solidFill>
                  <a:schemeClr val="bg1">
                    <a:lumMod val="65000"/>
                  </a:schemeClr>
                </a:solidFill>
                <a:latin typeface="Arial Black" panose="020B0A04020102020204" pitchFamily="34" charset="0"/>
              </a:rPr>
              <a:t>22203027</a:t>
            </a:r>
            <a:endParaRPr lang="zh-CN" altLang="en-US" sz="3600" dirty="0">
              <a:solidFill>
                <a:schemeClr val="bg1">
                  <a:lumMod val="65000"/>
                </a:schemeClr>
              </a:solidFill>
              <a:latin typeface="Arial Black" panose="020B0A04020102020204" pitchFamily="34" charset="0"/>
            </a:endParaRPr>
          </a:p>
        </p:txBody>
      </p:sp>
    </p:spTree>
    <p:extLst>
      <p:ext uri="{BB962C8B-B14F-4D97-AF65-F5344CB8AC3E}">
        <p14:creationId xmlns:p14="http://schemas.microsoft.com/office/powerpoint/2010/main" val="290432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C1B11">
                <a:alpha val="79000"/>
              </a:srgbClr>
            </a:gs>
            <a:gs pos="85250">
              <a:srgbClr val="0B0705"/>
            </a:gs>
            <a:gs pos="84000">
              <a:srgbClr val="2C1B11"/>
            </a:gs>
            <a:gs pos="83500">
              <a:srgbClr val="160E09"/>
            </a:gs>
            <a:gs pos="82000">
              <a:srgbClr val="2C1B11">
                <a:alpha val="31000"/>
              </a:srgbClr>
            </a:gs>
            <a:gs pos="87000">
              <a:srgbClr val="2F180E">
                <a:lumMod val="0"/>
              </a:srgbClr>
            </a:gs>
            <a:gs pos="0">
              <a:srgbClr val="2B140B"/>
            </a:gs>
            <a:gs pos="0">
              <a:schemeClr val="dk1">
                <a:lumMod val="60000"/>
                <a:lumOff val="40000"/>
                <a:alpha val="0"/>
              </a:schemeClr>
            </a:gs>
          </a:gsLst>
          <a:lin ang="16200000" scaled="1"/>
          <a:tileRect/>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B7B71-D63B-D409-9F85-573A5E8B2E58}"/>
              </a:ext>
            </a:extLst>
          </p:cNvPr>
          <p:cNvSpPr>
            <a:spLocks noGrp="1"/>
          </p:cNvSpPr>
          <p:nvPr>
            <p:ph type="title"/>
          </p:nvPr>
        </p:nvSpPr>
        <p:spPr>
          <a:xfrm>
            <a:off x="838200" y="127381"/>
            <a:ext cx="10515600" cy="951611"/>
          </a:xfrm>
        </p:spPr>
        <p:txBody>
          <a:bodyPr>
            <a:normAutofit/>
          </a:bodyPr>
          <a:lstStyle/>
          <a:p>
            <a:r>
              <a:rPr lang="en-US" altLang="zh-CN" sz="5400" dirty="0">
                <a:solidFill>
                  <a:schemeClr val="bg1"/>
                </a:solidFill>
                <a:latin typeface="Arial Black" panose="020B0A04020102020204" pitchFamily="34" charset="0"/>
              </a:rPr>
              <a:t>Task</a:t>
            </a:r>
            <a:endParaRPr lang="zh-CN" altLang="en-US" sz="5400" dirty="0">
              <a:solidFill>
                <a:schemeClr val="bg1"/>
              </a:solidFill>
              <a:latin typeface="Arial Black" panose="020B0A04020102020204" pitchFamily="34" charset="0"/>
            </a:endParaRPr>
          </a:p>
        </p:txBody>
      </p:sp>
      <p:sp>
        <p:nvSpPr>
          <p:cNvPr id="3" name="内容占位符 2">
            <a:extLst>
              <a:ext uri="{FF2B5EF4-FFF2-40B4-BE49-F238E27FC236}">
                <a16:creationId xmlns:a16="http://schemas.microsoft.com/office/drawing/2014/main" id="{4CF0A530-DC83-ADD9-68B2-41278366AFDE}"/>
              </a:ext>
            </a:extLst>
          </p:cNvPr>
          <p:cNvSpPr>
            <a:spLocks noGrp="1"/>
          </p:cNvSpPr>
          <p:nvPr>
            <p:ph idx="1"/>
          </p:nvPr>
        </p:nvSpPr>
        <p:spPr>
          <a:xfrm>
            <a:off x="838200" y="1505585"/>
            <a:ext cx="10515600" cy="4978342"/>
          </a:xfrm>
        </p:spPr>
        <p:txBody>
          <a:bodyPr>
            <a:normAutofit/>
          </a:bodyPr>
          <a:lstStyle/>
          <a:p>
            <a:pPr>
              <a:lnSpc>
                <a:spcPct val="150000"/>
              </a:lnSpc>
            </a:pPr>
            <a:r>
              <a:rPr lang="en-US" altLang="zh-CN" dirty="0"/>
              <a:t>Build a betting website that could make money always. The goal could be achieved by updating the odds. At the same time, we need to make sure the odds are reasonable, which makes users feel it is a fair game.</a:t>
            </a:r>
          </a:p>
          <a:p>
            <a:pPr>
              <a:lnSpc>
                <a:spcPct val="150000"/>
              </a:lnSpc>
            </a:pPr>
            <a:r>
              <a:rPr lang="en-US" altLang="zh-CN" dirty="0"/>
              <a:t>Automatically generate an Excel sheet that shows the summary of the matches in each season.</a:t>
            </a:r>
            <a:endParaRPr lang="zh-CN" altLang="en-US" dirty="0"/>
          </a:p>
        </p:txBody>
      </p:sp>
    </p:spTree>
    <p:extLst>
      <p:ext uri="{BB962C8B-B14F-4D97-AF65-F5344CB8AC3E}">
        <p14:creationId xmlns:p14="http://schemas.microsoft.com/office/powerpoint/2010/main" val="200949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C1B11">
                <a:alpha val="79000"/>
              </a:srgbClr>
            </a:gs>
            <a:gs pos="85250">
              <a:srgbClr val="0B0705"/>
            </a:gs>
            <a:gs pos="84000">
              <a:srgbClr val="2C1B11"/>
            </a:gs>
            <a:gs pos="83500">
              <a:srgbClr val="160E09"/>
            </a:gs>
            <a:gs pos="82000">
              <a:srgbClr val="2C1B11">
                <a:alpha val="31000"/>
              </a:srgbClr>
            </a:gs>
            <a:gs pos="87000">
              <a:srgbClr val="2F180E">
                <a:lumMod val="0"/>
              </a:srgbClr>
            </a:gs>
            <a:gs pos="0">
              <a:srgbClr val="2B140B"/>
            </a:gs>
            <a:gs pos="0">
              <a:schemeClr val="dk1">
                <a:lumMod val="60000"/>
                <a:lumOff val="40000"/>
                <a:alpha val="0"/>
              </a:schemeClr>
            </a:gs>
          </a:gsLst>
          <a:lin ang="16200000" scaled="1"/>
          <a:tileRect/>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B7B71-D63B-D409-9F85-573A5E8B2E58}"/>
              </a:ext>
            </a:extLst>
          </p:cNvPr>
          <p:cNvSpPr>
            <a:spLocks noGrp="1"/>
          </p:cNvSpPr>
          <p:nvPr>
            <p:ph type="title"/>
          </p:nvPr>
        </p:nvSpPr>
        <p:spPr>
          <a:xfrm>
            <a:off x="774266" y="263236"/>
            <a:ext cx="3932237" cy="865909"/>
          </a:xfrm>
        </p:spPr>
        <p:txBody>
          <a:bodyPr>
            <a:normAutofit/>
          </a:bodyPr>
          <a:lstStyle/>
          <a:p>
            <a:r>
              <a:rPr lang="en-US" altLang="zh-CN" sz="5400" dirty="0">
                <a:solidFill>
                  <a:schemeClr val="bg1"/>
                </a:solidFill>
                <a:latin typeface="Arial Black" panose="020B0A04020102020204" pitchFamily="34" charset="0"/>
              </a:rPr>
              <a:t>Ideas</a:t>
            </a:r>
            <a:endParaRPr lang="zh-CN" altLang="en-US" sz="5400" dirty="0">
              <a:solidFill>
                <a:schemeClr val="bg1"/>
              </a:solidFill>
              <a:latin typeface="Arial Black" panose="020B0A04020102020204" pitchFamily="34" charset="0"/>
            </a:endParaRPr>
          </a:p>
        </p:txBody>
      </p:sp>
      <p:sp>
        <p:nvSpPr>
          <p:cNvPr id="10" name="流程图: 决策 9">
            <a:extLst>
              <a:ext uri="{FF2B5EF4-FFF2-40B4-BE49-F238E27FC236}">
                <a16:creationId xmlns:a16="http://schemas.microsoft.com/office/drawing/2014/main" id="{3DFD95B1-1B61-74F8-E3C3-BD577A3A2882}"/>
              </a:ext>
            </a:extLst>
          </p:cNvPr>
          <p:cNvSpPr/>
          <p:nvPr/>
        </p:nvSpPr>
        <p:spPr>
          <a:xfrm>
            <a:off x="7679869" y="5440306"/>
            <a:ext cx="1828801" cy="869860"/>
          </a:xfrm>
          <a:prstGeom prst="flowChartDecision">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Satisfy </a:t>
            </a:r>
            <a:r>
              <a:rPr lang="en-US" altLang="zh-CN" b="1" i="0" dirty="0">
                <a:solidFill>
                  <a:schemeClr val="tx1"/>
                </a:solidFill>
                <a:effectLst/>
                <a:latin typeface="Arial" panose="020B0604020202020204" pitchFamily="34" charset="0"/>
              </a:rPr>
              <a:t>0.95</a:t>
            </a:r>
            <a:endParaRPr lang="zh-CN" altLang="en-US" b="1" dirty="0">
              <a:solidFill>
                <a:schemeClr val="tx1"/>
              </a:solidFill>
            </a:endParaRPr>
          </a:p>
        </p:txBody>
      </p:sp>
      <p:sp>
        <p:nvSpPr>
          <p:cNvPr id="11" name="箭头: 五边形 10">
            <a:extLst>
              <a:ext uri="{FF2B5EF4-FFF2-40B4-BE49-F238E27FC236}">
                <a16:creationId xmlns:a16="http://schemas.microsoft.com/office/drawing/2014/main" id="{5170BA2A-D6D9-44AB-1EB1-74FEDCB50408}"/>
              </a:ext>
            </a:extLst>
          </p:cNvPr>
          <p:cNvSpPr/>
          <p:nvPr/>
        </p:nvSpPr>
        <p:spPr>
          <a:xfrm>
            <a:off x="1147354" y="1703828"/>
            <a:ext cx="2127070" cy="623969"/>
          </a:xfrm>
          <a:prstGeom prst="homePlat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altLang="zh-CN" b="1" dirty="0">
                <a:solidFill>
                  <a:schemeClr val="tx1"/>
                </a:solidFill>
              </a:rPr>
              <a:t>Calculate odds</a:t>
            </a:r>
            <a:endParaRPr lang="zh-CN" altLang="en-US" b="1" dirty="0">
              <a:solidFill>
                <a:schemeClr val="tx1"/>
              </a:solidFill>
            </a:endParaRPr>
          </a:p>
        </p:txBody>
      </p:sp>
      <p:sp>
        <p:nvSpPr>
          <p:cNvPr id="13" name="箭头: 五边形 12">
            <a:extLst>
              <a:ext uri="{FF2B5EF4-FFF2-40B4-BE49-F238E27FC236}">
                <a16:creationId xmlns:a16="http://schemas.microsoft.com/office/drawing/2014/main" id="{911CD90B-6C44-7AD0-A899-8A3CB485D6D0}"/>
              </a:ext>
            </a:extLst>
          </p:cNvPr>
          <p:cNvSpPr/>
          <p:nvPr/>
        </p:nvSpPr>
        <p:spPr>
          <a:xfrm>
            <a:off x="4550225" y="4277359"/>
            <a:ext cx="2055223" cy="623969"/>
          </a:xfrm>
          <a:prstGeom prst="homePlat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altLang="zh-CN" b="1" dirty="0">
                <a:solidFill>
                  <a:schemeClr val="tx1"/>
                </a:solidFill>
              </a:rPr>
              <a:t>Using CNN to train a model </a:t>
            </a:r>
            <a:endParaRPr lang="zh-CN" altLang="en-US" b="1" dirty="0">
              <a:solidFill>
                <a:schemeClr val="tx1"/>
              </a:solidFill>
            </a:endParaRPr>
          </a:p>
        </p:txBody>
      </p:sp>
      <p:sp>
        <p:nvSpPr>
          <p:cNvPr id="14" name="箭头: 五边形 13">
            <a:extLst>
              <a:ext uri="{FF2B5EF4-FFF2-40B4-BE49-F238E27FC236}">
                <a16:creationId xmlns:a16="http://schemas.microsoft.com/office/drawing/2014/main" id="{E0D5B56C-05B6-A0B4-7479-CA2E90822F59}"/>
              </a:ext>
            </a:extLst>
          </p:cNvPr>
          <p:cNvSpPr/>
          <p:nvPr/>
        </p:nvSpPr>
        <p:spPr>
          <a:xfrm>
            <a:off x="4550226" y="1703829"/>
            <a:ext cx="3638008" cy="623969"/>
          </a:xfrm>
          <a:prstGeom prst="homePlat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altLang="zh-CN" b="1" dirty="0">
                <a:solidFill>
                  <a:schemeClr val="tx1"/>
                </a:solidFill>
              </a:rPr>
              <a:t>Build a Gaussian distribution with mean = 0.95 and std = 0.2</a:t>
            </a:r>
            <a:r>
              <a:rPr lang="en-US" altLang="zh-CN" dirty="0"/>
              <a:t> </a:t>
            </a:r>
            <a:endParaRPr lang="zh-CN" altLang="en-US" dirty="0"/>
          </a:p>
        </p:txBody>
      </p:sp>
      <p:sp>
        <p:nvSpPr>
          <p:cNvPr id="15" name="箭头: 五边形 14">
            <a:extLst>
              <a:ext uri="{FF2B5EF4-FFF2-40B4-BE49-F238E27FC236}">
                <a16:creationId xmlns:a16="http://schemas.microsoft.com/office/drawing/2014/main" id="{E0E50363-1D96-2D7F-ED90-7EF0677A2944}"/>
              </a:ext>
            </a:extLst>
          </p:cNvPr>
          <p:cNvSpPr/>
          <p:nvPr/>
        </p:nvSpPr>
        <p:spPr>
          <a:xfrm>
            <a:off x="4550225" y="2989722"/>
            <a:ext cx="1955075" cy="623969"/>
          </a:xfrm>
          <a:prstGeom prst="homePlat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altLang="zh-CN" b="1" dirty="0">
                <a:solidFill>
                  <a:schemeClr val="tx1"/>
                </a:solidFill>
              </a:rPr>
              <a:t>Update odds</a:t>
            </a:r>
            <a:endParaRPr lang="zh-CN" altLang="en-US" b="1" dirty="0">
              <a:solidFill>
                <a:schemeClr val="tx1"/>
              </a:solidFill>
            </a:endParaRPr>
          </a:p>
        </p:txBody>
      </p:sp>
      <p:sp>
        <p:nvSpPr>
          <p:cNvPr id="16" name="箭头: 五边形 15">
            <a:extLst>
              <a:ext uri="{FF2B5EF4-FFF2-40B4-BE49-F238E27FC236}">
                <a16:creationId xmlns:a16="http://schemas.microsoft.com/office/drawing/2014/main" id="{ED16753C-AD82-83DE-F92A-2302A97F30E8}"/>
              </a:ext>
            </a:extLst>
          </p:cNvPr>
          <p:cNvSpPr/>
          <p:nvPr/>
        </p:nvSpPr>
        <p:spPr>
          <a:xfrm>
            <a:off x="4600298" y="5563252"/>
            <a:ext cx="1955075" cy="623969"/>
          </a:xfrm>
          <a:prstGeom prst="homePlat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altLang="zh-CN" dirty="0"/>
              <a:t>       </a:t>
            </a:r>
            <a:r>
              <a:rPr lang="en-US" altLang="zh-CN" b="1" dirty="0">
                <a:solidFill>
                  <a:schemeClr val="tx1"/>
                </a:solidFill>
              </a:rPr>
              <a:t>Predict</a:t>
            </a:r>
            <a:endParaRPr lang="zh-CN" altLang="en-US" b="1" dirty="0">
              <a:solidFill>
                <a:schemeClr val="tx1"/>
              </a:solidFill>
            </a:endParaRPr>
          </a:p>
        </p:txBody>
      </p:sp>
      <p:sp>
        <p:nvSpPr>
          <p:cNvPr id="19" name="矩形: 圆角 18">
            <a:extLst>
              <a:ext uri="{FF2B5EF4-FFF2-40B4-BE49-F238E27FC236}">
                <a16:creationId xmlns:a16="http://schemas.microsoft.com/office/drawing/2014/main" id="{015E22C8-7133-B441-CF9A-A54CDE65775D}"/>
              </a:ext>
            </a:extLst>
          </p:cNvPr>
          <p:cNvSpPr/>
          <p:nvPr/>
        </p:nvSpPr>
        <p:spPr>
          <a:xfrm>
            <a:off x="10633156" y="5440307"/>
            <a:ext cx="914400" cy="869860"/>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End</a:t>
            </a:r>
            <a:endParaRPr lang="zh-CN" altLang="en-US" sz="2000" b="1" dirty="0">
              <a:solidFill>
                <a:schemeClr val="tx1"/>
              </a:solidFill>
            </a:endParaRPr>
          </a:p>
        </p:txBody>
      </p:sp>
      <p:cxnSp>
        <p:nvCxnSpPr>
          <p:cNvPr id="21" name="直接箭头连接符 20">
            <a:extLst>
              <a:ext uri="{FF2B5EF4-FFF2-40B4-BE49-F238E27FC236}">
                <a16:creationId xmlns:a16="http://schemas.microsoft.com/office/drawing/2014/main" id="{26B941F8-1D4A-1031-EFBB-7E5BF4196A40}"/>
              </a:ext>
            </a:extLst>
          </p:cNvPr>
          <p:cNvCxnSpPr>
            <a:cxnSpLocks/>
          </p:cNvCxnSpPr>
          <p:nvPr/>
        </p:nvCxnSpPr>
        <p:spPr>
          <a:xfrm>
            <a:off x="6705600" y="5869577"/>
            <a:ext cx="827314" cy="0"/>
          </a:xfrm>
          <a:prstGeom prst="straightConnector1">
            <a:avLst/>
          </a:prstGeom>
          <a:ln>
            <a:tailEnd type="triangle"/>
          </a:ln>
          <a:scene3d>
            <a:camera prst="perspectiveAbove"/>
            <a:lightRig rig="threePt" dir="t"/>
          </a:scene3d>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FA050376-95FC-00CD-391A-E3246EFBCCB8}"/>
              </a:ext>
            </a:extLst>
          </p:cNvPr>
          <p:cNvCxnSpPr>
            <a:cxnSpLocks/>
          </p:cNvCxnSpPr>
          <p:nvPr/>
        </p:nvCxnSpPr>
        <p:spPr>
          <a:xfrm>
            <a:off x="9679577" y="5869577"/>
            <a:ext cx="827314" cy="0"/>
          </a:xfrm>
          <a:prstGeom prst="straightConnector1">
            <a:avLst/>
          </a:prstGeom>
          <a:ln>
            <a:tailEnd type="triangle"/>
          </a:ln>
          <a:scene3d>
            <a:camera prst="perspectiveAbove"/>
            <a:lightRig rig="threePt" dir="t"/>
          </a:scene3d>
        </p:spPr>
        <p:style>
          <a:lnRef idx="3">
            <a:schemeClr val="dk1"/>
          </a:lnRef>
          <a:fillRef idx="0">
            <a:schemeClr val="dk1"/>
          </a:fillRef>
          <a:effectRef idx="2">
            <a:schemeClr val="dk1"/>
          </a:effectRef>
          <a:fontRef idx="minor">
            <a:schemeClr val="tx1"/>
          </a:fontRef>
        </p:style>
      </p:cxnSp>
      <p:sp>
        <p:nvSpPr>
          <p:cNvPr id="25" name="文本框 24">
            <a:extLst>
              <a:ext uri="{FF2B5EF4-FFF2-40B4-BE49-F238E27FC236}">
                <a16:creationId xmlns:a16="http://schemas.microsoft.com/office/drawing/2014/main" id="{F1EA47E2-4336-423A-7835-2D81A67036CA}"/>
              </a:ext>
            </a:extLst>
          </p:cNvPr>
          <p:cNvSpPr txBox="1"/>
          <p:nvPr/>
        </p:nvSpPr>
        <p:spPr>
          <a:xfrm>
            <a:off x="9808758" y="5533554"/>
            <a:ext cx="540533" cy="369332"/>
          </a:xfrm>
          <a:prstGeom prst="rect">
            <a:avLst/>
          </a:prstGeom>
          <a:noFill/>
        </p:spPr>
        <p:txBody>
          <a:bodyPr wrap="none" rtlCol="0">
            <a:spAutoFit/>
          </a:bodyPr>
          <a:lstStyle/>
          <a:p>
            <a:r>
              <a:rPr lang="en-US" altLang="zh-CN" b="1" dirty="0"/>
              <a:t>Yes</a:t>
            </a:r>
            <a:endParaRPr lang="zh-CN" altLang="en-US" b="1" dirty="0"/>
          </a:p>
        </p:txBody>
      </p:sp>
      <p:cxnSp>
        <p:nvCxnSpPr>
          <p:cNvPr id="29" name="直接箭头连接符 28">
            <a:extLst>
              <a:ext uri="{FF2B5EF4-FFF2-40B4-BE49-F238E27FC236}">
                <a16:creationId xmlns:a16="http://schemas.microsoft.com/office/drawing/2014/main" id="{EADDA5E1-BC1E-5C74-367C-CACF574186C3}"/>
              </a:ext>
            </a:extLst>
          </p:cNvPr>
          <p:cNvCxnSpPr>
            <a:cxnSpLocks/>
          </p:cNvCxnSpPr>
          <p:nvPr/>
        </p:nvCxnSpPr>
        <p:spPr>
          <a:xfrm>
            <a:off x="3540035" y="2015812"/>
            <a:ext cx="827314" cy="0"/>
          </a:xfrm>
          <a:prstGeom prst="straightConnector1">
            <a:avLst/>
          </a:prstGeom>
          <a:ln>
            <a:tailEnd type="triangle"/>
          </a:ln>
          <a:scene3d>
            <a:camera prst="perspectiveAbove"/>
            <a:lightRig rig="threePt" dir="t"/>
          </a:scene3d>
        </p:spPr>
        <p:style>
          <a:lnRef idx="3">
            <a:schemeClr val="dk1"/>
          </a:lnRef>
          <a:fillRef idx="0">
            <a:schemeClr val="dk1"/>
          </a:fillRef>
          <a:effectRef idx="2">
            <a:schemeClr val="dk1"/>
          </a:effectRef>
          <a:fontRef idx="minor">
            <a:schemeClr val="tx1"/>
          </a:fontRef>
        </p:style>
      </p:cxnSp>
      <p:cxnSp>
        <p:nvCxnSpPr>
          <p:cNvPr id="32" name="直接箭头连接符 31">
            <a:extLst>
              <a:ext uri="{FF2B5EF4-FFF2-40B4-BE49-F238E27FC236}">
                <a16:creationId xmlns:a16="http://schemas.microsoft.com/office/drawing/2014/main" id="{DCE2FE00-1736-DCFD-8949-77A5B650F917}"/>
              </a:ext>
            </a:extLst>
          </p:cNvPr>
          <p:cNvCxnSpPr>
            <a:cxnSpLocks/>
          </p:cNvCxnSpPr>
          <p:nvPr/>
        </p:nvCxnSpPr>
        <p:spPr>
          <a:xfrm>
            <a:off x="5424349" y="2440619"/>
            <a:ext cx="0" cy="424501"/>
          </a:xfrm>
          <a:prstGeom prst="straightConnector1">
            <a:avLst/>
          </a:prstGeom>
          <a:ln>
            <a:tailEnd type="triangle"/>
          </a:ln>
          <a:scene3d>
            <a:camera prst="perspectiveAbove"/>
            <a:lightRig rig="threePt" dir="t"/>
          </a:scene3d>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a16="http://schemas.microsoft.com/office/drawing/2014/main" id="{6F323F69-130E-B760-0738-283EE5282A2E}"/>
              </a:ext>
            </a:extLst>
          </p:cNvPr>
          <p:cNvCxnSpPr>
            <a:cxnSpLocks/>
          </p:cNvCxnSpPr>
          <p:nvPr/>
        </p:nvCxnSpPr>
        <p:spPr>
          <a:xfrm>
            <a:off x="5410195" y="3735611"/>
            <a:ext cx="0" cy="424501"/>
          </a:xfrm>
          <a:prstGeom prst="straightConnector1">
            <a:avLst/>
          </a:prstGeom>
          <a:ln>
            <a:tailEnd type="triangle"/>
          </a:ln>
          <a:scene3d>
            <a:camera prst="perspectiveAbove"/>
            <a:lightRig rig="threePt" dir="t"/>
          </a:scene3d>
        </p:spPr>
        <p:style>
          <a:lnRef idx="3">
            <a:schemeClr val="dk1"/>
          </a:lnRef>
          <a:fillRef idx="0">
            <a:schemeClr val="dk1"/>
          </a:fillRef>
          <a:effectRef idx="2">
            <a:schemeClr val="dk1"/>
          </a:effectRef>
          <a:fontRef idx="minor">
            <a:schemeClr val="tx1"/>
          </a:fontRef>
        </p:style>
      </p:cxnSp>
      <p:cxnSp>
        <p:nvCxnSpPr>
          <p:cNvPr id="36" name="直接箭头连接符 35">
            <a:extLst>
              <a:ext uri="{FF2B5EF4-FFF2-40B4-BE49-F238E27FC236}">
                <a16:creationId xmlns:a16="http://schemas.microsoft.com/office/drawing/2014/main" id="{E44ED140-85FE-1075-E54F-D44450FAE0D4}"/>
              </a:ext>
            </a:extLst>
          </p:cNvPr>
          <p:cNvCxnSpPr>
            <a:cxnSpLocks/>
          </p:cNvCxnSpPr>
          <p:nvPr/>
        </p:nvCxnSpPr>
        <p:spPr>
          <a:xfrm>
            <a:off x="5424349" y="5015805"/>
            <a:ext cx="0" cy="424501"/>
          </a:xfrm>
          <a:prstGeom prst="straightConnector1">
            <a:avLst/>
          </a:prstGeom>
          <a:ln>
            <a:tailEnd type="triangle"/>
          </a:ln>
          <a:scene3d>
            <a:camera prst="perspectiveAbove"/>
            <a:lightRig rig="threePt" dir="t"/>
          </a:scene3d>
        </p:spPr>
        <p:style>
          <a:lnRef idx="3">
            <a:schemeClr val="dk1"/>
          </a:lnRef>
          <a:fillRef idx="0">
            <a:schemeClr val="dk1"/>
          </a:fillRef>
          <a:effectRef idx="2">
            <a:schemeClr val="dk1"/>
          </a:effectRef>
          <a:fontRef idx="minor">
            <a:schemeClr val="tx1"/>
          </a:fontRef>
        </p:style>
      </p:cxnSp>
      <p:cxnSp>
        <p:nvCxnSpPr>
          <p:cNvPr id="38" name="连接符: 肘形 37">
            <a:extLst>
              <a:ext uri="{FF2B5EF4-FFF2-40B4-BE49-F238E27FC236}">
                <a16:creationId xmlns:a16="http://schemas.microsoft.com/office/drawing/2014/main" id="{95AD83C6-AF60-F7E7-9CC4-EC1C9E22B917}"/>
              </a:ext>
            </a:extLst>
          </p:cNvPr>
          <p:cNvCxnSpPr>
            <a:endCxn id="15" idx="3"/>
          </p:cNvCxnSpPr>
          <p:nvPr/>
        </p:nvCxnSpPr>
        <p:spPr>
          <a:xfrm rot="16200000" flipV="1">
            <a:off x="6480486" y="3326522"/>
            <a:ext cx="2138599" cy="208896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A5E6AD41-D78F-F650-AB97-AD759BCD516B}"/>
              </a:ext>
            </a:extLst>
          </p:cNvPr>
          <p:cNvSpPr txBox="1"/>
          <p:nvPr/>
        </p:nvSpPr>
        <p:spPr>
          <a:xfrm>
            <a:off x="8061669" y="4371006"/>
            <a:ext cx="498855" cy="369332"/>
          </a:xfrm>
          <a:prstGeom prst="rect">
            <a:avLst/>
          </a:prstGeom>
          <a:noFill/>
        </p:spPr>
        <p:txBody>
          <a:bodyPr wrap="none" rtlCol="0">
            <a:spAutoFit/>
          </a:bodyPr>
          <a:lstStyle/>
          <a:p>
            <a:r>
              <a:rPr lang="en-US" altLang="zh-CN" b="1" dirty="0"/>
              <a:t>No</a:t>
            </a:r>
            <a:endParaRPr lang="zh-CN" altLang="en-US" b="1" dirty="0"/>
          </a:p>
        </p:txBody>
      </p:sp>
    </p:spTree>
    <p:extLst>
      <p:ext uri="{BB962C8B-B14F-4D97-AF65-F5344CB8AC3E}">
        <p14:creationId xmlns:p14="http://schemas.microsoft.com/office/powerpoint/2010/main" val="329878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C1B11">
                <a:alpha val="79000"/>
              </a:srgbClr>
            </a:gs>
            <a:gs pos="85250">
              <a:srgbClr val="0B0705"/>
            </a:gs>
            <a:gs pos="84000">
              <a:srgbClr val="2C1B11"/>
            </a:gs>
            <a:gs pos="83500">
              <a:srgbClr val="160E09"/>
            </a:gs>
            <a:gs pos="82000">
              <a:srgbClr val="2C1B11">
                <a:alpha val="31000"/>
              </a:srgbClr>
            </a:gs>
            <a:gs pos="87000">
              <a:srgbClr val="2F180E">
                <a:lumMod val="0"/>
              </a:srgbClr>
            </a:gs>
            <a:gs pos="0">
              <a:srgbClr val="2B140B"/>
            </a:gs>
            <a:gs pos="0">
              <a:schemeClr val="dk1">
                <a:lumMod val="60000"/>
                <a:lumOff val="40000"/>
                <a:alpha val="0"/>
              </a:schemeClr>
            </a:gs>
          </a:gsLst>
          <a:lin ang="16200000" scaled="1"/>
          <a:tileRect/>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B7B71-D63B-D409-9F85-573A5E8B2E58}"/>
              </a:ext>
            </a:extLst>
          </p:cNvPr>
          <p:cNvSpPr>
            <a:spLocks noGrp="1"/>
          </p:cNvSpPr>
          <p:nvPr>
            <p:ph type="title"/>
          </p:nvPr>
        </p:nvSpPr>
        <p:spPr>
          <a:xfrm>
            <a:off x="838200" y="127381"/>
            <a:ext cx="10515600" cy="951611"/>
          </a:xfrm>
        </p:spPr>
        <p:txBody>
          <a:bodyPr>
            <a:normAutofit/>
          </a:bodyPr>
          <a:lstStyle/>
          <a:p>
            <a:r>
              <a:rPr lang="en-US" altLang="zh-CN" sz="5400" dirty="0">
                <a:solidFill>
                  <a:schemeClr val="bg1"/>
                </a:solidFill>
                <a:latin typeface="Arial Black" panose="020B0A04020102020204" pitchFamily="34" charset="0"/>
              </a:rPr>
              <a:t>Tools</a:t>
            </a:r>
            <a:endParaRPr lang="zh-CN" altLang="en-US" sz="5400" dirty="0">
              <a:solidFill>
                <a:schemeClr val="bg1"/>
              </a:solidFill>
              <a:latin typeface="Arial Black" panose="020B0A04020102020204" pitchFamily="34" charset="0"/>
            </a:endParaRPr>
          </a:p>
        </p:txBody>
      </p:sp>
      <p:sp>
        <p:nvSpPr>
          <p:cNvPr id="3" name="内容占位符 2">
            <a:extLst>
              <a:ext uri="{FF2B5EF4-FFF2-40B4-BE49-F238E27FC236}">
                <a16:creationId xmlns:a16="http://schemas.microsoft.com/office/drawing/2014/main" id="{4CF0A530-DC83-ADD9-68B2-41278366AFDE}"/>
              </a:ext>
            </a:extLst>
          </p:cNvPr>
          <p:cNvSpPr>
            <a:spLocks noGrp="1"/>
          </p:cNvSpPr>
          <p:nvPr>
            <p:ph idx="1"/>
          </p:nvPr>
        </p:nvSpPr>
        <p:spPr>
          <a:xfrm>
            <a:off x="838200" y="1505585"/>
            <a:ext cx="10515600" cy="4351338"/>
          </a:xfrm>
        </p:spPr>
        <p:txBody>
          <a:bodyPr>
            <a:normAutofit/>
          </a:bodyPr>
          <a:lstStyle/>
          <a:p>
            <a:pPr>
              <a:lnSpc>
                <a:spcPct val="150000"/>
              </a:lnSpc>
            </a:pPr>
            <a:r>
              <a:rPr lang="en-US" altLang="zh-CN" dirty="0"/>
              <a:t>Python 3.10</a:t>
            </a:r>
          </a:p>
          <a:p>
            <a:pPr>
              <a:lnSpc>
                <a:spcPct val="150000"/>
              </a:lnSpc>
            </a:pPr>
            <a:r>
              <a:rPr lang="en-US" altLang="zh-CN" dirty="0"/>
              <a:t>IntelliJ IDEA</a:t>
            </a:r>
          </a:p>
          <a:p>
            <a:pPr>
              <a:lnSpc>
                <a:spcPct val="150000"/>
              </a:lnSpc>
            </a:pPr>
            <a:r>
              <a:rPr lang="en-US" altLang="zh-CN" dirty="0"/>
              <a:t>Main packages: </a:t>
            </a:r>
            <a:r>
              <a:rPr lang="en-US" altLang="zh-CN" dirty="0" err="1"/>
              <a:t>Sklearn</a:t>
            </a:r>
            <a:r>
              <a:rPr lang="en-US" altLang="zh-CN" dirty="0"/>
              <a:t>, Pandas, </a:t>
            </a:r>
            <a:r>
              <a:rPr lang="en-US" altLang="zh-CN" dirty="0" err="1"/>
              <a:t>Numpy</a:t>
            </a:r>
            <a:r>
              <a:rPr lang="en-US" altLang="zh-CN"/>
              <a:t> ……</a:t>
            </a:r>
            <a:endParaRPr lang="en-US" altLang="zh-CN" dirty="0"/>
          </a:p>
          <a:p>
            <a:pPr>
              <a:lnSpc>
                <a:spcPct val="150000"/>
              </a:lnSpc>
            </a:pPr>
            <a:r>
              <a:rPr lang="en-US" altLang="zh-CN" dirty="0"/>
              <a:t>Database: NA</a:t>
            </a:r>
            <a:endParaRPr lang="zh-CN" altLang="en-US" dirty="0"/>
          </a:p>
        </p:txBody>
      </p:sp>
    </p:spTree>
    <p:extLst>
      <p:ext uri="{BB962C8B-B14F-4D97-AF65-F5344CB8AC3E}">
        <p14:creationId xmlns:p14="http://schemas.microsoft.com/office/powerpoint/2010/main" val="7527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C1B11">
                <a:alpha val="79000"/>
              </a:srgbClr>
            </a:gs>
            <a:gs pos="85250">
              <a:srgbClr val="0B0705"/>
            </a:gs>
            <a:gs pos="84000">
              <a:srgbClr val="2C1B11"/>
            </a:gs>
            <a:gs pos="83500">
              <a:srgbClr val="160E09"/>
            </a:gs>
            <a:gs pos="82000">
              <a:srgbClr val="2C1B11">
                <a:alpha val="31000"/>
              </a:srgbClr>
            </a:gs>
            <a:gs pos="87000">
              <a:srgbClr val="2F180E">
                <a:lumMod val="0"/>
              </a:srgbClr>
            </a:gs>
            <a:gs pos="0">
              <a:srgbClr val="2B140B"/>
            </a:gs>
            <a:gs pos="0">
              <a:schemeClr val="dk1">
                <a:lumMod val="60000"/>
                <a:lumOff val="40000"/>
                <a:alpha val="0"/>
              </a:schemeClr>
            </a:gs>
          </a:gsLst>
          <a:lin ang="16200000" scaled="1"/>
          <a:tileRect/>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B7B71-D63B-D409-9F85-573A5E8B2E58}"/>
              </a:ext>
            </a:extLst>
          </p:cNvPr>
          <p:cNvSpPr>
            <a:spLocks noGrp="1"/>
          </p:cNvSpPr>
          <p:nvPr>
            <p:ph type="title"/>
          </p:nvPr>
        </p:nvSpPr>
        <p:spPr>
          <a:xfrm>
            <a:off x="838200" y="127381"/>
            <a:ext cx="10515600" cy="951611"/>
          </a:xfrm>
        </p:spPr>
        <p:txBody>
          <a:bodyPr>
            <a:normAutofit/>
          </a:bodyPr>
          <a:lstStyle/>
          <a:p>
            <a:r>
              <a:rPr lang="en-US" altLang="zh-CN" sz="4800" dirty="0">
                <a:solidFill>
                  <a:schemeClr val="bg1"/>
                </a:solidFill>
                <a:latin typeface="Arial Black" panose="020B0A04020102020204" pitchFamily="34" charset="0"/>
              </a:rPr>
              <a:t>Expected outcome</a:t>
            </a:r>
            <a:endParaRPr lang="zh-CN" altLang="en-US" sz="4800" dirty="0">
              <a:solidFill>
                <a:schemeClr val="bg1"/>
              </a:solidFill>
              <a:latin typeface="Arial Black" panose="020B0A04020102020204" pitchFamily="34" charset="0"/>
            </a:endParaRPr>
          </a:p>
        </p:txBody>
      </p:sp>
      <p:sp>
        <p:nvSpPr>
          <p:cNvPr id="3" name="内容占位符 2">
            <a:extLst>
              <a:ext uri="{FF2B5EF4-FFF2-40B4-BE49-F238E27FC236}">
                <a16:creationId xmlns:a16="http://schemas.microsoft.com/office/drawing/2014/main" id="{4CF0A530-DC83-ADD9-68B2-41278366AFDE}"/>
              </a:ext>
            </a:extLst>
          </p:cNvPr>
          <p:cNvSpPr>
            <a:spLocks noGrp="1"/>
          </p:cNvSpPr>
          <p:nvPr>
            <p:ph idx="1"/>
          </p:nvPr>
        </p:nvSpPr>
        <p:spPr>
          <a:xfrm>
            <a:off x="838200" y="1505585"/>
            <a:ext cx="10515600" cy="4351338"/>
          </a:xfrm>
        </p:spPr>
        <p:txBody>
          <a:bodyPr>
            <a:normAutofit/>
          </a:bodyPr>
          <a:lstStyle/>
          <a:p>
            <a:pPr>
              <a:lnSpc>
                <a:spcPct val="150000"/>
              </a:lnSpc>
            </a:pPr>
            <a:r>
              <a:rPr lang="en-US" altLang="zh-CN" dirty="0"/>
              <a:t>Automatically update the odds in the database/static file.</a:t>
            </a:r>
          </a:p>
          <a:p>
            <a:pPr>
              <a:lnSpc>
                <a:spcPct val="150000"/>
              </a:lnSpc>
            </a:pPr>
            <a:r>
              <a:rPr lang="en-US" altLang="zh-CN" dirty="0"/>
              <a:t>Check each match statue.</a:t>
            </a:r>
          </a:p>
          <a:p>
            <a:pPr>
              <a:lnSpc>
                <a:spcPct val="150000"/>
              </a:lnSpc>
            </a:pPr>
            <a:r>
              <a:rPr lang="en-US" altLang="zh-CN" dirty="0"/>
              <a:t>Export summary Excel sheets.</a:t>
            </a:r>
          </a:p>
          <a:p>
            <a:pPr>
              <a:lnSpc>
                <a:spcPct val="150000"/>
              </a:lnSpc>
            </a:pPr>
            <a:endParaRPr lang="zh-CN" altLang="en-US" dirty="0"/>
          </a:p>
        </p:txBody>
      </p:sp>
    </p:spTree>
    <p:extLst>
      <p:ext uri="{BB962C8B-B14F-4D97-AF65-F5344CB8AC3E}">
        <p14:creationId xmlns:p14="http://schemas.microsoft.com/office/powerpoint/2010/main" val="3033285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138</Words>
  <Application>Microsoft Office PowerPoint</Application>
  <PresentationFormat>宽屏</PresentationFormat>
  <Paragraphs>25</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Arial Black</vt:lpstr>
      <vt:lpstr>Office 主题​​</vt:lpstr>
      <vt:lpstr>Betting  Website</vt:lpstr>
      <vt:lpstr>Task</vt:lpstr>
      <vt:lpstr>Ideas</vt:lpstr>
      <vt:lpstr>Tools</vt:lpstr>
      <vt:lpstr>Expected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c:title>
  <dc:creator>彤</dc:creator>
  <cp:lastModifiedBy>彤</cp:lastModifiedBy>
  <cp:revision>28</cp:revision>
  <dcterms:created xsi:type="dcterms:W3CDTF">2023-06-12T10:09:04Z</dcterms:created>
  <dcterms:modified xsi:type="dcterms:W3CDTF">2023-06-16T22:08:46Z</dcterms:modified>
</cp:coreProperties>
</file>