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4224000" cy="20104100"/>
  <p:notesSz cx="14224000" cy="201041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7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9540780"/>
            <a:ext cx="14220190" cy="562610"/>
          </a:xfrm>
          <a:custGeom>
            <a:avLst/>
            <a:gdLst/>
            <a:ahLst/>
            <a:cxnLst/>
            <a:rect l="l" t="t" r="r" b="b"/>
            <a:pathLst>
              <a:path w="14220190" h="562609">
                <a:moveTo>
                  <a:pt x="14219676" y="562601"/>
                </a:moveTo>
                <a:lnTo>
                  <a:pt x="0" y="562601"/>
                </a:lnTo>
                <a:lnTo>
                  <a:pt x="0" y="0"/>
                </a:lnTo>
                <a:lnTo>
                  <a:pt x="14219676" y="0"/>
                </a:lnTo>
                <a:lnTo>
                  <a:pt x="14219676" y="562601"/>
                </a:lnTo>
                <a:close/>
              </a:path>
            </a:pathLst>
          </a:custGeom>
          <a:solidFill>
            <a:srgbClr val="1F3864"/>
          </a:solidFill>
        </p:spPr>
        <p:txBody>
          <a:bodyPr wrap="square" lIns="0" tIns="0" rIns="0" bIns="0" rtlCol="0"/>
          <a:lstStyle/>
          <a:p>
            <a:endParaRPr/>
          </a:p>
        </p:txBody>
      </p:sp>
      <p:sp>
        <p:nvSpPr>
          <p:cNvPr id="2" name="Holder 2"/>
          <p:cNvSpPr>
            <a:spLocks noGrp="1"/>
          </p:cNvSpPr>
          <p:nvPr>
            <p:ph type="title"/>
          </p:nvPr>
        </p:nvSpPr>
        <p:spPr>
          <a:xfrm>
            <a:off x="711200" y="804164"/>
            <a:ext cx="12801600"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11200" y="4623943"/>
            <a:ext cx="12801600"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836160" y="18696814"/>
            <a:ext cx="4551680"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11200" y="18696814"/>
            <a:ext cx="3271520"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8/19/2025</a:t>
            </a:fld>
            <a:endParaRPr lang="en-US"/>
          </a:p>
        </p:txBody>
      </p:sp>
      <p:sp>
        <p:nvSpPr>
          <p:cNvPr id="6" name="Holder 6"/>
          <p:cNvSpPr>
            <a:spLocks noGrp="1"/>
          </p:cNvSpPr>
          <p:nvPr>
            <p:ph type="sldNum" sz="quarter" idx="7"/>
          </p:nvPr>
        </p:nvSpPr>
        <p:spPr>
          <a:xfrm>
            <a:off x="10241280" y="18696814"/>
            <a:ext cx="3271520"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o.org/faostat/en/#data/ET" TargetMode="Externa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hyperlink" Target="https://ourworldindata.org/greenhouse-gas-emissions" TargetMode="Externa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https://ourworldindata.org/grapher/annual-area-burnt-by-wildfires" TargetMode="External"/><Relationship Id="rId10" Type="http://schemas.openxmlformats.org/officeDocument/2006/relationships/image" Target="../media/image5.png"/><Relationship Id="rId4" Type="http://schemas.openxmlformats.org/officeDocument/2006/relationships/hyperlink" Target="https://fmi.b2share.csc.fi/records/dfe14351fd8548bcaca3c2956b17f665"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F039745A-4E73-9C6D-1A57-A299286DC0FD}"/>
              </a:ext>
            </a:extLst>
          </p:cNvPr>
          <p:cNvSpPr/>
          <p:nvPr/>
        </p:nvSpPr>
        <p:spPr>
          <a:xfrm>
            <a:off x="0" y="-10597"/>
            <a:ext cx="14224000" cy="2203596"/>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bject 6"/>
          <p:cNvSpPr txBox="1"/>
          <p:nvPr/>
        </p:nvSpPr>
        <p:spPr>
          <a:xfrm>
            <a:off x="385993" y="3065178"/>
            <a:ext cx="6532880" cy="1093313"/>
          </a:xfrm>
          <a:prstGeom prst="rect">
            <a:avLst/>
          </a:prstGeom>
        </p:spPr>
        <p:txBody>
          <a:bodyPr vert="horz" wrap="square" lIns="0" tIns="12065" rIns="0" bIns="0" rtlCol="0">
            <a:spAutoFit/>
          </a:bodyPr>
          <a:lstStyle/>
          <a:p>
            <a:pPr marL="12700" marR="5080" algn="just">
              <a:lnSpc>
                <a:spcPct val="100600"/>
              </a:lnSpc>
              <a:spcBef>
                <a:spcPts val="95"/>
              </a:spcBef>
            </a:pPr>
            <a:r>
              <a:rPr lang="en-US" sz="1400" dirty="0">
                <a:latin typeface="+mj-lt"/>
              </a:rPr>
              <a:t>Global warming is one of the most pressing challenges of the 21st century. But is it primarily caused by human activity? This study investigates the connection between human-generated greenhouse gas emissions and temperature changes over time using multi-country datasets including China, India, UK, Tonga, Dominica, and Micronesia. We also evaluate the potential role of natural factors such as volcanic activities.</a:t>
            </a:r>
            <a:endParaRPr sz="1400" dirty="0">
              <a:latin typeface="+mj-lt"/>
              <a:cs typeface="Calibri"/>
            </a:endParaRPr>
          </a:p>
        </p:txBody>
      </p:sp>
      <p:sp>
        <p:nvSpPr>
          <p:cNvPr id="7" name="object 7"/>
          <p:cNvSpPr txBox="1"/>
          <p:nvPr/>
        </p:nvSpPr>
        <p:spPr>
          <a:xfrm>
            <a:off x="299195" y="2636216"/>
            <a:ext cx="6710680" cy="345440"/>
          </a:xfrm>
          <a:prstGeom prst="rect">
            <a:avLst/>
          </a:prstGeom>
          <a:solidFill>
            <a:srgbClr val="1F3864"/>
          </a:solidFill>
        </p:spPr>
        <p:txBody>
          <a:bodyPr vert="horz" wrap="square" lIns="0" tIns="27940" rIns="0" bIns="0" rtlCol="0">
            <a:spAutoFit/>
          </a:bodyPr>
          <a:lstStyle/>
          <a:p>
            <a:pPr algn="ctr">
              <a:lnSpc>
                <a:spcPct val="100000"/>
              </a:lnSpc>
              <a:spcBef>
                <a:spcPts val="220"/>
              </a:spcBef>
            </a:pPr>
            <a:r>
              <a:rPr sz="1700" b="1" spc="-10" dirty="0">
                <a:solidFill>
                  <a:srgbClr val="FFFFFF"/>
                </a:solidFill>
                <a:latin typeface="Calibri"/>
                <a:cs typeface="Calibri"/>
              </a:rPr>
              <a:t>INTRODUCTION</a:t>
            </a:r>
            <a:endParaRPr sz="1700" dirty="0">
              <a:latin typeface="Calibri"/>
              <a:cs typeface="Calibri"/>
            </a:endParaRPr>
          </a:p>
        </p:txBody>
      </p:sp>
      <p:sp>
        <p:nvSpPr>
          <p:cNvPr id="8" name="object 8"/>
          <p:cNvSpPr txBox="1"/>
          <p:nvPr/>
        </p:nvSpPr>
        <p:spPr>
          <a:xfrm>
            <a:off x="295189" y="4237789"/>
            <a:ext cx="6712584" cy="345440"/>
          </a:xfrm>
          <a:prstGeom prst="rect">
            <a:avLst/>
          </a:prstGeom>
          <a:solidFill>
            <a:srgbClr val="1F3864"/>
          </a:solidFill>
        </p:spPr>
        <p:txBody>
          <a:bodyPr vert="horz" wrap="square" lIns="0" tIns="27305" rIns="0" bIns="0" rtlCol="0">
            <a:spAutoFit/>
          </a:bodyPr>
          <a:lstStyle/>
          <a:p>
            <a:pPr algn="ctr">
              <a:lnSpc>
                <a:spcPct val="100000"/>
              </a:lnSpc>
              <a:spcBef>
                <a:spcPts val="215"/>
              </a:spcBef>
            </a:pPr>
            <a:r>
              <a:rPr sz="1700" b="1" spc="-10" dirty="0">
                <a:solidFill>
                  <a:srgbClr val="FFFFFF"/>
                </a:solidFill>
                <a:latin typeface="Calibri"/>
                <a:cs typeface="Calibri"/>
              </a:rPr>
              <a:t>OBJECTIVES</a:t>
            </a:r>
            <a:endParaRPr sz="1700" dirty="0">
              <a:latin typeface="Calibri"/>
              <a:cs typeface="Calibri"/>
            </a:endParaRPr>
          </a:p>
        </p:txBody>
      </p:sp>
      <p:sp>
        <p:nvSpPr>
          <p:cNvPr id="10" name="object 10"/>
          <p:cNvSpPr txBox="1"/>
          <p:nvPr/>
        </p:nvSpPr>
        <p:spPr>
          <a:xfrm>
            <a:off x="7207080" y="15869287"/>
            <a:ext cx="6709409" cy="345440"/>
          </a:xfrm>
          <a:prstGeom prst="rect">
            <a:avLst/>
          </a:prstGeom>
          <a:solidFill>
            <a:srgbClr val="1F3864"/>
          </a:solidFill>
        </p:spPr>
        <p:txBody>
          <a:bodyPr vert="horz" wrap="square" lIns="0" tIns="27305" rIns="0" bIns="0" rtlCol="0">
            <a:spAutoFit/>
          </a:bodyPr>
          <a:lstStyle/>
          <a:p>
            <a:pPr algn="ctr">
              <a:lnSpc>
                <a:spcPct val="100000"/>
              </a:lnSpc>
              <a:spcBef>
                <a:spcPts val="215"/>
              </a:spcBef>
            </a:pPr>
            <a:r>
              <a:rPr sz="1700" b="1" spc="-10" dirty="0">
                <a:solidFill>
                  <a:srgbClr val="FFFFFF"/>
                </a:solidFill>
                <a:latin typeface="Calibri"/>
                <a:cs typeface="Calibri"/>
              </a:rPr>
              <a:t>CONCLUSION</a:t>
            </a:r>
            <a:endParaRPr sz="1700" dirty="0">
              <a:latin typeface="Calibri"/>
              <a:cs typeface="Calibri"/>
            </a:endParaRPr>
          </a:p>
        </p:txBody>
      </p:sp>
      <p:sp>
        <p:nvSpPr>
          <p:cNvPr id="12" name="object 12"/>
          <p:cNvSpPr txBox="1"/>
          <p:nvPr/>
        </p:nvSpPr>
        <p:spPr>
          <a:xfrm>
            <a:off x="7212160" y="18125916"/>
            <a:ext cx="6705600" cy="289182"/>
          </a:xfrm>
          <a:prstGeom prst="rect">
            <a:avLst/>
          </a:prstGeom>
          <a:solidFill>
            <a:srgbClr val="1F3864"/>
          </a:solidFill>
        </p:spPr>
        <p:txBody>
          <a:bodyPr vert="horz" wrap="square" lIns="0" tIns="27305" rIns="0" bIns="0" rtlCol="0">
            <a:spAutoFit/>
          </a:bodyPr>
          <a:lstStyle/>
          <a:p>
            <a:pPr algn="ctr">
              <a:lnSpc>
                <a:spcPct val="100000"/>
              </a:lnSpc>
              <a:spcBef>
                <a:spcPts val="215"/>
              </a:spcBef>
            </a:pPr>
            <a:r>
              <a:rPr sz="1700" b="1" spc="-10" dirty="0">
                <a:solidFill>
                  <a:srgbClr val="FFFFFF"/>
                </a:solidFill>
                <a:latin typeface="Calibri"/>
                <a:cs typeface="Calibri"/>
              </a:rPr>
              <a:t>REFERENCES</a:t>
            </a:r>
            <a:endParaRPr sz="1700" dirty="0">
              <a:latin typeface="Calibri"/>
              <a:cs typeface="Calibri"/>
            </a:endParaRPr>
          </a:p>
        </p:txBody>
      </p:sp>
      <p:sp>
        <p:nvSpPr>
          <p:cNvPr id="13" name="object 13"/>
          <p:cNvSpPr txBox="1"/>
          <p:nvPr/>
        </p:nvSpPr>
        <p:spPr>
          <a:xfrm>
            <a:off x="7299471" y="16286160"/>
            <a:ext cx="6524625" cy="1797480"/>
          </a:xfrm>
          <a:prstGeom prst="rect">
            <a:avLst/>
          </a:prstGeom>
        </p:spPr>
        <p:txBody>
          <a:bodyPr vert="horz" wrap="square" lIns="0" tIns="12065" rIns="0" bIns="0" rtlCol="0">
            <a:spAutoFit/>
          </a:bodyPr>
          <a:lstStyle/>
          <a:p>
            <a:pPr marL="298450" marR="5080" indent="-285750" algn="just">
              <a:lnSpc>
                <a:spcPct val="100600"/>
              </a:lnSpc>
              <a:spcBef>
                <a:spcPts val="95"/>
              </a:spcBef>
              <a:buFont typeface="Arial" panose="020B0604020202020204" pitchFamily="34" charset="0"/>
              <a:buChar char="•"/>
            </a:pPr>
            <a:r>
              <a:rPr lang="en-US" sz="1400" dirty="0">
                <a:latin typeface="Calibri"/>
                <a:cs typeface="Calibri"/>
              </a:rPr>
              <a:t>All six countries show clear warming trends.</a:t>
            </a:r>
          </a:p>
          <a:p>
            <a:pPr marL="298450" marR="5080" indent="-285750" algn="just">
              <a:lnSpc>
                <a:spcPct val="100600"/>
              </a:lnSpc>
              <a:spcBef>
                <a:spcPts val="95"/>
              </a:spcBef>
              <a:buFont typeface="Arial" panose="020B0604020202020204" pitchFamily="34" charset="0"/>
              <a:buChar char="•"/>
            </a:pPr>
            <a:r>
              <a:rPr lang="en-US" sz="1400" dirty="0">
                <a:latin typeface="Calibri"/>
                <a:cs typeface="Calibri"/>
              </a:rPr>
              <a:t>CO₂, methane, and N₂O emissions show strong upward trends since 1950, aligning with rising temperatures.</a:t>
            </a:r>
          </a:p>
          <a:p>
            <a:pPr marL="298450" marR="5080" indent="-285750" algn="just">
              <a:lnSpc>
                <a:spcPct val="100600"/>
              </a:lnSpc>
              <a:spcBef>
                <a:spcPts val="95"/>
              </a:spcBef>
              <a:buFont typeface="Arial" panose="020B0604020202020204" pitchFamily="34" charset="0"/>
              <a:buChar char="•"/>
            </a:pPr>
            <a:r>
              <a:rPr lang="en-US" sz="1400" dirty="0">
                <a:latin typeface="Calibri"/>
                <a:cs typeface="Calibri"/>
              </a:rPr>
              <a:t>Natural factors like volcanic aerosols cause only short-term cooling and do not explain long-term warming.</a:t>
            </a:r>
          </a:p>
          <a:p>
            <a:pPr marL="298450" marR="5080" indent="-285750" algn="just">
              <a:lnSpc>
                <a:spcPct val="100600"/>
              </a:lnSpc>
              <a:spcBef>
                <a:spcPts val="95"/>
              </a:spcBef>
              <a:buFont typeface="Arial" panose="020B0604020202020204" pitchFamily="34" charset="0"/>
              <a:buChar char="•"/>
            </a:pPr>
            <a:r>
              <a:rPr lang="en-US" sz="1400" dirty="0">
                <a:latin typeface="Calibri"/>
                <a:cs typeface="Calibri"/>
              </a:rPr>
              <a:t>Even low-emission nations are experiencing significant temperature increases.</a:t>
            </a:r>
          </a:p>
          <a:p>
            <a:pPr marL="298450" marR="5080" indent="-285750" algn="just">
              <a:lnSpc>
                <a:spcPct val="100600"/>
              </a:lnSpc>
              <a:spcBef>
                <a:spcPts val="95"/>
              </a:spcBef>
              <a:buFont typeface="Arial" panose="020B0604020202020204" pitchFamily="34" charset="0"/>
              <a:buChar char="•"/>
            </a:pPr>
            <a:r>
              <a:rPr lang="en-US" sz="1400" dirty="0">
                <a:latin typeface="Calibri"/>
                <a:cs typeface="Calibri"/>
              </a:rPr>
              <a:t>The evidence strongly supports that global warming is primarily driven by human activity.</a:t>
            </a:r>
            <a:endParaRPr sz="1400" dirty="0">
              <a:latin typeface="Calibri"/>
              <a:cs typeface="Calibri"/>
            </a:endParaRPr>
          </a:p>
        </p:txBody>
      </p:sp>
      <p:sp>
        <p:nvSpPr>
          <p:cNvPr id="18" name="object 18"/>
          <p:cNvSpPr txBox="1"/>
          <p:nvPr/>
        </p:nvSpPr>
        <p:spPr>
          <a:xfrm>
            <a:off x="1983686" y="707853"/>
            <a:ext cx="10446787" cy="1176989"/>
          </a:xfrm>
          <a:prstGeom prst="rect">
            <a:avLst/>
          </a:prstGeom>
        </p:spPr>
        <p:txBody>
          <a:bodyPr vert="horz" wrap="square" lIns="0" tIns="12065" rIns="0" bIns="0" rtlCol="0">
            <a:spAutoFit/>
          </a:bodyPr>
          <a:lstStyle/>
          <a:p>
            <a:pPr marL="12065" marR="5080" algn="ctr">
              <a:lnSpc>
                <a:spcPct val="101200"/>
              </a:lnSpc>
              <a:spcBef>
                <a:spcPts val="95"/>
              </a:spcBef>
            </a:pPr>
            <a:r>
              <a:rPr lang="en-US" sz="2600" b="1" dirty="0">
                <a:solidFill>
                  <a:srgbClr val="FFFFFF"/>
                </a:solidFill>
                <a:latin typeface="Calibri"/>
                <a:cs typeface="Calibri"/>
              </a:rPr>
              <a:t>Global Warming: Human Influence Outweighs Natural Causes</a:t>
            </a:r>
          </a:p>
          <a:p>
            <a:pPr marL="12065" marR="5080" algn="ctr">
              <a:lnSpc>
                <a:spcPct val="101200"/>
              </a:lnSpc>
              <a:spcBef>
                <a:spcPts val="95"/>
              </a:spcBef>
            </a:pPr>
            <a:endParaRPr lang="en-US" sz="2600" b="1" dirty="0">
              <a:solidFill>
                <a:srgbClr val="FFFFFF"/>
              </a:solidFill>
              <a:latin typeface="Calibri"/>
              <a:cs typeface="Calibri"/>
            </a:endParaRPr>
          </a:p>
          <a:p>
            <a:pPr marL="12065" marR="5080" algn="ctr">
              <a:lnSpc>
                <a:spcPct val="101200"/>
              </a:lnSpc>
              <a:spcBef>
                <a:spcPts val="95"/>
              </a:spcBef>
            </a:pPr>
            <a:r>
              <a:rPr lang="en-IN" sz="2200" dirty="0">
                <a:solidFill>
                  <a:schemeClr val="bg1"/>
                </a:solidFill>
                <a:latin typeface="Calibri"/>
                <a:cs typeface="Calibri"/>
              </a:rPr>
              <a:t>Davin V Jobin &amp; Emma Thomas</a:t>
            </a:r>
            <a:endParaRPr sz="2200" dirty="0">
              <a:solidFill>
                <a:schemeClr val="bg1"/>
              </a:solidFill>
              <a:latin typeface="Calibri"/>
              <a:cs typeface="Calibri"/>
            </a:endParaRPr>
          </a:p>
        </p:txBody>
      </p:sp>
      <p:sp>
        <p:nvSpPr>
          <p:cNvPr id="19" name="object 19"/>
          <p:cNvSpPr txBox="1"/>
          <p:nvPr/>
        </p:nvSpPr>
        <p:spPr>
          <a:xfrm>
            <a:off x="297093" y="5440158"/>
            <a:ext cx="6710680" cy="289182"/>
          </a:xfrm>
          <a:prstGeom prst="rect">
            <a:avLst/>
          </a:prstGeom>
          <a:solidFill>
            <a:srgbClr val="1F3864"/>
          </a:solidFill>
        </p:spPr>
        <p:txBody>
          <a:bodyPr vert="horz" wrap="square" lIns="0" tIns="27305" rIns="0" bIns="0" rtlCol="0">
            <a:spAutoFit/>
          </a:bodyPr>
          <a:lstStyle/>
          <a:p>
            <a:pPr algn="ctr">
              <a:lnSpc>
                <a:spcPct val="100000"/>
              </a:lnSpc>
              <a:spcBef>
                <a:spcPts val="220"/>
              </a:spcBef>
            </a:pPr>
            <a:r>
              <a:rPr lang="en-IN" sz="1700" b="1" spc="-10" dirty="0">
                <a:solidFill>
                  <a:srgbClr val="FFFFFF"/>
                </a:solidFill>
                <a:latin typeface="Calibri"/>
                <a:cs typeface="Calibri"/>
              </a:rPr>
              <a:t>CO₂ EMISSIONS</a:t>
            </a:r>
            <a:endParaRPr lang="en-IN" sz="1700" dirty="0">
              <a:latin typeface="Calibri"/>
              <a:cs typeface="Calibri"/>
            </a:endParaRPr>
          </a:p>
        </p:txBody>
      </p:sp>
      <p:sp>
        <p:nvSpPr>
          <p:cNvPr id="44" name="object 44"/>
          <p:cNvSpPr txBox="1"/>
          <p:nvPr/>
        </p:nvSpPr>
        <p:spPr>
          <a:xfrm>
            <a:off x="7686182" y="18525852"/>
            <a:ext cx="5525778" cy="922112"/>
          </a:xfrm>
          <a:prstGeom prst="rect">
            <a:avLst/>
          </a:prstGeom>
        </p:spPr>
        <p:txBody>
          <a:bodyPr vert="horz" wrap="square" lIns="0" tIns="12065" rIns="0" bIns="0" rtlCol="0">
            <a:spAutoFit/>
          </a:bodyPr>
          <a:lstStyle/>
          <a:p>
            <a:pPr marL="227329" marR="36195" indent="-215265">
              <a:lnSpc>
                <a:spcPct val="102499"/>
              </a:lnSpc>
              <a:spcBef>
                <a:spcPts val="95"/>
              </a:spcBef>
              <a:buAutoNum type="arabicPeriod"/>
              <a:tabLst>
                <a:tab pos="227329" algn="l"/>
              </a:tabLst>
            </a:pPr>
            <a:r>
              <a:rPr lang="en-IN" sz="1400" dirty="0">
                <a:latin typeface="+mn-lt"/>
                <a:hlinkClick r:id="rId2"/>
              </a:rPr>
              <a:t>https://ourworldindata.org/greenhouse-gas-emissions</a:t>
            </a:r>
            <a:endParaRPr lang="en-IN" sz="1400" dirty="0">
              <a:latin typeface="+mn-lt"/>
            </a:endParaRPr>
          </a:p>
          <a:p>
            <a:pPr marL="227329" marR="36195" indent="-215265">
              <a:lnSpc>
                <a:spcPct val="102499"/>
              </a:lnSpc>
              <a:spcBef>
                <a:spcPts val="95"/>
              </a:spcBef>
              <a:buAutoNum type="arabicPeriod"/>
              <a:tabLst>
                <a:tab pos="227329" algn="l"/>
              </a:tabLst>
            </a:pPr>
            <a:r>
              <a:rPr lang="en-IN" sz="1400" dirty="0">
                <a:latin typeface="+mn-lt"/>
                <a:hlinkClick r:id="rId3"/>
              </a:rPr>
              <a:t>https://www.fao.org/faostat/en/#data/ET</a:t>
            </a:r>
            <a:endParaRPr lang="en-IN" sz="1400" dirty="0">
              <a:latin typeface="+mn-lt"/>
            </a:endParaRPr>
          </a:p>
          <a:p>
            <a:pPr marL="227329" marR="36195" indent="-215265">
              <a:lnSpc>
                <a:spcPct val="102499"/>
              </a:lnSpc>
              <a:spcBef>
                <a:spcPts val="95"/>
              </a:spcBef>
              <a:buAutoNum type="arabicPeriod"/>
              <a:tabLst>
                <a:tab pos="227329" algn="l"/>
              </a:tabLst>
            </a:pPr>
            <a:r>
              <a:rPr lang="en-IN" sz="1400" dirty="0">
                <a:latin typeface="+mn-lt"/>
                <a:hlinkClick r:id="rId4"/>
              </a:rPr>
              <a:t>https://fmi.b2share.csc.fi/records/dfe14351fd8548bcaca3c2956b17f665</a:t>
            </a:r>
            <a:endParaRPr lang="en-IN" sz="1400" dirty="0">
              <a:latin typeface="+mn-lt"/>
            </a:endParaRPr>
          </a:p>
          <a:p>
            <a:pPr marL="227329" marR="36195" indent="-215265">
              <a:lnSpc>
                <a:spcPct val="102499"/>
              </a:lnSpc>
              <a:spcBef>
                <a:spcPts val="95"/>
              </a:spcBef>
              <a:buAutoNum type="arabicPeriod"/>
              <a:tabLst>
                <a:tab pos="227329" algn="l"/>
              </a:tabLst>
            </a:pPr>
            <a:r>
              <a:rPr lang="en-IN" sz="1400" dirty="0">
                <a:latin typeface="+mn-lt"/>
                <a:hlinkClick r:id="rId5"/>
              </a:rPr>
              <a:t>https://ourworldindata.org/grapher/annual-area-burnt-by-wildfires</a:t>
            </a:r>
            <a:endParaRPr lang="en-IN" sz="1400" dirty="0">
              <a:latin typeface="+mn-lt"/>
            </a:endParaRPr>
          </a:p>
        </p:txBody>
      </p:sp>
      <p:pic>
        <p:nvPicPr>
          <p:cNvPr id="5" name="Picture 4" descr="A logo of a university&#10;&#10;AI-generated content may be incorrect.">
            <a:extLst>
              <a:ext uri="{FF2B5EF4-FFF2-40B4-BE49-F238E27FC236}">
                <a16:creationId xmlns:a16="http://schemas.microsoft.com/office/drawing/2014/main" id="{A523497F-990D-B8CE-66F1-414774584AC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07" y="327094"/>
            <a:ext cx="1452193" cy="1452193"/>
          </a:xfrm>
          <a:prstGeom prst="rect">
            <a:avLst/>
          </a:prstGeom>
        </p:spPr>
      </p:pic>
      <p:sp>
        <p:nvSpPr>
          <p:cNvPr id="2" name="object 6">
            <a:extLst>
              <a:ext uri="{FF2B5EF4-FFF2-40B4-BE49-F238E27FC236}">
                <a16:creationId xmlns:a16="http://schemas.microsoft.com/office/drawing/2014/main" id="{C8EF017F-A70E-6D23-7928-A3B21BBD633F}"/>
              </a:ext>
            </a:extLst>
          </p:cNvPr>
          <p:cNvSpPr txBox="1"/>
          <p:nvPr/>
        </p:nvSpPr>
        <p:spPr>
          <a:xfrm>
            <a:off x="385041" y="4679217"/>
            <a:ext cx="6532880" cy="683713"/>
          </a:xfrm>
          <a:prstGeom prst="rect">
            <a:avLst/>
          </a:prstGeom>
        </p:spPr>
        <p:txBody>
          <a:bodyPr vert="horz" wrap="square" lIns="0" tIns="12065" rIns="0" bIns="0" rtlCol="0">
            <a:spAutoFit/>
          </a:bodyPr>
          <a:lstStyle/>
          <a:p>
            <a:pPr marL="298450" marR="5080" indent="-285750" algn="just">
              <a:lnSpc>
                <a:spcPct val="100600"/>
              </a:lnSpc>
              <a:spcBef>
                <a:spcPts val="95"/>
              </a:spcBef>
              <a:buFont typeface="Arial" panose="020B0604020202020204" pitchFamily="34" charset="0"/>
              <a:buChar char="•"/>
            </a:pPr>
            <a:r>
              <a:rPr lang="en-US" sz="1400" dirty="0">
                <a:latin typeface="Calibri"/>
                <a:cs typeface="Calibri"/>
              </a:rPr>
              <a:t>To examine trends in greenhouse gas (GHG) emissions and temperature over time.</a:t>
            </a:r>
          </a:p>
          <a:p>
            <a:pPr marL="298450" marR="5080" indent="-285750" algn="just">
              <a:lnSpc>
                <a:spcPct val="100600"/>
              </a:lnSpc>
              <a:spcBef>
                <a:spcPts val="95"/>
              </a:spcBef>
              <a:buFont typeface="Arial" panose="020B0604020202020204" pitchFamily="34" charset="0"/>
              <a:buChar char="•"/>
            </a:pPr>
            <a:r>
              <a:rPr lang="en-US" sz="1400" dirty="0">
                <a:latin typeface="Calibri"/>
                <a:cs typeface="Calibri"/>
              </a:rPr>
              <a:t>To assess alternative causes such as volcanic activities.</a:t>
            </a:r>
          </a:p>
          <a:p>
            <a:pPr marL="298450" marR="5080" indent="-285750" algn="just">
              <a:lnSpc>
                <a:spcPct val="100600"/>
              </a:lnSpc>
              <a:spcBef>
                <a:spcPts val="95"/>
              </a:spcBef>
              <a:buFont typeface="Arial" panose="020B0604020202020204" pitchFamily="34" charset="0"/>
              <a:buChar char="•"/>
            </a:pPr>
            <a:r>
              <a:rPr lang="en-US" sz="1400" dirty="0">
                <a:latin typeface="Calibri"/>
                <a:cs typeface="Calibri"/>
              </a:rPr>
              <a:t>To evaluate disproportionate climate impacts on low-emission countries.</a:t>
            </a:r>
            <a:endParaRPr sz="1400" dirty="0">
              <a:latin typeface="Calibri"/>
              <a:cs typeface="Calibri"/>
            </a:endParaRPr>
          </a:p>
        </p:txBody>
      </p:sp>
      <p:sp>
        <p:nvSpPr>
          <p:cNvPr id="4" name="object 6">
            <a:extLst>
              <a:ext uri="{FF2B5EF4-FFF2-40B4-BE49-F238E27FC236}">
                <a16:creationId xmlns:a16="http://schemas.microsoft.com/office/drawing/2014/main" id="{D778BE28-A5C1-EE93-D417-846FA31032EC}"/>
              </a:ext>
            </a:extLst>
          </p:cNvPr>
          <p:cNvSpPr txBox="1"/>
          <p:nvPr/>
        </p:nvSpPr>
        <p:spPr>
          <a:xfrm>
            <a:off x="7317264" y="5898280"/>
            <a:ext cx="6532880" cy="888513"/>
          </a:xfrm>
          <a:prstGeom prst="rect">
            <a:avLst/>
          </a:prstGeom>
        </p:spPr>
        <p:txBody>
          <a:bodyPr vert="horz" wrap="square" lIns="0" tIns="12065" rIns="0" bIns="0" rtlCol="0">
            <a:spAutoFit/>
          </a:bodyPr>
          <a:lstStyle/>
          <a:p>
            <a:pPr marL="12700" marR="5080" algn="ctr">
              <a:lnSpc>
                <a:spcPct val="100600"/>
              </a:lnSpc>
              <a:spcBef>
                <a:spcPts val="95"/>
              </a:spcBef>
            </a:pPr>
            <a:r>
              <a:rPr lang="en-US" sz="1400" b="1" dirty="0">
                <a:latin typeface="Calibri"/>
                <a:cs typeface="Calibri"/>
              </a:rPr>
              <a:t>Figure 4: Annual Temperature Change (1960–2024)</a:t>
            </a:r>
          </a:p>
          <a:p>
            <a:pPr marL="12700" marR="5080" algn="just">
              <a:lnSpc>
                <a:spcPct val="100600"/>
              </a:lnSpc>
              <a:spcBef>
                <a:spcPts val="95"/>
              </a:spcBef>
            </a:pPr>
            <a:r>
              <a:rPr lang="en-US" sz="1400" dirty="0">
                <a:latin typeface="Calibri"/>
                <a:cs typeface="Calibri"/>
              </a:rPr>
              <a:t>All six countries show warming trends, with sharp rises in China and the UK post-2000. Increases in low-emission nations highlight the global impact. Shaded areas indicate variability.</a:t>
            </a:r>
            <a:endParaRPr sz="1400" dirty="0">
              <a:latin typeface="Calibri"/>
              <a:cs typeface="Calibri"/>
            </a:endParaRPr>
          </a:p>
        </p:txBody>
      </p:sp>
      <p:pic>
        <p:nvPicPr>
          <p:cNvPr id="17" name="Picture 16" descr="A graph with lines and numbers&#10;&#10;AI-generated content may be incorrect.">
            <a:extLst>
              <a:ext uri="{FF2B5EF4-FFF2-40B4-BE49-F238E27FC236}">
                <a16:creationId xmlns:a16="http://schemas.microsoft.com/office/drawing/2014/main" id="{683E3218-A958-C95C-7F8D-D55D1CE2CFB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1481" y="5825852"/>
            <a:ext cx="5760000" cy="3273261"/>
          </a:xfrm>
          <a:prstGeom prst="rect">
            <a:avLst/>
          </a:prstGeom>
        </p:spPr>
      </p:pic>
      <p:pic>
        <p:nvPicPr>
          <p:cNvPr id="23" name="Picture 22" descr="A graph of a graph&#10;&#10;AI-generated content may be incorrect.">
            <a:extLst>
              <a:ext uri="{FF2B5EF4-FFF2-40B4-BE49-F238E27FC236}">
                <a16:creationId xmlns:a16="http://schemas.microsoft.com/office/drawing/2014/main" id="{FC45D7D2-60D3-275E-2D59-4C0EBCE9B3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1481" y="10644240"/>
            <a:ext cx="5760000" cy="3273261"/>
          </a:xfrm>
          <a:prstGeom prst="rect">
            <a:avLst/>
          </a:prstGeom>
        </p:spPr>
      </p:pic>
      <p:pic>
        <p:nvPicPr>
          <p:cNvPr id="25" name="Picture 24" descr="A graph with different colored lines&#10;&#10;AI-generated content may be incorrect.">
            <a:extLst>
              <a:ext uri="{FF2B5EF4-FFF2-40B4-BE49-F238E27FC236}">
                <a16:creationId xmlns:a16="http://schemas.microsoft.com/office/drawing/2014/main" id="{EA8E471D-6BC7-B402-1E52-89D037A06FD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1481" y="15241697"/>
            <a:ext cx="5760000" cy="3273261"/>
          </a:xfrm>
          <a:prstGeom prst="rect">
            <a:avLst/>
          </a:prstGeom>
        </p:spPr>
      </p:pic>
      <p:pic>
        <p:nvPicPr>
          <p:cNvPr id="27" name="Picture 26" descr="A graph showing a graph of a graph&#10;&#10;AI-generated content may be incorrect.">
            <a:extLst>
              <a:ext uri="{FF2B5EF4-FFF2-40B4-BE49-F238E27FC236}">
                <a16:creationId xmlns:a16="http://schemas.microsoft.com/office/drawing/2014/main" id="{24700E32-AE63-E750-BF76-DBAEFEB5058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86182" y="3016864"/>
            <a:ext cx="5760000" cy="2854971"/>
          </a:xfrm>
          <a:prstGeom prst="rect">
            <a:avLst/>
          </a:prstGeom>
        </p:spPr>
      </p:pic>
      <p:pic>
        <p:nvPicPr>
          <p:cNvPr id="29" name="Picture 28" descr="A graph with green and blue lines&#10;&#10;AI-generated content may be incorrect.">
            <a:extLst>
              <a:ext uri="{FF2B5EF4-FFF2-40B4-BE49-F238E27FC236}">
                <a16:creationId xmlns:a16="http://schemas.microsoft.com/office/drawing/2014/main" id="{93785BF4-1614-1958-FAD7-C13AFC42CEF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86182" y="12048516"/>
            <a:ext cx="5760000" cy="2854970"/>
          </a:xfrm>
          <a:prstGeom prst="rect">
            <a:avLst/>
          </a:prstGeom>
        </p:spPr>
      </p:pic>
      <p:sp>
        <p:nvSpPr>
          <p:cNvPr id="34" name="object 19">
            <a:extLst>
              <a:ext uri="{FF2B5EF4-FFF2-40B4-BE49-F238E27FC236}">
                <a16:creationId xmlns:a16="http://schemas.microsoft.com/office/drawing/2014/main" id="{6BCF43DE-4B01-BFE6-2D49-A02DF41B2F76}"/>
              </a:ext>
            </a:extLst>
          </p:cNvPr>
          <p:cNvSpPr txBox="1"/>
          <p:nvPr/>
        </p:nvSpPr>
        <p:spPr>
          <a:xfrm>
            <a:off x="7207080" y="11724799"/>
            <a:ext cx="6710680" cy="289182"/>
          </a:xfrm>
          <a:prstGeom prst="rect">
            <a:avLst/>
          </a:prstGeom>
          <a:solidFill>
            <a:srgbClr val="1F3864"/>
          </a:solidFill>
        </p:spPr>
        <p:txBody>
          <a:bodyPr vert="horz" wrap="square" lIns="0" tIns="27305" rIns="0" bIns="0" rtlCol="0">
            <a:spAutoFit/>
          </a:bodyPr>
          <a:lstStyle/>
          <a:p>
            <a:pPr marL="635" algn="ctr">
              <a:lnSpc>
                <a:spcPct val="100000"/>
              </a:lnSpc>
              <a:spcBef>
                <a:spcPts val="215"/>
              </a:spcBef>
            </a:pPr>
            <a:r>
              <a:rPr lang="en-IN" sz="1700" b="1" spc="-10" dirty="0">
                <a:solidFill>
                  <a:srgbClr val="FFFFFF"/>
                </a:solidFill>
                <a:latin typeface="Calibri"/>
                <a:cs typeface="Calibri"/>
              </a:rPr>
              <a:t>WILDFIRE IMPACTS</a:t>
            </a:r>
            <a:endParaRPr sz="1700" dirty="0">
              <a:latin typeface="Calibri"/>
              <a:cs typeface="Calibri"/>
            </a:endParaRPr>
          </a:p>
        </p:txBody>
      </p:sp>
      <p:sp>
        <p:nvSpPr>
          <p:cNvPr id="40" name="object 19">
            <a:extLst>
              <a:ext uri="{FF2B5EF4-FFF2-40B4-BE49-F238E27FC236}">
                <a16:creationId xmlns:a16="http://schemas.microsoft.com/office/drawing/2014/main" id="{EB817367-502C-0A81-3819-D3527042709D}"/>
              </a:ext>
            </a:extLst>
          </p:cNvPr>
          <p:cNvSpPr txBox="1"/>
          <p:nvPr/>
        </p:nvSpPr>
        <p:spPr>
          <a:xfrm>
            <a:off x="7207080" y="6815592"/>
            <a:ext cx="6710680" cy="289182"/>
          </a:xfrm>
          <a:prstGeom prst="rect">
            <a:avLst/>
          </a:prstGeom>
          <a:solidFill>
            <a:srgbClr val="1F3864"/>
          </a:solidFill>
        </p:spPr>
        <p:txBody>
          <a:bodyPr vert="horz" wrap="square" lIns="0" tIns="27305" rIns="0" bIns="0" rtlCol="0">
            <a:spAutoFit/>
          </a:bodyPr>
          <a:lstStyle/>
          <a:p>
            <a:pPr marL="635" algn="ctr">
              <a:lnSpc>
                <a:spcPct val="100000"/>
              </a:lnSpc>
              <a:spcBef>
                <a:spcPts val="215"/>
              </a:spcBef>
            </a:pPr>
            <a:r>
              <a:rPr lang="en-IN" sz="1700" b="1" spc="-10" dirty="0">
                <a:solidFill>
                  <a:srgbClr val="FFFFFF"/>
                </a:solidFill>
                <a:latin typeface="Calibri"/>
                <a:cs typeface="Calibri"/>
              </a:rPr>
              <a:t>VOLCANIC AEROSOLS</a:t>
            </a:r>
            <a:endParaRPr sz="1700" dirty="0">
              <a:latin typeface="Calibri"/>
              <a:cs typeface="Calibri"/>
            </a:endParaRPr>
          </a:p>
        </p:txBody>
      </p:sp>
      <p:sp>
        <p:nvSpPr>
          <p:cNvPr id="42" name="object 6">
            <a:extLst>
              <a:ext uri="{FF2B5EF4-FFF2-40B4-BE49-F238E27FC236}">
                <a16:creationId xmlns:a16="http://schemas.microsoft.com/office/drawing/2014/main" id="{182569B0-AEC4-BC7E-C6BD-39CAB25EDC0C}"/>
              </a:ext>
            </a:extLst>
          </p:cNvPr>
          <p:cNvSpPr txBox="1"/>
          <p:nvPr/>
        </p:nvSpPr>
        <p:spPr>
          <a:xfrm>
            <a:off x="7317264" y="14909341"/>
            <a:ext cx="6532880" cy="888513"/>
          </a:xfrm>
          <a:prstGeom prst="rect">
            <a:avLst/>
          </a:prstGeom>
        </p:spPr>
        <p:txBody>
          <a:bodyPr vert="horz" wrap="square" lIns="0" tIns="12065" rIns="0" bIns="0" rtlCol="0">
            <a:spAutoFit/>
          </a:bodyPr>
          <a:lstStyle/>
          <a:p>
            <a:pPr marL="12700" marR="5080" algn="ctr">
              <a:lnSpc>
                <a:spcPct val="100600"/>
              </a:lnSpc>
              <a:spcBef>
                <a:spcPts val="95"/>
              </a:spcBef>
            </a:pPr>
            <a:r>
              <a:rPr lang="en-US" sz="1400" b="1" dirty="0">
                <a:latin typeface="Calibri"/>
                <a:cs typeface="Calibri"/>
              </a:rPr>
              <a:t>Figure 6: Annual Area Burnt by Wildfires (2012–2025)</a:t>
            </a:r>
          </a:p>
          <a:p>
            <a:pPr marL="12700" marR="5080" algn="just">
              <a:lnSpc>
                <a:spcPct val="100600"/>
              </a:lnSpc>
              <a:spcBef>
                <a:spcPts val="95"/>
              </a:spcBef>
            </a:pPr>
            <a:r>
              <a:rPr lang="en-US" sz="1400" dirty="0">
                <a:latin typeface="Calibri"/>
                <a:cs typeface="Calibri"/>
              </a:rPr>
              <a:t>India and China show the largest wildfire impact, with significant spikes in burnt area. These trends suggest increasing fire risk driven by rising temperatures, prolonged dry seasons, and climate-related extremes.</a:t>
            </a:r>
          </a:p>
        </p:txBody>
      </p:sp>
      <p:sp>
        <p:nvSpPr>
          <p:cNvPr id="45" name="object 6">
            <a:extLst>
              <a:ext uri="{FF2B5EF4-FFF2-40B4-BE49-F238E27FC236}">
                <a16:creationId xmlns:a16="http://schemas.microsoft.com/office/drawing/2014/main" id="{8A34DF3F-431B-3B4D-E0A9-A80A455B1689}"/>
              </a:ext>
            </a:extLst>
          </p:cNvPr>
          <p:cNvSpPr txBox="1"/>
          <p:nvPr/>
        </p:nvSpPr>
        <p:spPr>
          <a:xfrm>
            <a:off x="7317264" y="10762372"/>
            <a:ext cx="6532880" cy="888513"/>
          </a:xfrm>
          <a:prstGeom prst="rect">
            <a:avLst/>
          </a:prstGeom>
        </p:spPr>
        <p:txBody>
          <a:bodyPr vert="horz" wrap="square" lIns="0" tIns="12065" rIns="0" bIns="0" rtlCol="0">
            <a:spAutoFit/>
          </a:bodyPr>
          <a:lstStyle/>
          <a:p>
            <a:pPr marL="12700" marR="5080" algn="ctr">
              <a:lnSpc>
                <a:spcPct val="100600"/>
              </a:lnSpc>
              <a:spcBef>
                <a:spcPts val="95"/>
              </a:spcBef>
            </a:pPr>
            <a:r>
              <a:rPr lang="en-US" sz="1400" b="1" dirty="0">
                <a:latin typeface="Calibri"/>
                <a:cs typeface="Calibri"/>
              </a:rPr>
              <a:t>Figure 5: Global Average Stratospheric Aerosol Optical Depth (1985–2025)</a:t>
            </a:r>
          </a:p>
          <a:p>
            <a:pPr marL="12700" marR="5080" algn="just">
              <a:lnSpc>
                <a:spcPct val="100600"/>
              </a:lnSpc>
              <a:spcBef>
                <a:spcPts val="95"/>
              </a:spcBef>
            </a:pPr>
            <a:r>
              <a:rPr lang="en-US" sz="1400" dirty="0">
                <a:latin typeface="Calibri"/>
                <a:cs typeface="Calibri"/>
              </a:rPr>
              <a:t>A sharp peak in 1991–1993 marks the Mount Pinatubo eruption, causing temporary global cooling. Since then, SAOD levels remain low, indicating minimal volcanic cooling influence on recent warming trends.</a:t>
            </a:r>
          </a:p>
        </p:txBody>
      </p:sp>
      <p:sp>
        <p:nvSpPr>
          <p:cNvPr id="46" name="object 6">
            <a:extLst>
              <a:ext uri="{FF2B5EF4-FFF2-40B4-BE49-F238E27FC236}">
                <a16:creationId xmlns:a16="http://schemas.microsoft.com/office/drawing/2014/main" id="{0785F12A-B4D3-C68F-D1A4-F74868FD67AF}"/>
              </a:ext>
            </a:extLst>
          </p:cNvPr>
          <p:cNvSpPr txBox="1"/>
          <p:nvPr/>
        </p:nvSpPr>
        <p:spPr>
          <a:xfrm>
            <a:off x="385041" y="9118163"/>
            <a:ext cx="6532880" cy="1106137"/>
          </a:xfrm>
          <a:prstGeom prst="rect">
            <a:avLst/>
          </a:prstGeom>
        </p:spPr>
        <p:txBody>
          <a:bodyPr vert="horz" wrap="square" lIns="0" tIns="12065" rIns="0" bIns="0" rtlCol="0">
            <a:spAutoFit/>
          </a:bodyPr>
          <a:lstStyle/>
          <a:p>
            <a:pPr marL="12700" marR="5080" algn="ctr">
              <a:lnSpc>
                <a:spcPct val="100600"/>
              </a:lnSpc>
              <a:spcBef>
                <a:spcPts val="95"/>
              </a:spcBef>
            </a:pPr>
            <a:r>
              <a:rPr lang="en-US" sz="1400" b="1" dirty="0">
                <a:latin typeface="Calibri"/>
                <a:cs typeface="Calibri"/>
              </a:rPr>
              <a:t>Figure 1: Annual CO₂ Emissions by Country (1850–2024)</a:t>
            </a:r>
          </a:p>
          <a:p>
            <a:pPr marL="12700" marR="5080" algn="just">
              <a:lnSpc>
                <a:spcPct val="100600"/>
              </a:lnSpc>
              <a:spcBef>
                <a:spcPts val="95"/>
              </a:spcBef>
            </a:pPr>
            <a:r>
              <a:rPr lang="en-US" sz="1400" dirty="0">
                <a:latin typeface="Calibri"/>
                <a:cs typeface="Calibri"/>
              </a:rPr>
              <a:t>China and India show steep increases in CO₂ emissions since the 1950s, with China now the dominant emitter. This sustained rise parallels industrial growth and aligns with observed global temperature increases, reinforcing the link between human activity and global warming</a:t>
            </a:r>
          </a:p>
        </p:txBody>
      </p:sp>
      <p:sp>
        <p:nvSpPr>
          <p:cNvPr id="52" name="object 19">
            <a:extLst>
              <a:ext uri="{FF2B5EF4-FFF2-40B4-BE49-F238E27FC236}">
                <a16:creationId xmlns:a16="http://schemas.microsoft.com/office/drawing/2014/main" id="{EEBE49C2-5E2A-114E-728D-3C149F27030F}"/>
              </a:ext>
            </a:extLst>
          </p:cNvPr>
          <p:cNvSpPr txBox="1"/>
          <p:nvPr/>
        </p:nvSpPr>
        <p:spPr>
          <a:xfrm>
            <a:off x="297093" y="10289679"/>
            <a:ext cx="6710680" cy="289182"/>
          </a:xfrm>
          <a:prstGeom prst="rect">
            <a:avLst/>
          </a:prstGeom>
          <a:solidFill>
            <a:srgbClr val="1F3864"/>
          </a:solidFill>
        </p:spPr>
        <p:txBody>
          <a:bodyPr vert="horz" wrap="square" lIns="0" tIns="27305" rIns="0" bIns="0" rtlCol="0">
            <a:spAutoFit/>
          </a:bodyPr>
          <a:lstStyle/>
          <a:p>
            <a:pPr marL="635" algn="ctr">
              <a:lnSpc>
                <a:spcPct val="100000"/>
              </a:lnSpc>
              <a:spcBef>
                <a:spcPts val="215"/>
              </a:spcBef>
            </a:pPr>
            <a:r>
              <a:rPr lang="en-IN" sz="1700" b="1" spc="-10" dirty="0">
                <a:solidFill>
                  <a:srgbClr val="FFFFFF"/>
                </a:solidFill>
                <a:latin typeface="Calibri"/>
                <a:cs typeface="Calibri"/>
              </a:rPr>
              <a:t>METHANE EMISSIONS</a:t>
            </a:r>
            <a:endParaRPr sz="1700" dirty="0">
              <a:latin typeface="Calibri"/>
              <a:cs typeface="Calibri"/>
            </a:endParaRPr>
          </a:p>
        </p:txBody>
      </p:sp>
      <p:sp>
        <p:nvSpPr>
          <p:cNvPr id="53" name="object 6">
            <a:extLst>
              <a:ext uri="{FF2B5EF4-FFF2-40B4-BE49-F238E27FC236}">
                <a16:creationId xmlns:a16="http://schemas.microsoft.com/office/drawing/2014/main" id="{07E0E0FA-1C28-2E15-F797-1AB1B0C07C0E}"/>
              </a:ext>
            </a:extLst>
          </p:cNvPr>
          <p:cNvSpPr txBox="1"/>
          <p:nvPr/>
        </p:nvSpPr>
        <p:spPr>
          <a:xfrm>
            <a:off x="385041" y="13921311"/>
            <a:ext cx="6532880" cy="888513"/>
          </a:xfrm>
          <a:prstGeom prst="rect">
            <a:avLst/>
          </a:prstGeom>
        </p:spPr>
        <p:txBody>
          <a:bodyPr vert="horz" wrap="square" lIns="0" tIns="12065" rIns="0" bIns="0" rtlCol="0">
            <a:spAutoFit/>
          </a:bodyPr>
          <a:lstStyle/>
          <a:p>
            <a:pPr marL="12700" marR="5080" algn="ctr">
              <a:lnSpc>
                <a:spcPct val="100600"/>
              </a:lnSpc>
              <a:spcBef>
                <a:spcPts val="95"/>
              </a:spcBef>
            </a:pPr>
            <a:r>
              <a:rPr lang="en-US" sz="1400" b="1" dirty="0">
                <a:latin typeface="Calibri"/>
                <a:cs typeface="Calibri"/>
              </a:rPr>
              <a:t>Figure 2: Annual Methane Emissions by Country (1850–2024)</a:t>
            </a:r>
          </a:p>
          <a:p>
            <a:pPr marL="12700" marR="5080" algn="just">
              <a:lnSpc>
                <a:spcPct val="100600"/>
              </a:lnSpc>
              <a:spcBef>
                <a:spcPts val="95"/>
              </a:spcBef>
            </a:pPr>
            <a:r>
              <a:rPr lang="en-US" sz="1400" dirty="0">
                <a:latin typeface="Calibri"/>
                <a:cs typeface="Calibri"/>
              </a:rPr>
              <a:t>Sharp rise in emissions from China and India reflects growing human activity mainly due to agricultural expansion and livestock production which in turn intensifies warming due to methane’s potency.</a:t>
            </a:r>
            <a:endParaRPr sz="1400" dirty="0">
              <a:latin typeface="Calibri"/>
              <a:cs typeface="Calibri"/>
            </a:endParaRPr>
          </a:p>
        </p:txBody>
      </p:sp>
      <p:sp>
        <p:nvSpPr>
          <p:cNvPr id="55" name="object 6">
            <a:extLst>
              <a:ext uri="{FF2B5EF4-FFF2-40B4-BE49-F238E27FC236}">
                <a16:creationId xmlns:a16="http://schemas.microsoft.com/office/drawing/2014/main" id="{D64444AE-5B3E-CB48-8CF6-1D6AA25F0B8F}"/>
              </a:ext>
            </a:extLst>
          </p:cNvPr>
          <p:cNvSpPr txBox="1"/>
          <p:nvPr/>
        </p:nvSpPr>
        <p:spPr>
          <a:xfrm>
            <a:off x="385041" y="18559588"/>
            <a:ext cx="6532880" cy="888513"/>
          </a:xfrm>
          <a:prstGeom prst="rect">
            <a:avLst/>
          </a:prstGeom>
        </p:spPr>
        <p:txBody>
          <a:bodyPr vert="horz" wrap="square" lIns="0" tIns="12065" rIns="0" bIns="0" rtlCol="0">
            <a:spAutoFit/>
          </a:bodyPr>
          <a:lstStyle/>
          <a:p>
            <a:pPr marL="12700" marR="5080" algn="ctr">
              <a:lnSpc>
                <a:spcPct val="100600"/>
              </a:lnSpc>
              <a:spcBef>
                <a:spcPts val="95"/>
              </a:spcBef>
            </a:pPr>
            <a:r>
              <a:rPr lang="en-US" sz="1400" b="1" dirty="0">
                <a:latin typeface="Calibri"/>
                <a:cs typeface="Calibri"/>
              </a:rPr>
              <a:t>Figure 3: Nitrous Oxide Emissions by Country (1850–2024)</a:t>
            </a:r>
          </a:p>
          <a:p>
            <a:pPr marL="12700" marR="5080" algn="just">
              <a:lnSpc>
                <a:spcPct val="100600"/>
              </a:lnSpc>
              <a:spcBef>
                <a:spcPts val="95"/>
              </a:spcBef>
            </a:pPr>
            <a:r>
              <a:rPr lang="en-US" sz="1400" dirty="0">
                <a:latin typeface="Calibri"/>
                <a:cs typeface="Calibri"/>
              </a:rPr>
              <a:t>China and India show steep rises post-1970, reflecting industrial and agricultural expansion. Emissions from the UK peaked earlier and have since declined. Nitrous oxide, though less discussed, is a potent greenhouse gas</a:t>
            </a:r>
          </a:p>
        </p:txBody>
      </p:sp>
      <p:sp>
        <p:nvSpPr>
          <p:cNvPr id="56" name="object 19">
            <a:extLst>
              <a:ext uri="{FF2B5EF4-FFF2-40B4-BE49-F238E27FC236}">
                <a16:creationId xmlns:a16="http://schemas.microsoft.com/office/drawing/2014/main" id="{30ADE0F0-D882-BA82-3418-F149408251EC}"/>
              </a:ext>
            </a:extLst>
          </p:cNvPr>
          <p:cNvSpPr txBox="1"/>
          <p:nvPr/>
        </p:nvSpPr>
        <p:spPr>
          <a:xfrm>
            <a:off x="297093" y="14879228"/>
            <a:ext cx="6710680" cy="289182"/>
          </a:xfrm>
          <a:prstGeom prst="rect">
            <a:avLst/>
          </a:prstGeom>
          <a:solidFill>
            <a:srgbClr val="1F3864"/>
          </a:solidFill>
        </p:spPr>
        <p:txBody>
          <a:bodyPr vert="horz" wrap="square" lIns="0" tIns="27305" rIns="0" bIns="0" rtlCol="0">
            <a:spAutoFit/>
          </a:bodyPr>
          <a:lstStyle/>
          <a:p>
            <a:pPr marL="635" algn="ctr">
              <a:lnSpc>
                <a:spcPct val="100000"/>
              </a:lnSpc>
              <a:spcBef>
                <a:spcPts val="215"/>
              </a:spcBef>
            </a:pPr>
            <a:r>
              <a:rPr lang="en-IN" sz="1700" b="1" spc="-10" dirty="0">
                <a:solidFill>
                  <a:srgbClr val="FFFFFF"/>
                </a:solidFill>
                <a:latin typeface="Calibri"/>
                <a:cs typeface="Calibri"/>
              </a:rPr>
              <a:t>NITROUS OXIDE EMISSIONS</a:t>
            </a:r>
            <a:endParaRPr sz="1700" dirty="0">
              <a:latin typeface="Calibri"/>
              <a:cs typeface="Calibri"/>
            </a:endParaRPr>
          </a:p>
        </p:txBody>
      </p:sp>
      <p:sp>
        <p:nvSpPr>
          <p:cNvPr id="57" name="object 7">
            <a:extLst>
              <a:ext uri="{FF2B5EF4-FFF2-40B4-BE49-F238E27FC236}">
                <a16:creationId xmlns:a16="http://schemas.microsoft.com/office/drawing/2014/main" id="{B8BB447C-755E-8F6A-1812-CF039F3A0DF2}"/>
              </a:ext>
            </a:extLst>
          </p:cNvPr>
          <p:cNvSpPr txBox="1"/>
          <p:nvPr/>
        </p:nvSpPr>
        <p:spPr>
          <a:xfrm>
            <a:off x="7211478" y="2637226"/>
            <a:ext cx="6710680" cy="289823"/>
          </a:xfrm>
          <a:prstGeom prst="rect">
            <a:avLst/>
          </a:prstGeom>
          <a:solidFill>
            <a:srgbClr val="1F3864"/>
          </a:solidFill>
        </p:spPr>
        <p:txBody>
          <a:bodyPr vert="horz" wrap="square" lIns="0" tIns="27940" rIns="0" bIns="0" rtlCol="0">
            <a:spAutoFit/>
          </a:bodyPr>
          <a:lstStyle/>
          <a:p>
            <a:pPr algn="ctr">
              <a:lnSpc>
                <a:spcPct val="100000"/>
              </a:lnSpc>
              <a:spcBef>
                <a:spcPts val="220"/>
              </a:spcBef>
            </a:pPr>
            <a:r>
              <a:rPr lang="en-IN" sz="1700" b="1" spc="-10" dirty="0">
                <a:solidFill>
                  <a:srgbClr val="FFFFFF"/>
                </a:solidFill>
                <a:latin typeface="Calibri"/>
                <a:cs typeface="Calibri"/>
              </a:rPr>
              <a:t>TEMPERATURE CHANGE ACROSS COUNTRIES</a:t>
            </a:r>
            <a:endParaRPr sz="1700" dirty="0">
              <a:latin typeface="Calibri"/>
              <a:cs typeface="Calibri"/>
            </a:endParaRPr>
          </a:p>
        </p:txBody>
      </p:sp>
      <p:pic>
        <p:nvPicPr>
          <p:cNvPr id="59" name="Picture 58" descr="A graph of the average of the year&#10;&#10;AI-generated content may be incorrect.">
            <a:extLst>
              <a:ext uri="{FF2B5EF4-FFF2-40B4-BE49-F238E27FC236}">
                <a16:creationId xmlns:a16="http://schemas.microsoft.com/office/drawing/2014/main" id="{B91B4012-F504-A5AA-7936-1B511CF474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50062" y="7133573"/>
            <a:ext cx="4824716" cy="3600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759</TotalTime>
  <Words>526</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Poster_DEFB103.pptx</dc:title>
  <dc:creator>kayappuram</dc:creator>
  <cp:lastModifiedBy>Davin Vadakkethonikuzhiyil Jobin</cp:lastModifiedBy>
  <cp:revision>47</cp:revision>
  <cp:lastPrinted>2025-08-19T03:30:00Z</cp:lastPrinted>
  <dcterms:created xsi:type="dcterms:W3CDTF">2025-06-19T06:59:19Z</dcterms:created>
  <dcterms:modified xsi:type="dcterms:W3CDTF">2025-08-19T08:48:47Z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2025-06-19T00:00:00Z</vt:filetime>
  </property>
  <property fmtid="{D5CDD505-2E9C-101B-9397-08002B2CF9AE}" pid="3" name="LastSaved">
    <vt:filetime>2025-06-19T00:00:00Z</vt:filetime>
  </property>
  <property fmtid="{D5CDD505-2E9C-101B-9397-08002B2CF9AE}" pid="4" name="Producer">
    <vt:lpwstr>Microsoft: Print To PDF</vt:lpwstr>
  </property>
</Properties>
</file>