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sldIdLst>
    <p:sldId id="256" r:id="rId3"/>
    <p:sldId id="262" r:id="rId4"/>
    <p:sldId id="263" r:id="rId5"/>
    <p:sldId id="260" r:id="rId6"/>
    <p:sldId id="264" r:id="rId7"/>
    <p:sldId id="265" r:id="rId8"/>
    <p:sldId id="266" r:id="rId9"/>
    <p:sldId id="268" r:id="rId10"/>
    <p:sldId id="271" r:id="rId11"/>
    <p:sldId id="272" r:id="rId12"/>
    <p:sldId id="267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Brian D Mr NGA-R USA CIV" initials="JBDMNUC" lastIdx="1" clrIdx="0">
    <p:extLst>
      <p:ext uri="{19B8F6BF-5375-455C-9EA6-DF929625EA0E}">
        <p15:presenceInfo xmlns:p15="http://schemas.microsoft.com/office/powerpoint/2012/main" userId="James Brian D Mr NGA-R USA CI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142A-0515-4C80-9381-E298205BB8FB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0A038-9D90-4EA7-A803-3ED13A9983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0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0A038-9D90-4EA7-A803-3ED13A9983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7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0A038-9D90-4EA7-A803-3ED13A9983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48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0A038-9D90-4EA7-A803-3ED13A9983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8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F051-CA19-476F-A68A-487B974B4B3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D44B-CD4F-41D1-BAA8-CD51A306CE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AACG_Title_Header_Shape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AACG_Title_Footer_Shape"/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2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F051-CA19-476F-A68A-487B974B4B3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D44B-CD4F-41D1-BAA8-CD51A306C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F051-CA19-476F-A68A-487B974B4B3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D44B-CD4F-41D1-BAA8-CD51A306C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2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F051-CA19-476F-A68A-487B974B4B3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D44B-CD4F-41D1-BAA8-CD51A306C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6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F051-CA19-476F-A68A-487B974B4B3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D44B-CD4F-41D1-BAA8-CD51A306C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9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F051-CA19-476F-A68A-487B974B4B3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D44B-CD4F-41D1-BAA8-CD51A306C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0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F051-CA19-476F-A68A-487B974B4B3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D44B-CD4F-41D1-BAA8-CD51A306C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F051-CA19-476F-A68A-487B974B4B3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D44B-CD4F-41D1-BAA8-CD51A306C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7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F051-CA19-476F-A68A-487B974B4B3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D44B-CD4F-41D1-BAA8-CD51A306C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F051-CA19-476F-A68A-487B974B4B3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D44B-CD4F-41D1-BAA8-CD51A306C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1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F051-CA19-476F-A68A-487B974B4B3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D44B-CD4F-41D1-BAA8-CD51A306C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1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F051-CA19-476F-A68A-487B974B4B38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D44B-CD4F-41D1-BAA8-CD51A306CE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AACG_Header_Shape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8" name="AACG_Footer_Shape"/>
          <p:cNvSpPr txBox="1"/>
          <p:nvPr userDrawn="1"/>
        </p:nvSpPr>
        <p:spPr>
          <a:xfrm>
            <a:off x="0" y="6568301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200" b="0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UNCLASSIFIED</a:t>
            </a:r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AACG_CaveatHeader_Shape"/>
          <p:cNvSpPr txBox="1"/>
          <p:nvPr userDrawn="1"/>
        </p:nvSpPr>
        <p:spPr>
          <a:xfrm>
            <a:off x="0" y="27940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endParaRPr lang="en-US" sz="1200" b="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98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402" y="867720"/>
            <a:ext cx="9144000" cy="16208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ITAR Records as Potential Source for Patterns-of-Life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6117"/>
            <a:ext cx="9511323" cy="2467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1 Export - Import Lingo</a:t>
            </a:r>
          </a:p>
          <a:p>
            <a:pPr algn="l"/>
            <a:r>
              <a:rPr lang="en-US" dirty="0"/>
              <a:t>2</a:t>
            </a:r>
            <a:r>
              <a:rPr lang="en-US" dirty="0" smtClean="0"/>
              <a:t> What does “Defense Article” mean ?</a:t>
            </a:r>
          </a:p>
          <a:p>
            <a:pPr algn="l"/>
            <a:r>
              <a:rPr lang="en-US" dirty="0"/>
              <a:t>3</a:t>
            </a:r>
            <a:r>
              <a:rPr lang="en-US" dirty="0" smtClean="0"/>
              <a:t> Information inside an ITAR License</a:t>
            </a:r>
          </a:p>
          <a:p>
            <a:pPr algn="l"/>
            <a:r>
              <a:rPr lang="en-US" dirty="0" smtClean="0"/>
              <a:t>4 Who is barred from ITAR </a:t>
            </a:r>
          </a:p>
          <a:p>
            <a:pPr algn="l"/>
            <a:r>
              <a:rPr lang="en-US" dirty="0" smtClean="0"/>
              <a:t>5 ITAR Licenses - Hard to Counterfeit, Hard to Spoof</a:t>
            </a:r>
          </a:p>
          <a:p>
            <a:pPr algn="l"/>
            <a:r>
              <a:rPr lang="en-US" dirty="0" smtClean="0"/>
              <a:t>6 Intel / GEOINT value in ITAR Licenses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9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64" y="2398568"/>
            <a:ext cx="5340494" cy="30631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55" y="912668"/>
            <a:ext cx="251460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107" y="712643"/>
            <a:ext cx="2876550" cy="1885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21574" y="2887927"/>
            <a:ext cx="36036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Wiki - Stakeholder </a:t>
            </a:r>
          </a:p>
          <a:p>
            <a:r>
              <a:rPr lang="en-US" b="1" u="sng" dirty="0" smtClean="0"/>
              <a:t>Legal</a:t>
            </a:r>
            <a:r>
              <a:rPr lang="en-US" dirty="0" smtClean="0"/>
              <a:t>: a third party who temporarily </a:t>
            </a:r>
          </a:p>
          <a:p>
            <a:r>
              <a:rPr lang="en-US" dirty="0" smtClean="0"/>
              <a:t>holds money while its owner is</a:t>
            </a:r>
          </a:p>
          <a:p>
            <a:r>
              <a:rPr lang="en-US" dirty="0" smtClean="0"/>
              <a:t>still being determined.</a:t>
            </a:r>
          </a:p>
          <a:p>
            <a:endParaRPr lang="en-US" dirty="0"/>
          </a:p>
          <a:p>
            <a:r>
              <a:rPr lang="en-US" dirty="0" smtClean="0"/>
              <a:t>Corporate: an organization that </a:t>
            </a:r>
          </a:p>
          <a:p>
            <a:r>
              <a:rPr lang="en-US" dirty="0" smtClean="0"/>
              <a:t>affects or can be affected by an </a:t>
            </a:r>
          </a:p>
          <a:p>
            <a:r>
              <a:rPr lang="en-US" dirty="0" smtClean="0"/>
              <a:t>organizations 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95482"/>
            <a:ext cx="2076450" cy="2238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09" y="707544"/>
            <a:ext cx="9526270" cy="615045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391478" y="5738191"/>
            <a:ext cx="9806609" cy="1119809"/>
          </a:xfrm>
          <a:prstGeom prst="roundRect">
            <a:avLst/>
          </a:prstGeom>
          <a:solidFill>
            <a:schemeClr val="accent4">
              <a:alpha val="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25" y="2768600"/>
            <a:ext cx="5464187" cy="36020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762" y="1555750"/>
            <a:ext cx="5324475" cy="4533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88" y="450850"/>
            <a:ext cx="1631086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0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962" y="603373"/>
            <a:ext cx="2863358" cy="612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58" y="936161"/>
            <a:ext cx="5389850" cy="940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199" y="2979831"/>
            <a:ext cx="8201025" cy="3354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858" y="2057400"/>
            <a:ext cx="81423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NYT oct-16, ”At Booz Allen, a vast US Spy Operation Run for Private Profit”</a:t>
            </a:r>
          </a:p>
          <a:p>
            <a:endParaRPr lang="en-US" dirty="0"/>
          </a:p>
          <a:p>
            <a:r>
              <a:rPr lang="en-US" dirty="0" smtClean="0"/>
              <a:t>“Weapons Industry”, Spring 2009 report, The Industrial College of the Armed Forces, </a:t>
            </a:r>
          </a:p>
          <a:p>
            <a:r>
              <a:rPr lang="en-US" dirty="0" smtClean="0"/>
              <a:t>National Defense </a:t>
            </a:r>
            <a:r>
              <a:rPr lang="en-US" dirty="0" err="1" smtClean="0"/>
              <a:t>Univ</a:t>
            </a:r>
            <a:r>
              <a:rPr lang="en-US" dirty="0" smtClean="0"/>
              <a:t>, Fort McNair, DC</a:t>
            </a:r>
          </a:p>
          <a:p>
            <a:endParaRPr lang="en-US" dirty="0"/>
          </a:p>
          <a:p>
            <a:r>
              <a:rPr lang="en-US" dirty="0" err="1" smtClean="0"/>
              <a:t>DoS</a:t>
            </a:r>
            <a:r>
              <a:rPr lang="en-US" dirty="0" smtClean="0"/>
              <a:t>-DDTC (</a:t>
            </a:r>
            <a:r>
              <a:rPr lang="en-US" dirty="0" err="1" smtClean="0"/>
              <a:t>ComDep</a:t>
            </a:r>
            <a:r>
              <a:rPr lang="en-US" dirty="0" smtClean="0"/>
              <a:t>-BIS) </a:t>
            </a:r>
          </a:p>
          <a:p>
            <a:r>
              <a:rPr lang="en-US" dirty="0" smtClean="0"/>
              <a:t>responsible for ITAR (EAR) under </a:t>
            </a:r>
          </a:p>
          <a:p>
            <a:r>
              <a:rPr lang="en-US" dirty="0" smtClean="0"/>
              <a:t>AECA/76 and FAA/61 (EAA/79)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-104775"/>
            <a:ext cx="10858500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7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 Export - Import Lingo</a:t>
            </a: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39067" y="1549400"/>
            <a:ext cx="2412746" cy="5058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/>
              <a:t>dual</a:t>
            </a:r>
            <a:r>
              <a:rPr lang="en-US" sz="1600" dirty="0" smtClean="0"/>
              <a:t> citizens</a:t>
            </a:r>
          </a:p>
          <a:p>
            <a:r>
              <a:rPr lang="en-US" sz="1600" dirty="0" smtClean="0"/>
              <a:t>can be either</a:t>
            </a:r>
          </a:p>
          <a:p>
            <a:r>
              <a:rPr lang="en-US" sz="1600" dirty="0" smtClean="0"/>
              <a:t>USP or Not USP</a:t>
            </a:r>
          </a:p>
          <a:p>
            <a:endParaRPr lang="en-US" sz="1600" dirty="0"/>
          </a:p>
          <a:p>
            <a:r>
              <a:rPr lang="en-US" sz="1600" dirty="0" smtClean="0"/>
              <a:t>Brokers are barred but must register.</a:t>
            </a:r>
          </a:p>
          <a:p>
            <a:endParaRPr lang="en-US" sz="1600" dirty="0" smtClean="0"/>
          </a:p>
          <a:p>
            <a:r>
              <a:rPr lang="en-US" sz="1600" dirty="0" smtClean="0"/>
              <a:t>According to </a:t>
            </a:r>
            <a:r>
              <a:rPr lang="en-US" sz="1600" dirty="0" err="1" smtClean="0"/>
              <a:t>DoS</a:t>
            </a:r>
            <a:r>
              <a:rPr lang="en-US" sz="1600" dirty="0" smtClean="0"/>
              <a:t> their DDTC is the ultimate license adjudicator</a:t>
            </a:r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u="sng" dirty="0" smtClean="0"/>
              <a:t>Volume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+ 9 K ITAR pipes service </a:t>
            </a:r>
          </a:p>
          <a:p>
            <a:r>
              <a:rPr lang="en-US" sz="1600" dirty="0" smtClean="0"/>
              <a:t>170 actors in any year</a:t>
            </a:r>
            <a:endParaRPr lang="en-US" sz="1600" dirty="0"/>
          </a:p>
          <a:p>
            <a:r>
              <a:rPr lang="en-US" sz="1600" dirty="0" smtClean="0"/>
              <a:t>+ 2500 $USD annual </a:t>
            </a:r>
            <a:r>
              <a:rPr lang="en-US" sz="1600" dirty="0" err="1" smtClean="0"/>
              <a:t>reg</a:t>
            </a:r>
            <a:r>
              <a:rPr lang="en-US" sz="1600" dirty="0" smtClean="0"/>
              <a:t> fee</a:t>
            </a:r>
          </a:p>
          <a:p>
            <a:r>
              <a:rPr lang="en-US" sz="1600" dirty="0" smtClean="0"/>
              <a:t>+ 15 K </a:t>
            </a:r>
            <a:r>
              <a:rPr lang="en-US" sz="1600" dirty="0"/>
              <a:t>actors </a:t>
            </a:r>
            <a:r>
              <a:rPr lang="en-US" sz="1600" dirty="0" smtClean="0"/>
              <a:t>in any year</a:t>
            </a:r>
          </a:p>
          <a:p>
            <a:r>
              <a:rPr lang="en-US" sz="1600" dirty="0" smtClean="0"/>
              <a:t>+ 6 B $ USD yearly salaries</a:t>
            </a:r>
          </a:p>
          <a:p>
            <a:r>
              <a:rPr lang="en-US" sz="1600" dirty="0" smtClean="0"/>
              <a:t>+ 100 </a:t>
            </a:r>
            <a:r>
              <a:rPr lang="en-US" sz="1600" dirty="0"/>
              <a:t>persons at </a:t>
            </a:r>
            <a:r>
              <a:rPr lang="en-US" sz="1600" dirty="0" err="1"/>
              <a:t>DoS</a:t>
            </a:r>
            <a:r>
              <a:rPr lang="en-US" sz="1600" dirty="0"/>
              <a:t> DDTC </a:t>
            </a:r>
            <a:r>
              <a:rPr lang="en-US" sz="1600" dirty="0" smtClean="0"/>
              <a:t>(36 </a:t>
            </a:r>
            <a:r>
              <a:rPr lang="en-US" sz="1600" dirty="0"/>
              <a:t>M $USD </a:t>
            </a:r>
            <a:r>
              <a:rPr lang="en-US" sz="1600" dirty="0" smtClean="0"/>
              <a:t>budget) review </a:t>
            </a:r>
          </a:p>
          <a:p>
            <a:r>
              <a:rPr lang="en-US" sz="1600" dirty="0" smtClean="0"/>
              <a:t>50 K Licenses / YR</a:t>
            </a:r>
          </a:p>
          <a:p>
            <a:r>
              <a:rPr lang="en-US" sz="1600" dirty="0" smtClean="0"/>
              <a:t>+ 100 B $USD / YR </a:t>
            </a:r>
            <a:r>
              <a:rPr lang="en-US" sz="1600" dirty="0" err="1" smtClean="0"/>
              <a:t>def</a:t>
            </a:r>
            <a:r>
              <a:rPr lang="en-US" sz="1600" dirty="0" smtClean="0"/>
              <a:t> articles in 2009 ( x2 every 5 </a:t>
            </a:r>
            <a:r>
              <a:rPr lang="en-US" sz="1600" dirty="0" err="1" smtClean="0"/>
              <a:t>yrs</a:t>
            </a:r>
            <a:r>
              <a:rPr lang="en-US" sz="1600" dirty="0" smtClean="0"/>
              <a:t> )</a:t>
            </a:r>
          </a:p>
          <a:p>
            <a:r>
              <a:rPr lang="en-US" sz="1600" dirty="0" smtClean="0"/>
              <a:t>+ US dominate USML sales (50% of global traffic)</a:t>
            </a:r>
            <a:endParaRPr lang="en-US" sz="1600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677" y="1690688"/>
            <a:ext cx="726581" cy="450202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108946" y="2208678"/>
            <a:ext cx="9530121" cy="3989120"/>
            <a:chOff x="39475" y="1426012"/>
            <a:chExt cx="9530121" cy="3989120"/>
          </a:xfrm>
        </p:grpSpPr>
        <p:sp>
          <p:nvSpPr>
            <p:cNvPr id="5" name="Flowchart: Direct Access Storage 4"/>
            <p:cNvSpPr/>
            <p:nvPr/>
          </p:nvSpPr>
          <p:spPr>
            <a:xfrm>
              <a:off x="2314656" y="1679117"/>
              <a:ext cx="5240541" cy="1680146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dirty="0"/>
                <a:t>Defense </a:t>
              </a:r>
              <a:r>
                <a:rPr lang="en-US" dirty="0" smtClean="0"/>
                <a:t>Article:</a:t>
              </a:r>
            </a:p>
            <a:p>
              <a:r>
                <a:rPr lang="en-US" dirty="0" smtClean="0"/>
                <a:t>Equipment, Service, Specs, Drawings</a:t>
              </a:r>
            </a:p>
            <a:p>
              <a:r>
                <a:rPr lang="en-US" dirty="0" smtClean="0"/>
                <a:t>CLASSIFIED </a:t>
              </a:r>
              <a:r>
                <a:rPr lang="en-US" dirty="0"/>
                <a:t>(DSP-85) or </a:t>
              </a:r>
              <a:r>
                <a:rPr lang="en-US" dirty="0" smtClean="0"/>
                <a:t>UNCLASSIFIED (</a:t>
              </a:r>
              <a:r>
                <a:rPr lang="en-US" dirty="0"/>
                <a:t>DSP-5)</a:t>
              </a:r>
            </a:p>
            <a:p>
              <a:pPr algn="ctr"/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 rot="10800000">
              <a:off x="1729894" y="2857735"/>
              <a:ext cx="6061313" cy="464130"/>
            </a:xfrm>
            <a:prstGeom prst="rightArrow">
              <a:avLst/>
            </a:prstGeom>
            <a:solidFill>
              <a:srgbClr val="FFC000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907023" y="3627072"/>
              <a:ext cx="1549677" cy="7009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 smtClean="0"/>
                <a:t>Registered</a:t>
              </a:r>
            </a:p>
            <a:p>
              <a:r>
                <a:rPr lang="en-US" sz="1600" dirty="0" smtClean="0"/>
                <a:t>“US Person”</a:t>
              </a:r>
              <a:endParaRPr lang="en-US" sz="1600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0272" y="2108526"/>
              <a:ext cx="815254" cy="806732"/>
            </a:xfrm>
            <a:prstGeom prst="rect">
              <a:avLst/>
            </a:prstGeom>
          </p:spPr>
        </p:pic>
        <p:sp>
          <p:nvSpPr>
            <p:cNvPr id="12" name="Right Arrow 11"/>
            <p:cNvSpPr/>
            <p:nvPr/>
          </p:nvSpPr>
          <p:spPr>
            <a:xfrm>
              <a:off x="1738506" y="1668610"/>
              <a:ext cx="6200257" cy="455677"/>
            </a:xfrm>
            <a:prstGeom prst="rightArrow">
              <a:avLst/>
            </a:prstGeom>
            <a:solidFill>
              <a:srgbClr val="FFC000">
                <a:alpha val="8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52155" y="1737696"/>
              <a:ext cx="8114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Export</a:t>
              </a:r>
              <a:endParaRPr lang="en-US" b="1" dirty="0"/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7467247" y="3491645"/>
              <a:ext cx="1677933" cy="8363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600" dirty="0" smtClean="0"/>
                <a:t>Registered</a:t>
              </a:r>
            </a:p>
            <a:p>
              <a:pPr algn="r"/>
              <a:r>
                <a:rPr lang="en-US" sz="1600" dirty="0" smtClean="0"/>
                <a:t>“</a:t>
              </a:r>
              <a:r>
                <a:rPr lang="en-US" sz="1600" b="1" dirty="0" smtClean="0"/>
                <a:t>Not</a:t>
              </a:r>
              <a:r>
                <a:rPr lang="en-US" sz="1600" dirty="0" smtClean="0"/>
                <a:t> US Person”</a:t>
              </a:r>
              <a:endParaRPr lang="en-US" sz="16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7703" y="3889176"/>
              <a:ext cx="905063" cy="90780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3421" y="3848534"/>
              <a:ext cx="909637" cy="97422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32576" y="4128997"/>
              <a:ext cx="947661" cy="873385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2079468" y="1724706"/>
              <a:ext cx="875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License</a:t>
              </a:r>
              <a:endParaRPr lang="en-US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11289" y="1737696"/>
              <a:ext cx="8755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License</a:t>
              </a:r>
              <a:endParaRPr lang="en-US" b="1" dirty="0"/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931503" y="4405144"/>
              <a:ext cx="2023526" cy="100998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6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 smtClean="0"/>
                <a:t>Broker / Foreign Agent </a:t>
              </a:r>
            </a:p>
            <a:p>
              <a:endParaRPr lang="en-US" sz="1600" dirty="0"/>
            </a:p>
            <a:p>
              <a:r>
                <a:rPr lang="en-US" sz="1600" dirty="0" err="1" smtClean="0"/>
                <a:t>DoJ</a:t>
              </a:r>
              <a:r>
                <a:rPr lang="en-US" sz="1600" dirty="0" smtClean="0"/>
                <a:t> FARA / FCPA compliance</a:t>
              </a:r>
            </a:p>
            <a:p>
              <a:endParaRPr lang="en-US" sz="1600" dirty="0" smtClean="0"/>
            </a:p>
            <a:p>
              <a:r>
                <a:rPr lang="en-US" sz="1600" dirty="0" err="1" smtClean="0"/>
                <a:t>Eg</a:t>
              </a:r>
              <a:r>
                <a:rPr lang="en-US" sz="1600" dirty="0" smtClean="0"/>
                <a:t>. DMPI, FIG, DLA Piper, Dickens &amp; </a:t>
              </a:r>
              <a:r>
                <a:rPr lang="en-US" sz="1600" dirty="0" err="1" smtClean="0"/>
                <a:t>Madson</a:t>
              </a:r>
              <a:r>
                <a:rPr lang="en-US" sz="1600" dirty="0" smtClean="0"/>
                <a:t> Canada, Invest </a:t>
              </a:r>
              <a:r>
                <a:rPr lang="en-US" sz="1600" dirty="0" err="1" smtClean="0"/>
                <a:t>Northen</a:t>
              </a:r>
              <a:r>
                <a:rPr lang="en-US" sz="1600" dirty="0" smtClean="0"/>
                <a:t> Ireland, Japan NTO, Netherlands BTC, Ketchum </a:t>
              </a:r>
              <a:r>
                <a:rPr lang="en-US" sz="1600" dirty="0" err="1" smtClean="0"/>
                <a:t>Inc</a:t>
              </a:r>
              <a:r>
                <a:rPr lang="en-US" sz="1600" dirty="0" smtClean="0"/>
                <a:t>, ASG</a:t>
              </a:r>
              <a:endParaRPr lang="en-US" sz="1600" dirty="0"/>
            </a:p>
          </p:txBody>
        </p:sp>
        <p:sp>
          <p:nvSpPr>
            <p:cNvPr id="6" name="&quot;No&quot; Symbol 5"/>
            <p:cNvSpPr/>
            <p:nvPr/>
          </p:nvSpPr>
          <p:spPr>
            <a:xfrm>
              <a:off x="702371" y="4398876"/>
              <a:ext cx="242999" cy="213772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>
            <a:xfrm>
              <a:off x="7938763" y="4067351"/>
              <a:ext cx="1072636" cy="70095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600" dirty="0" smtClean="0"/>
                <a:t>Broker</a:t>
              </a:r>
              <a:endParaRPr lang="en-US" sz="1600" dirty="0"/>
            </a:p>
          </p:txBody>
        </p:sp>
        <p:sp>
          <p:nvSpPr>
            <p:cNvPr id="30" name="&quot;No&quot; Symbol 29"/>
            <p:cNvSpPr/>
            <p:nvPr/>
          </p:nvSpPr>
          <p:spPr>
            <a:xfrm>
              <a:off x="7617679" y="4266573"/>
              <a:ext cx="242999" cy="231237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69138" y="2550384"/>
              <a:ext cx="5004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</a:t>
              </a:r>
            </a:p>
            <a:p>
              <a:r>
                <a:rPr lang="en-US" dirty="0" smtClean="0"/>
                <a:t>GC</a:t>
              </a:r>
            </a:p>
            <a:p>
              <a:r>
                <a:rPr lang="en-US" dirty="0" smtClean="0"/>
                <a:t>PM</a:t>
              </a:r>
            </a:p>
            <a:p>
              <a:r>
                <a:rPr lang="en-US" dirty="0" smtClean="0"/>
                <a:t>SE</a:t>
              </a:r>
              <a:endParaRPr lang="en-US" dirty="0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39475" y="2618948"/>
              <a:ext cx="532437" cy="145027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Liability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6309" y="2046217"/>
              <a:ext cx="726581" cy="450202"/>
            </a:xfrm>
            <a:prstGeom prst="rect">
              <a:avLst/>
            </a:prstGeom>
          </p:spPr>
        </p:pic>
        <p:sp>
          <p:nvSpPr>
            <p:cNvPr id="34" name="Right Arrow 33"/>
            <p:cNvSpPr/>
            <p:nvPr/>
          </p:nvSpPr>
          <p:spPr>
            <a:xfrm rot="10800000">
              <a:off x="1770272" y="1426012"/>
              <a:ext cx="6061313" cy="464130"/>
            </a:xfrm>
            <a:prstGeom prst="rightArrow">
              <a:avLst/>
            </a:prstGeom>
            <a:solidFill>
              <a:srgbClr val="92D05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$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07930" y="2050687"/>
              <a:ext cx="853937" cy="845011"/>
            </a:xfrm>
            <a:prstGeom prst="rect">
              <a:avLst/>
            </a:prstGeom>
          </p:spPr>
        </p:pic>
        <p:sp>
          <p:nvSpPr>
            <p:cNvPr id="36" name="Right Arrow 35"/>
            <p:cNvSpPr/>
            <p:nvPr/>
          </p:nvSpPr>
          <p:spPr>
            <a:xfrm>
              <a:off x="1799365" y="3076967"/>
              <a:ext cx="6061313" cy="464130"/>
            </a:xfrm>
            <a:prstGeom prst="rightArrow">
              <a:avLst/>
            </a:prstGeom>
            <a:solidFill>
              <a:srgbClr val="92D050">
                <a:alpha val="5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$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232953" y="2869425"/>
              <a:ext cx="8418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Import</a:t>
              </a:r>
              <a:endParaRPr lang="en-US" b="1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4161" y="2740609"/>
              <a:ext cx="925748" cy="714262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466235" y="2617084"/>
              <a:ext cx="50045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</a:t>
              </a:r>
            </a:p>
            <a:p>
              <a:r>
                <a:rPr lang="en-US" dirty="0" smtClean="0"/>
                <a:t>GC</a:t>
              </a:r>
            </a:p>
            <a:p>
              <a:r>
                <a:rPr lang="en-US" dirty="0" smtClean="0"/>
                <a:t>PM</a:t>
              </a:r>
            </a:p>
            <a:p>
              <a:r>
                <a:rPr lang="en-US" dirty="0" smtClean="0"/>
                <a:t>SE</a:t>
              </a:r>
              <a:endParaRPr lang="en-US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799" y="2245880"/>
              <a:ext cx="726581" cy="45020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42828" y="2559171"/>
              <a:ext cx="815680" cy="649591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142" y="5464126"/>
            <a:ext cx="547206" cy="54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6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2 Defense Article: Equip, Services, Specs, Drawings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8" y="2143781"/>
            <a:ext cx="10984523" cy="2748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Fire arms		Surface Vessel of War		Ammo</a:t>
            </a:r>
          </a:p>
          <a:p>
            <a:pPr marL="0" indent="0">
              <a:buNone/>
            </a:pPr>
            <a:r>
              <a:rPr lang="en-US" sz="2400" dirty="0" smtClean="0"/>
              <a:t>Ground Vehicle	A/C Related			Military Training Equip</a:t>
            </a:r>
          </a:p>
          <a:p>
            <a:pPr marL="0" indent="0">
              <a:buNone/>
            </a:pPr>
            <a:r>
              <a:rPr lang="en-US" sz="2400" dirty="0" smtClean="0"/>
              <a:t>Personal Protection	Military Electronics		Fire Ctrl, Laser, Imaging, Guidance</a:t>
            </a:r>
          </a:p>
          <a:p>
            <a:pPr marL="0" indent="0">
              <a:buNone/>
            </a:pPr>
            <a:r>
              <a:rPr lang="en-US" sz="2400" dirty="0" smtClean="0"/>
              <a:t>Materials		Toxicological Agents		Spacecraft</a:t>
            </a:r>
          </a:p>
          <a:p>
            <a:pPr marL="0" indent="0">
              <a:buNone/>
            </a:pPr>
            <a:r>
              <a:rPr lang="en-US" sz="2400" dirty="0" smtClean="0"/>
              <a:t>Nuclear Weapons	Gas Turbine Engines		Submersible Vessels</a:t>
            </a:r>
          </a:p>
          <a:p>
            <a:pPr marL="0" indent="0">
              <a:buNone/>
            </a:pPr>
            <a:r>
              <a:rPr lang="en-US" sz="2400" dirty="0" smtClean="0"/>
              <a:t>Missile Tech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71538" y="5345722"/>
            <a:ext cx="2520462" cy="1336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USML defined by CFR 122.x</a:t>
            </a:r>
          </a:p>
          <a:p>
            <a:endParaRPr lang="en-US" sz="1600" dirty="0"/>
          </a:p>
          <a:p>
            <a:r>
              <a:rPr lang="en-US" sz="1600" dirty="0" smtClean="0"/>
              <a:t>This is the stuff we usually hunt for with photons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740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69" y="500062"/>
            <a:ext cx="10515600" cy="1325563"/>
          </a:xfrm>
        </p:spPr>
        <p:txBody>
          <a:bodyPr/>
          <a:lstStyle/>
          <a:p>
            <a:r>
              <a:rPr lang="en-US" b="1" dirty="0" smtClean="0"/>
              <a:t>3 Info in ITAR License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7" y="2247655"/>
            <a:ext cx="11822723" cy="2816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Defense Article: Equip (PN, SN, $ Value, </a:t>
            </a:r>
            <a:r>
              <a:rPr lang="en-US" dirty="0" err="1" smtClean="0"/>
              <a:t>Qty</a:t>
            </a:r>
            <a:r>
              <a:rPr lang="en-US" dirty="0" smtClean="0"/>
              <a:t>, USML), Specs, Drawings, Services</a:t>
            </a:r>
          </a:p>
          <a:p>
            <a:r>
              <a:rPr lang="en-US" dirty="0" smtClean="0"/>
              <a:t>Purchase Order, Contract #, Permit, Letter of Intent</a:t>
            </a:r>
          </a:p>
          <a:p>
            <a:r>
              <a:rPr lang="en-US" dirty="0" smtClean="0"/>
              <a:t>POCs: US GOV , Corp Officer, End User</a:t>
            </a:r>
          </a:p>
          <a:p>
            <a:r>
              <a:rPr lang="en-US" dirty="0" smtClean="0"/>
              <a:t>Mailing Addresses: Source, Destination</a:t>
            </a:r>
          </a:p>
          <a:p>
            <a:r>
              <a:rPr lang="en-US" dirty="0" smtClean="0"/>
              <a:t>Financing Terms: FMS, FMF, Grant, Aid, …</a:t>
            </a:r>
          </a:p>
          <a:p>
            <a:r>
              <a:rPr lang="en-US" dirty="0" smtClean="0"/>
              <a:t>Date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968153" y="5064368"/>
            <a:ext cx="2977661" cy="1116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Contains everything we </a:t>
            </a:r>
          </a:p>
          <a:p>
            <a:r>
              <a:rPr lang="en-US" sz="1600" dirty="0" smtClean="0"/>
              <a:t>need to reverse engineer a </a:t>
            </a:r>
          </a:p>
          <a:p>
            <a:r>
              <a:rPr lang="en-US" sz="1600" dirty="0" smtClean="0"/>
              <a:t>network</a:t>
            </a:r>
          </a:p>
          <a:p>
            <a:endParaRPr lang="en-US" sz="1600" dirty="0"/>
          </a:p>
          <a:p>
            <a:r>
              <a:rPr lang="en-US" sz="1600" dirty="0" smtClean="0"/>
              <a:t>License = Event = Packet = Pixel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1782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Who </a:t>
            </a:r>
            <a:r>
              <a:rPr lang="en-US" u="sng" dirty="0" smtClean="0"/>
              <a:t>cant</a:t>
            </a:r>
            <a:r>
              <a:rPr lang="en-US" dirty="0" smtClean="0"/>
              <a:t> play ITAR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631" y="1941372"/>
            <a:ext cx="9328675" cy="30357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Afghanistan	Belarus	Burma	Cen. African </a:t>
            </a:r>
            <a:r>
              <a:rPr lang="en-US" dirty="0" err="1" smtClean="0"/>
              <a:t>Repub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China		Cuba		Cyprus	Dem. Repub. of Congo	</a:t>
            </a:r>
          </a:p>
          <a:p>
            <a:pPr marL="0" indent="0">
              <a:buNone/>
            </a:pPr>
            <a:r>
              <a:rPr lang="en-US" dirty="0" smtClean="0"/>
              <a:t>Eritrea	Haiti		Iran		Iraq</a:t>
            </a:r>
          </a:p>
          <a:p>
            <a:pPr marL="0" indent="0">
              <a:buNone/>
            </a:pPr>
            <a:r>
              <a:rPr lang="en-US" dirty="0" smtClean="0"/>
              <a:t>Kyrgyzstan	Lebanon	Libya		North Korea	</a:t>
            </a:r>
          </a:p>
          <a:p>
            <a:pPr marL="0" indent="0">
              <a:buNone/>
            </a:pPr>
            <a:r>
              <a:rPr lang="en-US" dirty="0" smtClean="0"/>
              <a:t>Russia		Somalia	Sudan		Syria</a:t>
            </a:r>
          </a:p>
          <a:p>
            <a:pPr marL="0" indent="0">
              <a:buNone/>
            </a:pPr>
            <a:r>
              <a:rPr lang="en-US" dirty="0" smtClean="0"/>
              <a:t>Venezuela	Zimbabwe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70277" y="4624754"/>
            <a:ext cx="3557954" cy="19430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The embargo list changes year-to-year.</a:t>
            </a:r>
          </a:p>
          <a:p>
            <a:endParaRPr lang="en-US" sz="1600" dirty="0"/>
          </a:p>
          <a:p>
            <a:r>
              <a:rPr lang="en-US" sz="1600" dirty="0" smtClean="0"/>
              <a:t>Exceptions may apply</a:t>
            </a:r>
          </a:p>
          <a:p>
            <a:endParaRPr lang="en-US" sz="1600" dirty="0"/>
          </a:p>
          <a:p>
            <a:r>
              <a:rPr lang="en-US" sz="1600" dirty="0" smtClean="0"/>
              <a:t>Pakistan has been on past embargo lists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408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ITAR Licenses Hard to Counterfeit / Spoof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3790"/>
            <a:ext cx="10515600" cy="3273913"/>
          </a:xfrm>
        </p:spPr>
        <p:txBody>
          <a:bodyPr/>
          <a:lstStyle/>
          <a:p>
            <a:r>
              <a:rPr lang="en-US" dirty="0" smtClean="0"/>
              <a:t>Self Policed</a:t>
            </a:r>
          </a:p>
          <a:p>
            <a:pPr marL="457200" lvl="1" indent="0">
              <a:buNone/>
            </a:pPr>
            <a:r>
              <a:rPr lang="en-US" dirty="0" smtClean="0"/>
              <a:t>- Real money involved</a:t>
            </a:r>
          </a:p>
          <a:p>
            <a:pPr marL="457200" lvl="1" indent="0">
              <a:buNone/>
            </a:pPr>
            <a:r>
              <a:rPr lang="en-US" dirty="0" smtClean="0"/>
              <a:t>- Thus suspicion on both sides</a:t>
            </a:r>
          </a:p>
          <a:p>
            <a:endParaRPr lang="en-US" dirty="0" smtClean="0"/>
          </a:p>
          <a:p>
            <a:r>
              <a:rPr lang="en-US" dirty="0" err="1" smtClean="0"/>
              <a:t>DoS</a:t>
            </a:r>
            <a:r>
              <a:rPr lang="en-US" dirty="0" smtClean="0"/>
              <a:t> + BP + ICE + </a:t>
            </a:r>
            <a:r>
              <a:rPr lang="en-US" dirty="0" err="1" smtClean="0"/>
              <a:t>DoJ</a:t>
            </a:r>
            <a:r>
              <a:rPr lang="en-US" dirty="0" smtClean="0"/>
              <a:t> Policed</a:t>
            </a:r>
          </a:p>
          <a:p>
            <a:pPr lvl="1">
              <a:buFontTx/>
              <a:buChar char="-"/>
            </a:pPr>
            <a:r>
              <a:rPr lang="en-US" dirty="0" smtClean="0"/>
              <a:t>Per Infraction Penalties</a:t>
            </a:r>
          </a:p>
          <a:p>
            <a:pPr lvl="1">
              <a:buFontTx/>
              <a:buChar char="-"/>
            </a:pPr>
            <a:r>
              <a:rPr lang="en-US" dirty="0" smtClean="0"/>
              <a:t>1M $USD, 10 </a:t>
            </a:r>
            <a:r>
              <a:rPr lang="en-US" dirty="0" err="1"/>
              <a:t>y</a:t>
            </a:r>
            <a:r>
              <a:rPr lang="en-US" dirty="0" err="1" smtClean="0"/>
              <a:t>rs</a:t>
            </a:r>
            <a:r>
              <a:rPr lang="en-US" dirty="0" smtClean="0"/>
              <a:t> prison, disbar, loss of job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06508" y="4413738"/>
            <a:ext cx="3821724" cy="2154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A license is NOT like social media</a:t>
            </a:r>
          </a:p>
          <a:p>
            <a:endParaRPr lang="en-US" sz="1600" dirty="0"/>
          </a:p>
          <a:p>
            <a:r>
              <a:rPr lang="en-US" sz="1600" dirty="0" smtClean="0"/>
              <a:t>A license is NOT like a photon</a:t>
            </a:r>
          </a:p>
          <a:p>
            <a:endParaRPr lang="en-US" sz="1600" dirty="0"/>
          </a:p>
          <a:p>
            <a:r>
              <a:rPr lang="en-US" sz="1600" dirty="0" smtClean="0"/>
              <a:t>License provide what two parties </a:t>
            </a:r>
            <a:r>
              <a:rPr lang="en-US" sz="1600" b="1" dirty="0" smtClean="0"/>
              <a:t>wish </a:t>
            </a:r>
            <a:r>
              <a:rPr lang="en-US" sz="1600" dirty="0" smtClean="0"/>
              <a:t>could remain confidential </a:t>
            </a:r>
          </a:p>
          <a:p>
            <a:endParaRPr lang="en-US" sz="1600" dirty="0"/>
          </a:p>
          <a:p>
            <a:r>
              <a:rPr lang="en-US" sz="1600" dirty="0" smtClean="0"/>
              <a:t>… intrinsically “intel”</a:t>
            </a:r>
          </a:p>
          <a:p>
            <a:r>
              <a:rPr lang="en-US" sz="1600" dirty="0" smtClean="0"/>
              <a:t>… intrinsically human activity</a:t>
            </a:r>
            <a:endParaRPr lang="en-US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29" y="2328691"/>
            <a:ext cx="3857211" cy="173805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705" y="1754153"/>
            <a:ext cx="1554319" cy="6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1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0" y="2060840"/>
            <a:ext cx="8335040" cy="38063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337" y="1027906"/>
            <a:ext cx="3181350" cy="55054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5575" y="5542555"/>
            <a:ext cx="58207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Potential R/AA </a:t>
            </a:r>
            <a:r>
              <a:rPr lang="en-US" u="sng" dirty="0"/>
              <a:t>d</a:t>
            </a:r>
            <a:r>
              <a:rPr lang="en-US" u="sng" dirty="0" smtClean="0"/>
              <a:t>ata products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Flow of Military Budgets, Goods &amp; Services, </a:t>
            </a:r>
          </a:p>
          <a:p>
            <a:r>
              <a:rPr lang="en-US" dirty="0" smtClean="0"/>
              <a:t>Supply Chain Vulnerabilities / OOB , License vs. Actual $, </a:t>
            </a:r>
          </a:p>
          <a:p>
            <a:r>
              <a:rPr lang="en-US" b="1" dirty="0" smtClean="0"/>
              <a:t>Predict Ship / Missile Launch based on Stockpiles</a:t>
            </a:r>
            <a:endParaRPr lang="en-US" b="1" dirty="0"/>
          </a:p>
        </p:txBody>
      </p:sp>
      <p:sp>
        <p:nvSpPr>
          <p:cNvPr id="3" name="AutoShape 2" descr="https://upload.wikimedia.org/wikipedia/commons/thumb/a/a7/Dock_No._2._Nampo%2C_North_Korea.jpg/220px-Dock_No._2._Nampo%2C_North_Korea.jpg"/>
          <p:cNvSpPr>
            <a:spLocks noChangeAspect="1" noChangeArrowheads="1"/>
          </p:cNvSpPr>
          <p:nvPr/>
        </p:nvSpPr>
        <p:spPr bwMode="auto">
          <a:xfrm>
            <a:off x="155575" y="-144463"/>
            <a:ext cx="909296" cy="90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0490" y="258657"/>
            <a:ext cx="10515600" cy="1325563"/>
          </a:xfrm>
        </p:spPr>
        <p:txBody>
          <a:bodyPr/>
          <a:lstStyle/>
          <a:p>
            <a:r>
              <a:rPr lang="en-US" dirty="0" smtClean="0"/>
              <a:t>6 Intel value </a:t>
            </a:r>
            <a:r>
              <a:rPr lang="en-US" dirty="0"/>
              <a:t>in ITAR Licenses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717" y="1513771"/>
            <a:ext cx="1326806" cy="11338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445" y="5808605"/>
            <a:ext cx="1647035" cy="588531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1445489" y="323440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47336" y="291365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406465" y="382116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332036" y="3908953"/>
            <a:ext cx="208344" cy="2199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619717" y="5476879"/>
            <a:ext cx="208344" cy="2199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1" idx="7"/>
          </p:cNvCxnSpPr>
          <p:nvPr/>
        </p:nvCxnSpPr>
        <p:spPr>
          <a:xfrm flipV="1">
            <a:off x="1484513" y="2928396"/>
            <a:ext cx="483987" cy="31270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93055" y="2936511"/>
            <a:ext cx="4506822" cy="52104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531127" y="3457557"/>
            <a:ext cx="366352" cy="280678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0"/>
            <a:endCxn id="25" idx="1"/>
          </p:cNvCxnSpPr>
          <p:nvPr/>
        </p:nvCxnSpPr>
        <p:spPr>
          <a:xfrm>
            <a:off x="8436208" y="3908953"/>
            <a:ext cx="214020" cy="160013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7"/>
          </p:cNvCxnSpPr>
          <p:nvPr/>
        </p:nvCxnSpPr>
        <p:spPr>
          <a:xfrm flipV="1">
            <a:off x="8797550" y="1817367"/>
            <a:ext cx="1294134" cy="369171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186521" y="1494018"/>
            <a:ext cx="1776595" cy="8557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ITAR Channel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Easy</a:t>
            </a:r>
            <a:r>
              <a:rPr lang="en-US" dirty="0" smtClean="0">
                <a:solidFill>
                  <a:schemeClr val="tx1"/>
                </a:solidFill>
              </a:rPr>
              <a:t> to monitor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Hard</a:t>
            </a:r>
            <a:r>
              <a:rPr lang="en-US" dirty="0" smtClean="0">
                <a:solidFill>
                  <a:schemeClr val="tx1"/>
                </a:solidFill>
              </a:rPr>
              <a:t> to spoof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467561" y="2721508"/>
            <a:ext cx="2063277" cy="11685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Photon Assets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Hard</a:t>
            </a:r>
            <a:r>
              <a:rPr lang="en-US" dirty="0" smtClean="0">
                <a:solidFill>
                  <a:schemeClr val="tx1"/>
                </a:solidFill>
              </a:rPr>
              <a:t> to allocate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Easy</a:t>
            </a:r>
            <a:r>
              <a:rPr lang="en-US" dirty="0" smtClean="0">
                <a:solidFill>
                  <a:schemeClr val="tx1"/>
                </a:solidFill>
              </a:rPr>
              <a:t> to spoof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10784315" y="258657"/>
            <a:ext cx="1446631" cy="2295117"/>
          </a:xfrm>
          <a:prstGeom prst="wedgeEllipseCallout">
            <a:avLst>
              <a:gd name="adj1" fmla="val -211469"/>
              <a:gd name="adj2" fmla="val 90768"/>
            </a:avLst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Boeing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Northrop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Lockheed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Raytheon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ITT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 $ 80 B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USD last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5 YRS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554163" y="1895310"/>
            <a:ext cx="1537521" cy="208240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3"/>
          </p:cNvCxnSpPr>
          <p:nvPr/>
        </p:nvCxnSpPr>
        <p:spPr>
          <a:xfrm>
            <a:off x="1452184" y="3273425"/>
            <a:ext cx="5467108" cy="46481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1" idx="3"/>
          </p:cNvCxnSpPr>
          <p:nvPr/>
        </p:nvCxnSpPr>
        <p:spPr>
          <a:xfrm flipH="1">
            <a:off x="1427629" y="3273425"/>
            <a:ext cx="24555" cy="57060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420934" y="3457557"/>
            <a:ext cx="5085638" cy="38647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31465" y="4391025"/>
            <a:ext cx="1340159" cy="236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As of Feb 2017</a:t>
            </a:r>
            <a:endParaRPr lang="en-US" sz="1000" dirty="0"/>
          </a:p>
        </p:txBody>
      </p:sp>
      <p:cxnSp>
        <p:nvCxnSpPr>
          <p:cNvPr id="49" name="Straight Arrow Connector 48"/>
          <p:cNvCxnSpPr>
            <a:stCxn id="21" idx="3"/>
          </p:cNvCxnSpPr>
          <p:nvPr/>
        </p:nvCxnSpPr>
        <p:spPr>
          <a:xfrm flipV="1">
            <a:off x="1452184" y="2721508"/>
            <a:ext cx="4815266" cy="551917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67450" y="2721508"/>
            <a:ext cx="239122" cy="736049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66" y="4694596"/>
            <a:ext cx="388938" cy="36310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468" y="3248995"/>
            <a:ext cx="157932" cy="14744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592" y="2767964"/>
            <a:ext cx="157932" cy="14744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6328" y="5057700"/>
            <a:ext cx="157932" cy="14744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4680" y="2705764"/>
            <a:ext cx="157932" cy="147441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794" y="5696798"/>
            <a:ext cx="157932" cy="147441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7016" y="4041423"/>
            <a:ext cx="1719437" cy="92415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8613" y="4965574"/>
            <a:ext cx="2045648" cy="843031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6919292" y="3305804"/>
            <a:ext cx="13783" cy="432431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503225" y="3322715"/>
            <a:ext cx="422763" cy="134842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Callout 73"/>
          <p:cNvSpPr/>
          <p:nvPr/>
        </p:nvSpPr>
        <p:spPr>
          <a:xfrm>
            <a:off x="9771908" y="392506"/>
            <a:ext cx="864950" cy="466500"/>
          </a:xfrm>
          <a:prstGeom prst="wedgeEllipseCallout">
            <a:avLst>
              <a:gd name="adj1" fmla="val -419308"/>
              <a:gd name="adj2" fmla="val 793439"/>
            </a:avLst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BAH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6531127" y="3322715"/>
            <a:ext cx="365472" cy="106831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520355" y="3457557"/>
            <a:ext cx="10772" cy="933468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09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4555" y="1560432"/>
            <a:ext cx="5418692" cy="4895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90929" y="1235994"/>
            <a:ext cx="3002032" cy="743360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509164" y="4246065"/>
            <a:ext cx="2210765" cy="27292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71722" y="4518991"/>
            <a:ext cx="1904057" cy="433804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57135" y="5506278"/>
            <a:ext cx="3162794" cy="37768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546" y="237402"/>
            <a:ext cx="10515600" cy="1325563"/>
          </a:xfrm>
        </p:spPr>
        <p:txBody>
          <a:bodyPr/>
          <a:lstStyle/>
          <a:p>
            <a:r>
              <a:rPr lang="en-US" b="1" dirty="0" smtClean="0"/>
              <a:t>ITAR in R/AA mission ?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354250" y="5241196"/>
            <a:ext cx="1547792" cy="295322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ITAR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lass:Classification xmlns:class="urn:us:gov:cia:enterprise:schema:Classification:2.3" dateClassified="2017-10-19" portionMarking="false" caveat="false" tool="AACG" toolVersion="201710">
  <class:ClassificationMarking type="USClassificationMarking" value="UNCLASSIFIED"/>
  <class:ClassifiedBy>1085727-0</class:ClassifiedBy>
  <class:ClassificationHeader>
    <class:ClassificationBanner>UNCLASSIFIED</class:ClassificationBanner>
    <class:SCICaveat/>
    <class:DescriptiveMarkings/>
  </class:ClassificationHeader>
  <class:ClassificationFooter>
    <class:DescriptiveMarkings/>
    <class:ClassificationBanner>UNCLASSIFIED</class:ClassificationBanner>
  </class:ClassificationFooter>
</class:Classification>
</file>

<file path=customXml/itemProps1.xml><?xml version="1.0" encoding="utf-8"?>
<ds:datastoreItem xmlns:ds="http://schemas.openxmlformats.org/officeDocument/2006/customXml" ds:itemID="{6A19D744-CDCC-46F2-99DA-7942BF5C662F}">
  <ds:schemaRefs>
    <ds:schemaRef ds:uri="urn:us:gov:cia:enterprise:schema:Classification:2.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633</Words>
  <Application>Microsoft Office PowerPoint</Application>
  <PresentationFormat>Widescreen</PresentationFormat>
  <Paragraphs>152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ITAR Records as Potential Source for Patterns-of-Life Studies</vt:lpstr>
      <vt:lpstr>1 Export - Import Lingo</vt:lpstr>
      <vt:lpstr>2 Defense Article: Equip, Services, Specs, Drawings</vt:lpstr>
      <vt:lpstr>3 Info in ITAR License</vt:lpstr>
      <vt:lpstr>4 Who cant play ITAR</vt:lpstr>
      <vt:lpstr>5 ITAR Licenses Hard to Counterfeit / Spoof</vt:lpstr>
      <vt:lpstr>6 Intel value in ITAR Licenses</vt:lpstr>
      <vt:lpstr>ITAR in R/AA mission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ITAR Records as Potential Source for Patterns-of-Life Studies</dc:title>
  <dc:creator>James Brian D Mr NGA-R USA CIV</dc:creator>
  <cp:lastModifiedBy>James Brian D Mr NGA-R USA CIV</cp:lastModifiedBy>
  <cp:revision>144</cp:revision>
  <dcterms:created xsi:type="dcterms:W3CDTF">2017-10-19T13:20:10Z</dcterms:created>
  <dcterms:modified xsi:type="dcterms:W3CDTF">2018-06-07T14:08:03Z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ACG_OFFICE_DLL">
    <vt:bool>true</vt:bool>
  </property>
  <property fmtid="{D5CDD505-2E9C-101B-9397-08002B2CF9AE}" pid="3" name="AACG_Created">
    <vt:bool>true</vt:bool>
  </property>
  <property fmtid="{D5CDD505-2E9C-101B-9397-08002B2CF9AE}" pid="4" name="AACG_DescMarkings">
    <vt:lpwstr/>
  </property>
  <property fmtid="{D5CDD505-2E9C-101B-9397-08002B2CF9AE}" pid="5" name="AACG_AddMark">
    <vt:lpwstr/>
  </property>
  <property fmtid="{D5CDD505-2E9C-101B-9397-08002B2CF9AE}" pid="6" name="AACG_Header">
    <vt:lpwstr>UNCLASSIFIED</vt:lpwstr>
  </property>
  <property fmtid="{D5CDD505-2E9C-101B-9397-08002B2CF9AE}" pid="7" name="AACG_Footer">
    <vt:lpwstr>_x000d_UNCLASSIFIED</vt:lpwstr>
  </property>
  <property fmtid="{D5CDD505-2E9C-101B-9397-08002B2CF9AE}" pid="8" name="AACG_ClassBlock">
    <vt:lpwstr/>
  </property>
  <property fmtid="{D5CDD505-2E9C-101B-9397-08002B2CF9AE}" pid="9" name="AACG_ClassType">
    <vt:lpwstr>USClassificationMarking</vt:lpwstr>
  </property>
  <property fmtid="{D5CDD505-2E9C-101B-9397-08002B2CF9AE}" pid="10" name="AACG_DeclOnList">
    <vt:lpwstr/>
  </property>
  <property fmtid="{D5CDD505-2E9C-101B-9397-08002B2CF9AE}" pid="11" name="AACG_USAF_Derivatives">
    <vt:lpwstr/>
  </property>
  <property fmtid="{D5CDD505-2E9C-101B-9397-08002B2CF9AE}" pid="12" name="AACG_SCI_Other">
    <vt:lpwstr/>
  </property>
  <property fmtid="{D5CDD505-2E9C-101B-9397-08002B2CF9AE}" pid="13" name="AACG_Dissem_Other">
    <vt:lpwstr/>
  </property>
  <property fmtid="{D5CDD505-2E9C-101B-9397-08002B2CF9AE}" pid="14" name="AACG_NonInt_Other">
    <vt:lpwstr/>
  </property>
  <property fmtid="{D5CDD505-2E9C-101B-9397-08002B2CF9AE}" pid="15" name="PortionWaiver">
    <vt:lpwstr/>
  </property>
  <property fmtid="{D5CDD505-2E9C-101B-9397-08002B2CF9AE}" pid="16" name="AACG_OrconOriginator">
    <vt:lpwstr/>
  </property>
  <property fmtid="{D5CDD505-2E9C-101B-9397-08002B2CF9AE}" pid="17" name="AACG_OrconRecipients">
    <vt:lpwstr/>
  </property>
  <property fmtid="{D5CDD505-2E9C-101B-9397-08002B2CF9AE}" pid="18" name="AACG_SatWarningType">
    <vt:lpwstr/>
  </property>
  <property fmtid="{D5CDD505-2E9C-101B-9397-08002B2CF9AE}" pid="19" name="AACG_CustomClassXMLPart">
    <vt:lpwstr>{6A19D744-CDCC-46F2-99DA-7942BF5C662F}</vt:lpwstr>
  </property>
</Properties>
</file>