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4873-AF6D-446F-AD69-1A11D655FCE4}" type="datetimeFigureOut">
              <a:rPr lang="en-US" smtClean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AACD-2045-407D-B461-A6DFE956BDB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AACG_Title_Header_Shape"/>
          <p:cNvSpPr txBox="1"/>
          <p:nvPr userDrawn="1"/>
        </p:nvSpPr>
        <p:spPr>
          <a:xfrm>
            <a:off x="0" y="0"/>
            <a:ext cx="12192000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b="0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UNCLASSIFIED</a:t>
            </a:r>
            <a:endParaRPr lang="en-US" sz="1200" b="0" dirty="0">
              <a:solidFill>
                <a:srgbClr val="000000"/>
              </a:solidFill>
              <a:latin typeface="Calibri Light" panose="020F0302020204030204" pitchFamily="34" charset="0"/>
            </a:endParaRPr>
          </a:p>
        </p:txBody>
      </p:sp>
      <p:sp>
        <p:nvSpPr>
          <p:cNvPr id="8" name="AACG_Title_Footer_Shape"/>
          <p:cNvSpPr txBox="1"/>
          <p:nvPr userDrawn="1"/>
        </p:nvSpPr>
        <p:spPr>
          <a:xfrm>
            <a:off x="0" y="6568301"/>
            <a:ext cx="12192000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b="0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UNCLASSIFIED</a:t>
            </a:r>
            <a:endParaRPr lang="en-US" sz="1200" b="0" dirty="0">
              <a:solidFill>
                <a:srgbClr val="000000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952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4873-AF6D-446F-AD69-1A11D655FCE4}" type="datetimeFigureOut">
              <a:rPr lang="en-US" smtClean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AACD-2045-407D-B461-A6DFE956BD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275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4873-AF6D-446F-AD69-1A11D655FCE4}" type="datetimeFigureOut">
              <a:rPr lang="en-US" smtClean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AACD-2045-407D-B461-A6DFE956BD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02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4873-AF6D-446F-AD69-1A11D655FCE4}" type="datetimeFigureOut">
              <a:rPr lang="en-US" smtClean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AACD-2045-407D-B461-A6DFE956BD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39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4873-AF6D-446F-AD69-1A11D655FCE4}" type="datetimeFigureOut">
              <a:rPr lang="en-US" smtClean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AACD-2045-407D-B461-A6DFE956BD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58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4873-AF6D-446F-AD69-1A11D655FCE4}" type="datetimeFigureOut">
              <a:rPr lang="en-US" smtClean="0"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AACD-2045-407D-B461-A6DFE956BD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22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4873-AF6D-446F-AD69-1A11D655FCE4}" type="datetimeFigureOut">
              <a:rPr lang="en-US" smtClean="0"/>
              <a:t>7/10/2018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AACD-2045-407D-B461-A6DFE956BD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43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4873-AF6D-446F-AD69-1A11D655FCE4}" type="datetimeFigureOut">
              <a:rPr lang="en-US" smtClean="0"/>
              <a:t>7/10/2018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AACD-2045-407D-B461-A6DFE956BD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15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4873-AF6D-446F-AD69-1A11D655FCE4}" type="datetimeFigureOut">
              <a:rPr lang="en-US" smtClean="0"/>
              <a:t>7/10/2018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AACD-2045-407D-B461-A6DFE956BD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4873-AF6D-446F-AD69-1A11D655FCE4}" type="datetimeFigureOut">
              <a:rPr lang="en-US" smtClean="0"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AACD-2045-407D-B461-A6DFE956BD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06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4873-AF6D-446F-AD69-1A11D655FCE4}" type="datetimeFigureOut">
              <a:rPr lang="en-US" smtClean="0"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AACD-2045-407D-B461-A6DFE956BD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22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74873-AF6D-446F-AD69-1A11D655FCE4}" type="datetimeFigureOut">
              <a:rPr lang="en-US" smtClean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9AACD-2045-407D-B461-A6DFE956BDB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AACG_Header_Shape"/>
          <p:cNvSpPr txBox="1"/>
          <p:nvPr userDrawn="1"/>
        </p:nvSpPr>
        <p:spPr>
          <a:xfrm>
            <a:off x="0" y="0"/>
            <a:ext cx="12192000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b="0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UNCLASSIFIED</a:t>
            </a:r>
            <a:endParaRPr lang="en-US" sz="1200" b="0" dirty="0">
              <a:solidFill>
                <a:srgbClr val="000000"/>
              </a:solidFill>
              <a:latin typeface="Calibri Light" panose="020F0302020204030204" pitchFamily="34" charset="0"/>
            </a:endParaRPr>
          </a:p>
        </p:txBody>
      </p:sp>
      <p:sp>
        <p:nvSpPr>
          <p:cNvPr id="8" name="AACG_Footer_Shape"/>
          <p:cNvSpPr txBox="1"/>
          <p:nvPr userDrawn="1"/>
        </p:nvSpPr>
        <p:spPr>
          <a:xfrm>
            <a:off x="0" y="6568301"/>
            <a:ext cx="12192000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b="0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UNCLASSIFIED</a:t>
            </a:r>
            <a:endParaRPr lang="en-US" sz="1200" b="0" dirty="0">
              <a:solidFill>
                <a:srgbClr val="000000"/>
              </a:solidFill>
              <a:latin typeface="Calibri Light" panose="020F0302020204030204" pitchFamily="34" charset="0"/>
            </a:endParaRPr>
          </a:p>
        </p:txBody>
      </p:sp>
      <p:sp>
        <p:nvSpPr>
          <p:cNvPr id="9" name="AACG_CaveatHeader_Shape"/>
          <p:cNvSpPr txBox="1"/>
          <p:nvPr userDrawn="1"/>
        </p:nvSpPr>
        <p:spPr>
          <a:xfrm>
            <a:off x="0" y="279400"/>
            <a:ext cx="12192000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200" b="0" dirty="0">
              <a:solidFill>
                <a:srgbClr val="000000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577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76200"/>
            <a:ext cx="84582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826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03620"/>
              </p:ext>
            </p:extLst>
          </p:nvPr>
        </p:nvGraphicFramePr>
        <p:xfrm>
          <a:off x="2032000" y="719666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4614658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1274063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7398245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594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506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612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743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9765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991748"/>
              </p:ext>
            </p:extLst>
          </p:nvPr>
        </p:nvGraphicFramePr>
        <p:xfrm>
          <a:off x="2205620" y="245104"/>
          <a:ext cx="7224646" cy="801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7963">
                  <a:extLst>
                    <a:ext uri="{9D8B030D-6E8A-4147-A177-3AD203B41FA5}">
                      <a16:colId xmlns:a16="http://schemas.microsoft.com/office/drawing/2014/main" val="1114872826"/>
                    </a:ext>
                  </a:extLst>
                </a:gridCol>
                <a:gridCol w="1728915">
                  <a:extLst>
                    <a:ext uri="{9D8B030D-6E8A-4147-A177-3AD203B41FA5}">
                      <a16:colId xmlns:a16="http://schemas.microsoft.com/office/drawing/2014/main" val="1119184119"/>
                    </a:ext>
                  </a:extLst>
                </a:gridCol>
                <a:gridCol w="1219795">
                  <a:extLst>
                    <a:ext uri="{9D8B030D-6E8A-4147-A177-3AD203B41FA5}">
                      <a16:colId xmlns:a16="http://schemas.microsoft.com/office/drawing/2014/main" val="3193474914"/>
                    </a:ext>
                  </a:extLst>
                </a:gridCol>
                <a:gridCol w="1706188">
                  <a:extLst>
                    <a:ext uri="{9D8B030D-6E8A-4147-A177-3AD203B41FA5}">
                      <a16:colId xmlns:a16="http://schemas.microsoft.com/office/drawing/2014/main" val="1925590036"/>
                    </a:ext>
                  </a:extLst>
                </a:gridCol>
                <a:gridCol w="1091785">
                  <a:extLst>
                    <a:ext uri="{9D8B030D-6E8A-4147-A177-3AD203B41FA5}">
                      <a16:colId xmlns:a16="http://schemas.microsoft.com/office/drawing/2014/main" val="2337110455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ASATs to kill LEO (150-1500 km) Targets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408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Provider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Technique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Launch ($M</a:t>
                      </a:r>
                      <a:r>
                        <a:rPr lang="en-US" baseline="0" dirty="0" smtClean="0"/>
                        <a:t> cost)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Range (km)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Intercept Time (</a:t>
                      </a:r>
                      <a:r>
                        <a:rPr lang="en-US" dirty="0" err="1" smtClean="0"/>
                        <a:t>mins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187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Iran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Kinetic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97698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China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Kinetic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143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HGV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001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North Korea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Kinetic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583677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United</a:t>
                      </a:r>
                      <a:r>
                        <a:rPr lang="en-US" baseline="0" dirty="0" smtClean="0"/>
                        <a:t> States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Kinetic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F15 </a:t>
                      </a:r>
                    </a:p>
                    <a:p>
                      <a:pPr algn="ctr"/>
                      <a:r>
                        <a:rPr lang="en-US" dirty="0" smtClean="0"/>
                        <a:t>SM3 ABM 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</a:t>
                      </a:r>
                    </a:p>
                    <a:p>
                      <a:pPr algn="ctr"/>
                      <a:r>
                        <a:rPr lang="en-US" dirty="0" smtClean="0"/>
                        <a:t>500+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46454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MHV (</a:t>
                      </a:r>
                      <a:r>
                        <a:rPr lang="en-US" dirty="0" smtClean="0"/>
                        <a:t>Kinetic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Laser , Charged Particle)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Co-orbit?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29713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GBL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1961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Russia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Co-orbit</a:t>
                      </a:r>
                    </a:p>
                    <a:p>
                      <a:pPr algn="ctr"/>
                      <a:r>
                        <a:rPr lang="en-US" dirty="0" smtClean="0"/>
                        <a:t>Shrapnel</a:t>
                      </a:r>
                      <a:r>
                        <a:rPr lang="en-US" baseline="0" dirty="0" smtClean="0"/>
                        <a:t> charge</a:t>
                      </a:r>
                    </a:p>
                    <a:p>
                      <a:pPr algn="ctr"/>
                      <a:r>
                        <a:rPr lang="en-US" baseline="0" dirty="0" smtClean="0"/>
                        <a:t>(defeats 100 mm armor)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–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90-200 (1-2 orbits)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7163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GBL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60732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HGV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11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India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Kinetic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352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Israel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Kinetic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726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Pakistan 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334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9582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087" y="-119063"/>
            <a:ext cx="5457825" cy="709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159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5" y="397599"/>
            <a:ext cx="9153525" cy="597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260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875" y="650177"/>
            <a:ext cx="6550025" cy="544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451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-514350"/>
            <a:ext cx="8039100" cy="788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939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-933450"/>
            <a:ext cx="6096000" cy="872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611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675" y="1420812"/>
            <a:ext cx="4972050" cy="39909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800" y="715961"/>
            <a:ext cx="487680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894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5" y="1409700"/>
            <a:ext cx="485775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087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723019"/>
              </p:ext>
            </p:extLst>
          </p:nvPr>
        </p:nvGraphicFramePr>
        <p:xfrm>
          <a:off x="1373095" y="71966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2724929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479693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1390482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1101655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 SATs threatened by USSR ASATs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634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344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46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Threatened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542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6042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lass:Classification xmlns:class="urn:us:gov:cia:enterprise:schema:Classification:2.3" dateClassified="2018-07-09" portionMarking="false" caveat="false" tool="AACG" toolVersion="201810">
  <class:ClassificationMarking type="USClassificationMarking" value="UNCLASSIFIED"/>
  <class:ClassifiedBy>1085727-0</class:ClassifiedBy>
  <class:ClassificationHeader>
    <class:ClassificationBanner>UNCLASSIFIED</class:ClassificationBanner>
    <class:SCICaveat/>
    <class:DescriptiveMarkings/>
  </class:ClassificationHeader>
  <class:ClassificationFooter>
    <class:DescriptiveMarkings/>
    <class:ClassificationBanner>UNCLASSIFIED</class:ClassificationBanner>
  </class:ClassificationFooter>
</class:Classification>
</file>

<file path=customXml/itemProps1.xml><?xml version="1.0" encoding="utf-8"?>
<ds:datastoreItem xmlns:ds="http://schemas.openxmlformats.org/officeDocument/2006/customXml" ds:itemID="{98BF1433-8E6C-48FD-B59F-5C30122611C5}">
  <ds:schemaRefs>
    <ds:schemaRef ds:uri="urn:us:gov:cia:enterprise:schema:Classification:2.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106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U.S. Government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Brian D Mr NGA-R USA CIV</dc:creator>
  <cp:lastModifiedBy>James Brian D Mr NGA-R USA CIV</cp:lastModifiedBy>
  <cp:revision>25</cp:revision>
  <dcterms:created xsi:type="dcterms:W3CDTF">2018-07-09T20:04:07Z</dcterms:created>
  <dcterms:modified xsi:type="dcterms:W3CDTF">2018-07-10T19:32:18Z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ACG_OFFICE_DLL">
    <vt:bool>true</vt:bool>
  </property>
  <property fmtid="{D5CDD505-2E9C-101B-9397-08002B2CF9AE}" pid="3" name="AACG_Created">
    <vt:bool>true</vt:bool>
  </property>
  <property fmtid="{D5CDD505-2E9C-101B-9397-08002B2CF9AE}" pid="4" name="AACG_DescMarkings">
    <vt:lpwstr/>
  </property>
  <property fmtid="{D5CDD505-2E9C-101B-9397-08002B2CF9AE}" pid="5" name="AACG_AddMark">
    <vt:lpwstr/>
  </property>
  <property fmtid="{D5CDD505-2E9C-101B-9397-08002B2CF9AE}" pid="6" name="AACG_Header">
    <vt:lpwstr>UNCLASSIFIED</vt:lpwstr>
  </property>
  <property fmtid="{D5CDD505-2E9C-101B-9397-08002B2CF9AE}" pid="7" name="AACG_Footer">
    <vt:lpwstr>_x000d_UNCLASSIFIED</vt:lpwstr>
  </property>
  <property fmtid="{D5CDD505-2E9C-101B-9397-08002B2CF9AE}" pid="8" name="AACG_ClassBlock">
    <vt:lpwstr/>
  </property>
  <property fmtid="{D5CDD505-2E9C-101B-9397-08002B2CF9AE}" pid="9" name="AACG_ClassType">
    <vt:lpwstr>USClassificationMarking</vt:lpwstr>
  </property>
  <property fmtid="{D5CDD505-2E9C-101B-9397-08002B2CF9AE}" pid="10" name="AACG_DeclOnList">
    <vt:lpwstr/>
  </property>
  <property fmtid="{D5CDD505-2E9C-101B-9397-08002B2CF9AE}" pid="11" name="AACG_USAF_Derivatives">
    <vt:lpwstr/>
  </property>
  <property fmtid="{D5CDD505-2E9C-101B-9397-08002B2CF9AE}" pid="12" name="AACG_SCI_Other">
    <vt:lpwstr/>
  </property>
  <property fmtid="{D5CDD505-2E9C-101B-9397-08002B2CF9AE}" pid="13" name="AACG_Dissem_Other">
    <vt:lpwstr/>
  </property>
  <property fmtid="{D5CDD505-2E9C-101B-9397-08002B2CF9AE}" pid="14" name="PortionWaiver">
    <vt:lpwstr/>
  </property>
  <property fmtid="{D5CDD505-2E9C-101B-9397-08002B2CF9AE}" pid="15" name="AACG_OrconOriginator">
    <vt:lpwstr/>
  </property>
  <property fmtid="{D5CDD505-2E9C-101B-9397-08002B2CF9AE}" pid="16" name="AACG_OrconRecipients">
    <vt:lpwstr/>
  </property>
  <property fmtid="{D5CDD505-2E9C-101B-9397-08002B2CF9AE}" pid="17" name="AACG_SatWarningType">
    <vt:lpwstr/>
  </property>
  <property fmtid="{D5CDD505-2E9C-101B-9397-08002B2CF9AE}" pid="18" name="AACG_NatoWarningClassLevel">
    <vt:lpwstr/>
  </property>
  <property fmtid="{D5CDD505-2E9C-101B-9397-08002B2CF9AE}" pid="19" name="AACG_Version">
    <vt:lpwstr>201810</vt:lpwstr>
  </property>
  <property fmtid="{D5CDD505-2E9C-101B-9397-08002B2CF9AE}" pid="20" name="AACG_CustomClassXMLPart">
    <vt:lpwstr>{98BF1433-8E6C-48FD-B59F-5C30122611C5}</vt:lpwstr>
  </property>
</Properties>
</file>