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627120" y="914400"/>
            <a:ext cx="9156240" cy="56685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1554480" y="4114800"/>
            <a:ext cx="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</p:sp>
      <p:sp>
        <p:nvSpPr>
          <p:cNvPr id="38" name="Line 2"/>
          <p:cNvSpPr/>
          <p:nvPr/>
        </p:nvSpPr>
        <p:spPr>
          <a:xfrm>
            <a:off x="1158840" y="4123440"/>
            <a:ext cx="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</p:sp>
      <p:sp>
        <p:nvSpPr>
          <p:cNvPr id="39" name="Line 3"/>
          <p:cNvSpPr/>
          <p:nvPr/>
        </p:nvSpPr>
        <p:spPr>
          <a:xfrm>
            <a:off x="9601200" y="4023360"/>
            <a:ext cx="540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</p:sp>
      <p:sp>
        <p:nvSpPr>
          <p:cNvPr id="40" name="Line 4"/>
          <p:cNvSpPr/>
          <p:nvPr/>
        </p:nvSpPr>
        <p:spPr>
          <a:xfrm>
            <a:off x="91440" y="4114800"/>
            <a:ext cx="0" cy="320040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</p:sp>
      <p:sp>
        <p:nvSpPr>
          <p:cNvPr id="41" name="CustomShape 5"/>
          <p:cNvSpPr/>
          <p:nvPr/>
        </p:nvSpPr>
        <p:spPr>
          <a:xfrm>
            <a:off x="1463040" y="1668600"/>
            <a:ext cx="730800" cy="43380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NRE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400 K$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7955280" y="1920240"/>
            <a:ext cx="822240" cy="43380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Labelling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130 K$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8229600" y="457200"/>
            <a:ext cx="822240" cy="6058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Learning 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Potential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60 cycles</a:t>
            </a:r>
            <a:endParaRPr/>
          </a:p>
        </p:txBody>
      </p:sp>
      <p:sp>
        <p:nvSpPr>
          <p:cNvPr id="44" name="CustomShape 8"/>
          <p:cNvSpPr/>
          <p:nvPr/>
        </p:nvSpPr>
        <p:spPr>
          <a:xfrm>
            <a:off x="8503920" y="1280160"/>
            <a:ext cx="1005120" cy="26172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VM 150 $</a:t>
            </a:r>
            <a:endParaRPr/>
          </a:p>
        </p:txBody>
      </p:sp>
      <p:sp>
        <p:nvSpPr>
          <p:cNvPr id="45" name="CustomShape 9"/>
          <p:cNvSpPr/>
          <p:nvPr/>
        </p:nvSpPr>
        <p:spPr>
          <a:xfrm>
            <a:off x="6309360" y="5681160"/>
            <a:ext cx="1005120" cy="26172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5K BATCH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91440" y="1690200"/>
            <a:ext cx="822240" cy="77796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Initial 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Queue 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Depth 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153 K</a:t>
            </a:r>
            <a:endParaRPr/>
          </a:p>
        </p:txBody>
      </p:sp>
      <p:sp>
        <p:nvSpPr>
          <p:cNvPr id="47" name="Line 11"/>
          <p:cNvSpPr/>
          <p:nvPr/>
        </p:nvSpPr>
        <p:spPr>
          <a:xfrm>
            <a:off x="731520" y="4114800"/>
            <a:ext cx="0" cy="3191760"/>
          </a:xfrm>
          <a:prstGeom prst="line">
            <a:avLst/>
          </a:prstGeom>
          <a:ln w="54720">
            <a:solidFill>
              <a:srgbClr val="00ccff"/>
            </a:solidFill>
            <a:round/>
            <a:tailEnd len="med" type="diamond" w="med"/>
          </a:ln>
        </p:spPr>
      </p:sp>
      <p:sp>
        <p:nvSpPr>
          <p:cNvPr id="48" name="CustomShape 12"/>
          <p:cNvSpPr/>
          <p:nvPr/>
        </p:nvSpPr>
        <p:spPr>
          <a:xfrm>
            <a:off x="2103120" y="92880"/>
            <a:ext cx="3108600" cy="16441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Assumptions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/>
          </a:p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R/East supplies NLP engines</a:t>
            </a:r>
            <a:endParaRPr/>
          </a:p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2019 dollars</a:t>
            </a:r>
            <a:endParaRPr/>
          </a:p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NRE 2 FTEs in-sourced</a:t>
            </a:r>
            <a:endParaRPr/>
          </a:p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5.1 K docs/yr</a:t>
            </a:r>
            <a:endParaRPr/>
          </a:p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Dockerized Vms</a:t>
            </a:r>
            <a:endParaRPr/>
          </a:p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10% of docs labelled</a:t>
            </a:r>
            <a:endParaRPr/>
          </a:p>
        </p:txBody>
      </p:sp>
      <p:sp>
        <p:nvSpPr>
          <p:cNvPr id="49" name="CustomShape 13"/>
          <p:cNvSpPr/>
          <p:nvPr/>
        </p:nvSpPr>
        <p:spPr>
          <a:xfrm>
            <a:off x="8778240" y="3131640"/>
            <a:ext cx="913680" cy="43380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DOC ACQ</a:t>
            </a:r>
            <a:endParaRPr/>
          </a:p>
          <a:p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51  M$</a:t>
            </a:r>
            <a:endParaRPr/>
          </a:p>
        </p:txBody>
      </p:sp>
      <p:sp>
        <p:nvSpPr>
          <p:cNvPr id="50" name="CustomShape 14"/>
          <p:cNvSpPr/>
          <p:nvPr/>
        </p:nvSpPr>
        <p:spPr>
          <a:xfrm>
            <a:off x="8869680" y="3881160"/>
            <a:ext cx="49104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Arial"/>
                <a:ea typeface="DejaVu Sans"/>
              </a:rPr>
              <a:t>years</a:t>
            </a:r>
            <a:endParaRPr/>
          </a:p>
        </p:txBody>
      </p:sp>
      <p:sp>
        <p:nvSpPr>
          <p:cNvPr id="51" name="Line 15"/>
          <p:cNvSpPr/>
          <p:nvPr/>
        </p:nvSpPr>
        <p:spPr>
          <a:xfrm>
            <a:off x="822960" y="6035040"/>
            <a:ext cx="8503920" cy="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52" name="CustomShape 16"/>
          <p:cNvSpPr/>
          <p:nvPr/>
        </p:nvSpPr>
        <p:spPr>
          <a:xfrm>
            <a:off x="0" y="3881520"/>
            <a:ext cx="49104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Arial"/>
                <a:ea typeface="DejaVu Sans"/>
              </a:rPr>
              <a:t>-2</a:t>
            </a:r>
            <a:endParaRPr/>
          </a:p>
        </p:txBody>
      </p:sp>
      <p:sp>
        <p:nvSpPr>
          <p:cNvPr id="53" name="CustomShape 17"/>
          <p:cNvSpPr/>
          <p:nvPr/>
        </p:nvSpPr>
        <p:spPr>
          <a:xfrm>
            <a:off x="365760" y="6750000"/>
            <a:ext cx="146232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research</a:t>
            </a:r>
            <a:endParaRPr/>
          </a:p>
        </p:txBody>
      </p:sp>
      <p:sp>
        <p:nvSpPr>
          <p:cNvPr id="54" name="CustomShape 18"/>
          <p:cNvSpPr/>
          <p:nvPr/>
        </p:nvSpPr>
        <p:spPr>
          <a:xfrm>
            <a:off x="4663440" y="6704280"/>
            <a:ext cx="146232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operation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