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36"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37" name="PlaceHolder 5"/>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42" name="PlaceHolder 5"/>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44" name="PlaceHolder 7"/>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62" name="PlaceHolder 3"/>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63" name="PlaceHolder 4"/>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78"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79" name="PlaceHolder 5"/>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84" name="PlaceHolder 5"/>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86" name="PlaceHolder 7"/>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20" name="PlaceHolder 3"/>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21" name="PlaceHolder 4"/>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uFill>
                <a:solidFill>
                  <a:srgbClr val="ffffff"/>
                </a:solidFill>
              </a:u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US" sz="3200" spc="-1" strike="noStrike">
                <a:solidFill>
                  <a:srgbClr val="ffffff"/>
                </a:solidFill>
                <a:uFill>
                  <a:solidFill>
                    <a:srgbClr val="ffffff"/>
                  </a:solidFill>
                </a:uFill>
                <a:latin typeface="Source Sans Pro Black"/>
              </a:rPr>
              <a:t>Click to edit the title text format</a:t>
            </a:r>
            <a:endParaRPr b="1" lang="en-US" sz="3200" spc="-1" strike="noStrike">
              <a:solidFill>
                <a:srgbClr val="ffffff"/>
              </a:solidFill>
              <a:uFill>
                <a:solidFill>
                  <a:srgbClr val="ffffff"/>
                </a:solidFill>
              </a:u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uFill>
                  <a:solidFill>
                    <a:srgbClr val="ffffff"/>
                  </a:solidFill>
                </a:uFill>
                <a:latin typeface="Source Sans Pro Semibold"/>
              </a:rPr>
              <a:t>Click to edit the outline text format</a:t>
            </a:r>
            <a:endParaRPr b="1" lang="en-US" sz="2600" spc="-1" strike="noStrike">
              <a:solidFill>
                <a:srgbClr val="1c1c1c"/>
              </a:solidFill>
              <a:uFill>
                <a:solidFill>
                  <a:srgbClr val="ffffff"/>
                </a:solidFill>
              </a:uFill>
              <a:latin typeface="Source Sans Pro Semibold"/>
            </a:endParaRPr>
          </a:p>
          <a:p>
            <a:pPr lvl="1" marL="288000">
              <a:spcAft>
                <a:spcPts val="1134"/>
              </a:spcAft>
            </a:pPr>
            <a:r>
              <a:rPr b="0" lang="en-US" sz="2200" spc="-1" strike="noStrike">
                <a:solidFill>
                  <a:srgbClr val="1c1c1c"/>
                </a:solidFill>
                <a:uFill>
                  <a:solidFill>
                    <a:srgbClr val="ffffff"/>
                  </a:solidFill>
                </a:uFill>
                <a:latin typeface="Source Sans Pro Light"/>
              </a:rPr>
              <a:t>Second Outline Level</a:t>
            </a:r>
            <a:endParaRPr b="0" lang="en-US" sz="2200" spc="-1" strike="noStrike">
              <a:solidFill>
                <a:srgbClr val="1c1c1c"/>
              </a:solidFill>
              <a:uFill>
                <a:solidFill>
                  <a:srgbClr val="ffffff"/>
                </a:solidFill>
              </a:uFill>
              <a:latin typeface="Source Sans Pro Light"/>
            </a:endParaRPr>
          </a:p>
          <a:p>
            <a:pPr lvl="2" marL="576000">
              <a:spcAft>
                <a:spcPts val="850"/>
              </a:spcAft>
            </a:pPr>
            <a:r>
              <a:rPr b="0" lang="en-US" sz="1800" spc="-1" strike="noStrike">
                <a:solidFill>
                  <a:srgbClr val="1c1c1c"/>
                </a:solidFill>
                <a:uFill>
                  <a:solidFill>
                    <a:srgbClr val="ffffff"/>
                  </a:solidFill>
                </a:uFill>
                <a:latin typeface="Source Sans Pro Light"/>
              </a:rPr>
              <a:t>Third Outline Level</a:t>
            </a:r>
            <a:endParaRPr b="0" lang="en-US" sz="1800" spc="-1" strike="noStrike">
              <a:solidFill>
                <a:srgbClr val="1c1c1c"/>
              </a:solidFill>
              <a:uFill>
                <a:solidFill>
                  <a:srgbClr val="ffffff"/>
                </a:solidFill>
              </a:uFill>
              <a:latin typeface="Source Sans Pro Light"/>
            </a:endParaRPr>
          </a:p>
          <a:p>
            <a:pPr lvl="3" marL="864000">
              <a:spcAft>
                <a:spcPts val="567"/>
              </a:spcAft>
            </a:pPr>
            <a:r>
              <a:rPr b="0" lang="en-US" sz="1600" spc="-1" strike="noStrike">
                <a:solidFill>
                  <a:srgbClr val="1c1c1c"/>
                </a:solidFill>
                <a:uFill>
                  <a:solidFill>
                    <a:srgbClr val="ffffff"/>
                  </a:solidFill>
                </a:uFill>
                <a:latin typeface="Source Sans Pro Light"/>
              </a:rPr>
              <a:t>Fourth Outline Level</a:t>
            </a:r>
            <a:endParaRPr b="0" lang="en-US" sz="1600" spc="-1" strike="noStrike">
              <a:solidFill>
                <a:srgbClr val="1c1c1c"/>
              </a:solidFill>
              <a:uFill>
                <a:solidFill>
                  <a:srgbClr val="ffffff"/>
                </a:solidFill>
              </a:uFill>
              <a:latin typeface="Source Sans Pro Light"/>
            </a:endParaRPr>
          </a:p>
          <a:p>
            <a:pPr lvl="4" marL="1152000">
              <a:spcAft>
                <a:spcPts val="283"/>
              </a:spcAft>
            </a:pPr>
            <a:r>
              <a:rPr b="0" lang="en-US" sz="1600" spc="-1" strike="noStrike">
                <a:solidFill>
                  <a:srgbClr val="1c1c1c"/>
                </a:solidFill>
                <a:uFill>
                  <a:solidFill>
                    <a:srgbClr val="ffffff"/>
                  </a:solidFill>
                </a:uFill>
                <a:latin typeface="Source Sans Pro Light"/>
              </a:rPr>
              <a:t>Fifth Outline Level</a:t>
            </a:r>
            <a:endParaRPr b="0" lang="en-US" sz="1600" spc="-1" strike="noStrike">
              <a:solidFill>
                <a:srgbClr val="1c1c1c"/>
              </a:solidFill>
              <a:uFill>
                <a:solidFill>
                  <a:srgbClr val="ffffff"/>
                </a:solidFill>
              </a:uFill>
              <a:latin typeface="Source Sans Pro Light"/>
            </a:endParaRPr>
          </a:p>
          <a:p>
            <a:pPr lvl="5" marL="1440000">
              <a:spcAft>
                <a:spcPts val="283"/>
              </a:spcAft>
            </a:pPr>
            <a:r>
              <a:rPr b="0" lang="en-US" sz="1600" spc="-1" strike="noStrike">
                <a:solidFill>
                  <a:srgbClr val="1c1c1c"/>
                </a:solidFill>
                <a:uFill>
                  <a:solidFill>
                    <a:srgbClr val="ffffff"/>
                  </a:solidFill>
                </a:uFill>
                <a:latin typeface="Source Sans Pro Light"/>
              </a:rPr>
              <a:t>Sixth Outline Level</a:t>
            </a:r>
            <a:endParaRPr b="0" lang="en-US" sz="1600" spc="-1" strike="noStrike">
              <a:solidFill>
                <a:srgbClr val="1c1c1c"/>
              </a:solidFill>
              <a:uFill>
                <a:solidFill>
                  <a:srgbClr val="ffffff"/>
                </a:solidFill>
              </a:uFill>
              <a:latin typeface="Source Sans Pro Light"/>
            </a:endParaRPr>
          </a:p>
          <a:p>
            <a:pPr lvl="6" marL="1728000">
              <a:spcAft>
                <a:spcPts val="283"/>
              </a:spcAft>
            </a:pPr>
            <a:r>
              <a:rPr b="0" lang="en-US" sz="1600" spc="-1" strike="noStrike">
                <a:solidFill>
                  <a:srgbClr val="1c1c1c"/>
                </a:solidFill>
                <a:uFill>
                  <a:solidFill>
                    <a:srgbClr val="ffffff"/>
                  </a:solidFill>
                </a:uFill>
                <a:latin typeface="Source Sans Pro Light"/>
              </a:rPr>
              <a:t>Seventh Outline Level</a:t>
            </a:r>
            <a:endParaRPr b="0" lang="en-US" sz="1600" spc="-1" strike="noStrike">
              <a:solidFill>
                <a:srgbClr val="1c1c1c"/>
              </a:solidFill>
              <a:uFill>
                <a:solidFill>
                  <a:srgbClr val="ffffff"/>
                </a:solidFill>
              </a:u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US" sz="1800" spc="-1" strike="noStrike">
                <a:solidFill>
                  <a:srgbClr val="ffffff"/>
                </a:solidFill>
                <a:uFill>
                  <a:solidFill>
                    <a:srgbClr val="ffffff"/>
                  </a:solidFill>
                </a:uFill>
                <a:latin typeface="Source Sans Pro Black"/>
              </a:rPr>
              <a:t>&lt;date/time&gt;</a:t>
            </a:r>
            <a:endParaRPr b="1" lang="en-US" sz="1800" spc="-1" strike="noStrike">
              <a:solidFill>
                <a:srgbClr val="ffffff"/>
              </a:solidFill>
              <a:uFill>
                <a:solidFill>
                  <a:srgbClr val="ffffff"/>
                </a:solidFill>
              </a:u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ffffff"/>
                </a:solidFill>
                <a:uFill>
                  <a:solidFill>
                    <a:srgbClr val="ffffff"/>
                  </a:solidFill>
                </a:uFill>
                <a:latin typeface="Source Sans Pro Black"/>
              </a:rPr>
              <a:t>&lt;footer&gt;</a:t>
            </a:r>
            <a:endParaRPr b="1" lang="en-US" sz="1800" spc="-1" strike="noStrike">
              <a:solidFill>
                <a:srgbClr val="ffffff"/>
              </a:solidFill>
              <a:uFill>
                <a:solidFill>
                  <a:srgbClr val="ffffff"/>
                </a:solidFill>
              </a:u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5B899787-D8C5-450F-B1C3-B9F036E748C1}" type="slidenum">
              <a:rPr b="1" lang="en-US" sz="1800" spc="-1" strike="noStrike">
                <a:solidFill>
                  <a:srgbClr val="ffffff"/>
                </a:solidFill>
                <a:uFill>
                  <a:solidFill>
                    <a:srgbClr val="ffffff"/>
                  </a:solidFill>
                </a:uFill>
                <a:latin typeface="Source Sans Pro Black"/>
              </a:rPr>
              <a:t>&lt;number&gt;</a:t>
            </a:fld>
            <a:endParaRPr b="1" lang="en-US" sz="18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US" sz="3200" spc="-1" strike="noStrike">
                <a:solidFill>
                  <a:srgbClr val="ffffff"/>
                </a:solidFill>
                <a:uFill>
                  <a:solidFill>
                    <a:srgbClr val="ffffff"/>
                  </a:solidFill>
                </a:uFill>
                <a:latin typeface="Source Sans Pro Black"/>
              </a:rPr>
              <a:t>Click to edit the title text format</a:t>
            </a:r>
            <a:endParaRPr b="1" lang="en-US" sz="3200" spc="-1" strike="noStrike">
              <a:solidFill>
                <a:srgbClr val="ffffff"/>
              </a:solidFill>
              <a:uFill>
                <a:solidFill>
                  <a:srgbClr val="ffffff"/>
                </a:solidFill>
              </a:u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uFill>
                  <a:solidFill>
                    <a:srgbClr val="ffffff"/>
                  </a:solidFill>
                </a:uFill>
                <a:latin typeface="Source Sans Pro Semibold"/>
              </a:rPr>
              <a:t>Click to edit the outline text format</a:t>
            </a:r>
            <a:endParaRPr b="1" lang="en-US" sz="2600" spc="-1" strike="noStrike">
              <a:solidFill>
                <a:srgbClr val="1c1c1c"/>
              </a:solidFill>
              <a:uFill>
                <a:solidFill>
                  <a:srgbClr val="ffffff"/>
                </a:solidFill>
              </a:uFill>
              <a:latin typeface="Source Sans Pro Semibold"/>
            </a:endParaRPr>
          </a:p>
          <a:p>
            <a:pPr lvl="1" marL="288000">
              <a:spcAft>
                <a:spcPts val="1131"/>
              </a:spcAft>
            </a:pPr>
            <a:r>
              <a:rPr b="0" lang="en-US" sz="2200" spc="-1" strike="noStrike">
                <a:solidFill>
                  <a:srgbClr val="1c1c1c"/>
                </a:solidFill>
                <a:uFill>
                  <a:solidFill>
                    <a:srgbClr val="ffffff"/>
                  </a:solidFill>
                </a:uFill>
                <a:latin typeface="Source Sans Pro Light"/>
              </a:rPr>
              <a:t>Second Outline Level</a:t>
            </a:r>
            <a:endParaRPr b="0" lang="en-US" sz="2200" spc="-1" strike="noStrike">
              <a:solidFill>
                <a:srgbClr val="1c1c1c"/>
              </a:solidFill>
              <a:uFill>
                <a:solidFill>
                  <a:srgbClr val="ffffff"/>
                </a:solidFill>
              </a:uFill>
              <a:latin typeface="Source Sans Pro Light"/>
            </a:endParaRPr>
          </a:p>
          <a:p>
            <a:pPr lvl="2" marL="576000">
              <a:spcAft>
                <a:spcPts val="850"/>
              </a:spcAft>
            </a:pPr>
            <a:r>
              <a:rPr b="0" lang="en-US" sz="1800" spc="-1" strike="noStrike">
                <a:solidFill>
                  <a:srgbClr val="1c1c1c"/>
                </a:solidFill>
                <a:uFill>
                  <a:solidFill>
                    <a:srgbClr val="ffffff"/>
                  </a:solidFill>
                </a:uFill>
                <a:latin typeface="Source Sans Pro Light"/>
              </a:rPr>
              <a:t>Third Outline Level</a:t>
            </a:r>
            <a:endParaRPr b="0" lang="en-US" sz="1800" spc="-1" strike="noStrike">
              <a:solidFill>
                <a:srgbClr val="1c1c1c"/>
              </a:solidFill>
              <a:uFill>
                <a:solidFill>
                  <a:srgbClr val="ffffff"/>
                </a:solidFill>
              </a:uFill>
              <a:latin typeface="Source Sans Pro Light"/>
            </a:endParaRPr>
          </a:p>
          <a:p>
            <a:pPr lvl="3" marL="864000">
              <a:spcAft>
                <a:spcPts val="567"/>
              </a:spcAft>
            </a:pPr>
            <a:r>
              <a:rPr b="0" lang="en-US" sz="1600" spc="-1" strike="noStrike">
                <a:solidFill>
                  <a:srgbClr val="1c1c1c"/>
                </a:solidFill>
                <a:uFill>
                  <a:solidFill>
                    <a:srgbClr val="ffffff"/>
                  </a:solidFill>
                </a:uFill>
                <a:latin typeface="Source Sans Pro Light"/>
              </a:rPr>
              <a:t>Fourth Outline Level</a:t>
            </a:r>
            <a:endParaRPr b="0" lang="en-US" sz="1600" spc="-1" strike="noStrike">
              <a:solidFill>
                <a:srgbClr val="1c1c1c"/>
              </a:solidFill>
              <a:uFill>
                <a:solidFill>
                  <a:srgbClr val="ffffff"/>
                </a:solidFill>
              </a:uFill>
              <a:latin typeface="Source Sans Pro Light"/>
            </a:endParaRPr>
          </a:p>
          <a:p>
            <a:pPr lvl="4" marL="1152000">
              <a:spcAft>
                <a:spcPts val="283"/>
              </a:spcAft>
            </a:pPr>
            <a:r>
              <a:rPr b="0" lang="en-US" sz="1600" spc="-1" strike="noStrike">
                <a:solidFill>
                  <a:srgbClr val="1c1c1c"/>
                </a:solidFill>
                <a:uFill>
                  <a:solidFill>
                    <a:srgbClr val="ffffff"/>
                  </a:solidFill>
                </a:uFill>
                <a:latin typeface="Source Sans Pro Light"/>
              </a:rPr>
              <a:t>Fifth Outline Level</a:t>
            </a:r>
            <a:endParaRPr b="0" lang="en-US" sz="1600" spc="-1" strike="noStrike">
              <a:solidFill>
                <a:srgbClr val="1c1c1c"/>
              </a:solidFill>
              <a:uFill>
                <a:solidFill>
                  <a:srgbClr val="ffffff"/>
                </a:solidFill>
              </a:uFill>
              <a:latin typeface="Source Sans Pro Light"/>
            </a:endParaRPr>
          </a:p>
          <a:p>
            <a:pPr lvl="5" marL="1440000">
              <a:spcAft>
                <a:spcPts val="283"/>
              </a:spcAft>
            </a:pPr>
            <a:r>
              <a:rPr b="0" lang="en-US" sz="1600" spc="-1" strike="noStrike">
                <a:solidFill>
                  <a:srgbClr val="1c1c1c"/>
                </a:solidFill>
                <a:uFill>
                  <a:solidFill>
                    <a:srgbClr val="ffffff"/>
                  </a:solidFill>
                </a:uFill>
                <a:latin typeface="Source Sans Pro Light"/>
              </a:rPr>
              <a:t>Sixth Outline Level</a:t>
            </a:r>
            <a:endParaRPr b="0" lang="en-US" sz="1600" spc="-1" strike="noStrike">
              <a:solidFill>
                <a:srgbClr val="1c1c1c"/>
              </a:solidFill>
              <a:uFill>
                <a:solidFill>
                  <a:srgbClr val="ffffff"/>
                </a:solidFill>
              </a:uFill>
              <a:latin typeface="Source Sans Pro Light"/>
            </a:endParaRPr>
          </a:p>
          <a:p>
            <a:pPr lvl="6" marL="1728000">
              <a:spcAft>
                <a:spcPts val="283"/>
              </a:spcAft>
            </a:pPr>
            <a:r>
              <a:rPr b="0" lang="en-US" sz="1600" spc="-1" strike="noStrike">
                <a:solidFill>
                  <a:srgbClr val="1c1c1c"/>
                </a:solidFill>
                <a:uFill>
                  <a:solidFill>
                    <a:srgbClr val="ffffff"/>
                  </a:solidFill>
                </a:uFill>
                <a:latin typeface="Source Sans Pro Light"/>
              </a:rPr>
              <a:t>Seventh Outline Level</a:t>
            </a:r>
            <a:endParaRPr b="0" lang="en-US" sz="1600" spc="-1" strike="noStrike">
              <a:solidFill>
                <a:srgbClr val="1c1c1c"/>
              </a:solidFill>
              <a:uFill>
                <a:solidFill>
                  <a:srgbClr val="ffffff"/>
                </a:solidFill>
              </a:u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e74c3c"/>
                </a:solidFill>
                <a:uFill>
                  <a:solidFill>
                    <a:srgbClr val="ffffff"/>
                  </a:solidFill>
                </a:uFill>
                <a:latin typeface="Source Sans Pro Black"/>
              </a:rPr>
              <a:t> </a:t>
            </a:r>
            <a:endParaRPr b="1" lang="en-US" sz="1800" spc="-1" strike="noStrike">
              <a:solidFill>
                <a:srgbClr val="e74c3c"/>
              </a:solidFill>
              <a:uFill>
                <a:solidFill>
                  <a:srgbClr val="ffffff"/>
                </a:solidFill>
              </a:u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e74c3c"/>
                </a:solidFill>
                <a:uFill>
                  <a:solidFill>
                    <a:srgbClr val="ffffff"/>
                  </a:solidFill>
                </a:uFill>
                <a:latin typeface="Source Sans Pro Black"/>
              </a:rPr>
              <a:t> </a:t>
            </a:r>
            <a:endParaRPr b="1" lang="en-US" sz="1800" spc="-1" strike="noStrike">
              <a:solidFill>
                <a:srgbClr val="e74c3c"/>
              </a:solidFill>
              <a:uFill>
                <a:solidFill>
                  <a:srgbClr val="ffffff"/>
                </a:solidFill>
              </a:u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58EE3BE3-1A58-426D-8188-8BF2BCCF666C}" type="slidenum">
              <a:rPr b="1" lang="en-US" sz="1800" spc="-1" strike="noStrike">
                <a:solidFill>
                  <a:srgbClr val="e74c3c"/>
                </a:solidFill>
                <a:uFill>
                  <a:solidFill>
                    <a:srgbClr val="ffffff"/>
                  </a:solidFill>
                </a:uFill>
                <a:latin typeface="Source Sans Pro Black"/>
              </a:rPr>
              <a:t>1</a:t>
            </a:fld>
            <a:endParaRPr b="1" lang="en-US" sz="1800" spc="-1" strike="noStrike">
              <a:solidFill>
                <a:srgbClr val="e74c3c"/>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Killing A.</a:t>
            </a:r>
            <a:endParaRPr b="1" lang="en-US" sz="3200" spc="-1" strike="noStrike">
              <a:solidFill>
                <a:srgbClr val="ffffff"/>
              </a:solidFill>
              <a:uFill>
                <a:solidFill>
                  <a:srgbClr val="ffffff"/>
                </a:solidFill>
              </a:u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p>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Alice:</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a:t>
            </a:r>
            <a:r>
              <a:rPr b="0" lang="en-US" sz="2200" spc="-1" strike="noStrike">
                <a:solidFill>
                  <a:srgbClr val="1c1c1c"/>
                </a:solidFill>
                <a:uFill>
                  <a:solidFill>
                    <a:srgbClr val="ffffff"/>
                  </a:solidFill>
                </a:uFill>
                <a:latin typeface="Source Sans Pro Light"/>
              </a:rPr>
              <a:t>Ingested 20 M reports produced by NES data provider over last 40 years</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a:t>
            </a:r>
            <a:r>
              <a:rPr b="0" lang="en-US" sz="2200" spc="-1" strike="noStrike">
                <a:solidFill>
                  <a:srgbClr val="1c1c1c"/>
                </a:solidFill>
                <a:uFill>
                  <a:solidFill>
                    <a:srgbClr val="ffffff"/>
                  </a:solidFill>
                </a:uFill>
                <a:latin typeface="Source Sans Pro Light"/>
              </a:rPr>
              <a:t>so 500 K reports / year</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a:t>
            </a:r>
            <a:r>
              <a:rPr b="0" lang="en-US" sz="2200" spc="-1" strike="noStrike">
                <a:solidFill>
                  <a:srgbClr val="1c1c1c"/>
                </a:solidFill>
                <a:uFill>
                  <a:solidFill>
                    <a:srgbClr val="ffffff"/>
                  </a:solidFill>
                </a:uFill>
                <a:latin typeface="Source Sans Pro Light"/>
              </a:rPr>
              <a:t>so 125 hyper-analyst / year to process ( $ 1.2 M / year )</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a:t>
            </a:r>
            <a:r>
              <a:rPr b="0" lang="en-US" sz="2200" spc="-1" strike="noStrike">
                <a:solidFill>
                  <a:srgbClr val="1c1c1c"/>
                </a:solidFill>
                <a:uFill>
                  <a:solidFill>
                    <a:srgbClr val="ffffff"/>
                  </a:solidFill>
                </a:uFill>
                <a:latin typeface="Source Sans Pro Light"/>
              </a:rPr>
              <a:t>vs. Alice 2000 AWS cores = $ 400 K / year</a:t>
            </a:r>
            <a:endParaRPr b="0" lang="en-US" sz="2200" spc="-1" strike="noStrike">
              <a:solidFill>
                <a:srgbClr val="1c1c1c"/>
              </a:solidFill>
              <a:uFill>
                <a:solidFill>
                  <a:srgbClr val="ffffff"/>
                </a:solidFill>
              </a:uFill>
              <a:latin typeface="Source Sans Pro Light"/>
            </a:endParaRPr>
          </a:p>
          <a:p>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This briefing …. Lessons Learned</a:t>
            </a:r>
            <a:endParaRPr b="0" lang="en-US" sz="2200" spc="-1" strike="noStrike">
              <a:solidFill>
                <a:srgbClr val="1c1c1c"/>
              </a:solidFill>
              <a:uFill>
                <a:solidFill>
                  <a:srgbClr val="ffffff"/>
                </a:solidFill>
              </a:uFill>
              <a:latin typeface="Source Sans Pro Light"/>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Some A. vitales </a:t>
            </a:r>
            <a:endParaRPr b="1" lang="en-US" sz="3200" spc="-1" strike="noStrike">
              <a:solidFill>
                <a:srgbClr val="ffffff"/>
              </a:solidFill>
              <a:uFill>
                <a:solidFill>
                  <a:srgbClr val="ffffff"/>
                </a:solidFill>
              </a:uFill>
              <a:latin typeface="Source Sans Pro Black"/>
            </a:endParaRPr>
          </a:p>
        </p:txBody>
      </p:sp>
      <p:sp>
        <p:nvSpPr>
          <p:cNvPr id="13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uFill>
                  <a:solidFill>
                    <a:srgbClr val="ffffff"/>
                  </a:solidFill>
                </a:uFill>
                <a:latin typeface="Source Sans Pro Semibold"/>
              </a:rPr>
              <a:t>2000 cores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$ 400 K / Yr AWS or Mesos (vs $ 1.2M/Yr Hyper-analyst)</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2 GOV 3 CTR</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Ingested </a:t>
            </a:r>
            <a:endParaRPr b="1" lang="en-US" sz="2600" spc="-1" strike="noStrike">
              <a:solidFill>
                <a:srgbClr val="1c1c1c"/>
              </a:solidFill>
              <a:uFill>
                <a:solidFill>
                  <a:srgbClr val="ffffff"/>
                </a:solidFill>
              </a:uFill>
              <a:latin typeface="Source Sans Pro Semibold"/>
            </a:endParaRPr>
          </a:p>
          <a:p>
            <a:pPr lvl="1" marL="288000">
              <a:spcAft>
                <a:spcPts val="1134"/>
              </a:spcAft>
            </a:pPr>
            <a:r>
              <a:rPr b="0" lang="en-US" sz="2200" spc="-1" strike="noStrike">
                <a:solidFill>
                  <a:srgbClr val="1c1c1c"/>
                </a:solidFill>
                <a:uFill>
                  <a:solidFill>
                    <a:srgbClr val="ffffff"/>
                  </a:solidFill>
                </a:uFill>
                <a:latin typeface="Source Sans Pro Light"/>
              </a:rPr>
              <a:t>+ 20M NES reports since 1980</a:t>
            </a:r>
            <a:endParaRPr b="0" lang="en-US" sz="2200" spc="-1" strike="noStrike">
              <a:solidFill>
                <a:srgbClr val="1c1c1c"/>
              </a:solidFill>
              <a:uFill>
                <a:solidFill>
                  <a:srgbClr val="ffffff"/>
                </a:solidFill>
              </a:uFill>
              <a:latin typeface="Source Sans Pro Light"/>
            </a:endParaRPr>
          </a:p>
          <a:p>
            <a:pPr lvl="1" marL="288000">
              <a:spcAft>
                <a:spcPts val="1134"/>
              </a:spcAft>
            </a:pPr>
            <a:r>
              <a:rPr b="0" lang="en-US" sz="2200" spc="-1" strike="noStrike">
                <a:solidFill>
                  <a:srgbClr val="1c1c1c"/>
                </a:solidFill>
                <a:uFill>
                  <a:solidFill>
                    <a:srgbClr val="ffffff"/>
                  </a:solidFill>
                </a:uFill>
                <a:latin typeface="Source Sans Pro Light"/>
              </a:rPr>
              <a:t>+ MIDB reports </a:t>
            </a:r>
            <a:endParaRPr b="0" lang="en-US" sz="2200" spc="-1" strike="noStrike">
              <a:solidFill>
                <a:srgbClr val="1c1c1c"/>
              </a:solidFill>
              <a:uFill>
                <a:solidFill>
                  <a:srgbClr val="ffffff"/>
                </a:solidFill>
              </a:uFill>
              <a:latin typeface="Source Sans Pro Light"/>
            </a:endParaRPr>
          </a:p>
          <a:p>
            <a:pPr lvl="1" marL="288000">
              <a:spcAft>
                <a:spcPts val="1134"/>
              </a:spcAft>
            </a:pPr>
            <a:r>
              <a:rPr b="0" lang="en-US" sz="2200" spc="-1" strike="noStrike">
                <a:solidFill>
                  <a:srgbClr val="1c1c1c"/>
                </a:solidFill>
                <a:uFill>
                  <a:solidFill>
                    <a:srgbClr val="ffffff"/>
                  </a:solidFill>
                </a:uFill>
                <a:latin typeface="Source Sans Pro Light"/>
              </a:rPr>
              <a:t>+ OPIR events </a:t>
            </a:r>
            <a:endParaRPr b="0" lang="en-US" sz="2200" spc="-1" strike="noStrike">
              <a:solidFill>
                <a:srgbClr val="1c1c1c"/>
              </a:solidFill>
              <a:uFill>
                <a:solidFill>
                  <a:srgbClr val="ffffff"/>
                </a:solidFill>
              </a:uFill>
              <a:latin typeface="Source Sans Pro Light"/>
            </a:endParaRPr>
          </a:p>
          <a:p>
            <a:pPr lvl="1" marL="288000">
              <a:spcAft>
                <a:spcPts val="1134"/>
              </a:spcAft>
            </a:pPr>
            <a:r>
              <a:rPr b="0" lang="en-US" sz="2200" spc="-1" strike="noStrike">
                <a:solidFill>
                  <a:srgbClr val="1c1c1c"/>
                </a:solidFill>
                <a:uFill>
                  <a:solidFill>
                    <a:srgbClr val="ffffff"/>
                  </a:solidFill>
                </a:uFill>
                <a:latin typeface="Source Sans Pro Light"/>
              </a:rPr>
              <a:t>→ </a:t>
            </a:r>
            <a:r>
              <a:rPr b="0" lang="en-US" sz="2200" spc="-1" strike="noStrike">
                <a:solidFill>
                  <a:srgbClr val="1c1c1c"/>
                </a:solidFill>
                <a:uFill>
                  <a:solidFill>
                    <a:srgbClr val="ffffff"/>
                  </a:solidFill>
                </a:uFill>
                <a:latin typeface="Source Sans Pro Light"/>
              </a:rPr>
              <a:t>1B nodes</a:t>
            </a:r>
            <a:endParaRPr b="0" lang="en-US" sz="2200" spc="-1" strike="noStrike">
              <a:solidFill>
                <a:srgbClr val="1c1c1c"/>
              </a:solidFill>
              <a:uFill>
                <a:solidFill>
                  <a:srgbClr val="ffffff"/>
                </a:solidFill>
              </a:uFill>
              <a:latin typeface="Source Sans Pro Light"/>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GPU notes for CNN/CRF NLPs</a:t>
            </a:r>
            <a:endParaRPr b="1" lang="en-US" sz="3200" spc="-1" strike="noStrike">
              <a:solidFill>
                <a:srgbClr val="ffffff"/>
              </a:solidFill>
              <a:uFill>
                <a:solidFill>
                  <a:srgbClr val="ffffff"/>
                </a:solidFill>
              </a:uFill>
              <a:latin typeface="Source Sans Pro Black"/>
            </a:endParaRPr>
          </a:p>
        </p:txBody>
      </p:sp>
      <p:sp>
        <p:nvSpPr>
          <p:cNvPr id="13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uFill>
                  <a:solidFill>
                    <a:srgbClr val="ffffff"/>
                  </a:solidFill>
                </a:uFill>
                <a:latin typeface="Source Sans Pro Semibold"/>
              </a:rPr>
              <a:t>GPU is not faster than a CPU. In fact, it’s about an order of magnitude slower. However, you get about 3000 cores. But these cores are not able to act independently, so they essentially all have to do the same calculations in lock step. Additionally, there is a data transfer cost. This means that, if you want to do 3000 of the same simple calculation all at the same time, GPUs are great, otherwise they are awful. It turns out that linear algebra does exactly the kinds of operations that are highly GPU parallel, so matrix multiplication is pretty much the canonical use case for GPUs. Broadcasted operations are another use case, but only if what’s broadcasted is “sufficiently expensive”. Usually it’s this domain where you see the whopping 150x speedups by custom writing a kernel for some mathematical problem and calling it on 3000 parameters at a time. Matrix multiply can do well, but it has a heavy data transfer cost that can offset a lot of the benefits if the matrix is only multiplied once. If you store things on the GPU and keep re-using them in subsequent operations in some iterative algorithm, you will see more of a benefit.</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Note that GPUs typically are very slow at 64-bit floating point operations but much faster at 32-bit floating point operations, so you should try to use fp32 on most GPUs (other than the Tesla line, but even then fp32 is still faster).</a:t>
            </a:r>
            <a:endParaRPr b="1" lang="en-US" sz="2600" spc="-1" strike="noStrike">
              <a:solidFill>
                <a:srgbClr val="1c1c1c"/>
              </a:solidFill>
              <a:uFill>
                <a:solidFill>
                  <a:srgbClr val="ffffff"/>
                </a:solidFill>
              </a:uFill>
              <a:latin typeface="Source Sans Pro Semibold"/>
            </a:endParaRPr>
          </a:p>
        </p:txBody>
      </p:sp>
      <p:sp>
        <p:nvSpPr>
          <p:cNvPr id="133" name="TextShape 3"/>
          <p:cNvSpPr txBox="1"/>
          <p:nvPr/>
        </p:nvSpPr>
        <p:spPr>
          <a:xfrm>
            <a:off x="1392840" y="2940840"/>
            <a:ext cx="23760" cy="360"/>
          </a:xfrm>
          <a:prstGeom prst="rect">
            <a:avLst/>
          </a:prstGeom>
          <a:noFill/>
          <a:ln>
            <a:noFill/>
          </a:ln>
        </p:spPr>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Promised GPU / CPU efficiency ~ 5x = </a:t>
            </a:r>
            <a:br/>
            <a:r>
              <a:rPr b="1" lang="en-US" sz="3200" spc="-1" strike="noStrike">
                <a:solidFill>
                  <a:srgbClr val="ffffff"/>
                </a:solidFill>
                <a:uFill>
                  <a:solidFill>
                    <a:srgbClr val="ffffff"/>
                  </a:solidFill>
                </a:uFill>
                <a:latin typeface="Source Sans Pro Black"/>
              </a:rPr>
              <a:t>= 150/30 (1.5K/10 cores vs 300/10 W)</a:t>
            </a:r>
            <a:endParaRPr b="1" lang="en-US" sz="3200" spc="-1" strike="noStrike">
              <a:solidFill>
                <a:srgbClr val="ffffff"/>
              </a:solidFill>
              <a:uFill>
                <a:solidFill>
                  <a:srgbClr val="ffffff"/>
                </a:solidFill>
              </a:uFill>
              <a:latin typeface="Source Sans Pro Black"/>
            </a:endParaRPr>
          </a:p>
        </p:txBody>
      </p:sp>
      <p:sp>
        <p:nvSpPr>
          <p:cNvPr id="135"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uFill>
                  <a:solidFill>
                    <a:srgbClr val="ffffff"/>
                  </a:solidFill>
                </a:uFill>
                <a:latin typeface="Source Sans Pro Semibold"/>
              </a:rPr>
              <a:t>A brief background here: I think a lot of folks have a slightly misleading perception of the relative speed of CPU and GPU for deep learning for NLP. In computer vision, common CNN architectures are vastly more efficient on GPU. This doesn’t really apply in NLP. We still use CNNs, but the shape of our operations is very very different. It’s actually not so easy to beat good CPU code. The part that’s tricky is that CPU training is very much an unloved child for most deep learning frameworks. For instance, early versions of Tensorflow were usually installed without linkage to a decent BLAS library. This made the CPU usage about 20x slower than it should have been.</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All that said, here’s what you need to do to train Prodigy models with GPU.</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r>
              <a:rPr b="1" lang="en-US" sz="2600" spc="-1" strike="noStrike">
                <a:solidFill>
                  <a:srgbClr val="1c1c1c"/>
                </a:solidFill>
                <a:uFill>
                  <a:solidFill>
                    <a:srgbClr val="ffffff"/>
                  </a:solidFill>
                </a:uFill>
                <a:latin typeface="Source Sans Pro Semibold"/>
              </a:rPr>
              <a:t>Make sure Thinc is installed with GPU linkage, as described here: https://spacy.io/usage/#gpu . You should be able to do import cupy, and you should also be able to do import thinc.neural.gpu_ops.</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r>
              <a:rPr b="1" lang="en-US" sz="2600" spc="-1" strike="noStrike">
                <a:solidFill>
                  <a:srgbClr val="1c1c1c"/>
                </a:solidFill>
                <a:uFill>
                  <a:solidFill>
                    <a:srgbClr val="ffffff"/>
                  </a:solidFill>
                </a:uFill>
                <a:latin typeface="Source Sans Pro Semibold"/>
              </a:rPr>
              <a:t>Try using the spacy train command with the -g 0 argument, and check that your GPU is actually being used. I use the nvidia-smi command for this.</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r>
              <a:rPr b="1" lang="en-US" sz="2600" spc="-1" strike="noStrike">
                <a:solidFill>
                  <a:srgbClr val="1c1c1c"/>
                </a:solidFill>
                <a:uFill>
                  <a:solidFill>
                    <a:srgbClr val="ffffff"/>
                  </a:solidFill>
                </a:uFill>
                <a:latin typeface="Source Sans Pro Semibold"/>
              </a:rPr>
              <a:t>Modify your Prodigy recipe so that the GPU is used. For instance, if you want to use the GPU in the ner.batch-train recipe, pass use_device=0 to the nlp.begin_training() function.</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p:txBody>
      </p:sp>
      <p:sp>
        <p:nvSpPr>
          <p:cNvPr id="136" name="TextShape 3"/>
          <p:cNvSpPr txBox="1"/>
          <p:nvPr/>
        </p:nvSpPr>
        <p:spPr>
          <a:xfrm>
            <a:off x="2126520" y="1623960"/>
            <a:ext cx="7413480" cy="356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Source Sans Pro"/>
              </a:rPr>
              <a:t>https://support.prodi.gy/t/will-a-gpu-make-training-faster/187/3</a:t>
            </a:r>
            <a:endParaRPr b="0" lang="en-US" sz="1800" spc="-1" strike="noStrike">
              <a:solidFill>
                <a:srgbClr val="000000"/>
              </a:solidFill>
              <a:uFill>
                <a:solidFill>
                  <a:srgbClr val="ffffff"/>
                </a:solidFill>
              </a:uFill>
              <a:latin typeface="Source Sans Pro"/>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So What killed A. ?</a:t>
            </a:r>
            <a:endParaRPr b="1" lang="en-US" sz="3200" spc="-1" strike="noStrike">
              <a:solidFill>
                <a:srgbClr val="ffffff"/>
              </a:solidFill>
              <a:uFill>
                <a:solidFill>
                  <a:srgbClr val="ffffff"/>
                </a:solidFill>
              </a:uFill>
              <a:latin typeface="Source Sans Pro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uFill>
                  <a:solidFill>
                    <a:srgbClr val="ffffff"/>
                  </a:solidFill>
                </a:uFill>
                <a:latin typeface="Source Sans Pro Semibold"/>
              </a:rPr>
              <a:t>Hint: Same thing that kills all our services.</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But … what </a:t>
            </a:r>
            <a:r>
              <a:rPr b="1" lang="en-US" sz="2600" spc="-1" strike="noStrike" u="sng">
                <a:solidFill>
                  <a:srgbClr val="1c1c1c"/>
                </a:solidFill>
                <a:uFill>
                  <a:solidFill>
                    <a:srgbClr val="ffffff"/>
                  </a:solidFill>
                </a:uFill>
                <a:latin typeface="Source Sans Pro Semibold"/>
              </a:rPr>
              <a:t>didn’t</a:t>
            </a:r>
            <a:r>
              <a:rPr b="1" lang="en-US" sz="2600" spc="-1" strike="noStrike">
                <a:solidFill>
                  <a:srgbClr val="1c1c1c"/>
                </a:solidFill>
                <a:uFill>
                  <a:solidFill>
                    <a:srgbClr val="ffffff"/>
                  </a:solidFill>
                </a:uFill>
                <a:latin typeface="Source Sans Pro Semibold"/>
              </a:rPr>
              <a:t> kill A.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A: its wasn’t its Stanford NER ...</a:t>
            </a:r>
            <a:endParaRPr b="1" lang="en-US" sz="2600" spc="-1" strike="noStrike">
              <a:solidFill>
                <a:srgbClr val="1c1c1c"/>
              </a:solidFill>
              <a:uFill>
                <a:solidFill>
                  <a:srgbClr val="ffffff"/>
                </a:solidFill>
              </a:uFill>
              <a:latin typeface="Source Sans Pro Semibo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p>
            <a:r>
              <a:rPr b="1" lang="en-US" sz="3200" spc="-1" strike="noStrike" u="sng">
                <a:solidFill>
                  <a:srgbClr val="ffffff"/>
                </a:solidFill>
                <a:uFill>
                  <a:solidFill>
                    <a:srgbClr val="ffffff"/>
                  </a:solidFill>
                </a:uFill>
                <a:latin typeface="Source Sans Pro Black"/>
              </a:rPr>
              <a:t>Some</a:t>
            </a:r>
            <a:r>
              <a:rPr b="1" lang="en-US" sz="3200" spc="-1" strike="noStrike">
                <a:solidFill>
                  <a:srgbClr val="ffffff"/>
                </a:solidFill>
                <a:uFill>
                  <a:solidFill>
                    <a:srgbClr val="ffffff"/>
                  </a:solidFill>
                </a:uFill>
                <a:latin typeface="Source Sans Pro Black"/>
              </a:rPr>
              <a:t> NER hammers ...</a:t>
            </a:r>
            <a:endParaRPr b="1" lang="en-US" sz="3200" spc="-1" strike="noStrike">
              <a:solidFill>
                <a:srgbClr val="ffffff"/>
              </a:solidFill>
              <a:uFill>
                <a:solidFill>
                  <a:srgbClr val="ffffff"/>
                </a:solidFill>
              </a:uFill>
              <a:latin typeface="Source Sans Pro Black"/>
            </a:endParaRPr>
          </a:p>
        </p:txBody>
      </p:sp>
      <p:sp>
        <p:nvSpPr>
          <p:cNvPr id="92" name="TextShape 2"/>
          <p:cNvSpPr txBox="1"/>
          <p:nvPr/>
        </p:nvSpPr>
        <p:spPr>
          <a:xfrm>
            <a:off x="5840640" y="5634000"/>
            <a:ext cx="3026160" cy="35604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Source Sans Pro"/>
              </a:rPr>
              <a:t>novetta.com</a:t>
            </a:r>
            <a:endParaRPr b="0" lang="en-US" sz="1800" spc="-1" strike="noStrike">
              <a:solidFill>
                <a:srgbClr val="000000"/>
              </a:solidFill>
              <a:uFill>
                <a:solidFill>
                  <a:srgbClr val="ffffff"/>
                </a:solidFill>
              </a:uFill>
              <a:latin typeface="Source Sans Pro"/>
            </a:endParaRPr>
          </a:p>
        </p:txBody>
      </p:sp>
      <p:pic>
        <p:nvPicPr>
          <p:cNvPr id="93" name="" descr=""/>
          <p:cNvPicPr/>
          <p:nvPr/>
        </p:nvPicPr>
        <p:blipFill>
          <a:blip r:embed="rId1"/>
          <a:stretch/>
        </p:blipFill>
        <p:spPr>
          <a:xfrm>
            <a:off x="763920" y="2384280"/>
            <a:ext cx="8302320" cy="3330720"/>
          </a:xfrm>
          <a:prstGeom prst="rect">
            <a:avLst/>
          </a:prstGeom>
          <a:ln>
            <a:noFill/>
          </a:ln>
        </p:spPr>
      </p:pic>
      <p:pic>
        <p:nvPicPr>
          <p:cNvPr id="94" name="" descr=""/>
          <p:cNvPicPr/>
          <p:nvPr/>
        </p:nvPicPr>
        <p:blipFill>
          <a:blip r:embed="rId2"/>
          <a:stretch/>
        </p:blipFill>
        <p:spPr>
          <a:xfrm>
            <a:off x="539280" y="3445920"/>
            <a:ext cx="294120" cy="300600"/>
          </a:xfrm>
          <a:prstGeom prst="rect">
            <a:avLst/>
          </a:prstGeom>
          <a:ln>
            <a:noFill/>
          </a:ln>
        </p:spPr>
      </p:pic>
      <p:pic>
        <p:nvPicPr>
          <p:cNvPr id="95" name="" descr=""/>
          <p:cNvPicPr/>
          <p:nvPr/>
        </p:nvPicPr>
        <p:blipFill>
          <a:blip r:embed="rId3"/>
          <a:stretch/>
        </p:blipFill>
        <p:spPr>
          <a:xfrm>
            <a:off x="552240" y="3822840"/>
            <a:ext cx="294120" cy="300600"/>
          </a:xfrm>
          <a:prstGeom prst="rect">
            <a:avLst/>
          </a:prstGeom>
          <a:ln>
            <a:noFill/>
          </a:ln>
        </p:spPr>
      </p:pic>
      <p:pic>
        <p:nvPicPr>
          <p:cNvPr id="96" name="" descr=""/>
          <p:cNvPicPr/>
          <p:nvPr/>
        </p:nvPicPr>
        <p:blipFill>
          <a:blip r:embed="rId4"/>
          <a:stretch/>
        </p:blipFill>
        <p:spPr>
          <a:xfrm>
            <a:off x="552240" y="4259160"/>
            <a:ext cx="294120" cy="300600"/>
          </a:xfrm>
          <a:prstGeom prst="rect">
            <a:avLst/>
          </a:prstGeom>
          <a:ln>
            <a:noFill/>
          </a:ln>
        </p:spPr>
      </p:pic>
      <p:pic>
        <p:nvPicPr>
          <p:cNvPr id="97" name="" descr=""/>
          <p:cNvPicPr/>
          <p:nvPr/>
        </p:nvPicPr>
        <p:blipFill>
          <a:blip r:embed="rId5"/>
          <a:stretch/>
        </p:blipFill>
        <p:spPr>
          <a:xfrm>
            <a:off x="577800" y="4830480"/>
            <a:ext cx="294120" cy="300600"/>
          </a:xfrm>
          <a:prstGeom prst="rect">
            <a:avLst/>
          </a:prstGeom>
          <a:ln>
            <a:noFill/>
          </a:ln>
        </p:spPr>
      </p:pic>
      <p:pic>
        <p:nvPicPr>
          <p:cNvPr id="98" name="" descr=""/>
          <p:cNvPicPr/>
          <p:nvPr/>
        </p:nvPicPr>
        <p:blipFill>
          <a:blip r:embed="rId6"/>
          <a:stretch/>
        </p:blipFill>
        <p:spPr>
          <a:xfrm>
            <a:off x="577440" y="5224680"/>
            <a:ext cx="294120" cy="300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p>
            <a:r>
              <a:rPr b="1" lang="en-US" sz="3200" spc="-1" strike="noStrike" u="sng">
                <a:solidFill>
                  <a:srgbClr val="ffffff"/>
                </a:solidFill>
                <a:uFill>
                  <a:solidFill>
                    <a:srgbClr val="ffffff"/>
                  </a:solidFill>
                </a:uFill>
                <a:latin typeface="Source Sans Pro Black"/>
              </a:rPr>
              <a:t>Other</a:t>
            </a:r>
            <a:r>
              <a:rPr b="1" lang="en-US" sz="3200" spc="-1" strike="noStrike">
                <a:solidFill>
                  <a:srgbClr val="ffffff"/>
                </a:solidFill>
                <a:uFill>
                  <a:solidFill>
                    <a:srgbClr val="ffffff"/>
                  </a:solidFill>
                </a:uFill>
                <a:latin typeface="Source Sans Pro Black"/>
              </a:rPr>
              <a:t> Stanford NER hammers </a:t>
            </a:r>
            <a:endParaRPr b="1" lang="en-US" sz="3200" spc="-1" strike="noStrike">
              <a:solidFill>
                <a:srgbClr val="ffffff"/>
              </a:solidFill>
              <a:uFill>
                <a:solidFill>
                  <a:srgbClr val="ffffff"/>
                </a:solidFill>
              </a:uFill>
              <a:latin typeface="Source Sans Pro Black"/>
            </a:endParaRPr>
          </a:p>
        </p:txBody>
      </p:sp>
      <p:sp>
        <p:nvSpPr>
          <p:cNvPr id="100" name="TextShape 2"/>
          <p:cNvSpPr txBox="1"/>
          <p:nvPr/>
        </p:nvSpPr>
        <p:spPr>
          <a:xfrm>
            <a:off x="4140720" y="6055920"/>
            <a:ext cx="5346360" cy="62100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Source Sans Pro"/>
              </a:rPr>
              <a:t>according to stanford</a:t>
            </a:r>
            <a:endParaRPr b="0" lang="en-US" sz="1800" spc="-1" strike="noStrike">
              <a:solidFill>
                <a:srgbClr val="000000"/>
              </a:solidFill>
              <a:uFill>
                <a:solidFill>
                  <a:srgbClr val="ffffff"/>
                </a:solidFill>
              </a:uFill>
              <a:latin typeface="Source Sans Pro"/>
            </a:endParaRPr>
          </a:p>
          <a:p>
            <a:pPr algn="r"/>
            <a:r>
              <a:rPr b="0" lang="en-US" sz="1800" spc="-1" strike="noStrike">
                <a:solidFill>
                  <a:srgbClr val="000000"/>
                </a:solidFill>
                <a:uFill>
                  <a:solidFill>
                    <a:srgbClr val="ffffff"/>
                  </a:solidFill>
                </a:uFill>
                <a:latin typeface="Source Sans Pro"/>
              </a:rPr>
              <a:t>nlp.stanford.edu/software/CRF-NER.html</a:t>
            </a:r>
            <a:endParaRPr b="0" lang="en-US" sz="1800" spc="-1" strike="noStrike">
              <a:solidFill>
                <a:srgbClr val="000000"/>
              </a:solidFill>
              <a:uFill>
                <a:solidFill>
                  <a:srgbClr val="ffffff"/>
                </a:solidFill>
              </a:uFill>
              <a:latin typeface="Source Sans Pro"/>
            </a:endParaRPr>
          </a:p>
        </p:txBody>
      </p:sp>
      <p:sp>
        <p:nvSpPr>
          <p:cNvPr id="101" name="TextShape 3"/>
          <p:cNvSpPr txBox="1"/>
          <p:nvPr/>
        </p:nvSpPr>
        <p:spPr>
          <a:xfrm>
            <a:off x="1549080" y="2273040"/>
            <a:ext cx="6820200" cy="29966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Source Sans Pro"/>
              </a:rPr>
              <a:t>Apache ………………………………………….. Tika</a:t>
            </a:r>
            <a:endParaRPr b="0" lang="en-US" sz="2200" spc="-1" strike="noStrike">
              <a:solidFill>
                <a:srgbClr val="000000"/>
              </a:solidFill>
              <a:uFill>
                <a:solidFill>
                  <a:srgbClr val="ffffff"/>
                </a:solidFill>
              </a:uFill>
              <a:latin typeface="Source Sans Pro"/>
            </a:endParaRPr>
          </a:p>
          <a:p>
            <a:r>
              <a:rPr b="0" lang="en-US" sz="2200" spc="-1" strike="noStrike">
                <a:solidFill>
                  <a:srgbClr val="000000"/>
                </a:solidFill>
                <a:uFill>
                  <a:solidFill>
                    <a:srgbClr val="ffffff"/>
                  </a:solidFill>
                </a:uFill>
                <a:latin typeface="Source Sans Pro"/>
              </a:rPr>
              <a:t>JS </a:t>
            </a:r>
            <a:r>
              <a:rPr b="0" lang="en-US" sz="2200" spc="-1" strike="noStrike">
                <a:solidFill>
                  <a:srgbClr val="000000"/>
                </a:solidFill>
                <a:uFill>
                  <a:solidFill>
                    <a:srgbClr val="ffffff"/>
                  </a:solidFill>
                </a:uFill>
                <a:latin typeface="Source Sans Pro"/>
              </a:rPr>
              <a:t>	</a:t>
            </a:r>
            <a:r>
              <a:rPr b="0" lang="en-US" sz="2200" spc="-1" strike="noStrike">
                <a:solidFill>
                  <a:srgbClr val="000000"/>
                </a:solidFill>
                <a:uFill>
                  <a:solidFill>
                    <a:srgbClr val="ffffff"/>
                  </a:solidFill>
                </a:uFill>
                <a:latin typeface="Source Sans Pro"/>
              </a:rPr>
              <a:t>………………... ner-server, ner, stanford-ner</a:t>
            </a:r>
            <a:endParaRPr b="0" lang="en-US" sz="2200" spc="-1" strike="noStrike">
              <a:solidFill>
                <a:srgbClr val="000000"/>
              </a:solidFill>
              <a:uFill>
                <a:solidFill>
                  <a:srgbClr val="ffffff"/>
                </a:solidFill>
              </a:uFill>
              <a:latin typeface="Source Sans Pro"/>
            </a:endParaRPr>
          </a:p>
          <a:p>
            <a:r>
              <a:rPr b="0" lang="en-US" sz="2200" spc="-1" strike="noStrike">
                <a:solidFill>
                  <a:srgbClr val="000000"/>
                </a:solidFill>
                <a:uFill>
                  <a:solidFill>
                    <a:srgbClr val="ffffff"/>
                  </a:solidFill>
                </a:uFill>
                <a:latin typeface="Source Sans Pro"/>
              </a:rPr>
              <a:t>.NET/F#/C# ……………….... from java via IKVM</a:t>
            </a:r>
            <a:endParaRPr b="0" lang="en-US" sz="2200" spc="-1" strike="noStrike">
              <a:solidFill>
                <a:srgbClr val="000000"/>
              </a:solidFill>
              <a:uFill>
                <a:solidFill>
                  <a:srgbClr val="ffffff"/>
                </a:solidFill>
              </a:uFill>
              <a:latin typeface="Source Sans Pro"/>
            </a:endParaRPr>
          </a:p>
          <a:p>
            <a:r>
              <a:rPr b="0" lang="en-US" sz="2200" spc="-1" strike="noStrike">
                <a:solidFill>
                  <a:srgbClr val="000000"/>
                </a:solidFill>
                <a:uFill>
                  <a:solidFill>
                    <a:srgbClr val="ffffff"/>
                  </a:solidFill>
                </a:uFill>
                <a:latin typeface="Source Sans Pro"/>
              </a:rPr>
              <a:t>Perl</a:t>
            </a:r>
            <a:endParaRPr b="0" lang="en-US" sz="2200" spc="-1" strike="noStrike">
              <a:solidFill>
                <a:srgbClr val="000000"/>
              </a:solidFill>
              <a:uFill>
                <a:solidFill>
                  <a:srgbClr val="ffffff"/>
                </a:solidFill>
              </a:uFill>
              <a:latin typeface="Source Sans Pro"/>
            </a:endParaRPr>
          </a:p>
          <a:p>
            <a:r>
              <a:rPr b="0" lang="en-US" sz="2200" spc="-1" strike="noStrike">
                <a:solidFill>
                  <a:srgbClr val="000000"/>
                </a:solidFill>
                <a:uFill>
                  <a:solidFill>
                    <a:srgbClr val="ffffff"/>
                  </a:solidFill>
                </a:uFill>
                <a:latin typeface="Source Sans Pro"/>
              </a:rPr>
              <a:t>PHP</a:t>
            </a:r>
            <a:endParaRPr b="0" lang="en-US" sz="2200" spc="-1" strike="noStrike">
              <a:solidFill>
                <a:srgbClr val="000000"/>
              </a:solidFill>
              <a:uFill>
                <a:solidFill>
                  <a:srgbClr val="ffffff"/>
                </a:solidFill>
              </a:uFill>
              <a:latin typeface="Source Sans Pro"/>
            </a:endParaRPr>
          </a:p>
          <a:p>
            <a:r>
              <a:rPr b="0" lang="en-US" sz="2200" spc="-1" strike="noStrike">
                <a:solidFill>
                  <a:srgbClr val="000000"/>
                </a:solidFill>
                <a:uFill>
                  <a:solidFill>
                    <a:srgbClr val="ffffff"/>
                  </a:solidFill>
                </a:uFill>
                <a:latin typeface="Source Sans Pro"/>
              </a:rPr>
              <a:t>Python …………………..… pyner, NLTK, scrapy</a:t>
            </a:r>
            <a:endParaRPr b="0" lang="en-US" sz="2200" spc="-1" strike="noStrike">
              <a:solidFill>
                <a:srgbClr val="000000"/>
              </a:solidFill>
              <a:uFill>
                <a:solidFill>
                  <a:srgbClr val="ffffff"/>
                </a:solidFill>
              </a:uFill>
              <a:latin typeface="Source Sans Pro"/>
            </a:endParaRPr>
          </a:p>
          <a:p>
            <a:r>
              <a:rPr b="0" lang="en-US" sz="2200" spc="-1" strike="noStrike">
                <a:solidFill>
                  <a:srgbClr val="000000"/>
                </a:solidFill>
                <a:uFill>
                  <a:solidFill>
                    <a:srgbClr val="ffffff"/>
                  </a:solidFill>
                </a:uFill>
                <a:latin typeface="Source Sans Pro"/>
              </a:rPr>
              <a:t>Ruby</a:t>
            </a:r>
            <a:endParaRPr b="0" lang="en-US" sz="2200" spc="-1" strike="noStrike">
              <a:solidFill>
                <a:srgbClr val="000000"/>
              </a:solidFill>
              <a:uFill>
                <a:solidFill>
                  <a:srgbClr val="ffffff"/>
                </a:solidFill>
              </a:uFill>
              <a:latin typeface="Source Sans Pro"/>
            </a:endParaRPr>
          </a:p>
          <a:p>
            <a:r>
              <a:rPr b="0" lang="en-US" sz="2200" spc="-1" strike="noStrike">
                <a:solidFill>
                  <a:srgbClr val="000000"/>
                </a:solidFill>
                <a:uFill>
                  <a:solidFill>
                    <a:srgbClr val="ffffff"/>
                  </a:solidFill>
                </a:uFill>
                <a:latin typeface="Source Sans Pro"/>
              </a:rPr>
              <a:t>UIMA</a:t>
            </a:r>
            <a:endParaRPr b="0" lang="en-US" sz="2200" spc="-1" strike="noStrike">
              <a:solidFill>
                <a:srgbClr val="000000"/>
              </a:solidFill>
              <a:uFill>
                <a:solidFill>
                  <a:srgbClr val="ffffff"/>
                </a:solidFill>
              </a:uFill>
              <a:latin typeface="Source Sans Pro"/>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SpaCy vs. Stanford NER</a:t>
            </a:r>
            <a:b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Resumes</a:t>
            </a:r>
            <a:endParaRPr b="1" lang="en-US" sz="3200" spc="-1" strike="noStrike">
              <a:solidFill>
                <a:srgbClr val="ffffff"/>
              </a:solidFill>
              <a:uFill>
                <a:solidFill>
                  <a:srgbClr val="ffffff"/>
                </a:solidFill>
              </a:uFill>
              <a:latin typeface="Source Sans Pro Black"/>
            </a:endParaRPr>
          </a:p>
        </p:txBody>
      </p:sp>
      <p:sp>
        <p:nvSpPr>
          <p:cNvPr id="103" name="TextShape 2"/>
          <p:cNvSpPr txBox="1"/>
          <p:nvPr/>
        </p:nvSpPr>
        <p:spPr>
          <a:xfrm>
            <a:off x="5610600" y="1603440"/>
            <a:ext cx="3984120" cy="88632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Source Sans Pro"/>
              </a:rPr>
              <a:t>towardsdatascience.com</a:t>
            </a:r>
            <a:endParaRPr b="0" lang="en-US" sz="1800" spc="-1" strike="noStrike">
              <a:solidFill>
                <a:srgbClr val="000000"/>
              </a:solidFill>
              <a:uFill>
                <a:solidFill>
                  <a:srgbClr val="ffffff"/>
                </a:solidFill>
              </a:uFill>
              <a:latin typeface="Source Sans Pro"/>
            </a:endParaRPr>
          </a:p>
          <a:p>
            <a:pPr algn="r"/>
            <a:r>
              <a:rPr b="0" lang="en-US" sz="1800" spc="-1" strike="noStrike">
                <a:solidFill>
                  <a:srgbClr val="000000"/>
                </a:solidFill>
                <a:uFill>
                  <a:solidFill>
                    <a:srgbClr val="ffffff"/>
                  </a:solidFill>
                </a:uFill>
                <a:latin typeface="Source Sans Pro"/>
              </a:rPr>
              <a:t>Training/test sets: 200 / 20</a:t>
            </a:r>
            <a:endParaRPr b="0" lang="en-US" sz="1800" spc="-1" strike="noStrike">
              <a:solidFill>
                <a:srgbClr val="000000"/>
              </a:solidFill>
              <a:uFill>
                <a:solidFill>
                  <a:srgbClr val="ffffff"/>
                </a:solidFill>
              </a:uFill>
              <a:latin typeface="Source Sans Pro"/>
            </a:endParaRPr>
          </a:p>
        </p:txBody>
      </p:sp>
      <p:pic>
        <p:nvPicPr>
          <p:cNvPr id="104" name="" descr=""/>
          <p:cNvPicPr/>
          <p:nvPr/>
        </p:nvPicPr>
        <p:blipFill>
          <a:blip r:embed="rId1"/>
          <a:srcRect l="7396" t="5740" r="3034" b="7826"/>
          <a:stretch/>
        </p:blipFill>
        <p:spPr>
          <a:xfrm>
            <a:off x="92880" y="1497960"/>
            <a:ext cx="4471920" cy="2357640"/>
          </a:xfrm>
          <a:prstGeom prst="rect">
            <a:avLst/>
          </a:prstGeom>
          <a:ln>
            <a:noFill/>
          </a:ln>
        </p:spPr>
      </p:pic>
      <p:sp>
        <p:nvSpPr>
          <p:cNvPr id="105" name="TextShape 3"/>
          <p:cNvSpPr txBox="1"/>
          <p:nvPr/>
        </p:nvSpPr>
        <p:spPr>
          <a:xfrm>
            <a:off x="4457520" y="1699920"/>
            <a:ext cx="1431720" cy="4838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Source Sans Pro"/>
              </a:rPr>
              <a:t>spaCy</a:t>
            </a:r>
            <a:endParaRPr b="0" lang="en-US" sz="1800" spc="-1" strike="noStrike">
              <a:solidFill>
                <a:srgbClr val="000000"/>
              </a:solidFill>
              <a:uFill>
                <a:solidFill>
                  <a:srgbClr val="ffffff"/>
                </a:solidFill>
              </a:uFill>
              <a:latin typeface="Source Sans Pro"/>
            </a:endParaRPr>
          </a:p>
        </p:txBody>
      </p:sp>
      <p:pic>
        <p:nvPicPr>
          <p:cNvPr id="106" name="" descr=""/>
          <p:cNvPicPr/>
          <p:nvPr/>
        </p:nvPicPr>
        <p:blipFill>
          <a:blip r:embed="rId2"/>
          <a:stretch/>
        </p:blipFill>
        <p:spPr>
          <a:xfrm>
            <a:off x="3424320" y="3764520"/>
            <a:ext cx="6486120" cy="2971440"/>
          </a:xfrm>
          <a:prstGeom prst="rect">
            <a:avLst/>
          </a:prstGeom>
          <a:ln>
            <a:noFill/>
          </a:ln>
        </p:spPr>
      </p:pic>
      <p:sp>
        <p:nvSpPr>
          <p:cNvPr id="107" name="TextShape 4"/>
          <p:cNvSpPr txBox="1"/>
          <p:nvPr/>
        </p:nvSpPr>
        <p:spPr>
          <a:xfrm>
            <a:off x="8478720" y="3360960"/>
            <a:ext cx="1431720" cy="4838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Source Sans Pro"/>
              </a:rPr>
              <a:t>Stanford</a:t>
            </a:r>
            <a:endParaRPr b="0" lang="en-US" sz="1800" spc="-1" strike="noStrike">
              <a:solidFill>
                <a:srgbClr val="000000"/>
              </a:solidFill>
              <a:uFill>
                <a:solidFill>
                  <a:srgbClr val="ffffff"/>
                </a:solidFill>
              </a:uFill>
              <a:latin typeface="Source Sans Pro"/>
            </a:endParaRPr>
          </a:p>
        </p:txBody>
      </p:sp>
      <p:sp>
        <p:nvSpPr>
          <p:cNvPr id="108" name="TextShape 5"/>
          <p:cNvSpPr txBox="1"/>
          <p:nvPr/>
        </p:nvSpPr>
        <p:spPr>
          <a:xfrm>
            <a:off x="289440" y="3941640"/>
            <a:ext cx="2823480" cy="2743560"/>
          </a:xfrm>
          <a:prstGeom prst="rect">
            <a:avLst/>
          </a:prstGeom>
          <a:solidFill>
            <a:srgbClr val="dddddd"/>
          </a:solidFill>
          <a:ln>
            <a:noFill/>
          </a:ln>
        </p:spPr>
        <p:txBody>
          <a:bodyPr lIns="90000" rIns="90000" tIns="45000" bIns="45000"/>
          <a:p>
            <a:pPr algn="ctr"/>
            <a:r>
              <a:rPr b="0" lang="en-US" sz="1800" spc="-1" strike="noStrike">
                <a:solidFill>
                  <a:srgbClr val="000000"/>
                </a:solidFill>
                <a:uFill>
                  <a:solidFill>
                    <a:srgbClr val="ffffff"/>
                  </a:solidFill>
                </a:uFill>
                <a:latin typeface="Source Sans Pro"/>
              </a:rPr>
              <a:t>Surprise !!!</a:t>
            </a:r>
            <a:endParaRPr b="0" lang="en-US" sz="1800" spc="-1" strike="noStrike">
              <a:solidFill>
                <a:srgbClr val="000000"/>
              </a:solidFill>
              <a:uFill>
                <a:solidFill>
                  <a:srgbClr val="ffffff"/>
                </a:solidFill>
              </a:uFill>
              <a:latin typeface="Source Sans Pro"/>
            </a:endParaRPr>
          </a:p>
          <a:p>
            <a:endParaRPr b="0" lang="en-US" sz="1800" spc="-1" strike="noStrike">
              <a:solidFill>
                <a:srgbClr val="000000"/>
              </a:solidFill>
              <a:uFill>
                <a:solidFill>
                  <a:srgbClr val="ffffff"/>
                </a:solidFill>
              </a:uFill>
              <a:latin typeface="Source Sans Pro"/>
            </a:endParaRPr>
          </a:p>
          <a:p>
            <a:r>
              <a:rPr b="0" lang="en-US" sz="1800" spc="-1" strike="noStrike">
                <a:solidFill>
                  <a:srgbClr val="000000"/>
                </a:solidFill>
                <a:uFill>
                  <a:solidFill>
                    <a:srgbClr val="ffffff"/>
                  </a:solidFill>
                </a:uFill>
                <a:latin typeface="Source Sans Pro"/>
              </a:rPr>
              <a:t>NLP packages are about the same … only the quality of training matters.</a:t>
            </a:r>
            <a:endParaRPr b="0" lang="en-US" sz="1800" spc="-1" strike="noStrike">
              <a:solidFill>
                <a:srgbClr val="000000"/>
              </a:solidFill>
              <a:uFill>
                <a:solidFill>
                  <a:srgbClr val="ffffff"/>
                </a:solidFill>
              </a:uFill>
              <a:latin typeface="Source Sans Pro"/>
            </a:endParaRPr>
          </a:p>
          <a:p>
            <a:pPr algn="r"/>
            <a:endParaRPr b="0" lang="en-US" sz="1800" spc="-1" strike="noStrike">
              <a:solidFill>
                <a:srgbClr val="000000"/>
              </a:solidFill>
              <a:uFill>
                <a:solidFill>
                  <a:srgbClr val="ffffff"/>
                </a:solidFill>
              </a:uFill>
              <a:latin typeface="Source Sans Pro"/>
            </a:endParaRPr>
          </a:p>
          <a:p>
            <a:pPr algn="r"/>
            <a:r>
              <a:rPr b="0" lang="en-US" sz="1800" spc="-1" strike="noStrike">
                <a:solidFill>
                  <a:srgbClr val="000000"/>
                </a:solidFill>
                <a:uFill>
                  <a:solidFill>
                    <a:srgbClr val="ffffff"/>
                  </a:solidFill>
                </a:uFill>
                <a:latin typeface="Source Sans Pro"/>
              </a:rPr>
              <a:t>i.e. given enough parameters all you need is data.</a:t>
            </a:r>
            <a:endParaRPr b="0" lang="en-US" sz="1800" spc="-1" strike="noStrike">
              <a:solidFill>
                <a:srgbClr val="000000"/>
              </a:solidFill>
              <a:uFill>
                <a:solidFill>
                  <a:srgbClr val="ffffff"/>
                </a:solidFill>
              </a:uFill>
              <a:latin typeface="Source Sans Pro"/>
            </a:endParaRPr>
          </a:p>
        </p:txBody>
      </p:sp>
      <p:pic>
        <p:nvPicPr>
          <p:cNvPr id="109" name="" descr=""/>
          <p:cNvPicPr/>
          <p:nvPr/>
        </p:nvPicPr>
        <p:blipFill>
          <a:blip r:embed="rId3"/>
          <a:stretch/>
        </p:blipFill>
        <p:spPr>
          <a:xfrm>
            <a:off x="1907280" y="245520"/>
            <a:ext cx="518760" cy="529920"/>
          </a:xfrm>
          <a:prstGeom prst="rect">
            <a:avLst/>
          </a:prstGeom>
          <a:ln>
            <a:noFill/>
          </a:ln>
        </p:spPr>
      </p:pic>
      <p:pic>
        <p:nvPicPr>
          <p:cNvPr id="110" name="" descr=""/>
          <p:cNvPicPr/>
          <p:nvPr/>
        </p:nvPicPr>
        <p:blipFill>
          <a:blip r:embed="rId4"/>
          <a:stretch/>
        </p:blipFill>
        <p:spPr>
          <a:xfrm>
            <a:off x="1449720" y="925920"/>
            <a:ext cx="950400" cy="334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360000"/>
            <a:ext cx="9360000" cy="900000"/>
          </a:xfrm>
          <a:prstGeom prst="rect">
            <a:avLst/>
          </a:prstGeom>
          <a:noFill/>
          <a:ln>
            <a:noFill/>
          </a:ln>
        </p:spPr>
        <p:txBody>
          <a:bodyPr lIns="0" rIns="0" tIns="0" bIns="0" anchor="b"/>
          <a:p>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Comprehend, ELMo, Stanford, Neuro, NLTK</a:t>
            </a:r>
            <a:b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NMA News</a:t>
            </a:r>
            <a:endParaRPr b="1" lang="en-US" sz="2400" spc="-1" strike="noStrike">
              <a:solidFill>
                <a:srgbClr val="ffffff"/>
              </a:solidFill>
              <a:uFill>
                <a:solidFill>
                  <a:srgbClr val="ffffff"/>
                </a:solidFill>
              </a:uFill>
              <a:latin typeface="Source Sans Pro Black"/>
            </a:endParaRPr>
          </a:p>
        </p:txBody>
      </p:sp>
      <p:pic>
        <p:nvPicPr>
          <p:cNvPr id="112" name="" descr=""/>
          <p:cNvPicPr/>
          <p:nvPr/>
        </p:nvPicPr>
        <p:blipFill>
          <a:blip r:embed="rId1"/>
          <a:stretch/>
        </p:blipFill>
        <p:spPr>
          <a:xfrm>
            <a:off x="1726200" y="1598760"/>
            <a:ext cx="6198480" cy="4731120"/>
          </a:xfrm>
          <a:prstGeom prst="rect">
            <a:avLst/>
          </a:prstGeom>
          <a:ln>
            <a:noFill/>
          </a:ln>
        </p:spPr>
      </p:pic>
      <p:sp>
        <p:nvSpPr>
          <p:cNvPr id="113" name="TextShape 2"/>
          <p:cNvSpPr txBox="1"/>
          <p:nvPr/>
        </p:nvSpPr>
        <p:spPr>
          <a:xfrm>
            <a:off x="5855040" y="6124320"/>
            <a:ext cx="1835280" cy="44100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Source Sans Pro"/>
              </a:rPr>
              <a:t>novetta.com</a:t>
            </a:r>
            <a:endParaRPr b="0" lang="en-US" sz="1800" spc="-1" strike="noStrike">
              <a:solidFill>
                <a:srgbClr val="000000"/>
              </a:solidFill>
              <a:uFill>
                <a:solidFill>
                  <a:srgbClr val="ffffff"/>
                </a:solidFill>
              </a:uFill>
              <a:latin typeface="Source Sans Pro"/>
            </a:endParaRPr>
          </a:p>
        </p:txBody>
      </p:sp>
      <p:pic>
        <p:nvPicPr>
          <p:cNvPr id="114" name="" descr=""/>
          <p:cNvPicPr/>
          <p:nvPr/>
        </p:nvPicPr>
        <p:blipFill>
          <a:blip r:embed="rId2"/>
          <a:stretch/>
        </p:blipFill>
        <p:spPr>
          <a:xfrm>
            <a:off x="1109520" y="360000"/>
            <a:ext cx="518760" cy="529920"/>
          </a:xfrm>
          <a:prstGeom prst="rect">
            <a:avLst/>
          </a:prstGeom>
          <a:ln>
            <a:noFill/>
          </a:ln>
        </p:spPr>
      </p:pic>
      <p:pic>
        <p:nvPicPr>
          <p:cNvPr id="115" name="" descr=""/>
          <p:cNvPicPr/>
          <p:nvPr/>
        </p:nvPicPr>
        <p:blipFill>
          <a:blip r:embed="rId3"/>
          <a:stretch/>
        </p:blipFill>
        <p:spPr>
          <a:xfrm>
            <a:off x="651960" y="1040400"/>
            <a:ext cx="950400" cy="334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60000" y="360000"/>
            <a:ext cx="9360000" cy="900000"/>
          </a:xfrm>
          <a:prstGeom prst="rect">
            <a:avLst/>
          </a:prstGeom>
          <a:noFill/>
          <a:ln>
            <a:noFill/>
          </a:ln>
        </p:spPr>
        <p:txBody>
          <a:bodyPr lIns="0" rIns="0" tIns="0" bIns="0" anchor="b"/>
          <a:p>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Comprehend, ELMo, Stanford, Neuro, NLTK</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	</a:t>
            </a:r>
            <a:r>
              <a:rPr b="1" lang="en-US" sz="2400" spc="-1" strike="noStrike">
                <a:solidFill>
                  <a:srgbClr val="ffffff"/>
                </a:solidFill>
                <a:uFill>
                  <a:solidFill>
                    <a:srgbClr val="ffffff"/>
                  </a:solidFill>
                </a:uFill>
                <a:latin typeface="Source Sans Pro Black"/>
              </a:rPr>
              <a:t>NMA News by Person, Org, Location</a:t>
            </a:r>
            <a:endParaRPr b="1" lang="en-US" sz="2400" spc="-1" strike="noStrike">
              <a:solidFill>
                <a:srgbClr val="ffffff"/>
              </a:solidFill>
              <a:uFill>
                <a:solidFill>
                  <a:srgbClr val="ffffff"/>
                </a:solidFill>
              </a:uFill>
              <a:latin typeface="Source Sans Pro Black"/>
            </a:endParaRPr>
          </a:p>
        </p:txBody>
      </p:sp>
      <p:sp>
        <p:nvSpPr>
          <p:cNvPr id="117" name="TextShape 2"/>
          <p:cNvSpPr txBox="1"/>
          <p:nvPr/>
        </p:nvSpPr>
        <p:spPr>
          <a:xfrm>
            <a:off x="5855040" y="6124680"/>
            <a:ext cx="1835280" cy="44100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Source Sans Pro"/>
              </a:rPr>
              <a:t>novetta.com</a:t>
            </a:r>
            <a:endParaRPr b="0" lang="en-US" sz="1800" spc="-1" strike="noStrike">
              <a:solidFill>
                <a:srgbClr val="000000"/>
              </a:solidFill>
              <a:uFill>
                <a:solidFill>
                  <a:srgbClr val="ffffff"/>
                </a:solidFill>
              </a:uFill>
              <a:latin typeface="Source Sans Pro"/>
            </a:endParaRPr>
          </a:p>
        </p:txBody>
      </p:sp>
      <p:pic>
        <p:nvPicPr>
          <p:cNvPr id="118" name="" descr=""/>
          <p:cNvPicPr/>
          <p:nvPr/>
        </p:nvPicPr>
        <p:blipFill>
          <a:blip r:embed="rId1"/>
          <a:stretch/>
        </p:blipFill>
        <p:spPr>
          <a:xfrm>
            <a:off x="1479600" y="1712880"/>
            <a:ext cx="6597720" cy="4317480"/>
          </a:xfrm>
          <a:prstGeom prst="rect">
            <a:avLst/>
          </a:prstGeom>
          <a:ln>
            <a:noFill/>
          </a:ln>
        </p:spPr>
      </p:pic>
      <p:pic>
        <p:nvPicPr>
          <p:cNvPr id="119" name="" descr=""/>
          <p:cNvPicPr/>
          <p:nvPr/>
        </p:nvPicPr>
        <p:blipFill>
          <a:blip r:embed="rId2"/>
          <a:stretch/>
        </p:blipFill>
        <p:spPr>
          <a:xfrm>
            <a:off x="1109520" y="360000"/>
            <a:ext cx="518760" cy="529920"/>
          </a:xfrm>
          <a:prstGeom prst="rect">
            <a:avLst/>
          </a:prstGeom>
          <a:ln>
            <a:noFill/>
          </a:ln>
        </p:spPr>
      </p:pic>
      <p:pic>
        <p:nvPicPr>
          <p:cNvPr id="120" name="" descr=""/>
          <p:cNvPicPr/>
          <p:nvPr/>
        </p:nvPicPr>
        <p:blipFill>
          <a:blip r:embed="rId3"/>
          <a:stretch/>
        </p:blipFill>
        <p:spPr>
          <a:xfrm>
            <a:off x="651960" y="1040400"/>
            <a:ext cx="950400" cy="3340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So … what killed A. ?</a:t>
            </a:r>
            <a:endParaRPr b="1" lang="en-US" sz="3200" spc="-1" strike="noStrike">
              <a:solidFill>
                <a:srgbClr val="ffffff"/>
              </a:solidFill>
              <a:uFill>
                <a:solidFill>
                  <a:srgbClr val="ffffff"/>
                </a:solidFill>
              </a:uFill>
              <a:latin typeface="Source Sans Pro Black"/>
            </a:endParaRPr>
          </a:p>
        </p:txBody>
      </p:sp>
      <p:sp>
        <p:nvSpPr>
          <p:cNvPr id="12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spcAft>
                <a:spcPts val="1142"/>
              </a:spcAft>
            </a:pPr>
            <a:r>
              <a:rPr b="1" lang="en-US" sz="2600" spc="-1" strike="noStrike">
                <a:solidFill>
                  <a:srgbClr val="1c1c1c"/>
                </a:solidFill>
                <a:uFill>
                  <a:solidFill>
                    <a:srgbClr val="ffffff"/>
                  </a:solidFill>
                </a:uFill>
                <a:latin typeface="Source Sans Pro Semibold"/>
              </a:rPr>
              <a:t> </a:t>
            </a:r>
            <a:endParaRPr b="1" lang="en-US" sz="2600" spc="-1" strike="noStrike">
              <a:solidFill>
                <a:srgbClr val="1c1c1c"/>
              </a:solidFill>
              <a:uFill>
                <a:solidFill>
                  <a:srgbClr val="ffffff"/>
                </a:solidFill>
              </a:uFill>
              <a:latin typeface="Source Sans Pro Semibold"/>
            </a:endParaRPr>
          </a:p>
          <a:p>
            <a:pPr algn="ctr">
              <a:spcAft>
                <a:spcPts val="1142"/>
              </a:spcAft>
            </a:pPr>
            <a:r>
              <a:rPr b="1" lang="en-US" sz="2600" spc="-1" strike="noStrike">
                <a:solidFill>
                  <a:srgbClr val="1c1c1c"/>
                </a:solidFill>
                <a:uFill>
                  <a:solidFill>
                    <a:srgbClr val="ffffff"/>
                  </a:solidFill>
                </a:uFill>
                <a:latin typeface="Source Sans Pro Semibold"/>
              </a:rPr>
              <a:t>A: the approved s/w stack</a:t>
            </a:r>
            <a:endParaRPr b="1" lang="en-US" sz="2600" spc="-1" strike="noStrike">
              <a:solidFill>
                <a:srgbClr val="1c1c1c"/>
              </a:solidFill>
              <a:uFill>
                <a:solidFill>
                  <a:srgbClr val="ffffff"/>
                </a:solidFill>
              </a:uFill>
              <a:latin typeface="Source Sans Pro Semibold"/>
            </a:endParaRPr>
          </a:p>
        </p:txBody>
      </p:sp>
      <p:sp>
        <p:nvSpPr>
          <p:cNvPr id="123" name="TextShape 3"/>
          <p:cNvSpPr txBox="1"/>
          <p:nvPr/>
        </p:nvSpPr>
        <p:spPr>
          <a:xfrm>
            <a:off x="7286400" y="5941080"/>
            <a:ext cx="919800" cy="355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Source Sans Pro"/>
              </a:rPr>
              <a:t>And ...</a:t>
            </a:r>
            <a:endParaRPr b="0" lang="en-US" sz="1800" spc="-1" strike="noStrike">
              <a:solidFill>
                <a:srgbClr val="000000"/>
              </a:solidFill>
              <a:uFill>
                <a:solidFill>
                  <a:srgbClr val="ffffff"/>
                </a:solidFill>
              </a:uFill>
              <a:latin typeface="Source Sans Pro"/>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and some complicating factors</a:t>
            </a:r>
            <a:endParaRPr b="1" lang="en-US" sz="3200" spc="-1" strike="noStrike">
              <a:solidFill>
                <a:srgbClr val="ffffff"/>
              </a:solidFill>
              <a:uFill>
                <a:solidFill>
                  <a:srgbClr val="ffffff"/>
                </a:solidFill>
              </a:uFill>
              <a:latin typeface="Source Sans Pro Black"/>
            </a:endParaRPr>
          </a:p>
        </p:txBody>
      </p:sp>
      <p:sp>
        <p:nvSpPr>
          <p:cNvPr id="125" name="TextShape 2"/>
          <p:cNvSpPr txBox="1"/>
          <p:nvPr/>
        </p:nvSpPr>
        <p:spPr>
          <a:xfrm>
            <a:off x="914400" y="1955160"/>
            <a:ext cx="8306640" cy="168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Source Sans Pro"/>
              </a:rPr>
              <a:t>Billion node graph: doc → facility → country → org → … etc grows fast!</a:t>
            </a:r>
            <a:endParaRPr b="0" lang="en-US" sz="1800" spc="-1" strike="noStrike">
              <a:solidFill>
                <a:srgbClr val="000000"/>
              </a:solidFill>
              <a:uFill>
                <a:solidFill>
                  <a:srgbClr val="ffffff"/>
                </a:solidFill>
              </a:uFill>
              <a:latin typeface="Source Sans Pro"/>
            </a:endParaRPr>
          </a:p>
          <a:p>
            <a:endParaRPr b="0" lang="en-US" sz="1800" spc="-1" strike="noStrike">
              <a:solidFill>
                <a:srgbClr val="000000"/>
              </a:solidFill>
              <a:uFill>
                <a:solidFill>
                  <a:srgbClr val="ffffff"/>
                </a:solidFill>
              </a:uFill>
              <a:latin typeface="Source Sans Pro"/>
            </a:endParaRPr>
          </a:p>
          <a:p>
            <a:r>
              <a:rPr b="0" lang="en-US" sz="1800" spc="-1" strike="noStrike">
                <a:solidFill>
                  <a:srgbClr val="000000"/>
                </a:solidFill>
                <a:uFill>
                  <a:solidFill>
                    <a:srgbClr val="ffffff"/>
                  </a:solidFill>
                </a:uFill>
                <a:latin typeface="Source Sans Pro"/>
              </a:rPr>
              <a:t>Reliance of non-parallel-ized LDA.     Q: why LDA when its NER already </a:t>
            </a:r>
            <a:endParaRPr b="0" lang="en-US" sz="1800" spc="-1" strike="noStrike">
              <a:solidFill>
                <a:srgbClr val="000000"/>
              </a:solidFill>
              <a:uFill>
                <a:solidFill>
                  <a:srgbClr val="ffffff"/>
                </a:solidFill>
              </a:uFill>
              <a:latin typeface="Source Sans Pro"/>
            </a:endParaRPr>
          </a:p>
          <a:p>
            <a:r>
              <a:rPr b="0" lang="en-US" sz="1800" spc="-1" strike="noStrike">
                <a:solidFill>
                  <a:srgbClr val="000000"/>
                </a:solidFill>
                <a:uFill>
                  <a:solidFill>
                    <a:srgbClr val="ffffff"/>
                  </a:solidFill>
                </a:uFill>
                <a:latin typeface="Source Sans Pro"/>
              </a:rPr>
              <a:t>classifies “intent” = “topic” ?  A: their Stanford NER may not include. </a:t>
            </a:r>
            <a:endParaRPr b="0" lang="en-US" sz="1800" spc="-1" strike="noStrike">
              <a:solidFill>
                <a:srgbClr val="000000"/>
              </a:solidFill>
              <a:uFill>
                <a:solidFill>
                  <a:srgbClr val="ffffff"/>
                </a:solidFill>
              </a:uFill>
              <a:latin typeface="Source Sans Pro"/>
            </a:endParaRPr>
          </a:p>
          <a:p>
            <a:endParaRPr b="0" lang="en-US" sz="1800" spc="-1" strike="noStrike">
              <a:solidFill>
                <a:srgbClr val="000000"/>
              </a:solidFill>
              <a:uFill>
                <a:solidFill>
                  <a:srgbClr val="ffffff"/>
                </a:solidFill>
              </a:uFill>
              <a:latin typeface="Source Sans Pro"/>
            </a:endParaRPr>
          </a:p>
          <a:p>
            <a:r>
              <a:rPr b="0" lang="en-US" sz="1800" spc="-1" strike="noStrike">
                <a:solidFill>
                  <a:srgbClr val="000000"/>
                </a:solidFill>
                <a:uFill>
                  <a:solidFill>
                    <a:srgbClr val="ffffff"/>
                  </a:solidFill>
                </a:uFill>
                <a:latin typeface="Source Sans Pro"/>
              </a:rPr>
              <a:t>China just released a number of parallel-ized LDAs</a:t>
            </a:r>
            <a:endParaRPr b="0" lang="en-US" sz="1800" spc="-1" strike="noStrike">
              <a:solidFill>
                <a:srgbClr val="000000"/>
              </a:solidFill>
              <a:uFill>
                <a:solidFill>
                  <a:srgbClr val="ffffff"/>
                </a:solidFill>
              </a:uFill>
              <a:latin typeface="Source Sans Pro"/>
            </a:endParaRPr>
          </a:p>
        </p:txBody>
      </p:sp>
      <p:pic>
        <p:nvPicPr>
          <p:cNvPr id="126" name="" descr=""/>
          <p:cNvPicPr/>
          <p:nvPr/>
        </p:nvPicPr>
        <p:blipFill>
          <a:blip r:embed="rId1">
            <a:lum contrast="28000"/>
          </a:blip>
          <a:stretch/>
        </p:blipFill>
        <p:spPr>
          <a:xfrm>
            <a:off x="4683240" y="3786480"/>
            <a:ext cx="5086080" cy="2638080"/>
          </a:xfrm>
          <a:prstGeom prst="rect">
            <a:avLst/>
          </a:prstGeom>
          <a:ln>
            <a:noFill/>
          </a:ln>
          <a:effectLst>
            <a:outerShdw dist="101823" dir="2700000">
              <a:srgbClr val="808080"/>
            </a:outerShdw>
          </a:effectLst>
        </p:spPr>
      </p:pic>
      <p:pic>
        <p:nvPicPr>
          <p:cNvPr id="127" name="" descr=""/>
          <p:cNvPicPr/>
          <p:nvPr/>
        </p:nvPicPr>
        <p:blipFill>
          <a:blip r:embed="rId2"/>
          <a:stretch/>
        </p:blipFill>
        <p:spPr>
          <a:xfrm>
            <a:off x="182520" y="4214160"/>
            <a:ext cx="4816440" cy="1056960"/>
          </a:xfrm>
          <a:prstGeom prst="rect">
            <a:avLst/>
          </a:prstGeom>
          <a:ln>
            <a:noFill/>
          </a:ln>
        </p:spPr>
      </p:pic>
      <p:pic>
        <p:nvPicPr>
          <p:cNvPr id="128" name="" descr=""/>
          <p:cNvPicPr/>
          <p:nvPr/>
        </p:nvPicPr>
        <p:blipFill>
          <a:blip r:embed="rId3"/>
          <a:stretch/>
        </p:blipFill>
        <p:spPr>
          <a:xfrm>
            <a:off x="2096640" y="4940640"/>
            <a:ext cx="3186000" cy="1157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2529</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2019-07-29T12:47:09Z</dcterms:created>
  <dc:creator/>
  <dc:description/>
  <dc:language>en-US</dc:language>
  <cp:lastModifiedBy/>
  <dcterms:modified xsi:type="dcterms:W3CDTF">2019-07-31T09:09:46Z</dcterms:modified>
  <cp:revision>61</cp:revision>
  <dc:subject/>
  <dc:title/>
</cp:coreProperties>
</file>