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86" descr=""/>
          <p:cNvPicPr/>
          <p:nvPr/>
        </p:nvPicPr>
        <p:blipFill>
          <a:blip r:embed="rId1"/>
          <a:stretch/>
        </p:blipFill>
        <p:spPr>
          <a:xfrm>
            <a:off x="231120" y="684360"/>
            <a:ext cx="3332880" cy="2221560"/>
          </a:xfrm>
          <a:prstGeom prst="rect">
            <a:avLst/>
          </a:prstGeom>
          <a:ln>
            <a:noFill/>
          </a:ln>
        </p:spPr>
      </p:pic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1382760" y="841680"/>
            <a:ext cx="7314480" cy="587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826560" y="91440"/>
            <a:ext cx="7585560" cy="7558920"/>
          </a:xfrm>
          <a:prstGeom prst="rect">
            <a:avLst/>
          </a:prstGeom>
          <a:ln>
            <a:noFill/>
          </a:ln>
        </p:spPr>
      </p:pic>
      <p:sp>
        <p:nvSpPr>
          <p:cNvPr id="41" name="Line 1"/>
          <p:cNvSpPr/>
          <p:nvPr/>
        </p:nvSpPr>
        <p:spPr>
          <a:xfrm>
            <a:off x="1645200" y="4297680"/>
            <a:ext cx="360" cy="3200400"/>
          </a:xfrm>
          <a:prstGeom prst="line">
            <a:avLst/>
          </a:prstGeom>
          <a:ln w="54720">
            <a:solidFill>
              <a:srgbClr val="00ccff"/>
            </a:solidFill>
            <a:round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Line 2"/>
          <p:cNvSpPr/>
          <p:nvPr/>
        </p:nvSpPr>
        <p:spPr>
          <a:xfrm>
            <a:off x="1096920" y="4306320"/>
            <a:ext cx="360" cy="3191760"/>
          </a:xfrm>
          <a:prstGeom prst="line">
            <a:avLst/>
          </a:prstGeom>
          <a:ln w="54720">
            <a:solidFill>
              <a:srgbClr val="00ccff"/>
            </a:solidFill>
            <a:round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Line 3"/>
          <p:cNvSpPr/>
          <p:nvPr/>
        </p:nvSpPr>
        <p:spPr>
          <a:xfrm>
            <a:off x="7675560" y="4297680"/>
            <a:ext cx="5400" cy="3200400"/>
          </a:xfrm>
          <a:prstGeom prst="line">
            <a:avLst/>
          </a:prstGeom>
          <a:ln w="54720">
            <a:solidFill>
              <a:srgbClr val="00ccff"/>
            </a:solidFill>
            <a:round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4"/>
          <p:cNvSpPr/>
          <p:nvPr/>
        </p:nvSpPr>
        <p:spPr>
          <a:xfrm>
            <a:off x="4663440" y="4297680"/>
            <a:ext cx="360" cy="3200400"/>
          </a:xfrm>
          <a:prstGeom prst="line">
            <a:avLst/>
          </a:prstGeom>
          <a:ln w="54720">
            <a:solidFill>
              <a:srgbClr val="00ccff"/>
            </a:solidFill>
            <a:round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>
            <a:off x="549720" y="1463040"/>
            <a:ext cx="730080" cy="433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NRE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440 K $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7773480" y="1761120"/>
            <a:ext cx="821520" cy="433080"/>
          </a:xfrm>
          <a:prstGeom prst="rect">
            <a:avLst/>
          </a:prstGeom>
          <a:solidFill>
            <a:srgbClr val="2bd22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Labelling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130 K $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6493320" y="308880"/>
            <a:ext cx="821520" cy="605160"/>
          </a:xfrm>
          <a:prstGeom prst="rect">
            <a:avLst/>
          </a:prstGeom>
          <a:solidFill>
            <a:srgbClr val="ff8d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Learning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Potential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60 cycles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7864920" y="5225040"/>
            <a:ext cx="1004400" cy="261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VM 27 K $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7864920" y="6400800"/>
            <a:ext cx="1004400" cy="26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5K BATCH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1828800" y="548640"/>
            <a:ext cx="1096920" cy="6397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Initial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Backlog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153 K docs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Line 11"/>
          <p:cNvSpPr/>
          <p:nvPr/>
        </p:nvSpPr>
        <p:spPr>
          <a:xfrm>
            <a:off x="2102760" y="4297680"/>
            <a:ext cx="360" cy="3191760"/>
          </a:xfrm>
          <a:prstGeom prst="line">
            <a:avLst/>
          </a:prstGeom>
          <a:ln w="54720">
            <a:solidFill>
              <a:srgbClr val="00ccff"/>
            </a:solidFill>
            <a:round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2"/>
          <p:cNvSpPr/>
          <p:nvPr/>
        </p:nvSpPr>
        <p:spPr>
          <a:xfrm>
            <a:off x="3017520" y="91440"/>
            <a:ext cx="2834280" cy="16434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Assumptions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R/East supplies NLP engines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2019 dollars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FTEs in-sourced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5.1 K docs/yr constant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 dockerized VMs in oper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 VMs at 100% in research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10% of docs labelled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7772400" y="270360"/>
            <a:ext cx="912960" cy="433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 ACQ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51  M $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7589520" y="3749040"/>
            <a:ext cx="49032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years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Line 15"/>
          <p:cNvSpPr/>
          <p:nvPr/>
        </p:nvSpPr>
        <p:spPr>
          <a:xfrm>
            <a:off x="1920240" y="6750000"/>
            <a:ext cx="7132320" cy="360"/>
          </a:xfrm>
          <a:prstGeom prst="line">
            <a:avLst/>
          </a:prstGeom>
          <a:ln w="3672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6"/>
          <p:cNvSpPr/>
          <p:nvPr/>
        </p:nvSpPr>
        <p:spPr>
          <a:xfrm>
            <a:off x="1096920" y="7025040"/>
            <a:ext cx="1461600" cy="38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7"/>
          <p:cNvSpPr/>
          <p:nvPr/>
        </p:nvSpPr>
        <p:spPr>
          <a:xfrm>
            <a:off x="5121720" y="7178040"/>
            <a:ext cx="1461600" cy="38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8"/>
          <p:cNvSpPr/>
          <p:nvPr/>
        </p:nvSpPr>
        <p:spPr>
          <a:xfrm rot="5219400">
            <a:off x="8003520" y="968040"/>
            <a:ext cx="1649880" cy="629640"/>
          </a:xfrm>
          <a:custGeom>
            <a:avLst/>
            <a:gdLst/>
            <a:ahLst/>
            <a:rect l="l" t="t" r="r" b="b"/>
            <a:pathLst>
              <a:path w="5160" h="1310">
                <a:moveTo>
                  <a:pt x="3459" y="875"/>
                </a:moveTo>
                <a:lnTo>
                  <a:pt x="3458" y="852"/>
                </a:lnTo>
                <a:lnTo>
                  <a:pt x="3454" y="830"/>
                </a:lnTo>
                <a:lnTo>
                  <a:pt x="3447" y="807"/>
                </a:lnTo>
                <a:lnTo>
                  <a:pt x="3436" y="785"/>
                </a:lnTo>
                <a:lnTo>
                  <a:pt x="3423" y="763"/>
                </a:lnTo>
                <a:lnTo>
                  <a:pt x="3405" y="741"/>
                </a:lnTo>
                <a:lnTo>
                  <a:pt x="3386" y="720"/>
                </a:lnTo>
                <a:lnTo>
                  <a:pt x="3364" y="699"/>
                </a:lnTo>
                <a:lnTo>
                  <a:pt x="3340" y="679"/>
                </a:lnTo>
                <a:lnTo>
                  <a:pt x="3312" y="659"/>
                </a:lnTo>
                <a:lnTo>
                  <a:pt x="3282" y="639"/>
                </a:lnTo>
                <a:lnTo>
                  <a:pt x="3250" y="620"/>
                </a:lnTo>
                <a:lnTo>
                  <a:pt x="3215" y="602"/>
                </a:lnTo>
                <a:lnTo>
                  <a:pt x="3177" y="584"/>
                </a:lnTo>
                <a:lnTo>
                  <a:pt x="3139" y="568"/>
                </a:lnTo>
                <a:lnTo>
                  <a:pt x="3097" y="552"/>
                </a:lnTo>
                <a:lnTo>
                  <a:pt x="3052" y="538"/>
                </a:lnTo>
                <a:lnTo>
                  <a:pt x="3006" y="522"/>
                </a:lnTo>
                <a:lnTo>
                  <a:pt x="2960" y="509"/>
                </a:lnTo>
                <a:lnTo>
                  <a:pt x="2909" y="497"/>
                </a:lnTo>
                <a:lnTo>
                  <a:pt x="2859" y="485"/>
                </a:lnTo>
                <a:lnTo>
                  <a:pt x="2806" y="476"/>
                </a:lnTo>
                <a:lnTo>
                  <a:pt x="2753" y="465"/>
                </a:lnTo>
                <a:lnTo>
                  <a:pt x="2697" y="457"/>
                </a:lnTo>
                <a:lnTo>
                  <a:pt x="2641" y="449"/>
                </a:lnTo>
                <a:lnTo>
                  <a:pt x="2586" y="443"/>
                </a:lnTo>
                <a:lnTo>
                  <a:pt x="2528" y="438"/>
                </a:lnTo>
                <a:lnTo>
                  <a:pt x="2470" y="434"/>
                </a:lnTo>
                <a:lnTo>
                  <a:pt x="2411" y="431"/>
                </a:lnTo>
                <a:lnTo>
                  <a:pt x="2352" y="431"/>
                </a:lnTo>
                <a:lnTo>
                  <a:pt x="2293" y="430"/>
                </a:lnTo>
                <a:lnTo>
                  <a:pt x="2234" y="431"/>
                </a:lnTo>
                <a:lnTo>
                  <a:pt x="2175" y="431"/>
                </a:lnTo>
                <a:lnTo>
                  <a:pt x="2115" y="434"/>
                </a:lnTo>
                <a:lnTo>
                  <a:pt x="2057" y="438"/>
                </a:lnTo>
                <a:lnTo>
                  <a:pt x="2000" y="443"/>
                </a:lnTo>
                <a:lnTo>
                  <a:pt x="1943" y="449"/>
                </a:lnTo>
                <a:lnTo>
                  <a:pt x="1888" y="457"/>
                </a:lnTo>
                <a:lnTo>
                  <a:pt x="1832" y="466"/>
                </a:lnTo>
                <a:lnTo>
                  <a:pt x="1779" y="476"/>
                </a:lnTo>
                <a:lnTo>
                  <a:pt x="1726" y="485"/>
                </a:lnTo>
                <a:lnTo>
                  <a:pt x="1676" y="497"/>
                </a:lnTo>
                <a:lnTo>
                  <a:pt x="1626" y="510"/>
                </a:lnTo>
                <a:lnTo>
                  <a:pt x="1578" y="522"/>
                </a:lnTo>
                <a:lnTo>
                  <a:pt x="1532" y="537"/>
                </a:lnTo>
                <a:lnTo>
                  <a:pt x="1488" y="553"/>
                </a:lnTo>
                <a:lnTo>
                  <a:pt x="1446" y="569"/>
                </a:lnTo>
                <a:lnTo>
                  <a:pt x="1408" y="585"/>
                </a:lnTo>
                <a:lnTo>
                  <a:pt x="1370" y="603"/>
                </a:lnTo>
                <a:lnTo>
                  <a:pt x="1335" y="621"/>
                </a:lnTo>
                <a:lnTo>
                  <a:pt x="1303" y="639"/>
                </a:lnTo>
                <a:lnTo>
                  <a:pt x="1272" y="660"/>
                </a:lnTo>
                <a:lnTo>
                  <a:pt x="1244" y="679"/>
                </a:lnTo>
                <a:lnTo>
                  <a:pt x="1220" y="700"/>
                </a:lnTo>
                <a:lnTo>
                  <a:pt x="1198" y="721"/>
                </a:lnTo>
                <a:lnTo>
                  <a:pt x="1179" y="742"/>
                </a:lnTo>
                <a:lnTo>
                  <a:pt x="1163" y="763"/>
                </a:lnTo>
                <a:lnTo>
                  <a:pt x="1150" y="785"/>
                </a:lnTo>
                <a:lnTo>
                  <a:pt x="1139" y="808"/>
                </a:lnTo>
                <a:lnTo>
                  <a:pt x="1131" y="830"/>
                </a:lnTo>
                <a:lnTo>
                  <a:pt x="1126" y="852"/>
                </a:lnTo>
                <a:lnTo>
                  <a:pt x="1126" y="875"/>
                </a:lnTo>
                <a:lnTo>
                  <a:pt x="0" y="875"/>
                </a:lnTo>
                <a:lnTo>
                  <a:pt x="4" y="831"/>
                </a:lnTo>
                <a:lnTo>
                  <a:pt x="12" y="787"/>
                </a:lnTo>
                <a:lnTo>
                  <a:pt x="26" y="743"/>
                </a:lnTo>
                <a:lnTo>
                  <a:pt x="48" y="700"/>
                </a:lnTo>
                <a:lnTo>
                  <a:pt x="74" y="657"/>
                </a:lnTo>
                <a:lnTo>
                  <a:pt x="105" y="613"/>
                </a:lnTo>
                <a:lnTo>
                  <a:pt x="144" y="571"/>
                </a:lnTo>
                <a:lnTo>
                  <a:pt x="187" y="531"/>
                </a:lnTo>
                <a:lnTo>
                  <a:pt x="235" y="491"/>
                </a:lnTo>
                <a:lnTo>
                  <a:pt x="288" y="451"/>
                </a:lnTo>
                <a:lnTo>
                  <a:pt x="347" y="413"/>
                </a:lnTo>
                <a:lnTo>
                  <a:pt x="411" y="375"/>
                </a:lnTo>
                <a:lnTo>
                  <a:pt x="480" y="340"/>
                </a:lnTo>
                <a:lnTo>
                  <a:pt x="553" y="305"/>
                </a:lnTo>
                <a:lnTo>
                  <a:pt x="632" y="272"/>
                </a:lnTo>
                <a:lnTo>
                  <a:pt x="714" y="242"/>
                </a:lnTo>
                <a:lnTo>
                  <a:pt x="799" y="211"/>
                </a:lnTo>
                <a:lnTo>
                  <a:pt x="890" y="184"/>
                </a:lnTo>
                <a:lnTo>
                  <a:pt x="983" y="158"/>
                </a:lnTo>
                <a:lnTo>
                  <a:pt x="1081" y="133"/>
                </a:lnTo>
                <a:lnTo>
                  <a:pt x="1180" y="110"/>
                </a:lnTo>
                <a:lnTo>
                  <a:pt x="1283" y="89"/>
                </a:lnTo>
                <a:lnTo>
                  <a:pt x="1388" y="72"/>
                </a:lnTo>
                <a:lnTo>
                  <a:pt x="1496" y="54"/>
                </a:lnTo>
                <a:lnTo>
                  <a:pt x="1606" y="40"/>
                </a:lnTo>
                <a:lnTo>
                  <a:pt x="1718" y="28"/>
                </a:lnTo>
                <a:lnTo>
                  <a:pt x="1832" y="18"/>
                </a:lnTo>
                <a:lnTo>
                  <a:pt x="1945" y="10"/>
                </a:lnTo>
                <a:lnTo>
                  <a:pt x="2061" y="4"/>
                </a:lnTo>
                <a:lnTo>
                  <a:pt x="2176" y="1"/>
                </a:lnTo>
                <a:lnTo>
                  <a:pt x="2292" y="0"/>
                </a:lnTo>
                <a:lnTo>
                  <a:pt x="2409" y="1"/>
                </a:lnTo>
                <a:lnTo>
                  <a:pt x="2525" y="4"/>
                </a:lnTo>
                <a:lnTo>
                  <a:pt x="2639" y="10"/>
                </a:lnTo>
                <a:lnTo>
                  <a:pt x="2753" y="18"/>
                </a:lnTo>
                <a:lnTo>
                  <a:pt x="2867" y="28"/>
                </a:lnTo>
                <a:lnTo>
                  <a:pt x="2978" y="40"/>
                </a:lnTo>
                <a:lnTo>
                  <a:pt x="3089" y="54"/>
                </a:lnTo>
                <a:lnTo>
                  <a:pt x="3197" y="71"/>
                </a:lnTo>
                <a:lnTo>
                  <a:pt x="3301" y="89"/>
                </a:lnTo>
                <a:lnTo>
                  <a:pt x="3404" y="110"/>
                </a:lnTo>
                <a:lnTo>
                  <a:pt x="3504" y="132"/>
                </a:lnTo>
                <a:lnTo>
                  <a:pt x="3601" y="157"/>
                </a:lnTo>
                <a:lnTo>
                  <a:pt x="3696" y="183"/>
                </a:lnTo>
                <a:lnTo>
                  <a:pt x="3785" y="211"/>
                </a:lnTo>
                <a:lnTo>
                  <a:pt x="3872" y="241"/>
                </a:lnTo>
                <a:lnTo>
                  <a:pt x="3953" y="272"/>
                </a:lnTo>
                <a:lnTo>
                  <a:pt x="4032" y="304"/>
                </a:lnTo>
                <a:lnTo>
                  <a:pt x="4104" y="339"/>
                </a:lnTo>
                <a:lnTo>
                  <a:pt x="4173" y="375"/>
                </a:lnTo>
                <a:lnTo>
                  <a:pt x="4237" y="412"/>
                </a:lnTo>
                <a:lnTo>
                  <a:pt x="4297" y="450"/>
                </a:lnTo>
                <a:lnTo>
                  <a:pt x="4351" y="489"/>
                </a:lnTo>
                <a:lnTo>
                  <a:pt x="4399" y="530"/>
                </a:lnTo>
                <a:lnTo>
                  <a:pt x="4441" y="571"/>
                </a:lnTo>
                <a:lnTo>
                  <a:pt x="4479" y="613"/>
                </a:lnTo>
                <a:lnTo>
                  <a:pt x="4511" y="656"/>
                </a:lnTo>
                <a:lnTo>
                  <a:pt x="4538" y="699"/>
                </a:lnTo>
                <a:lnTo>
                  <a:pt x="4559" y="743"/>
                </a:lnTo>
                <a:lnTo>
                  <a:pt x="4572" y="785"/>
                </a:lnTo>
                <a:lnTo>
                  <a:pt x="4582" y="831"/>
                </a:lnTo>
                <a:lnTo>
                  <a:pt x="4585" y="875"/>
                </a:lnTo>
                <a:lnTo>
                  <a:pt x="5159" y="875"/>
                </a:lnTo>
                <a:lnTo>
                  <a:pt x="4022" y="1309"/>
                </a:lnTo>
                <a:lnTo>
                  <a:pt x="2886" y="875"/>
                </a:lnTo>
                <a:lnTo>
                  <a:pt x="3459" y="875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9"/>
          <p:cNvSpPr/>
          <p:nvPr/>
        </p:nvSpPr>
        <p:spPr>
          <a:xfrm>
            <a:off x="9074880" y="171000"/>
            <a:ext cx="100548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gas cost =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85 x cost to build and run the engine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640080" y="4141800"/>
            <a:ext cx="3809520" cy="253332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1251720" y="644040"/>
            <a:ext cx="4051800" cy="347076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6002280" y="731520"/>
            <a:ext cx="2684520" cy="292608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3576960" y="1917720"/>
            <a:ext cx="3047760" cy="380952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5"/>
          <a:stretch/>
        </p:blipFill>
        <p:spPr>
          <a:xfrm>
            <a:off x="5860800" y="4206240"/>
            <a:ext cx="3191760" cy="259164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6"/>
          <a:stretch/>
        </p:blipFill>
        <p:spPr>
          <a:xfrm>
            <a:off x="4787640" y="4683600"/>
            <a:ext cx="2161800" cy="211428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7"/>
          <a:stretch/>
        </p:blipFill>
        <p:spPr>
          <a:xfrm>
            <a:off x="365760" y="2560320"/>
            <a:ext cx="2377440" cy="237744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8"/>
          <a:stretch/>
        </p:blipFill>
        <p:spPr>
          <a:xfrm>
            <a:off x="7223760" y="3160800"/>
            <a:ext cx="2142720" cy="214272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9"/>
          <a:stretch/>
        </p:blipFill>
        <p:spPr>
          <a:xfrm>
            <a:off x="2377440" y="3840480"/>
            <a:ext cx="3090960" cy="307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Application>LibreOffice/5.3.6.1$Linux_X86_64 LibreOffice_project/30$Build-1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2019-12-17T07:08:50Z</dcterms:modified>
  <cp:revision>9</cp:revision>
  <dc:subject/>
  <dc:title/>
</cp:coreProperties>
</file>