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28"/>
  </p:notesMasterIdLst>
  <p:sldIdLst>
    <p:sldId id="256" r:id="rId2"/>
    <p:sldId id="257" r:id="rId3"/>
    <p:sldId id="258" r:id="rId4"/>
    <p:sldId id="262" r:id="rId5"/>
    <p:sldId id="273" r:id="rId6"/>
    <p:sldId id="260" r:id="rId7"/>
    <p:sldId id="259" r:id="rId8"/>
    <p:sldId id="261" r:id="rId9"/>
    <p:sldId id="264" r:id="rId10"/>
    <p:sldId id="263" r:id="rId11"/>
    <p:sldId id="265" r:id="rId12"/>
    <p:sldId id="266" r:id="rId13"/>
    <p:sldId id="272" r:id="rId14"/>
    <p:sldId id="267" r:id="rId15"/>
    <p:sldId id="268" r:id="rId16"/>
    <p:sldId id="274" r:id="rId17"/>
    <p:sldId id="275" r:id="rId18"/>
    <p:sldId id="276" r:id="rId19"/>
    <p:sldId id="278" r:id="rId20"/>
    <p:sldId id="279" r:id="rId21"/>
    <p:sldId id="277" r:id="rId22"/>
    <p:sldId id="280" r:id="rId23"/>
    <p:sldId id="281" r:id="rId24"/>
    <p:sldId id="282" r:id="rId25"/>
    <p:sldId id="271" r:id="rId26"/>
    <p:sldId id="270" r:id="rId2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15" autoAdjust="0"/>
    <p:restoredTop sz="94660"/>
  </p:normalViewPr>
  <p:slideViewPr>
    <p:cSldViewPr>
      <p:cViewPr varScale="1">
        <p:scale>
          <a:sx n="66" d="100"/>
          <a:sy n="66" d="100"/>
        </p:scale>
        <p:origin x="1272" y="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8A1888-5B84-4577-8768-985065EE12AC}" type="datetimeFigureOut">
              <a:rPr lang="zh-CN" altLang="en-US" smtClean="0"/>
              <a:pPr/>
              <a:t>2017/10/27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AC2ED6-1423-43DF-8682-A25772950B7E}" type="slidenum">
              <a:rPr lang="zh-CN" altLang="en-US" smtClean="0"/>
              <a:pPr/>
              <a:t>‹#›</a:t>
            </a:fld>
            <a:endParaRPr lang="zh-CN" altLang="en-US"/>
          </a:p>
        </p:txBody>
      </p:sp>
    </p:spTree>
    <p:extLst>
      <p:ext uri="{BB962C8B-B14F-4D97-AF65-F5344CB8AC3E}">
        <p14:creationId xmlns:p14="http://schemas.microsoft.com/office/powerpoint/2010/main" val="2398572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9AC2ED6-1423-43DF-8682-A25772950B7E}" type="slidenum">
              <a:rPr lang="zh-CN" altLang="en-US" smtClean="0"/>
              <a:pPr/>
              <a:t>1</a:t>
            </a:fld>
            <a:endParaRPr lang="zh-CN" altLang="en-US"/>
          </a:p>
        </p:txBody>
      </p:sp>
    </p:spTree>
    <p:extLst>
      <p:ext uri="{BB962C8B-B14F-4D97-AF65-F5344CB8AC3E}">
        <p14:creationId xmlns:p14="http://schemas.microsoft.com/office/powerpoint/2010/main" val="1277126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zh-CN" altLang="en-US">
              <a:latin typeface="Arial" charset="0"/>
              <a:ea typeface="宋体" charset="-122"/>
            </a:endParaRPr>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7"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8"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9"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10"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11"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12"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13"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14"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15"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16"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17"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18"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19"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20"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21"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22"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23"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24"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25"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26"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27"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28"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29"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30"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31"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32"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33"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34"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35"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36"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a:defRPr/>
              </a:pPr>
              <a:endParaRPr lang="zh-CN" altLang="en-US">
                <a:latin typeface="Arial" charset="0"/>
                <a:ea typeface="宋体" charset="-122"/>
              </a:endParaRPr>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zh-CN" altLang="en-US">
              <a:latin typeface="Arial" charset="0"/>
              <a:ea typeface="宋体" charset="-122"/>
            </a:endParaRPr>
          </a:p>
        </p:txBody>
      </p:sp>
      <p:sp>
        <p:nvSpPr>
          <p:cNvPr id="224259"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p>
        </p:txBody>
      </p:sp>
      <p:sp>
        <p:nvSpPr>
          <p:cNvPr id="224260"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a:t>单击此处编辑母版副标题样式</a:t>
            </a:r>
          </a:p>
        </p:txBody>
      </p:sp>
      <p:sp>
        <p:nvSpPr>
          <p:cNvPr id="38" name="Rectangle 5"/>
          <p:cNvSpPr>
            <a:spLocks noGrp="1" noChangeArrowheads="1"/>
          </p:cNvSpPr>
          <p:nvPr>
            <p:ph type="dt" sz="half" idx="10"/>
          </p:nvPr>
        </p:nvSpPr>
        <p:spPr/>
        <p:txBody>
          <a:bodyPr/>
          <a:lstStyle>
            <a:lvl1pPr>
              <a:defRPr smtClean="0"/>
            </a:lvl1pPr>
          </a:lstStyle>
          <a:p>
            <a:pPr>
              <a:defRPr/>
            </a:pPr>
            <a:endParaRPr lang="en-US" altLang="zh-CN"/>
          </a:p>
        </p:txBody>
      </p:sp>
      <p:sp>
        <p:nvSpPr>
          <p:cNvPr id="39" name="Rectangle 6"/>
          <p:cNvSpPr>
            <a:spLocks noGrp="1" noChangeArrowheads="1"/>
          </p:cNvSpPr>
          <p:nvPr>
            <p:ph type="ftr" sz="quarter" idx="11"/>
          </p:nvPr>
        </p:nvSpPr>
        <p:spPr/>
        <p:txBody>
          <a:bodyPr/>
          <a:lstStyle>
            <a:lvl1pPr>
              <a:defRPr smtClean="0"/>
            </a:lvl1pPr>
          </a:lstStyle>
          <a:p>
            <a:pPr>
              <a:defRPr/>
            </a:pPr>
            <a:endParaRPr lang="en-US" altLang="zh-CN"/>
          </a:p>
        </p:txBody>
      </p:sp>
      <p:sp>
        <p:nvSpPr>
          <p:cNvPr id="40" name="Rectangle 7"/>
          <p:cNvSpPr>
            <a:spLocks noGrp="1" noChangeArrowheads="1"/>
          </p:cNvSpPr>
          <p:nvPr>
            <p:ph type="sldNum" sz="quarter" idx="12"/>
          </p:nvPr>
        </p:nvSpPr>
        <p:spPr/>
        <p:txBody>
          <a:bodyPr/>
          <a:lstStyle>
            <a:lvl1pPr>
              <a:defRPr smtClean="0"/>
            </a:lvl1pPr>
          </a:lstStyle>
          <a:p>
            <a:pPr>
              <a:defRPr/>
            </a:pPr>
            <a:fld id="{57026B7E-415F-44E8-86C9-70ACD66291FB}"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5FDA7F1A-0599-42C2-AC56-141967E489ED}"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CB732CB1-DC92-435D-9D9E-7D8F243EE7EC}"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8229600" cy="21288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4000500"/>
            <a:ext cx="8229600" cy="2130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20F461FB-A87F-410D-AD76-9ED295BA96CE}"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E2B99E0E-710B-499A-B7D1-D76DEDA59C85}"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22238"/>
            <a:ext cx="8229600" cy="6008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7D3DEEE6-0A31-477E-A578-5704F2A398A5}"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OverTx" preserve="1">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719263"/>
            <a:ext cx="4038600" cy="21288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719263"/>
            <a:ext cx="4038600" cy="21288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half" idx="3"/>
          </p:nvPr>
        </p:nvSpPr>
        <p:spPr>
          <a:xfrm>
            <a:off x="457200" y="4000500"/>
            <a:ext cx="8229600" cy="2130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7"/>
          <p:cNvSpPr>
            <a:spLocks noGrp="1" noChangeArrowheads="1"/>
          </p:cNvSpPr>
          <p:nvPr>
            <p:ph type="sldNum" sz="quarter" idx="12"/>
          </p:nvPr>
        </p:nvSpPr>
        <p:spPr>
          <a:ln/>
        </p:spPr>
        <p:txBody>
          <a:bodyPr/>
          <a:lstStyle>
            <a:lvl1pPr>
              <a:defRPr/>
            </a:lvl1pPr>
          </a:lstStyle>
          <a:p>
            <a:pPr>
              <a:defRPr/>
            </a:pPr>
            <a:fld id="{4ACBC043-ECD8-4DC3-8B49-E0DF2DC3B630}"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B0E58A6D-8486-43F8-9263-C8CE2B779FD7}"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488B3895-5018-4845-A4A6-8414A6FFCB9D}"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155F89C9-7ADC-4374-8F23-C2118BA7A76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3ED9C4A9-924F-4200-926D-F3C0EB996EC4}"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6442460A-A8AB-4842-925B-DEBBA845BE04}"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9B145450-A7A1-469E-B66F-EAF81B11538E}"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D732F8DE-0DE7-4ABA-972C-A3C0611CA85C}"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504A9A2-0E6B-430A-BA0F-17891DE8B458}"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3234"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a:defRPr/>
            </a:pPr>
            <a:endParaRPr lang="zh-CN" altLang="en-US">
              <a:latin typeface="Arial" charset="0"/>
              <a:ea typeface="宋体" charset="-122"/>
            </a:endParaRPr>
          </a:p>
        </p:txBody>
      </p:sp>
      <p:sp>
        <p:nvSpPr>
          <p:cNvPr id="1027"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23237"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smtClean="0">
                <a:latin typeface="Arial" charset="0"/>
                <a:ea typeface="宋体" charset="-122"/>
              </a:defRPr>
            </a:lvl1pPr>
          </a:lstStyle>
          <a:p>
            <a:pPr>
              <a:defRPr/>
            </a:pPr>
            <a:endParaRPr lang="en-US" altLang="zh-CN"/>
          </a:p>
        </p:txBody>
      </p:sp>
      <p:sp>
        <p:nvSpPr>
          <p:cNvPr id="223238"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smtClean="0">
                <a:latin typeface="Arial" charset="0"/>
                <a:ea typeface="宋体" charset="-122"/>
              </a:defRPr>
            </a:lvl1pPr>
          </a:lstStyle>
          <a:p>
            <a:pPr>
              <a:defRPr/>
            </a:pPr>
            <a:endParaRPr lang="en-US" altLang="zh-CN"/>
          </a:p>
        </p:txBody>
      </p:sp>
      <p:sp>
        <p:nvSpPr>
          <p:cNvPr id="223239"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smtClean="0">
                <a:latin typeface="Arial" charset="0"/>
                <a:ea typeface="宋体" charset="-122"/>
              </a:defRPr>
            </a:lvl1pPr>
          </a:lstStyle>
          <a:p>
            <a:pPr>
              <a:defRPr/>
            </a:pPr>
            <a:fld id="{A24624A9-9679-4E1E-A14F-39B2C0BCCC1E}" type="slidenum">
              <a:rPr lang="en-US" altLang="zh-CN"/>
              <a:pPr>
                <a:defRPr/>
              </a:pPr>
              <a:t>‹#›</a:t>
            </a:fld>
            <a:endParaRPr lang="en-US" altLang="zh-CN"/>
          </a:p>
        </p:txBody>
      </p:sp>
      <p:grpSp>
        <p:nvGrpSpPr>
          <p:cNvPr id="1032" name="Group 8"/>
          <p:cNvGrpSpPr>
            <a:grpSpLocks/>
          </p:cNvGrpSpPr>
          <p:nvPr/>
        </p:nvGrpSpPr>
        <p:grpSpPr bwMode="auto">
          <a:xfrm>
            <a:off x="8153400" y="152400"/>
            <a:ext cx="792163" cy="1295400"/>
            <a:chOff x="5136" y="960"/>
            <a:chExt cx="528" cy="864"/>
          </a:xfrm>
        </p:grpSpPr>
        <p:sp>
          <p:nvSpPr>
            <p:cNvPr id="223241"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223242" name="Oval 10"/>
            <p:cNvSpPr>
              <a:spLocks noChangeArrowheads="1"/>
            </p:cNvSpPr>
            <p:nvPr/>
          </p:nvSpPr>
          <p:spPr bwMode="auto">
            <a:xfrm>
              <a:off x="5248" y="960"/>
              <a:ext cx="79" cy="80"/>
            </a:xfrm>
            <a:prstGeom prst="ellipse">
              <a:avLst/>
            </a:prstGeom>
            <a:solidFill>
              <a:schemeClr val="tx2"/>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223243" name="Oval 11"/>
            <p:cNvSpPr>
              <a:spLocks noChangeArrowheads="1"/>
            </p:cNvSpPr>
            <p:nvPr/>
          </p:nvSpPr>
          <p:spPr bwMode="auto">
            <a:xfrm>
              <a:off x="5360" y="960"/>
              <a:ext cx="79" cy="80"/>
            </a:xfrm>
            <a:prstGeom prst="ellipse">
              <a:avLst/>
            </a:prstGeom>
            <a:solidFill>
              <a:schemeClr val="tx2"/>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223244" name="Oval 12"/>
            <p:cNvSpPr>
              <a:spLocks noChangeArrowheads="1"/>
            </p:cNvSpPr>
            <p:nvPr/>
          </p:nvSpPr>
          <p:spPr bwMode="auto">
            <a:xfrm>
              <a:off x="5136" y="1072"/>
              <a:ext cx="80" cy="79"/>
            </a:xfrm>
            <a:prstGeom prst="ellipse">
              <a:avLst/>
            </a:prstGeom>
            <a:solidFill>
              <a:schemeClr val="tx2"/>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223245" name="Oval 13"/>
            <p:cNvSpPr>
              <a:spLocks noChangeArrowheads="1"/>
            </p:cNvSpPr>
            <p:nvPr/>
          </p:nvSpPr>
          <p:spPr bwMode="auto">
            <a:xfrm>
              <a:off x="5248" y="1072"/>
              <a:ext cx="79" cy="79"/>
            </a:xfrm>
            <a:prstGeom prst="ellipse">
              <a:avLst/>
            </a:prstGeom>
            <a:solidFill>
              <a:schemeClr val="tx2"/>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223246" name="Oval 14"/>
            <p:cNvSpPr>
              <a:spLocks noChangeArrowheads="1"/>
            </p:cNvSpPr>
            <p:nvPr/>
          </p:nvSpPr>
          <p:spPr bwMode="auto">
            <a:xfrm>
              <a:off x="5360" y="1072"/>
              <a:ext cx="79" cy="79"/>
            </a:xfrm>
            <a:prstGeom prst="ellipse">
              <a:avLst/>
            </a:prstGeom>
            <a:solidFill>
              <a:schemeClr val="tx2"/>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223247" name="Oval 15"/>
            <p:cNvSpPr>
              <a:spLocks noChangeArrowheads="1"/>
            </p:cNvSpPr>
            <p:nvPr/>
          </p:nvSpPr>
          <p:spPr bwMode="auto">
            <a:xfrm>
              <a:off x="5472" y="1072"/>
              <a:ext cx="79" cy="79"/>
            </a:xfrm>
            <a:prstGeom prst="ellipse">
              <a:avLst/>
            </a:prstGeom>
            <a:solidFill>
              <a:schemeClr val="accent2"/>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223248" name="Oval 16"/>
            <p:cNvSpPr>
              <a:spLocks noChangeArrowheads="1"/>
            </p:cNvSpPr>
            <p:nvPr/>
          </p:nvSpPr>
          <p:spPr bwMode="auto">
            <a:xfrm>
              <a:off x="5136" y="1184"/>
              <a:ext cx="80" cy="79"/>
            </a:xfrm>
            <a:prstGeom prst="ellipse">
              <a:avLst/>
            </a:prstGeom>
            <a:solidFill>
              <a:schemeClr val="tx2"/>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223249" name="Oval 17"/>
            <p:cNvSpPr>
              <a:spLocks noChangeArrowheads="1"/>
            </p:cNvSpPr>
            <p:nvPr/>
          </p:nvSpPr>
          <p:spPr bwMode="auto">
            <a:xfrm>
              <a:off x="5248" y="1184"/>
              <a:ext cx="79" cy="79"/>
            </a:xfrm>
            <a:prstGeom prst="ellipse">
              <a:avLst/>
            </a:prstGeom>
            <a:solidFill>
              <a:schemeClr val="tx2"/>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223250" name="Oval 18"/>
            <p:cNvSpPr>
              <a:spLocks noChangeArrowheads="1"/>
            </p:cNvSpPr>
            <p:nvPr/>
          </p:nvSpPr>
          <p:spPr bwMode="auto">
            <a:xfrm>
              <a:off x="5360" y="1184"/>
              <a:ext cx="79" cy="79"/>
            </a:xfrm>
            <a:prstGeom prst="ellipse">
              <a:avLst/>
            </a:prstGeom>
            <a:solidFill>
              <a:schemeClr val="accent2"/>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223251" name="Oval 19"/>
            <p:cNvSpPr>
              <a:spLocks noChangeArrowheads="1"/>
            </p:cNvSpPr>
            <p:nvPr/>
          </p:nvSpPr>
          <p:spPr bwMode="auto">
            <a:xfrm>
              <a:off x="5472" y="1184"/>
              <a:ext cx="79" cy="79"/>
            </a:xfrm>
            <a:prstGeom prst="ellipse">
              <a:avLst/>
            </a:prstGeom>
            <a:solidFill>
              <a:schemeClr val="accent2"/>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223252" name="Oval 20"/>
            <p:cNvSpPr>
              <a:spLocks noChangeArrowheads="1"/>
            </p:cNvSpPr>
            <p:nvPr/>
          </p:nvSpPr>
          <p:spPr bwMode="auto">
            <a:xfrm>
              <a:off x="5584" y="1184"/>
              <a:ext cx="80" cy="79"/>
            </a:xfrm>
            <a:prstGeom prst="ellipse">
              <a:avLst/>
            </a:prstGeom>
            <a:solidFill>
              <a:schemeClr val="accent1"/>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223253"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223254" name="Oval 22"/>
            <p:cNvSpPr>
              <a:spLocks noChangeArrowheads="1"/>
            </p:cNvSpPr>
            <p:nvPr/>
          </p:nvSpPr>
          <p:spPr bwMode="auto">
            <a:xfrm>
              <a:off x="5248" y="1296"/>
              <a:ext cx="79" cy="80"/>
            </a:xfrm>
            <a:prstGeom prst="ellipse">
              <a:avLst/>
            </a:prstGeom>
            <a:solidFill>
              <a:schemeClr val="accent2"/>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223255" name="Oval 23"/>
            <p:cNvSpPr>
              <a:spLocks noChangeArrowheads="1"/>
            </p:cNvSpPr>
            <p:nvPr/>
          </p:nvSpPr>
          <p:spPr bwMode="auto">
            <a:xfrm>
              <a:off x="5360" y="1296"/>
              <a:ext cx="79" cy="80"/>
            </a:xfrm>
            <a:prstGeom prst="ellipse">
              <a:avLst/>
            </a:prstGeom>
            <a:solidFill>
              <a:schemeClr val="accent2"/>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223256" name="Oval 24"/>
            <p:cNvSpPr>
              <a:spLocks noChangeArrowheads="1"/>
            </p:cNvSpPr>
            <p:nvPr/>
          </p:nvSpPr>
          <p:spPr bwMode="auto">
            <a:xfrm>
              <a:off x="5472" y="1296"/>
              <a:ext cx="79" cy="80"/>
            </a:xfrm>
            <a:prstGeom prst="ellipse">
              <a:avLst/>
            </a:prstGeom>
            <a:solidFill>
              <a:schemeClr val="accent1"/>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223257"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223258" name="Oval 26"/>
            <p:cNvSpPr>
              <a:spLocks noChangeArrowheads="1"/>
            </p:cNvSpPr>
            <p:nvPr/>
          </p:nvSpPr>
          <p:spPr bwMode="auto">
            <a:xfrm>
              <a:off x="5248" y="1408"/>
              <a:ext cx="79" cy="80"/>
            </a:xfrm>
            <a:prstGeom prst="ellipse">
              <a:avLst/>
            </a:prstGeom>
            <a:solidFill>
              <a:schemeClr val="accent2"/>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223259" name="Oval 27"/>
            <p:cNvSpPr>
              <a:spLocks noChangeArrowheads="1"/>
            </p:cNvSpPr>
            <p:nvPr/>
          </p:nvSpPr>
          <p:spPr bwMode="auto">
            <a:xfrm>
              <a:off x="5360" y="1408"/>
              <a:ext cx="79" cy="80"/>
            </a:xfrm>
            <a:prstGeom prst="ellipse">
              <a:avLst/>
            </a:prstGeom>
            <a:solidFill>
              <a:schemeClr val="accent1"/>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223260" name="Oval 28"/>
            <p:cNvSpPr>
              <a:spLocks noChangeArrowheads="1"/>
            </p:cNvSpPr>
            <p:nvPr/>
          </p:nvSpPr>
          <p:spPr bwMode="auto">
            <a:xfrm>
              <a:off x="5472" y="1408"/>
              <a:ext cx="79" cy="80"/>
            </a:xfrm>
            <a:prstGeom prst="ellipse">
              <a:avLst/>
            </a:prstGeom>
            <a:solidFill>
              <a:schemeClr val="accent1"/>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223261"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223262" name="Oval 30"/>
            <p:cNvSpPr>
              <a:spLocks noChangeArrowheads="1"/>
            </p:cNvSpPr>
            <p:nvPr/>
          </p:nvSpPr>
          <p:spPr bwMode="auto">
            <a:xfrm>
              <a:off x="5136" y="1520"/>
              <a:ext cx="80" cy="79"/>
            </a:xfrm>
            <a:prstGeom prst="ellipse">
              <a:avLst/>
            </a:prstGeom>
            <a:solidFill>
              <a:schemeClr val="accent2"/>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223263" name="Oval 31"/>
            <p:cNvSpPr>
              <a:spLocks noChangeArrowheads="1"/>
            </p:cNvSpPr>
            <p:nvPr/>
          </p:nvSpPr>
          <p:spPr bwMode="auto">
            <a:xfrm>
              <a:off x="5248" y="1520"/>
              <a:ext cx="79" cy="79"/>
            </a:xfrm>
            <a:prstGeom prst="ellipse">
              <a:avLst/>
            </a:prstGeom>
            <a:solidFill>
              <a:schemeClr val="accent1"/>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223264" name="Oval 32"/>
            <p:cNvSpPr>
              <a:spLocks noChangeArrowheads="1"/>
            </p:cNvSpPr>
            <p:nvPr/>
          </p:nvSpPr>
          <p:spPr bwMode="auto">
            <a:xfrm>
              <a:off x="5360" y="1520"/>
              <a:ext cx="79" cy="79"/>
            </a:xfrm>
            <a:prstGeom prst="ellipse">
              <a:avLst/>
            </a:prstGeom>
            <a:solidFill>
              <a:schemeClr val="accent1"/>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223265" name="Oval 33"/>
            <p:cNvSpPr>
              <a:spLocks noChangeArrowheads="1"/>
            </p:cNvSpPr>
            <p:nvPr/>
          </p:nvSpPr>
          <p:spPr bwMode="auto">
            <a:xfrm>
              <a:off x="5472" y="1520"/>
              <a:ext cx="79" cy="79"/>
            </a:xfrm>
            <a:prstGeom prst="ellipse">
              <a:avLst/>
            </a:prstGeom>
            <a:solidFill>
              <a:schemeClr val="folHlink"/>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223266" name="Oval 34"/>
            <p:cNvSpPr>
              <a:spLocks noChangeArrowheads="1"/>
            </p:cNvSpPr>
            <p:nvPr/>
          </p:nvSpPr>
          <p:spPr bwMode="auto">
            <a:xfrm>
              <a:off x="5136" y="1632"/>
              <a:ext cx="80" cy="79"/>
            </a:xfrm>
            <a:prstGeom prst="ellipse">
              <a:avLst/>
            </a:prstGeom>
            <a:solidFill>
              <a:schemeClr val="accent1"/>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223267" name="Oval 35"/>
            <p:cNvSpPr>
              <a:spLocks noChangeArrowheads="1"/>
            </p:cNvSpPr>
            <p:nvPr/>
          </p:nvSpPr>
          <p:spPr bwMode="auto">
            <a:xfrm>
              <a:off x="5248" y="1632"/>
              <a:ext cx="79" cy="79"/>
            </a:xfrm>
            <a:prstGeom prst="ellipse">
              <a:avLst/>
            </a:prstGeom>
            <a:solidFill>
              <a:schemeClr val="accent1"/>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223268" name="Oval 36"/>
            <p:cNvSpPr>
              <a:spLocks noChangeArrowheads="1"/>
            </p:cNvSpPr>
            <p:nvPr/>
          </p:nvSpPr>
          <p:spPr bwMode="auto">
            <a:xfrm>
              <a:off x="5360" y="1632"/>
              <a:ext cx="79" cy="79"/>
            </a:xfrm>
            <a:prstGeom prst="ellipse">
              <a:avLst/>
            </a:prstGeom>
            <a:solidFill>
              <a:schemeClr val="folHlink"/>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223269" name="Oval 37"/>
            <p:cNvSpPr>
              <a:spLocks noChangeArrowheads="1"/>
            </p:cNvSpPr>
            <p:nvPr/>
          </p:nvSpPr>
          <p:spPr bwMode="auto">
            <a:xfrm>
              <a:off x="5472" y="1632"/>
              <a:ext cx="79" cy="79"/>
            </a:xfrm>
            <a:prstGeom prst="ellipse">
              <a:avLst/>
            </a:prstGeom>
            <a:solidFill>
              <a:schemeClr val="folHlink"/>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223270" name="Oval 38"/>
            <p:cNvSpPr>
              <a:spLocks noChangeArrowheads="1"/>
            </p:cNvSpPr>
            <p:nvPr/>
          </p:nvSpPr>
          <p:spPr bwMode="auto">
            <a:xfrm>
              <a:off x="5248" y="1744"/>
              <a:ext cx="79" cy="80"/>
            </a:xfrm>
            <a:prstGeom prst="ellipse">
              <a:avLst/>
            </a:prstGeom>
            <a:solidFill>
              <a:schemeClr val="folHlink"/>
            </a:solidFill>
            <a:ln w="9525">
              <a:noFill/>
              <a:round/>
              <a:headEnd/>
              <a:tailEnd/>
            </a:ln>
            <a:effectLst/>
          </p:spPr>
          <p:txBody>
            <a:bodyPr wrap="none" anchor="ctr"/>
            <a:lstStyle/>
            <a:p>
              <a:pPr>
                <a:defRPr/>
              </a:pPr>
              <a:endParaRPr lang="zh-CN" altLang="en-US">
                <a:latin typeface="Arial" charset="0"/>
                <a:ea typeface="宋体" charset="-122"/>
              </a:endParaRPr>
            </a:p>
          </p:txBody>
        </p:sp>
        <p:sp>
          <p:nvSpPr>
            <p:cNvPr id="223271" name="Oval 39"/>
            <p:cNvSpPr>
              <a:spLocks noChangeArrowheads="1"/>
            </p:cNvSpPr>
            <p:nvPr/>
          </p:nvSpPr>
          <p:spPr bwMode="auto">
            <a:xfrm>
              <a:off x="5472" y="1744"/>
              <a:ext cx="79" cy="80"/>
            </a:xfrm>
            <a:prstGeom prst="ellipse">
              <a:avLst/>
            </a:prstGeom>
            <a:solidFill>
              <a:schemeClr val="folHlink"/>
            </a:solidFill>
            <a:ln w="9525">
              <a:noFill/>
              <a:round/>
              <a:headEnd/>
              <a:tailEnd/>
            </a:ln>
            <a:effectLst/>
          </p:spPr>
          <p:txBody>
            <a:bodyPr wrap="none" anchor="ctr"/>
            <a:lstStyle/>
            <a:p>
              <a:pPr>
                <a:defRPr/>
              </a:pPr>
              <a:endParaRPr lang="zh-CN" altLang="en-US">
                <a:latin typeface="Arial" charset="0"/>
                <a:ea typeface="宋体" charset="-122"/>
              </a:endParaRPr>
            </a:p>
          </p:txBody>
        </p:sp>
      </p:grpSp>
    </p:spTree>
  </p:cSld>
  <p:clrMap bg1="lt1" tx1="dk1" bg2="lt2" tx2="dk2" accent1="accent1" accent2="accent2" accent3="accent3" accent4="accent4" accent5="accent5" accent6="accent6" hlink="hlink" folHlink="folHlink"/>
  <p:sldLayoutIdLst>
    <p:sldLayoutId id="2147483690"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Lst>
  <p:timing>
    <p:tnLst>
      <p:par>
        <p:cTn id="1" dur="indefinite" restart="never" nodeType="tmRoot"/>
      </p:par>
    </p:tnLst>
  </p:timing>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charset="-122"/>
        </a:defRPr>
      </a:lvl2pPr>
      <a:lvl3pPr algn="l" rtl="0" eaLnBrk="0" fontAlgn="base" hangingPunct="0">
        <a:spcBef>
          <a:spcPct val="0"/>
        </a:spcBef>
        <a:spcAft>
          <a:spcPct val="0"/>
        </a:spcAft>
        <a:defRPr sz="3900" b="1">
          <a:solidFill>
            <a:schemeClr val="tx2"/>
          </a:solidFill>
          <a:latin typeface="Arial" charset="0"/>
          <a:ea typeface="宋体" charset="-122"/>
        </a:defRPr>
      </a:lvl3pPr>
      <a:lvl4pPr algn="l" rtl="0" eaLnBrk="0" fontAlgn="base" hangingPunct="0">
        <a:spcBef>
          <a:spcPct val="0"/>
        </a:spcBef>
        <a:spcAft>
          <a:spcPct val="0"/>
        </a:spcAft>
        <a:defRPr sz="3900" b="1">
          <a:solidFill>
            <a:schemeClr val="tx2"/>
          </a:solidFill>
          <a:latin typeface="Arial" charset="0"/>
          <a:ea typeface="宋体" charset="-122"/>
        </a:defRPr>
      </a:lvl4pPr>
      <a:lvl5pPr algn="l" rtl="0" eaLnBrk="0" fontAlgn="base" hangingPunct="0">
        <a:spcBef>
          <a:spcPct val="0"/>
        </a:spcBef>
        <a:spcAft>
          <a:spcPct val="0"/>
        </a:spcAft>
        <a:defRPr sz="3900" b="1">
          <a:solidFill>
            <a:schemeClr val="tx2"/>
          </a:solidFill>
          <a:latin typeface="Arial" charset="0"/>
          <a:ea typeface="宋体" charset="-122"/>
        </a:defRPr>
      </a:lvl5pPr>
      <a:lvl6pPr marL="457200" algn="l" rtl="0" fontAlgn="base">
        <a:spcBef>
          <a:spcPct val="0"/>
        </a:spcBef>
        <a:spcAft>
          <a:spcPct val="0"/>
        </a:spcAft>
        <a:defRPr sz="3900" b="1">
          <a:solidFill>
            <a:schemeClr val="tx2"/>
          </a:solidFill>
          <a:latin typeface="Arial" charset="0"/>
          <a:ea typeface="宋体" charset="-122"/>
        </a:defRPr>
      </a:lvl6pPr>
      <a:lvl7pPr marL="914400" algn="l" rtl="0" fontAlgn="base">
        <a:spcBef>
          <a:spcPct val="0"/>
        </a:spcBef>
        <a:spcAft>
          <a:spcPct val="0"/>
        </a:spcAft>
        <a:defRPr sz="3900" b="1">
          <a:solidFill>
            <a:schemeClr val="tx2"/>
          </a:solidFill>
          <a:latin typeface="Arial" charset="0"/>
          <a:ea typeface="宋体" charset="-122"/>
        </a:defRPr>
      </a:lvl7pPr>
      <a:lvl8pPr marL="1371600" algn="l" rtl="0" fontAlgn="base">
        <a:spcBef>
          <a:spcPct val="0"/>
        </a:spcBef>
        <a:spcAft>
          <a:spcPct val="0"/>
        </a:spcAft>
        <a:defRPr sz="3900" b="1">
          <a:solidFill>
            <a:schemeClr val="tx2"/>
          </a:solidFill>
          <a:latin typeface="Arial" charset="0"/>
          <a:ea typeface="宋体" charset="-122"/>
        </a:defRPr>
      </a:lvl8pPr>
      <a:lvl9pPr marL="1828800" algn="l" rtl="0" fontAlgn="base">
        <a:spcBef>
          <a:spcPct val="0"/>
        </a:spcBef>
        <a:spcAft>
          <a:spcPct val="0"/>
        </a:spcAft>
        <a:defRPr sz="3900" b="1">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dirty="0" smtClean="0"/>
              <a:t>程序设计入门</a:t>
            </a:r>
          </a:p>
        </p:txBody>
      </p:sp>
      <p:sp>
        <p:nvSpPr>
          <p:cNvPr id="3075" name="Rectangle 3"/>
          <p:cNvSpPr>
            <a:spLocks noGrp="1" noChangeArrowheads="1"/>
          </p:cNvSpPr>
          <p:nvPr>
            <p:ph type="subTitle" idx="1"/>
          </p:nvPr>
        </p:nvSpPr>
        <p:spPr>
          <a:xfrm>
            <a:off x="1716088" y="3887788"/>
            <a:ext cx="5257800" cy="1049337"/>
          </a:xfrm>
        </p:spPr>
        <p:txBody>
          <a:bodyPr/>
          <a:lstStyle/>
          <a:p>
            <a:pPr eaLnBrk="1" hangingPunct="1"/>
            <a:r>
              <a:rPr lang="zh-CN" altLang="en-US" sz="2800" dirty="0" smtClean="0"/>
              <a:t>中山大学 林一诺</a:t>
            </a:r>
          </a:p>
        </p:txBody>
      </p:sp>
    </p:spTree>
  </p:cSld>
  <p:clrMapOvr>
    <a:masterClrMapping/>
  </p:clrMapOvr>
  <p:transition advTm="9797"/>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位运算</a:t>
            </a:r>
            <a:endParaRPr lang="en-US" altLang="zh-CN" dirty="0"/>
          </a:p>
        </p:txBody>
      </p:sp>
      <p:sp>
        <p:nvSpPr>
          <p:cNvPr id="3" name="内容占位符 2"/>
          <p:cNvSpPr>
            <a:spLocks noGrp="1"/>
          </p:cNvSpPr>
          <p:nvPr>
            <p:ph idx="1"/>
          </p:nvPr>
        </p:nvSpPr>
        <p:spPr/>
        <p:txBody>
          <a:bodyPr/>
          <a:lstStyle/>
          <a:p>
            <a:r>
              <a:rPr lang="zh-CN" altLang="en-US" dirty="0" smtClean="0"/>
              <a:t>与运算：</a:t>
            </a:r>
            <a:endParaRPr lang="en-US" altLang="zh-CN" dirty="0" smtClean="0"/>
          </a:p>
          <a:p>
            <a:pPr marL="344487" lvl="1" indent="0">
              <a:buNone/>
            </a:pPr>
            <a:r>
              <a:rPr lang="en-US" altLang="zh-CN" sz="3000" dirty="0" smtClean="0"/>
              <a:t>	</a:t>
            </a:r>
            <a:r>
              <a:rPr lang="zh-CN" altLang="en-US" sz="3000" dirty="0" smtClean="0"/>
              <a:t>运算法则：</a:t>
            </a:r>
            <a:endParaRPr lang="en-US" altLang="zh-CN" sz="3000" dirty="0" smtClean="0"/>
          </a:p>
          <a:p>
            <a:pPr marL="344487" lvl="1" indent="0">
              <a:buNone/>
            </a:pPr>
            <a:r>
              <a:rPr lang="en-US" altLang="zh-CN" sz="3000" dirty="0"/>
              <a:t>	</a:t>
            </a:r>
            <a:r>
              <a:rPr lang="en-US" altLang="zh-CN" sz="3000" dirty="0" smtClean="0"/>
              <a:t>1&amp;1=1</a:t>
            </a:r>
            <a:r>
              <a:rPr lang="zh-CN" altLang="en-US" sz="3000" dirty="0" smtClean="0"/>
              <a:t>；</a:t>
            </a:r>
            <a:endParaRPr lang="en-US" altLang="zh-CN" sz="3000" dirty="0" smtClean="0"/>
          </a:p>
          <a:p>
            <a:pPr marL="344487" lvl="1" indent="0">
              <a:buNone/>
            </a:pPr>
            <a:r>
              <a:rPr lang="en-US" altLang="zh-CN" sz="3000" dirty="0"/>
              <a:t>	</a:t>
            </a:r>
            <a:r>
              <a:rPr lang="en-US" altLang="zh-CN" sz="3000" dirty="0" smtClean="0"/>
              <a:t>1&amp;0=0</a:t>
            </a:r>
            <a:r>
              <a:rPr lang="zh-CN" altLang="en-US" sz="3000" dirty="0" smtClean="0"/>
              <a:t>；</a:t>
            </a:r>
            <a:endParaRPr lang="en-US" altLang="zh-CN" sz="3000" dirty="0" smtClean="0"/>
          </a:p>
          <a:p>
            <a:pPr marL="344487" lvl="1" indent="0">
              <a:buNone/>
            </a:pPr>
            <a:r>
              <a:rPr lang="en-US" altLang="zh-CN" sz="3000" dirty="0"/>
              <a:t>	</a:t>
            </a:r>
            <a:r>
              <a:rPr lang="en-US" altLang="zh-CN" sz="3000" dirty="0" smtClean="0"/>
              <a:t>0&amp;1=0</a:t>
            </a:r>
            <a:r>
              <a:rPr lang="zh-CN" altLang="en-US" sz="3000" dirty="0" smtClean="0"/>
              <a:t>；</a:t>
            </a:r>
            <a:endParaRPr lang="en-US" altLang="zh-CN" sz="3000" dirty="0" smtClean="0"/>
          </a:p>
          <a:p>
            <a:pPr marL="344487" lvl="1" indent="0">
              <a:buNone/>
            </a:pPr>
            <a:r>
              <a:rPr lang="en-US" altLang="zh-CN" sz="3000" dirty="0"/>
              <a:t>	</a:t>
            </a:r>
            <a:r>
              <a:rPr lang="en-US" altLang="zh-CN" sz="3000" dirty="0" smtClean="0"/>
              <a:t>0&amp;0=0</a:t>
            </a:r>
            <a:r>
              <a:rPr lang="zh-CN" altLang="en-US" sz="3000" dirty="0" smtClean="0"/>
              <a:t>；</a:t>
            </a:r>
            <a:endParaRPr lang="en-US" altLang="zh-CN" sz="3000" dirty="0" smtClean="0"/>
          </a:p>
          <a:p>
            <a:pPr marL="344487" lvl="1" indent="0">
              <a:buNone/>
            </a:pPr>
            <a:r>
              <a:rPr lang="en-US" altLang="zh-CN" sz="3000" dirty="0"/>
              <a:t>	</a:t>
            </a:r>
            <a:r>
              <a:rPr lang="zh-CN" altLang="en-US" sz="3000" dirty="0" smtClean="0"/>
              <a:t>示例：</a:t>
            </a:r>
            <a:endParaRPr lang="en-US" altLang="zh-CN" sz="3000" dirty="0" smtClean="0"/>
          </a:p>
          <a:p>
            <a:pPr marL="344487" lvl="1" indent="0">
              <a:buNone/>
            </a:pPr>
            <a:r>
              <a:rPr lang="en-US" altLang="zh-CN" sz="3000" dirty="0"/>
              <a:t>	</a:t>
            </a:r>
            <a:r>
              <a:rPr lang="en-US" altLang="zh-CN" sz="3000" dirty="0" smtClean="0"/>
              <a:t>x=1&amp;3;//x=1</a:t>
            </a:r>
          </a:p>
          <a:p>
            <a:endParaRPr lang="zh-CN" altLang="en-US" dirty="0"/>
          </a:p>
        </p:txBody>
      </p:sp>
    </p:spTree>
    <p:extLst>
      <p:ext uri="{BB962C8B-B14F-4D97-AF65-F5344CB8AC3E}">
        <p14:creationId xmlns:p14="http://schemas.microsoft.com/office/powerpoint/2010/main" val="20434537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位运算</a:t>
            </a:r>
            <a:endParaRPr lang="zh-CN" altLang="en-US" dirty="0"/>
          </a:p>
        </p:txBody>
      </p:sp>
      <p:sp>
        <p:nvSpPr>
          <p:cNvPr id="3" name="内容占位符 2"/>
          <p:cNvSpPr>
            <a:spLocks noGrp="1"/>
          </p:cNvSpPr>
          <p:nvPr>
            <p:ph idx="1"/>
          </p:nvPr>
        </p:nvSpPr>
        <p:spPr/>
        <p:txBody>
          <a:bodyPr/>
          <a:lstStyle/>
          <a:p>
            <a:r>
              <a:rPr lang="zh-CN" altLang="en-US" dirty="0" smtClean="0"/>
              <a:t>抑或运算：</a:t>
            </a:r>
            <a:endParaRPr lang="en-US" altLang="zh-CN" dirty="0" smtClean="0"/>
          </a:p>
          <a:p>
            <a:pPr marL="0" indent="0">
              <a:buNone/>
            </a:pPr>
            <a:r>
              <a:rPr lang="en-US" altLang="zh-CN" dirty="0" smtClean="0"/>
              <a:t>	</a:t>
            </a:r>
            <a:r>
              <a:rPr lang="zh-CN" altLang="en-US" dirty="0" smtClean="0"/>
              <a:t>运算法则：</a:t>
            </a:r>
            <a:endParaRPr lang="en-US" altLang="zh-CN" dirty="0" smtClean="0"/>
          </a:p>
          <a:p>
            <a:pPr marL="0" indent="0">
              <a:buNone/>
            </a:pPr>
            <a:r>
              <a:rPr lang="en-US" altLang="zh-CN" dirty="0"/>
              <a:t>	</a:t>
            </a:r>
            <a:r>
              <a:rPr lang="en-US" altLang="zh-CN" dirty="0" smtClean="0"/>
              <a:t>1^1=0;</a:t>
            </a:r>
          </a:p>
          <a:p>
            <a:pPr marL="0" indent="0">
              <a:buNone/>
            </a:pPr>
            <a:r>
              <a:rPr lang="en-US" altLang="zh-CN" dirty="0"/>
              <a:t>	</a:t>
            </a:r>
            <a:r>
              <a:rPr lang="en-US" altLang="zh-CN" dirty="0" smtClean="0"/>
              <a:t>1^0=1;</a:t>
            </a:r>
          </a:p>
          <a:p>
            <a:pPr marL="0" indent="0">
              <a:buNone/>
            </a:pPr>
            <a:r>
              <a:rPr lang="en-US" altLang="zh-CN" dirty="0"/>
              <a:t>	</a:t>
            </a:r>
            <a:r>
              <a:rPr lang="en-US" altLang="zh-CN" dirty="0" smtClean="0"/>
              <a:t>0^1=1;</a:t>
            </a:r>
          </a:p>
          <a:p>
            <a:pPr marL="0" indent="0">
              <a:buNone/>
            </a:pPr>
            <a:r>
              <a:rPr lang="en-US" altLang="zh-CN" dirty="0"/>
              <a:t>	</a:t>
            </a:r>
            <a:r>
              <a:rPr lang="en-US" altLang="zh-CN" dirty="0" smtClean="0"/>
              <a:t>0^0=0;</a:t>
            </a:r>
          </a:p>
          <a:p>
            <a:pPr marL="0" indent="0">
              <a:buNone/>
            </a:pPr>
            <a:r>
              <a:rPr lang="en-US" altLang="zh-CN" dirty="0"/>
              <a:t>	</a:t>
            </a:r>
            <a:r>
              <a:rPr lang="zh-CN" altLang="en-US" dirty="0" smtClean="0"/>
              <a:t>示例：</a:t>
            </a:r>
            <a:endParaRPr lang="en-US" altLang="zh-CN" dirty="0" smtClean="0"/>
          </a:p>
          <a:p>
            <a:pPr marL="0" indent="0">
              <a:buNone/>
            </a:pPr>
            <a:r>
              <a:rPr lang="en-US" altLang="zh-CN" dirty="0"/>
              <a:t>	</a:t>
            </a:r>
            <a:r>
              <a:rPr lang="en-US" altLang="zh-CN" dirty="0" smtClean="0"/>
              <a:t>x=1^3;//x=2</a:t>
            </a:r>
            <a:endParaRPr lang="zh-CN" altLang="en-US" dirty="0"/>
          </a:p>
        </p:txBody>
      </p:sp>
    </p:spTree>
    <p:extLst>
      <p:ext uri="{BB962C8B-B14F-4D97-AF65-F5344CB8AC3E}">
        <p14:creationId xmlns:p14="http://schemas.microsoft.com/office/powerpoint/2010/main" val="23393401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a:t>
            </a:r>
          </a:p>
        </p:txBody>
      </p:sp>
      <p:sp>
        <p:nvSpPr>
          <p:cNvPr id="3" name="内容占位符 2"/>
          <p:cNvSpPr>
            <a:spLocks noGrp="1"/>
          </p:cNvSpPr>
          <p:nvPr>
            <p:ph idx="1"/>
          </p:nvPr>
        </p:nvSpPr>
        <p:spPr/>
        <p:txBody>
          <a:bodyPr/>
          <a:lstStyle/>
          <a:p>
            <a:r>
              <a:rPr lang="zh-CN" altLang="en-US" dirty="0" smtClean="0"/>
              <a:t>简单定义：</a:t>
            </a:r>
            <a:endParaRPr lang="en-US" altLang="zh-CN" dirty="0" smtClean="0"/>
          </a:p>
          <a:p>
            <a:pPr marL="0" indent="0">
              <a:buNone/>
            </a:pPr>
            <a:r>
              <a:rPr lang="en-US" altLang="zh-CN" dirty="0" smtClean="0"/>
              <a:t>	</a:t>
            </a:r>
            <a:r>
              <a:rPr lang="zh-CN" altLang="en-US" dirty="0"/>
              <a:t>数组（</a:t>
            </a:r>
            <a:r>
              <a:rPr lang="en-US" altLang="zh-CN" dirty="0"/>
              <a:t>array</a:t>
            </a:r>
            <a:r>
              <a:rPr lang="zh-CN" altLang="en-US" dirty="0"/>
              <a:t>）由一系列类型相同的元素</a:t>
            </a:r>
            <a:r>
              <a:rPr lang="zh-CN" altLang="en-US" dirty="0" smtClean="0"/>
              <a:t>构成</a:t>
            </a:r>
            <a:endParaRPr lang="en-US" altLang="zh-CN" dirty="0" smtClean="0"/>
          </a:p>
          <a:p>
            <a:r>
              <a:rPr lang="zh-CN" altLang="en-US" dirty="0" smtClean="0"/>
              <a:t>结构：</a:t>
            </a:r>
            <a:endParaRPr lang="en-US" altLang="zh-CN" dirty="0" smtClean="0"/>
          </a:p>
          <a:p>
            <a:pPr marL="0" indent="0">
              <a:buNone/>
            </a:pPr>
            <a:r>
              <a:rPr lang="en-US" altLang="zh-CN" dirty="0" smtClean="0"/>
              <a:t>	</a:t>
            </a:r>
            <a:r>
              <a:rPr lang="zh-CN" altLang="en-US" dirty="0"/>
              <a:t>类型说明符 数组名 </a:t>
            </a:r>
            <a:r>
              <a:rPr lang="en-US" altLang="zh-CN" dirty="0" smtClean="0"/>
              <a:t>[</a:t>
            </a:r>
            <a:r>
              <a:rPr lang="zh-CN" altLang="en-US" dirty="0" smtClean="0"/>
              <a:t>常量表达式</a:t>
            </a:r>
            <a:r>
              <a:rPr lang="en-US" altLang="zh-CN" dirty="0" smtClean="0"/>
              <a:t>]</a:t>
            </a:r>
          </a:p>
          <a:p>
            <a:r>
              <a:rPr lang="zh-CN" altLang="en-US" dirty="0" smtClean="0"/>
              <a:t>示例：</a:t>
            </a:r>
            <a:endParaRPr lang="en-US" altLang="zh-CN" dirty="0" smtClean="0"/>
          </a:p>
          <a:p>
            <a:pPr marL="0" indent="0">
              <a:buNone/>
            </a:pPr>
            <a:r>
              <a:rPr lang="en-US" altLang="zh-CN" dirty="0" smtClean="0"/>
              <a:t>	</a:t>
            </a:r>
            <a:r>
              <a:rPr lang="en-US" altLang="zh-CN" dirty="0" err="1" smtClean="0"/>
              <a:t>int</a:t>
            </a:r>
            <a:r>
              <a:rPr lang="en-US" altLang="zh-CN" dirty="0" smtClean="0"/>
              <a:t> a[200];//</a:t>
            </a:r>
            <a:r>
              <a:rPr lang="zh-CN" altLang="en-US" dirty="0" smtClean="0"/>
              <a:t>下标为</a:t>
            </a:r>
            <a:r>
              <a:rPr lang="en-US" altLang="zh-CN" dirty="0" smtClean="0"/>
              <a:t>0-199</a:t>
            </a:r>
            <a:r>
              <a:rPr lang="zh-CN" altLang="en-US" dirty="0" smtClean="0"/>
              <a:t>，大小为</a:t>
            </a:r>
            <a:r>
              <a:rPr lang="en-US" altLang="zh-CN" dirty="0" smtClean="0"/>
              <a:t>200</a:t>
            </a:r>
            <a:r>
              <a:rPr lang="zh-CN" altLang="en-US" dirty="0" smtClean="0"/>
              <a:t>的整型数组</a:t>
            </a:r>
            <a:endParaRPr lang="zh-CN" altLang="en-US" dirty="0"/>
          </a:p>
        </p:txBody>
      </p:sp>
    </p:spTree>
    <p:extLst>
      <p:ext uri="{BB962C8B-B14F-4D97-AF65-F5344CB8AC3E}">
        <p14:creationId xmlns:p14="http://schemas.microsoft.com/office/powerpoint/2010/main" val="2753498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时空复杂度</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空间复杂度</a:t>
            </a:r>
            <a:endParaRPr lang="en-US" altLang="zh-CN" dirty="0" smtClean="0"/>
          </a:p>
          <a:p>
            <a:r>
              <a:rPr lang="en-US" altLang="zh-CN" dirty="0" smtClean="0"/>
              <a:t>2.</a:t>
            </a:r>
            <a:r>
              <a:rPr lang="zh-CN" altLang="en-US" dirty="0" smtClean="0"/>
              <a:t>时间复杂度</a:t>
            </a:r>
            <a:endParaRPr lang="en-US" altLang="zh-CN" dirty="0" smtClean="0"/>
          </a:p>
        </p:txBody>
      </p:sp>
    </p:spTree>
    <p:extLst>
      <p:ext uri="{BB962C8B-B14F-4D97-AF65-F5344CB8AC3E}">
        <p14:creationId xmlns:p14="http://schemas.microsoft.com/office/powerpoint/2010/main" val="535624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空间复杂度</a:t>
            </a:r>
            <a:endParaRPr lang="zh-CN" altLang="en-US" dirty="0"/>
          </a:p>
        </p:txBody>
      </p:sp>
      <p:sp>
        <p:nvSpPr>
          <p:cNvPr id="3" name="内容占位符 2"/>
          <p:cNvSpPr>
            <a:spLocks noGrp="1"/>
          </p:cNvSpPr>
          <p:nvPr>
            <p:ph idx="1"/>
          </p:nvPr>
        </p:nvSpPr>
        <p:spPr/>
        <p:txBody>
          <a:bodyPr/>
          <a:lstStyle/>
          <a:p>
            <a:r>
              <a:rPr lang="en-US" altLang="zh-CN" dirty="0" smtClean="0"/>
              <a:t>1mb=1024kb</a:t>
            </a:r>
            <a:endParaRPr lang="en-US" altLang="zh-CN" dirty="0"/>
          </a:p>
          <a:p>
            <a:r>
              <a:rPr lang="en-US" altLang="zh-CN" dirty="0" smtClean="0"/>
              <a:t>1kb=1024b</a:t>
            </a:r>
          </a:p>
          <a:p>
            <a:r>
              <a:rPr lang="en-US" altLang="zh-CN" dirty="0"/>
              <a:t>l</a:t>
            </a:r>
            <a:r>
              <a:rPr lang="en-US" altLang="zh-CN" dirty="0" smtClean="0"/>
              <a:t>ong long=8b</a:t>
            </a:r>
          </a:p>
          <a:p>
            <a:r>
              <a:rPr lang="en-US" altLang="zh-CN" dirty="0" err="1" smtClean="0"/>
              <a:t>int</a:t>
            </a:r>
            <a:r>
              <a:rPr lang="en-US" altLang="zh-CN" dirty="0" smtClean="0"/>
              <a:t>=4b</a:t>
            </a:r>
          </a:p>
          <a:p>
            <a:r>
              <a:rPr lang="en-US" altLang="zh-CN" dirty="0" smtClean="0"/>
              <a:t>double=8b</a:t>
            </a:r>
          </a:p>
          <a:p>
            <a:r>
              <a:rPr lang="zh-CN" altLang="en-US" dirty="0" smtClean="0"/>
              <a:t>通过简要计算程序中所使用的变量数以及变量大小可以大致算出程序要使用多少内存</a:t>
            </a:r>
            <a:endParaRPr lang="en-US" altLang="zh-CN" dirty="0" smtClean="0"/>
          </a:p>
        </p:txBody>
      </p:sp>
    </p:spTree>
    <p:extLst>
      <p:ext uri="{BB962C8B-B14F-4D97-AF65-F5344CB8AC3E}">
        <p14:creationId xmlns:p14="http://schemas.microsoft.com/office/powerpoint/2010/main" val="8139118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时间复杂度</a:t>
            </a:r>
            <a:endParaRPr lang="zh-CN" altLang="en-US" dirty="0"/>
          </a:p>
        </p:txBody>
      </p:sp>
      <p:sp>
        <p:nvSpPr>
          <p:cNvPr id="3" name="内容占位符 2"/>
          <p:cNvSpPr>
            <a:spLocks noGrp="1"/>
          </p:cNvSpPr>
          <p:nvPr>
            <p:ph idx="1"/>
          </p:nvPr>
        </p:nvSpPr>
        <p:spPr/>
        <p:txBody>
          <a:bodyPr/>
          <a:lstStyle/>
          <a:p>
            <a:r>
              <a:rPr lang="zh-CN" altLang="en-US" dirty="0" smtClean="0"/>
              <a:t>大致估算：</a:t>
            </a:r>
            <a:endParaRPr lang="en-US" altLang="zh-CN" dirty="0" smtClean="0"/>
          </a:p>
          <a:p>
            <a:pPr marL="0" indent="0">
              <a:buNone/>
            </a:pPr>
            <a:r>
              <a:rPr lang="zh-CN" altLang="en-US" dirty="0" smtClean="0"/>
              <a:t>直接测量程序运行时间；</a:t>
            </a:r>
            <a:endParaRPr lang="en-US" altLang="zh-CN" dirty="0" smtClean="0"/>
          </a:p>
          <a:p>
            <a:pPr marL="0" indent="0">
              <a:buNone/>
            </a:pPr>
            <a:r>
              <a:rPr lang="zh-CN" altLang="en-US" dirty="0" smtClean="0"/>
              <a:t>通过将程序中的每层循环的复杂度相乘，得到大致复杂度；</a:t>
            </a:r>
            <a:endParaRPr lang="zh-CN" altLang="en-US" dirty="0"/>
          </a:p>
        </p:txBody>
      </p:sp>
    </p:spTree>
    <p:extLst>
      <p:ext uri="{BB962C8B-B14F-4D97-AF65-F5344CB8AC3E}">
        <p14:creationId xmlns:p14="http://schemas.microsoft.com/office/powerpoint/2010/main" val="29276838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时间复杂度</a:t>
            </a:r>
            <a:endParaRPr lang="zh-CN" altLang="en-US" dirty="0"/>
          </a:p>
        </p:txBody>
      </p:sp>
      <p:sp>
        <p:nvSpPr>
          <p:cNvPr id="3" name="内容占位符 2"/>
          <p:cNvSpPr>
            <a:spLocks noGrp="1"/>
          </p:cNvSpPr>
          <p:nvPr>
            <p:ph idx="1"/>
          </p:nvPr>
        </p:nvSpPr>
        <p:spPr/>
        <p:txBody>
          <a:bodyPr/>
          <a:lstStyle/>
          <a:p>
            <a:r>
              <a:rPr lang="zh-CN" altLang="en-US" dirty="0" smtClean="0"/>
              <a:t>主定理</a:t>
            </a:r>
            <a:endParaRPr lang="en-US" altLang="zh-CN" dirty="0" smtClean="0"/>
          </a:p>
          <a:p>
            <a:endParaRPr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346260"/>
            <a:ext cx="5562600" cy="4277378"/>
          </a:xfrm>
          <a:prstGeom prst="rect">
            <a:avLst/>
          </a:prstGeom>
        </p:spPr>
      </p:pic>
    </p:spTree>
    <p:extLst>
      <p:ext uri="{BB962C8B-B14F-4D97-AF65-F5344CB8AC3E}">
        <p14:creationId xmlns:p14="http://schemas.microsoft.com/office/powerpoint/2010/main" val="33998502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递推与递归</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递推</a:t>
            </a:r>
            <a:endParaRPr lang="en-US" altLang="zh-CN" dirty="0" smtClean="0"/>
          </a:p>
          <a:p>
            <a:r>
              <a:rPr lang="en-US" altLang="zh-CN" dirty="0" smtClean="0"/>
              <a:t>2.</a:t>
            </a:r>
            <a:r>
              <a:rPr lang="zh-CN" altLang="en-US" dirty="0" smtClean="0"/>
              <a:t>递归</a:t>
            </a:r>
            <a:endParaRPr lang="zh-CN" altLang="en-US" dirty="0"/>
          </a:p>
        </p:txBody>
      </p:sp>
    </p:spTree>
    <p:extLst>
      <p:ext uri="{BB962C8B-B14F-4D97-AF65-F5344CB8AC3E}">
        <p14:creationId xmlns:p14="http://schemas.microsoft.com/office/powerpoint/2010/main" val="36841475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递推</a:t>
            </a:r>
            <a:endParaRPr lang="zh-CN" altLang="en-US" dirty="0"/>
          </a:p>
        </p:txBody>
      </p:sp>
      <p:sp>
        <p:nvSpPr>
          <p:cNvPr id="3" name="内容占位符 2"/>
          <p:cNvSpPr>
            <a:spLocks noGrp="1"/>
          </p:cNvSpPr>
          <p:nvPr>
            <p:ph idx="1"/>
          </p:nvPr>
        </p:nvSpPr>
        <p:spPr/>
        <p:txBody>
          <a:bodyPr/>
          <a:lstStyle/>
          <a:p>
            <a:r>
              <a:rPr lang="zh-CN" altLang="en-US" dirty="0" smtClean="0"/>
              <a:t>定义：</a:t>
            </a:r>
            <a:endParaRPr lang="en-US" altLang="zh-CN" dirty="0" smtClean="0"/>
          </a:p>
          <a:p>
            <a:pPr marL="0" indent="0">
              <a:buNone/>
            </a:pPr>
            <a:r>
              <a:rPr lang="zh-CN" altLang="en-US" dirty="0" smtClean="0"/>
              <a:t>递</a:t>
            </a:r>
            <a:r>
              <a:rPr lang="zh-CN" altLang="en-US" dirty="0"/>
              <a:t>推算法是一种用若干步可重复运算来描述复杂问题的方法</a:t>
            </a:r>
            <a:r>
              <a:rPr lang="zh-CN" altLang="en-US" dirty="0" smtClean="0"/>
              <a:t>。</a:t>
            </a:r>
            <a:endParaRPr lang="en-US" altLang="zh-CN" dirty="0" smtClean="0"/>
          </a:p>
          <a:p>
            <a:pPr marL="0" indent="0">
              <a:buNone/>
            </a:pPr>
            <a:r>
              <a:rPr lang="zh-CN" altLang="en-US" dirty="0" smtClean="0"/>
              <a:t>递</a:t>
            </a:r>
            <a:r>
              <a:rPr lang="zh-CN" altLang="en-US" dirty="0"/>
              <a:t>推是序列计算中的一种常用算法。通常是通过计算机前面的一些项来得出序列中的</a:t>
            </a:r>
            <a:r>
              <a:rPr lang="zh-CN" altLang="en-US" dirty="0" smtClean="0"/>
              <a:t>指定项的</a:t>
            </a:r>
            <a:r>
              <a:rPr lang="zh-CN" altLang="en-US" dirty="0"/>
              <a:t>值</a:t>
            </a:r>
            <a:r>
              <a:rPr lang="zh-CN" altLang="en-US" dirty="0" smtClean="0"/>
              <a:t>。</a:t>
            </a:r>
            <a:r>
              <a:rPr lang="en-US" altLang="zh-CN" dirty="0" smtClean="0"/>
              <a:t>					</a:t>
            </a:r>
            <a:endParaRPr lang="zh-CN" altLang="en-US" dirty="0"/>
          </a:p>
        </p:txBody>
      </p:sp>
    </p:spTree>
    <p:extLst>
      <p:ext uri="{BB962C8B-B14F-4D97-AF65-F5344CB8AC3E}">
        <p14:creationId xmlns:p14="http://schemas.microsoft.com/office/powerpoint/2010/main" val="10205661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递推</a:t>
            </a:r>
            <a:endParaRPr lang="zh-CN" altLang="en-US" dirty="0"/>
          </a:p>
        </p:txBody>
      </p:sp>
      <p:sp>
        <p:nvSpPr>
          <p:cNvPr id="3" name="内容占位符 2"/>
          <p:cNvSpPr>
            <a:spLocks noGrp="1"/>
          </p:cNvSpPr>
          <p:nvPr>
            <p:ph idx="1"/>
          </p:nvPr>
        </p:nvSpPr>
        <p:spPr/>
        <p:txBody>
          <a:bodyPr/>
          <a:lstStyle/>
          <a:p>
            <a:r>
              <a:rPr lang="zh-CN" altLang="en-US" sz="2800" dirty="0" smtClean="0"/>
              <a:t>例题：</a:t>
            </a:r>
            <a:endParaRPr lang="en-US" altLang="zh-CN" sz="2800" dirty="0" smtClean="0"/>
          </a:p>
          <a:p>
            <a:pPr marL="0" indent="0">
              <a:buNone/>
            </a:pPr>
            <a:r>
              <a:rPr lang="zh-CN" altLang="en-US" sz="2800" dirty="0"/>
              <a:t>斐波那契数</a:t>
            </a:r>
            <a:r>
              <a:rPr lang="zh-CN" altLang="en-US" sz="2800" dirty="0" smtClean="0"/>
              <a:t>列定义为：</a:t>
            </a:r>
            <a:endParaRPr lang="en-US" altLang="zh-CN" sz="2800" dirty="0" smtClean="0"/>
          </a:p>
          <a:p>
            <a:pPr marL="0" indent="0">
              <a:buNone/>
            </a:pPr>
            <a:r>
              <a:rPr lang="pt-BR" altLang="zh-CN" sz="2800" dirty="0"/>
              <a:t>F(0)=0</a:t>
            </a:r>
            <a:r>
              <a:rPr lang="zh-CN" altLang="pt-BR" sz="2800" dirty="0"/>
              <a:t>，</a:t>
            </a:r>
            <a:r>
              <a:rPr lang="pt-BR" altLang="zh-CN" sz="2800" dirty="0"/>
              <a:t>F(1)=1, F(n)=F(n-1)+F(n-2)</a:t>
            </a:r>
            <a:r>
              <a:rPr lang="zh-CN" altLang="pt-BR" sz="2800" dirty="0"/>
              <a:t>（</a:t>
            </a:r>
            <a:r>
              <a:rPr lang="pt-BR" altLang="zh-CN" sz="2800" dirty="0"/>
              <a:t>n&gt;=2</a:t>
            </a:r>
            <a:r>
              <a:rPr lang="zh-CN" altLang="pt-BR" sz="2800" dirty="0"/>
              <a:t>，</a:t>
            </a:r>
            <a:r>
              <a:rPr lang="pt-BR" altLang="zh-CN" sz="2800" dirty="0"/>
              <a:t>n∈N*</a:t>
            </a:r>
            <a:r>
              <a:rPr lang="zh-CN" altLang="pt-BR" sz="2800" dirty="0"/>
              <a:t>）</a:t>
            </a:r>
            <a:endParaRPr lang="en-US" altLang="zh-CN" sz="2800" dirty="0" smtClean="0"/>
          </a:p>
          <a:p>
            <a:pPr marL="0" indent="0">
              <a:buNone/>
            </a:pPr>
            <a:r>
              <a:rPr lang="zh-CN" altLang="en-US" sz="2800" dirty="0" smtClean="0"/>
              <a:t>求解斐波那契数列第</a:t>
            </a:r>
            <a:r>
              <a:rPr lang="en-US" altLang="zh-CN" sz="2800" dirty="0" smtClean="0"/>
              <a:t>n</a:t>
            </a:r>
            <a:r>
              <a:rPr lang="zh-CN" altLang="en-US" sz="2800" dirty="0" smtClean="0"/>
              <a:t>项。</a:t>
            </a:r>
            <a:endParaRPr lang="en-US" altLang="zh-CN" sz="2800" dirty="0" smtClean="0"/>
          </a:p>
          <a:p>
            <a:pPr marL="0" indent="0">
              <a:buNone/>
            </a:pPr>
            <a:r>
              <a:rPr lang="zh-CN" altLang="en-US" sz="2800" dirty="0" smtClean="0"/>
              <a:t>输入：</a:t>
            </a:r>
            <a:endParaRPr lang="en-US" altLang="zh-CN" sz="2800" dirty="0" smtClean="0"/>
          </a:p>
          <a:p>
            <a:pPr marL="0" indent="0">
              <a:buNone/>
            </a:pPr>
            <a:r>
              <a:rPr lang="zh-CN" altLang="en-US" sz="2800" dirty="0"/>
              <a:t>一</a:t>
            </a:r>
            <a:r>
              <a:rPr lang="zh-CN" altLang="en-US" sz="2800" dirty="0" smtClean="0"/>
              <a:t>个非负整数</a:t>
            </a:r>
            <a:r>
              <a:rPr lang="en-US" altLang="zh-CN" sz="2800" dirty="0" smtClean="0"/>
              <a:t>n</a:t>
            </a:r>
            <a:r>
              <a:rPr lang="zh-CN" altLang="en-US" sz="2800" dirty="0" smtClean="0"/>
              <a:t>。</a:t>
            </a:r>
            <a:endParaRPr lang="en-US" altLang="zh-CN" sz="2800" dirty="0" smtClean="0"/>
          </a:p>
          <a:p>
            <a:pPr marL="0" indent="0">
              <a:buNone/>
            </a:pPr>
            <a:r>
              <a:rPr lang="zh-CN" altLang="en-US" sz="2800" dirty="0" smtClean="0"/>
              <a:t>输出：</a:t>
            </a:r>
            <a:endParaRPr lang="en-US" altLang="zh-CN" sz="2800" dirty="0" smtClean="0"/>
          </a:p>
          <a:p>
            <a:pPr marL="0" indent="0">
              <a:buNone/>
            </a:pPr>
            <a:r>
              <a:rPr lang="zh-CN" altLang="en-US" sz="2800" dirty="0"/>
              <a:t>斐波那契数列第</a:t>
            </a:r>
            <a:r>
              <a:rPr lang="en-US" altLang="zh-CN" sz="2800" dirty="0"/>
              <a:t>n</a:t>
            </a:r>
            <a:r>
              <a:rPr lang="zh-CN" altLang="en-US" sz="2800" dirty="0" smtClean="0"/>
              <a:t>项。</a:t>
            </a:r>
            <a:endParaRPr lang="zh-CN" altLang="en-US" sz="2800" dirty="0"/>
          </a:p>
        </p:txBody>
      </p:sp>
    </p:spTree>
    <p:extLst>
      <p:ext uri="{BB962C8B-B14F-4D97-AF65-F5344CB8AC3E}">
        <p14:creationId xmlns:p14="http://schemas.microsoft.com/office/powerpoint/2010/main" val="13407543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概要</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基本语句</a:t>
            </a:r>
            <a:endParaRPr lang="en-US" altLang="zh-CN" dirty="0" smtClean="0"/>
          </a:p>
          <a:p>
            <a:r>
              <a:rPr lang="en-US" altLang="zh-CN" dirty="0" smtClean="0"/>
              <a:t>2.</a:t>
            </a:r>
            <a:r>
              <a:rPr lang="zh-CN" altLang="en-US" dirty="0" smtClean="0"/>
              <a:t>数组</a:t>
            </a:r>
            <a:endParaRPr lang="en-US" altLang="zh-CN" dirty="0" smtClean="0"/>
          </a:p>
          <a:p>
            <a:r>
              <a:rPr lang="en-US" altLang="zh-CN" dirty="0"/>
              <a:t>3</a:t>
            </a:r>
            <a:r>
              <a:rPr lang="en-US" altLang="zh-CN" dirty="0" smtClean="0"/>
              <a:t>.</a:t>
            </a:r>
            <a:r>
              <a:rPr lang="zh-CN" altLang="en-US" dirty="0" smtClean="0"/>
              <a:t>时空复杂度</a:t>
            </a:r>
            <a:endParaRPr lang="en-US" altLang="zh-CN" dirty="0" smtClean="0"/>
          </a:p>
          <a:p>
            <a:r>
              <a:rPr lang="en-US" altLang="zh-CN" dirty="0"/>
              <a:t>4</a:t>
            </a:r>
            <a:r>
              <a:rPr lang="en-US" altLang="zh-CN" dirty="0" smtClean="0"/>
              <a:t>.</a:t>
            </a:r>
            <a:r>
              <a:rPr lang="zh-CN" altLang="en-US" dirty="0" smtClean="0"/>
              <a:t>递推与递归</a:t>
            </a:r>
            <a:endParaRPr lang="zh-CN" altLang="en-US" dirty="0"/>
          </a:p>
        </p:txBody>
      </p:sp>
    </p:spTree>
    <p:extLst>
      <p:ext uri="{BB962C8B-B14F-4D97-AF65-F5344CB8AC3E}">
        <p14:creationId xmlns:p14="http://schemas.microsoft.com/office/powerpoint/2010/main" val="28572834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递推</a:t>
            </a:r>
            <a:endParaRPr lang="zh-CN" altLang="en-US" dirty="0"/>
          </a:p>
        </p:txBody>
      </p:sp>
      <p:sp>
        <p:nvSpPr>
          <p:cNvPr id="3" name="内容占位符 2"/>
          <p:cNvSpPr>
            <a:spLocks noGrp="1"/>
          </p:cNvSpPr>
          <p:nvPr>
            <p:ph idx="1"/>
          </p:nvPr>
        </p:nvSpPr>
        <p:spPr/>
        <p:txBody>
          <a:bodyPr/>
          <a:lstStyle/>
          <a:p>
            <a:r>
              <a:rPr lang="zh-CN" altLang="en-US" sz="2000" dirty="0" smtClean="0"/>
              <a:t>示例代码：</a:t>
            </a:r>
            <a:endParaRPr lang="en-US" altLang="zh-CN" sz="2000" dirty="0" smtClean="0"/>
          </a:p>
          <a:p>
            <a:pPr marL="0" indent="0">
              <a:buNone/>
            </a:pPr>
            <a:r>
              <a:rPr lang="en-US" altLang="zh-CN" sz="2000" dirty="0"/>
              <a:t>#include&lt;</a:t>
            </a:r>
            <a:r>
              <a:rPr lang="en-US" altLang="zh-CN" sz="2000" dirty="0" err="1"/>
              <a:t>cstdio</a:t>
            </a:r>
            <a:r>
              <a:rPr lang="en-US" altLang="zh-CN" sz="2000" dirty="0"/>
              <a:t>&gt;</a:t>
            </a:r>
          </a:p>
          <a:p>
            <a:pPr marL="0" indent="0">
              <a:buNone/>
            </a:pPr>
            <a:r>
              <a:rPr lang="en-US" altLang="zh-CN" sz="2000" dirty="0"/>
              <a:t>using namespace </a:t>
            </a:r>
            <a:r>
              <a:rPr lang="en-US" altLang="zh-CN" sz="2000" dirty="0" err="1"/>
              <a:t>std</a:t>
            </a:r>
            <a:r>
              <a:rPr lang="en-US" altLang="zh-CN" sz="2000" dirty="0"/>
              <a:t>;</a:t>
            </a:r>
          </a:p>
          <a:p>
            <a:pPr marL="0" indent="0">
              <a:buNone/>
            </a:pPr>
            <a:r>
              <a:rPr lang="en-US" altLang="zh-CN" sz="2000" dirty="0" err="1"/>
              <a:t>int</a:t>
            </a:r>
            <a:r>
              <a:rPr lang="en-US" altLang="zh-CN" sz="2000" dirty="0"/>
              <a:t> main() {</a:t>
            </a:r>
          </a:p>
          <a:p>
            <a:pPr marL="0" indent="0">
              <a:buNone/>
            </a:pPr>
            <a:r>
              <a:rPr lang="en-US" altLang="zh-CN" sz="2000" dirty="0"/>
              <a:t>	</a:t>
            </a:r>
            <a:r>
              <a:rPr lang="en-US" altLang="zh-CN" sz="2000" dirty="0" err="1"/>
              <a:t>int</a:t>
            </a:r>
            <a:r>
              <a:rPr lang="en-US" altLang="zh-CN" sz="2000" dirty="0"/>
              <a:t> </a:t>
            </a:r>
            <a:r>
              <a:rPr lang="en-US" altLang="zh-CN" sz="2000" dirty="0" err="1"/>
              <a:t>n,fib</a:t>
            </a:r>
            <a:r>
              <a:rPr lang="en-US" altLang="zh-CN" sz="2000" dirty="0"/>
              <a:t>[100];</a:t>
            </a:r>
          </a:p>
          <a:p>
            <a:pPr marL="0" indent="0">
              <a:buNone/>
            </a:pPr>
            <a:r>
              <a:rPr lang="en-US" altLang="zh-CN" sz="2000" dirty="0"/>
              <a:t>	</a:t>
            </a:r>
            <a:r>
              <a:rPr lang="en-US" altLang="zh-CN" sz="2000" dirty="0" err="1"/>
              <a:t>scanf</a:t>
            </a:r>
            <a:r>
              <a:rPr lang="en-US" altLang="zh-CN" sz="2000" dirty="0"/>
              <a:t>("%</a:t>
            </a:r>
            <a:r>
              <a:rPr lang="en-US" altLang="zh-CN" sz="2000" dirty="0" err="1"/>
              <a:t>d",&amp;n</a:t>
            </a:r>
            <a:r>
              <a:rPr lang="en-US" altLang="zh-CN" sz="2000" dirty="0"/>
              <a:t>);</a:t>
            </a:r>
          </a:p>
          <a:p>
            <a:pPr marL="0" indent="0">
              <a:buNone/>
            </a:pPr>
            <a:r>
              <a:rPr lang="en-US" altLang="zh-CN" sz="2000" dirty="0"/>
              <a:t>	fib[0]=1;</a:t>
            </a:r>
          </a:p>
          <a:p>
            <a:pPr marL="0" indent="0">
              <a:buNone/>
            </a:pPr>
            <a:r>
              <a:rPr lang="en-US" altLang="zh-CN" sz="2000" dirty="0"/>
              <a:t>	fib[1]=1;</a:t>
            </a:r>
          </a:p>
          <a:p>
            <a:pPr marL="0" indent="0">
              <a:buNone/>
            </a:pPr>
            <a:r>
              <a:rPr lang="en-US" altLang="zh-CN" sz="2000" dirty="0"/>
              <a:t>	for (</a:t>
            </a:r>
            <a:r>
              <a:rPr lang="en-US" altLang="zh-CN" sz="2000" dirty="0" err="1"/>
              <a:t>int</a:t>
            </a:r>
            <a:r>
              <a:rPr lang="en-US" altLang="zh-CN" sz="2000" dirty="0"/>
              <a:t> </a:t>
            </a:r>
            <a:r>
              <a:rPr lang="en-US" altLang="zh-CN" sz="2000" dirty="0" err="1"/>
              <a:t>i</a:t>
            </a:r>
            <a:r>
              <a:rPr lang="en-US" altLang="zh-CN" sz="2000" dirty="0"/>
              <a:t>=2;i&lt;=</a:t>
            </a:r>
            <a:r>
              <a:rPr lang="en-US" altLang="zh-CN" sz="2000" dirty="0" err="1"/>
              <a:t>n;i</a:t>
            </a:r>
            <a:r>
              <a:rPr lang="en-US" altLang="zh-CN" sz="2000" dirty="0"/>
              <a:t>++) fib[</a:t>
            </a:r>
            <a:r>
              <a:rPr lang="en-US" altLang="zh-CN" sz="2000" dirty="0" err="1"/>
              <a:t>i</a:t>
            </a:r>
            <a:r>
              <a:rPr lang="en-US" altLang="zh-CN" sz="2000" dirty="0"/>
              <a:t>]=fib[i-1]+fib[i-2];</a:t>
            </a:r>
          </a:p>
          <a:p>
            <a:pPr marL="0" indent="0">
              <a:buNone/>
            </a:pPr>
            <a:r>
              <a:rPr lang="en-US" altLang="zh-CN" sz="2000" dirty="0"/>
              <a:t>	</a:t>
            </a:r>
            <a:r>
              <a:rPr lang="en-US" altLang="zh-CN" sz="2000" dirty="0" err="1"/>
              <a:t>printf</a:t>
            </a:r>
            <a:r>
              <a:rPr lang="en-US" altLang="zh-CN" sz="2000" dirty="0"/>
              <a:t>("%d\</a:t>
            </a:r>
            <a:r>
              <a:rPr lang="en-US" altLang="zh-CN" sz="2000" dirty="0" err="1"/>
              <a:t>n",fib</a:t>
            </a:r>
            <a:r>
              <a:rPr lang="en-US" altLang="zh-CN" sz="2000" dirty="0"/>
              <a:t>[n]);</a:t>
            </a:r>
          </a:p>
          <a:p>
            <a:pPr marL="0" indent="0">
              <a:buNone/>
            </a:pPr>
            <a:r>
              <a:rPr lang="en-US" altLang="zh-CN" sz="2000" dirty="0"/>
              <a:t>}</a:t>
            </a:r>
          </a:p>
        </p:txBody>
      </p:sp>
    </p:spTree>
    <p:extLst>
      <p:ext uri="{BB962C8B-B14F-4D97-AF65-F5344CB8AC3E}">
        <p14:creationId xmlns:p14="http://schemas.microsoft.com/office/powerpoint/2010/main" val="34074976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递归</a:t>
            </a:r>
            <a:endParaRPr lang="zh-CN" altLang="en-US" dirty="0"/>
          </a:p>
        </p:txBody>
      </p:sp>
      <p:sp>
        <p:nvSpPr>
          <p:cNvPr id="3" name="内容占位符 2"/>
          <p:cNvSpPr>
            <a:spLocks noGrp="1"/>
          </p:cNvSpPr>
          <p:nvPr>
            <p:ph idx="1"/>
          </p:nvPr>
        </p:nvSpPr>
        <p:spPr/>
        <p:txBody>
          <a:bodyPr/>
          <a:lstStyle/>
          <a:p>
            <a:r>
              <a:rPr lang="zh-CN" altLang="en-US" dirty="0" smtClean="0"/>
              <a:t>定义：</a:t>
            </a:r>
            <a:endParaRPr lang="en-US" altLang="zh-CN" dirty="0" smtClean="0"/>
          </a:p>
          <a:p>
            <a:pPr marL="0" indent="0">
              <a:buNone/>
            </a:pPr>
            <a:r>
              <a:rPr lang="zh-CN" altLang="en-US" dirty="0"/>
              <a:t>程序调用自身的编程技巧称为</a:t>
            </a:r>
            <a:r>
              <a:rPr lang="zh-CN" altLang="en-US" dirty="0" smtClean="0"/>
              <a:t>递归，</a:t>
            </a:r>
            <a:r>
              <a:rPr lang="zh-CN" altLang="en-US" dirty="0"/>
              <a:t>通常把一个大型复杂的问题层层转化为一个与原问题相似的规模较小的问题来</a:t>
            </a:r>
            <a:r>
              <a:rPr lang="zh-CN" altLang="en-US" dirty="0" smtClean="0"/>
              <a:t>求解。</a:t>
            </a:r>
            <a:endParaRPr lang="zh-CN" altLang="en-US" dirty="0"/>
          </a:p>
        </p:txBody>
      </p:sp>
    </p:spTree>
    <p:extLst>
      <p:ext uri="{BB962C8B-B14F-4D97-AF65-F5344CB8AC3E}">
        <p14:creationId xmlns:p14="http://schemas.microsoft.com/office/powerpoint/2010/main" val="35615097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递归</a:t>
            </a:r>
            <a:endParaRPr lang="zh-CN" altLang="en-US" dirty="0"/>
          </a:p>
        </p:txBody>
      </p:sp>
      <p:sp>
        <p:nvSpPr>
          <p:cNvPr id="3" name="内容占位符 2"/>
          <p:cNvSpPr>
            <a:spLocks noGrp="1"/>
          </p:cNvSpPr>
          <p:nvPr>
            <p:ph idx="1"/>
          </p:nvPr>
        </p:nvSpPr>
        <p:spPr/>
        <p:txBody>
          <a:bodyPr/>
          <a:lstStyle/>
          <a:p>
            <a:r>
              <a:rPr lang="zh-CN" altLang="en-US" sz="2800" dirty="0" smtClean="0"/>
              <a:t>例题</a:t>
            </a:r>
            <a:endParaRPr lang="en-US" altLang="zh-CN" sz="2800" dirty="0" smtClean="0"/>
          </a:p>
          <a:p>
            <a:pPr marL="0" indent="0">
              <a:buNone/>
            </a:pPr>
            <a:r>
              <a:rPr lang="zh-CN" altLang="en-US" sz="2800" dirty="0"/>
              <a:t>有三根相邻的柱子，标号为</a:t>
            </a:r>
            <a:r>
              <a:rPr lang="en-US" altLang="zh-CN" sz="2800" dirty="0"/>
              <a:t>A,B,C</a:t>
            </a:r>
            <a:r>
              <a:rPr lang="zh-CN" altLang="en-US" sz="2800" dirty="0"/>
              <a:t>，</a:t>
            </a:r>
            <a:r>
              <a:rPr lang="en-US" altLang="zh-CN" sz="2800" dirty="0"/>
              <a:t>A</a:t>
            </a:r>
            <a:r>
              <a:rPr lang="zh-CN" altLang="en-US" sz="2800" dirty="0"/>
              <a:t>柱子上从下到上按金字塔状叠放着</a:t>
            </a:r>
            <a:r>
              <a:rPr lang="en-US" altLang="zh-CN" sz="2800" dirty="0"/>
              <a:t>n</a:t>
            </a:r>
            <a:r>
              <a:rPr lang="zh-CN" altLang="en-US" sz="2800" dirty="0"/>
              <a:t>个不同大小的圆盘，要把所有盘子一个一个移动到柱子</a:t>
            </a:r>
            <a:r>
              <a:rPr lang="en-US" altLang="zh-CN" sz="2800" dirty="0"/>
              <a:t>B</a:t>
            </a:r>
            <a:r>
              <a:rPr lang="zh-CN" altLang="en-US" sz="2800" dirty="0"/>
              <a:t>上，并且每次移动同一根柱子上都不能出现大盘子在小盘子上方，请问至少需要多少次</a:t>
            </a:r>
            <a:r>
              <a:rPr lang="zh-CN" altLang="en-US" sz="2800" dirty="0" smtClean="0"/>
              <a:t>移动。</a:t>
            </a:r>
            <a:endParaRPr lang="en-US" altLang="zh-CN" sz="2800" dirty="0" smtClean="0"/>
          </a:p>
          <a:p>
            <a:pPr marL="0" indent="0">
              <a:buNone/>
            </a:pPr>
            <a:r>
              <a:rPr lang="zh-CN" altLang="en-US" sz="2800" dirty="0" smtClean="0"/>
              <a:t>输入</a:t>
            </a:r>
            <a:endParaRPr lang="en-US" altLang="zh-CN" sz="2800" dirty="0" smtClean="0"/>
          </a:p>
          <a:p>
            <a:pPr marL="0" indent="0">
              <a:buNone/>
            </a:pPr>
            <a:r>
              <a:rPr lang="zh-CN" altLang="en-US" sz="2800" dirty="0" smtClean="0"/>
              <a:t>圆盘个数</a:t>
            </a:r>
            <a:r>
              <a:rPr lang="en-US" altLang="zh-CN" sz="2800" dirty="0" smtClean="0"/>
              <a:t>n</a:t>
            </a:r>
            <a:r>
              <a:rPr lang="zh-CN" altLang="en-US" sz="2800" dirty="0" smtClean="0"/>
              <a:t>。</a:t>
            </a:r>
            <a:endParaRPr lang="en-US" altLang="zh-CN" sz="2800" dirty="0" smtClean="0"/>
          </a:p>
          <a:p>
            <a:pPr marL="0" indent="0">
              <a:buNone/>
            </a:pPr>
            <a:r>
              <a:rPr lang="zh-CN" altLang="en-US" sz="2800" dirty="0" smtClean="0"/>
              <a:t>输出</a:t>
            </a:r>
            <a:endParaRPr lang="en-US" altLang="zh-CN" sz="2800" dirty="0" smtClean="0"/>
          </a:p>
          <a:p>
            <a:pPr marL="0" indent="0">
              <a:buNone/>
            </a:pPr>
            <a:r>
              <a:rPr lang="zh-CN" altLang="en-US" sz="2800" dirty="0"/>
              <a:t>汉诺</a:t>
            </a:r>
            <a:r>
              <a:rPr lang="zh-CN" altLang="en-US" sz="2800" dirty="0" smtClean="0"/>
              <a:t>塔移动过程</a:t>
            </a:r>
            <a:endParaRPr lang="zh-CN" altLang="en-US" sz="2800" dirty="0"/>
          </a:p>
        </p:txBody>
      </p:sp>
    </p:spTree>
    <p:extLst>
      <p:ext uri="{BB962C8B-B14F-4D97-AF65-F5344CB8AC3E}">
        <p14:creationId xmlns:p14="http://schemas.microsoft.com/office/powerpoint/2010/main" val="41212149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递归</a:t>
            </a:r>
            <a:endParaRPr lang="zh-CN" altLang="en-US" dirty="0"/>
          </a:p>
        </p:txBody>
      </p:sp>
      <p:sp>
        <p:nvSpPr>
          <p:cNvPr id="3" name="内容占位符 2"/>
          <p:cNvSpPr>
            <a:spLocks noGrp="1"/>
          </p:cNvSpPr>
          <p:nvPr>
            <p:ph idx="1"/>
          </p:nvPr>
        </p:nvSpPr>
        <p:spPr>
          <a:xfrm>
            <a:off x="451585" y="1828800"/>
            <a:ext cx="8229600" cy="4411662"/>
          </a:xfrm>
        </p:spPr>
        <p:txBody>
          <a:bodyPr/>
          <a:lstStyle/>
          <a:p>
            <a:r>
              <a:rPr lang="zh-CN" altLang="en-US" dirty="0" smtClean="0"/>
              <a:t>示例代码：</a:t>
            </a:r>
            <a:endParaRPr lang="en-US" altLang="zh-CN" dirty="0" smtClean="0"/>
          </a:p>
          <a:p>
            <a:pPr marL="0" indent="0">
              <a:buNone/>
            </a:pPr>
            <a:r>
              <a:rPr lang="en-US" altLang="zh-CN" sz="1800" dirty="0"/>
              <a:t>#include&lt;</a:t>
            </a:r>
            <a:r>
              <a:rPr lang="en-US" altLang="zh-CN" sz="1800" dirty="0" err="1"/>
              <a:t>cstdio</a:t>
            </a:r>
            <a:r>
              <a:rPr lang="en-US" altLang="zh-CN" sz="1800" dirty="0"/>
              <a:t>&gt;</a:t>
            </a:r>
          </a:p>
          <a:p>
            <a:pPr marL="0" indent="0">
              <a:buNone/>
            </a:pPr>
            <a:r>
              <a:rPr lang="en-US" altLang="zh-CN" sz="1800" dirty="0"/>
              <a:t>using namespace </a:t>
            </a:r>
            <a:r>
              <a:rPr lang="en-US" altLang="zh-CN" sz="1800" dirty="0" err="1"/>
              <a:t>std</a:t>
            </a:r>
            <a:r>
              <a:rPr lang="en-US" altLang="zh-CN" sz="1800" dirty="0"/>
              <a:t>;</a:t>
            </a:r>
          </a:p>
          <a:p>
            <a:pPr marL="0" indent="0">
              <a:buNone/>
            </a:pPr>
            <a:r>
              <a:rPr lang="en-US" altLang="zh-CN" sz="1800" dirty="0"/>
              <a:t>void </a:t>
            </a:r>
            <a:r>
              <a:rPr lang="en-US" altLang="zh-CN" sz="1800" dirty="0" err="1"/>
              <a:t>hanoi</a:t>
            </a:r>
            <a:r>
              <a:rPr lang="en-US" altLang="zh-CN" sz="1800" dirty="0"/>
              <a:t>(</a:t>
            </a:r>
            <a:r>
              <a:rPr lang="en-US" altLang="zh-CN" sz="1800" dirty="0" err="1"/>
              <a:t>int</a:t>
            </a:r>
            <a:r>
              <a:rPr lang="en-US" altLang="zh-CN" sz="1800" dirty="0"/>
              <a:t> </a:t>
            </a:r>
            <a:r>
              <a:rPr lang="en-US" altLang="zh-CN" sz="1800" dirty="0" err="1"/>
              <a:t>x,int</a:t>
            </a:r>
            <a:r>
              <a:rPr lang="en-US" altLang="zh-CN" sz="1800" dirty="0"/>
              <a:t> </a:t>
            </a:r>
            <a:r>
              <a:rPr lang="en-US" altLang="zh-CN" sz="1800" dirty="0" err="1"/>
              <a:t>A,int</a:t>
            </a:r>
            <a:r>
              <a:rPr lang="en-US" altLang="zh-CN" sz="1800" dirty="0"/>
              <a:t> B){</a:t>
            </a:r>
          </a:p>
          <a:p>
            <a:pPr marL="0" indent="0">
              <a:buNone/>
            </a:pPr>
            <a:r>
              <a:rPr lang="en-US" altLang="zh-CN" sz="1800" dirty="0"/>
              <a:t>	if (!x) return;</a:t>
            </a:r>
          </a:p>
          <a:p>
            <a:pPr marL="0" indent="0">
              <a:buNone/>
            </a:pPr>
            <a:r>
              <a:rPr lang="en-US" altLang="zh-CN" sz="1800" dirty="0"/>
              <a:t>	</a:t>
            </a:r>
            <a:r>
              <a:rPr lang="en-US" altLang="zh-CN" sz="1800" dirty="0" err="1"/>
              <a:t>hanoi</a:t>
            </a:r>
            <a:r>
              <a:rPr lang="en-US" altLang="zh-CN" sz="1800" dirty="0"/>
              <a:t>(x-1,A,3-A-B);</a:t>
            </a:r>
          </a:p>
          <a:p>
            <a:pPr marL="0" indent="0">
              <a:buNone/>
            </a:pPr>
            <a:r>
              <a:rPr lang="en-US" altLang="zh-CN" sz="1800" dirty="0"/>
              <a:t>	</a:t>
            </a:r>
            <a:r>
              <a:rPr lang="en-US" altLang="zh-CN" sz="1800" dirty="0" err="1"/>
              <a:t>printf</a:t>
            </a:r>
            <a:r>
              <a:rPr lang="en-US" altLang="zh-CN" sz="1800" dirty="0"/>
              <a:t>("%d:%c-&gt;%c\</a:t>
            </a:r>
            <a:r>
              <a:rPr lang="en-US" altLang="zh-CN" sz="1800" dirty="0" err="1"/>
              <a:t>n",x,'A'+A,'A'+B</a:t>
            </a:r>
            <a:r>
              <a:rPr lang="en-US" altLang="zh-CN" sz="1800" dirty="0"/>
              <a:t>);</a:t>
            </a:r>
          </a:p>
          <a:p>
            <a:pPr marL="0" indent="0">
              <a:buNone/>
            </a:pPr>
            <a:r>
              <a:rPr lang="en-US" altLang="zh-CN" sz="1800" dirty="0"/>
              <a:t>	</a:t>
            </a:r>
            <a:r>
              <a:rPr lang="en-US" altLang="zh-CN" sz="1800" dirty="0" err="1"/>
              <a:t>hanoi</a:t>
            </a:r>
            <a:r>
              <a:rPr lang="en-US" altLang="zh-CN" sz="1800" dirty="0"/>
              <a:t>(x-1,3-A-B,B);</a:t>
            </a:r>
          </a:p>
          <a:p>
            <a:pPr marL="0" indent="0">
              <a:buNone/>
            </a:pPr>
            <a:r>
              <a:rPr lang="en-US" altLang="zh-CN" sz="1800" dirty="0"/>
              <a:t>}</a:t>
            </a:r>
          </a:p>
          <a:p>
            <a:pPr marL="0" indent="0">
              <a:buNone/>
            </a:pPr>
            <a:r>
              <a:rPr lang="en-US" altLang="zh-CN" sz="1800" dirty="0" err="1"/>
              <a:t>int</a:t>
            </a:r>
            <a:r>
              <a:rPr lang="en-US" altLang="zh-CN" sz="1800" dirty="0"/>
              <a:t> main() {</a:t>
            </a:r>
          </a:p>
          <a:p>
            <a:pPr marL="0" indent="0">
              <a:buNone/>
            </a:pPr>
            <a:r>
              <a:rPr lang="en-US" altLang="zh-CN" sz="1800" dirty="0"/>
              <a:t>	</a:t>
            </a:r>
            <a:r>
              <a:rPr lang="en-US" altLang="zh-CN" sz="1800" dirty="0" err="1"/>
              <a:t>int</a:t>
            </a:r>
            <a:r>
              <a:rPr lang="en-US" altLang="zh-CN" sz="1800" dirty="0"/>
              <a:t> n;</a:t>
            </a:r>
          </a:p>
          <a:p>
            <a:pPr marL="0" indent="0">
              <a:buNone/>
            </a:pPr>
            <a:r>
              <a:rPr lang="en-US" altLang="zh-CN" sz="1800" dirty="0"/>
              <a:t>	</a:t>
            </a:r>
            <a:r>
              <a:rPr lang="en-US" altLang="zh-CN" sz="1800" dirty="0" err="1"/>
              <a:t>scanf</a:t>
            </a:r>
            <a:r>
              <a:rPr lang="en-US" altLang="zh-CN" sz="1800" dirty="0"/>
              <a:t>("%</a:t>
            </a:r>
            <a:r>
              <a:rPr lang="en-US" altLang="zh-CN" sz="1800" dirty="0" err="1"/>
              <a:t>d",&amp;n</a:t>
            </a:r>
            <a:r>
              <a:rPr lang="en-US" altLang="zh-CN" sz="1800" dirty="0"/>
              <a:t>);</a:t>
            </a:r>
          </a:p>
          <a:p>
            <a:pPr marL="0" indent="0">
              <a:buNone/>
            </a:pPr>
            <a:r>
              <a:rPr lang="en-US" altLang="zh-CN" sz="1800" dirty="0"/>
              <a:t>	</a:t>
            </a:r>
            <a:r>
              <a:rPr lang="en-US" altLang="zh-CN" sz="1800" dirty="0" err="1"/>
              <a:t>hanoi</a:t>
            </a:r>
            <a:r>
              <a:rPr lang="en-US" altLang="zh-CN" sz="1800" dirty="0"/>
              <a:t>(n,0,1);</a:t>
            </a:r>
          </a:p>
          <a:p>
            <a:pPr marL="0" indent="0">
              <a:buNone/>
            </a:pPr>
            <a:r>
              <a:rPr lang="en-US" altLang="zh-CN" sz="1800" dirty="0"/>
              <a:t>}</a:t>
            </a:r>
          </a:p>
          <a:p>
            <a:endParaRPr lang="zh-CN" altLang="en-US" dirty="0"/>
          </a:p>
        </p:txBody>
      </p:sp>
    </p:spTree>
    <p:extLst>
      <p:ext uri="{BB962C8B-B14F-4D97-AF65-F5344CB8AC3E}">
        <p14:creationId xmlns:p14="http://schemas.microsoft.com/office/powerpoint/2010/main" val="17697667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课后习题</a:t>
            </a:r>
            <a:endParaRPr lang="zh-CN" altLang="en-US" dirty="0"/>
          </a:p>
        </p:txBody>
      </p:sp>
      <p:sp>
        <p:nvSpPr>
          <p:cNvPr id="3" name="内容占位符 2"/>
          <p:cNvSpPr>
            <a:spLocks noGrp="1"/>
          </p:cNvSpPr>
          <p:nvPr>
            <p:ph idx="1"/>
          </p:nvPr>
        </p:nvSpPr>
        <p:spPr/>
        <p:txBody>
          <a:bodyPr/>
          <a:lstStyle/>
          <a:p>
            <a:r>
              <a:rPr lang="en-US" altLang="zh-CN" dirty="0"/>
              <a:t>https://vjudge.net/contest/193834#overview</a:t>
            </a:r>
            <a:endParaRPr lang="zh-CN" altLang="en-US" dirty="0"/>
          </a:p>
        </p:txBody>
      </p:sp>
    </p:spTree>
    <p:extLst>
      <p:ext uri="{BB962C8B-B14F-4D97-AF65-F5344CB8AC3E}">
        <p14:creationId xmlns:p14="http://schemas.microsoft.com/office/powerpoint/2010/main" val="33802201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95600" y="2667000"/>
            <a:ext cx="4648200" cy="923330"/>
          </a:xfrm>
          <a:prstGeom prst="rect">
            <a:avLst/>
          </a:prstGeom>
          <a:noFill/>
        </p:spPr>
        <p:txBody>
          <a:bodyPr wrap="square" rtlCol="0">
            <a:spAutoFit/>
          </a:bodyPr>
          <a:lstStyle/>
          <a:p>
            <a:r>
              <a:rPr lang="zh-CN" altLang="en-US" sz="5400" dirty="0" smtClean="0"/>
              <a:t>提问时间</a:t>
            </a:r>
            <a:endParaRPr lang="zh-CN" altLang="en-US" sz="5400" dirty="0"/>
          </a:p>
        </p:txBody>
      </p:sp>
    </p:spTree>
    <p:extLst>
      <p:ext uri="{BB962C8B-B14F-4D97-AF65-F5344CB8AC3E}">
        <p14:creationId xmlns:p14="http://schemas.microsoft.com/office/powerpoint/2010/main" val="21389000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8200" y="2590800"/>
            <a:ext cx="7467600" cy="923330"/>
          </a:xfrm>
          <a:prstGeom prst="rect">
            <a:avLst/>
          </a:prstGeom>
          <a:noFill/>
        </p:spPr>
        <p:txBody>
          <a:bodyPr wrap="square" rtlCol="0">
            <a:spAutoFit/>
          </a:bodyPr>
          <a:lstStyle/>
          <a:p>
            <a:r>
              <a:rPr lang="en-US" altLang="zh-CN" sz="5400" dirty="0" smtClean="0"/>
              <a:t>Thank you for listening!</a:t>
            </a:r>
            <a:endParaRPr lang="zh-CN" altLang="en-US" sz="5400" dirty="0"/>
          </a:p>
        </p:txBody>
      </p:sp>
    </p:spTree>
    <p:extLst>
      <p:ext uri="{BB962C8B-B14F-4D97-AF65-F5344CB8AC3E}">
        <p14:creationId xmlns:p14="http://schemas.microsoft.com/office/powerpoint/2010/main" val="29230288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基本语句</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a:t>条件</a:t>
            </a:r>
            <a:r>
              <a:rPr lang="zh-CN" altLang="en-US" dirty="0" smtClean="0"/>
              <a:t>语句</a:t>
            </a:r>
            <a:endParaRPr lang="en-US" altLang="zh-CN" dirty="0" smtClean="0"/>
          </a:p>
          <a:p>
            <a:r>
              <a:rPr lang="en-US" altLang="zh-CN" dirty="0" smtClean="0"/>
              <a:t>2.</a:t>
            </a:r>
            <a:r>
              <a:rPr lang="zh-CN" altLang="en-US" dirty="0"/>
              <a:t>循环</a:t>
            </a:r>
            <a:r>
              <a:rPr lang="zh-CN" altLang="en-US" dirty="0" smtClean="0"/>
              <a:t>语句</a:t>
            </a:r>
            <a:endParaRPr lang="en-US" altLang="zh-CN" dirty="0" smtClean="0"/>
          </a:p>
          <a:p>
            <a:r>
              <a:rPr lang="en-US" altLang="zh-CN" dirty="0" smtClean="0"/>
              <a:t>3.</a:t>
            </a:r>
            <a:r>
              <a:rPr lang="zh-CN" altLang="en-US" dirty="0" smtClean="0"/>
              <a:t>位运算</a:t>
            </a:r>
            <a:endParaRPr lang="zh-CN" altLang="en-US" dirty="0"/>
          </a:p>
        </p:txBody>
      </p:sp>
    </p:spTree>
    <p:extLst>
      <p:ext uri="{BB962C8B-B14F-4D97-AF65-F5344CB8AC3E}">
        <p14:creationId xmlns:p14="http://schemas.microsoft.com/office/powerpoint/2010/main" val="2325760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a:t>
            </a:r>
            <a:r>
              <a:rPr lang="zh-CN" altLang="en-US" dirty="0" smtClean="0"/>
              <a:t>语句</a:t>
            </a:r>
            <a:endParaRPr lang="zh-CN" altLang="en-US" dirty="0"/>
          </a:p>
        </p:txBody>
      </p:sp>
      <p:sp>
        <p:nvSpPr>
          <p:cNvPr id="3" name="内容占位符 2"/>
          <p:cNvSpPr>
            <a:spLocks noGrp="1"/>
          </p:cNvSpPr>
          <p:nvPr>
            <p:ph idx="1"/>
          </p:nvPr>
        </p:nvSpPr>
        <p:spPr/>
        <p:txBody>
          <a:bodyPr/>
          <a:lstStyle/>
          <a:p>
            <a:r>
              <a:rPr lang="en-US" altLang="zh-CN" sz="2800" dirty="0"/>
              <a:t>i</a:t>
            </a:r>
            <a:r>
              <a:rPr lang="en-US" altLang="zh-CN" sz="2800" dirty="0" smtClean="0"/>
              <a:t>f </a:t>
            </a:r>
            <a:r>
              <a:rPr lang="zh-CN" altLang="en-US" sz="2800" dirty="0" smtClean="0"/>
              <a:t>语句</a:t>
            </a:r>
            <a:endParaRPr lang="en-US" altLang="zh-CN" sz="2800" dirty="0" smtClean="0"/>
          </a:p>
          <a:p>
            <a:pPr marL="0" indent="0">
              <a:buNone/>
            </a:pPr>
            <a:r>
              <a:rPr lang="en-US" altLang="zh-CN" sz="2800" dirty="0"/>
              <a:t>	</a:t>
            </a:r>
            <a:r>
              <a:rPr lang="zh-CN" altLang="en-US" sz="2800" dirty="0" smtClean="0"/>
              <a:t>结构：</a:t>
            </a:r>
            <a:endParaRPr lang="en-US" altLang="zh-CN" sz="2800" dirty="0" smtClean="0"/>
          </a:p>
          <a:p>
            <a:pPr marL="0" indent="0">
              <a:buNone/>
            </a:pPr>
            <a:r>
              <a:rPr lang="en-US" altLang="zh-CN" sz="2800" dirty="0"/>
              <a:t>	</a:t>
            </a:r>
            <a:r>
              <a:rPr lang="en-US" altLang="zh-CN" sz="2800" dirty="0" smtClean="0"/>
              <a:t>if (</a:t>
            </a:r>
            <a:r>
              <a:rPr lang="zh-CN" altLang="en-US" sz="2800" dirty="0" smtClean="0"/>
              <a:t>表达式</a:t>
            </a:r>
            <a:r>
              <a:rPr lang="en-US" altLang="zh-CN" sz="2800" dirty="0" smtClean="0"/>
              <a:t>) </a:t>
            </a:r>
            <a:r>
              <a:rPr lang="zh-CN" altLang="en-US" sz="2800" dirty="0" smtClean="0"/>
              <a:t>语句；</a:t>
            </a:r>
            <a:endParaRPr lang="en-US" altLang="zh-CN" sz="2800" dirty="0" smtClean="0"/>
          </a:p>
          <a:p>
            <a:pPr marL="0" indent="0">
              <a:buNone/>
            </a:pPr>
            <a:r>
              <a:rPr lang="en-US" altLang="zh-CN" sz="2800" dirty="0"/>
              <a:t>	</a:t>
            </a:r>
            <a:r>
              <a:rPr lang="en-US" altLang="zh-CN" sz="2800" dirty="0" smtClean="0"/>
              <a:t>else if (</a:t>
            </a:r>
            <a:r>
              <a:rPr lang="zh-CN" altLang="en-US" sz="2800" dirty="0" smtClean="0"/>
              <a:t>表达式</a:t>
            </a:r>
            <a:r>
              <a:rPr lang="en-US" altLang="zh-CN" sz="2800" dirty="0" smtClean="0"/>
              <a:t>) </a:t>
            </a:r>
            <a:r>
              <a:rPr lang="zh-CN" altLang="en-US" sz="2800" dirty="0" smtClean="0"/>
              <a:t>语句；</a:t>
            </a:r>
            <a:endParaRPr lang="en-US" altLang="zh-CN" sz="2800" dirty="0" smtClean="0"/>
          </a:p>
          <a:p>
            <a:pPr marL="0" indent="0">
              <a:buNone/>
            </a:pPr>
            <a:r>
              <a:rPr lang="en-US" altLang="zh-CN" sz="2800" dirty="0"/>
              <a:t>	</a:t>
            </a:r>
            <a:r>
              <a:rPr lang="en-US" altLang="zh-CN" sz="2800" dirty="0" smtClean="0"/>
              <a:t>else </a:t>
            </a:r>
            <a:r>
              <a:rPr lang="zh-CN" altLang="en-US" sz="2800" dirty="0" smtClean="0"/>
              <a:t>语句；</a:t>
            </a:r>
            <a:endParaRPr lang="en-US" altLang="zh-CN" sz="2800" dirty="0" smtClean="0"/>
          </a:p>
          <a:p>
            <a:pPr marL="0" indent="0">
              <a:buNone/>
            </a:pPr>
            <a:r>
              <a:rPr lang="en-US" altLang="zh-CN" sz="2800" dirty="0"/>
              <a:t>	</a:t>
            </a:r>
            <a:r>
              <a:rPr lang="zh-CN" altLang="en-US" sz="2800" dirty="0" smtClean="0"/>
              <a:t>示例：</a:t>
            </a:r>
            <a:endParaRPr lang="en-US" altLang="zh-CN" sz="2800" dirty="0" smtClean="0"/>
          </a:p>
          <a:p>
            <a:pPr marL="0" indent="0">
              <a:buNone/>
            </a:pPr>
            <a:r>
              <a:rPr lang="en-US" altLang="zh-CN" sz="2800" dirty="0"/>
              <a:t>	</a:t>
            </a:r>
            <a:r>
              <a:rPr lang="en-US" altLang="zh-CN" sz="2800" dirty="0" smtClean="0"/>
              <a:t>if (a&lt;b) a++;</a:t>
            </a:r>
          </a:p>
          <a:p>
            <a:pPr marL="0" indent="0">
              <a:buNone/>
            </a:pPr>
            <a:r>
              <a:rPr lang="en-US" altLang="zh-CN" sz="2800" dirty="0"/>
              <a:t>	</a:t>
            </a:r>
            <a:r>
              <a:rPr lang="en-US" altLang="zh-CN" sz="2800" dirty="0" smtClean="0"/>
              <a:t>else if (a==b) b++;</a:t>
            </a:r>
          </a:p>
          <a:p>
            <a:pPr marL="0" indent="0">
              <a:buNone/>
            </a:pPr>
            <a:r>
              <a:rPr lang="en-US" altLang="zh-CN" sz="2800" dirty="0"/>
              <a:t>	</a:t>
            </a:r>
            <a:r>
              <a:rPr lang="en-US" altLang="zh-CN" sz="2800" dirty="0" smtClean="0"/>
              <a:t>else a+=b;</a:t>
            </a:r>
            <a:endParaRPr lang="zh-CN" altLang="en-US" sz="2800" dirty="0"/>
          </a:p>
        </p:txBody>
      </p:sp>
    </p:spTree>
    <p:extLst>
      <p:ext uri="{BB962C8B-B14F-4D97-AF65-F5344CB8AC3E}">
        <p14:creationId xmlns:p14="http://schemas.microsoft.com/office/powerpoint/2010/main" val="1544533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条件语句</a:t>
            </a:r>
            <a:endParaRPr lang="zh-CN" altLang="en-US" dirty="0"/>
          </a:p>
        </p:txBody>
      </p:sp>
      <p:sp>
        <p:nvSpPr>
          <p:cNvPr id="3" name="内容占位符 2"/>
          <p:cNvSpPr>
            <a:spLocks noGrp="1"/>
          </p:cNvSpPr>
          <p:nvPr>
            <p:ph idx="1"/>
          </p:nvPr>
        </p:nvSpPr>
        <p:spPr/>
        <p:txBody>
          <a:bodyPr/>
          <a:lstStyle/>
          <a:p>
            <a:r>
              <a:rPr lang="en-US" altLang="zh-CN" sz="1600" dirty="0"/>
              <a:t>s</a:t>
            </a:r>
            <a:r>
              <a:rPr lang="en-US" altLang="zh-CN" sz="1600" dirty="0" smtClean="0"/>
              <a:t>witch</a:t>
            </a:r>
            <a:r>
              <a:rPr lang="zh-CN" altLang="en-US" sz="1600" dirty="0" smtClean="0"/>
              <a:t>语句</a:t>
            </a:r>
            <a:endParaRPr lang="en-US" altLang="zh-CN" sz="1600" dirty="0"/>
          </a:p>
          <a:p>
            <a:pPr marL="0" indent="0">
              <a:buNone/>
            </a:pPr>
            <a:r>
              <a:rPr lang="en-US" altLang="zh-CN" sz="1600" dirty="0" smtClean="0"/>
              <a:t>	</a:t>
            </a:r>
            <a:r>
              <a:rPr lang="zh-CN" altLang="en-US" sz="1600" dirty="0" smtClean="0"/>
              <a:t>结构：</a:t>
            </a:r>
            <a:endParaRPr lang="en-US" altLang="zh-CN" sz="1600" dirty="0" smtClean="0"/>
          </a:p>
          <a:p>
            <a:pPr marL="0" indent="0">
              <a:buNone/>
            </a:pPr>
            <a:r>
              <a:rPr lang="en-US" altLang="zh-CN" sz="1600" dirty="0"/>
              <a:t>	</a:t>
            </a:r>
            <a:r>
              <a:rPr lang="en-US" altLang="zh-CN" sz="1600" dirty="0" smtClean="0"/>
              <a:t>switch(</a:t>
            </a:r>
            <a:r>
              <a:rPr lang="zh-CN" altLang="en-US" sz="1600" dirty="0" smtClean="0"/>
              <a:t>表达式</a:t>
            </a:r>
            <a:r>
              <a:rPr lang="en-US" altLang="zh-CN" sz="1600" dirty="0" smtClean="0"/>
              <a:t>){</a:t>
            </a:r>
          </a:p>
          <a:p>
            <a:pPr marL="0" indent="0">
              <a:buNone/>
            </a:pPr>
            <a:r>
              <a:rPr lang="en-US" altLang="zh-CN" sz="1600" dirty="0"/>
              <a:t>	</a:t>
            </a:r>
            <a:r>
              <a:rPr lang="en-US" altLang="zh-CN" sz="1600" dirty="0" smtClean="0"/>
              <a:t>	case </a:t>
            </a:r>
            <a:r>
              <a:rPr lang="zh-CN" altLang="en-US" sz="1600" dirty="0" smtClean="0"/>
              <a:t>常量表达式</a:t>
            </a:r>
            <a:r>
              <a:rPr lang="en-US" altLang="zh-CN" sz="1600" dirty="0" smtClean="0"/>
              <a:t>1</a:t>
            </a:r>
            <a:r>
              <a:rPr lang="en-US" altLang="zh-CN" sz="1600" dirty="0"/>
              <a:t>:</a:t>
            </a:r>
            <a:r>
              <a:rPr lang="zh-CN" altLang="en-US" sz="1600" dirty="0" smtClean="0"/>
              <a:t>语句</a:t>
            </a:r>
            <a:r>
              <a:rPr lang="en-US" altLang="zh-CN" sz="1600" dirty="0" smtClean="0"/>
              <a:t>1</a:t>
            </a:r>
          </a:p>
          <a:p>
            <a:pPr marL="0" indent="0">
              <a:buNone/>
            </a:pPr>
            <a:r>
              <a:rPr lang="en-US" altLang="zh-CN" sz="1600" dirty="0"/>
              <a:t>	</a:t>
            </a:r>
            <a:r>
              <a:rPr lang="en-US" altLang="zh-CN" sz="1600" dirty="0" smtClean="0"/>
              <a:t>	case </a:t>
            </a:r>
            <a:r>
              <a:rPr lang="zh-CN" altLang="en-US" sz="1600" dirty="0" smtClean="0"/>
              <a:t>常量表达式</a:t>
            </a:r>
            <a:r>
              <a:rPr lang="en-US" altLang="zh-CN" sz="1600" dirty="0" smtClean="0"/>
              <a:t>2:</a:t>
            </a:r>
            <a:r>
              <a:rPr lang="zh-CN" altLang="en-US" sz="1600" dirty="0" smtClean="0"/>
              <a:t>语句</a:t>
            </a:r>
            <a:r>
              <a:rPr lang="en-US" altLang="zh-CN" sz="1600" dirty="0" smtClean="0"/>
              <a:t>2</a:t>
            </a:r>
          </a:p>
          <a:p>
            <a:pPr marL="0" indent="0">
              <a:buNone/>
            </a:pPr>
            <a:r>
              <a:rPr lang="en-US" altLang="zh-CN" sz="1600" dirty="0"/>
              <a:t>	</a:t>
            </a:r>
            <a:r>
              <a:rPr lang="en-US" altLang="zh-CN" sz="1600" dirty="0" smtClean="0"/>
              <a:t>	…</a:t>
            </a:r>
          </a:p>
          <a:p>
            <a:pPr marL="0" indent="0">
              <a:buNone/>
            </a:pPr>
            <a:r>
              <a:rPr lang="en-US" altLang="zh-CN" sz="1600" dirty="0"/>
              <a:t>	</a:t>
            </a:r>
            <a:r>
              <a:rPr lang="en-US" altLang="zh-CN" sz="1600" dirty="0" smtClean="0"/>
              <a:t>	case </a:t>
            </a:r>
            <a:r>
              <a:rPr lang="zh-CN" altLang="en-US" sz="1600" dirty="0" smtClean="0"/>
              <a:t>常量表达式</a:t>
            </a:r>
            <a:r>
              <a:rPr lang="en-US" altLang="zh-CN" sz="1600" dirty="0" smtClean="0"/>
              <a:t>n:</a:t>
            </a:r>
            <a:r>
              <a:rPr lang="zh-CN" altLang="en-US" sz="1600" dirty="0" smtClean="0"/>
              <a:t>语句</a:t>
            </a:r>
            <a:r>
              <a:rPr lang="en-US" altLang="zh-CN" sz="1600" dirty="0" smtClean="0"/>
              <a:t>n</a:t>
            </a:r>
          </a:p>
          <a:p>
            <a:pPr marL="0" indent="0">
              <a:buNone/>
            </a:pPr>
            <a:r>
              <a:rPr lang="en-US" altLang="zh-CN" sz="1600" dirty="0"/>
              <a:t>	</a:t>
            </a:r>
            <a:r>
              <a:rPr lang="en-US" altLang="zh-CN" sz="1600" dirty="0" smtClean="0"/>
              <a:t>	default:</a:t>
            </a:r>
            <a:r>
              <a:rPr lang="zh-CN" altLang="en-US" sz="1600" dirty="0" smtClean="0"/>
              <a:t>语句</a:t>
            </a:r>
            <a:r>
              <a:rPr lang="en-US" altLang="zh-CN" sz="1600" dirty="0" smtClean="0"/>
              <a:t>n+1</a:t>
            </a:r>
          </a:p>
          <a:p>
            <a:pPr marL="0" indent="0">
              <a:buNone/>
            </a:pPr>
            <a:r>
              <a:rPr lang="en-US" altLang="zh-CN" sz="1600" dirty="0"/>
              <a:t>	</a:t>
            </a:r>
            <a:r>
              <a:rPr lang="en-US" altLang="zh-CN" sz="1600" dirty="0" smtClean="0"/>
              <a:t>}</a:t>
            </a:r>
          </a:p>
          <a:p>
            <a:pPr marL="0" indent="0">
              <a:buNone/>
            </a:pPr>
            <a:r>
              <a:rPr lang="en-US" altLang="zh-CN" sz="1600" dirty="0"/>
              <a:t>	</a:t>
            </a:r>
            <a:r>
              <a:rPr lang="zh-CN" altLang="en-US" sz="1600" dirty="0" smtClean="0"/>
              <a:t>示例：</a:t>
            </a:r>
            <a:endParaRPr lang="en-US" altLang="zh-CN" sz="1600" dirty="0" smtClean="0"/>
          </a:p>
          <a:p>
            <a:pPr marL="0" indent="0">
              <a:buNone/>
            </a:pPr>
            <a:r>
              <a:rPr lang="en-US" altLang="zh-CN" sz="1600" dirty="0"/>
              <a:t>	</a:t>
            </a:r>
            <a:r>
              <a:rPr lang="en-US" altLang="zh-CN" sz="1600" dirty="0" smtClean="0"/>
              <a:t>switch(</a:t>
            </a:r>
            <a:r>
              <a:rPr lang="en-US" altLang="zh-CN" sz="1600" dirty="0" err="1" smtClean="0"/>
              <a:t>i</a:t>
            </a:r>
            <a:r>
              <a:rPr lang="en-US" altLang="zh-CN" sz="1600" dirty="0" smtClean="0"/>
              <a:t>){</a:t>
            </a:r>
          </a:p>
          <a:p>
            <a:pPr marL="0" indent="0">
              <a:buNone/>
            </a:pPr>
            <a:r>
              <a:rPr lang="en-US" altLang="zh-CN" sz="1600" dirty="0"/>
              <a:t>	</a:t>
            </a:r>
            <a:r>
              <a:rPr lang="en-US" altLang="zh-CN" sz="1600" dirty="0" smtClean="0"/>
              <a:t>	case 1:i++;</a:t>
            </a:r>
          </a:p>
          <a:p>
            <a:pPr marL="0" indent="0">
              <a:buNone/>
            </a:pPr>
            <a:r>
              <a:rPr lang="en-US" altLang="zh-CN" sz="1600" dirty="0"/>
              <a:t>	</a:t>
            </a:r>
            <a:r>
              <a:rPr lang="en-US" altLang="zh-CN" sz="1600" dirty="0" smtClean="0"/>
              <a:t>	case 2:i--;</a:t>
            </a:r>
          </a:p>
          <a:p>
            <a:pPr marL="0" indent="0">
              <a:buNone/>
            </a:pPr>
            <a:r>
              <a:rPr lang="en-US" altLang="zh-CN" sz="1600" dirty="0"/>
              <a:t>	</a:t>
            </a:r>
            <a:r>
              <a:rPr lang="en-US" altLang="zh-CN" sz="1600" dirty="0" smtClean="0"/>
              <a:t>	default: </a:t>
            </a:r>
            <a:r>
              <a:rPr lang="en-US" altLang="zh-CN" sz="1600" dirty="0" err="1" smtClean="0"/>
              <a:t>i</a:t>
            </a:r>
            <a:r>
              <a:rPr lang="en-US" altLang="zh-CN" sz="1600" dirty="0" smtClean="0"/>
              <a:t>++;</a:t>
            </a:r>
          </a:p>
          <a:p>
            <a:pPr marL="0" indent="0">
              <a:buNone/>
            </a:pPr>
            <a:r>
              <a:rPr lang="en-US" altLang="zh-CN" sz="1600" dirty="0"/>
              <a:t>	}</a:t>
            </a:r>
            <a:endParaRPr lang="en-US" altLang="zh-CN" sz="1600" dirty="0" smtClean="0"/>
          </a:p>
        </p:txBody>
      </p:sp>
    </p:spTree>
    <p:extLst>
      <p:ext uri="{BB962C8B-B14F-4D97-AF65-F5344CB8AC3E}">
        <p14:creationId xmlns:p14="http://schemas.microsoft.com/office/powerpoint/2010/main" val="39208816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循环语句</a:t>
            </a:r>
            <a:endParaRPr lang="zh-CN" altLang="en-US" dirty="0"/>
          </a:p>
        </p:txBody>
      </p:sp>
      <p:sp>
        <p:nvSpPr>
          <p:cNvPr id="3" name="内容占位符 2"/>
          <p:cNvSpPr>
            <a:spLocks noGrp="1"/>
          </p:cNvSpPr>
          <p:nvPr>
            <p:ph idx="1"/>
          </p:nvPr>
        </p:nvSpPr>
        <p:spPr/>
        <p:txBody>
          <a:bodyPr/>
          <a:lstStyle/>
          <a:p>
            <a:r>
              <a:rPr lang="en-US" altLang="zh-CN" dirty="0"/>
              <a:t>f</a:t>
            </a:r>
            <a:r>
              <a:rPr lang="en-US" altLang="zh-CN" dirty="0" smtClean="0"/>
              <a:t>or</a:t>
            </a:r>
            <a:r>
              <a:rPr lang="zh-CN" altLang="en-US" dirty="0" smtClean="0"/>
              <a:t>语句</a:t>
            </a:r>
            <a:endParaRPr lang="en-US" altLang="zh-CN" dirty="0"/>
          </a:p>
          <a:p>
            <a:pPr marL="344487" lvl="1" indent="0">
              <a:buNone/>
            </a:pPr>
            <a:r>
              <a:rPr lang="en-US" altLang="zh-CN" dirty="0" smtClean="0"/>
              <a:t>	</a:t>
            </a:r>
            <a:r>
              <a:rPr lang="zh-CN" altLang="en-US" sz="3000" dirty="0" smtClean="0"/>
              <a:t>结构：</a:t>
            </a:r>
            <a:endParaRPr lang="en-US" altLang="zh-CN" dirty="0" smtClean="0"/>
          </a:p>
          <a:p>
            <a:pPr marL="0" indent="0">
              <a:buNone/>
            </a:pPr>
            <a:r>
              <a:rPr lang="en-US" altLang="zh-CN" dirty="0"/>
              <a:t>	</a:t>
            </a:r>
            <a:r>
              <a:rPr lang="en-US" altLang="zh-CN" dirty="0" smtClean="0"/>
              <a:t>for(</a:t>
            </a:r>
            <a:r>
              <a:rPr lang="zh-CN" altLang="en-US" dirty="0" smtClean="0"/>
              <a:t>初始语句</a:t>
            </a:r>
            <a:r>
              <a:rPr lang="en-US" altLang="zh-CN" dirty="0" smtClean="0"/>
              <a:t>;</a:t>
            </a:r>
            <a:r>
              <a:rPr lang="zh-CN" altLang="en-US" dirty="0" smtClean="0"/>
              <a:t>条件语句</a:t>
            </a:r>
            <a:r>
              <a:rPr lang="en-US" altLang="zh-CN" dirty="0" smtClean="0"/>
              <a:t>;</a:t>
            </a:r>
            <a:r>
              <a:rPr lang="zh-CN" altLang="en-US" dirty="0" smtClean="0"/>
              <a:t>控制语句</a:t>
            </a:r>
            <a:r>
              <a:rPr lang="en-US" altLang="zh-CN" dirty="0" smtClean="0"/>
              <a:t>)</a:t>
            </a:r>
          </a:p>
          <a:p>
            <a:pPr marL="0" indent="0">
              <a:buNone/>
            </a:pPr>
            <a:r>
              <a:rPr lang="en-US" altLang="zh-CN" dirty="0"/>
              <a:t>	</a:t>
            </a:r>
            <a:r>
              <a:rPr lang="zh-CN" altLang="en-US" dirty="0" smtClean="0"/>
              <a:t>示例：</a:t>
            </a:r>
            <a:endParaRPr lang="en-US" altLang="zh-CN" dirty="0" smtClean="0"/>
          </a:p>
          <a:p>
            <a:pPr marL="0" indent="0">
              <a:buNone/>
            </a:pPr>
            <a:r>
              <a:rPr lang="en-US" altLang="zh-CN" dirty="0"/>
              <a:t>	</a:t>
            </a:r>
            <a:r>
              <a:rPr lang="en-US" altLang="zh-CN" dirty="0" smtClean="0"/>
              <a:t>for (</a:t>
            </a:r>
            <a:r>
              <a:rPr lang="en-US" altLang="zh-CN" dirty="0" err="1" smtClean="0"/>
              <a:t>int</a:t>
            </a:r>
            <a:r>
              <a:rPr lang="en-US" altLang="zh-CN" dirty="0" smtClean="0"/>
              <a:t> </a:t>
            </a:r>
            <a:r>
              <a:rPr lang="en-US" altLang="zh-CN" dirty="0" err="1" smtClean="0"/>
              <a:t>i</a:t>
            </a:r>
            <a:r>
              <a:rPr lang="en-US" altLang="zh-CN" dirty="0" smtClean="0"/>
              <a:t>=0;i&lt;</a:t>
            </a:r>
            <a:r>
              <a:rPr lang="en-US" altLang="zh-CN" dirty="0" err="1" smtClean="0"/>
              <a:t>n;i</a:t>
            </a:r>
            <a:r>
              <a:rPr lang="en-US" altLang="zh-CN" dirty="0" smtClean="0"/>
              <a:t>++)//</a:t>
            </a:r>
            <a:r>
              <a:rPr lang="zh-CN" altLang="en-US" dirty="0" smtClean="0"/>
              <a:t>从</a:t>
            </a:r>
            <a:r>
              <a:rPr lang="en-US" altLang="zh-CN" dirty="0" err="1" smtClean="0"/>
              <a:t>i</a:t>
            </a:r>
            <a:r>
              <a:rPr lang="en-US" altLang="zh-CN" dirty="0" smtClean="0"/>
              <a:t>=0</a:t>
            </a:r>
            <a:r>
              <a:rPr lang="zh-CN" altLang="en-US" dirty="0" smtClean="0"/>
              <a:t>循环至</a:t>
            </a:r>
            <a:r>
              <a:rPr lang="en-US" altLang="zh-CN" dirty="0" smtClean="0"/>
              <a:t>n-1</a:t>
            </a:r>
            <a:endParaRPr lang="zh-CN" altLang="en-US" dirty="0"/>
          </a:p>
        </p:txBody>
      </p:sp>
    </p:spTree>
    <p:extLst>
      <p:ext uri="{BB962C8B-B14F-4D97-AF65-F5344CB8AC3E}">
        <p14:creationId xmlns:p14="http://schemas.microsoft.com/office/powerpoint/2010/main" val="3823209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循环语句</a:t>
            </a:r>
            <a:endParaRPr lang="zh-CN" altLang="en-US" dirty="0"/>
          </a:p>
        </p:txBody>
      </p:sp>
      <p:sp>
        <p:nvSpPr>
          <p:cNvPr id="3" name="内容占位符 2"/>
          <p:cNvSpPr>
            <a:spLocks noGrp="1"/>
          </p:cNvSpPr>
          <p:nvPr>
            <p:ph idx="1"/>
          </p:nvPr>
        </p:nvSpPr>
        <p:spPr/>
        <p:txBody>
          <a:bodyPr/>
          <a:lstStyle/>
          <a:p>
            <a:r>
              <a:rPr lang="en-US" altLang="zh-CN" dirty="0"/>
              <a:t>w</a:t>
            </a:r>
            <a:r>
              <a:rPr lang="en-US" altLang="zh-CN" dirty="0" smtClean="0"/>
              <a:t>hile </a:t>
            </a:r>
            <a:r>
              <a:rPr lang="zh-CN" altLang="en-US" dirty="0" smtClean="0"/>
              <a:t>语句</a:t>
            </a:r>
            <a:endParaRPr lang="en-US" altLang="zh-CN" dirty="0" smtClean="0"/>
          </a:p>
          <a:p>
            <a:pPr marL="0" indent="0">
              <a:buNone/>
            </a:pPr>
            <a:r>
              <a:rPr lang="en-US" altLang="zh-CN" dirty="0"/>
              <a:t>	</a:t>
            </a:r>
            <a:r>
              <a:rPr lang="zh-CN" altLang="en-US" dirty="0" smtClean="0"/>
              <a:t>结构：</a:t>
            </a:r>
            <a:endParaRPr lang="en-US" altLang="zh-CN" dirty="0" smtClean="0"/>
          </a:p>
          <a:p>
            <a:pPr marL="0" indent="0">
              <a:buNone/>
            </a:pPr>
            <a:r>
              <a:rPr lang="en-US" altLang="zh-CN" dirty="0"/>
              <a:t>	</a:t>
            </a:r>
            <a:r>
              <a:rPr lang="en-US" altLang="zh-CN" dirty="0" smtClean="0"/>
              <a:t>while(</a:t>
            </a:r>
            <a:r>
              <a:rPr lang="zh-CN" altLang="en-US" dirty="0" smtClean="0"/>
              <a:t>条件</a:t>
            </a:r>
            <a:r>
              <a:rPr lang="en-US" altLang="zh-CN" dirty="0" smtClean="0"/>
              <a:t>){</a:t>
            </a:r>
            <a:r>
              <a:rPr lang="zh-CN" altLang="en-US" dirty="0" smtClean="0"/>
              <a:t>语句</a:t>
            </a:r>
            <a:r>
              <a:rPr lang="en-US" altLang="zh-CN" dirty="0" smtClean="0"/>
              <a:t>;}</a:t>
            </a:r>
          </a:p>
          <a:p>
            <a:pPr marL="0" indent="0">
              <a:buNone/>
            </a:pPr>
            <a:r>
              <a:rPr lang="en-US" altLang="zh-CN" dirty="0"/>
              <a:t>	</a:t>
            </a:r>
            <a:r>
              <a:rPr lang="zh-CN" altLang="en-US" dirty="0" smtClean="0"/>
              <a:t>示例：</a:t>
            </a:r>
            <a:endParaRPr lang="en-US" altLang="zh-CN" dirty="0" smtClean="0"/>
          </a:p>
          <a:p>
            <a:pPr marL="0" indent="0">
              <a:buNone/>
            </a:pPr>
            <a:r>
              <a:rPr lang="en-US" altLang="zh-CN" dirty="0"/>
              <a:t>	</a:t>
            </a:r>
            <a:r>
              <a:rPr lang="en-US" altLang="zh-CN" dirty="0" err="1" smtClean="0"/>
              <a:t>int</a:t>
            </a:r>
            <a:r>
              <a:rPr lang="en-US" altLang="zh-CN" dirty="0" smtClean="0"/>
              <a:t> </a:t>
            </a:r>
            <a:r>
              <a:rPr lang="en-US" altLang="zh-CN" dirty="0" err="1" smtClean="0"/>
              <a:t>i</a:t>
            </a:r>
            <a:r>
              <a:rPr lang="en-US" altLang="zh-CN" dirty="0" smtClean="0"/>
              <a:t>=0;</a:t>
            </a:r>
          </a:p>
          <a:p>
            <a:pPr marL="0" indent="0">
              <a:buNone/>
            </a:pPr>
            <a:r>
              <a:rPr lang="en-US" altLang="zh-CN" dirty="0"/>
              <a:t>	</a:t>
            </a:r>
            <a:r>
              <a:rPr lang="en-US" altLang="zh-CN" dirty="0" smtClean="0"/>
              <a:t>while (</a:t>
            </a:r>
            <a:r>
              <a:rPr lang="en-US" altLang="zh-CN" dirty="0" err="1" smtClean="0"/>
              <a:t>i</a:t>
            </a:r>
            <a:r>
              <a:rPr lang="en-US" altLang="zh-CN" dirty="0" smtClean="0"/>
              <a:t>&lt;n){</a:t>
            </a:r>
          </a:p>
          <a:p>
            <a:pPr marL="0" indent="0">
              <a:buNone/>
            </a:pPr>
            <a:r>
              <a:rPr lang="en-US" altLang="zh-CN" dirty="0"/>
              <a:t>	</a:t>
            </a:r>
            <a:r>
              <a:rPr lang="en-US" altLang="zh-CN" dirty="0" smtClean="0"/>
              <a:t>	</a:t>
            </a:r>
            <a:r>
              <a:rPr lang="en-US" altLang="zh-CN" dirty="0" err="1" smtClean="0"/>
              <a:t>i</a:t>
            </a:r>
            <a:r>
              <a:rPr lang="en-US" altLang="zh-CN" dirty="0" smtClean="0"/>
              <a:t>++;</a:t>
            </a:r>
          </a:p>
          <a:p>
            <a:pPr marL="0" indent="0">
              <a:buNone/>
            </a:pPr>
            <a:r>
              <a:rPr lang="en-US" altLang="zh-CN" dirty="0"/>
              <a:t>	</a:t>
            </a:r>
            <a:r>
              <a:rPr lang="en-US" altLang="zh-CN" dirty="0" smtClean="0"/>
              <a:t>}</a:t>
            </a:r>
            <a:endParaRPr lang="zh-CN" altLang="en-US" dirty="0"/>
          </a:p>
        </p:txBody>
      </p:sp>
    </p:spTree>
    <p:extLst>
      <p:ext uri="{BB962C8B-B14F-4D97-AF65-F5344CB8AC3E}">
        <p14:creationId xmlns:p14="http://schemas.microsoft.com/office/powerpoint/2010/main" val="11327894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循环语句</a:t>
            </a:r>
            <a:endParaRPr lang="zh-CN" altLang="en-US" dirty="0"/>
          </a:p>
        </p:txBody>
      </p:sp>
      <p:sp>
        <p:nvSpPr>
          <p:cNvPr id="3" name="内容占位符 2"/>
          <p:cNvSpPr>
            <a:spLocks noGrp="1"/>
          </p:cNvSpPr>
          <p:nvPr>
            <p:ph idx="1"/>
          </p:nvPr>
        </p:nvSpPr>
        <p:spPr/>
        <p:txBody>
          <a:bodyPr/>
          <a:lstStyle/>
          <a:p>
            <a:r>
              <a:rPr lang="en-US" altLang="zh-CN" sz="2400" dirty="0"/>
              <a:t>d</a:t>
            </a:r>
            <a:r>
              <a:rPr lang="en-US" altLang="zh-CN" sz="2400" dirty="0" smtClean="0"/>
              <a:t>o-while </a:t>
            </a:r>
            <a:r>
              <a:rPr lang="zh-CN" altLang="en-US" sz="2400" dirty="0" smtClean="0"/>
              <a:t>语句</a:t>
            </a:r>
            <a:endParaRPr lang="en-US" altLang="zh-CN" sz="2400" dirty="0" smtClean="0"/>
          </a:p>
          <a:p>
            <a:pPr marL="0" indent="0">
              <a:buNone/>
            </a:pPr>
            <a:r>
              <a:rPr lang="en-US" altLang="zh-CN" sz="2400" dirty="0"/>
              <a:t>	</a:t>
            </a:r>
            <a:r>
              <a:rPr lang="zh-CN" altLang="en-US" sz="2400" dirty="0" smtClean="0"/>
              <a:t>结构：</a:t>
            </a:r>
            <a:endParaRPr lang="en-US" altLang="zh-CN" sz="2400" dirty="0" smtClean="0"/>
          </a:p>
          <a:p>
            <a:pPr marL="0" indent="0">
              <a:buNone/>
            </a:pPr>
            <a:r>
              <a:rPr lang="en-US" altLang="zh-CN" sz="2400" dirty="0"/>
              <a:t>	</a:t>
            </a:r>
            <a:r>
              <a:rPr lang="en-US" altLang="zh-CN" sz="2400" dirty="0" smtClean="0"/>
              <a:t>do{</a:t>
            </a:r>
          </a:p>
          <a:p>
            <a:pPr marL="0" indent="0">
              <a:buNone/>
            </a:pPr>
            <a:r>
              <a:rPr lang="en-US" altLang="zh-CN" sz="2400" dirty="0"/>
              <a:t>	</a:t>
            </a:r>
            <a:r>
              <a:rPr lang="en-US" altLang="zh-CN" sz="2400" dirty="0" smtClean="0"/>
              <a:t>	</a:t>
            </a:r>
            <a:r>
              <a:rPr lang="zh-CN" altLang="en-US" sz="2400" dirty="0" smtClean="0"/>
              <a:t>语句</a:t>
            </a:r>
            <a:endParaRPr lang="en-US" altLang="zh-CN" sz="2400" dirty="0" smtClean="0"/>
          </a:p>
          <a:p>
            <a:pPr marL="0" indent="0">
              <a:buNone/>
            </a:pPr>
            <a:r>
              <a:rPr lang="en-US" altLang="zh-CN" sz="2400" dirty="0"/>
              <a:t>	</a:t>
            </a:r>
            <a:r>
              <a:rPr lang="en-US" altLang="zh-CN" sz="2400" dirty="0" smtClean="0"/>
              <a:t>}while(</a:t>
            </a:r>
            <a:r>
              <a:rPr lang="zh-CN" altLang="en-US" sz="2400" dirty="0" smtClean="0"/>
              <a:t>条件</a:t>
            </a:r>
            <a:r>
              <a:rPr lang="en-US" altLang="zh-CN" sz="2400" dirty="0" smtClean="0"/>
              <a:t>);</a:t>
            </a:r>
          </a:p>
          <a:p>
            <a:pPr marL="0" indent="0">
              <a:buNone/>
            </a:pPr>
            <a:r>
              <a:rPr lang="en-US" altLang="zh-CN" sz="2400" dirty="0"/>
              <a:t>	</a:t>
            </a:r>
            <a:r>
              <a:rPr lang="zh-CN" altLang="en-US" sz="2400" dirty="0" smtClean="0"/>
              <a:t>示例：</a:t>
            </a:r>
            <a:endParaRPr lang="en-US" altLang="zh-CN" sz="2400" dirty="0" smtClean="0"/>
          </a:p>
          <a:p>
            <a:pPr marL="0" indent="0">
              <a:buNone/>
            </a:pPr>
            <a:r>
              <a:rPr lang="en-US" altLang="zh-CN" sz="2400" dirty="0"/>
              <a:t>	</a:t>
            </a:r>
            <a:r>
              <a:rPr lang="en-US" altLang="zh-CN" sz="2400" dirty="0" err="1" smtClean="0"/>
              <a:t>int</a:t>
            </a:r>
            <a:r>
              <a:rPr lang="en-US" altLang="zh-CN" sz="2400" dirty="0" smtClean="0"/>
              <a:t> </a:t>
            </a:r>
            <a:r>
              <a:rPr lang="en-US" altLang="zh-CN" sz="2400" dirty="0" err="1" smtClean="0"/>
              <a:t>i</a:t>
            </a:r>
            <a:r>
              <a:rPr lang="en-US" altLang="zh-CN" sz="2400" dirty="0" smtClean="0"/>
              <a:t>=0;</a:t>
            </a:r>
          </a:p>
          <a:p>
            <a:pPr marL="0" indent="0">
              <a:buNone/>
            </a:pPr>
            <a:r>
              <a:rPr lang="en-US" altLang="zh-CN" sz="2400" dirty="0"/>
              <a:t>	</a:t>
            </a:r>
            <a:r>
              <a:rPr lang="en-US" altLang="zh-CN" sz="2400" dirty="0" smtClean="0"/>
              <a:t>do{</a:t>
            </a:r>
          </a:p>
          <a:p>
            <a:pPr marL="0" indent="0">
              <a:buNone/>
            </a:pPr>
            <a:r>
              <a:rPr lang="en-US" altLang="zh-CN" sz="2400" dirty="0"/>
              <a:t>	</a:t>
            </a:r>
            <a:r>
              <a:rPr lang="en-US" altLang="zh-CN" sz="2400" dirty="0" smtClean="0"/>
              <a:t>	</a:t>
            </a:r>
            <a:r>
              <a:rPr lang="en-US" altLang="zh-CN" sz="2400" dirty="0" err="1" smtClean="0"/>
              <a:t>i</a:t>
            </a:r>
            <a:r>
              <a:rPr lang="en-US" altLang="zh-CN" sz="2400" dirty="0" smtClean="0"/>
              <a:t>++;</a:t>
            </a:r>
          </a:p>
          <a:p>
            <a:pPr marL="0" indent="0">
              <a:buNone/>
            </a:pPr>
            <a:r>
              <a:rPr lang="en-US" altLang="zh-CN" sz="2400" dirty="0"/>
              <a:t>	</a:t>
            </a:r>
            <a:r>
              <a:rPr lang="en-US" altLang="zh-CN" sz="2400" dirty="0" smtClean="0"/>
              <a:t>} while (</a:t>
            </a:r>
            <a:r>
              <a:rPr lang="en-US" altLang="zh-CN" sz="2400" dirty="0" err="1" smtClean="0"/>
              <a:t>i</a:t>
            </a:r>
            <a:r>
              <a:rPr lang="en-US" altLang="zh-CN" sz="2400" dirty="0" smtClean="0"/>
              <a:t>!=n);</a:t>
            </a:r>
            <a:endParaRPr lang="zh-CN" altLang="en-US" sz="2400" dirty="0"/>
          </a:p>
        </p:txBody>
      </p:sp>
    </p:spTree>
    <p:extLst>
      <p:ext uri="{BB962C8B-B14F-4D97-AF65-F5344CB8AC3E}">
        <p14:creationId xmlns:p14="http://schemas.microsoft.com/office/powerpoint/2010/main" val="18354561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位运算</a:t>
            </a:r>
            <a:endParaRPr lang="zh-CN" altLang="en-US" dirty="0"/>
          </a:p>
        </p:txBody>
      </p:sp>
      <p:sp>
        <p:nvSpPr>
          <p:cNvPr id="3" name="内容占位符 2"/>
          <p:cNvSpPr>
            <a:spLocks noGrp="1"/>
          </p:cNvSpPr>
          <p:nvPr>
            <p:ph idx="1"/>
          </p:nvPr>
        </p:nvSpPr>
        <p:spPr/>
        <p:txBody>
          <a:bodyPr/>
          <a:lstStyle/>
          <a:p>
            <a:r>
              <a:rPr lang="zh-CN" altLang="en-US" dirty="0" smtClean="0"/>
              <a:t>或运算：</a:t>
            </a:r>
            <a:endParaRPr lang="en-US" altLang="zh-CN" dirty="0" smtClean="0"/>
          </a:p>
          <a:p>
            <a:pPr marL="693737" lvl="2" indent="0">
              <a:buNone/>
            </a:pPr>
            <a:r>
              <a:rPr lang="zh-CN" altLang="en-US" sz="3000" dirty="0" smtClean="0"/>
              <a:t>运算法则：</a:t>
            </a:r>
            <a:endParaRPr lang="en-US" altLang="zh-CN" sz="3000" dirty="0" smtClean="0"/>
          </a:p>
          <a:p>
            <a:pPr marL="693737" lvl="2" indent="0">
              <a:buNone/>
            </a:pPr>
            <a:r>
              <a:rPr lang="en-US" altLang="zh-CN" sz="3000" dirty="0" smtClean="0"/>
              <a:t>1|1=1</a:t>
            </a:r>
            <a:r>
              <a:rPr lang="zh-CN" altLang="en-US" sz="3000" dirty="0" smtClean="0"/>
              <a:t>；</a:t>
            </a:r>
            <a:endParaRPr lang="en-US" altLang="zh-CN" sz="3000" dirty="0" smtClean="0"/>
          </a:p>
          <a:p>
            <a:pPr marL="693737" lvl="2" indent="0">
              <a:buNone/>
            </a:pPr>
            <a:r>
              <a:rPr lang="en-US" altLang="zh-CN" sz="3000" dirty="0" smtClean="0"/>
              <a:t>1|0=1</a:t>
            </a:r>
            <a:r>
              <a:rPr lang="zh-CN" altLang="en-US" sz="3000" dirty="0" smtClean="0"/>
              <a:t>；</a:t>
            </a:r>
            <a:endParaRPr lang="en-US" altLang="zh-CN" sz="3000" dirty="0" smtClean="0"/>
          </a:p>
          <a:p>
            <a:pPr marL="693737" lvl="2" indent="0">
              <a:buNone/>
            </a:pPr>
            <a:r>
              <a:rPr lang="en-US" altLang="zh-CN" sz="3000" dirty="0" smtClean="0"/>
              <a:t>0|1=1</a:t>
            </a:r>
            <a:r>
              <a:rPr lang="zh-CN" altLang="en-US" sz="3000" dirty="0" smtClean="0"/>
              <a:t>；</a:t>
            </a:r>
            <a:endParaRPr lang="en-US" altLang="zh-CN" sz="3000" dirty="0" smtClean="0"/>
          </a:p>
          <a:p>
            <a:pPr marL="693737" lvl="2" indent="0">
              <a:buNone/>
            </a:pPr>
            <a:r>
              <a:rPr lang="en-US" altLang="zh-CN" sz="3000" dirty="0" smtClean="0"/>
              <a:t>0|0=0</a:t>
            </a:r>
            <a:r>
              <a:rPr lang="zh-CN" altLang="en-US" sz="3000" dirty="0" smtClean="0"/>
              <a:t>；</a:t>
            </a:r>
            <a:endParaRPr lang="en-US" altLang="zh-CN" sz="3000" dirty="0" smtClean="0"/>
          </a:p>
          <a:p>
            <a:pPr marL="693737" lvl="2" indent="0">
              <a:buNone/>
            </a:pPr>
            <a:r>
              <a:rPr lang="zh-CN" altLang="en-US" sz="3000" dirty="0" smtClean="0"/>
              <a:t>示例：</a:t>
            </a:r>
            <a:endParaRPr lang="en-US" altLang="zh-CN" sz="3000" dirty="0" smtClean="0"/>
          </a:p>
          <a:p>
            <a:pPr marL="693737" lvl="2" indent="0">
              <a:buNone/>
            </a:pPr>
            <a:r>
              <a:rPr lang="en-US" altLang="zh-CN" sz="3000" dirty="0" smtClean="0"/>
              <a:t>x=1|3;//x=3</a:t>
            </a:r>
          </a:p>
        </p:txBody>
      </p:sp>
    </p:spTree>
    <p:extLst>
      <p:ext uri="{BB962C8B-B14F-4D97-AF65-F5344CB8AC3E}">
        <p14:creationId xmlns:p14="http://schemas.microsoft.com/office/powerpoint/2010/main" val="3264812572"/>
      </p:ext>
    </p:extLst>
  </p:cSld>
  <p:clrMapOvr>
    <a:masterClrMapping/>
  </p:clrMapOvr>
  <p:timing>
    <p:tnLst>
      <p:par>
        <p:cTn id="1" dur="indefinite" restart="never" nodeType="tmRoot"/>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6412</TotalTime>
  <Words>452</Words>
  <Application>Microsoft Office PowerPoint</Application>
  <PresentationFormat>全屏显示(4:3)</PresentationFormat>
  <Paragraphs>171</Paragraphs>
  <Slides>26</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宋体</vt:lpstr>
      <vt:lpstr>Arial</vt:lpstr>
      <vt:lpstr>Calibri</vt:lpstr>
      <vt:lpstr>Wingdings</vt:lpstr>
      <vt:lpstr>Network</vt:lpstr>
      <vt:lpstr>程序设计入门</vt:lpstr>
      <vt:lpstr>概要</vt:lpstr>
      <vt:lpstr>基本语句</vt:lpstr>
      <vt:lpstr>条件语句</vt:lpstr>
      <vt:lpstr>条件语句</vt:lpstr>
      <vt:lpstr>循环语句</vt:lpstr>
      <vt:lpstr>循环语句</vt:lpstr>
      <vt:lpstr>循环语句</vt:lpstr>
      <vt:lpstr>位运算</vt:lpstr>
      <vt:lpstr>位运算</vt:lpstr>
      <vt:lpstr>位运算</vt:lpstr>
      <vt:lpstr>数组</vt:lpstr>
      <vt:lpstr>时空复杂度</vt:lpstr>
      <vt:lpstr>空间复杂度</vt:lpstr>
      <vt:lpstr>时间复杂度</vt:lpstr>
      <vt:lpstr>时间复杂度</vt:lpstr>
      <vt:lpstr>递推与递归</vt:lpstr>
      <vt:lpstr>递推</vt:lpstr>
      <vt:lpstr>递推</vt:lpstr>
      <vt:lpstr>递推</vt:lpstr>
      <vt:lpstr>递归</vt:lpstr>
      <vt:lpstr>递归</vt:lpstr>
      <vt:lpstr>递归</vt:lpstr>
      <vt:lpstr>课后习题</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一诺林</cp:lastModifiedBy>
  <cp:revision>803</cp:revision>
  <cp:lastPrinted>1601-01-01T00:00:00Z</cp:lastPrinted>
  <dcterms:created xsi:type="dcterms:W3CDTF">1601-01-01T00:00:00Z</dcterms:created>
  <dcterms:modified xsi:type="dcterms:W3CDTF">2017-10-27T12:03:41Z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