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6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71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91033A-4391-43B6-8722-959951971007}">
          <p14:sldIdLst>
            <p14:sldId id="256"/>
            <p14:sldId id="259"/>
          </p14:sldIdLst>
        </p14:section>
        <p14:section name="树" id="{C97B8CD9-8889-47CB-B7BB-C90BE51A9EBA}">
          <p14:sldIdLst>
            <p14:sldId id="258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搜索" id="{E21E3B9A-A976-4C90-B2C5-49045E8F9F68}">
          <p14:sldIdLst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二叉搜索树" id="{09D273B8-4858-4194-AEF1-888BD00CDCA5}">
          <p14:sldIdLst>
            <p14:sldId id="270"/>
            <p14:sldId id="280"/>
            <p14:sldId id="281"/>
            <p14:sldId id="282"/>
          </p14:sldIdLst>
        </p14:section>
        <p14:section name="并查集" id="{3FCD7123-AEC2-410D-A5AE-22E5E8116D92}">
          <p14:sldIdLst>
            <p14:sldId id="271"/>
            <p14:sldId id="283"/>
            <p14:sldId id="284"/>
          </p14:sldIdLst>
        </p14:section>
        <p14:section name="end" id="{DFCCA940-8027-4A67-A79F-980DE4160488}">
          <p14:sldIdLst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 smtClean="0"/>
              <a:t>树、搜索与并查集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——ACMM</a:t>
            </a:r>
            <a:r>
              <a:rPr lang="zh-CN" altLang="en-US" sz="2800" dirty="0"/>
              <a:t>算法讲堂</a:t>
            </a:r>
            <a:r>
              <a:rPr lang="zh-CN" altLang="en-US" sz="2800" dirty="0" smtClean="0"/>
              <a:t>第五讲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ACMM</a:t>
            </a:r>
            <a:r>
              <a:rPr lang="zh-CN" altLang="en-US" dirty="0" smtClean="0"/>
              <a:t>协会竞赛部部长  肖遥</a:t>
            </a:r>
            <a:endParaRPr lang="en-US" altLang="zh-CN" dirty="0" smtClean="0"/>
          </a:p>
          <a:p>
            <a:r>
              <a:rPr lang="en-US" altLang="zh-CN" dirty="0" smtClean="0"/>
              <a:t>2017.11.24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9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二叉树遍历伪代码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3898776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先序遍历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中</a:t>
            </a:r>
            <a:r>
              <a:rPr lang="zh-CN" altLang="en-US" dirty="0" smtClean="0"/>
              <a:t>序遍历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49876"/>
            <a:ext cx="3096344" cy="17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08376" y="1700808"/>
            <a:ext cx="3898776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后</a:t>
            </a:r>
            <a:r>
              <a:rPr lang="zh-CN" altLang="en-US" dirty="0" smtClean="0"/>
              <a:t>序遍历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50370"/>
            <a:ext cx="2902266" cy="175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95343"/>
            <a:ext cx="3044893" cy="163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6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树作为数据结构</a:t>
            </a:r>
            <a:r>
              <a:rPr lang="en-US" altLang="zh-CN" dirty="0" smtClean="0"/>
              <a:t>(data structure)</a:t>
            </a:r>
          </a:p>
          <a:p>
            <a:pPr marL="800100" lvl="1" indent="-342900"/>
            <a:r>
              <a:rPr lang="zh-CN" altLang="en-US" dirty="0" smtClean="0"/>
              <a:t>节点存放数据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边也可能有信息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常见表示方法（如何确定一棵树）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按一般的图表示（给出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条边）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指定每个节点的父节点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指定每个节点的子节点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t="7861" r="18006" b="2612"/>
          <a:stretch/>
        </p:blipFill>
        <p:spPr>
          <a:xfrm>
            <a:off x="5580112" y="404664"/>
            <a:ext cx="2829827" cy="27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5717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按一般的图表示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邻接矩阵：节点两两之间是否有边</a:t>
            </a:r>
            <a:endParaRPr lang="en-US" altLang="zh-CN" dirty="0" smtClean="0"/>
          </a:p>
          <a:p>
            <a:pPr marL="800100" lvl="1" indent="-342900"/>
            <a:endParaRPr lang="en-US" altLang="zh-CN" dirty="0"/>
          </a:p>
          <a:p>
            <a:pPr marL="800100" lvl="1" indent="-342900"/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邻接表：每个点与哪些点相连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链表（指针实现）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前向星</a:t>
            </a:r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800100" lvl="1" indent="-342900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t="7861" r="18006" b="2612"/>
          <a:stretch/>
        </p:blipFill>
        <p:spPr>
          <a:xfrm>
            <a:off x="5574252" y="404664"/>
            <a:ext cx="2829827" cy="27720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"/>
          <a:stretch/>
        </p:blipFill>
        <p:spPr bwMode="auto">
          <a:xfrm>
            <a:off x="1403648" y="2420888"/>
            <a:ext cx="3910809" cy="96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23" y="4573803"/>
            <a:ext cx="4925369" cy="20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00" y="4530005"/>
            <a:ext cx="32305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7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记录父节点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记录子节点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指针实现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800100" lvl="1" indent="-342900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t="7861" r="18006" b="2612"/>
          <a:stretch/>
        </p:blipFill>
        <p:spPr>
          <a:xfrm>
            <a:off x="5574252" y="404664"/>
            <a:ext cx="2829827" cy="27720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2016224" cy="33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2440"/>
            <a:ext cx="2632559" cy="29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005064"/>
            <a:ext cx="367657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4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 smtClean="0"/>
              <a:t>搜索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smtClean="0"/>
              <a:t>search</a:t>
            </a:r>
            <a:endParaRPr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en-US" altLang="zh-CN" dirty="0" smtClean="0"/>
              <a:t>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5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6"/>
            <a:ext cx="4495592" cy="295232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穷举</a:t>
            </a:r>
            <a:r>
              <a:rPr lang="en-US" altLang="zh-CN" dirty="0" smtClean="0"/>
              <a:t>/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(brute-force/exhaustive search)</a:t>
            </a:r>
          </a:p>
          <a:p>
            <a:pPr marL="800100" lvl="1" indent="-342900"/>
            <a:r>
              <a:rPr lang="zh-CN" altLang="en-US" dirty="0" smtClean="0"/>
              <a:t>穷尽问题所有可能的解，逐一检验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一般思路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按照一定的方法，生成所有可能的解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对于生成的每一个解，检验是否合法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最优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按树的结构穷举解空间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搜索树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一个分支代表一种选择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每个叶节点为一个</a:t>
            </a:r>
            <a:r>
              <a:rPr lang="zh-CN" altLang="en-US" dirty="0" smtClean="0"/>
              <a:t>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9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两种搜索方式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深度优先搜索</a:t>
            </a:r>
            <a:r>
              <a:rPr lang="en-US" altLang="zh-CN" dirty="0" smtClean="0"/>
              <a:t>(depth-first search)</a:t>
            </a:r>
          </a:p>
          <a:p>
            <a:pPr marL="914400" lvl="1" indent="-457200"/>
            <a:r>
              <a:rPr lang="zh-CN" altLang="en-US" dirty="0"/>
              <a:t>先</a:t>
            </a:r>
            <a:r>
              <a:rPr lang="zh-CN" altLang="en-US" dirty="0" smtClean="0"/>
              <a:t>序遍历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宽度优先搜索</a:t>
            </a:r>
            <a:r>
              <a:rPr lang="en-US" altLang="zh-CN" dirty="0" smtClean="0"/>
              <a:t>(breadth-first search)</a:t>
            </a:r>
          </a:p>
          <a:p>
            <a:pPr marL="914400" lvl="1" indent="-457200"/>
            <a:r>
              <a:rPr lang="zh-CN" altLang="en-US" dirty="0"/>
              <a:t>逐</a:t>
            </a:r>
            <a:r>
              <a:rPr lang="zh-CN" altLang="en-US" dirty="0" smtClean="0"/>
              <a:t>层向下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68960"/>
            <a:ext cx="5314699" cy="34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3" y="2348880"/>
            <a:ext cx="5713791" cy="255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105136"/>
            <a:ext cx="6279213" cy="43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四皇后问题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的棋盘放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个国际象棋的皇后，要求两两不能攻击。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" b="30308"/>
          <a:stretch/>
        </p:blipFill>
        <p:spPr>
          <a:xfrm>
            <a:off x="3491880" y="764704"/>
            <a:ext cx="2864220" cy="1296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80928"/>
            <a:ext cx="4350112" cy="34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内容导引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556792"/>
            <a:ext cx="329184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树的遍历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树的表示和代码实现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914400" lvl="1" indent="-457200"/>
            <a:r>
              <a:rPr lang="en-US" altLang="zh-CN" dirty="0" smtClean="0"/>
              <a:t>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BFS</a:t>
            </a:r>
          </a:p>
          <a:p>
            <a:pPr marL="914400" lvl="1" indent="-457200"/>
            <a:r>
              <a:rPr lang="zh-CN" altLang="en-US" dirty="0" smtClean="0"/>
              <a:t>实际应用</a:t>
            </a:r>
            <a:endParaRPr lang="en-US" altLang="zh-CN" dirty="0" smtClean="0"/>
          </a:p>
          <a:p>
            <a:pPr marL="914400" lvl="1" indent="-457200"/>
            <a:r>
              <a:rPr lang="en-US" altLang="zh-CN" dirty="0" smtClean="0"/>
              <a:t>DFS</a:t>
            </a:r>
            <a:r>
              <a:rPr lang="zh-CN" altLang="en-US" dirty="0" smtClean="0"/>
              <a:t>的剪枝优化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56792"/>
            <a:ext cx="345638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二叉搜索树</a:t>
            </a:r>
            <a:endParaRPr lang="en-US" altLang="zh-CN" dirty="0"/>
          </a:p>
          <a:p>
            <a:pPr marL="914400" lvl="1" indent="-457200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操作（增删</a:t>
            </a:r>
            <a:r>
              <a:rPr lang="zh-CN" altLang="en-US" dirty="0"/>
              <a:t>改</a:t>
            </a:r>
            <a:r>
              <a:rPr lang="zh-CN" altLang="en-US" dirty="0" smtClean="0"/>
              <a:t>查）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效率</a:t>
            </a:r>
            <a:endParaRPr lang="en-US" altLang="zh-CN" dirty="0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dirty="0"/>
              <a:t>并查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背包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个物品，给出每个物品的</a:t>
                </a:r>
                <a:r>
                  <a:rPr lang="zh-CN" altLang="en-US" dirty="0"/>
                  <a:t>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。现有一个背包最多可装重量为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的物品，每个物品可选择装进背包或不装进背包，问背包内物品总价值最大可能是多少？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29000"/>
            <a:ext cx="4536504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给定一个迷宫（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的方格，一些格子为障碍），要求从一个格子走到另一个格子。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7088" r="15049" b="8452"/>
          <a:stretch/>
        </p:blipFill>
        <p:spPr>
          <a:xfrm>
            <a:off x="4283968" y="2852936"/>
            <a:ext cx="401026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的剪枝优化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搜索的时间复杂度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取决于搜索树的大小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往往是指数级别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剪枝：少做无用搜索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可行性剪枝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某分支已经确定不合法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最优性剪枝</a:t>
            </a:r>
            <a:endParaRPr lang="en-US" altLang="zh-CN" dirty="0" smtClean="0"/>
          </a:p>
          <a:p>
            <a:pPr marL="1485900" lvl="2" indent="-342900"/>
            <a:r>
              <a:rPr lang="zh-CN" altLang="en-US" dirty="0" smtClean="0"/>
              <a:t>某分支已经确定不会比已经找到的答案更优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冗余状态剪枝</a:t>
            </a:r>
            <a:endParaRPr lang="en-US" altLang="zh-CN" dirty="0" smtClean="0"/>
          </a:p>
          <a:p>
            <a:pPr marL="1485900" lvl="2" indent="-342900"/>
            <a:r>
              <a:rPr lang="zh-CN" altLang="en-US" dirty="0"/>
              <a:t>某</a:t>
            </a:r>
            <a:r>
              <a:rPr lang="zh-CN" altLang="en-US" dirty="0" smtClean="0"/>
              <a:t>分支下的状态（或其等效状态）在之前已经搜过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/>
              <a:t>二</a:t>
            </a:r>
            <a:r>
              <a:rPr lang="zh-CN" altLang="en-US" sz="7200" dirty="0" smtClean="0"/>
              <a:t>叉搜索树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err="1" smtClean="0"/>
              <a:t>bst</a:t>
            </a:r>
            <a:endParaRPr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3/4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719733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二叉</a:t>
            </a:r>
            <a:r>
              <a:rPr lang="zh-CN" altLang="en-US" dirty="0" smtClean="0"/>
              <a:t>搜索树</a:t>
            </a:r>
            <a:r>
              <a:rPr lang="en-US" altLang="zh-CN" dirty="0" smtClean="0"/>
              <a:t>(binary search tree)</a:t>
            </a:r>
            <a:r>
              <a:rPr lang="zh-CN" altLang="en-US" dirty="0" smtClean="0"/>
              <a:t>：一种特殊的二叉树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节点记录的数据可比较大小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每个节点的数据大于其左子树任意节点的数据，小于其右子树任意节点的数据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中</a:t>
            </a:r>
            <a:r>
              <a:rPr lang="zh-CN" altLang="en-US" dirty="0" smtClean="0"/>
              <a:t>序遍历为数据的有序排列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3452242" cy="2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BST</a:t>
            </a:r>
            <a:r>
              <a:rPr lang="zh-CN" altLang="en-US" dirty="0" smtClean="0"/>
              <a:t>上的操作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增加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先删后加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2776"/>
            <a:ext cx="542620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BST</a:t>
            </a:r>
            <a:r>
              <a:rPr lang="zh-CN" altLang="en-US" dirty="0" smtClean="0"/>
              <a:t>的效率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增删改查的时间复杂度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取决于树的形状（高度）</a:t>
                </a:r>
                <a:endParaRPr lang="en-US" altLang="zh-CN" dirty="0" smtClean="0"/>
              </a:p>
              <a:p>
                <a:pPr marL="800100" lvl="1" indent="-342900"/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平衡二叉树</a:t>
                </a:r>
                <a:r>
                  <a:rPr lang="en-US" altLang="zh-CN" dirty="0" smtClean="0"/>
                  <a:t>(self-balancing binary search tree)</a:t>
                </a:r>
              </a:p>
              <a:p>
                <a:pPr marL="800100" lvl="1" indent="-342900"/>
                <a:r>
                  <a:rPr lang="zh-CN" altLang="en-US" dirty="0" smtClean="0"/>
                  <a:t>通过一定的手段，在操作时保持树的平衡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/>
                  <a:t>增删改</a:t>
                </a:r>
                <a:r>
                  <a:rPr lang="zh-CN" altLang="en-US" dirty="0" smtClean="0"/>
                  <a:t>查时间复杂度一般能达到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常见的平衡二叉树：</a:t>
                </a:r>
                <a:endParaRPr lang="en-US" altLang="zh-CN" dirty="0" smtClean="0"/>
              </a:p>
              <a:p>
                <a:pPr marL="1485900" lvl="2" indent="-342900"/>
                <a:r>
                  <a:rPr lang="en-US" altLang="zh-CN" dirty="0" smtClean="0"/>
                  <a:t>AVL</a:t>
                </a:r>
              </a:p>
              <a:p>
                <a:pPr marL="1485900" lvl="2" indent="-342900"/>
                <a:r>
                  <a:rPr lang="zh-CN" altLang="en-US" dirty="0"/>
                  <a:t>红黑</a:t>
                </a:r>
                <a:r>
                  <a:rPr lang="zh-CN" altLang="en-US" dirty="0" smtClean="0"/>
                  <a:t>树</a:t>
                </a:r>
                <a:endParaRPr lang="en-US" altLang="zh-CN" dirty="0" smtClean="0"/>
              </a:p>
              <a:p>
                <a:pPr marL="1485900" lvl="2" indent="-342900"/>
                <a:r>
                  <a:rPr lang="zh-CN" altLang="en-US" dirty="0"/>
                  <a:t>伸展</a:t>
                </a:r>
                <a:r>
                  <a:rPr lang="zh-CN" altLang="en-US" dirty="0" smtClean="0"/>
                  <a:t>树（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1485900" lvl="2" indent="-342900"/>
                <a:r>
                  <a:rPr lang="en-US" altLang="zh-CN" dirty="0" err="1" smtClean="0"/>
                  <a:t>Treap</a:t>
                </a:r>
                <a:endParaRPr lang="en-US" altLang="zh-CN" dirty="0" smtClean="0"/>
              </a:p>
              <a:p>
                <a:pPr marL="800100" lvl="1" indent="-342900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3568" r="12304" b="10351"/>
          <a:stretch/>
        </p:blipFill>
        <p:spPr>
          <a:xfrm>
            <a:off x="4716014" y="908720"/>
            <a:ext cx="384734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 smtClean="0"/>
              <a:t>并查集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smtClean="0"/>
              <a:t>disjoint-set</a:t>
            </a:r>
            <a:endParaRPr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4/4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并查集</a:t>
                </a:r>
                <a:r>
                  <a:rPr lang="en-US" altLang="zh-CN" dirty="0" smtClean="0"/>
                  <a:t>(disjoint-set)</a:t>
                </a:r>
                <a:endParaRPr lang="en-US" altLang="zh-CN" dirty="0"/>
              </a:p>
              <a:p>
                <a:pPr marL="800100" lvl="1" indent="-342900"/>
                <a:r>
                  <a:rPr lang="zh-CN" altLang="en-US" dirty="0" smtClean="0"/>
                  <a:t>集合的一种实现方式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结构：有根树组成的森林</a:t>
                </a:r>
                <a:endParaRPr lang="en-US" altLang="zh-CN" dirty="0" smtClean="0"/>
              </a:p>
              <a:p>
                <a:pPr marL="1485900" lvl="2" indent="-342900"/>
                <a:r>
                  <a:rPr lang="zh-CN" altLang="en-US" dirty="0" smtClean="0"/>
                  <a:t>每个树代表一个集合</a:t>
                </a:r>
                <a:endParaRPr lang="en-US" altLang="zh-CN" dirty="0" smtClean="0"/>
              </a:p>
              <a:p>
                <a:pPr marL="1485900" lvl="2" indent="-342900"/>
                <a:r>
                  <a:rPr lang="zh-CN" altLang="en-US" dirty="0" smtClean="0"/>
                  <a:t>每个树的根作为该集合的代表元</a:t>
                </a:r>
                <a:endParaRPr lang="en-US" altLang="zh-CN" dirty="0" smtClean="0"/>
              </a:p>
              <a:p>
                <a:pPr lvl="3" indent="0">
                  <a:buNone/>
                </a:pPr>
                <a:r>
                  <a:rPr lang="zh-CN" altLang="en-US" dirty="0" smtClean="0"/>
                  <a:t>（使用代表元区分不同的集合）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支持快速的查询和集合合并操作</a:t>
                </a:r>
                <a:endParaRPr lang="en-US" altLang="zh-CN" dirty="0" smtClean="0"/>
              </a:p>
              <a:p>
                <a:pPr marL="1485900" lvl="2" indent="-342900"/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zh-CN" altLang="en-US" b="0" i="1" smtClean="0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36" y="908720"/>
            <a:ext cx="421246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两个主要操作：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查找某个元素所在树的根</a:t>
            </a:r>
            <a:endParaRPr lang="en-US" altLang="zh-CN" dirty="0" smtClean="0"/>
          </a:p>
          <a:p>
            <a:pPr lvl="2" indent="0">
              <a:buNone/>
            </a:pPr>
            <a:r>
              <a:rPr lang="zh-CN" altLang="en-US" dirty="0" smtClean="0"/>
              <a:t>（即所在集合代表元）</a:t>
            </a:r>
            <a:endParaRPr lang="en-US" altLang="zh-CN" dirty="0" smtClean="0"/>
          </a:p>
          <a:p>
            <a:pPr marL="742950" lvl="1" indent="-285750"/>
            <a:r>
              <a:rPr lang="zh-CN" altLang="en-US" dirty="0" smtClean="0"/>
              <a:t>合并两个集合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36" y="908720"/>
            <a:ext cx="4212467" cy="187220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4" y="3324990"/>
            <a:ext cx="3888432" cy="286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 smtClean="0"/>
              <a:t>树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 smtClean="0"/>
              <a:t>tree</a:t>
            </a:r>
            <a:endParaRPr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Part 1/4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0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3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图</a:t>
            </a:r>
            <a:r>
              <a:rPr lang="en-US" altLang="zh-CN" dirty="0" smtClean="0"/>
              <a:t>(Graph)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 = (V, E)</a:t>
            </a:r>
          </a:p>
          <a:p>
            <a:pPr marL="800100" lvl="1" indent="-342900"/>
            <a:r>
              <a:rPr lang="en-US" altLang="zh-CN" dirty="0" smtClean="0"/>
              <a:t>V</a:t>
            </a:r>
            <a:r>
              <a:rPr lang="zh-CN" altLang="en-US" dirty="0" smtClean="0"/>
              <a:t>：点集</a:t>
            </a:r>
            <a:r>
              <a:rPr lang="en-US" altLang="zh-CN" dirty="0" smtClean="0"/>
              <a:t>(vertices)</a:t>
            </a:r>
          </a:p>
          <a:p>
            <a:pPr marL="800100" lvl="1" indent="-342900"/>
            <a:r>
              <a:rPr lang="en-US" altLang="zh-CN" dirty="0" smtClean="0"/>
              <a:t>E</a:t>
            </a:r>
            <a:r>
              <a:rPr lang="zh-CN" altLang="en-US" dirty="0" smtClean="0"/>
              <a:t>：边集</a:t>
            </a:r>
            <a:r>
              <a:rPr lang="en-US" altLang="zh-CN" dirty="0" smtClean="0"/>
              <a:t>(edges)</a:t>
            </a:r>
          </a:p>
          <a:p>
            <a:pPr marL="800100" lvl="1" indent="-342900"/>
            <a:r>
              <a:rPr lang="zh-CN" altLang="en-US" dirty="0" smtClean="0"/>
              <a:t>无向图</a:t>
            </a:r>
            <a:r>
              <a:rPr lang="en-US" altLang="zh-CN" dirty="0" smtClean="0"/>
              <a:t>(undirected)</a:t>
            </a:r>
          </a:p>
          <a:p>
            <a:pPr marL="800100" lvl="1" indent="-342900"/>
            <a:r>
              <a:rPr lang="zh-CN" altLang="en-US" dirty="0" smtClean="0"/>
              <a:t>有向图</a:t>
            </a:r>
            <a:r>
              <a:rPr lang="en-US" altLang="zh-CN" dirty="0" smtClean="0"/>
              <a:t>(directed)</a:t>
            </a:r>
          </a:p>
          <a:p>
            <a:pPr marL="800100" lvl="1" indent="-342900"/>
            <a:r>
              <a:rPr lang="zh-CN" altLang="en-US" dirty="0" smtClean="0"/>
              <a:t>点的度数</a:t>
            </a:r>
            <a:r>
              <a:rPr lang="en-US" altLang="zh-CN" dirty="0" smtClean="0"/>
              <a:t>(degree)</a:t>
            </a:r>
          </a:p>
          <a:p>
            <a:pPr marL="800100" lvl="1" indent="-342900"/>
            <a:r>
              <a:rPr lang="zh-CN" altLang="en-US" dirty="0" smtClean="0"/>
              <a:t>（简单）路径</a:t>
            </a:r>
            <a:r>
              <a:rPr lang="en-US" altLang="zh-CN" dirty="0" smtClean="0"/>
              <a:t>(path)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3687530" cy="1944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17032"/>
            <a:ext cx="3666840" cy="18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树</a:t>
                </a:r>
                <a:r>
                  <a:rPr lang="en-US" altLang="zh-CN" dirty="0" smtClean="0"/>
                  <a:t>(Tree)</a:t>
                </a:r>
                <a:r>
                  <a:rPr lang="zh-CN" altLang="en-US" dirty="0" smtClean="0"/>
                  <a:t>：一种特殊的图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定义：任意两点间有且仅有一条路径的无向图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特点：</a:t>
                </a:r>
                <a:endParaRPr lang="en-US" altLang="zh-CN" dirty="0"/>
              </a:p>
              <a:p>
                <a:pPr marL="1485900" lvl="2" indent="-342900"/>
                <a:r>
                  <a:rPr lang="zh-CN" altLang="en-US" dirty="0" smtClean="0"/>
                  <a:t>连通</a:t>
                </a:r>
                <a:r>
                  <a:rPr lang="en-US" altLang="zh-CN" dirty="0" smtClean="0"/>
                  <a:t>(connected)</a:t>
                </a:r>
              </a:p>
              <a:p>
                <a:pPr marL="1485900" lvl="2" indent="-342900"/>
                <a:r>
                  <a:rPr lang="zh-CN" altLang="en-US" dirty="0"/>
                  <a:t>无</a:t>
                </a:r>
                <a:r>
                  <a:rPr lang="zh-CN" altLang="en-US" dirty="0" smtClean="0"/>
                  <a:t>环</a:t>
                </a:r>
                <a:r>
                  <a:rPr lang="en-US" altLang="zh-CN" dirty="0" smtClean="0"/>
                  <a:t>(has no cycles)</a:t>
                </a:r>
              </a:p>
              <a:p>
                <a:pPr marL="1485900"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marL="800100" lvl="1" indent="-342900"/>
                <a:r>
                  <a:rPr lang="zh-CN" altLang="en-US" dirty="0" smtClean="0"/>
                  <a:t>分类</a:t>
                </a:r>
                <a:endParaRPr lang="en-US" altLang="zh-CN" dirty="0" smtClean="0"/>
              </a:p>
              <a:p>
                <a:pPr marL="1485900" lvl="2" indent="-342900"/>
                <a:r>
                  <a:rPr lang="zh-CN" altLang="en-US" dirty="0" smtClean="0"/>
                  <a:t>有根树</a:t>
                </a:r>
                <a:r>
                  <a:rPr lang="en-US" altLang="zh-CN" dirty="0" smtClean="0"/>
                  <a:t>(rooted tree)</a:t>
                </a:r>
              </a:p>
              <a:p>
                <a:pPr marL="1485900" lvl="2" indent="-342900"/>
                <a:r>
                  <a:rPr lang="zh-CN" altLang="en-US" dirty="0" smtClean="0"/>
                  <a:t>无根树</a:t>
                </a:r>
                <a:r>
                  <a:rPr lang="en-US" altLang="zh-CN" dirty="0" smtClean="0"/>
                  <a:t>(unrooted tree</a:t>
                </a:r>
                <a:r>
                  <a:rPr lang="en-US" altLang="zh-CN" dirty="0" smtClean="0"/>
                  <a:t>)</a:t>
                </a:r>
              </a:p>
              <a:p>
                <a:pPr marL="800100" lvl="1" indent="-342900"/>
                <a:r>
                  <a:rPr lang="zh-CN" altLang="en-US" dirty="0" smtClean="0"/>
                  <a:t>森林</a:t>
                </a:r>
                <a:r>
                  <a:rPr lang="en-US" altLang="zh-CN" dirty="0" smtClean="0"/>
                  <a:t>(forest)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0728"/>
            <a:ext cx="2036798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5" b="4465"/>
          <a:stretch/>
        </p:blipFill>
        <p:spPr>
          <a:xfrm>
            <a:off x="6228184" y="3789040"/>
            <a:ext cx="2519613" cy="22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生活中树的例子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生物分类，知识分类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企业组织管理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决策树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56" y="548680"/>
            <a:ext cx="4002569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12976"/>
            <a:ext cx="3755098" cy="26060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" t="4416" r="3495" b="3622"/>
          <a:stretch/>
        </p:blipFill>
        <p:spPr>
          <a:xfrm>
            <a:off x="4067944" y="3744227"/>
            <a:ext cx="4841507" cy="1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有根树</a:t>
            </a:r>
            <a:r>
              <a:rPr lang="zh-CN" altLang="en-US" dirty="0" smtClean="0"/>
              <a:t>相关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点之间的关系</a:t>
            </a:r>
            <a:endParaRPr lang="en-US" altLang="zh-CN" dirty="0" smtClean="0"/>
          </a:p>
          <a:p>
            <a:pPr marL="800100" lvl="1" indent="-342900"/>
            <a:r>
              <a:rPr lang="zh-CN" altLang="en-US" dirty="0" smtClean="0"/>
              <a:t>孩子节点</a:t>
            </a:r>
            <a:r>
              <a:rPr lang="en-US" altLang="zh-CN" dirty="0" smtClean="0"/>
              <a:t>(child)</a:t>
            </a:r>
          </a:p>
          <a:p>
            <a:pPr marL="800100" lvl="1" indent="-342900"/>
            <a:r>
              <a:rPr lang="zh-CN" altLang="en-US" dirty="0"/>
              <a:t>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(parent)</a:t>
            </a:r>
          </a:p>
          <a:p>
            <a:pPr marL="800100" lvl="1" indent="-342900"/>
            <a:r>
              <a:rPr lang="zh-CN" altLang="en-US" dirty="0" smtClean="0"/>
              <a:t>兄弟节点</a:t>
            </a:r>
            <a:r>
              <a:rPr lang="en-US" altLang="zh-CN" dirty="0" smtClean="0"/>
              <a:t>(sibling)</a:t>
            </a:r>
          </a:p>
          <a:p>
            <a:pPr marL="800100" lvl="1" indent="-342900"/>
            <a:r>
              <a:rPr lang="zh-CN" altLang="en-US" dirty="0" smtClean="0"/>
              <a:t>祖先</a:t>
            </a:r>
            <a:r>
              <a:rPr lang="en-US" altLang="zh-CN" dirty="0" smtClean="0"/>
              <a:t>(ancestor)</a:t>
            </a:r>
          </a:p>
          <a:p>
            <a:pPr marL="800100" lvl="1" indent="-342900"/>
            <a:r>
              <a:rPr lang="zh-CN" altLang="en-US" dirty="0" smtClean="0"/>
              <a:t>后代</a:t>
            </a:r>
            <a:r>
              <a:rPr lang="en-US" altLang="zh-CN" dirty="0" smtClean="0"/>
              <a:t>(descendant)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特殊的点</a:t>
            </a:r>
            <a:endParaRPr lang="en-US" altLang="zh-CN" dirty="0" smtClean="0"/>
          </a:p>
          <a:p>
            <a:pPr marL="800100" lvl="1" indent="-342900"/>
            <a:r>
              <a:rPr lang="zh-CN" altLang="en-US" dirty="0"/>
              <a:t>根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(root)</a:t>
            </a:r>
          </a:p>
          <a:p>
            <a:pPr marL="800100" lvl="1" indent="-342900"/>
            <a:r>
              <a:rPr lang="zh-CN" altLang="en-US" dirty="0"/>
              <a:t>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(leaves)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子</a:t>
            </a:r>
            <a:r>
              <a:rPr lang="zh-CN" altLang="en-US" dirty="0" smtClean="0"/>
              <a:t>树</a:t>
            </a:r>
            <a:r>
              <a:rPr lang="en-US" altLang="zh-CN" b="0" dirty="0" smtClean="0"/>
              <a:t>(subtree)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18" y="404664"/>
            <a:ext cx="385347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有根树</a:t>
            </a:r>
            <a:r>
              <a:rPr lang="zh-CN" altLang="en-US" dirty="0" smtClean="0"/>
              <a:t>相关</a:t>
            </a:r>
            <a:r>
              <a:rPr lang="zh-CN" altLang="en-US" dirty="0"/>
              <a:t>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路径</a:t>
                </a:r>
                <a:r>
                  <a:rPr lang="en-US" altLang="zh-CN" dirty="0" smtClean="0"/>
                  <a:t>(path)</a:t>
                </a:r>
              </a:p>
              <a:p>
                <a:pPr marL="800100" lvl="1" indent="-342900"/>
                <a:r>
                  <a:rPr lang="zh-CN" altLang="en-US" dirty="0" smtClean="0"/>
                  <a:t>距离</a:t>
                </a:r>
                <a:r>
                  <a:rPr lang="en-US" altLang="zh-CN" dirty="0" smtClean="0"/>
                  <a:t>(distance)</a:t>
                </a:r>
              </a:p>
              <a:p>
                <a:pPr marL="800100" lvl="1" indent="-342900"/>
                <a:r>
                  <a:rPr lang="zh-CN" altLang="en-US" dirty="0" smtClean="0"/>
                  <a:t>树的高度</a:t>
                </a:r>
                <a:r>
                  <a:rPr lang="en-US" altLang="zh-CN" dirty="0" smtClean="0"/>
                  <a:t>(height)</a:t>
                </a:r>
              </a:p>
              <a:p>
                <a:pPr marL="800100" lvl="1" indent="-342900"/>
                <a:r>
                  <a:rPr lang="zh-CN" altLang="en-US" dirty="0" smtClean="0"/>
                  <a:t>点的深度</a:t>
                </a:r>
                <a:r>
                  <a:rPr lang="en-US" altLang="zh-CN" dirty="0" smtClean="0"/>
                  <a:t>(depth)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点的度数</a:t>
                </a:r>
                <a:r>
                  <a:rPr lang="en-US" altLang="zh-CN" dirty="0" smtClean="0"/>
                  <a:t>(degree)</a:t>
                </a:r>
              </a:p>
              <a:p>
                <a:pPr marL="800100" lvl="1" indent="-3429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=2</m:t>
                        </m:r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800100" lvl="1" indent="-342900"/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叉树</a:t>
                </a:r>
                <a:r>
                  <a:rPr lang="en-US" altLang="zh-CN" dirty="0" smtClean="0"/>
                  <a:t>(m-</a:t>
                </a:r>
                <a:r>
                  <a:rPr lang="en-US" altLang="zh-CN" dirty="0" err="1" smtClean="0"/>
                  <a:t>ary</a:t>
                </a:r>
                <a:r>
                  <a:rPr lang="en-US" altLang="zh-CN" dirty="0" smtClean="0"/>
                  <a:t> tree)</a:t>
                </a:r>
              </a:p>
              <a:p>
                <a:pPr marL="800100" lvl="1" indent="-342900"/>
                <a:r>
                  <a:rPr lang="zh-CN" altLang="en-US" dirty="0" smtClean="0"/>
                  <a:t>二叉树</a:t>
                </a:r>
                <a:r>
                  <a:rPr lang="en-US" altLang="zh-CN" dirty="0" smtClean="0"/>
                  <a:t>(binary tree)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18" y="404663"/>
            <a:ext cx="3853479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r>
              <a:rPr lang="zh-CN" altLang="en-US" dirty="0" smtClean="0"/>
              <a:t>相关</a:t>
            </a:r>
            <a:r>
              <a:rPr lang="zh-CN" altLang="en-US" dirty="0"/>
              <a:t>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右孩子、左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右子树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满二叉树</a:t>
                </a:r>
                <a:endParaRPr lang="en-US" altLang="zh-CN" dirty="0" smtClean="0"/>
              </a:p>
              <a:p>
                <a:pPr marL="800100" lvl="1" indent="-342900"/>
                <a:r>
                  <a:rPr lang="zh-CN" altLang="en-US" dirty="0" smtClean="0"/>
                  <a:t>高度为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的满二叉树有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  <m:r>
                      <a:rPr lang="zh-CN" altLang="en-US" b="0" i="1" smtClean="0">
                        <a:latin typeface="Cambria Math"/>
                      </a:rPr>
                      <m:t>个</m:t>
                    </m:r>
                    <m:r>
                      <a:rPr lang="zh-CN" altLang="en-US" i="1">
                        <a:latin typeface="Cambria Math"/>
                      </a:rPr>
                      <m:t>节点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遍历</a:t>
                </a:r>
                <a:r>
                  <a:rPr lang="en-US" altLang="zh-CN" dirty="0" smtClean="0"/>
                  <a:t>(traversal)</a:t>
                </a:r>
              </a:p>
              <a:p>
                <a:pPr marL="800100" lvl="1" indent="-342900"/>
                <a:r>
                  <a:rPr lang="zh-CN" altLang="en-US" dirty="0"/>
                  <a:t>先序</a:t>
                </a:r>
                <a:r>
                  <a:rPr lang="zh-CN" altLang="en-US" dirty="0" smtClean="0"/>
                  <a:t>遍历</a:t>
                </a:r>
                <a:r>
                  <a:rPr lang="en-US" altLang="zh-CN" dirty="0" smtClean="0"/>
                  <a:t>(preorder traversal)</a:t>
                </a:r>
              </a:p>
              <a:p>
                <a:pPr lvl="2" indent="0">
                  <a:buNone/>
                </a:pPr>
                <a:r>
                  <a:rPr lang="en-US" altLang="zh-CN" dirty="0" smtClean="0"/>
                  <a:t>1-2-4-8-9-5-10-11-3-6-12-13-7-14-15</a:t>
                </a:r>
              </a:p>
              <a:p>
                <a:pPr marL="800100" lvl="1" indent="-342900"/>
                <a:r>
                  <a:rPr lang="zh-CN" altLang="en-US" dirty="0"/>
                  <a:t>中</a:t>
                </a:r>
                <a:r>
                  <a:rPr lang="zh-CN" altLang="en-US" dirty="0" smtClean="0"/>
                  <a:t>序遍历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inorder</a:t>
                </a:r>
                <a:r>
                  <a:rPr lang="en-US" altLang="zh-CN" dirty="0" smtClean="0"/>
                  <a:t> traversal)</a:t>
                </a:r>
              </a:p>
              <a:p>
                <a:pPr lvl="2" indent="0">
                  <a:buNone/>
                </a:pPr>
                <a:r>
                  <a:rPr lang="en-US" altLang="zh-CN" dirty="0" smtClean="0"/>
                  <a:t>8-4-9-2-10-5-11-1-12-6-13-3-14-7-15</a:t>
                </a:r>
              </a:p>
              <a:p>
                <a:pPr marL="800100" lvl="1" indent="-342900"/>
                <a:r>
                  <a:rPr lang="zh-CN" altLang="en-US" dirty="0"/>
                  <a:t>后序</a:t>
                </a:r>
                <a:r>
                  <a:rPr lang="zh-CN" altLang="en-US" dirty="0" smtClean="0"/>
                  <a:t>遍历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postorder</a:t>
                </a:r>
                <a:r>
                  <a:rPr lang="en-US" altLang="zh-CN" dirty="0" smtClean="0"/>
                  <a:t> traversal)</a:t>
                </a:r>
              </a:p>
              <a:p>
                <a:pPr lvl="2" indent="0">
                  <a:buNone/>
                </a:pPr>
                <a:r>
                  <a:rPr lang="en-US" altLang="zh-CN" dirty="0" smtClean="0"/>
                  <a:t>8-9-4-10-11-5-2-12-13-6-14-15-7-3-1</a:t>
                </a:r>
              </a:p>
              <a:p>
                <a:pPr marL="800100" lvl="1" indent="-342900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40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7" t="5215" r="24634" b="27687"/>
          <a:stretch/>
        </p:blipFill>
        <p:spPr>
          <a:xfrm>
            <a:off x="4427984" y="116632"/>
            <a:ext cx="4455495" cy="25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870</TotalTime>
  <Words>953</Words>
  <Application>Microsoft Office PowerPoint</Application>
  <PresentationFormat>全屏显示(4:3)</PresentationFormat>
  <Paragraphs>199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基本</vt:lpstr>
      <vt:lpstr>树、搜索与并查集   ——ACMM算法讲堂第五讲</vt:lpstr>
      <vt:lpstr>内容导引</vt:lpstr>
      <vt:lpstr>树 tree</vt:lpstr>
      <vt:lpstr>相关概念</vt:lpstr>
      <vt:lpstr>相关概念</vt:lpstr>
      <vt:lpstr>生活中树的例子</vt:lpstr>
      <vt:lpstr>有根树相关概念</vt:lpstr>
      <vt:lpstr>有根树相关概念</vt:lpstr>
      <vt:lpstr>二叉树相关概念</vt:lpstr>
      <vt:lpstr>二叉树遍历伪代码</vt:lpstr>
      <vt:lpstr>树的表示</vt:lpstr>
      <vt:lpstr>代码实现</vt:lpstr>
      <vt:lpstr>代码实现</vt:lpstr>
      <vt:lpstr>搜索 search</vt:lpstr>
      <vt:lpstr>相关概念</vt:lpstr>
      <vt:lpstr>两种搜索方式</vt:lpstr>
      <vt:lpstr>代码框架</vt:lpstr>
      <vt:lpstr>代码框架</vt:lpstr>
      <vt:lpstr>例题</vt:lpstr>
      <vt:lpstr>例题</vt:lpstr>
      <vt:lpstr>例题</vt:lpstr>
      <vt:lpstr>DFS的剪枝优化</vt:lpstr>
      <vt:lpstr>二叉搜索树 bst</vt:lpstr>
      <vt:lpstr>概念</vt:lpstr>
      <vt:lpstr>BST上的操作</vt:lpstr>
      <vt:lpstr>BST的效率</vt:lpstr>
      <vt:lpstr>并查集 disjoint-set</vt:lpstr>
      <vt:lpstr>概念</vt:lpstr>
      <vt:lpstr>实现</vt:lpstr>
      <vt:lpstr>提问时间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树、搜索与并查集   ——ACMM算法讲堂第五讲</dc:title>
  <dc:creator>Coxy</dc:creator>
  <cp:lastModifiedBy>Coxy</cp:lastModifiedBy>
  <cp:revision>64</cp:revision>
  <dcterms:created xsi:type="dcterms:W3CDTF">2017-11-23T12:35:18Z</dcterms:created>
  <dcterms:modified xsi:type="dcterms:W3CDTF">2017-11-24T13:23:13Z</dcterms:modified>
</cp:coreProperties>
</file>