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2"/>
  </p:notesMasterIdLst>
  <p:sldIdLst>
    <p:sldId id="256" r:id="rId2"/>
    <p:sldId id="257" r:id="rId3"/>
    <p:sldId id="261" r:id="rId4"/>
    <p:sldId id="265" r:id="rId5"/>
    <p:sldId id="266" r:id="rId6"/>
    <p:sldId id="264" r:id="rId7"/>
    <p:sldId id="294" r:id="rId8"/>
    <p:sldId id="286" r:id="rId9"/>
    <p:sldId id="287" r:id="rId10"/>
    <p:sldId id="289" r:id="rId11"/>
    <p:sldId id="295" r:id="rId12"/>
    <p:sldId id="291" r:id="rId13"/>
    <p:sldId id="292" r:id="rId14"/>
    <p:sldId id="288" r:id="rId15"/>
    <p:sldId id="268" r:id="rId16"/>
    <p:sldId id="270" r:id="rId17"/>
    <p:sldId id="293" r:id="rId18"/>
    <p:sldId id="297" r:id="rId19"/>
    <p:sldId id="298" r:id="rId20"/>
    <p:sldId id="285" r:id="rId21"/>
    <p:sldId id="300" r:id="rId22"/>
    <p:sldId id="299" r:id="rId23"/>
    <p:sldId id="302" r:id="rId24"/>
    <p:sldId id="301" r:id="rId25"/>
    <p:sldId id="303" r:id="rId26"/>
    <p:sldId id="284" r:id="rId27"/>
    <p:sldId id="305" r:id="rId28"/>
    <p:sldId id="306" r:id="rId29"/>
    <p:sldId id="308" r:id="rId30"/>
    <p:sldId id="304" r:id="rId31"/>
    <p:sldId id="309" r:id="rId32"/>
    <p:sldId id="310" r:id="rId33"/>
    <p:sldId id="311" r:id="rId34"/>
    <p:sldId id="312" r:id="rId35"/>
    <p:sldId id="314" r:id="rId36"/>
    <p:sldId id="316" r:id="rId37"/>
    <p:sldId id="315" r:id="rId38"/>
    <p:sldId id="317" r:id="rId39"/>
    <p:sldId id="318" r:id="rId40"/>
    <p:sldId id="28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37" autoAdjust="0"/>
    <p:restoredTop sz="94660"/>
  </p:normalViewPr>
  <p:slideViewPr>
    <p:cSldViewPr snapToGrid="0">
      <p:cViewPr>
        <p:scale>
          <a:sx n="82" d="100"/>
          <a:sy n="82" d="100"/>
        </p:scale>
        <p:origin x="48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CE1A-694D-4BDB-B722-26128A72AF0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6CED-94A8-4252-A75F-9876CCC75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点开程序后</a:t>
            </a:r>
            <a:r>
              <a:rPr lang="en-US" altLang="zh-CN" dirty="0"/>
              <a:t>-&gt;</a:t>
            </a:r>
            <a:r>
              <a:rPr lang="zh-CN" altLang="en-US" dirty="0"/>
              <a:t>添加</a:t>
            </a:r>
            <a:r>
              <a:rPr lang="en-US" altLang="zh-CN" dirty="0"/>
              <a:t>print</a:t>
            </a:r>
            <a:r>
              <a:rPr lang="zh-CN" altLang="en-US" dirty="0"/>
              <a:t>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26CED-94A8-4252-A75F-9876CCC75B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7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2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5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5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3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33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9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2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0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6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1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73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309642" cy="3916462"/>
          </a:xfrm>
        </p:spPr>
        <p:txBody>
          <a:bodyPr/>
          <a:lstStyle/>
          <a:p>
            <a:r>
              <a:rPr lang="en-US" altLang="zh-CN" dirty="0"/>
              <a:t>A Brief Introduction to C++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dafeng@ACMM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59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3122"/>
            <a:ext cx="8595360" cy="48670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Does it work?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fr-FR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a, </a:t>
            </a:r>
            <a:r>
              <a:rPr lang="fr-FR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b)</a:t>
            </a:r>
          </a:p>
          <a:p>
            <a:pPr marL="0" indent="0">
              <a:buNone/>
            </a:pP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t = a;</a:t>
            </a:r>
          </a:p>
          <a:p>
            <a:pPr marL="0" indent="0">
              <a:buNone/>
            </a:pP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a = b;</a:t>
            </a:r>
          </a:p>
          <a:p>
            <a:pPr marL="0" indent="0">
              <a:buNone/>
            </a:pP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b = t;</a:t>
            </a:r>
          </a:p>
          <a:p>
            <a:pPr marL="0" indent="0">
              <a:buNone/>
            </a:pP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283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in C++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8230DFC-AF68-478C-942C-A096D1CF95D7}"/>
              </a:ext>
            </a:extLst>
          </p:cNvPr>
          <p:cNvSpPr txBox="1">
            <a:spLocks/>
          </p:cNvSpPr>
          <p:nvPr/>
        </p:nvSpPr>
        <p:spPr>
          <a:xfrm>
            <a:off x="1366425" y="185892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2400" dirty="0"/>
          </a:p>
          <a:p>
            <a:pPr marL="0" indent="0">
              <a:buFont typeface="Arial" pitchFamily="34" charset="0"/>
              <a:buNone/>
            </a:pPr>
            <a:r>
              <a:rPr lang="fr-FR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&amp;a, </a:t>
            </a:r>
            <a:r>
              <a:rPr lang="fr-FR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&amp;b)</a:t>
            </a:r>
          </a:p>
          <a:p>
            <a:pPr marL="0" indent="0">
              <a:buFont typeface="Arial" pitchFamily="34" charset="0"/>
              <a:buNone/>
            </a:pP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t = a;</a:t>
            </a:r>
          </a:p>
          <a:p>
            <a:pPr marL="0" indent="0">
              <a:buFont typeface="Arial" pitchFamily="34" charset="0"/>
              <a:buNone/>
            </a:pP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a = b;</a:t>
            </a:r>
          </a:p>
          <a:p>
            <a:pPr marL="0" indent="0">
              <a:buFont typeface="Arial" pitchFamily="34" charset="0"/>
              <a:buNone/>
            </a:pP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b = t;</a:t>
            </a:r>
          </a:p>
          <a:p>
            <a:pPr marL="0" indent="0">
              <a:buFont typeface="Arial" pitchFamily="34" charset="0"/>
              <a:buNone/>
            </a:pPr>
            <a:r>
              <a:rPr lang="fr-FR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fr-FR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fr-FR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6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2C660-F685-4516-BFF4-427A0A41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43485"/>
            <a:ext cx="9410677" cy="776922"/>
          </a:xfrm>
        </p:spPr>
        <p:txBody>
          <a:bodyPr/>
          <a:lstStyle/>
          <a:p>
            <a:r>
              <a:rPr lang="en-US" altLang="zh-CN" dirty="0"/>
              <a:t>Function overloading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F9F9-8DB8-48A6-B22C-7A570FFB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78424"/>
            <a:ext cx="11287244" cy="5113816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In C++, We can define several functions with a same name and different parameter list.</a:t>
            </a:r>
          </a:p>
          <a:p>
            <a:endParaRPr lang="en-US" altLang="zh-CN" dirty="0"/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b){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a + b;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b,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c){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a + b + c;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600"/>
              </a:lnSpc>
              <a:buNone/>
            </a:pPr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608B4E"/>
                </a:solidFill>
                <a:latin typeface="Consolas" panose="020B0609020204030204" pitchFamily="49" charset="0"/>
              </a:rPr>
              <a:t>//x = 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y =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400" dirty="0">
                <a:solidFill>
                  <a:srgbClr val="608B4E"/>
                </a:solidFill>
                <a:latin typeface="Consolas" panose="020B0609020204030204" pitchFamily="49" charset="0"/>
              </a:rPr>
              <a:t>// y = 6;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1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1" y="286445"/>
            <a:ext cx="8282408" cy="718332"/>
          </a:xfrm>
        </p:spPr>
        <p:txBody>
          <a:bodyPr>
            <a:noAutofit/>
          </a:bodyPr>
          <a:lstStyle/>
          <a:p>
            <a:r>
              <a:rPr lang="en-US" altLang="zh-CN" dirty="0"/>
              <a:t>Function templates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999904"/>
            <a:ext cx="10625329" cy="5083791"/>
          </a:xfrm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sz="3900" dirty="0"/>
              <a:t>Function templates are special functions that can operate with </a:t>
            </a:r>
            <a:r>
              <a:rPr lang="en-US" altLang="zh-CN" sz="3900" i="1" dirty="0"/>
              <a:t>generic types</a:t>
            </a:r>
            <a:r>
              <a:rPr lang="en-US" altLang="zh-CN" sz="3900" dirty="0"/>
              <a:t> 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fr-FR" altLang="zh-CN" sz="2600" dirty="0">
                <a:solidFill>
                  <a:srgbClr val="569CD6"/>
                </a:solidFill>
                <a:latin typeface="Consolas" panose="020B0609020204030204" pitchFamily="49" charset="0"/>
              </a:rPr>
              <a:t>template 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altLang="zh-CN" sz="26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 T&gt;</a:t>
            </a:r>
          </a:p>
          <a:p>
            <a:pPr marL="0" indent="0">
              <a:buNone/>
            </a:pP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T </a:t>
            </a:r>
            <a:r>
              <a:rPr lang="fr-FR" altLang="zh-CN" sz="26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(T a, T b){</a:t>
            </a:r>
          </a:p>
          <a:p>
            <a:pPr marL="0" indent="0">
              <a:buNone/>
            </a:pPr>
            <a:r>
              <a:rPr lang="fr-FR" altLang="zh-CN" sz="26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 a + b;</a:t>
            </a:r>
          </a:p>
          <a:p>
            <a:pPr marL="0" indent="0">
              <a:buNone/>
            </a:pP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zh-CN" sz="2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fr-FR" altLang="zh-CN" sz="26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600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fr-FR" altLang="zh-CN" sz="2600" dirty="0">
                <a:solidFill>
                  <a:srgbClr val="608B4E"/>
                </a:solidFill>
                <a:latin typeface="Consolas" panose="020B0609020204030204" pitchFamily="49" charset="0"/>
              </a:rPr>
              <a:t>// x = 3.0</a:t>
            </a:r>
            <a:endParaRPr lang="fr-FR" altLang="zh-CN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CN" sz="2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 y = </a:t>
            </a:r>
            <a:r>
              <a:rPr lang="fr-FR" altLang="zh-CN" sz="26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2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fr-FR" altLang="zh-CN" sz="2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fr-FR" altLang="zh-CN" sz="2600" dirty="0">
                <a:solidFill>
                  <a:srgbClr val="608B4E"/>
                </a:solidFill>
                <a:latin typeface="Consolas" panose="020B0609020204030204" pitchFamily="49" charset="0"/>
              </a:rPr>
              <a:t>// y = 6;</a:t>
            </a:r>
            <a:endParaRPr lang="en-US" altLang="zh-CN" sz="2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9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323A-1BF5-4AEE-8850-AB4AFCC8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70795"/>
            <a:ext cx="9572706" cy="739298"/>
          </a:xfrm>
        </p:spPr>
        <p:txBody>
          <a:bodyPr>
            <a:normAutofit/>
          </a:bodyPr>
          <a:lstStyle/>
          <a:p>
            <a:r>
              <a:rPr lang="en-US" altLang="zh-CN" dirty="0"/>
              <a:t>Basic Concept of class and object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76700-204D-4EAF-911C-DB2CD36D9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0" y="1828800"/>
            <a:ext cx="10473901" cy="50292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 C++, we use keyword “struct” or “class” to define a class,   in other words, a new data type.</a:t>
            </a:r>
          </a:p>
          <a:p>
            <a:endParaRPr lang="en-US" altLang="zh-CN" sz="3200" dirty="0"/>
          </a:p>
          <a:p>
            <a:r>
              <a:rPr lang="en-US" altLang="zh-CN" sz="3200" dirty="0"/>
              <a:t>A class has two kind of members: data and method.</a:t>
            </a:r>
          </a:p>
        </p:txBody>
      </p:sp>
    </p:spTree>
    <p:extLst>
      <p:ext uri="{BB962C8B-B14F-4D97-AF65-F5344CB8AC3E}">
        <p14:creationId xmlns:p14="http://schemas.microsoft.com/office/powerpoint/2010/main" val="14295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1269" y="158424"/>
            <a:ext cx="9444797" cy="838337"/>
          </a:xfrm>
        </p:spPr>
        <p:txBody>
          <a:bodyPr>
            <a:normAutofit/>
          </a:bodyPr>
          <a:lstStyle/>
          <a:p>
            <a:r>
              <a:rPr lang="en-US" altLang="zh-CN" dirty="0"/>
              <a:t>“class” vs. “struct”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1269" y="1591930"/>
            <a:ext cx="9939766" cy="4351337"/>
          </a:xfrm>
        </p:spPr>
        <p:txBody>
          <a:bodyPr>
            <a:normAutofit/>
          </a:bodyPr>
          <a:lstStyle/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endParaRPr lang="en-US" altLang="zh-CN" sz="2400" dirty="0"/>
          </a:p>
          <a:p>
            <a:pPr marL="0" indent="0">
              <a:lnSpc>
                <a:spcPts val="1400"/>
              </a:lnSpc>
              <a:spcAft>
                <a:spcPts val="0"/>
              </a:spcAft>
              <a:buNone/>
            </a:pP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59522C5-3571-4F07-B3B1-007CF903E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73128"/>
              </p:ext>
            </p:extLst>
          </p:nvPr>
        </p:nvGraphicFramePr>
        <p:xfrm>
          <a:off x="1480673" y="1673957"/>
          <a:ext cx="10147219" cy="418728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3150483">
                  <a:extLst>
                    <a:ext uri="{9D8B030D-6E8A-4147-A177-3AD203B41FA5}">
                      <a16:colId xmlns:a16="http://schemas.microsoft.com/office/drawing/2014/main" val="1359673261"/>
                    </a:ext>
                  </a:extLst>
                </a:gridCol>
                <a:gridCol w="3614330">
                  <a:extLst>
                    <a:ext uri="{9D8B030D-6E8A-4147-A177-3AD203B41FA5}">
                      <a16:colId xmlns:a16="http://schemas.microsoft.com/office/drawing/2014/main" val="926259681"/>
                    </a:ext>
                  </a:extLst>
                </a:gridCol>
                <a:gridCol w="3382406">
                  <a:extLst>
                    <a:ext uri="{9D8B030D-6E8A-4147-A177-3AD203B41FA5}">
                      <a16:colId xmlns:a16="http://schemas.microsoft.com/office/drawing/2014/main" val="1654582734"/>
                    </a:ext>
                  </a:extLst>
                </a:gridCol>
              </a:tblGrid>
              <a:tr h="953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Arial Rounded MT Bold" panose="020F0704030504030204" pitchFamily="34" charset="0"/>
                        </a:rPr>
                        <a:t>Keyword</a:t>
                      </a:r>
                      <a:endParaRPr lang="zh-CN" altLang="en-US" sz="32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“class”</a:t>
                      </a:r>
                      <a:endParaRPr lang="zh-CN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“struct”</a:t>
                      </a:r>
                      <a:endParaRPr lang="zh-CN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399293"/>
                  </a:ext>
                </a:extLst>
              </a:tr>
              <a:tr h="1646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3200" b="0" i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imilarities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Both used to define a class in C++</a:t>
                      </a:r>
                      <a:endParaRPr lang="zh-CN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7521161"/>
                  </a:ext>
                </a:extLst>
              </a:tr>
              <a:tr h="15867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Differences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Private member access by default </a:t>
                      </a:r>
                      <a:endParaRPr lang="zh-CN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Public member access by default</a:t>
                      </a:r>
                      <a:endParaRPr lang="zh-CN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63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18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1" y="258514"/>
            <a:ext cx="9600846" cy="755546"/>
          </a:xfrm>
        </p:spPr>
        <p:txBody>
          <a:bodyPr>
            <a:noAutofit/>
          </a:bodyPr>
          <a:lstStyle/>
          <a:p>
            <a:r>
              <a:rPr lang="en-US" altLang="zh-CN" dirty="0"/>
              <a:t>Operator overloading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228299"/>
            <a:ext cx="10625329" cy="5083791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sz="3900" dirty="0"/>
              <a:t>Operator is a special kind of function.</a:t>
            </a:r>
            <a:r>
              <a:rPr lang="en-US" altLang="zh-CN" sz="3000" dirty="0"/>
              <a:t>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C = A + B;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C = </a:t>
            </a:r>
            <a:r>
              <a:rPr lang="en-US" altLang="zh-CN" sz="2600" dirty="0">
                <a:solidFill>
                  <a:srgbClr val="C586C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600" dirty="0">
                <a:solidFill>
                  <a:srgbClr val="D4D4D4"/>
                </a:solidFill>
                <a:latin typeface="Consolas" panose="020B0609020204030204" pitchFamily="49" charset="0"/>
              </a:rPr>
              <a:t>+(A, B);</a:t>
            </a:r>
            <a:b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3800" dirty="0"/>
              <a:t>We are able to overload the operators for new classes.</a:t>
            </a:r>
          </a:p>
          <a:p>
            <a:r>
              <a:rPr lang="en-US" altLang="zh-CN" sz="3800" dirty="0"/>
              <a:t>We are not allowed to redefine predefined operations or create new operators.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0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23B89-4D2C-4C23-8D0A-1149CF01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13325"/>
            <a:ext cx="9692640" cy="729075"/>
          </a:xfrm>
        </p:spPr>
        <p:txBody>
          <a:bodyPr/>
          <a:lstStyle/>
          <a:p>
            <a:r>
              <a:rPr lang="en-US" altLang="zh-CN" dirty="0"/>
              <a:t>Class Templates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6C0BE-E86A-43CB-A19C-FE363E112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15140"/>
            <a:ext cx="9360054" cy="466499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100" dirty="0"/>
              <a:t>Just like we can create function templates, we can also create class templates, allowing classes to have members that use template parameters as types</a:t>
            </a:r>
            <a:r>
              <a:rPr lang="en-US" altLang="zh-CN" dirty="0"/>
              <a:t>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1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altLang="zh-CN" sz="21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1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1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    T x, 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sz="2100" dirty="0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(T x, T y):</a:t>
            </a:r>
            <a:r>
              <a:rPr lang="fr-FR" altLang="zh-CN" sz="2100" dirty="0">
                <a:solidFill>
                  <a:srgbClr val="DCDCAA"/>
                </a:solidFill>
                <a:latin typeface="Consolas" panose="020B0609020204030204" pitchFamily="49" charset="0"/>
              </a:rPr>
              <a:t>x</a:t>
            </a: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(x), </a:t>
            </a:r>
            <a:r>
              <a:rPr lang="fr-FR" altLang="zh-CN" sz="2100" dirty="0">
                <a:solidFill>
                  <a:srgbClr val="DCDCAA"/>
                </a:solidFill>
                <a:latin typeface="Consolas" panose="020B0609020204030204" pitchFamily="49" charset="0"/>
              </a:rPr>
              <a:t>y</a:t>
            </a: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(y){}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zh-CN" sz="21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2100" dirty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cout &lt;&lt; x &lt;&lt; endl;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cout &lt;&lt; y &lt;&lt; endl;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1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03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6C0BE-E86A-43CB-A19C-FE363E112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53163"/>
            <a:ext cx="12147698" cy="6911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5400" dirty="0"/>
              <a:t>Standard Template Library</a:t>
            </a:r>
          </a:p>
          <a:p>
            <a:pPr marL="0" indent="0" algn="ctr">
              <a:buNone/>
            </a:pPr>
            <a:r>
              <a:rPr lang="en-US" altLang="zh-CN" sz="5400" dirty="0"/>
              <a:t>(STL)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835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23B89-4D2C-4C23-8D0A-1149CF01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13325"/>
            <a:ext cx="9692640" cy="729075"/>
          </a:xfrm>
        </p:spPr>
        <p:txBody>
          <a:bodyPr/>
          <a:lstStyle/>
          <a:p>
            <a:r>
              <a:rPr lang="en-US" altLang="zh-CN" dirty="0"/>
              <a:t>Standard Template Library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6C0BE-E86A-43CB-A19C-FE363E112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515140"/>
            <a:ext cx="10215976" cy="4664997"/>
          </a:xfrm>
        </p:spPr>
        <p:txBody>
          <a:bodyPr>
            <a:normAutofit/>
          </a:bodyPr>
          <a:lstStyle/>
          <a:p>
            <a:r>
              <a:rPr lang="en-US" altLang="zh-CN" sz="3100" dirty="0"/>
              <a:t>The Standard Template Library (STL) is a software library for the C++ programming language that influenced many parts of the C++ Standard Library. </a:t>
            </a:r>
          </a:p>
          <a:p>
            <a:r>
              <a:rPr lang="en-US" altLang="zh-CN" sz="3100" dirty="0"/>
              <a:t>It provides four components:</a:t>
            </a:r>
          </a:p>
          <a:p>
            <a:pPr lvl="1"/>
            <a:r>
              <a:rPr lang="en-US" altLang="zh-CN" sz="2900" dirty="0"/>
              <a:t>algorithms</a:t>
            </a:r>
          </a:p>
          <a:p>
            <a:pPr lvl="1"/>
            <a:r>
              <a:rPr lang="en-US" altLang="zh-CN" sz="2900" dirty="0"/>
              <a:t>containers</a:t>
            </a:r>
          </a:p>
          <a:p>
            <a:pPr lvl="1"/>
            <a:r>
              <a:rPr lang="en-US" altLang="zh-CN" sz="2900" dirty="0" err="1"/>
              <a:t>functors</a:t>
            </a:r>
            <a:endParaRPr lang="en-US" altLang="zh-CN" sz="2900" dirty="0"/>
          </a:p>
          <a:p>
            <a:pPr lvl="1"/>
            <a:r>
              <a:rPr lang="en-US" altLang="zh-CN" sz="2900" dirty="0"/>
              <a:t>iterators</a:t>
            </a:r>
            <a:endParaRPr lang="fr-FR" altLang="zh-CN" sz="19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5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630" y="242808"/>
            <a:ext cx="9692640" cy="707032"/>
          </a:xfrm>
        </p:spPr>
        <p:txBody>
          <a:bodyPr/>
          <a:lstStyle/>
          <a:p>
            <a:r>
              <a:rPr lang="en-US" altLang="zh-CN" dirty="0"/>
              <a:t>How about knowledge in this lecture?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sz="3200" dirty="0"/>
              <a:t>Very boring</a:t>
            </a:r>
          </a:p>
          <a:p>
            <a:r>
              <a:rPr lang="en-US" altLang="zh-CN" sz="3200" dirty="0"/>
              <a:t>Very massive</a:t>
            </a:r>
          </a:p>
          <a:p>
            <a:r>
              <a:rPr lang="en-US" altLang="zh-CN" sz="3200" dirty="0"/>
              <a:t>Very effective</a:t>
            </a:r>
          </a:p>
          <a:p>
            <a:r>
              <a:rPr lang="en-US" altLang="zh-CN" sz="3200" dirty="0"/>
              <a:t>Very useful</a:t>
            </a:r>
          </a:p>
        </p:txBody>
      </p:sp>
    </p:spTree>
    <p:extLst>
      <p:ext uri="{BB962C8B-B14F-4D97-AF65-F5344CB8AC3E}">
        <p14:creationId xmlns:p14="http://schemas.microsoft.com/office/powerpoint/2010/main" val="6537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140917"/>
            <a:ext cx="9955477" cy="1496496"/>
          </a:xfrm>
        </p:spPr>
        <p:txBody>
          <a:bodyPr>
            <a:normAutofit/>
          </a:bodyPr>
          <a:lstStyle/>
          <a:p>
            <a:r>
              <a:rPr lang="en-US" altLang="zh-CN" dirty="0"/>
              <a:t>Difference between them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3600" dirty="0"/>
              <a:t>STL (Standard Template Library) </a:t>
            </a:r>
          </a:p>
          <a:p>
            <a:r>
              <a:rPr lang="en-US" altLang="zh-CN" sz="3600" dirty="0"/>
              <a:t>C++ </a:t>
            </a:r>
            <a:r>
              <a:rPr lang="en-US" altLang="zh-CN" sz="3600" dirty="0" err="1"/>
              <a:t>Stardard</a:t>
            </a:r>
            <a:r>
              <a:rPr lang="en-US" altLang="zh-CN" sz="3600" dirty="0"/>
              <a:t> Library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1095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88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3122"/>
            <a:ext cx="8595360" cy="486701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 containers are objects that store data.</a:t>
            </a:r>
            <a:r>
              <a:rPr lang="en-US" altLang="zh-CN" dirty="0"/>
              <a:t> </a:t>
            </a:r>
            <a:endParaRPr lang="fr-FR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zh-CN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ABBB4F-7EFF-40F1-88A2-CD30F7FEB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39229"/>
              </p:ext>
            </p:extLst>
          </p:nvPr>
        </p:nvGraphicFramePr>
        <p:xfrm>
          <a:off x="1552384" y="2617024"/>
          <a:ext cx="8595360" cy="3374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4571">
                  <a:extLst>
                    <a:ext uri="{9D8B030D-6E8A-4147-A177-3AD203B41FA5}">
                      <a16:colId xmlns:a16="http://schemas.microsoft.com/office/drawing/2014/main" val="4274131709"/>
                    </a:ext>
                  </a:extLst>
                </a:gridCol>
                <a:gridCol w="4710789">
                  <a:extLst>
                    <a:ext uri="{9D8B030D-6E8A-4147-A177-3AD203B41FA5}">
                      <a16:colId xmlns:a16="http://schemas.microsoft.com/office/drawing/2014/main" val="3684529128"/>
                    </a:ext>
                  </a:extLst>
                </a:gridCol>
              </a:tblGrid>
              <a:tr h="5470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containers</a:t>
                      </a:r>
                      <a:endParaRPr lang="zh-CN" altLang="en-US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pair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214642"/>
                  </a:ext>
                </a:extLst>
              </a:tr>
              <a:tr h="5470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 containers</a:t>
                      </a:r>
                      <a:endParaRPr lang="zh-CN" altLang="en-US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vector  list  deque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469656"/>
                  </a:ext>
                </a:extLst>
              </a:tr>
              <a:tr h="5470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 adaptors</a:t>
                      </a:r>
                      <a:endParaRPr lang="zh-CN" altLang="en-US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queue  </a:t>
                      </a:r>
                      <a:r>
                        <a:rPr lang="en-US" altLang="zh-CN" sz="2400" dirty="0" err="1"/>
                        <a:t>priority_queue</a:t>
                      </a:r>
                      <a:r>
                        <a:rPr lang="en-US" altLang="zh-CN" sz="2400" dirty="0"/>
                        <a:t>  stack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812510"/>
                  </a:ext>
                </a:extLst>
              </a:tr>
              <a:tr h="11858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Associative containers</a:t>
                      </a:r>
                      <a:endParaRPr lang="zh-CN" altLang="en-US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set  multiset  </a:t>
                      </a:r>
                      <a:r>
                        <a:rPr lang="en-US" altLang="zh-CN" sz="2400" dirty="0" err="1"/>
                        <a:t>unordered_set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map  multimap </a:t>
                      </a:r>
                      <a:r>
                        <a:rPr lang="en-US" altLang="zh-CN" sz="2400" dirty="0" err="1"/>
                        <a:t>unordered_map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44912"/>
                  </a:ext>
                </a:extLst>
              </a:tr>
              <a:tr h="5470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zh-CN" altLang="en-US" sz="2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bitset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63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40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231295"/>
            <a:ext cx="10024588" cy="142206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std</a:t>
            </a:r>
            <a:r>
              <a:rPr lang="en-US" altLang="zh-CN" dirty="0"/>
              <a:t>::vector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10744858" cy="4350871"/>
          </a:xfrm>
        </p:spPr>
        <p:txBody>
          <a:bodyPr anchor="ctr"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dirty="0"/>
              <a:t>a dynamic array</a:t>
            </a:r>
          </a:p>
          <a:p>
            <a:pPr algn="just">
              <a:spcAft>
                <a:spcPts val="0"/>
              </a:spcAft>
            </a:pPr>
            <a:r>
              <a:rPr lang="en-US" altLang="zh-CN" sz="3200" dirty="0"/>
              <a:t>capable of random access (just like C array)</a:t>
            </a:r>
          </a:p>
          <a:p>
            <a:pPr algn="just">
              <a:spcAft>
                <a:spcPts val="0"/>
              </a:spcAft>
            </a:pPr>
            <a:r>
              <a:rPr lang="en-US" altLang="zh-CN" sz="3200" dirty="0"/>
              <a:t>resize itself automatically when inserting or erasing an object</a:t>
            </a:r>
          </a:p>
        </p:txBody>
      </p:sp>
    </p:spTree>
    <p:extLst>
      <p:ext uri="{BB962C8B-B14F-4D97-AF65-F5344CB8AC3E}">
        <p14:creationId xmlns:p14="http://schemas.microsoft.com/office/powerpoint/2010/main" val="196730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231295"/>
            <a:ext cx="10024588" cy="142206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std</a:t>
            </a:r>
            <a:r>
              <a:rPr lang="en-US" altLang="zh-CN" dirty="0"/>
              <a:t>::vector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9609919" cy="43513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&lt;vector&gt;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608B4E"/>
                </a:solidFill>
                <a:latin typeface="Consolas" panose="020B0609020204030204" pitchFamily="49" charset="0"/>
              </a:rPr>
              <a:t>//---------------------------------------------------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int n = 3;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(n); </a:t>
            </a:r>
            <a:r>
              <a:rPr lang="en-US" altLang="zh-CN" sz="2400" dirty="0">
                <a:solidFill>
                  <a:srgbClr val="608B4E"/>
                </a:solidFill>
                <a:latin typeface="Consolas" panose="020B0609020204030204" pitchFamily="49" charset="0"/>
              </a:rPr>
              <a:t>//a's size is initially 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* n); </a:t>
            </a:r>
            <a:r>
              <a:rPr lang="en-US" altLang="zh-CN" sz="2400" dirty="0">
                <a:solidFill>
                  <a:srgbClr val="608B4E"/>
                </a:solidFill>
                <a:latin typeface="Consolas" panose="020B0609020204030204" pitchFamily="49" charset="0"/>
              </a:rPr>
              <a:t>//change a's size to 2n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400" dirty="0">
                <a:solidFill>
                  <a:srgbClr val="608B4E"/>
                </a:solidFill>
                <a:latin typeface="Consolas" panose="020B0609020204030204" pitchFamily="49" charset="0"/>
              </a:rPr>
              <a:t>//push a element to a's back() 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608B4E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s.size</a:t>
            </a:r>
            <a:r>
              <a:rPr lang="en-US" altLang="zh-CN" sz="2400" dirty="0">
                <a:solidFill>
                  <a:srgbClr val="608B4E"/>
                </a:solidFill>
                <a:latin typeface="Consolas" panose="020B0609020204030204" pitchFamily="49" charset="0"/>
              </a:rPr>
              <a:t>() becomes 2n+1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a[3] =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rgbClr val="608B4E"/>
                </a:solidFill>
                <a:latin typeface="Consolas" panose="020B0609020204030204" pitchFamily="49" charset="0"/>
              </a:rPr>
              <a:t>//a can be visited like an array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2400" dirty="0">
                <a:solidFill>
                  <a:srgbClr val="608B4E"/>
                </a:solidFill>
                <a:latin typeface="Consolas" panose="020B0609020204030204" pitchFamily="49" charset="0"/>
              </a:rPr>
              <a:t>//a's size becomes 0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83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64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std</a:t>
            </a:r>
            <a:r>
              <a:rPr lang="en-US" altLang="zh-CN" dirty="0"/>
              <a:t>::queue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3122"/>
            <a:ext cx="9983883" cy="4637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b="1" dirty="0"/>
          </a:p>
          <a:p>
            <a:r>
              <a:rPr lang="en-US" altLang="zh-CN" sz="3200" dirty="0"/>
              <a:t>FIFO(First In, First Out) queue interface </a:t>
            </a:r>
          </a:p>
          <a:p>
            <a:r>
              <a:rPr lang="en-US" altLang="zh-CN" sz="3200" dirty="0"/>
              <a:t>Four fundamental operations</a:t>
            </a:r>
          </a:p>
          <a:p>
            <a:pPr lvl="1"/>
            <a:r>
              <a:rPr lang="en-US" altLang="zh-CN" sz="3000" dirty="0"/>
              <a:t>push()</a:t>
            </a:r>
          </a:p>
          <a:p>
            <a:pPr lvl="1"/>
            <a:r>
              <a:rPr lang="en-US" altLang="zh-CN" sz="3000" dirty="0"/>
              <a:t>pop()</a:t>
            </a:r>
          </a:p>
          <a:p>
            <a:pPr lvl="1"/>
            <a:r>
              <a:rPr lang="en-US" altLang="zh-CN" sz="3000" dirty="0"/>
              <a:t>front()</a:t>
            </a:r>
          </a:p>
          <a:p>
            <a:pPr lvl="1"/>
            <a:r>
              <a:rPr lang="en-US" altLang="zh-CN" sz="3000" dirty="0"/>
              <a:t>back()</a:t>
            </a:r>
          </a:p>
          <a:p>
            <a:endParaRPr lang="fr-FR" altLang="zh-CN" sz="3200" dirty="0"/>
          </a:p>
          <a:p>
            <a:pPr marL="0" indent="0">
              <a:buNone/>
            </a:pPr>
            <a:endParaRPr lang="fr-FR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784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64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std</a:t>
            </a:r>
            <a:r>
              <a:rPr lang="en-US" altLang="zh-CN" dirty="0"/>
              <a:t>::stack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3122"/>
            <a:ext cx="9983883" cy="4637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b="1" dirty="0"/>
          </a:p>
          <a:p>
            <a:r>
              <a:rPr lang="en-US" altLang="zh-CN" sz="3200" dirty="0"/>
              <a:t>LIFO(Last In, First Out) stack interface </a:t>
            </a:r>
          </a:p>
          <a:p>
            <a:r>
              <a:rPr lang="en-US" altLang="zh-CN" sz="3200" dirty="0"/>
              <a:t>Three fundamental operations</a:t>
            </a:r>
          </a:p>
          <a:p>
            <a:pPr lvl="1"/>
            <a:r>
              <a:rPr lang="en-US" altLang="zh-CN" sz="3000" dirty="0"/>
              <a:t>push()</a:t>
            </a:r>
          </a:p>
          <a:p>
            <a:pPr lvl="1"/>
            <a:r>
              <a:rPr lang="en-US" altLang="zh-CN" sz="3000" dirty="0"/>
              <a:t>pop()</a:t>
            </a:r>
          </a:p>
          <a:p>
            <a:pPr lvl="1"/>
            <a:r>
              <a:rPr lang="en-US" altLang="zh-CN" sz="3000" dirty="0"/>
              <a:t>top()</a:t>
            </a:r>
          </a:p>
          <a:p>
            <a:endParaRPr lang="fr-FR" altLang="zh-CN" sz="3200" dirty="0"/>
          </a:p>
          <a:p>
            <a:pPr marL="0" indent="0">
              <a:buNone/>
            </a:pPr>
            <a:endParaRPr lang="fr-FR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011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-315277"/>
            <a:ext cx="9692640" cy="1325562"/>
          </a:xfrm>
        </p:spPr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priority_queue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253331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3200" dirty="0"/>
              <a:t>A special queue</a:t>
            </a:r>
          </a:p>
          <a:p>
            <a:r>
              <a:rPr lang="en-US" altLang="zh-CN" sz="3200" dirty="0"/>
              <a:t>An element with high priority is served before an element with low priority. </a:t>
            </a:r>
          </a:p>
          <a:p>
            <a:r>
              <a:rPr lang="en-US" altLang="zh-CN" sz="3200" dirty="0"/>
              <a:t>Three  fundamental operations</a:t>
            </a:r>
          </a:p>
          <a:p>
            <a:pPr lvl="1"/>
            <a:r>
              <a:rPr lang="en-US" altLang="zh-CN" sz="3000" dirty="0"/>
              <a:t>top() </a:t>
            </a:r>
          </a:p>
          <a:p>
            <a:pPr lvl="1"/>
            <a:r>
              <a:rPr lang="en-US" altLang="zh-CN" sz="3000" dirty="0"/>
              <a:t>pop() </a:t>
            </a:r>
          </a:p>
          <a:p>
            <a:pPr lvl="1"/>
            <a:r>
              <a:rPr lang="en-US" altLang="zh-CN" sz="3000" dirty="0"/>
              <a:t>push() 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19635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-315277"/>
            <a:ext cx="9692640" cy="1325562"/>
          </a:xfrm>
        </p:spPr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253331"/>
            <a:ext cx="9244203" cy="51046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A mathematical set</a:t>
            </a:r>
          </a:p>
          <a:p>
            <a:r>
              <a:rPr lang="en-US" altLang="zh-CN" sz="3200" dirty="0"/>
              <a:t>Type of data must implement comparison operator &lt; or custom comparator function must be specified; such comparison operator or comparator function must guarantee </a:t>
            </a:r>
            <a:r>
              <a:rPr lang="en-US" altLang="zh-CN" sz="3200" i="1" u="sng" dirty="0"/>
              <a:t>strict weak ordering</a:t>
            </a:r>
            <a:r>
              <a:rPr lang="en-US" altLang="zh-CN" sz="3200" dirty="0"/>
              <a:t>, otherwise behavior is undefined. 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Three  fundamental operations</a:t>
            </a:r>
          </a:p>
          <a:p>
            <a:pPr lvl="1"/>
            <a:r>
              <a:rPr lang="en-US" altLang="zh-CN" sz="3000" dirty="0"/>
              <a:t>insert() </a:t>
            </a:r>
          </a:p>
          <a:p>
            <a:pPr lvl="1"/>
            <a:r>
              <a:rPr lang="en-US" altLang="zh-CN" sz="3000" dirty="0"/>
              <a:t>erase() </a:t>
            </a:r>
          </a:p>
          <a:p>
            <a:pPr lvl="1"/>
            <a:r>
              <a:rPr lang="en-US" altLang="zh-CN" sz="3000" dirty="0"/>
              <a:t>count() 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660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-315277"/>
            <a:ext cx="9692640" cy="1325562"/>
          </a:xfrm>
        </p:spPr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253331"/>
            <a:ext cx="9244203" cy="510460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3000"/>
              </a:lnSpc>
            </a:pPr>
            <a:r>
              <a:rPr lang="en-US" altLang="zh-CN" sz="3200" dirty="0"/>
              <a:t>An associative array; allows mapping from one data item (a key) to another (a value). </a:t>
            </a:r>
          </a:p>
          <a:p>
            <a:pPr>
              <a:lnSpc>
                <a:spcPct val="103000"/>
              </a:lnSpc>
            </a:pPr>
            <a:r>
              <a:rPr lang="en-US" altLang="zh-CN" sz="3200" dirty="0"/>
              <a:t>Type of data must implement comparison operator &lt; or custom comparator function must be specified; such comparison operator or comparator function must guarantee </a:t>
            </a:r>
            <a:r>
              <a:rPr lang="en-US" altLang="zh-CN" sz="3200" i="1" u="sng" dirty="0"/>
              <a:t>strict weak ordering</a:t>
            </a:r>
            <a:r>
              <a:rPr lang="en-US" altLang="zh-CN" sz="3200" dirty="0"/>
              <a:t>, otherwise behavior is undefined. </a:t>
            </a:r>
          </a:p>
          <a:p>
            <a:pPr>
              <a:lnSpc>
                <a:spcPct val="103000"/>
              </a:lnSpc>
            </a:pPr>
            <a:r>
              <a:rPr lang="en-US" altLang="zh-CN" sz="3200" dirty="0"/>
              <a:t>Four  fundamental operations</a:t>
            </a:r>
          </a:p>
          <a:p>
            <a:pPr lvl="1">
              <a:lnSpc>
                <a:spcPct val="103000"/>
              </a:lnSpc>
            </a:pPr>
            <a:r>
              <a:rPr lang="en-US" altLang="zh-CN" sz="3000" dirty="0"/>
              <a:t>operator[]</a:t>
            </a:r>
          </a:p>
          <a:p>
            <a:pPr lvl="1">
              <a:lnSpc>
                <a:spcPct val="103000"/>
              </a:lnSpc>
            </a:pPr>
            <a:r>
              <a:rPr lang="en-US" altLang="zh-CN" sz="3000" dirty="0"/>
              <a:t>insert() </a:t>
            </a:r>
          </a:p>
          <a:p>
            <a:pPr lvl="1">
              <a:lnSpc>
                <a:spcPct val="103000"/>
              </a:lnSpc>
            </a:pPr>
            <a:r>
              <a:rPr lang="en-US" altLang="zh-CN" sz="3000" dirty="0"/>
              <a:t>erase() </a:t>
            </a:r>
          </a:p>
          <a:p>
            <a:pPr lvl="1">
              <a:lnSpc>
                <a:spcPct val="103000"/>
              </a:lnSpc>
            </a:pPr>
            <a:r>
              <a:rPr lang="en-US" altLang="zh-CN" sz="3000" dirty="0"/>
              <a:t>count() 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8167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-315277"/>
            <a:ext cx="9692640" cy="1325562"/>
          </a:xfrm>
        </p:spPr>
        <p:txBody>
          <a:bodyPr/>
          <a:lstStyle/>
          <a:p>
            <a:r>
              <a:rPr lang="en-US" altLang="zh-CN" dirty="0"/>
              <a:t>Other associative containers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8171" y="1998922"/>
            <a:ext cx="4785466" cy="3960627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altLang="zh-CN" sz="4000" dirty="0" err="1"/>
              <a:t>std</a:t>
            </a:r>
            <a:r>
              <a:rPr lang="en-US" altLang="zh-CN" sz="4000" dirty="0"/>
              <a:t>::multiset</a:t>
            </a:r>
          </a:p>
          <a:p>
            <a:pPr marL="0" indent="0">
              <a:buNone/>
            </a:pPr>
            <a:r>
              <a:rPr lang="en-US" altLang="zh-CN" sz="4000" dirty="0" err="1"/>
              <a:t>std</a:t>
            </a:r>
            <a:r>
              <a:rPr lang="en-US" altLang="zh-CN" sz="4000" dirty="0"/>
              <a:t>::multimap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err="1"/>
              <a:t>std</a:t>
            </a:r>
            <a:r>
              <a:rPr lang="en-US" altLang="zh-CN" sz="4000" dirty="0"/>
              <a:t>::</a:t>
            </a:r>
            <a:r>
              <a:rPr lang="en-US" altLang="zh-CN" sz="4000" dirty="0" err="1"/>
              <a:t>unordered_set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 err="1"/>
              <a:t>std</a:t>
            </a:r>
            <a:r>
              <a:rPr lang="en-US" altLang="zh-CN" sz="4000" dirty="0"/>
              <a:t>::</a:t>
            </a:r>
            <a:r>
              <a:rPr lang="en-US" altLang="zh-CN" sz="4000" dirty="0" err="1"/>
              <a:t>unordered_map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7685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438" y="299650"/>
            <a:ext cx="9692640" cy="642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 will we learn?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72893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From C to C++</a:t>
            </a:r>
          </a:p>
          <a:p>
            <a:pPr lvl="1"/>
            <a:r>
              <a:rPr lang="en-US" altLang="zh-CN" sz="2200" spc="10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2200" dirty="0"/>
              <a:t> and </a:t>
            </a:r>
            <a:r>
              <a:rPr lang="en-US" altLang="zh-CN" sz="2200" spc="1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endParaRPr lang="en-US" altLang="zh-CN" sz="2200" spc="1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200" spc="10" dirty="0" err="1">
                <a:solidFill>
                  <a:srgbClr val="D4D4D4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200" dirty="0"/>
              <a:t> and reference in C++</a:t>
            </a:r>
          </a:p>
          <a:p>
            <a:pPr lvl="1"/>
            <a:r>
              <a:rPr lang="en-US" altLang="zh-CN" sz="2200" dirty="0"/>
              <a:t>class and object</a:t>
            </a:r>
          </a:p>
          <a:p>
            <a:pPr lvl="1"/>
            <a:r>
              <a:rPr lang="en-US" altLang="zh-CN" sz="2200" dirty="0"/>
              <a:t>operator overloading</a:t>
            </a:r>
          </a:p>
          <a:p>
            <a:pPr lvl="1"/>
            <a:r>
              <a:rPr lang="en-US" altLang="zh-CN" sz="2200" dirty="0"/>
              <a:t>templates</a:t>
            </a:r>
          </a:p>
          <a:p>
            <a:pPr marL="274320" lvl="1" indent="0">
              <a:buNone/>
            </a:pPr>
            <a:endParaRPr lang="en-US" altLang="zh-CN" sz="2200" dirty="0"/>
          </a:p>
          <a:p>
            <a:r>
              <a:rPr lang="en-US" altLang="zh-CN" sz="2400" dirty="0"/>
              <a:t>C++ </a:t>
            </a:r>
            <a:r>
              <a:rPr lang="en-US" altLang="zh-CN" sz="2400" dirty="0" err="1"/>
              <a:t>Stardard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200" dirty="0"/>
              <a:t>containers</a:t>
            </a:r>
          </a:p>
          <a:p>
            <a:pPr lvl="1"/>
            <a:r>
              <a:rPr lang="en-US" altLang="zh-CN" sz="2200" dirty="0"/>
              <a:t>algorithms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761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231295"/>
            <a:ext cx="10024588" cy="1422068"/>
          </a:xfrm>
        </p:spPr>
        <p:txBody>
          <a:bodyPr>
            <a:normAutofit/>
          </a:bodyPr>
          <a:lstStyle/>
          <a:p>
            <a:r>
              <a:rPr lang="en-US" altLang="zh-CN" dirty="0"/>
              <a:t>Iterator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581150"/>
            <a:ext cx="10881593" cy="527685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Something used to visited a container</a:t>
            </a:r>
          </a:p>
          <a:p>
            <a:r>
              <a:rPr lang="en-US" altLang="zh-CN" sz="2800" dirty="0"/>
              <a:t>The syntax of iterators resembles that of ordinary C pointer arithmetic.</a:t>
            </a:r>
          </a:p>
          <a:p>
            <a:pPr lvl="1"/>
            <a:r>
              <a:rPr lang="en-US" altLang="zh-CN" sz="2400" dirty="0"/>
              <a:t>operators *   -&gt;  ++  --</a:t>
            </a:r>
          </a:p>
          <a:p>
            <a:r>
              <a:rPr lang="en-US" altLang="zh-CN" sz="2800" dirty="0"/>
              <a:t>Several different kinds</a:t>
            </a:r>
          </a:p>
          <a:p>
            <a:pPr lvl="1"/>
            <a:r>
              <a:rPr lang="en-US" altLang="zh-CN" sz="2800" dirty="0"/>
              <a:t>forward iterators</a:t>
            </a:r>
          </a:p>
          <a:p>
            <a:pPr lvl="1"/>
            <a:r>
              <a:rPr lang="en-US" altLang="zh-CN" sz="2800" dirty="0"/>
              <a:t>bidirectional iterators</a:t>
            </a:r>
          </a:p>
          <a:p>
            <a:pPr lvl="1"/>
            <a:r>
              <a:rPr lang="en-US" altLang="zh-CN" sz="2800" dirty="0"/>
              <a:t>random access iterators</a:t>
            </a:r>
          </a:p>
          <a:p>
            <a:r>
              <a:rPr lang="en-US" altLang="zh-CN" sz="2800" dirty="0"/>
              <a:t>The iterators are created by the corresponding container class using standard methods such as begin() and end().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A1E867-C35C-4277-9E20-7865F5E409D2}"/>
              </a:ext>
            </a:extLst>
          </p:cNvPr>
          <p:cNvSpPr txBox="1"/>
          <p:nvPr/>
        </p:nvSpPr>
        <p:spPr>
          <a:xfrm>
            <a:off x="0" y="-1"/>
            <a:ext cx="12192000" cy="68580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7200" dirty="0"/>
              <a:t>Generic </a:t>
            </a:r>
            <a:r>
              <a:rPr lang="en-US" altLang="zh-CN" sz="7200" dirty="0" err="1"/>
              <a:t>Algoirithms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86801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64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/>
              <a:t>Sorting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3122"/>
            <a:ext cx="9983883" cy="463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28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608B4E"/>
                </a:solidFill>
                <a:latin typeface="Consolas" panose="020B0609020204030204" pitchFamily="49" charset="0"/>
              </a:rPr>
              <a:t>//sort the element in interval [beg, end)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608B4E"/>
                </a:solidFill>
                <a:latin typeface="Consolas" panose="020B0609020204030204" pitchFamily="49" charset="0"/>
              </a:rPr>
              <a:t>//Complexity: O(n log n)</a:t>
            </a:r>
          </a:p>
          <a:p>
            <a:r>
              <a:rPr lang="en-US" altLang="zh-CN" sz="3200" dirty="0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(beg, end)</a:t>
            </a:r>
            <a:endParaRPr lang="en-US" altLang="zh-CN" sz="3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3200" dirty="0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(beg, end, comp)</a:t>
            </a:r>
          </a:p>
          <a:p>
            <a:endParaRPr lang="en-US" altLang="zh-CN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stable_sort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(beg, end)</a:t>
            </a:r>
          </a:p>
          <a:p>
            <a:r>
              <a:rPr lang="en-US" altLang="zh-CN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stable_sort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(beg, end, comp)</a:t>
            </a:r>
            <a:endParaRPr lang="fr-FR" altLang="zh-CN" sz="3200" dirty="0"/>
          </a:p>
          <a:p>
            <a:pPr marL="0" indent="0">
              <a:buNone/>
            </a:pPr>
            <a:endParaRPr lang="fr-FR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978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64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std</a:t>
            </a:r>
            <a:r>
              <a:rPr lang="en-US" altLang="zh-CN" dirty="0"/>
              <a:t>::swap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3122"/>
            <a:ext cx="9983883" cy="4637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b="1" dirty="0"/>
          </a:p>
          <a:p>
            <a:r>
              <a:rPr lang="en-US" altLang="zh-CN" sz="3200" dirty="0"/>
              <a:t>Exchange values of two objects</a:t>
            </a:r>
          </a:p>
          <a:p>
            <a:endParaRPr lang="en-US" altLang="zh-CN" sz="3200" dirty="0"/>
          </a:p>
          <a:p>
            <a:r>
              <a:rPr lang="en-US" altLang="zh-CN" sz="3200" dirty="0"/>
              <a:t>Complexity</a:t>
            </a:r>
          </a:p>
          <a:p>
            <a:pPr lvl="1"/>
            <a:r>
              <a:rPr lang="en-US" altLang="zh-CN" sz="3000" dirty="0"/>
              <a:t>Non-array: O(1)</a:t>
            </a:r>
          </a:p>
          <a:p>
            <a:pPr lvl="1"/>
            <a:r>
              <a:rPr lang="en-US" altLang="zh-CN" sz="3000" dirty="0"/>
              <a:t>Array: O(n) </a:t>
            </a:r>
          </a:p>
          <a:p>
            <a:pPr marL="274320" lvl="1" indent="0">
              <a:buNone/>
            </a:pPr>
            <a:r>
              <a:rPr lang="en-US" altLang="zh-CN" sz="3000" dirty="0"/>
              <a:t>	(performs a swap operation per element.)</a:t>
            </a:r>
            <a:endParaRPr lang="fr-FR" altLang="zh-CN" sz="3000" dirty="0"/>
          </a:p>
          <a:p>
            <a:pPr marL="0" indent="0">
              <a:buNone/>
            </a:pPr>
            <a:endParaRPr lang="fr-FR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271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64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/>
              <a:t>Write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313122"/>
            <a:ext cx="10782582" cy="45751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fill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(beg, end,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(beg, end,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(beg, end,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old_val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replace_copy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(beg, end,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old_val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dest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sz="2800" dirty="0"/>
          </a:p>
          <a:p>
            <a:pPr marL="0" indent="0">
              <a:buNone/>
            </a:pPr>
            <a:endParaRPr lang="fr-FR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90361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64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std</a:t>
            </a:r>
            <a:r>
              <a:rPr lang="en-US" altLang="zh-CN" dirty="0"/>
              <a:t>::rotate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313121"/>
            <a:ext cx="9349826" cy="4994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rotate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(beg, mid, end)</a:t>
            </a:r>
            <a:endParaRPr lang="en-US" altLang="zh-CN" sz="2100" dirty="0">
              <a:solidFill>
                <a:srgbClr val="608B4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// Rotates the order of the elements in the range [</a:t>
            </a:r>
            <a:r>
              <a:rPr lang="en-US" altLang="zh-CN" sz="2100" u="sng" dirty="0">
                <a:solidFill>
                  <a:srgbClr val="608B4E"/>
                </a:solidFill>
                <a:latin typeface="Consolas" panose="020B0609020204030204" pitchFamily="49" charset="0"/>
              </a:rPr>
              <a:t>beg</a:t>
            </a: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100" u="sng" dirty="0">
                <a:solidFill>
                  <a:srgbClr val="608B4E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// in such a way that the element pointed by </a:t>
            </a:r>
            <a:r>
              <a:rPr lang="en-US" altLang="zh-CN" sz="2100" u="sng" dirty="0">
                <a:solidFill>
                  <a:srgbClr val="608B4E"/>
                </a:solidFill>
                <a:latin typeface="Consolas" panose="020B0609020204030204" pitchFamily="49" charset="0"/>
              </a:rPr>
              <a:t>mid</a:t>
            </a: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 becomes the new first element.</a:t>
            </a:r>
          </a:p>
          <a:p>
            <a:pPr marL="0" indent="0">
              <a:buNone/>
            </a:pPr>
            <a:endParaRPr lang="en-US" altLang="zh-CN" sz="2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64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/>
              <a:t>Binary Search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313122"/>
            <a:ext cx="10782582" cy="45751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sz="2800" b="1" dirty="0"/>
          </a:p>
          <a:p>
            <a:r>
              <a:rPr lang="en-US" altLang="zh-CN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lower_bound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(beg, end,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lower_bound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(beg, end,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 comp)</a:t>
            </a:r>
          </a:p>
          <a:p>
            <a:pPr marL="0" indent="0">
              <a:buNone/>
            </a:pP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// Returns an iterator pointing to the first element in the range [</a:t>
            </a:r>
            <a:r>
              <a:rPr lang="en-US" altLang="zh-CN" sz="2100" dirty="0" err="1">
                <a:solidFill>
                  <a:srgbClr val="608B4E"/>
                </a:solidFill>
                <a:latin typeface="Consolas" panose="020B0609020204030204" pitchFamily="49" charset="0"/>
              </a:rPr>
              <a:t>beg,end</a:t>
            </a: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) </a:t>
            </a:r>
            <a:endParaRPr lang="en-US" altLang="zh-CN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// which does not compare less than </a:t>
            </a:r>
            <a:r>
              <a:rPr lang="en-US" altLang="zh-CN" sz="2100" dirty="0" err="1">
                <a:solidFill>
                  <a:srgbClr val="608B4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 (&gt;= </a:t>
            </a:r>
            <a:r>
              <a:rPr lang="en-US" altLang="zh-CN" sz="2100" dirty="0" err="1">
                <a:solidFill>
                  <a:srgbClr val="608B4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).</a:t>
            </a:r>
            <a:endParaRPr lang="en-US" altLang="zh-CN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upper_bound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(beg, end,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upper_bound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(beg, end,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 comp)</a:t>
            </a:r>
          </a:p>
          <a:p>
            <a:pPr marL="0" indent="0">
              <a:buNone/>
            </a:pP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// Returns an iterator pointing to the first element in the range [</a:t>
            </a:r>
            <a:r>
              <a:rPr lang="en-US" altLang="zh-CN" sz="2100" dirty="0" err="1">
                <a:solidFill>
                  <a:srgbClr val="608B4E"/>
                </a:solidFill>
                <a:latin typeface="Consolas" panose="020B0609020204030204" pitchFamily="49" charset="0"/>
              </a:rPr>
              <a:t>beg,end</a:t>
            </a: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) </a:t>
            </a:r>
            <a:endParaRPr lang="en-US" altLang="zh-CN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// which compares greater than </a:t>
            </a:r>
            <a:r>
              <a:rPr lang="en-US" altLang="zh-CN" sz="2100" dirty="0" err="1">
                <a:solidFill>
                  <a:srgbClr val="608B4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 (&gt; </a:t>
            </a:r>
            <a:r>
              <a:rPr lang="en-US" altLang="zh-CN" sz="2100" dirty="0" err="1">
                <a:solidFill>
                  <a:srgbClr val="608B4E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).</a:t>
            </a:r>
            <a:endParaRPr lang="en-US" altLang="zh-CN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64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Functors</a:t>
            </a:r>
            <a:r>
              <a:rPr lang="en-US" altLang="zh-CN"/>
              <a:t> (Function Objects)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313122"/>
            <a:ext cx="10782582" cy="45751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::greater</a:t>
            </a:r>
          </a:p>
          <a:p>
            <a:pPr marL="0" indent="0">
              <a:buNone/>
            </a:pP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// Function object class for greater-than inequality comparison</a:t>
            </a:r>
            <a:endParaRPr lang="en-US" altLang="zh-CN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::less</a:t>
            </a:r>
          </a:p>
          <a:p>
            <a:pPr marL="0" indent="0">
              <a:buNone/>
            </a:pPr>
            <a:r>
              <a:rPr lang="en-US" altLang="zh-CN" sz="2100" dirty="0">
                <a:solidFill>
                  <a:srgbClr val="608B4E"/>
                </a:solidFill>
                <a:latin typeface="Consolas" panose="020B0609020204030204" pitchFamily="49" charset="0"/>
              </a:rPr>
              <a:t>// Function object class for less-than inequality comparison</a:t>
            </a:r>
            <a:endParaRPr lang="en-US" altLang="zh-CN" sz="21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64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313121"/>
            <a:ext cx="10124446" cy="55448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  <a:p>
            <a:pPr marL="0" indent="0">
              <a:buNone/>
            </a:pPr>
            <a:r>
              <a:rPr lang="en-US" altLang="zh-CN" sz="3600" b="1" dirty="0"/>
              <a:t>Implement Insertion Sort Algorithm as short as possible, by making good use of C++ Standard Library.</a:t>
            </a:r>
          </a:p>
        </p:txBody>
      </p:sp>
    </p:spTree>
    <p:extLst>
      <p:ext uri="{BB962C8B-B14F-4D97-AF65-F5344CB8AC3E}">
        <p14:creationId xmlns:p14="http://schemas.microsoft.com/office/powerpoint/2010/main" val="424772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D90F-7519-46BB-8D87-E10E2FBF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64" y="223282"/>
            <a:ext cx="9833202" cy="808075"/>
          </a:xfrm>
        </p:spPr>
        <p:txBody>
          <a:bodyPr>
            <a:normAutofit/>
          </a:bodyPr>
          <a:lstStyle/>
          <a:p>
            <a:r>
              <a:rPr lang="en-US" altLang="zh-CN" dirty="0"/>
              <a:t>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863B5-3E98-4968-B085-1E152C61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313121"/>
            <a:ext cx="10421480" cy="543713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insertion_sort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first,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last){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it = first; it != last; ++it)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::rotate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upper_bound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(first, it, *it), it, 			       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::next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(it));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94515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680" y="250441"/>
            <a:ext cx="9692640" cy="718680"/>
          </a:xfrm>
        </p:spPr>
        <p:txBody>
          <a:bodyPr/>
          <a:lstStyle/>
          <a:p>
            <a:r>
              <a:rPr lang="en-US" altLang="zh-CN" dirty="0"/>
              <a:t>Recommended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If you can’t remember something in this class, ask the reference for help instead of me. Learn from books and Internet is a necessary ability for your career. </a:t>
            </a:r>
          </a:p>
          <a:p>
            <a:r>
              <a:rPr lang="en-US" altLang="zh-CN" sz="2000" dirty="0">
                <a:hlinkClick r:id="rId2"/>
              </a:rPr>
              <a:t>www.cplusplus.com</a:t>
            </a:r>
            <a:endParaRPr lang="en-US" altLang="zh-CN" sz="2000" dirty="0"/>
          </a:p>
          <a:p>
            <a:r>
              <a:rPr lang="en-US" altLang="zh-CN" sz="2000" dirty="0"/>
              <a:t>C++ Primer 5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E.  (not C++ Primer Plus), Stanley B. </a:t>
            </a:r>
            <a:r>
              <a:rPr lang="en-US" altLang="zh-CN" sz="2000" dirty="0" err="1"/>
              <a:t>Lippman</a:t>
            </a:r>
            <a:r>
              <a:rPr lang="en-US" altLang="zh-CN" sz="2000" dirty="0"/>
              <a:t> etc.</a:t>
            </a:r>
          </a:p>
          <a:p>
            <a:r>
              <a:rPr lang="en-US" altLang="zh-CN" sz="2000" dirty="0"/>
              <a:t>The C++ Programming Language, Bjarne </a:t>
            </a:r>
            <a:r>
              <a:rPr lang="en-US" altLang="zh-CN" sz="2000" dirty="0" err="1"/>
              <a:t>Stroustrup</a:t>
            </a:r>
            <a:endParaRPr lang="en-US" altLang="zh-CN" sz="2000" dirty="0"/>
          </a:p>
          <a:p>
            <a:r>
              <a:rPr lang="en-US" altLang="zh-CN" sz="2000" dirty="0"/>
              <a:t>The C++ Standard Library : A tutorial and reference 2</a:t>
            </a:r>
            <a:r>
              <a:rPr lang="en-US" altLang="zh-CN" sz="2000" baseline="30000" dirty="0"/>
              <a:t>nd</a:t>
            </a:r>
            <a:r>
              <a:rPr lang="en-US" altLang="zh-CN" sz="2000" dirty="0"/>
              <a:t> E. , Nicolai M. </a:t>
            </a:r>
            <a:r>
              <a:rPr lang="en-US" altLang="zh-CN" sz="2000" dirty="0" err="1"/>
              <a:t>Josuttis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Don’t read TAN HAO QIANG!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958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6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35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680" y="171332"/>
            <a:ext cx="9692640" cy="800219"/>
          </a:xfrm>
        </p:spPr>
        <p:txBody>
          <a:bodyPr/>
          <a:lstStyle/>
          <a:p>
            <a:r>
              <a:rPr lang="en-US" altLang="zh-CN" dirty="0"/>
              <a:t>Recommended reference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2160558"/>
            <a:ext cx="3660773" cy="1006712"/>
          </a:xfrm>
          <a:prstGeom prst="rect">
            <a:avLst/>
          </a:prstGeom>
        </p:spPr>
      </p:pic>
      <p:pic>
        <p:nvPicPr>
          <p:cNvPr id="1026" name="Picture 2" descr="http://www.cppstdlib.com/pict/C%2B%2BStdLib_Cover_208x2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0" y="3636506"/>
            <a:ext cx="2276459" cy="283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ss0.baidu.com/9vo3dSag_xI4khGko9WTAnF6hhy/zhidao/wh%3D600%2C800/sign=4311403d69224f4a57cc7b1539c7bc6a/024f78f0f736afc388db097eb719ebc4b64512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03" y="3636505"/>
            <a:ext cx="2515942" cy="283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C++ Programming Langu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19" y="3676262"/>
            <a:ext cx="2256859" cy="279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.hiphotos.baidu.com/baike/w%3D268%3Bg%3D0/sign=33b49c8e0855b3199cf985737b92e51b/55e736d12f2eb9380727aa7dd7628535e4dd6ff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678" y="1781645"/>
            <a:ext cx="969576" cy="13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流程图: 汇总连接 4"/>
          <p:cNvSpPr/>
          <p:nvPr/>
        </p:nvSpPr>
        <p:spPr>
          <a:xfrm>
            <a:off x="8375796" y="1440787"/>
            <a:ext cx="2067339" cy="2067339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680" y="227145"/>
            <a:ext cx="9692640" cy="771098"/>
          </a:xfrm>
        </p:spPr>
        <p:txBody>
          <a:bodyPr>
            <a:normAutofit/>
          </a:bodyPr>
          <a:lstStyle/>
          <a:p>
            <a:r>
              <a:rPr lang="en-US" altLang="zh-CN" dirty="0"/>
              <a:t>C++ as a better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42052"/>
            <a:ext cx="9734741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super set of C</a:t>
            </a:r>
          </a:p>
          <a:p>
            <a:r>
              <a:rPr lang="en-US" altLang="zh-CN" sz="2400" dirty="0"/>
              <a:t>Created by Bjarne </a:t>
            </a:r>
            <a:r>
              <a:rPr lang="en-US" altLang="zh-CN" sz="2400" dirty="0" err="1"/>
              <a:t>Stroustrup</a:t>
            </a:r>
            <a:r>
              <a:rPr lang="en-US" altLang="zh-CN" sz="2400" dirty="0"/>
              <a:t> in 1979</a:t>
            </a:r>
          </a:p>
          <a:p>
            <a:pPr lvl="1"/>
            <a:r>
              <a:rPr lang="en-US" altLang="zh-CN" sz="2200" dirty="0"/>
              <a:t>First named “C with classes”</a:t>
            </a:r>
          </a:p>
          <a:p>
            <a:pPr lvl="1"/>
            <a:r>
              <a:rPr lang="en-US" altLang="zh-CN" sz="2200" dirty="0"/>
              <a:t>Renamed to “C++</a:t>
            </a:r>
            <a:r>
              <a:rPr lang="zh-CN" altLang="en-US" sz="2200" dirty="0"/>
              <a:t>” </a:t>
            </a:r>
            <a:r>
              <a:rPr lang="en-US" altLang="zh-CN" sz="2200" dirty="0"/>
              <a:t>in 1983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Provides object-oriented-programming (OOP) capabilities</a:t>
            </a:r>
          </a:p>
          <a:p>
            <a:r>
              <a:rPr lang="en-US" altLang="zh-CN" sz="2400" dirty="0"/>
              <a:t>Has powerful standard library</a:t>
            </a:r>
          </a:p>
          <a:p>
            <a:r>
              <a:rPr lang="en-US" altLang="zh-CN" sz="2400" dirty="0"/>
              <a:t>Becomes the mainly used language in programming contest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252204"/>
            <a:ext cx="9159306" cy="771953"/>
          </a:xfrm>
        </p:spPr>
        <p:txBody>
          <a:bodyPr/>
          <a:lstStyle/>
          <a:p>
            <a:r>
              <a:rPr lang="en-US" altLang="zh-CN" dirty="0" err="1"/>
              <a:t>cin</a:t>
            </a:r>
            <a:r>
              <a:rPr lang="en-US" altLang="zh-CN" dirty="0"/>
              <a:t> and 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37083"/>
            <a:ext cx="9318332" cy="3241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 &amp;x);</a:t>
            </a:r>
            <a:r>
              <a:rPr lang="en-US" altLang="zh-CN" sz="2800" dirty="0">
                <a:solidFill>
                  <a:srgbClr val="608B4E"/>
                </a:solidFill>
                <a:latin typeface="Consolas" panose="020B0609020204030204" pitchFamily="49" charset="0"/>
              </a:rPr>
              <a:t>// C method</a:t>
            </a:r>
            <a:endParaRPr lang="en-US" altLang="zh-CN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, x);</a:t>
            </a:r>
          </a:p>
          <a:p>
            <a:pPr marL="0" indent="0">
              <a:buNone/>
            </a:pPr>
            <a:b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&gt;&gt; x; </a:t>
            </a:r>
            <a:r>
              <a:rPr lang="en-US" altLang="zh-CN" sz="2800" dirty="0">
                <a:solidFill>
                  <a:srgbClr val="608B4E"/>
                </a:solidFill>
                <a:latin typeface="Consolas" panose="020B0609020204030204" pitchFamily="49" charset="0"/>
              </a:rPr>
              <a:t>// C++ method</a:t>
            </a:r>
            <a:endParaRPr lang="en-US" altLang="zh-CN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&lt;&lt; x &lt;&lt;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zh-CN" sz="2800" kern="0" dirty="0">
              <a:solidFill>
                <a:srgbClr val="804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1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252204"/>
            <a:ext cx="9159306" cy="771953"/>
          </a:xfrm>
        </p:spPr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const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37083"/>
            <a:ext cx="9318332" cy="3241812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endParaRPr lang="en-US" altLang="zh-CN" sz="2800" kern="0" dirty="0">
              <a:solidFill>
                <a:srgbClr val="804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US" altLang="zh-CN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x = </a:t>
            </a:r>
            <a:r>
              <a:rPr lang="en-US" altLang="zh-CN" sz="28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608B4E"/>
                </a:solidFill>
                <a:latin typeface="Consolas" panose="020B0609020204030204" pitchFamily="49" charset="0"/>
              </a:rPr>
              <a:t>//error: assignment of read-only variable ‘x’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7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1" y="250128"/>
            <a:ext cx="9358089" cy="771952"/>
          </a:xfrm>
        </p:spPr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differs in C and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42052"/>
            <a:ext cx="10197945" cy="43798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maxn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32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3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 a[</a:t>
            </a:r>
            <a:r>
              <a:rPr lang="en-US" altLang="zh-CN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maxn</a:t>
            </a:r>
            <a:r>
              <a:rPr lang="en-US" altLang="zh-CN" sz="3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altLang="zh-CN" sz="3200" dirty="0">
                <a:solidFill>
                  <a:srgbClr val="608B4E"/>
                </a:solidFill>
                <a:latin typeface="Consolas" panose="020B0609020204030204" pitchFamily="49" charset="0"/>
              </a:rPr>
              <a:t>// compile error in C, ok in C++</a:t>
            </a:r>
            <a:endParaRPr lang="en-US" altLang="zh-CN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464908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4168</TotalTime>
  <Words>1279</Words>
  <Application>Microsoft Office PowerPoint</Application>
  <PresentationFormat>宽屏</PresentationFormat>
  <Paragraphs>286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等线</vt:lpstr>
      <vt:lpstr>宋体</vt:lpstr>
      <vt:lpstr>Arial</vt:lpstr>
      <vt:lpstr>Arial Rounded MT Bold</vt:lpstr>
      <vt:lpstr>Calibri</vt:lpstr>
      <vt:lpstr>Century Schoolbook</vt:lpstr>
      <vt:lpstr>Consolas</vt:lpstr>
      <vt:lpstr>Courier New</vt:lpstr>
      <vt:lpstr>Times New Roman</vt:lpstr>
      <vt:lpstr>Wingdings 2</vt:lpstr>
      <vt:lpstr>View</vt:lpstr>
      <vt:lpstr>A Brief Introduction to C++</vt:lpstr>
      <vt:lpstr>How about knowledge in this lecture?</vt:lpstr>
      <vt:lpstr>What will we learn?</vt:lpstr>
      <vt:lpstr>Recommended reference</vt:lpstr>
      <vt:lpstr>Recommended reference</vt:lpstr>
      <vt:lpstr>C++ as a better C</vt:lpstr>
      <vt:lpstr>cin and cout</vt:lpstr>
      <vt:lpstr>What is const?</vt:lpstr>
      <vt:lpstr>const differs in C and C++</vt:lpstr>
      <vt:lpstr>Reference in C++</vt:lpstr>
      <vt:lpstr>Reference in C++</vt:lpstr>
      <vt:lpstr>Function overloading</vt:lpstr>
      <vt:lpstr>Function templates</vt:lpstr>
      <vt:lpstr>Basic Concept of class and object</vt:lpstr>
      <vt:lpstr>“class” vs. “struct”</vt:lpstr>
      <vt:lpstr>Operator overloading</vt:lpstr>
      <vt:lpstr>Class Templates</vt:lpstr>
      <vt:lpstr>PowerPoint 演示文稿</vt:lpstr>
      <vt:lpstr>Standard Template Library</vt:lpstr>
      <vt:lpstr>Difference between them </vt:lpstr>
      <vt:lpstr>Containers</vt:lpstr>
      <vt:lpstr>std::vector </vt:lpstr>
      <vt:lpstr>std::vector </vt:lpstr>
      <vt:lpstr>std::queue</vt:lpstr>
      <vt:lpstr>std::stack</vt:lpstr>
      <vt:lpstr>std::priority_queue</vt:lpstr>
      <vt:lpstr>std::set</vt:lpstr>
      <vt:lpstr>std::map</vt:lpstr>
      <vt:lpstr>Other associative containers</vt:lpstr>
      <vt:lpstr>Iterator </vt:lpstr>
      <vt:lpstr>PowerPoint 演示文稿</vt:lpstr>
      <vt:lpstr>Sorting Algorithms</vt:lpstr>
      <vt:lpstr>std::swap</vt:lpstr>
      <vt:lpstr>Write Algorithms</vt:lpstr>
      <vt:lpstr>std::rotate</vt:lpstr>
      <vt:lpstr>Binary Search Algorithms</vt:lpstr>
      <vt:lpstr>Functors (Function Objects)</vt:lpstr>
      <vt:lpstr>Challenge</vt:lpstr>
      <vt:lpstr>Challenge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And STL</dc:title>
  <dc:creator>Peter Mo</dc:creator>
  <cp:lastModifiedBy>达烽</cp:lastModifiedBy>
  <cp:revision>325</cp:revision>
  <dcterms:created xsi:type="dcterms:W3CDTF">2016-11-19T05:02:18Z</dcterms:created>
  <dcterms:modified xsi:type="dcterms:W3CDTF">2017-11-17T08:56:50Z</dcterms:modified>
</cp:coreProperties>
</file>