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0"/>
  </p:notesMasterIdLst>
  <p:sldIdLst>
    <p:sldId id="256" r:id="rId2"/>
    <p:sldId id="265" r:id="rId3"/>
    <p:sldId id="317" r:id="rId4"/>
    <p:sldId id="318" r:id="rId5"/>
    <p:sldId id="319" r:id="rId6"/>
    <p:sldId id="320" r:id="rId7"/>
    <p:sldId id="32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828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DCE1A-694D-4BDB-B722-26128A72AF0D}" type="datetimeFigureOut">
              <a:rPr lang="zh-CN" altLang="en-US" smtClean="0"/>
              <a:t>2017/11/17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26CED-94A8-4252-A75F-9876CCC75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4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9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5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5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3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633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3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2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6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973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binary-sea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53460" cy="4041648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二分搜索算法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en-US" altLang="zh-CN" dirty="0" err="1"/>
              <a:t>dafeng@ACMM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5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386542"/>
            <a:ext cx="9424057" cy="472738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hlinkClick r:id="rId2"/>
              </a:rPr>
              <a:t>www.geeksforgeeks.org/binary-search/</a:t>
            </a:r>
            <a:endParaRPr lang="en-US" altLang="zh-CN" sz="3200" dirty="0"/>
          </a:p>
          <a:p>
            <a:r>
              <a:rPr lang="en-US" altLang="zh-CN" sz="2800" b="1" dirty="0"/>
              <a:t>Introduction to Algorithms, 3</a:t>
            </a:r>
            <a:r>
              <a:rPr lang="en-US" altLang="zh-CN" sz="2800" b="1" baseline="30000" dirty="0"/>
              <a:t>rd</a:t>
            </a:r>
            <a:r>
              <a:rPr lang="en-US" altLang="zh-CN" sz="2800" b="1" dirty="0"/>
              <a:t>, </a:t>
            </a:r>
            <a:r>
              <a:rPr lang="en-US" altLang="zh-CN" sz="2800" dirty="0"/>
              <a:t>The MIT Press</a:t>
            </a:r>
            <a:endParaRPr lang="en-US" altLang="zh-CN" sz="2800" b="1" dirty="0"/>
          </a:p>
          <a:p>
            <a:r>
              <a:rPr lang="zh-CN" altLang="en-US" sz="2800" dirty="0"/>
              <a:t>算法竞赛入门经典 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版</a:t>
            </a:r>
            <a:r>
              <a:rPr lang="en-US" altLang="zh-CN" sz="2800" dirty="0"/>
              <a:t>), </a:t>
            </a:r>
            <a:r>
              <a:rPr lang="zh-CN" altLang="en-US" sz="2800" dirty="0"/>
              <a:t>清华大学出版社</a:t>
            </a:r>
            <a:endParaRPr lang="en-US" altLang="zh-CN" sz="2800" dirty="0"/>
          </a:p>
          <a:p>
            <a:r>
              <a:rPr lang="zh-CN" altLang="en-US" sz="2800" dirty="0"/>
              <a:t>挑战程序设计竞赛 </a:t>
            </a:r>
            <a:r>
              <a:rPr lang="en-US" altLang="zh-CN" sz="2800" dirty="0"/>
              <a:t>(</a:t>
            </a:r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 dirty="0"/>
              <a:t>版</a:t>
            </a:r>
            <a:r>
              <a:rPr lang="en-US" altLang="zh-CN" sz="2800" dirty="0"/>
              <a:t>), </a:t>
            </a:r>
            <a:r>
              <a:rPr lang="zh-CN" altLang="en-US" sz="2800" dirty="0"/>
              <a:t>人民邮电出版社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8958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参考资料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77B3FB-DF04-4FAB-A6C1-EE42D4A02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"/>
          <a:stretch/>
        </p:blipFill>
        <p:spPr>
          <a:xfrm>
            <a:off x="1314525" y="2901004"/>
            <a:ext cx="2336206" cy="3314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6929FC-7C21-4ACC-9B93-40DAA052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42" y="2685851"/>
            <a:ext cx="2333642" cy="3314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70366-C910-45AA-9212-1DA4C014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400" y="2700138"/>
            <a:ext cx="2633682" cy="32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69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从有序数组中查找值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7C0D6-9A3B-4085-9478-3D0B910AF1D7}"/>
                  </a:ext>
                </a:extLst>
              </p:cNvPr>
              <p:cNvSpPr txBox="1"/>
              <p:nvPr/>
            </p:nvSpPr>
            <p:spPr>
              <a:xfrm>
                <a:off x="1123950" y="1252536"/>
                <a:ext cx="9282113" cy="481965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zh-CN" altLang="en-US" sz="3600" dirty="0"/>
                  <a:t>给定长度为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600" dirty="0"/>
                  <a:t>的单调不下降序列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3600" dirty="0"/>
                  <a:t>和一个数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, </a:t>
                </a:r>
                <a:r>
                  <a:rPr lang="zh-CN" altLang="en-US" sz="3600" dirty="0"/>
                  <a:t>求满足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3600" dirty="0"/>
                  <a:t> 条件的最小的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. </a:t>
                </a:r>
                <a:r>
                  <a:rPr lang="zh-CN" altLang="en-US" sz="3600" dirty="0"/>
                  <a:t>不存在的情况下输出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3600" dirty="0"/>
                  <a:t>.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7C0D6-9A3B-4085-9478-3D0B910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252536"/>
                <a:ext cx="9282113" cy="4819652"/>
              </a:xfrm>
              <a:prstGeom prst="rect">
                <a:avLst/>
              </a:prstGeom>
              <a:blipFill>
                <a:blip r:embed="rId2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循环不变式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(Loop Invariant)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7C0D6-9A3B-4085-9478-3D0B910AF1D7}"/>
              </a:ext>
            </a:extLst>
          </p:cNvPr>
          <p:cNvSpPr txBox="1"/>
          <p:nvPr/>
        </p:nvSpPr>
        <p:spPr>
          <a:xfrm>
            <a:off x="1118126" y="1252535"/>
            <a:ext cx="11073874" cy="54511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zh-CN" altLang="en-US" sz="3600" dirty="0"/>
              <a:t>循环不变式是一种条件式</a:t>
            </a:r>
            <a:r>
              <a:rPr lang="en-US" altLang="zh-CN" sz="3600" dirty="0"/>
              <a:t>, </a:t>
            </a:r>
            <a:r>
              <a:rPr lang="zh-CN" altLang="en-US" sz="3600" dirty="0"/>
              <a:t>可以帮助我们理解算法以及证明算法正确。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1. </a:t>
            </a:r>
            <a:r>
              <a:rPr lang="zh-CN" altLang="en-US" sz="3600" dirty="0"/>
              <a:t>初始化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证明不变式在进入循环之前成立。</a:t>
            </a:r>
            <a:endParaRPr lang="en-US" altLang="zh-CN" sz="3600" dirty="0"/>
          </a:p>
          <a:p>
            <a:r>
              <a:rPr lang="en-US" altLang="zh-CN" sz="3600" dirty="0"/>
              <a:t>2. </a:t>
            </a:r>
            <a:r>
              <a:rPr lang="zh-CN" altLang="en-US" sz="3600" dirty="0"/>
              <a:t>保持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证明不变式在循环过程中一直成立。</a:t>
            </a:r>
            <a:endParaRPr lang="en-US" altLang="zh-CN" sz="3600" dirty="0"/>
          </a:p>
          <a:p>
            <a:r>
              <a:rPr lang="en-US" altLang="zh-CN" sz="3600" dirty="0"/>
              <a:t>3. </a:t>
            </a:r>
            <a:r>
              <a:rPr lang="zh-CN" altLang="en-US" sz="3600" dirty="0"/>
              <a:t>终止</a:t>
            </a:r>
            <a:endParaRPr lang="en-US" altLang="zh-CN" sz="3600" dirty="0"/>
          </a:p>
          <a:p>
            <a:r>
              <a:rPr lang="en-US" altLang="zh-CN" sz="3600" dirty="0"/>
              <a:t>	</a:t>
            </a:r>
            <a:r>
              <a:rPr lang="zh-CN" altLang="en-US" sz="3600" dirty="0"/>
              <a:t>证明循环能够有效终止，且由不变式能够得到答案。</a:t>
            </a:r>
          </a:p>
        </p:txBody>
      </p:sp>
    </p:spTree>
    <p:extLst>
      <p:ext uri="{BB962C8B-B14F-4D97-AF65-F5344CB8AC3E}">
        <p14:creationId xmlns:p14="http://schemas.microsoft.com/office/powerpoint/2010/main" val="24691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最大化最小值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7C0D6-9A3B-4085-9478-3D0B910AF1D7}"/>
                  </a:ext>
                </a:extLst>
              </p:cNvPr>
              <p:cNvSpPr txBox="1"/>
              <p:nvPr/>
            </p:nvSpPr>
            <p:spPr>
              <a:xfrm>
                <a:off x="1123950" y="1252536"/>
                <a:ext cx="9282113" cy="4819652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r>
                  <a:rPr lang="zh-CN" altLang="en-US" sz="3600" dirty="0"/>
                  <a:t>农夫搭了一间有</a:t>
                </a:r>
                <a:r>
                  <a:rPr lang="en-US" altLang="zh-CN" sz="3600" dirty="0"/>
                  <a:t>n</a:t>
                </a:r>
                <a:r>
                  <a:rPr lang="zh-CN" altLang="en-US" sz="3600" dirty="0"/>
                  <a:t>个牛舍的小屋。牛舍排在一条线上，第</a:t>
                </a:r>
                <a:r>
                  <a:rPr lang="en-US" altLang="zh-CN" sz="3600" dirty="0" err="1"/>
                  <a:t>i</a:t>
                </a:r>
                <a:r>
                  <a:rPr lang="zh-CN" altLang="en-US" sz="3600" dirty="0"/>
                  <a:t>号牛舍排在</a:t>
                </a:r>
                <a:r>
                  <a:rPr lang="en-US" altLang="zh-CN" sz="3600" dirty="0"/>
                  <a:t>a[</a:t>
                </a:r>
                <a:r>
                  <a:rPr lang="en-US" altLang="zh-CN" sz="3600" dirty="0" err="1"/>
                  <a:t>i</a:t>
                </a:r>
                <a:r>
                  <a:rPr lang="en-US" altLang="zh-CN" sz="3600" dirty="0"/>
                  <a:t>]</a:t>
                </a:r>
                <a:r>
                  <a:rPr lang="zh-CN" altLang="en-US" sz="3600" dirty="0"/>
                  <a:t>的位置。农夫有</a:t>
                </a:r>
                <a:r>
                  <a:rPr lang="en-US" altLang="zh-CN" sz="3600" dirty="0"/>
                  <a:t>m</a:t>
                </a:r>
                <a:r>
                  <a:rPr lang="zh-CN" altLang="en-US" sz="3600" dirty="0"/>
                  <a:t>只牛，平时经常互相攻击。农夫要为所有牛安排牛舍，为了避免攻击，农夫希望任意相邻的两头牛都相隔地足够远。求所有安排方案中，任意的两头牛的最小距离的最大值。</a:t>
                </a:r>
                <a:endParaRPr lang="en-US" altLang="zh-CN" sz="3600" dirty="0"/>
              </a:p>
              <a:p>
                <a:r>
                  <a:rPr lang="en-US" altLang="zh-CN" sz="3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3600" dirty="0"/>
                  <a:t>, POJ2456)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E7C0D6-9A3B-4085-9478-3D0B910A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1252536"/>
                <a:ext cx="9282113" cy="4819652"/>
              </a:xfrm>
              <a:prstGeom prst="rect">
                <a:avLst/>
              </a:prstGeom>
              <a:blipFill>
                <a:blip r:embed="rId2"/>
                <a:stretch>
                  <a:fillRect l="-1970" r="-1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20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203200"/>
            <a:ext cx="9424057" cy="83071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最大化最小值：题目分析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7C0D6-9A3B-4085-9478-3D0B910AF1D7}"/>
              </a:ext>
            </a:extLst>
          </p:cNvPr>
          <p:cNvSpPr txBox="1"/>
          <p:nvPr/>
        </p:nvSpPr>
        <p:spPr>
          <a:xfrm>
            <a:off x="1123950" y="1252536"/>
            <a:ext cx="9904268" cy="490996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求所有安排方案中，任意的两头牛的最小距离的最大值   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↓</a:t>
            </a:r>
            <a:endParaRPr lang="en-US" altLang="zh-CN" sz="2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Wingdings" panose="05000000000000000000" pitchFamily="2" charset="2"/>
              </a:rPr>
              <a:t>C(d) = {</a:t>
            </a:r>
            <a:r>
              <a:rPr lang="zh-CN" altLang="en-US" sz="2800" dirty="0">
                <a:sym typeface="Wingdings" panose="05000000000000000000" pitchFamily="2" charset="2"/>
              </a:rPr>
              <a:t>是否存在一种安排方案，使得最近的两头牛的距离等于</a:t>
            </a:r>
            <a:r>
              <a:rPr lang="en-US" altLang="zh-CN" sz="2800" dirty="0">
                <a:sym typeface="Wingdings" panose="05000000000000000000" pitchFamily="2" charset="2"/>
              </a:rPr>
              <a:t>d}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求满足</a:t>
            </a:r>
            <a:r>
              <a:rPr lang="en-US" altLang="zh-CN" sz="2800" dirty="0"/>
              <a:t>C(d) == true</a:t>
            </a:r>
            <a:r>
              <a:rPr lang="zh-CN" altLang="en-US" sz="2800" dirty="0"/>
              <a:t>的</a:t>
            </a:r>
            <a:r>
              <a:rPr lang="en-US" altLang="zh-CN" sz="2800" dirty="0"/>
              <a:t>d</a:t>
            </a:r>
            <a:r>
              <a:rPr lang="zh-CN" altLang="en-US" sz="2800" dirty="0"/>
              <a:t>的最大值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↓</a:t>
            </a:r>
            <a:endParaRPr lang="en-US" altLang="zh-CN" sz="2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C(d) = {</a:t>
            </a:r>
            <a:r>
              <a:rPr lang="zh-CN" altLang="en-US" sz="2800" dirty="0">
                <a:sym typeface="Wingdings" panose="05000000000000000000" pitchFamily="2" charset="2"/>
              </a:rPr>
              <a:t>是否存在一种安排方案，使得最近的两头牛的距离大于等于</a:t>
            </a:r>
            <a:r>
              <a:rPr lang="en-US" altLang="zh-CN" sz="2800" dirty="0">
                <a:sym typeface="Wingdings" panose="05000000000000000000" pitchFamily="2" charset="2"/>
              </a:rPr>
              <a:t>d}</a:t>
            </a:r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求满足</a:t>
            </a:r>
            <a:r>
              <a:rPr lang="en-US" altLang="zh-CN" sz="2800" dirty="0"/>
              <a:t>C(d) == true</a:t>
            </a:r>
            <a:r>
              <a:rPr lang="zh-CN" altLang="en-US" sz="2800" dirty="0"/>
              <a:t>的</a:t>
            </a:r>
            <a:r>
              <a:rPr lang="en-US" altLang="zh-CN" sz="2800" dirty="0"/>
              <a:t>d</a:t>
            </a:r>
            <a:r>
              <a:rPr lang="zh-CN" altLang="en-US" sz="2800" dirty="0"/>
              <a:t>的最大值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34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1999" cy="68580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zh-CN" sz="6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83550800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4287</TotalTime>
  <Words>267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宋体</vt:lpstr>
      <vt:lpstr>Arial</vt:lpstr>
      <vt:lpstr>Cambria Math</vt:lpstr>
      <vt:lpstr>Century Schoolbook</vt:lpstr>
      <vt:lpstr>Wingdings</vt:lpstr>
      <vt:lpstr>Wingdings 2</vt:lpstr>
      <vt:lpstr>View</vt:lpstr>
      <vt:lpstr>二分搜索算法</vt:lpstr>
      <vt:lpstr>参考资料</vt:lpstr>
      <vt:lpstr>参考资料</vt:lpstr>
      <vt:lpstr>从有序数组中查找值</vt:lpstr>
      <vt:lpstr>循环不变式 (Loop Invariant)</vt:lpstr>
      <vt:lpstr>最大化最小值</vt:lpstr>
      <vt:lpstr>最大化最小值：题目分析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And STL</dc:title>
  <dc:creator>Peter Mo</dc:creator>
  <cp:lastModifiedBy>达烽</cp:lastModifiedBy>
  <cp:revision>334</cp:revision>
  <dcterms:created xsi:type="dcterms:W3CDTF">2016-11-19T05:02:18Z</dcterms:created>
  <dcterms:modified xsi:type="dcterms:W3CDTF">2017-11-17T08:39:38Z</dcterms:modified>
</cp:coreProperties>
</file>