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B18CB3-0BBF-4C23-B324-4B4FA678C971}">
  <a:tblStyle styleId="{1DB18CB3-0BBF-4C23-B324-4B4FA678C9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42e02628f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42e02628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42e02628f_26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42e02628f_2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42e02628f_26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42e02628f_2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42e02628f_4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42e02628f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42e02628f_4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42e02628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42e02628f_9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42e02628f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42e02628f_2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42e02628f_2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753d6dd0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753d6dd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753d6dd0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753d6d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753d6dd0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753d6dd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753d6dd0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753d6dd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6753d6dd0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6753d6dd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753d6dd0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753d6dd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domjudge.org/demoweb/logi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hackerrank.com/challenges/kangaroo/proble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Speed Programming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ACM-NUCES Training Division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Live </a:t>
            </a:r>
            <a:r>
              <a:rPr lang="en"/>
              <a:t>demonstration</a:t>
            </a:r>
            <a:r>
              <a:rPr lang="en"/>
              <a:t>.</a:t>
            </a:r>
            <a:endParaRPr/>
          </a:p>
          <a:p>
            <a:pPr indent="0" lvl="0" marL="0" rtl="0" algn="l">
              <a:lnSpc>
                <a:spcPct val="100000"/>
              </a:lnSpc>
              <a:spcBef>
                <a:spcPts val="0"/>
              </a:spcBef>
              <a:spcAft>
                <a:spcPts val="0"/>
              </a:spcAft>
              <a:buNone/>
            </a:pPr>
            <a:r>
              <a:rPr lang="en" u="sng">
                <a:solidFill>
                  <a:schemeClr val="hlink"/>
                </a:solidFill>
                <a:hlinkClick r:id="rId3"/>
              </a:rPr>
              <a:t>https://www.domjudge.org/demoweb/login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Username: team</a:t>
            </a:r>
            <a:endParaRPr/>
          </a:p>
          <a:p>
            <a:pPr indent="0" lvl="0" marL="0" rtl="0" algn="l">
              <a:lnSpc>
                <a:spcPct val="100000"/>
              </a:lnSpc>
              <a:spcBef>
                <a:spcPts val="0"/>
              </a:spcBef>
              <a:spcAft>
                <a:spcPts val="0"/>
              </a:spcAft>
              <a:buNone/>
            </a:pPr>
            <a:r>
              <a:rPr lang="en"/>
              <a:t>Password: team</a:t>
            </a:r>
            <a:endParaRPr/>
          </a:p>
        </p:txBody>
      </p:sp>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DOMjudge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CORRECT:</a:t>
            </a:r>
            <a:r>
              <a:rPr lang="en"/>
              <a:t> The submission passed all tests: you solved this problem!</a:t>
            </a:r>
            <a:endParaRPr/>
          </a:p>
          <a:p>
            <a:pPr indent="0" lvl="0" marL="0" rtl="0" algn="l">
              <a:lnSpc>
                <a:spcPct val="100000"/>
              </a:lnSpc>
              <a:spcBef>
                <a:spcPts val="0"/>
              </a:spcBef>
              <a:spcAft>
                <a:spcPts val="0"/>
              </a:spcAft>
              <a:buNone/>
            </a:pPr>
            <a:r>
              <a:rPr b="1" lang="en"/>
              <a:t>WRONG-ANSWER: </a:t>
            </a:r>
            <a:r>
              <a:rPr lang="en"/>
              <a:t>The output of your program was incorrect. This can happen simply because your solution is not correct, but remember that your output must comply exactly with the output format.</a:t>
            </a:r>
            <a:endParaRPr/>
          </a:p>
          <a:p>
            <a:pPr indent="0" lvl="0" marL="0" rtl="0" algn="l">
              <a:lnSpc>
                <a:spcPct val="100000"/>
              </a:lnSpc>
              <a:spcBef>
                <a:spcPts val="0"/>
              </a:spcBef>
              <a:spcAft>
                <a:spcPts val="0"/>
              </a:spcAft>
              <a:buNone/>
            </a:pPr>
            <a:r>
              <a:rPr b="1" lang="en"/>
              <a:t>COMPILER-ERROR: </a:t>
            </a:r>
            <a:r>
              <a:rPr lang="en"/>
              <a:t>There was an error when compiling your program. On the submission details page you can inspect the exact error.</a:t>
            </a:r>
            <a:endParaRPr/>
          </a:p>
          <a:p>
            <a:pPr indent="0" lvl="0" marL="0" rtl="0" algn="l">
              <a:lnSpc>
                <a:spcPct val="100000"/>
              </a:lnSpc>
              <a:spcBef>
                <a:spcPts val="0"/>
              </a:spcBef>
              <a:spcAft>
                <a:spcPts val="0"/>
              </a:spcAft>
              <a:buNone/>
            </a:pPr>
            <a:r>
              <a:rPr b="1" lang="en"/>
              <a:t>TIMELIMIT: </a:t>
            </a:r>
            <a:r>
              <a:rPr lang="en"/>
              <a:t>Your program took longer than the maximum allowed time for this problem. There must be some other better and efficient way to solve this problem or one of your loop ran infinite.</a:t>
            </a:r>
            <a:endParaRPr/>
          </a:p>
          <a:p>
            <a:pPr indent="0" lvl="0" marL="0" rtl="0" algn="l">
              <a:lnSpc>
                <a:spcPct val="100000"/>
              </a:lnSpc>
              <a:spcBef>
                <a:spcPts val="0"/>
              </a:spcBef>
              <a:spcAft>
                <a:spcPts val="0"/>
              </a:spcAft>
              <a:buNone/>
            </a:pPr>
            <a:r>
              <a:rPr b="1" lang="en"/>
              <a:t>RUN-ERROR: </a:t>
            </a:r>
            <a:r>
              <a:rPr lang="en"/>
              <a:t>There was an error during the execution of your program. This can have a lot of different causes like division by zero, array out of bound, using more memory than allowed etc.</a:t>
            </a:r>
            <a:endParaRPr/>
          </a:p>
          <a:p>
            <a:pPr indent="0" lvl="0" marL="0" rtl="0" algn="l">
              <a:lnSpc>
                <a:spcPct val="100000"/>
              </a:lnSpc>
              <a:spcBef>
                <a:spcPts val="0"/>
              </a:spcBef>
              <a:spcAft>
                <a:spcPts val="0"/>
              </a:spcAft>
              <a:buNone/>
            </a:pPr>
            <a:r>
              <a:rPr b="1" lang="en"/>
              <a:t>NO-OUTPUT: </a:t>
            </a:r>
            <a:r>
              <a:rPr lang="en"/>
              <a:t>Your program did not generate any output. Check that you write to standard output stdout (</a:t>
            </a:r>
            <a:r>
              <a:rPr b="1" lang="en"/>
              <a:t>HINT: printf()</a:t>
            </a:r>
            <a:r>
              <a:rPr lang="en"/>
              <a:t>).</a:t>
            </a:r>
            <a:endParaRPr/>
          </a:p>
        </p:txBody>
      </p:sp>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Status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If you think there is some issue with the problem description/input format/output format or constraints then you can ask for clarification from the judge using DOMjudge.</a:t>
            </a:r>
            <a:endParaRPr/>
          </a:p>
          <a:p>
            <a:pPr indent="0" lvl="0" marL="0" rtl="0" algn="l">
              <a:lnSpc>
                <a:spcPct val="100000"/>
              </a:lnSpc>
              <a:spcBef>
                <a:spcPts val="0"/>
              </a:spcBef>
              <a:spcAft>
                <a:spcPts val="0"/>
              </a:spcAft>
              <a:buNone/>
            </a:pPr>
            <a:r>
              <a:rPr lang="en"/>
              <a:t>If you are stuck due to computer’s problem or have any question/confusion then feel free to ask any of the organizers during the competition or feel free to ask for someone from any of the 3 divisions.</a:t>
            </a:r>
            <a:endParaRPr/>
          </a:p>
        </p:txBody>
      </p:sp>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Clarifications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have a very simple problem now from HackerRank:</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u="sng">
                <a:solidFill>
                  <a:schemeClr val="hlink"/>
                </a:solidFill>
                <a:hlinkClick r:id="rId3"/>
              </a:rPr>
              <a:t>https://www.hackerrank.com/challenges/kangaroo/problem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Let's</a:t>
            </a:r>
            <a:r>
              <a:rPr lang="en"/>
              <a:t> solve this on paper real-quick.</a:t>
            </a:r>
            <a:endParaRPr/>
          </a:p>
          <a:p>
            <a:pPr indent="0" lvl="0" marL="0" rtl="0" algn="l">
              <a:lnSpc>
                <a:spcPct val="100000"/>
              </a:lnSpc>
              <a:spcBef>
                <a:spcPts val="0"/>
              </a:spcBef>
              <a:spcAft>
                <a:spcPts val="0"/>
              </a:spcAft>
              <a:buNone/>
            </a:pPr>
            <a:r>
              <a:t/>
            </a:r>
            <a:endParaRPr/>
          </a:p>
        </p:txBody>
      </p:sp>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idx="1" type="body"/>
          </p:nvPr>
        </p:nvSpPr>
        <p:spPr>
          <a:xfrm>
            <a:off x="885725" y="1965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https://www.hackerrank.com</a:t>
            </a:r>
            <a:br>
              <a:rPr lang="en"/>
            </a:br>
            <a:br>
              <a:rPr lang="en"/>
            </a:br>
            <a:r>
              <a:rPr lang="en"/>
              <a:t>https://www.codechef.com/</a:t>
            </a:r>
            <a:br>
              <a:rPr lang="en"/>
            </a:br>
            <a:br>
              <a:rPr lang="en"/>
            </a:br>
            <a:r>
              <a:rPr lang="en"/>
              <a:t>http://codeforces.com/</a:t>
            </a:r>
            <a:br>
              <a:rPr lang="en"/>
            </a:br>
            <a:br>
              <a:rPr lang="en"/>
            </a:br>
            <a:endParaRPr/>
          </a:p>
        </p:txBody>
      </p:sp>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practice?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864300"/>
            <a:ext cx="75969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Best!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5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War</a:t>
            </a:r>
            <a:endParaRPr/>
          </a:p>
        </p:txBody>
      </p:sp>
      <p:sp>
        <p:nvSpPr>
          <p:cNvPr id="93" name="Google Shape;93;p14"/>
          <p:cNvSpPr txBox="1"/>
          <p:nvPr>
            <p:ph idx="1" type="subTitle"/>
          </p:nvPr>
        </p:nvSpPr>
        <p:spPr>
          <a:xfrm>
            <a:off x="539925" y="2074450"/>
            <a:ext cx="3609000" cy="184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First time organized here.</a:t>
            </a:r>
            <a:endParaRPr/>
          </a:p>
          <a:p>
            <a:pPr indent="-330200" lvl="0" marL="457200" rtl="0" algn="l">
              <a:spcBef>
                <a:spcPts val="0"/>
              </a:spcBef>
              <a:spcAft>
                <a:spcPts val="0"/>
              </a:spcAft>
              <a:buSzPts val="1600"/>
              <a:buChar char="●"/>
            </a:pPr>
            <a:r>
              <a:rPr lang="en"/>
              <a:t>Teams must be of min. 2 and max. 3 members.</a:t>
            </a:r>
            <a:endParaRPr/>
          </a:p>
          <a:p>
            <a:pPr indent="-330200" lvl="0" marL="457200" rtl="0" algn="l">
              <a:spcBef>
                <a:spcPts val="0"/>
              </a:spcBef>
              <a:spcAft>
                <a:spcPts val="0"/>
              </a:spcAft>
              <a:buSzPts val="1600"/>
              <a:buChar char="●"/>
            </a:pPr>
            <a:r>
              <a:rPr lang="en"/>
              <a:t>No cross-section teams allowed.</a:t>
            </a:r>
            <a:endParaRPr/>
          </a:p>
          <a:p>
            <a:pPr indent="-330200" lvl="0" marL="457200" rtl="0" algn="l">
              <a:spcBef>
                <a:spcPts val="0"/>
              </a:spcBef>
              <a:spcAft>
                <a:spcPts val="0"/>
              </a:spcAft>
              <a:buSzPts val="1600"/>
              <a:buChar char="●"/>
            </a:pPr>
            <a:r>
              <a:rPr lang="en"/>
              <a:t>4 teams from each qualifier qualify in the final to compete with other sections.</a:t>
            </a:r>
            <a:endParaRPr/>
          </a:p>
        </p:txBody>
      </p:sp>
      <p:pic>
        <p:nvPicPr>
          <p:cNvPr id="94" name="Google Shape;94;p14"/>
          <p:cNvPicPr preferRelativeResize="0"/>
          <p:nvPr/>
        </p:nvPicPr>
        <p:blipFill rotWithShape="1">
          <a:blip r:embed="rId3">
            <a:alphaModFix/>
          </a:blip>
          <a:srcRect b="11354" l="0" r="0" t="11354"/>
          <a:stretch/>
        </p:blipFill>
        <p:spPr>
          <a:xfrm>
            <a:off x="4763750" y="589650"/>
            <a:ext cx="4187650" cy="4187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Different from the type of problems in your lab manuals or exams.</a:t>
            </a:r>
            <a:endParaRPr/>
          </a:p>
          <a:p>
            <a:pPr indent="-311150" lvl="0" marL="457200" rtl="0" algn="l">
              <a:lnSpc>
                <a:spcPct val="100000"/>
              </a:lnSpc>
              <a:spcBef>
                <a:spcPts val="0"/>
              </a:spcBef>
              <a:spcAft>
                <a:spcPts val="0"/>
              </a:spcAft>
              <a:buSzPts val="1300"/>
              <a:buChar char="●"/>
            </a:pPr>
            <a:r>
              <a:rPr lang="en"/>
              <a:t>A set of problems to solve with in limited time span using any of the variety of common languages.</a:t>
            </a:r>
            <a:endParaRPr/>
          </a:p>
          <a:p>
            <a:pPr indent="-311150" lvl="0" marL="457200" rtl="0" algn="l">
              <a:lnSpc>
                <a:spcPct val="100000"/>
              </a:lnSpc>
              <a:spcBef>
                <a:spcPts val="0"/>
              </a:spcBef>
              <a:spcAft>
                <a:spcPts val="0"/>
              </a:spcAft>
              <a:buSzPts val="1300"/>
              <a:buChar char="●"/>
            </a:pPr>
            <a:r>
              <a:rPr lang="en"/>
              <a:t>The solution should solve the problem efficiently, regardless of the approach used.</a:t>
            </a:r>
            <a:endParaRPr/>
          </a:p>
          <a:p>
            <a:pPr indent="-311150" lvl="0" marL="457200" rtl="0" algn="l">
              <a:lnSpc>
                <a:spcPct val="100000"/>
              </a:lnSpc>
              <a:spcBef>
                <a:spcPts val="0"/>
              </a:spcBef>
              <a:spcAft>
                <a:spcPts val="0"/>
              </a:spcAft>
              <a:buSzPts val="1300"/>
              <a:buChar char="●"/>
            </a:pPr>
            <a:r>
              <a:rPr lang="en"/>
              <a:t>Problem statements are very well defined with input constraints, some provided and unprovided test cases.</a:t>
            </a:r>
            <a:endParaRPr/>
          </a:p>
          <a:p>
            <a:pPr indent="-311150" lvl="0" marL="457200" rtl="0" algn="l">
              <a:lnSpc>
                <a:spcPct val="100000"/>
              </a:lnSpc>
              <a:spcBef>
                <a:spcPts val="0"/>
              </a:spcBef>
              <a:spcAft>
                <a:spcPts val="0"/>
              </a:spcAft>
              <a:buSzPts val="1300"/>
              <a:buChar char="●"/>
            </a:pPr>
            <a:r>
              <a:rPr lang="en"/>
              <a:t>Problem has be solved for any input with in the mentioned input constraints.</a:t>
            </a:r>
            <a:endParaRPr/>
          </a:p>
        </p:txBody>
      </p:sp>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a:t>
            </a:r>
            <a:r>
              <a:rPr lang="en"/>
              <a:t>Competitive</a:t>
            </a:r>
            <a:r>
              <a:rPr lang="en"/>
              <a:t> Programming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06" name="Google Shape;106;p1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name suggest, this is the problem of which you have to write the solution.</a:t>
            </a:r>
            <a:endParaRPr/>
          </a:p>
          <a:p>
            <a:pPr indent="0" lvl="0" marL="0" rtl="0" algn="l">
              <a:spcBef>
                <a:spcPts val="0"/>
              </a:spcBef>
              <a:spcAft>
                <a:spcPts val="0"/>
              </a:spcAft>
              <a:buNone/>
            </a:pPr>
            <a:r>
              <a:rPr lang="en"/>
              <a:t>This is the </a:t>
            </a:r>
            <a:r>
              <a:rPr b="1" lang="en"/>
              <a:t>most important part</a:t>
            </a:r>
            <a:r>
              <a:rPr lang="en"/>
              <a:t> of the problem. Read it more than once if you are not able to understand the problem on the first time.</a:t>
            </a:r>
            <a:endParaRPr/>
          </a:p>
        </p:txBody>
      </p:sp>
      <p:sp>
        <p:nvSpPr>
          <p:cNvPr id="107" name="Google Shape;107;p1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Alice is playing an online game and has already played n rounds. She has provided you with the scores of all the rounds and she is interested in knowing her highest score.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Format</a:t>
            </a:r>
            <a:endParaRPr/>
          </a:p>
        </p:txBody>
      </p:sp>
      <p:sp>
        <p:nvSpPr>
          <p:cNvPr id="113" name="Google Shape;11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illustrates how the input will be formatted. This is strictly followed for both provided and unprovided test cases.</a:t>
            </a:r>
            <a:endParaRPr/>
          </a:p>
          <a:p>
            <a:pPr indent="0" lvl="0" marL="0" rtl="0" algn="l">
              <a:spcBef>
                <a:spcPts val="0"/>
              </a:spcBef>
              <a:spcAft>
                <a:spcPts val="0"/>
              </a:spcAft>
              <a:buNone/>
            </a:pPr>
            <a:r>
              <a:rPr lang="en"/>
              <a:t>If the input format states that “</a:t>
            </a:r>
            <a:r>
              <a:rPr lang="en"/>
              <a:t>The first line of the input gives the number of rounds Alice has played.</a:t>
            </a:r>
            <a:r>
              <a:rPr lang="en"/>
              <a:t>”, then this does not mean you will have to print “Enter the number of rounds played: ”</a:t>
            </a:r>
            <a:endParaRPr/>
          </a:p>
        </p:txBody>
      </p:sp>
      <p:sp>
        <p:nvSpPr>
          <p:cNvPr id="114" name="Google Shape;11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line of the input gives the number of rounds Alice has played.</a:t>
            </a:r>
            <a:endParaRPr/>
          </a:p>
          <a:p>
            <a:pPr indent="0" lvl="0" marL="0" rtl="0" algn="l">
              <a:spcBef>
                <a:spcPts val="0"/>
              </a:spcBef>
              <a:spcAft>
                <a:spcPts val="1600"/>
              </a:spcAft>
              <a:buNone/>
            </a:pPr>
            <a:r>
              <a:rPr lang="en"/>
              <a:t>The second line contains n space-</a:t>
            </a:r>
            <a:r>
              <a:rPr lang="en"/>
              <a:t>separated</a:t>
            </a:r>
            <a:r>
              <a:rPr lang="en"/>
              <a:t> numbers  scores[i].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r>
              <a:rPr lang="en"/>
              <a:t> Format</a:t>
            </a:r>
            <a:endParaRPr/>
          </a:p>
        </p:txBody>
      </p:sp>
      <p:sp>
        <p:nvSpPr>
          <p:cNvPr id="120" name="Google Shape;120;p1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illustrates how you should format the output. This should strictly be followed while writing the solution.</a:t>
            </a:r>
            <a:endParaRPr/>
          </a:p>
          <a:p>
            <a:pPr indent="0" lvl="0" marL="0" rtl="0" algn="l">
              <a:spcBef>
                <a:spcPts val="0"/>
              </a:spcBef>
              <a:spcAft>
                <a:spcPts val="0"/>
              </a:spcAft>
              <a:buNone/>
            </a:pPr>
            <a:r>
              <a:rPr lang="en"/>
              <a:t>If the output  format states that “</a:t>
            </a:r>
            <a:r>
              <a:rPr lang="en"/>
              <a:t>Print Alice’s maximum round score.</a:t>
            </a:r>
            <a:r>
              <a:rPr lang="en"/>
              <a:t>”, then this does not mean you will have to print “The maximum score of Alice is: ”, just simply print the maximum score  (only number  should be printed).</a:t>
            </a:r>
            <a:endParaRPr/>
          </a:p>
        </p:txBody>
      </p:sp>
      <p:sp>
        <p:nvSpPr>
          <p:cNvPr id="121" name="Google Shape;121;p1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Alice’s maximum round score.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127" name="Google Shape;127;p19"/>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Provided test cases:</a:t>
            </a:r>
            <a:endParaRPr/>
          </a:p>
          <a:p>
            <a:pPr indent="0" lvl="0" marL="457200" rtl="0" algn="l">
              <a:spcBef>
                <a:spcPts val="0"/>
              </a:spcBef>
              <a:spcAft>
                <a:spcPts val="0"/>
              </a:spcAft>
              <a:buNone/>
            </a:pPr>
            <a:r>
              <a:rPr lang="en"/>
              <a:t>These test cases are provided with the problem so that you can get an idea about input and output format and check your solution.</a:t>
            </a:r>
            <a:endParaRPr/>
          </a:p>
          <a:p>
            <a:pPr indent="-311150" lvl="0" marL="457200" rtl="0" algn="l">
              <a:spcBef>
                <a:spcPts val="0"/>
              </a:spcBef>
              <a:spcAft>
                <a:spcPts val="0"/>
              </a:spcAft>
              <a:buSzPts val="1300"/>
              <a:buChar char="●"/>
            </a:pPr>
            <a:r>
              <a:rPr lang="en"/>
              <a:t>Unprovided test cases:</a:t>
            </a:r>
            <a:endParaRPr/>
          </a:p>
          <a:p>
            <a:pPr indent="0" lvl="0" marL="0" rtl="0" algn="l">
              <a:spcBef>
                <a:spcPts val="0"/>
              </a:spcBef>
              <a:spcAft>
                <a:spcPts val="0"/>
              </a:spcAft>
              <a:buNone/>
            </a:pPr>
            <a:r>
              <a:rPr lang="en"/>
              <a:t>	These test cases are checked on the server 	once you submit your solution to verify if 	your solution properly solves the problem.</a:t>
            </a:r>
            <a:endParaRPr/>
          </a:p>
          <a:p>
            <a:pPr indent="0" lvl="0" marL="457200" rtl="0" algn="l">
              <a:spcBef>
                <a:spcPts val="0"/>
              </a:spcBef>
              <a:spcAft>
                <a:spcPts val="0"/>
              </a:spcAft>
              <a:buNone/>
            </a:pPr>
            <a:r>
              <a:t/>
            </a:r>
            <a:endParaRPr/>
          </a:p>
        </p:txBody>
      </p:sp>
      <p:sp>
        <p:nvSpPr>
          <p:cNvPr id="128" name="Google Shape;128;p19"/>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Input Test Case 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Sample Output Test Case 0:</a:t>
            </a:r>
            <a:endParaRPr/>
          </a:p>
        </p:txBody>
      </p:sp>
      <p:sp>
        <p:nvSpPr>
          <p:cNvPr id="129" name="Google Shape;129;p19"/>
          <p:cNvSpPr txBox="1"/>
          <p:nvPr/>
        </p:nvSpPr>
        <p:spPr>
          <a:xfrm>
            <a:off x="4859325" y="2443875"/>
            <a:ext cx="3225300" cy="6678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12 24 54 64 75 13 63 743 13 64 142</a:t>
            </a:r>
            <a:endParaRPr/>
          </a:p>
        </p:txBody>
      </p:sp>
      <p:sp>
        <p:nvSpPr>
          <p:cNvPr id="130" name="Google Shape;130;p19"/>
          <p:cNvSpPr txBox="1"/>
          <p:nvPr/>
        </p:nvSpPr>
        <p:spPr>
          <a:xfrm>
            <a:off x="4859325" y="3566350"/>
            <a:ext cx="3225300" cy="3693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743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136" name="Google Shape;136;p20"/>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is often ignored by most of novice programmers.</a:t>
            </a:r>
            <a:endParaRPr/>
          </a:p>
          <a:p>
            <a:pPr indent="0" lvl="0" marL="0" rtl="0" algn="l">
              <a:spcBef>
                <a:spcPts val="0"/>
              </a:spcBef>
              <a:spcAft>
                <a:spcPts val="0"/>
              </a:spcAft>
              <a:buNone/>
            </a:pPr>
            <a:r>
              <a:rPr lang="en"/>
              <a:t>It contains the ranges and restrictions with in the both kind of test cases are formed.</a:t>
            </a:r>
            <a:endParaRPr/>
          </a:p>
          <a:p>
            <a:pPr indent="0" lvl="0" marL="0" rtl="0" algn="l">
              <a:spcBef>
                <a:spcPts val="0"/>
              </a:spcBef>
              <a:spcAft>
                <a:spcPts val="0"/>
              </a:spcAft>
              <a:buNone/>
            </a:pPr>
            <a:r>
              <a:rPr lang="en"/>
              <a:t>Your solution should be able to  solve all the inputs within the constraints.</a:t>
            </a:r>
            <a:endParaRPr/>
          </a:p>
          <a:p>
            <a:pPr indent="0" lvl="0" marL="0" rtl="0" algn="l">
              <a:spcBef>
                <a:spcPts val="0"/>
              </a:spcBef>
              <a:spcAft>
                <a:spcPts val="0"/>
              </a:spcAft>
              <a:buNone/>
            </a:pPr>
            <a:r>
              <a:rPr lang="en"/>
              <a:t>You should also look if the floating point data types are necessary.</a:t>
            </a:r>
            <a:endParaRPr/>
          </a:p>
        </p:txBody>
      </p:sp>
      <p:pic>
        <p:nvPicPr>
          <p:cNvPr id="137" name="Google Shape;137;p20"/>
          <p:cNvPicPr preferRelativeResize="0"/>
          <p:nvPr/>
        </p:nvPicPr>
        <p:blipFill>
          <a:blip r:embed="rId3">
            <a:alphaModFix/>
          </a:blip>
          <a:stretch>
            <a:fillRect/>
          </a:stretch>
        </p:blipFill>
        <p:spPr>
          <a:xfrm>
            <a:off x="5837710" y="2334650"/>
            <a:ext cx="2145594" cy="434227"/>
          </a:xfrm>
          <a:prstGeom prst="rect">
            <a:avLst/>
          </a:prstGeom>
          <a:noFill/>
          <a:ln>
            <a:noFill/>
          </a:ln>
        </p:spPr>
      </p:pic>
      <p:pic>
        <p:nvPicPr>
          <p:cNvPr id="138" name="Google Shape;138;p20"/>
          <p:cNvPicPr preferRelativeResize="0"/>
          <p:nvPr/>
        </p:nvPicPr>
        <p:blipFill>
          <a:blip r:embed="rId4">
            <a:alphaModFix/>
          </a:blip>
          <a:stretch>
            <a:fillRect/>
          </a:stretch>
        </p:blipFill>
        <p:spPr>
          <a:xfrm>
            <a:off x="5096975" y="3007196"/>
            <a:ext cx="3627076" cy="4802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 limitations</a:t>
            </a:r>
            <a:endParaRPr/>
          </a:p>
        </p:txBody>
      </p:sp>
      <p:sp>
        <p:nvSpPr>
          <p:cNvPr id="144" name="Google Shape;144;p21"/>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to decide which data type you should use by seeing the constraints.</a:t>
            </a:r>
            <a:endParaRPr/>
          </a:p>
          <a:p>
            <a:pPr indent="0" lvl="0" marL="0" rtl="0" algn="l">
              <a:spcBef>
                <a:spcPts val="0"/>
              </a:spcBef>
              <a:spcAft>
                <a:spcPts val="0"/>
              </a:spcAft>
              <a:buNone/>
            </a:pPr>
            <a:r>
              <a:rPr lang="en"/>
              <a:t>Considering the constraints in the last slide, you can not use int and must use long to pass all the unprovided test cases.</a:t>
            </a:r>
            <a:endParaRPr/>
          </a:p>
          <a:p>
            <a:pPr indent="0" lvl="0" marL="0" rtl="0" algn="l">
              <a:spcBef>
                <a:spcPts val="0"/>
              </a:spcBef>
              <a:spcAft>
                <a:spcPts val="0"/>
              </a:spcAft>
              <a:buNone/>
            </a:pPr>
            <a:r>
              <a:t/>
            </a:r>
            <a:endParaRPr/>
          </a:p>
        </p:txBody>
      </p:sp>
      <p:graphicFrame>
        <p:nvGraphicFramePr>
          <p:cNvPr id="145" name="Google Shape;145;p21"/>
          <p:cNvGraphicFramePr/>
          <p:nvPr/>
        </p:nvGraphicFramePr>
        <p:xfrm>
          <a:off x="5168750" y="2078863"/>
          <a:ext cx="3000000" cy="3000000"/>
        </p:xfrm>
        <a:graphic>
          <a:graphicData uri="http://schemas.openxmlformats.org/drawingml/2006/table">
            <a:tbl>
              <a:tblPr>
                <a:noFill/>
                <a:tableStyleId>{1DB18CB3-0BBF-4C23-B324-4B4FA678C971}</a:tableStyleId>
              </a:tblPr>
              <a:tblGrid>
                <a:gridCol w="1567150"/>
                <a:gridCol w="1567150"/>
              </a:tblGrid>
              <a:tr h="391375">
                <a:tc>
                  <a:txBody>
                    <a:bodyPr>
                      <a:noAutofit/>
                    </a:bodyPr>
                    <a:lstStyle/>
                    <a:p>
                      <a:pPr indent="0" lvl="0" marL="0" rtl="0" algn="l">
                        <a:spcBef>
                          <a:spcPts val="0"/>
                        </a:spcBef>
                        <a:spcAft>
                          <a:spcPts val="0"/>
                        </a:spcAft>
                        <a:buNone/>
                      </a:pPr>
                      <a:r>
                        <a:rPr lang="en"/>
                        <a:t>Data Type</a:t>
                      </a:r>
                      <a:endParaRPr/>
                    </a:p>
                  </a:txBody>
                  <a:tcPr marT="91425" marB="91425" marR="91425" marL="91425"/>
                </a:tc>
                <a:tc>
                  <a:txBody>
                    <a:bodyPr>
                      <a:noAutofit/>
                    </a:bodyPr>
                    <a:lstStyle/>
                    <a:p>
                      <a:pPr indent="0" lvl="0" marL="0" rtl="0" algn="l">
                        <a:spcBef>
                          <a:spcPts val="0"/>
                        </a:spcBef>
                        <a:spcAft>
                          <a:spcPts val="0"/>
                        </a:spcAft>
                        <a:buNone/>
                      </a:pPr>
                      <a:r>
                        <a:rPr lang="en"/>
                        <a:t>Range</a:t>
                      </a:r>
                      <a:endParaRPr/>
                    </a:p>
                  </a:txBody>
                  <a:tcPr marT="91425" marB="91425" marR="91425" marL="91425"/>
                </a:tc>
              </a:tr>
              <a:tr h="391375">
                <a:tc>
                  <a:txBody>
                    <a:bodyPr>
                      <a:noAutofit/>
                    </a:bodyPr>
                    <a:lstStyle/>
                    <a:p>
                      <a:pPr indent="0" lvl="0" marL="0" rtl="0" algn="l">
                        <a:spcBef>
                          <a:spcPts val="0"/>
                        </a:spcBef>
                        <a:spcAft>
                          <a:spcPts val="0"/>
                        </a:spcAft>
                        <a:buNone/>
                      </a:pPr>
                      <a:r>
                        <a:rPr lang="en"/>
                        <a:t>int</a:t>
                      </a:r>
                      <a:endParaRPr/>
                    </a:p>
                  </a:txBody>
                  <a:tcPr marT="91425" marB="91425" marR="91425" marL="91425"/>
                </a:tc>
                <a:tc>
                  <a:txBody>
                    <a:bodyPr>
                      <a:noAutofit/>
                    </a:bodyPr>
                    <a:lstStyle/>
                    <a:p>
                      <a:pPr indent="0" lvl="0" marL="0" rtl="0" algn="l">
                        <a:spcBef>
                          <a:spcPts val="0"/>
                        </a:spcBef>
                        <a:spcAft>
                          <a:spcPts val="0"/>
                        </a:spcAft>
                        <a:buNone/>
                      </a:pPr>
                      <a:r>
                        <a:rPr lang="en"/>
                        <a:t>-10^9 to 10^9</a:t>
                      </a:r>
                      <a:endParaRPr/>
                    </a:p>
                  </a:txBody>
                  <a:tcPr marT="91425" marB="91425" marR="91425" marL="91425"/>
                </a:tc>
              </a:tr>
              <a:tr h="391375">
                <a:tc>
                  <a:txBody>
                    <a:bodyPr>
                      <a:noAutofit/>
                    </a:bodyPr>
                    <a:lstStyle/>
                    <a:p>
                      <a:pPr indent="0" lvl="0" marL="0" rtl="0" algn="l">
                        <a:spcBef>
                          <a:spcPts val="0"/>
                        </a:spcBef>
                        <a:spcAft>
                          <a:spcPts val="0"/>
                        </a:spcAft>
                        <a:buNone/>
                      </a:pPr>
                      <a:r>
                        <a:rPr lang="en"/>
                        <a:t>long</a:t>
                      </a:r>
                      <a:endParaRPr/>
                    </a:p>
                  </a:txBody>
                  <a:tcPr marT="91425" marB="91425" marR="91425" marL="91425"/>
                </a:tc>
                <a:tc>
                  <a:txBody>
                    <a:bodyPr>
                      <a:noAutofit/>
                    </a:bodyPr>
                    <a:lstStyle/>
                    <a:p>
                      <a:pPr indent="0" lvl="0" marL="0" rtl="0" algn="l">
                        <a:spcBef>
                          <a:spcPts val="0"/>
                        </a:spcBef>
                        <a:spcAft>
                          <a:spcPts val="0"/>
                        </a:spcAft>
                        <a:buNone/>
                      </a:pPr>
                      <a:r>
                        <a:rPr lang="en"/>
                        <a:t>-10^18 to 10^18</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