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/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16.jp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theme/theme2.xml" Type="http://schemas.openxmlformats.org/officeDocument/2006/relationships/theme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26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13.png" Type="http://schemas.openxmlformats.org/officeDocument/2006/relationships/image" Id="rId3"/><Relationship Target="../media/image12.png" Type="http://schemas.openxmlformats.org/officeDocument/2006/relationships/image" Id="rId5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4"/><Relationship Target="../media/image03.png" Type="http://schemas.openxmlformats.org/officeDocument/2006/relationships/image" Id="rId3"/><Relationship Target="../media/image14.png" Type="http://schemas.openxmlformats.org/officeDocument/2006/relationships/image" Id="rId5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4"/><Relationship Target="../media/image03.png" Type="http://schemas.openxmlformats.org/officeDocument/2006/relationships/image" Id="rId3"/><Relationship Target="../media/image20.png" Type="http://schemas.openxmlformats.org/officeDocument/2006/relationships/image" Id="rId5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png" Type="http://schemas.openxmlformats.org/officeDocument/2006/relationships/image" Id="rId4"/><Relationship Target="../media/image03.png" Type="http://schemas.openxmlformats.org/officeDocument/2006/relationships/image" Id="rId3"/><Relationship Target="../media/image24.png" Type="http://schemas.openxmlformats.org/officeDocument/2006/relationships/image" Id="rId6"/><Relationship Target="../media/image23.png" Type="http://schemas.openxmlformats.org/officeDocument/2006/relationships/image" Id="rId5"/><Relationship Target="../media/image19.png" Type="http://schemas.openxmlformats.org/officeDocument/2006/relationships/image" Id="rId7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2.png" Type="http://schemas.openxmlformats.org/officeDocument/2006/relationships/image" Id="rId4"/><Relationship Target="../media/image03.png" Type="http://schemas.openxmlformats.org/officeDocument/2006/relationships/image" Id="rId3"/><Relationship Target="../media/image24.png" Type="http://schemas.openxmlformats.org/officeDocument/2006/relationships/image" Id="rId6"/><Relationship Target="../media/image23.png" Type="http://schemas.openxmlformats.org/officeDocument/2006/relationships/image" Id="rId5"/><Relationship Target="../media/image27.png" Type="http://schemas.openxmlformats.org/officeDocument/2006/relationships/image" Id="rId7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5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26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3.png" Type="http://schemas.openxmlformats.org/officeDocument/2006/relationships/image" Id="rId3"/><Relationship Target="../media/image00.pn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../media/image03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0" name="Shape 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93750" x="0"/>
            <a:ext cy="3555999" cx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y="3550375" x="4397000"/>
            <a:ext cy="482399" cx="34683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y="3586800" x="3623200"/>
            <a:ext cy="382199" cx="5016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Lets Draw!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y="108990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What “Properties” will a character have?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Now, lets make a constructor for our character</a:t>
            </a:r>
          </a:p>
        </p:txBody>
      </p:sp>
      <p:sp>
        <p:nvSpPr>
          <p:cNvPr id="110" name="Shape 110"/>
          <p:cNvSpPr/>
          <p:nvPr/>
        </p:nvSpPr>
        <p:spPr>
          <a:xfrm>
            <a:off y="373250" x="728275"/>
            <a:ext cy="518999" cx="4351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1525" x="513175"/>
            <a:ext cy="786299" cx="7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y="300425" x="1299475"/>
            <a:ext cy="727500" cx="359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Character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906400" x="2290762"/>
            <a:ext cy="1733550" cx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y="108990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Shape 119"/>
          <p:cNvSpPr/>
          <p:nvPr/>
        </p:nvSpPr>
        <p:spPr>
          <a:xfrm>
            <a:off y="373250" x="728275"/>
            <a:ext cy="518999" cx="4351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1525" x="513175"/>
            <a:ext cy="786299" cx="7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y="300425" x="1299475"/>
            <a:ext cy="727500" cx="359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Character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924225" x="2294700"/>
            <a:ext cy="2695575" cx="5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y="108990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Lets add our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r>
              <a:rPr lang="en">
                <a:latin typeface="Oswald"/>
                <a:ea typeface="Oswald"/>
                <a:cs typeface="Oswald"/>
                <a:sym typeface="Oswald"/>
              </a:rPr>
              <a:t>character to our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r>
              <a:rPr lang="en">
                <a:latin typeface="Oswald"/>
                <a:ea typeface="Oswald"/>
                <a:cs typeface="Oswald"/>
                <a:sym typeface="Oswald"/>
              </a:rPr>
              <a:t>main program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Lets test it out...</a:t>
            </a:r>
          </a:p>
        </p:txBody>
      </p:sp>
      <p:sp>
        <p:nvSpPr>
          <p:cNvPr id="128" name="Shape 128"/>
          <p:cNvSpPr/>
          <p:nvPr/>
        </p:nvSpPr>
        <p:spPr>
          <a:xfrm>
            <a:off y="373250" x="728275"/>
            <a:ext cy="518999" cx="28011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28625" x="4086225"/>
            <a:ext cy="4714875" cx="50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41525" x="513175"/>
            <a:ext cy="786299" cx="7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y="300425" x="1299475"/>
            <a:ext cy="727500" cx="2229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Character</a:t>
            </a:r>
          </a:p>
        </p:txBody>
      </p:sp>
      <p:sp>
        <p:nvSpPr>
          <p:cNvPr id="132" name="Shape 132"/>
          <p:cNvSpPr/>
          <p:nvPr/>
        </p:nvSpPr>
        <p:spPr>
          <a:xfrm>
            <a:off y="1684425" x="4563100"/>
            <a:ext cy="178199" cx="31638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y="2827425" x="4715500"/>
            <a:ext cy="178199" cx="31638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y="4064000" x="4944100"/>
            <a:ext cy="401099" cx="41375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431112" x="219062"/>
            <a:ext cy="1666875" cx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/>
          <p:nvPr/>
        </p:nvSpPr>
        <p:spPr>
          <a:xfrm>
            <a:off y="3885800" x="2255725"/>
            <a:ext cy="178199" cx="1595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y="108990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Shape 142"/>
          <p:cNvSpPr/>
          <p:nvPr/>
        </p:nvSpPr>
        <p:spPr>
          <a:xfrm>
            <a:off y="373250" x="728275"/>
            <a:ext cy="518999" cx="4351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1525" x="513175"/>
            <a:ext cy="786299" cx="7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y="300425" x="1299475"/>
            <a:ext cy="727500" cx="359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Character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94225" x="2242675"/>
            <a:ext cy="3402549" cx="430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y="108990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Shape 151"/>
          <p:cNvSpPr/>
          <p:nvPr/>
        </p:nvSpPr>
        <p:spPr>
          <a:xfrm>
            <a:off y="373250" x="728275"/>
            <a:ext cy="518999" cx="4351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1525" x="513175"/>
            <a:ext cy="786299" cx="7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y="300425" x="1299475"/>
            <a:ext cy="727500" cx="359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Character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94225" x="2242675"/>
            <a:ext cy="3402549" cx="4300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Shape 155"/>
          <p:cNvCxnSpPr/>
          <p:nvPr/>
        </p:nvCxnSpPr>
        <p:spPr>
          <a:xfrm rot="10800000" flipH="1">
            <a:off y="1434849" x="2138950"/>
            <a:ext cy="3172800" cx="44699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56" name="Shape 156"/>
          <p:cNvCxnSpPr/>
          <p:nvPr/>
        </p:nvCxnSpPr>
        <p:spPr>
          <a:xfrm>
            <a:off y="4705675" x="2272625"/>
            <a:ext cy="9000" cx="4259999"/>
          </a:xfrm>
          <a:prstGeom prst="straightConnector1">
            <a:avLst/>
          </a:prstGeom>
          <a:noFill/>
          <a:ln w="19050" cap="flat">
            <a:solidFill>
              <a:srgbClr val="0000FF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57" name="Shape 157"/>
          <p:cNvSpPr txBox="1"/>
          <p:nvPr/>
        </p:nvSpPr>
        <p:spPr>
          <a:xfrm>
            <a:off y="2843025" x="1898325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y="4705675" x="4269000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y="4526125" x="1791400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(0,0)</a:t>
            </a:r>
          </a:p>
        </p:txBody>
      </p:sp>
      <p:cxnSp>
        <p:nvCxnSpPr>
          <p:cNvPr id="160" name="Shape 160"/>
          <p:cNvCxnSpPr>
            <a:endCxn id="159" idx="0"/>
          </p:cNvCxnSpPr>
          <p:nvPr/>
        </p:nvCxnSpPr>
        <p:spPr>
          <a:xfrm>
            <a:off y="4518625" x="2334999"/>
            <a:ext cy="7500" cx="1285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61" name="Shape 161"/>
          <p:cNvCxnSpPr>
            <a:stCxn id="159" idx="0"/>
          </p:cNvCxnSpPr>
          <p:nvPr/>
        </p:nvCxnSpPr>
        <p:spPr>
          <a:xfrm rot="10800000">
            <a:off y="3154825" x="3591700"/>
            <a:ext cy="1371300" cx="28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62" name="Shape 162"/>
          <p:cNvSpPr txBox="1"/>
          <p:nvPr/>
        </p:nvSpPr>
        <p:spPr>
          <a:xfrm>
            <a:off y="4248475" x="2671900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200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y="3738700" x="3591700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200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915200" x="6809875"/>
            <a:ext cy="476250" cx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y="108990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latin typeface="Oswald"/>
                <a:ea typeface="Oswald"/>
                <a:cs typeface="Oswald"/>
                <a:sym typeface="Oswald"/>
              </a:rPr>
              <a:t>Time to add gravity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latin typeface="Oswald"/>
                <a:ea typeface="Oswald"/>
                <a:cs typeface="Oswald"/>
                <a:sym typeface="Oswald"/>
              </a:rPr>
              <a:t>Hopefully you understand</a:t>
            </a:r>
            <a:br>
              <a:rPr sz="1800" lang="en">
                <a:latin typeface="Oswald"/>
                <a:ea typeface="Oswald"/>
                <a:cs typeface="Oswald"/>
                <a:sym typeface="Oswald"/>
              </a:rPr>
            </a:br>
            <a:r>
              <a:rPr sz="1800" lang="en">
                <a:latin typeface="Oswald"/>
                <a:ea typeface="Oswald"/>
                <a:cs typeface="Oswald"/>
                <a:sym typeface="Oswald"/>
              </a:rPr>
              <a:t>some simple physics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latin typeface="Oswald"/>
                <a:ea typeface="Oswald"/>
                <a:cs typeface="Oswald"/>
                <a:sym typeface="Oswald"/>
              </a:rPr>
              <a:t>Create a method called update()</a:t>
            </a:r>
          </a:p>
          <a:p>
            <a:pPr algn="l" rtl="0" lvl="1" marR="0" indent="-3048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200" lang="en">
                <a:latin typeface="Oswald"/>
                <a:ea typeface="Oswald"/>
                <a:cs typeface="Oswald"/>
                <a:sym typeface="Oswald"/>
              </a:rPr>
              <a:t>This will be run every time</a:t>
            </a:r>
            <a:br>
              <a:rPr sz="1200" lang="en">
                <a:latin typeface="Oswald"/>
                <a:ea typeface="Oswald"/>
                <a:cs typeface="Oswald"/>
                <a:sym typeface="Oswald"/>
              </a:rPr>
            </a:br>
            <a:r>
              <a:rPr sz="1200" lang="en">
                <a:latin typeface="Oswald"/>
                <a:ea typeface="Oswald"/>
                <a:cs typeface="Oswald"/>
                <a:sym typeface="Oswald"/>
              </a:rPr>
              <a:t>the screen updates</a:t>
            </a:r>
          </a:p>
          <a:p>
            <a:pPr algn="l" rt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algn="l" rt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algn="l" rt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200" lang="en">
                <a:latin typeface="Oswald"/>
                <a:ea typeface="Oswald"/>
                <a:cs typeface="Oswald"/>
                <a:sym typeface="Oswald"/>
              </a:rPr>
              <a:t>NOTE:  I changed x and y from ints to doubles.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200" lang="en">
                <a:latin typeface="Oswald"/>
                <a:ea typeface="Oswald"/>
                <a:cs typeface="Oswald"/>
                <a:sym typeface="Oswald"/>
              </a:rPr>
              <a:t>You also have to make this change in the main file:</a:t>
            </a:r>
          </a:p>
        </p:txBody>
      </p:sp>
      <p:sp>
        <p:nvSpPr>
          <p:cNvPr id="170" name="Shape 170"/>
          <p:cNvSpPr/>
          <p:nvPr/>
        </p:nvSpPr>
        <p:spPr>
          <a:xfrm>
            <a:off y="373250" x="728275"/>
            <a:ext cy="518999" cx="4351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1525" x="513175"/>
            <a:ext cy="786299" cx="7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y="300425" x="1299475"/>
            <a:ext cy="727500" cx="359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Gravity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123725" x="0"/>
            <a:ext cy="361950" cx="42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954500" x="4029250"/>
            <a:ext cy="4143375" cx="50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/>
          <p:nvPr/>
        </p:nvSpPr>
        <p:spPr>
          <a:xfrm>
            <a:off y="3627300" x="4652200"/>
            <a:ext cy="1354799" cx="21389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y="108990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latin typeface="Oswald"/>
                <a:ea typeface="Oswald"/>
                <a:cs typeface="Oswald"/>
                <a:sym typeface="Oswald"/>
              </a:rPr>
              <a:t>Update our render method in our main</a:t>
            </a:r>
            <a:br>
              <a:rPr sz="1800" lang="en">
                <a:latin typeface="Oswald"/>
                <a:ea typeface="Oswald"/>
                <a:cs typeface="Oswald"/>
                <a:sym typeface="Oswald"/>
              </a:rPr>
            </a:br>
            <a:r>
              <a:rPr sz="1800" lang="en">
                <a:latin typeface="Oswald"/>
                <a:ea typeface="Oswald"/>
                <a:cs typeface="Oswald"/>
                <a:sym typeface="Oswald"/>
              </a:rPr>
              <a:t>file.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>
                <a:latin typeface="Oswald"/>
                <a:ea typeface="Oswald"/>
                <a:cs typeface="Oswald"/>
                <a:sym typeface="Oswald"/>
              </a:rPr>
              <a:t>So update() gets called every time</a:t>
            </a:r>
            <a:br>
              <a:rPr sz="1800" lang="en">
                <a:latin typeface="Oswald"/>
                <a:ea typeface="Oswald"/>
                <a:cs typeface="Oswald"/>
                <a:sym typeface="Oswald"/>
              </a:rPr>
            </a:br>
            <a:r>
              <a:rPr sz="1800" lang="en">
                <a:latin typeface="Oswald"/>
                <a:ea typeface="Oswald"/>
                <a:cs typeface="Oswald"/>
                <a:sym typeface="Oswald"/>
              </a:rPr>
              <a:t>the screen updates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latin typeface="Oswald"/>
                <a:ea typeface="Oswald"/>
                <a:cs typeface="Oswald"/>
                <a:sym typeface="Oswald"/>
              </a:rPr>
              <a:t>Lets Try it out!</a:t>
            </a:r>
          </a:p>
        </p:txBody>
      </p:sp>
      <p:sp>
        <p:nvSpPr>
          <p:cNvPr id="181" name="Shape 181"/>
          <p:cNvSpPr/>
          <p:nvPr/>
        </p:nvSpPr>
        <p:spPr>
          <a:xfrm>
            <a:off y="373250" x="728275"/>
            <a:ext cy="518999" cx="4351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1525" x="513175"/>
            <a:ext cy="786299" cx="7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y="300425" x="1299475"/>
            <a:ext cy="727500" cx="359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Gravity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685600" x="3837900"/>
            <a:ext cy="1681424" cx="46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/>
          <p:nvPr/>
        </p:nvSpPr>
        <p:spPr>
          <a:xfrm>
            <a:off y="3324300" x="4286800"/>
            <a:ext cy="518999" cx="27002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/>
          <p:nvPr/>
        </p:nvSpPr>
        <p:spPr>
          <a:xfrm>
            <a:off y="373250" x="728275"/>
            <a:ext cy="518999" cx="4351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1525" x="513175"/>
            <a:ext cy="786299" cx="7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y="300425" x="1299475"/>
            <a:ext cy="727500" cx="359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Gravity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532900" x="80199"/>
            <a:ext cy="2040924" cx="22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532900" x="2345693"/>
            <a:ext cy="2040916" cx="22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532900" x="4611171"/>
            <a:ext cy="2040916" cx="22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1532900" x="6876650"/>
            <a:ext cy="2040901" cx="22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y="4304625" x="508000"/>
            <a:ext cy="457200" cx="7949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Now, tweak the gravity in Character.java until it seems to fall realistically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y="108990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latin typeface="Oswald"/>
                <a:ea typeface="Oswald"/>
                <a:cs typeface="Oswald"/>
                <a:sym typeface="Oswald"/>
              </a:rPr>
              <a:t>Almost done!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latin typeface="Oswald"/>
                <a:ea typeface="Oswald"/>
                <a:cs typeface="Oswald"/>
                <a:sym typeface="Oswald"/>
              </a:rPr>
              <a:t>We don’t want our character to fall off the screen...</a:t>
            </a:r>
          </a:p>
        </p:txBody>
      </p:sp>
      <p:sp>
        <p:nvSpPr>
          <p:cNvPr id="203" name="Shape 203"/>
          <p:cNvSpPr/>
          <p:nvPr/>
        </p:nvSpPr>
        <p:spPr>
          <a:xfrm>
            <a:off y="373250" x="728275"/>
            <a:ext cy="518999" cx="4351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1525" x="513175"/>
            <a:ext cy="786299" cx="7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y="300425" x="1299475"/>
            <a:ext cy="727500" cx="359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Ground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050750" x="2364425"/>
            <a:ext cy="2228850" cx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/>
          <p:nvPr/>
        </p:nvSpPr>
        <p:spPr>
          <a:xfrm>
            <a:off y="3342100" x="2664750"/>
            <a:ext cy="786300" cx="319050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/>
          <p:nvPr/>
        </p:nvSpPr>
        <p:spPr>
          <a:xfrm>
            <a:off y="373250" x="728275"/>
            <a:ext cy="518999" cx="4351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1525" x="513175"/>
            <a:ext cy="786299" cx="7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y="300425" x="1299475"/>
            <a:ext cy="727500" cx="359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Gravity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921112" x="40100"/>
            <a:ext cy="1354674" cx="177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921112" x="1862604"/>
            <a:ext cy="1354669" cx="177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921112" x="3685097"/>
            <a:ext cy="1354669" cx="177382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y="4072875" x="4794800"/>
            <a:ext cy="457200" cx="7949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HE STOPS!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1921113" x="5507589"/>
            <a:ext cy="1354674" cx="177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1921113" x="7330079"/>
            <a:ext cy="1354674" cx="17738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Shape 221"/>
          <p:cNvCxnSpPr>
            <a:endCxn id="219" idx="2"/>
          </p:cNvCxnSpPr>
          <p:nvPr/>
        </p:nvCxnSpPr>
        <p:spPr>
          <a:xfrm rot="10800000" flipH="1">
            <a:off y="3275787" x="5757300"/>
            <a:ext cy="797100" cx="637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y="108990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800" lang="en">
                <a:latin typeface="Oswald"/>
                <a:ea typeface="Oswald"/>
                <a:cs typeface="Oswald"/>
                <a:sym typeface="Oswald"/>
              </a:rPr>
              <a:t>Before we get decide what our game will be,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800" lang="en">
                <a:latin typeface="Oswald"/>
                <a:ea typeface="Oswald"/>
                <a:cs typeface="Oswald"/>
                <a:sym typeface="Oswald"/>
              </a:rPr>
              <a:t>lets understand what is happening in the background</a:t>
            </a:r>
          </a:p>
          <a:p>
            <a:pPr algn="l" rt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800" lang="en">
                <a:latin typeface="Oswald"/>
                <a:ea typeface="Oswald"/>
                <a:cs typeface="Oswald"/>
                <a:sym typeface="Oswald"/>
              </a:rPr>
              <a:t>Open your core project (Not Desktop Project)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" name="Shape 28"/>
          <p:cNvSpPr/>
          <p:nvPr/>
        </p:nvSpPr>
        <p:spPr>
          <a:xfrm>
            <a:off y="373250" x="728275"/>
            <a:ext cy="518999" cx="4351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" name="Shape 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1525" x="513175"/>
            <a:ext cy="786299" cx="7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/>
        </p:nvSpPr>
        <p:spPr>
          <a:xfrm>
            <a:off y="300425" x="1299475"/>
            <a:ext cy="727500" cx="359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Structure</a:t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501625" x="3133625"/>
            <a:ext cy="2356725" cx="2876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y="108990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latin typeface="Oswald"/>
                <a:ea typeface="Oswald"/>
                <a:cs typeface="Oswald"/>
                <a:sym typeface="Oswald"/>
              </a:rPr>
              <a:t>Have some fun, try this out!</a:t>
            </a:r>
          </a:p>
        </p:txBody>
      </p:sp>
      <p:sp>
        <p:nvSpPr>
          <p:cNvPr id="227" name="Shape 227"/>
          <p:cNvSpPr/>
          <p:nvPr/>
        </p:nvSpPr>
        <p:spPr>
          <a:xfrm>
            <a:off y="373250" x="728275"/>
            <a:ext cy="518999" cx="4351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1525" x="513175"/>
            <a:ext cy="786299" cx="7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y="300425" x="1299475"/>
            <a:ext cy="727500" cx="359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Ground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838325" x="1607287"/>
            <a:ext cy="2228850" cx="53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y="3582725" x="2174575"/>
            <a:ext cy="178199" cx="46700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93750" x="0"/>
            <a:ext cy="3555999" cx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y="1089900" x="186975"/>
            <a:ext cy="3725699" cx="876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1800" lang="en">
                <a:latin typeface="Oswald"/>
                <a:ea typeface="Oswald"/>
                <a:cs typeface="Oswald"/>
                <a:sym typeface="Oswald"/>
              </a:rPr>
              <a:t>Right click your desktop project, then select “Run As” &gt; “Java Application” &gt; “Desktop Launcher”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" name="Shape 37"/>
          <p:cNvSpPr/>
          <p:nvPr/>
        </p:nvSpPr>
        <p:spPr>
          <a:xfrm>
            <a:off y="373250" x="728275"/>
            <a:ext cy="518999" cx="4351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1525" x="513175"/>
            <a:ext cy="786299" cx="7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/>
        </p:nvSpPr>
        <p:spPr>
          <a:xfrm>
            <a:off y="300425" x="1299475"/>
            <a:ext cy="727500" cx="359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Test Run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654850" x="293825"/>
            <a:ext cy="3488649" cx="38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654850" x="4531950"/>
            <a:ext cy="3488650" cx="4186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y="1089900" x="186975"/>
            <a:ext cy="3725699" cx="876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" name="Shape 47"/>
          <p:cNvSpPr/>
          <p:nvPr/>
        </p:nvSpPr>
        <p:spPr>
          <a:xfrm>
            <a:off y="373250" x="728275"/>
            <a:ext cy="518999" cx="4351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1525" x="513175"/>
            <a:ext cy="786299" cx="7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/>
        </p:nvSpPr>
        <p:spPr>
          <a:xfrm>
            <a:off y="300425" x="1299475"/>
            <a:ext cy="727500" cx="359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Test Run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73225" x="0"/>
            <a:ext cy="3870275" cx="46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y="1406775" x="5146275"/>
            <a:ext cy="1647299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Note two things: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Red Background</a:t>
            </a:r>
          </a:p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Image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Lets see how this works...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y="1089900" x="186975"/>
            <a:ext cy="3725699" cx="876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" name="Shape 57"/>
          <p:cNvSpPr/>
          <p:nvPr/>
        </p:nvSpPr>
        <p:spPr>
          <a:xfrm>
            <a:off y="373250" x="728275"/>
            <a:ext cy="518999" cx="4351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1525" x="513175"/>
            <a:ext cy="786299" cx="7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y="300425" x="1299475"/>
            <a:ext cy="727500" cx="359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Spritebatch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952975" x="2372812"/>
            <a:ext cy="4193049" cx="439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y="1089900" x="186975"/>
            <a:ext cy="3725699" cx="876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Shape 66"/>
          <p:cNvSpPr/>
          <p:nvPr/>
        </p:nvSpPr>
        <p:spPr>
          <a:xfrm>
            <a:off y="373250" x="728275"/>
            <a:ext cy="518999" cx="4351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1525" x="513175"/>
            <a:ext cy="786299" cx="7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y="300425" x="1299475"/>
            <a:ext cy="727500" cx="359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Spritebatch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952975" x="2372812"/>
            <a:ext cy="4193049" cx="439837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y="2724150" x="409550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Picture</a:t>
            </a:r>
          </a:p>
        </p:txBody>
      </p:sp>
      <p:cxnSp>
        <p:nvCxnSpPr>
          <p:cNvPr id="71" name="Shape 71"/>
          <p:cNvCxnSpPr/>
          <p:nvPr/>
        </p:nvCxnSpPr>
        <p:spPr>
          <a:xfrm rot="10800000" flipH="1">
            <a:off y="2314875" x="1121850"/>
            <a:ext cy="614399" cx="1985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2" name="Shape 72"/>
          <p:cNvCxnSpPr/>
          <p:nvPr/>
        </p:nvCxnSpPr>
        <p:spPr>
          <a:xfrm>
            <a:off y="2947100" x="1139650"/>
            <a:ext cy="151500" cx="2217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3" name="Shape 73"/>
          <p:cNvCxnSpPr/>
          <p:nvPr/>
        </p:nvCxnSpPr>
        <p:spPr>
          <a:xfrm>
            <a:off y="2956000" x="1139650"/>
            <a:ext cy="1433400" cx="3071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4" name="Shape 74"/>
          <p:cNvSpPr txBox="1"/>
          <p:nvPr/>
        </p:nvSpPr>
        <p:spPr>
          <a:xfrm>
            <a:off y="2724150" x="7372150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Red Background</a:t>
            </a:r>
          </a:p>
        </p:txBody>
      </p:sp>
      <p:cxnSp>
        <p:nvCxnSpPr>
          <p:cNvPr id="75" name="Shape 75"/>
          <p:cNvCxnSpPr>
            <a:stCxn id="74" idx="1"/>
          </p:cNvCxnSpPr>
          <p:nvPr/>
        </p:nvCxnSpPr>
        <p:spPr>
          <a:xfrm flipH="1">
            <a:off y="2952750" x="5386750"/>
            <a:ext cy="875700" cx="1985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6" name="Shape 76"/>
          <p:cNvSpPr txBox="1"/>
          <p:nvPr/>
        </p:nvSpPr>
        <p:spPr>
          <a:xfrm>
            <a:off y="3418975" x="6846875"/>
            <a:ext cy="1477799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glClearColor</a:t>
            </a:r>
            <a:r>
              <a:rPr lang="en"/>
              <a:t> takes 4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arguments: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Red: (0.0 to 1.0)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Green: (0.0 to 1.0)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Blue (0.0 to 1.0)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Alpha (0.0 to 1.0)</a:t>
            </a:r>
          </a:p>
          <a:p>
            <a:pPr>
              <a:spcBef>
                <a:spcPts val="0"/>
              </a:spcBef>
              <a:buNone/>
            </a:pPr>
            <a:r>
              <a:rPr sz="1200" lang="en">
                <a:solidFill>
                  <a:srgbClr val="0000FF"/>
                </a:solidFill>
              </a:rPr>
              <a:t>*Alpha is transparency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y="108990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Tile Based Shooter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Jump on blocks, shoot blocks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Don’t fall on spikes</a:t>
            </a:r>
          </a:p>
        </p:txBody>
      </p:sp>
      <p:sp>
        <p:nvSpPr>
          <p:cNvPr id="82" name="Shape 82"/>
          <p:cNvSpPr/>
          <p:nvPr/>
        </p:nvSpPr>
        <p:spPr>
          <a:xfrm>
            <a:off y="373250" x="728275"/>
            <a:ext cy="518999" cx="4351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1525" x="513175"/>
            <a:ext cy="786299" cx="7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y="300425" x="1299475"/>
            <a:ext cy="727500" cx="359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Our Game Idea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682000" x="1388025"/>
            <a:ext cy="2461499" cx="6652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y="108990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Lets make a “Character” Object</a:t>
            </a:r>
          </a:p>
        </p:txBody>
      </p:sp>
      <p:sp>
        <p:nvSpPr>
          <p:cNvPr id="91" name="Shape 91"/>
          <p:cNvSpPr/>
          <p:nvPr/>
        </p:nvSpPr>
        <p:spPr>
          <a:xfrm>
            <a:off y="373250" x="728275"/>
            <a:ext cy="518999" cx="4351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1525" x="513175"/>
            <a:ext cy="786299" cx="7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y="300425" x="1299475"/>
            <a:ext cy="727500" cx="359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Character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799575" x="205825"/>
            <a:ext cy="1466850" cx="62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402200" x="205825"/>
            <a:ext cy="561975" cx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y="108990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What “Properties” will a character have?</a:t>
            </a:r>
          </a:p>
        </p:txBody>
      </p:sp>
      <p:sp>
        <p:nvSpPr>
          <p:cNvPr id="101" name="Shape 101"/>
          <p:cNvSpPr/>
          <p:nvPr/>
        </p:nvSpPr>
        <p:spPr>
          <a:xfrm>
            <a:off y="373250" x="728275"/>
            <a:ext cy="518999" cx="4351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1525" x="513175"/>
            <a:ext cy="786299" cx="78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y="300425" x="1299475"/>
            <a:ext cy="727500" cx="359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3000" lang="en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Character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381250" x="3309937"/>
            <a:ext cy="1143000" cx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