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6" r:id="rId5"/>
    <p:sldId id="265" r:id="rId6"/>
    <p:sldId id="259" r:id="rId7"/>
    <p:sldId id="260" r:id="rId8"/>
    <p:sldId id="262" r:id="rId9"/>
    <p:sldId id="263" r:id="rId10"/>
    <p:sldId id="267" r:id="rId11"/>
    <p:sldId id="261" r:id="rId12"/>
    <p:sldId id="264"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54"/>
  </p:normalViewPr>
  <p:slideViewPr>
    <p:cSldViewPr snapToGrid="0">
      <p:cViewPr varScale="1">
        <p:scale>
          <a:sx n="99" d="100"/>
          <a:sy n="99"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C9FD97-7AA4-4695-9E35-C9C6DC819DC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5134534-A6D7-4295-8E0A-5904A0405709}">
      <dgm:prSet/>
      <dgm:spPr/>
      <dgm:t>
        <a:bodyPr/>
        <a:lstStyle/>
        <a:p>
          <a:r>
            <a:rPr lang="en-US"/>
            <a:t>Not an algorithm – how we design algorithms</a:t>
          </a:r>
        </a:p>
      </dgm:t>
    </dgm:pt>
    <dgm:pt modelId="{233C75FC-7AD6-46D1-A93C-87F9889F15B2}" type="parTrans" cxnId="{A25DACEE-0D82-4B94-88D3-158EB47D9FE7}">
      <dgm:prSet/>
      <dgm:spPr/>
      <dgm:t>
        <a:bodyPr/>
        <a:lstStyle/>
        <a:p>
          <a:endParaRPr lang="en-US"/>
        </a:p>
      </dgm:t>
    </dgm:pt>
    <dgm:pt modelId="{417738D8-CE53-4525-ACB7-0C1E22131673}" type="sibTrans" cxnId="{A25DACEE-0D82-4B94-88D3-158EB47D9FE7}">
      <dgm:prSet/>
      <dgm:spPr/>
      <dgm:t>
        <a:bodyPr/>
        <a:lstStyle/>
        <a:p>
          <a:endParaRPr lang="en-US"/>
        </a:p>
      </dgm:t>
    </dgm:pt>
    <dgm:pt modelId="{E5588FB9-4794-4D1D-8314-319265617EFB}">
      <dgm:prSet/>
      <dgm:spPr/>
      <dgm:t>
        <a:bodyPr/>
        <a:lstStyle/>
        <a:p>
          <a:r>
            <a:rPr lang="en-US"/>
            <a:t>Breaking down overlapping problems, and only solving each problem once</a:t>
          </a:r>
        </a:p>
      </dgm:t>
    </dgm:pt>
    <dgm:pt modelId="{9916F6D0-21D7-4258-9323-CE9B29EC09EB}" type="parTrans" cxnId="{E79B0C83-73E9-41FD-B2A5-2DB3443926F9}">
      <dgm:prSet/>
      <dgm:spPr/>
      <dgm:t>
        <a:bodyPr/>
        <a:lstStyle/>
        <a:p>
          <a:endParaRPr lang="en-US"/>
        </a:p>
      </dgm:t>
    </dgm:pt>
    <dgm:pt modelId="{6CD4F677-A232-456B-B0BE-168EE88ED898}" type="sibTrans" cxnId="{E79B0C83-73E9-41FD-B2A5-2DB3443926F9}">
      <dgm:prSet/>
      <dgm:spPr/>
      <dgm:t>
        <a:bodyPr/>
        <a:lstStyle/>
        <a:p>
          <a:endParaRPr lang="en-US"/>
        </a:p>
      </dgm:t>
    </dgm:pt>
    <dgm:pt modelId="{B675F851-7020-384A-AAEC-931C3B86037A}" type="pres">
      <dgm:prSet presAssocID="{EDC9FD97-7AA4-4695-9E35-C9C6DC819DC5}" presName="vert0" presStyleCnt="0">
        <dgm:presLayoutVars>
          <dgm:dir/>
          <dgm:animOne val="branch"/>
          <dgm:animLvl val="lvl"/>
        </dgm:presLayoutVars>
      </dgm:prSet>
      <dgm:spPr/>
    </dgm:pt>
    <dgm:pt modelId="{72768423-A171-1241-8175-CB3EE693D8CE}" type="pres">
      <dgm:prSet presAssocID="{F5134534-A6D7-4295-8E0A-5904A0405709}" presName="thickLine" presStyleLbl="alignNode1" presStyleIdx="0" presStyleCnt="2"/>
      <dgm:spPr/>
    </dgm:pt>
    <dgm:pt modelId="{4B07157C-AA11-074D-A2A7-F38DCCAF08E1}" type="pres">
      <dgm:prSet presAssocID="{F5134534-A6D7-4295-8E0A-5904A0405709}" presName="horz1" presStyleCnt="0"/>
      <dgm:spPr/>
    </dgm:pt>
    <dgm:pt modelId="{B0FD9A34-1214-F546-946A-6A2C6892BC5A}" type="pres">
      <dgm:prSet presAssocID="{F5134534-A6D7-4295-8E0A-5904A0405709}" presName="tx1" presStyleLbl="revTx" presStyleIdx="0" presStyleCnt="2"/>
      <dgm:spPr/>
    </dgm:pt>
    <dgm:pt modelId="{26E6FB59-3665-5043-8E8C-EB21D7576075}" type="pres">
      <dgm:prSet presAssocID="{F5134534-A6D7-4295-8E0A-5904A0405709}" presName="vert1" presStyleCnt="0"/>
      <dgm:spPr/>
    </dgm:pt>
    <dgm:pt modelId="{417DBA1F-A04C-AA44-B923-6770BD8735F9}" type="pres">
      <dgm:prSet presAssocID="{E5588FB9-4794-4D1D-8314-319265617EFB}" presName="thickLine" presStyleLbl="alignNode1" presStyleIdx="1" presStyleCnt="2"/>
      <dgm:spPr/>
    </dgm:pt>
    <dgm:pt modelId="{3E9727D3-0607-E74B-8ED2-703A27D8E880}" type="pres">
      <dgm:prSet presAssocID="{E5588FB9-4794-4D1D-8314-319265617EFB}" presName="horz1" presStyleCnt="0"/>
      <dgm:spPr/>
    </dgm:pt>
    <dgm:pt modelId="{D2C9D945-D374-984B-8F3B-724BBC7B32E5}" type="pres">
      <dgm:prSet presAssocID="{E5588FB9-4794-4D1D-8314-319265617EFB}" presName="tx1" presStyleLbl="revTx" presStyleIdx="1" presStyleCnt="2"/>
      <dgm:spPr/>
    </dgm:pt>
    <dgm:pt modelId="{786F8C15-AB10-3942-BE17-A85B9ED5B877}" type="pres">
      <dgm:prSet presAssocID="{E5588FB9-4794-4D1D-8314-319265617EFB}" presName="vert1" presStyleCnt="0"/>
      <dgm:spPr/>
    </dgm:pt>
  </dgm:ptLst>
  <dgm:cxnLst>
    <dgm:cxn modelId="{15F0FA06-F0C8-8A4F-A164-1EC7AC4E79BE}" type="presOf" srcId="{EDC9FD97-7AA4-4695-9E35-C9C6DC819DC5}" destId="{B675F851-7020-384A-AAEC-931C3B86037A}" srcOrd="0" destOrd="0" presId="urn:microsoft.com/office/officeart/2008/layout/LinedList"/>
    <dgm:cxn modelId="{D004B108-B943-2042-BAE1-8C56AC786731}" type="presOf" srcId="{E5588FB9-4794-4D1D-8314-319265617EFB}" destId="{D2C9D945-D374-984B-8F3B-724BBC7B32E5}" srcOrd="0" destOrd="0" presId="urn:microsoft.com/office/officeart/2008/layout/LinedList"/>
    <dgm:cxn modelId="{3744D21A-926A-D746-A707-B0605804DEBB}" type="presOf" srcId="{F5134534-A6D7-4295-8E0A-5904A0405709}" destId="{B0FD9A34-1214-F546-946A-6A2C6892BC5A}" srcOrd="0" destOrd="0" presId="urn:microsoft.com/office/officeart/2008/layout/LinedList"/>
    <dgm:cxn modelId="{E79B0C83-73E9-41FD-B2A5-2DB3443926F9}" srcId="{EDC9FD97-7AA4-4695-9E35-C9C6DC819DC5}" destId="{E5588FB9-4794-4D1D-8314-319265617EFB}" srcOrd="1" destOrd="0" parTransId="{9916F6D0-21D7-4258-9323-CE9B29EC09EB}" sibTransId="{6CD4F677-A232-456B-B0BE-168EE88ED898}"/>
    <dgm:cxn modelId="{A25DACEE-0D82-4B94-88D3-158EB47D9FE7}" srcId="{EDC9FD97-7AA4-4695-9E35-C9C6DC819DC5}" destId="{F5134534-A6D7-4295-8E0A-5904A0405709}" srcOrd="0" destOrd="0" parTransId="{233C75FC-7AD6-46D1-A93C-87F9889F15B2}" sibTransId="{417738D8-CE53-4525-ACB7-0C1E22131673}"/>
    <dgm:cxn modelId="{C70A84DF-5836-8240-BB28-EF054866DEDB}" type="presParOf" srcId="{B675F851-7020-384A-AAEC-931C3B86037A}" destId="{72768423-A171-1241-8175-CB3EE693D8CE}" srcOrd="0" destOrd="0" presId="urn:microsoft.com/office/officeart/2008/layout/LinedList"/>
    <dgm:cxn modelId="{23F00E8F-DCE7-4E45-830A-9D79AF1C6600}" type="presParOf" srcId="{B675F851-7020-384A-AAEC-931C3B86037A}" destId="{4B07157C-AA11-074D-A2A7-F38DCCAF08E1}" srcOrd="1" destOrd="0" presId="urn:microsoft.com/office/officeart/2008/layout/LinedList"/>
    <dgm:cxn modelId="{445F6A55-F2F2-DA43-9E8F-5F5B5314D499}" type="presParOf" srcId="{4B07157C-AA11-074D-A2A7-F38DCCAF08E1}" destId="{B0FD9A34-1214-F546-946A-6A2C6892BC5A}" srcOrd="0" destOrd="0" presId="urn:microsoft.com/office/officeart/2008/layout/LinedList"/>
    <dgm:cxn modelId="{8087B81D-AB3B-C947-9564-B571735BDEE2}" type="presParOf" srcId="{4B07157C-AA11-074D-A2A7-F38DCCAF08E1}" destId="{26E6FB59-3665-5043-8E8C-EB21D7576075}" srcOrd="1" destOrd="0" presId="urn:microsoft.com/office/officeart/2008/layout/LinedList"/>
    <dgm:cxn modelId="{C3E1F6D0-5F88-0645-9A12-35EAEB03E8F5}" type="presParOf" srcId="{B675F851-7020-384A-AAEC-931C3B86037A}" destId="{417DBA1F-A04C-AA44-B923-6770BD8735F9}" srcOrd="2" destOrd="0" presId="urn:microsoft.com/office/officeart/2008/layout/LinedList"/>
    <dgm:cxn modelId="{1BE5923E-1F79-E94F-84A8-5669A699C293}" type="presParOf" srcId="{B675F851-7020-384A-AAEC-931C3B86037A}" destId="{3E9727D3-0607-E74B-8ED2-703A27D8E880}" srcOrd="3" destOrd="0" presId="urn:microsoft.com/office/officeart/2008/layout/LinedList"/>
    <dgm:cxn modelId="{88E00DA3-CBCF-414D-8551-289AB88E2631}" type="presParOf" srcId="{3E9727D3-0607-E74B-8ED2-703A27D8E880}" destId="{D2C9D945-D374-984B-8F3B-724BBC7B32E5}" srcOrd="0" destOrd="0" presId="urn:microsoft.com/office/officeart/2008/layout/LinedList"/>
    <dgm:cxn modelId="{5A7ED1AA-641D-794F-9A7B-0CA474BEDE99}" type="presParOf" srcId="{3E9727D3-0607-E74B-8ED2-703A27D8E880}" destId="{786F8C15-AB10-3942-BE17-A85B9ED5B87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789D94-1335-4636-A4EA-F1EC54CD54DB}"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5525156-ED4B-4E01-A941-2D6F3CE367FB}">
      <dgm:prSet/>
      <dgm:spPr/>
      <dgm:t>
        <a:bodyPr/>
        <a:lstStyle/>
        <a:p>
          <a:r>
            <a:rPr lang="en-US"/>
            <a:t>Recurrence Relation</a:t>
          </a:r>
        </a:p>
      </dgm:t>
    </dgm:pt>
    <dgm:pt modelId="{D716D015-4E82-4A94-BFC9-071C5E3D7E25}" type="parTrans" cxnId="{2A996DE5-36CB-468B-8F2A-277AD59C64CD}">
      <dgm:prSet/>
      <dgm:spPr/>
      <dgm:t>
        <a:bodyPr/>
        <a:lstStyle/>
        <a:p>
          <a:endParaRPr lang="en-US"/>
        </a:p>
      </dgm:t>
    </dgm:pt>
    <dgm:pt modelId="{8F2C589A-A8E2-47BD-956B-13A62BF33723}" type="sibTrans" cxnId="{2A996DE5-36CB-468B-8F2A-277AD59C64CD}">
      <dgm:prSet/>
      <dgm:spPr/>
      <dgm:t>
        <a:bodyPr/>
        <a:lstStyle/>
        <a:p>
          <a:endParaRPr lang="en-US"/>
        </a:p>
      </dgm:t>
    </dgm:pt>
    <dgm:pt modelId="{78AB80D4-0B69-4ECA-A3B6-0CBA9084E94C}">
      <dgm:prSet/>
      <dgm:spPr/>
      <dgm:t>
        <a:bodyPr/>
        <a:lstStyle/>
        <a:p>
          <a:r>
            <a:rPr lang="en-US"/>
            <a:t>Follow Recursion Naturally</a:t>
          </a:r>
        </a:p>
      </dgm:t>
    </dgm:pt>
    <dgm:pt modelId="{18909D79-8A9E-4F73-91C4-970C8E93A4FD}" type="parTrans" cxnId="{33DE75E4-7DE6-4699-89B3-606EB5ACBCC0}">
      <dgm:prSet/>
      <dgm:spPr/>
      <dgm:t>
        <a:bodyPr/>
        <a:lstStyle/>
        <a:p>
          <a:endParaRPr lang="en-US"/>
        </a:p>
      </dgm:t>
    </dgm:pt>
    <dgm:pt modelId="{43429162-F75D-48A7-B29B-5D9E2EC67394}" type="sibTrans" cxnId="{33DE75E4-7DE6-4699-89B3-606EB5ACBCC0}">
      <dgm:prSet/>
      <dgm:spPr/>
      <dgm:t>
        <a:bodyPr/>
        <a:lstStyle/>
        <a:p>
          <a:endParaRPr lang="en-US"/>
        </a:p>
      </dgm:t>
    </dgm:pt>
    <dgm:pt modelId="{33B8204C-1AE2-4FF5-8361-72157CBB8F0C}">
      <dgm:prSet/>
      <dgm:spPr/>
      <dgm:t>
        <a:bodyPr/>
        <a:lstStyle/>
        <a:p>
          <a:r>
            <a:rPr lang="en-US"/>
            <a:t>Build Base Cases for EVERYTHING</a:t>
          </a:r>
        </a:p>
      </dgm:t>
    </dgm:pt>
    <dgm:pt modelId="{1F019C54-48CC-47F2-B89C-EA144F4DF384}" type="parTrans" cxnId="{B2C57D05-B17C-45AB-82FC-1ECFD299EFC9}">
      <dgm:prSet/>
      <dgm:spPr/>
      <dgm:t>
        <a:bodyPr/>
        <a:lstStyle/>
        <a:p>
          <a:endParaRPr lang="en-US"/>
        </a:p>
      </dgm:t>
    </dgm:pt>
    <dgm:pt modelId="{AE09BF3D-2DAC-42E4-A994-BF993DF6637D}" type="sibTrans" cxnId="{B2C57D05-B17C-45AB-82FC-1ECFD299EFC9}">
      <dgm:prSet/>
      <dgm:spPr/>
      <dgm:t>
        <a:bodyPr/>
        <a:lstStyle/>
        <a:p>
          <a:endParaRPr lang="en-US"/>
        </a:p>
      </dgm:t>
    </dgm:pt>
    <dgm:pt modelId="{A6BB90D4-9EFC-4472-9191-B801366FF6DD}">
      <dgm:prSet/>
      <dgm:spPr/>
      <dgm:t>
        <a:bodyPr/>
        <a:lstStyle/>
        <a:p>
          <a:r>
            <a:rPr lang="en-US"/>
            <a:t>Move from structure toward technique, but do it gradually</a:t>
          </a:r>
        </a:p>
      </dgm:t>
    </dgm:pt>
    <dgm:pt modelId="{A1BBA1A5-CBE7-40DA-A18C-2B8C75518311}" type="parTrans" cxnId="{D5580B9F-8DE9-430B-B9EC-0106821559F5}">
      <dgm:prSet/>
      <dgm:spPr/>
      <dgm:t>
        <a:bodyPr/>
        <a:lstStyle/>
        <a:p>
          <a:endParaRPr lang="en-US"/>
        </a:p>
      </dgm:t>
    </dgm:pt>
    <dgm:pt modelId="{DEEDF492-CAD0-4816-8B33-40C92DDA2CE1}" type="sibTrans" cxnId="{D5580B9F-8DE9-430B-B9EC-0106821559F5}">
      <dgm:prSet/>
      <dgm:spPr/>
      <dgm:t>
        <a:bodyPr/>
        <a:lstStyle/>
        <a:p>
          <a:endParaRPr lang="en-US"/>
        </a:p>
      </dgm:t>
    </dgm:pt>
    <dgm:pt modelId="{592B4C7A-9ABD-A045-B7AB-01711E47F047}" type="pres">
      <dgm:prSet presAssocID="{54789D94-1335-4636-A4EA-F1EC54CD54DB}" presName="vert0" presStyleCnt="0">
        <dgm:presLayoutVars>
          <dgm:dir/>
          <dgm:animOne val="branch"/>
          <dgm:animLvl val="lvl"/>
        </dgm:presLayoutVars>
      </dgm:prSet>
      <dgm:spPr/>
    </dgm:pt>
    <dgm:pt modelId="{11C2EB1C-2D5E-EC4F-B029-D7962BBE4C7B}" type="pres">
      <dgm:prSet presAssocID="{45525156-ED4B-4E01-A941-2D6F3CE367FB}" presName="thickLine" presStyleLbl="alignNode1" presStyleIdx="0" presStyleCnt="4"/>
      <dgm:spPr/>
    </dgm:pt>
    <dgm:pt modelId="{F2EA3579-EFF8-2F46-813C-9C5DDED3030D}" type="pres">
      <dgm:prSet presAssocID="{45525156-ED4B-4E01-A941-2D6F3CE367FB}" presName="horz1" presStyleCnt="0"/>
      <dgm:spPr/>
    </dgm:pt>
    <dgm:pt modelId="{EDC55BDD-F798-EA48-8F9E-7B835344B0A4}" type="pres">
      <dgm:prSet presAssocID="{45525156-ED4B-4E01-A941-2D6F3CE367FB}" presName="tx1" presStyleLbl="revTx" presStyleIdx="0" presStyleCnt="4"/>
      <dgm:spPr/>
    </dgm:pt>
    <dgm:pt modelId="{9B4AA290-AB50-374C-A09A-AE2549B27E43}" type="pres">
      <dgm:prSet presAssocID="{45525156-ED4B-4E01-A941-2D6F3CE367FB}" presName="vert1" presStyleCnt="0"/>
      <dgm:spPr/>
    </dgm:pt>
    <dgm:pt modelId="{D2DF1787-0852-844E-8A3F-34F052CBF008}" type="pres">
      <dgm:prSet presAssocID="{78AB80D4-0B69-4ECA-A3B6-0CBA9084E94C}" presName="thickLine" presStyleLbl="alignNode1" presStyleIdx="1" presStyleCnt="4"/>
      <dgm:spPr/>
    </dgm:pt>
    <dgm:pt modelId="{A124A7AE-F324-224D-AE09-8FC185009D6C}" type="pres">
      <dgm:prSet presAssocID="{78AB80D4-0B69-4ECA-A3B6-0CBA9084E94C}" presName="horz1" presStyleCnt="0"/>
      <dgm:spPr/>
    </dgm:pt>
    <dgm:pt modelId="{CDBC4736-F482-9041-BBDA-4EF731CB4AAF}" type="pres">
      <dgm:prSet presAssocID="{78AB80D4-0B69-4ECA-A3B6-0CBA9084E94C}" presName="tx1" presStyleLbl="revTx" presStyleIdx="1" presStyleCnt="4"/>
      <dgm:spPr/>
    </dgm:pt>
    <dgm:pt modelId="{091BA9A7-4115-5E43-9EDA-FF11561E5E04}" type="pres">
      <dgm:prSet presAssocID="{78AB80D4-0B69-4ECA-A3B6-0CBA9084E94C}" presName="vert1" presStyleCnt="0"/>
      <dgm:spPr/>
    </dgm:pt>
    <dgm:pt modelId="{3455DFE7-ED93-9444-94D5-943F745C7F84}" type="pres">
      <dgm:prSet presAssocID="{33B8204C-1AE2-4FF5-8361-72157CBB8F0C}" presName="thickLine" presStyleLbl="alignNode1" presStyleIdx="2" presStyleCnt="4"/>
      <dgm:spPr/>
    </dgm:pt>
    <dgm:pt modelId="{38D388B6-32AB-3842-A192-F692D794205F}" type="pres">
      <dgm:prSet presAssocID="{33B8204C-1AE2-4FF5-8361-72157CBB8F0C}" presName="horz1" presStyleCnt="0"/>
      <dgm:spPr/>
    </dgm:pt>
    <dgm:pt modelId="{2A668E21-AA42-914E-9BC6-E1B86FE2D382}" type="pres">
      <dgm:prSet presAssocID="{33B8204C-1AE2-4FF5-8361-72157CBB8F0C}" presName="tx1" presStyleLbl="revTx" presStyleIdx="2" presStyleCnt="4"/>
      <dgm:spPr/>
    </dgm:pt>
    <dgm:pt modelId="{A7D207DF-4988-EA45-8241-A27C89401320}" type="pres">
      <dgm:prSet presAssocID="{33B8204C-1AE2-4FF5-8361-72157CBB8F0C}" presName="vert1" presStyleCnt="0"/>
      <dgm:spPr/>
    </dgm:pt>
    <dgm:pt modelId="{EEBA6FFF-0D8A-964A-8466-355329C01F18}" type="pres">
      <dgm:prSet presAssocID="{A6BB90D4-9EFC-4472-9191-B801366FF6DD}" presName="thickLine" presStyleLbl="alignNode1" presStyleIdx="3" presStyleCnt="4"/>
      <dgm:spPr/>
    </dgm:pt>
    <dgm:pt modelId="{01070219-A99B-D245-8CED-E1F3CB6A238F}" type="pres">
      <dgm:prSet presAssocID="{A6BB90D4-9EFC-4472-9191-B801366FF6DD}" presName="horz1" presStyleCnt="0"/>
      <dgm:spPr/>
    </dgm:pt>
    <dgm:pt modelId="{4C1E1AF7-1D1A-EC45-AB1C-2A5063AB674F}" type="pres">
      <dgm:prSet presAssocID="{A6BB90D4-9EFC-4472-9191-B801366FF6DD}" presName="tx1" presStyleLbl="revTx" presStyleIdx="3" presStyleCnt="4"/>
      <dgm:spPr/>
    </dgm:pt>
    <dgm:pt modelId="{4B471096-A87B-724C-B1F5-651F206B7815}" type="pres">
      <dgm:prSet presAssocID="{A6BB90D4-9EFC-4472-9191-B801366FF6DD}" presName="vert1" presStyleCnt="0"/>
      <dgm:spPr/>
    </dgm:pt>
  </dgm:ptLst>
  <dgm:cxnLst>
    <dgm:cxn modelId="{B2C57D05-B17C-45AB-82FC-1ECFD299EFC9}" srcId="{54789D94-1335-4636-A4EA-F1EC54CD54DB}" destId="{33B8204C-1AE2-4FF5-8361-72157CBB8F0C}" srcOrd="2" destOrd="0" parTransId="{1F019C54-48CC-47F2-B89C-EA144F4DF384}" sibTransId="{AE09BF3D-2DAC-42E4-A994-BF993DF6637D}"/>
    <dgm:cxn modelId="{8FF2DE1A-DB3C-314B-8753-6DC206AD2423}" type="presOf" srcId="{33B8204C-1AE2-4FF5-8361-72157CBB8F0C}" destId="{2A668E21-AA42-914E-9BC6-E1B86FE2D382}" srcOrd="0" destOrd="0" presId="urn:microsoft.com/office/officeart/2008/layout/LinedList"/>
    <dgm:cxn modelId="{89BE5351-31A8-3F42-A1B8-D0555665AA26}" type="presOf" srcId="{78AB80D4-0B69-4ECA-A3B6-0CBA9084E94C}" destId="{CDBC4736-F482-9041-BBDA-4EF731CB4AAF}" srcOrd="0" destOrd="0" presId="urn:microsoft.com/office/officeart/2008/layout/LinedList"/>
    <dgm:cxn modelId="{D6BE9A64-3FEB-7F4C-AF40-A191B4FFE100}" type="presOf" srcId="{45525156-ED4B-4E01-A941-2D6F3CE367FB}" destId="{EDC55BDD-F798-EA48-8F9E-7B835344B0A4}" srcOrd="0" destOrd="0" presId="urn:microsoft.com/office/officeart/2008/layout/LinedList"/>
    <dgm:cxn modelId="{696DB36C-927B-8141-AD86-7C0DAA7DF148}" type="presOf" srcId="{A6BB90D4-9EFC-4472-9191-B801366FF6DD}" destId="{4C1E1AF7-1D1A-EC45-AB1C-2A5063AB674F}" srcOrd="0" destOrd="0" presId="urn:microsoft.com/office/officeart/2008/layout/LinedList"/>
    <dgm:cxn modelId="{D5580B9F-8DE9-430B-B9EC-0106821559F5}" srcId="{54789D94-1335-4636-A4EA-F1EC54CD54DB}" destId="{A6BB90D4-9EFC-4472-9191-B801366FF6DD}" srcOrd="3" destOrd="0" parTransId="{A1BBA1A5-CBE7-40DA-A18C-2B8C75518311}" sibTransId="{DEEDF492-CAD0-4816-8B33-40C92DDA2CE1}"/>
    <dgm:cxn modelId="{EE51F0DE-612B-C243-A3ED-560FA27C6526}" type="presOf" srcId="{54789D94-1335-4636-A4EA-F1EC54CD54DB}" destId="{592B4C7A-9ABD-A045-B7AB-01711E47F047}" srcOrd="0" destOrd="0" presId="urn:microsoft.com/office/officeart/2008/layout/LinedList"/>
    <dgm:cxn modelId="{33DE75E4-7DE6-4699-89B3-606EB5ACBCC0}" srcId="{54789D94-1335-4636-A4EA-F1EC54CD54DB}" destId="{78AB80D4-0B69-4ECA-A3B6-0CBA9084E94C}" srcOrd="1" destOrd="0" parTransId="{18909D79-8A9E-4F73-91C4-970C8E93A4FD}" sibTransId="{43429162-F75D-48A7-B29B-5D9E2EC67394}"/>
    <dgm:cxn modelId="{2A996DE5-36CB-468B-8F2A-277AD59C64CD}" srcId="{54789D94-1335-4636-A4EA-F1EC54CD54DB}" destId="{45525156-ED4B-4E01-A941-2D6F3CE367FB}" srcOrd="0" destOrd="0" parTransId="{D716D015-4E82-4A94-BFC9-071C5E3D7E25}" sibTransId="{8F2C589A-A8E2-47BD-956B-13A62BF33723}"/>
    <dgm:cxn modelId="{30D49808-25D8-2A4F-A18A-946F42D57E50}" type="presParOf" srcId="{592B4C7A-9ABD-A045-B7AB-01711E47F047}" destId="{11C2EB1C-2D5E-EC4F-B029-D7962BBE4C7B}" srcOrd="0" destOrd="0" presId="urn:microsoft.com/office/officeart/2008/layout/LinedList"/>
    <dgm:cxn modelId="{3F993F03-1EF7-974F-892F-2630BD78B99C}" type="presParOf" srcId="{592B4C7A-9ABD-A045-B7AB-01711E47F047}" destId="{F2EA3579-EFF8-2F46-813C-9C5DDED3030D}" srcOrd="1" destOrd="0" presId="urn:microsoft.com/office/officeart/2008/layout/LinedList"/>
    <dgm:cxn modelId="{7477C510-EDC8-304F-A07F-0BB61FB766E7}" type="presParOf" srcId="{F2EA3579-EFF8-2F46-813C-9C5DDED3030D}" destId="{EDC55BDD-F798-EA48-8F9E-7B835344B0A4}" srcOrd="0" destOrd="0" presId="urn:microsoft.com/office/officeart/2008/layout/LinedList"/>
    <dgm:cxn modelId="{1DFE7435-9ED7-2E47-AC92-848DFD936DE0}" type="presParOf" srcId="{F2EA3579-EFF8-2F46-813C-9C5DDED3030D}" destId="{9B4AA290-AB50-374C-A09A-AE2549B27E43}" srcOrd="1" destOrd="0" presId="urn:microsoft.com/office/officeart/2008/layout/LinedList"/>
    <dgm:cxn modelId="{CB89CD7A-AAD9-0D4F-8FE2-683B6B4BECFE}" type="presParOf" srcId="{592B4C7A-9ABD-A045-B7AB-01711E47F047}" destId="{D2DF1787-0852-844E-8A3F-34F052CBF008}" srcOrd="2" destOrd="0" presId="urn:microsoft.com/office/officeart/2008/layout/LinedList"/>
    <dgm:cxn modelId="{82AF8CB9-6791-5F4A-8DEB-16D73BEC76ED}" type="presParOf" srcId="{592B4C7A-9ABD-A045-B7AB-01711E47F047}" destId="{A124A7AE-F324-224D-AE09-8FC185009D6C}" srcOrd="3" destOrd="0" presId="urn:microsoft.com/office/officeart/2008/layout/LinedList"/>
    <dgm:cxn modelId="{F4AC0B5C-4B94-FB4F-B66C-70D915292E53}" type="presParOf" srcId="{A124A7AE-F324-224D-AE09-8FC185009D6C}" destId="{CDBC4736-F482-9041-BBDA-4EF731CB4AAF}" srcOrd="0" destOrd="0" presId="urn:microsoft.com/office/officeart/2008/layout/LinedList"/>
    <dgm:cxn modelId="{391FC744-4FC2-B84C-8DD9-1ACBFF56E597}" type="presParOf" srcId="{A124A7AE-F324-224D-AE09-8FC185009D6C}" destId="{091BA9A7-4115-5E43-9EDA-FF11561E5E04}" srcOrd="1" destOrd="0" presId="urn:microsoft.com/office/officeart/2008/layout/LinedList"/>
    <dgm:cxn modelId="{1A94322A-1569-5540-83DA-B05E48DBF162}" type="presParOf" srcId="{592B4C7A-9ABD-A045-B7AB-01711E47F047}" destId="{3455DFE7-ED93-9444-94D5-943F745C7F84}" srcOrd="4" destOrd="0" presId="urn:microsoft.com/office/officeart/2008/layout/LinedList"/>
    <dgm:cxn modelId="{CB6E6D69-C7E2-3B4C-9423-AF8048D0B362}" type="presParOf" srcId="{592B4C7A-9ABD-A045-B7AB-01711E47F047}" destId="{38D388B6-32AB-3842-A192-F692D794205F}" srcOrd="5" destOrd="0" presId="urn:microsoft.com/office/officeart/2008/layout/LinedList"/>
    <dgm:cxn modelId="{42D95A8F-D03C-0140-B0CE-D49863CA0391}" type="presParOf" srcId="{38D388B6-32AB-3842-A192-F692D794205F}" destId="{2A668E21-AA42-914E-9BC6-E1B86FE2D382}" srcOrd="0" destOrd="0" presId="urn:microsoft.com/office/officeart/2008/layout/LinedList"/>
    <dgm:cxn modelId="{C83502C7-D6E7-D84E-8C9C-D9094DA7B86C}" type="presParOf" srcId="{38D388B6-32AB-3842-A192-F692D794205F}" destId="{A7D207DF-4988-EA45-8241-A27C89401320}" srcOrd="1" destOrd="0" presId="urn:microsoft.com/office/officeart/2008/layout/LinedList"/>
    <dgm:cxn modelId="{26CBB357-3930-4E49-B857-24C084DE132D}" type="presParOf" srcId="{592B4C7A-9ABD-A045-B7AB-01711E47F047}" destId="{EEBA6FFF-0D8A-964A-8466-355329C01F18}" srcOrd="6" destOrd="0" presId="urn:microsoft.com/office/officeart/2008/layout/LinedList"/>
    <dgm:cxn modelId="{95C1AB92-54F8-FF43-AC29-DE74640D59E1}" type="presParOf" srcId="{592B4C7A-9ABD-A045-B7AB-01711E47F047}" destId="{01070219-A99B-D245-8CED-E1F3CB6A238F}" srcOrd="7" destOrd="0" presId="urn:microsoft.com/office/officeart/2008/layout/LinedList"/>
    <dgm:cxn modelId="{839AD972-8F8C-1946-A72A-51E29A692D1E}" type="presParOf" srcId="{01070219-A99B-D245-8CED-E1F3CB6A238F}" destId="{4C1E1AF7-1D1A-EC45-AB1C-2A5063AB674F}" srcOrd="0" destOrd="0" presId="urn:microsoft.com/office/officeart/2008/layout/LinedList"/>
    <dgm:cxn modelId="{A59C99C4-8333-214A-B5CA-0E8E0F8E79F8}" type="presParOf" srcId="{01070219-A99B-D245-8CED-E1F3CB6A238F}" destId="{4B471096-A87B-724C-B1F5-651F206B781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68423-A171-1241-8175-CB3EE693D8CE}">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FD9A34-1214-F546-946A-6A2C6892BC5A}">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Not an algorithm – how we design algorithms</a:t>
          </a:r>
        </a:p>
      </dsp:txBody>
      <dsp:txXfrm>
        <a:off x="0" y="0"/>
        <a:ext cx="6900512" cy="2768070"/>
      </dsp:txXfrm>
    </dsp:sp>
    <dsp:sp modelId="{417DBA1F-A04C-AA44-B923-6770BD8735F9}">
      <dsp:nvSpPr>
        <dsp:cNvPr id="0" name=""/>
        <dsp:cNvSpPr/>
      </dsp:nvSpPr>
      <dsp:spPr>
        <a:xfrm>
          <a:off x="0" y="2768070"/>
          <a:ext cx="6900512" cy="0"/>
        </a:xfrm>
        <a:prstGeom prst="line">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C9D945-D374-984B-8F3B-724BBC7B32E5}">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640" tIns="167640" rIns="167640" bIns="167640" numCol="1" spcCol="1270" anchor="t" anchorCtr="0">
          <a:noAutofit/>
        </a:bodyPr>
        <a:lstStyle/>
        <a:p>
          <a:pPr marL="0" lvl="0" indent="0" algn="l" defTabSz="1955800">
            <a:lnSpc>
              <a:spcPct val="90000"/>
            </a:lnSpc>
            <a:spcBef>
              <a:spcPct val="0"/>
            </a:spcBef>
            <a:spcAft>
              <a:spcPct val="35000"/>
            </a:spcAft>
            <a:buNone/>
          </a:pPr>
          <a:r>
            <a:rPr lang="en-US" sz="4400" kern="1200"/>
            <a:t>Breaking down overlapping problems, and only solving each problem once</a:t>
          </a:r>
        </a:p>
      </dsp:txBody>
      <dsp:txXfrm>
        <a:off x="0" y="2768070"/>
        <a:ext cx="6900512" cy="2768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2EB1C-2D5E-EC4F-B029-D7962BBE4C7B}">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C55BDD-F798-EA48-8F9E-7B835344B0A4}">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Recurrence Relation</a:t>
          </a:r>
        </a:p>
      </dsp:txBody>
      <dsp:txXfrm>
        <a:off x="0" y="0"/>
        <a:ext cx="6900512" cy="1384035"/>
      </dsp:txXfrm>
    </dsp:sp>
    <dsp:sp modelId="{D2DF1787-0852-844E-8A3F-34F052CBF008}">
      <dsp:nvSpPr>
        <dsp:cNvPr id="0" name=""/>
        <dsp:cNvSpPr/>
      </dsp:nvSpPr>
      <dsp:spPr>
        <a:xfrm>
          <a:off x="0" y="1384035"/>
          <a:ext cx="6900512" cy="0"/>
        </a:xfrm>
        <a:prstGeom prst="line">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BC4736-F482-9041-BBDA-4EF731CB4AAF}">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Follow Recursion Naturally</a:t>
          </a:r>
        </a:p>
      </dsp:txBody>
      <dsp:txXfrm>
        <a:off x="0" y="1384035"/>
        <a:ext cx="6900512" cy="1384035"/>
      </dsp:txXfrm>
    </dsp:sp>
    <dsp:sp modelId="{3455DFE7-ED93-9444-94D5-943F745C7F84}">
      <dsp:nvSpPr>
        <dsp:cNvPr id="0" name=""/>
        <dsp:cNvSpPr/>
      </dsp:nvSpPr>
      <dsp:spPr>
        <a:xfrm>
          <a:off x="0" y="2768070"/>
          <a:ext cx="6900512" cy="0"/>
        </a:xfrm>
        <a:prstGeom prst="line">
          <a:avLst/>
        </a:prstGeom>
        <a:solidFill>
          <a:schemeClr val="accent2">
            <a:hueOff val="4295742"/>
            <a:satOff val="-12329"/>
            <a:lumOff val="-19739"/>
            <a:alphaOff val="0"/>
          </a:schemeClr>
        </a:solidFill>
        <a:ln w="19050" cap="flat" cmpd="sng" algn="ctr">
          <a:solidFill>
            <a:schemeClr val="accent2">
              <a:hueOff val="4295742"/>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668E21-AA42-914E-9BC6-E1B86FE2D382}">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Build Base Cases for EVERYTHING</a:t>
          </a:r>
        </a:p>
      </dsp:txBody>
      <dsp:txXfrm>
        <a:off x="0" y="2768070"/>
        <a:ext cx="6900512" cy="1384035"/>
      </dsp:txXfrm>
    </dsp:sp>
    <dsp:sp modelId="{EEBA6FFF-0D8A-964A-8466-355329C01F18}">
      <dsp:nvSpPr>
        <dsp:cNvPr id="0" name=""/>
        <dsp:cNvSpPr/>
      </dsp:nvSpPr>
      <dsp:spPr>
        <a:xfrm>
          <a:off x="0" y="4152105"/>
          <a:ext cx="6900512" cy="0"/>
        </a:xfrm>
        <a:prstGeom prst="line">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1E1AF7-1D1A-EC45-AB1C-2A5063AB674F}">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Move from structure toward technique, but do it gradually</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159C5-E44B-BAED-5778-FF8F9CE73E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9C2CC5-8BFF-9C87-0ED8-46392365E5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BED56A-5AD4-5D61-73F5-5A06CE0256ED}"/>
              </a:ext>
            </a:extLst>
          </p:cNvPr>
          <p:cNvSpPr>
            <a:spLocks noGrp="1"/>
          </p:cNvSpPr>
          <p:nvPr>
            <p:ph type="dt" sz="half" idx="10"/>
          </p:nvPr>
        </p:nvSpPr>
        <p:spPr/>
        <p:txBody>
          <a:bodyPr/>
          <a:lstStyle/>
          <a:p>
            <a:fld id="{4D20C87A-B94F-B04B-90F9-7C69B1151A17}" type="datetimeFigureOut">
              <a:rPr lang="en-US" smtClean="0"/>
              <a:t>3/30/25</a:t>
            </a:fld>
            <a:endParaRPr lang="en-US"/>
          </a:p>
        </p:txBody>
      </p:sp>
      <p:sp>
        <p:nvSpPr>
          <p:cNvPr id="5" name="Footer Placeholder 4">
            <a:extLst>
              <a:ext uri="{FF2B5EF4-FFF2-40B4-BE49-F238E27FC236}">
                <a16:creationId xmlns:a16="http://schemas.microsoft.com/office/drawing/2014/main" id="{E74800A3-C60A-6808-86A8-C6106A41C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AB6F5-2854-FBF5-BA2F-DAB764584EC4}"/>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3796572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A7CE-71BB-2048-9156-E85E289BB3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83F62B-8030-F7E7-EE49-EF802A47E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AA837-241D-F514-74AE-5482A4590C9B}"/>
              </a:ext>
            </a:extLst>
          </p:cNvPr>
          <p:cNvSpPr>
            <a:spLocks noGrp="1"/>
          </p:cNvSpPr>
          <p:nvPr>
            <p:ph type="dt" sz="half" idx="10"/>
          </p:nvPr>
        </p:nvSpPr>
        <p:spPr/>
        <p:txBody>
          <a:bodyPr/>
          <a:lstStyle/>
          <a:p>
            <a:fld id="{4D20C87A-B94F-B04B-90F9-7C69B1151A17}" type="datetimeFigureOut">
              <a:rPr lang="en-US" smtClean="0"/>
              <a:t>3/30/25</a:t>
            </a:fld>
            <a:endParaRPr lang="en-US"/>
          </a:p>
        </p:txBody>
      </p:sp>
      <p:sp>
        <p:nvSpPr>
          <p:cNvPr id="5" name="Footer Placeholder 4">
            <a:extLst>
              <a:ext uri="{FF2B5EF4-FFF2-40B4-BE49-F238E27FC236}">
                <a16:creationId xmlns:a16="http://schemas.microsoft.com/office/drawing/2014/main" id="{F294AB39-D792-6B04-2C22-65A93B704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6F4F8-748C-3B28-8254-F8B8694DC098}"/>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3766762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02A024-6D8E-6574-C0EB-FC3E95D6C6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4A36C7-8599-6259-BC86-EDC5889D5B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CA1269-806B-64FA-BF79-5E49903E5593}"/>
              </a:ext>
            </a:extLst>
          </p:cNvPr>
          <p:cNvSpPr>
            <a:spLocks noGrp="1"/>
          </p:cNvSpPr>
          <p:nvPr>
            <p:ph type="dt" sz="half" idx="10"/>
          </p:nvPr>
        </p:nvSpPr>
        <p:spPr/>
        <p:txBody>
          <a:bodyPr/>
          <a:lstStyle/>
          <a:p>
            <a:fld id="{4D20C87A-B94F-B04B-90F9-7C69B1151A17}" type="datetimeFigureOut">
              <a:rPr lang="en-US" smtClean="0"/>
              <a:t>3/30/25</a:t>
            </a:fld>
            <a:endParaRPr lang="en-US"/>
          </a:p>
        </p:txBody>
      </p:sp>
      <p:sp>
        <p:nvSpPr>
          <p:cNvPr id="5" name="Footer Placeholder 4">
            <a:extLst>
              <a:ext uri="{FF2B5EF4-FFF2-40B4-BE49-F238E27FC236}">
                <a16:creationId xmlns:a16="http://schemas.microsoft.com/office/drawing/2014/main" id="{2A435AEF-22BC-3DCD-D0DE-011F30B9C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7AC0A-7D82-5461-2FD3-6602C326537C}"/>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206807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04ED-399E-B5B3-E31E-5A3A10A38A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0023A2-39AF-F958-4A00-24D82C2EAC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8DBCC-F319-3AB0-DAF4-20AB1B8947D7}"/>
              </a:ext>
            </a:extLst>
          </p:cNvPr>
          <p:cNvSpPr>
            <a:spLocks noGrp="1"/>
          </p:cNvSpPr>
          <p:nvPr>
            <p:ph type="dt" sz="half" idx="10"/>
          </p:nvPr>
        </p:nvSpPr>
        <p:spPr/>
        <p:txBody>
          <a:bodyPr/>
          <a:lstStyle/>
          <a:p>
            <a:fld id="{4D20C87A-B94F-B04B-90F9-7C69B1151A17}" type="datetimeFigureOut">
              <a:rPr lang="en-US" smtClean="0"/>
              <a:t>3/30/25</a:t>
            </a:fld>
            <a:endParaRPr lang="en-US"/>
          </a:p>
        </p:txBody>
      </p:sp>
      <p:sp>
        <p:nvSpPr>
          <p:cNvPr id="5" name="Footer Placeholder 4">
            <a:extLst>
              <a:ext uri="{FF2B5EF4-FFF2-40B4-BE49-F238E27FC236}">
                <a16:creationId xmlns:a16="http://schemas.microsoft.com/office/drawing/2014/main" id="{DBC5CFAC-4BB8-6318-4CDA-733A803B1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4EB348-1165-6D01-F9EA-7DE7C12785F5}"/>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158208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AC6D-244F-825B-267C-2F214273B2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745FE1-D52F-6CCA-AC23-3FEC9DDA16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8F769A-B569-8EDB-748F-DF2AF040DE4B}"/>
              </a:ext>
            </a:extLst>
          </p:cNvPr>
          <p:cNvSpPr>
            <a:spLocks noGrp="1"/>
          </p:cNvSpPr>
          <p:nvPr>
            <p:ph type="dt" sz="half" idx="10"/>
          </p:nvPr>
        </p:nvSpPr>
        <p:spPr/>
        <p:txBody>
          <a:bodyPr/>
          <a:lstStyle/>
          <a:p>
            <a:fld id="{4D20C87A-B94F-B04B-90F9-7C69B1151A17}" type="datetimeFigureOut">
              <a:rPr lang="en-US" smtClean="0"/>
              <a:t>3/30/25</a:t>
            </a:fld>
            <a:endParaRPr lang="en-US"/>
          </a:p>
        </p:txBody>
      </p:sp>
      <p:sp>
        <p:nvSpPr>
          <p:cNvPr id="5" name="Footer Placeholder 4">
            <a:extLst>
              <a:ext uri="{FF2B5EF4-FFF2-40B4-BE49-F238E27FC236}">
                <a16:creationId xmlns:a16="http://schemas.microsoft.com/office/drawing/2014/main" id="{D09ADCE4-BBE6-4486-CC89-A21429E61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B55F8-115F-C4D2-4D1B-719A69DEEEB5}"/>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366578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D92F-7AA5-F1EF-4576-EC3B0FEC5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573F9B-A671-3E02-EBE4-BF872B47A4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4B92D8-826E-918C-B9B4-42AC386F2E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A40404-8246-0203-F45B-5A18D1B63429}"/>
              </a:ext>
            </a:extLst>
          </p:cNvPr>
          <p:cNvSpPr>
            <a:spLocks noGrp="1"/>
          </p:cNvSpPr>
          <p:nvPr>
            <p:ph type="dt" sz="half" idx="10"/>
          </p:nvPr>
        </p:nvSpPr>
        <p:spPr/>
        <p:txBody>
          <a:bodyPr/>
          <a:lstStyle/>
          <a:p>
            <a:fld id="{4D20C87A-B94F-B04B-90F9-7C69B1151A17}" type="datetimeFigureOut">
              <a:rPr lang="en-US" smtClean="0"/>
              <a:t>3/30/25</a:t>
            </a:fld>
            <a:endParaRPr lang="en-US"/>
          </a:p>
        </p:txBody>
      </p:sp>
      <p:sp>
        <p:nvSpPr>
          <p:cNvPr id="6" name="Footer Placeholder 5">
            <a:extLst>
              <a:ext uri="{FF2B5EF4-FFF2-40B4-BE49-F238E27FC236}">
                <a16:creationId xmlns:a16="http://schemas.microsoft.com/office/drawing/2014/main" id="{4661E54B-992E-23AD-E3B9-9C1B30822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C85ACB-8BBC-9BDD-0B31-D3D7B9C8D67D}"/>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209595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B21F-9DA2-59B7-BD20-A970BE9FEA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CF0367-2FFA-2195-9C17-2EDBE00E3E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18DA98-111D-CBF2-7631-D8C9CECEB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EB7FAB-7FCB-6FEF-BFED-E1A559749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19AFE-B249-D48E-850F-5BFC492AF2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B26DAD-2614-1C1C-935E-00DD17DC420E}"/>
              </a:ext>
            </a:extLst>
          </p:cNvPr>
          <p:cNvSpPr>
            <a:spLocks noGrp="1"/>
          </p:cNvSpPr>
          <p:nvPr>
            <p:ph type="dt" sz="half" idx="10"/>
          </p:nvPr>
        </p:nvSpPr>
        <p:spPr/>
        <p:txBody>
          <a:bodyPr/>
          <a:lstStyle/>
          <a:p>
            <a:fld id="{4D20C87A-B94F-B04B-90F9-7C69B1151A17}" type="datetimeFigureOut">
              <a:rPr lang="en-US" smtClean="0"/>
              <a:t>3/30/25</a:t>
            </a:fld>
            <a:endParaRPr lang="en-US"/>
          </a:p>
        </p:txBody>
      </p:sp>
      <p:sp>
        <p:nvSpPr>
          <p:cNvPr id="8" name="Footer Placeholder 7">
            <a:extLst>
              <a:ext uri="{FF2B5EF4-FFF2-40B4-BE49-F238E27FC236}">
                <a16:creationId xmlns:a16="http://schemas.microsoft.com/office/drawing/2014/main" id="{7ECADA69-95DF-1B6B-6CB8-2F8D877A2E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F93F93-C766-ABEE-C231-F239C3294609}"/>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238026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D21E-ED81-51BA-AE0D-6E33E0E35B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13DB52-34A0-F5B9-FEC8-D3F76E60C7EA}"/>
              </a:ext>
            </a:extLst>
          </p:cNvPr>
          <p:cNvSpPr>
            <a:spLocks noGrp="1"/>
          </p:cNvSpPr>
          <p:nvPr>
            <p:ph type="dt" sz="half" idx="10"/>
          </p:nvPr>
        </p:nvSpPr>
        <p:spPr/>
        <p:txBody>
          <a:bodyPr/>
          <a:lstStyle/>
          <a:p>
            <a:fld id="{4D20C87A-B94F-B04B-90F9-7C69B1151A17}" type="datetimeFigureOut">
              <a:rPr lang="en-US" smtClean="0"/>
              <a:t>3/30/25</a:t>
            </a:fld>
            <a:endParaRPr lang="en-US"/>
          </a:p>
        </p:txBody>
      </p:sp>
      <p:sp>
        <p:nvSpPr>
          <p:cNvPr id="4" name="Footer Placeholder 3">
            <a:extLst>
              <a:ext uri="{FF2B5EF4-FFF2-40B4-BE49-F238E27FC236}">
                <a16:creationId xmlns:a16="http://schemas.microsoft.com/office/drawing/2014/main" id="{3A374F94-2517-59F1-1184-B8598BB3DF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A24CC-A212-B775-3C9A-EAF88A196FE5}"/>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1185388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8C4756-DC0E-E189-D58F-FCD9D12D030E}"/>
              </a:ext>
            </a:extLst>
          </p:cNvPr>
          <p:cNvSpPr>
            <a:spLocks noGrp="1"/>
          </p:cNvSpPr>
          <p:nvPr>
            <p:ph type="dt" sz="half" idx="10"/>
          </p:nvPr>
        </p:nvSpPr>
        <p:spPr/>
        <p:txBody>
          <a:bodyPr/>
          <a:lstStyle/>
          <a:p>
            <a:fld id="{4D20C87A-B94F-B04B-90F9-7C69B1151A17}" type="datetimeFigureOut">
              <a:rPr lang="en-US" smtClean="0"/>
              <a:t>3/30/25</a:t>
            </a:fld>
            <a:endParaRPr lang="en-US"/>
          </a:p>
        </p:txBody>
      </p:sp>
      <p:sp>
        <p:nvSpPr>
          <p:cNvPr id="3" name="Footer Placeholder 2">
            <a:extLst>
              <a:ext uri="{FF2B5EF4-FFF2-40B4-BE49-F238E27FC236}">
                <a16:creationId xmlns:a16="http://schemas.microsoft.com/office/drawing/2014/main" id="{BE24154F-6F97-2426-3957-5A2A10515B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EB39D9-2D22-28CA-1793-3E3F6A562EFD}"/>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996198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A7088-BA31-E597-913C-CEF621EC5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73B960-69AE-CC3D-DEBF-68888CCF47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34C26A-6D3E-AC97-8F90-464ABD0CA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D2B44D-AF77-27DE-F808-F4DA05FCEEDD}"/>
              </a:ext>
            </a:extLst>
          </p:cNvPr>
          <p:cNvSpPr>
            <a:spLocks noGrp="1"/>
          </p:cNvSpPr>
          <p:nvPr>
            <p:ph type="dt" sz="half" idx="10"/>
          </p:nvPr>
        </p:nvSpPr>
        <p:spPr/>
        <p:txBody>
          <a:bodyPr/>
          <a:lstStyle/>
          <a:p>
            <a:fld id="{4D20C87A-B94F-B04B-90F9-7C69B1151A17}" type="datetimeFigureOut">
              <a:rPr lang="en-US" smtClean="0"/>
              <a:t>3/30/25</a:t>
            </a:fld>
            <a:endParaRPr lang="en-US"/>
          </a:p>
        </p:txBody>
      </p:sp>
      <p:sp>
        <p:nvSpPr>
          <p:cNvPr id="6" name="Footer Placeholder 5">
            <a:extLst>
              <a:ext uri="{FF2B5EF4-FFF2-40B4-BE49-F238E27FC236}">
                <a16:creationId xmlns:a16="http://schemas.microsoft.com/office/drawing/2014/main" id="{FCCA57AB-275A-FCE0-F35C-F07A9CB18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4C396-01D1-0010-6DF5-5619583CFCCC}"/>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1337364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8C9E-0919-1E88-1C56-FE34870F3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7ABCBC-1625-002F-02FC-8364E713F6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15723A-46EA-F6BF-AF4F-2313251978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600F95-51EE-E8F2-0585-A32B28715782}"/>
              </a:ext>
            </a:extLst>
          </p:cNvPr>
          <p:cNvSpPr>
            <a:spLocks noGrp="1"/>
          </p:cNvSpPr>
          <p:nvPr>
            <p:ph type="dt" sz="half" idx="10"/>
          </p:nvPr>
        </p:nvSpPr>
        <p:spPr/>
        <p:txBody>
          <a:bodyPr/>
          <a:lstStyle/>
          <a:p>
            <a:fld id="{4D20C87A-B94F-B04B-90F9-7C69B1151A17}" type="datetimeFigureOut">
              <a:rPr lang="en-US" smtClean="0"/>
              <a:t>3/30/25</a:t>
            </a:fld>
            <a:endParaRPr lang="en-US"/>
          </a:p>
        </p:txBody>
      </p:sp>
      <p:sp>
        <p:nvSpPr>
          <p:cNvPr id="6" name="Footer Placeholder 5">
            <a:extLst>
              <a:ext uri="{FF2B5EF4-FFF2-40B4-BE49-F238E27FC236}">
                <a16:creationId xmlns:a16="http://schemas.microsoft.com/office/drawing/2014/main" id="{9157F8B6-E526-1A36-7391-E71C9383DA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783E90-065E-C7ED-72AC-830BDE15E87A}"/>
              </a:ext>
            </a:extLst>
          </p:cNvPr>
          <p:cNvSpPr>
            <a:spLocks noGrp="1"/>
          </p:cNvSpPr>
          <p:nvPr>
            <p:ph type="sldNum" sz="quarter" idx="12"/>
          </p:nvPr>
        </p:nvSpPr>
        <p:spPr/>
        <p:txBody>
          <a:bodyPr/>
          <a:lstStyle/>
          <a:p>
            <a:fld id="{46E33989-10B1-8B43-9F86-0D0BF559A915}" type="slidenum">
              <a:rPr lang="en-US" smtClean="0"/>
              <a:t>‹#›</a:t>
            </a:fld>
            <a:endParaRPr lang="en-US"/>
          </a:p>
        </p:txBody>
      </p:sp>
    </p:spTree>
    <p:extLst>
      <p:ext uri="{BB962C8B-B14F-4D97-AF65-F5344CB8AC3E}">
        <p14:creationId xmlns:p14="http://schemas.microsoft.com/office/powerpoint/2010/main" val="136352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696D30-08D7-C6FD-69D9-1E732E6EF5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3FACA-9A79-871B-2054-00DAAB541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338BD-FE90-BBB7-9B9C-0B12D503D7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20C87A-B94F-B04B-90F9-7C69B1151A17}" type="datetimeFigureOut">
              <a:rPr lang="en-US" smtClean="0"/>
              <a:t>3/30/25</a:t>
            </a:fld>
            <a:endParaRPr lang="en-US"/>
          </a:p>
        </p:txBody>
      </p:sp>
      <p:sp>
        <p:nvSpPr>
          <p:cNvPr id="5" name="Footer Placeholder 4">
            <a:extLst>
              <a:ext uri="{FF2B5EF4-FFF2-40B4-BE49-F238E27FC236}">
                <a16:creationId xmlns:a16="http://schemas.microsoft.com/office/drawing/2014/main" id="{FCC7F5BF-5C4A-EED8-6C72-54A1069BA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40BE543-B942-9D61-96A8-0230EDAE92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E33989-10B1-8B43-9F86-0D0BF559A915}" type="slidenum">
              <a:rPr lang="en-US" smtClean="0"/>
              <a:t>‹#›</a:t>
            </a:fld>
            <a:endParaRPr lang="en-US"/>
          </a:p>
        </p:txBody>
      </p:sp>
    </p:spTree>
    <p:extLst>
      <p:ext uri="{BB962C8B-B14F-4D97-AF65-F5344CB8AC3E}">
        <p14:creationId xmlns:p14="http://schemas.microsoft.com/office/powerpoint/2010/main" val="2239298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6301-4045-B593-625D-01D14F3580B3}"/>
              </a:ext>
            </a:extLst>
          </p:cNvPr>
          <p:cNvSpPr>
            <a:spLocks noGrp="1"/>
          </p:cNvSpPr>
          <p:nvPr>
            <p:ph type="ctrTitle"/>
          </p:nvPr>
        </p:nvSpPr>
        <p:spPr/>
        <p:txBody>
          <a:bodyPr/>
          <a:lstStyle/>
          <a:p>
            <a:r>
              <a:rPr lang="en-US" dirty="0"/>
              <a:t>ICPC@UC</a:t>
            </a:r>
          </a:p>
        </p:txBody>
      </p:sp>
      <p:sp>
        <p:nvSpPr>
          <p:cNvPr id="3" name="Subtitle 2">
            <a:extLst>
              <a:ext uri="{FF2B5EF4-FFF2-40B4-BE49-F238E27FC236}">
                <a16:creationId xmlns:a16="http://schemas.microsoft.com/office/drawing/2014/main" id="{3C9C8824-FCCB-139C-ECB2-657514C21128}"/>
              </a:ext>
            </a:extLst>
          </p:cNvPr>
          <p:cNvSpPr>
            <a:spLocks noGrp="1"/>
          </p:cNvSpPr>
          <p:nvPr>
            <p:ph type="subTitle" idx="1"/>
          </p:nvPr>
        </p:nvSpPr>
        <p:spPr/>
        <p:txBody>
          <a:bodyPr/>
          <a:lstStyle/>
          <a:p>
            <a:r>
              <a:rPr lang="en-US" dirty="0"/>
              <a:t>Loved and cared for by ACM@UC</a:t>
            </a:r>
          </a:p>
          <a:p>
            <a:r>
              <a:rPr lang="en-US" dirty="0"/>
              <a:t>February 10</a:t>
            </a:r>
            <a:r>
              <a:rPr lang="en-US" baseline="30000" dirty="0"/>
              <a:t>th</a:t>
            </a:r>
            <a:r>
              <a:rPr lang="en-US" dirty="0"/>
              <a:t>, 2025</a:t>
            </a:r>
          </a:p>
          <a:p>
            <a:endParaRPr lang="en-US" dirty="0"/>
          </a:p>
        </p:txBody>
      </p:sp>
    </p:spTree>
    <p:extLst>
      <p:ext uri="{BB962C8B-B14F-4D97-AF65-F5344CB8AC3E}">
        <p14:creationId xmlns:p14="http://schemas.microsoft.com/office/powerpoint/2010/main" val="729187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55D449-94E8-78CF-7A02-32021C069D5E}"/>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798CC5A-7AE5-6BD8-E9B4-5E7726949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F796C-7683-3AB0-93EA-5E0B15789B0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latin typeface="+mj-lt"/>
                <a:ea typeface="+mj-ea"/>
                <a:cs typeface="+mj-cs"/>
              </a:rPr>
              <a:t>Naïve Recurrence</a:t>
            </a:r>
          </a:p>
        </p:txBody>
      </p:sp>
      <p:sp>
        <p:nvSpPr>
          <p:cNvPr id="19" name="sketch line">
            <a:extLst>
              <a:ext uri="{FF2B5EF4-FFF2-40B4-BE49-F238E27FC236}">
                <a16:creationId xmlns:a16="http://schemas.microsoft.com/office/drawing/2014/main" id="{558247CB-B87B-DD66-E21F-4F1DDD0E97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black and white math symbol&#10;&#10;Description automatically generated">
            <a:extLst>
              <a:ext uri="{FF2B5EF4-FFF2-40B4-BE49-F238E27FC236}">
                <a16:creationId xmlns:a16="http://schemas.microsoft.com/office/drawing/2014/main" id="{A5D070F3-022A-EC25-2109-DACCE34E7B5A}"/>
              </a:ext>
            </a:extLst>
          </p:cNvPr>
          <p:cNvPicPr>
            <a:picLocks noGrp="1" noChangeAspect="1"/>
          </p:cNvPicPr>
          <p:nvPr>
            <p:ph idx="1"/>
          </p:nvPr>
        </p:nvPicPr>
        <p:blipFill>
          <a:blip r:embed="rId2"/>
          <a:stretch>
            <a:fillRect/>
          </a:stretch>
        </p:blipFill>
        <p:spPr>
          <a:xfrm>
            <a:off x="630936" y="2887017"/>
            <a:ext cx="3429000" cy="782770"/>
          </a:xfrm>
        </p:spPr>
      </p:pic>
      <p:pic>
        <p:nvPicPr>
          <p:cNvPr id="5" name="Content Placeholder 4" descr="A diagram of a triangle with letters and numbers&#10;&#10;Description automatically generated">
            <a:extLst>
              <a:ext uri="{FF2B5EF4-FFF2-40B4-BE49-F238E27FC236}">
                <a16:creationId xmlns:a16="http://schemas.microsoft.com/office/drawing/2014/main" id="{FF4AC596-7568-DAA1-353F-8846003AC0DE}"/>
              </a:ext>
            </a:extLst>
          </p:cNvPr>
          <p:cNvPicPr>
            <a:picLocks noChangeAspect="1"/>
          </p:cNvPicPr>
          <p:nvPr/>
        </p:nvPicPr>
        <p:blipFill>
          <a:blip r:embed="rId3"/>
          <a:stretch>
            <a:fillRect/>
          </a:stretch>
        </p:blipFill>
        <p:spPr>
          <a:xfrm>
            <a:off x="5547322" y="640080"/>
            <a:ext cx="5117667" cy="5577840"/>
          </a:xfrm>
          <a:prstGeom prst="rect">
            <a:avLst/>
          </a:prstGeom>
        </p:spPr>
      </p:pic>
      <p:sp>
        <p:nvSpPr>
          <p:cNvPr id="8" name="TextBox 7">
            <a:extLst>
              <a:ext uri="{FF2B5EF4-FFF2-40B4-BE49-F238E27FC236}">
                <a16:creationId xmlns:a16="http://schemas.microsoft.com/office/drawing/2014/main" id="{4720D5D7-532F-4997-EE7D-C010A63CE280}"/>
              </a:ext>
            </a:extLst>
          </p:cNvPr>
          <p:cNvSpPr txBox="1"/>
          <p:nvPr/>
        </p:nvSpPr>
        <p:spPr>
          <a:xfrm>
            <a:off x="866450" y="4014343"/>
            <a:ext cx="3856397" cy="1200329"/>
          </a:xfrm>
          <a:prstGeom prst="rect">
            <a:avLst/>
          </a:prstGeom>
          <a:noFill/>
        </p:spPr>
        <p:txBody>
          <a:bodyPr wrap="square" rtlCol="0">
            <a:spAutoFit/>
          </a:bodyPr>
          <a:lstStyle/>
          <a:p>
            <a:r>
              <a:rPr lang="en-US" sz="3600" dirty="0"/>
              <a:t>O(n)?</a:t>
            </a:r>
            <a:br>
              <a:rPr lang="en-US" sz="3600" dirty="0"/>
            </a:br>
            <a:r>
              <a:rPr lang="en-US" sz="3600" dirty="0"/>
              <a:t>O(2^n)?</a:t>
            </a:r>
          </a:p>
        </p:txBody>
      </p:sp>
    </p:spTree>
    <p:extLst>
      <p:ext uri="{BB962C8B-B14F-4D97-AF65-F5344CB8AC3E}">
        <p14:creationId xmlns:p14="http://schemas.microsoft.com/office/powerpoint/2010/main" val="1621148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D2BC9A-0218-2960-398B-B93AD3A03B33}"/>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F1ADCA5-38C7-1A0B-ECFC-93C9349AF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348149-FF57-C192-C4DC-8E1D4F9ED09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err="1">
                <a:latin typeface="+mj-lt"/>
                <a:ea typeface="+mj-ea"/>
                <a:cs typeface="+mj-cs"/>
              </a:rPr>
              <a:t>Memoized</a:t>
            </a:r>
            <a:r>
              <a:rPr lang="en-US" sz="5400" kern="1200" dirty="0">
                <a:latin typeface="+mj-lt"/>
                <a:ea typeface="+mj-ea"/>
                <a:cs typeface="+mj-cs"/>
              </a:rPr>
              <a:t> Recurrence</a:t>
            </a:r>
          </a:p>
        </p:txBody>
      </p:sp>
      <p:sp>
        <p:nvSpPr>
          <p:cNvPr id="19" name="sketch line">
            <a:extLst>
              <a:ext uri="{FF2B5EF4-FFF2-40B4-BE49-F238E27FC236}">
                <a16:creationId xmlns:a16="http://schemas.microsoft.com/office/drawing/2014/main" id="{A537EE8D-CA7E-D7AE-9FF1-F326BD004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iagram of a structure&#10;&#10;Description automatically generated">
            <a:extLst>
              <a:ext uri="{FF2B5EF4-FFF2-40B4-BE49-F238E27FC236}">
                <a16:creationId xmlns:a16="http://schemas.microsoft.com/office/drawing/2014/main" id="{4CF19303-EFB7-EE4B-A6CA-28387B135603}"/>
              </a:ext>
            </a:extLst>
          </p:cNvPr>
          <p:cNvPicPr>
            <a:picLocks noChangeAspect="1"/>
          </p:cNvPicPr>
          <p:nvPr/>
        </p:nvPicPr>
        <p:blipFill>
          <a:blip r:embed="rId2"/>
          <a:stretch>
            <a:fillRect/>
          </a:stretch>
        </p:blipFill>
        <p:spPr>
          <a:xfrm>
            <a:off x="5601933" y="639520"/>
            <a:ext cx="6223000" cy="6121400"/>
          </a:xfrm>
          <a:prstGeom prst="rect">
            <a:avLst/>
          </a:prstGeom>
        </p:spPr>
      </p:pic>
      <p:sp>
        <p:nvSpPr>
          <p:cNvPr id="9" name="TextBox 8">
            <a:extLst>
              <a:ext uri="{FF2B5EF4-FFF2-40B4-BE49-F238E27FC236}">
                <a16:creationId xmlns:a16="http://schemas.microsoft.com/office/drawing/2014/main" id="{C7875D09-E5AC-0400-E644-0C3FB16B2958}"/>
              </a:ext>
            </a:extLst>
          </p:cNvPr>
          <p:cNvSpPr txBox="1"/>
          <p:nvPr/>
        </p:nvSpPr>
        <p:spPr>
          <a:xfrm>
            <a:off x="846666" y="2998112"/>
            <a:ext cx="2455334" cy="646331"/>
          </a:xfrm>
          <a:prstGeom prst="rect">
            <a:avLst/>
          </a:prstGeom>
          <a:noFill/>
        </p:spPr>
        <p:txBody>
          <a:bodyPr wrap="square" rtlCol="0">
            <a:spAutoFit/>
          </a:bodyPr>
          <a:lstStyle/>
          <a:p>
            <a:r>
              <a:rPr lang="en-US" sz="3600" dirty="0"/>
              <a:t>O(n)?</a:t>
            </a:r>
          </a:p>
        </p:txBody>
      </p:sp>
    </p:spTree>
    <p:extLst>
      <p:ext uri="{BB962C8B-B14F-4D97-AF65-F5344CB8AC3E}">
        <p14:creationId xmlns:p14="http://schemas.microsoft.com/office/powerpoint/2010/main" val="201642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C9A1291-C6A2-64D0-0D70-09A94F2DDA2F}"/>
              </a:ext>
            </a:extLst>
          </p:cNvPr>
          <p:cNvSpPr>
            <a:spLocks noGrp="1"/>
          </p:cNvSpPr>
          <p:nvPr>
            <p:ph type="title"/>
          </p:nvPr>
        </p:nvSpPr>
        <p:spPr>
          <a:xfrm>
            <a:off x="838201" y="3998018"/>
            <a:ext cx="3981854" cy="2216513"/>
          </a:xfrm>
        </p:spPr>
        <p:txBody>
          <a:bodyPr>
            <a:normAutofit/>
          </a:bodyPr>
          <a:lstStyle/>
          <a:p>
            <a:r>
              <a:rPr lang="en-US" dirty="0"/>
              <a:t>A bad example…</a:t>
            </a:r>
          </a:p>
        </p:txBody>
      </p:sp>
      <p:sp>
        <p:nvSpPr>
          <p:cNvPr id="15" name="Arc 14">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math equations and formulas&#10;&#10;Description automatically generated">
            <a:extLst>
              <a:ext uri="{FF2B5EF4-FFF2-40B4-BE49-F238E27FC236}">
                <a16:creationId xmlns:a16="http://schemas.microsoft.com/office/drawing/2014/main" id="{785A3282-C937-6CD5-34F0-3F6D36A40927}"/>
              </a:ext>
            </a:extLst>
          </p:cNvPr>
          <p:cNvPicPr>
            <a:picLocks noChangeAspect="1"/>
          </p:cNvPicPr>
          <p:nvPr/>
        </p:nvPicPr>
        <p:blipFill>
          <a:blip r:embed="rId2"/>
          <a:stretch>
            <a:fillRect/>
          </a:stretch>
        </p:blipFill>
        <p:spPr>
          <a:xfrm>
            <a:off x="659914" y="824218"/>
            <a:ext cx="10872172" cy="2718044"/>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3F5EC5AC-DC7E-A7EA-B139-C51D7F781B7E}"/>
              </a:ext>
            </a:extLst>
          </p:cNvPr>
          <p:cNvSpPr>
            <a:spLocks noGrp="1"/>
          </p:cNvSpPr>
          <p:nvPr>
            <p:ph idx="1"/>
          </p:nvPr>
        </p:nvSpPr>
        <p:spPr>
          <a:xfrm>
            <a:off x="4970835" y="3998019"/>
            <a:ext cx="6382966" cy="2216512"/>
          </a:xfrm>
        </p:spPr>
        <p:txBody>
          <a:bodyPr>
            <a:normAutofit/>
          </a:bodyPr>
          <a:lstStyle/>
          <a:p>
            <a:pPr marL="0" indent="0">
              <a:buNone/>
            </a:pPr>
            <a:r>
              <a:rPr lang="en-US" sz="4000" dirty="0"/>
              <a:t>Fibonacci is O(1)…</a:t>
            </a:r>
          </a:p>
          <a:p>
            <a:endParaRPr lang="en-US" dirty="0"/>
          </a:p>
          <a:p>
            <a:endParaRPr lang="en-US" dirty="0"/>
          </a:p>
        </p:txBody>
      </p:sp>
    </p:spTree>
    <p:extLst>
      <p:ext uri="{BB962C8B-B14F-4D97-AF65-F5344CB8AC3E}">
        <p14:creationId xmlns:p14="http://schemas.microsoft.com/office/powerpoint/2010/main" val="3811245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B7465-FE0A-D2C2-9377-2F7986455DF3}"/>
              </a:ext>
            </a:extLst>
          </p:cNvPr>
          <p:cNvSpPr>
            <a:spLocks noGrp="1"/>
          </p:cNvSpPr>
          <p:nvPr>
            <p:ph type="title"/>
          </p:nvPr>
        </p:nvSpPr>
        <p:spPr>
          <a:xfrm>
            <a:off x="635000" y="640823"/>
            <a:ext cx="3418659" cy="5583148"/>
          </a:xfrm>
        </p:spPr>
        <p:txBody>
          <a:bodyPr anchor="ctr">
            <a:normAutofit/>
          </a:bodyPr>
          <a:lstStyle/>
          <a:p>
            <a:r>
              <a:rPr lang="en-US" sz="4600" dirty="0"/>
              <a:t>Dynamic Programming Structure</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E983576-DA70-F7BF-2B90-532EFB6D1C35}"/>
              </a:ext>
            </a:extLst>
          </p:cNvPr>
          <p:cNvGraphicFramePr>
            <a:graphicFrameLocks noGrp="1"/>
          </p:cNvGraphicFramePr>
          <p:nvPr>
            <p:ph idx="1"/>
            <p:extLst>
              <p:ext uri="{D42A27DB-BD31-4B8C-83A1-F6EECF244321}">
                <p14:modId xmlns:p14="http://schemas.microsoft.com/office/powerpoint/2010/main" val="211846825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046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83A9D-7E18-33E3-B2B4-983FE8ECCF38}"/>
              </a:ext>
            </a:extLst>
          </p:cNvPr>
          <p:cNvSpPr>
            <a:spLocks noGrp="1"/>
          </p:cNvSpPr>
          <p:nvPr>
            <p:ph type="title"/>
          </p:nvPr>
        </p:nvSpPr>
        <p:spPr>
          <a:xfrm>
            <a:off x="838200" y="365125"/>
            <a:ext cx="10515600" cy="1325563"/>
          </a:xfrm>
        </p:spPr>
        <p:txBody>
          <a:bodyPr>
            <a:normAutofit/>
          </a:bodyPr>
          <a:lstStyle/>
          <a:p>
            <a:r>
              <a:rPr lang="en-US" sz="5400"/>
              <a:t>Recurrence Relation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CC4A5B-79F4-8D27-B25C-AFEFDC354041}"/>
              </a:ext>
            </a:extLst>
          </p:cNvPr>
          <p:cNvSpPr>
            <a:spLocks noGrp="1"/>
          </p:cNvSpPr>
          <p:nvPr>
            <p:ph idx="1"/>
          </p:nvPr>
        </p:nvSpPr>
        <p:spPr>
          <a:xfrm>
            <a:off x="838200" y="1929384"/>
            <a:ext cx="10515600" cy="4251960"/>
          </a:xfrm>
        </p:spPr>
        <p:txBody>
          <a:bodyPr>
            <a:normAutofit/>
          </a:bodyPr>
          <a:lstStyle/>
          <a:p>
            <a:r>
              <a:rPr lang="en-US" sz="3600" dirty="0"/>
              <a:t>Actions become a function call</a:t>
            </a:r>
          </a:p>
          <a:p>
            <a:r>
              <a:rPr lang="en-US" sz="3600" dirty="0"/>
              <a:t>Repeated Actions become a recursive call</a:t>
            </a:r>
          </a:p>
          <a:p>
            <a:r>
              <a:rPr lang="en-US" sz="3600" dirty="0"/>
              <a:t>Consequences are just transitions on our graphs (</a:t>
            </a:r>
            <a:r>
              <a:rPr lang="en-US" sz="3600" dirty="0" err="1"/>
              <a:t>iterable</a:t>
            </a:r>
            <a:r>
              <a:rPr lang="en-US" sz="3600" dirty="0"/>
              <a:t> graphs!)</a:t>
            </a:r>
          </a:p>
          <a:p>
            <a:r>
              <a:rPr lang="en-US" sz="3600" dirty="0"/>
              <a:t>Changed variables are just new parameters (its just recursion all over again all over again)</a:t>
            </a:r>
          </a:p>
          <a:p>
            <a:endParaRPr lang="en-US" sz="2200" dirty="0"/>
          </a:p>
        </p:txBody>
      </p:sp>
    </p:spTree>
    <p:extLst>
      <p:ext uri="{BB962C8B-B14F-4D97-AF65-F5344CB8AC3E}">
        <p14:creationId xmlns:p14="http://schemas.microsoft.com/office/powerpoint/2010/main" val="404864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583D06-8A67-1EDF-108F-18C78D258308}"/>
              </a:ext>
            </a:extLst>
          </p:cNvPr>
          <p:cNvSpPr>
            <a:spLocks noGrp="1"/>
          </p:cNvSpPr>
          <p:nvPr>
            <p:ph type="title"/>
          </p:nvPr>
        </p:nvSpPr>
        <p:spPr>
          <a:xfrm>
            <a:off x="838200" y="365125"/>
            <a:ext cx="10515600" cy="1325563"/>
          </a:xfrm>
        </p:spPr>
        <p:txBody>
          <a:bodyPr>
            <a:normAutofit/>
          </a:bodyPr>
          <a:lstStyle/>
          <a:p>
            <a:r>
              <a:rPr lang="en-US" sz="5400"/>
              <a:t>Follow Recursion Naturally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599DBC-1ADD-4704-1B26-7ED4F782A30E}"/>
              </a:ext>
            </a:extLst>
          </p:cNvPr>
          <p:cNvSpPr>
            <a:spLocks noGrp="1"/>
          </p:cNvSpPr>
          <p:nvPr>
            <p:ph idx="1"/>
          </p:nvPr>
        </p:nvSpPr>
        <p:spPr>
          <a:xfrm>
            <a:off x="838200" y="1929384"/>
            <a:ext cx="10515600" cy="4251960"/>
          </a:xfrm>
        </p:spPr>
        <p:txBody>
          <a:bodyPr>
            <a:normAutofit/>
          </a:bodyPr>
          <a:lstStyle/>
          <a:p>
            <a:r>
              <a:rPr lang="en-US" sz="3600" dirty="0"/>
              <a:t>Base case is super important: think about it! Make sure it is correct</a:t>
            </a:r>
          </a:p>
          <a:p>
            <a:r>
              <a:rPr lang="en-US" sz="3600" dirty="0"/>
              <a:t>Recursive Functions can be expressed as ONLY a base case. We don’t need the other fluff.</a:t>
            </a:r>
          </a:p>
          <a:p>
            <a:r>
              <a:rPr lang="en-US" sz="3600" dirty="0"/>
              <a:t>Trust your computer! Recursive calls can be ignored, IFF the base case is correct</a:t>
            </a:r>
          </a:p>
        </p:txBody>
      </p:sp>
    </p:spTree>
    <p:extLst>
      <p:ext uri="{BB962C8B-B14F-4D97-AF65-F5344CB8AC3E}">
        <p14:creationId xmlns:p14="http://schemas.microsoft.com/office/powerpoint/2010/main" val="2580211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60ACA-7804-E827-DB13-02CA106E9891}"/>
              </a:ext>
            </a:extLst>
          </p:cNvPr>
          <p:cNvSpPr>
            <a:spLocks noGrp="1"/>
          </p:cNvSpPr>
          <p:nvPr>
            <p:ph type="title"/>
          </p:nvPr>
        </p:nvSpPr>
        <p:spPr>
          <a:xfrm>
            <a:off x="838200" y="365125"/>
            <a:ext cx="10515600" cy="1325563"/>
          </a:xfrm>
        </p:spPr>
        <p:txBody>
          <a:bodyPr>
            <a:normAutofit/>
          </a:bodyPr>
          <a:lstStyle/>
          <a:p>
            <a:r>
              <a:rPr lang="en-US" sz="5400" dirty="0"/>
              <a:t>EVERYTHING Needs a Base Case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2B10BF-77CF-389A-8A2B-B68CBBA76993}"/>
              </a:ext>
            </a:extLst>
          </p:cNvPr>
          <p:cNvSpPr>
            <a:spLocks noGrp="1"/>
          </p:cNvSpPr>
          <p:nvPr>
            <p:ph idx="1"/>
          </p:nvPr>
        </p:nvSpPr>
        <p:spPr>
          <a:xfrm>
            <a:off x="838200" y="1929384"/>
            <a:ext cx="10515600" cy="4251960"/>
          </a:xfrm>
        </p:spPr>
        <p:txBody>
          <a:bodyPr>
            <a:normAutofit/>
          </a:bodyPr>
          <a:lstStyle/>
          <a:p>
            <a:r>
              <a:rPr lang="en-US" sz="3600" dirty="0"/>
              <a:t>Conjoin functions and what they promise: if a function does something, say what it does</a:t>
            </a:r>
          </a:p>
          <a:p>
            <a:r>
              <a:rPr lang="en-US" sz="3600" dirty="0"/>
              <a:t>Recursion is inductive, practice induction if recursion doesn’t come with a problem. Everything can be true… until it isn’t.</a:t>
            </a:r>
          </a:p>
          <a:p>
            <a:r>
              <a:rPr lang="en-US" sz="3600" dirty="0"/>
              <a:t>All calls should be couple with a base case</a:t>
            </a:r>
          </a:p>
        </p:txBody>
      </p:sp>
    </p:spTree>
    <p:extLst>
      <p:ext uri="{BB962C8B-B14F-4D97-AF65-F5344CB8AC3E}">
        <p14:creationId xmlns:p14="http://schemas.microsoft.com/office/powerpoint/2010/main" val="153560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7052B9-0B67-FD05-CD6C-88D41A5FB358}"/>
              </a:ext>
            </a:extLst>
          </p:cNvPr>
          <p:cNvSpPr>
            <a:spLocks noGrp="1"/>
          </p:cNvSpPr>
          <p:nvPr>
            <p:ph type="title"/>
          </p:nvPr>
        </p:nvSpPr>
        <p:spPr>
          <a:xfrm>
            <a:off x="841248" y="548640"/>
            <a:ext cx="3600860" cy="5431536"/>
          </a:xfrm>
        </p:spPr>
        <p:txBody>
          <a:bodyPr>
            <a:normAutofit/>
          </a:bodyPr>
          <a:lstStyle/>
          <a:p>
            <a:r>
              <a:rPr lang="en-US" sz="5000"/>
              <a:t>Gradual Improvement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4F26C2-341F-B76A-61D4-5FACE27BD908}"/>
              </a:ext>
            </a:extLst>
          </p:cNvPr>
          <p:cNvSpPr>
            <a:spLocks noGrp="1"/>
          </p:cNvSpPr>
          <p:nvPr>
            <p:ph idx="1"/>
          </p:nvPr>
        </p:nvSpPr>
        <p:spPr>
          <a:xfrm>
            <a:off x="5126418" y="552091"/>
            <a:ext cx="6224335" cy="5431536"/>
          </a:xfrm>
        </p:spPr>
        <p:txBody>
          <a:bodyPr anchor="ctr">
            <a:normAutofit/>
          </a:bodyPr>
          <a:lstStyle/>
          <a:p>
            <a:r>
              <a:rPr lang="en-US" sz="3600" dirty="0"/>
              <a:t>Make problems simple</a:t>
            </a:r>
          </a:p>
          <a:p>
            <a:r>
              <a:rPr lang="en-US" sz="3600" dirty="0"/>
              <a:t>Don’t get lost in the weeds</a:t>
            </a:r>
          </a:p>
          <a:p>
            <a:r>
              <a:rPr lang="en-US" sz="3600" dirty="0"/>
              <a:t>Use For instead of While… for at least a little while.</a:t>
            </a:r>
          </a:p>
          <a:p>
            <a:endParaRPr lang="en-US" sz="2200" dirty="0"/>
          </a:p>
        </p:txBody>
      </p:sp>
    </p:spTree>
    <p:extLst>
      <p:ext uri="{BB962C8B-B14F-4D97-AF65-F5344CB8AC3E}">
        <p14:creationId xmlns:p14="http://schemas.microsoft.com/office/powerpoint/2010/main" val="131690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3E7582-1A6D-F779-BC6A-5299C914AA27}"/>
              </a:ext>
            </a:extLst>
          </p:cNvPr>
          <p:cNvSpPr>
            <a:spLocks noGrp="1"/>
          </p:cNvSpPr>
          <p:nvPr>
            <p:ph type="title"/>
          </p:nvPr>
        </p:nvSpPr>
        <p:spPr>
          <a:xfrm>
            <a:off x="630936" y="502920"/>
            <a:ext cx="3419856" cy="1463040"/>
          </a:xfrm>
        </p:spPr>
        <p:txBody>
          <a:bodyPr anchor="ctr">
            <a:normAutofit/>
          </a:bodyPr>
          <a:lstStyle/>
          <a:p>
            <a:r>
              <a:rPr lang="en-US" sz="4800" dirty="0"/>
              <a:t>Optimization Functions</a:t>
            </a:r>
          </a:p>
        </p:txBody>
      </p:sp>
      <p:sp>
        <p:nvSpPr>
          <p:cNvPr id="206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FCF563-7E66-98BB-8E90-DC0EF2C5CD8D}"/>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You don’t need this for now.</a:t>
            </a:r>
          </a:p>
        </p:txBody>
      </p:sp>
      <p:pic>
        <p:nvPicPr>
          <p:cNvPr id="2050" name="Picture 2" descr="undefined">
            <a:extLst>
              <a:ext uri="{FF2B5EF4-FFF2-40B4-BE49-F238E27FC236}">
                <a16:creationId xmlns:a16="http://schemas.microsoft.com/office/drawing/2014/main" id="{E5EFAE62-75DC-3B85-C679-13661E9F42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16059" y="2290936"/>
            <a:ext cx="8947690"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576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0CE93-9072-5C2C-963A-45E64F1FC883}"/>
              </a:ext>
            </a:extLst>
          </p:cNvPr>
          <p:cNvSpPr>
            <a:spLocks noGrp="1"/>
          </p:cNvSpPr>
          <p:nvPr>
            <p:ph type="title"/>
          </p:nvPr>
        </p:nvSpPr>
        <p:spPr>
          <a:xfrm>
            <a:off x="838200" y="365125"/>
            <a:ext cx="10515600" cy="1325563"/>
          </a:xfrm>
        </p:spPr>
        <p:txBody>
          <a:bodyPr>
            <a:normAutofit/>
          </a:bodyPr>
          <a:lstStyle/>
          <a:p>
            <a:r>
              <a:rPr lang="en-US" sz="5400"/>
              <a:t>How long does it take?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63055F-6747-3CFB-5F15-0156604847EB}"/>
              </a:ext>
            </a:extLst>
          </p:cNvPr>
          <p:cNvSpPr>
            <a:spLocks noGrp="1"/>
          </p:cNvSpPr>
          <p:nvPr>
            <p:ph idx="1"/>
          </p:nvPr>
        </p:nvSpPr>
        <p:spPr>
          <a:xfrm>
            <a:off x="838200" y="1929384"/>
            <a:ext cx="10515600" cy="4251960"/>
          </a:xfrm>
        </p:spPr>
        <p:txBody>
          <a:bodyPr>
            <a:normAutofit fontScale="92500" lnSpcReduction="20000"/>
          </a:bodyPr>
          <a:lstStyle/>
          <a:p>
            <a:r>
              <a:rPr lang="en-US" sz="3600" dirty="0"/>
              <a:t>Time complexity is:</a:t>
            </a:r>
            <a:br>
              <a:rPr lang="en-US" sz="3600" dirty="0"/>
            </a:br>
            <a:r>
              <a:rPr lang="en-US" sz="3600" dirty="0"/>
              <a:t>- (# Unique States) * (</a:t>
            </a:r>
            <a:r>
              <a:rPr lang="en-US" sz="3600" dirty="0" err="1"/>
              <a:t>Memoized</a:t>
            </a:r>
            <a:r>
              <a:rPr lang="en-US" sz="3600" dirty="0"/>
              <a:t> Complexity)</a:t>
            </a:r>
          </a:p>
          <a:p>
            <a:r>
              <a:rPr lang="en-US" sz="3600" dirty="0"/>
              <a:t>#Unique States</a:t>
            </a:r>
          </a:p>
          <a:p>
            <a:pPr lvl="1"/>
            <a:r>
              <a:rPr lang="en-US" sz="3600" dirty="0"/>
              <a:t>Size of our Recurrence relation</a:t>
            </a:r>
          </a:p>
          <a:p>
            <a:pPr lvl="1"/>
            <a:r>
              <a:rPr lang="en-US" sz="3600" dirty="0"/>
              <a:t>Based on our parameters (usually)</a:t>
            </a:r>
          </a:p>
          <a:p>
            <a:r>
              <a:rPr lang="en-US" sz="3600" dirty="0" err="1"/>
              <a:t>Memoization</a:t>
            </a:r>
            <a:r>
              <a:rPr lang="en-US" sz="3600" dirty="0"/>
              <a:t> Complexity</a:t>
            </a:r>
          </a:p>
          <a:p>
            <a:pPr lvl="1"/>
            <a:r>
              <a:rPr lang="en-US" sz="3600" dirty="0"/>
              <a:t>How many things do we store?</a:t>
            </a:r>
          </a:p>
          <a:p>
            <a:pPr lvl="1"/>
            <a:r>
              <a:rPr lang="en-US" sz="3600" dirty="0"/>
              <a:t>How are we storing them, do we have to worry about indexing?</a:t>
            </a:r>
          </a:p>
          <a:p>
            <a:pPr lvl="2"/>
            <a:r>
              <a:rPr lang="en-US" sz="3600" dirty="0"/>
              <a:t>Usually not for time complexity</a:t>
            </a:r>
          </a:p>
          <a:p>
            <a:pPr marL="914400" lvl="2" indent="0">
              <a:buNone/>
            </a:pPr>
            <a:endParaRPr lang="en-US" sz="2200" dirty="0"/>
          </a:p>
        </p:txBody>
      </p:sp>
    </p:spTree>
    <p:extLst>
      <p:ext uri="{BB962C8B-B14F-4D97-AF65-F5344CB8AC3E}">
        <p14:creationId xmlns:p14="http://schemas.microsoft.com/office/powerpoint/2010/main" val="1165143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D6524-2694-8465-AE8D-428133319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B597DA-D9DA-68AF-9F89-D4C07C9669F6}"/>
              </a:ext>
            </a:extLst>
          </p:cNvPr>
          <p:cNvSpPr>
            <a:spLocks noGrp="1"/>
          </p:cNvSpPr>
          <p:nvPr>
            <p:ph type="ctrTitle"/>
          </p:nvPr>
        </p:nvSpPr>
        <p:spPr/>
        <p:txBody>
          <a:bodyPr/>
          <a:lstStyle/>
          <a:p>
            <a:r>
              <a:rPr lang="en-US" dirty="0"/>
              <a:t>Dynamic Programming</a:t>
            </a:r>
          </a:p>
        </p:txBody>
      </p:sp>
      <p:sp>
        <p:nvSpPr>
          <p:cNvPr id="3" name="Subtitle 2">
            <a:extLst>
              <a:ext uri="{FF2B5EF4-FFF2-40B4-BE49-F238E27FC236}">
                <a16:creationId xmlns:a16="http://schemas.microsoft.com/office/drawing/2014/main" id="{22A3FDD8-BD0C-44A8-016F-1AAEF93DE453}"/>
              </a:ext>
            </a:extLst>
          </p:cNvPr>
          <p:cNvSpPr>
            <a:spLocks noGrp="1"/>
          </p:cNvSpPr>
          <p:nvPr>
            <p:ph type="subTitle" idx="1"/>
          </p:nvPr>
        </p:nvSpPr>
        <p:spPr/>
        <p:txBody>
          <a:bodyPr>
            <a:normAutofit lnSpcReduction="10000"/>
          </a:bodyPr>
          <a:lstStyle/>
          <a:p>
            <a:r>
              <a:rPr lang="en-US" dirty="0"/>
              <a:t>Talk 1/3: Introduction to Dynamic Programming</a:t>
            </a:r>
            <a:br>
              <a:rPr lang="en-US" dirty="0"/>
            </a:br>
            <a:r>
              <a:rPr lang="en-US" dirty="0" err="1"/>
              <a:t>Memoization</a:t>
            </a:r>
            <a:endParaRPr lang="en-US" dirty="0"/>
          </a:p>
          <a:p>
            <a:r>
              <a:rPr lang="en-US" dirty="0"/>
              <a:t>Structure</a:t>
            </a:r>
          </a:p>
          <a:p>
            <a:r>
              <a:rPr lang="en-US" dirty="0"/>
              <a:t>Cost</a:t>
            </a:r>
          </a:p>
          <a:p>
            <a:endParaRPr lang="en-US" dirty="0"/>
          </a:p>
        </p:txBody>
      </p:sp>
    </p:spTree>
    <p:extLst>
      <p:ext uri="{BB962C8B-B14F-4D97-AF65-F5344CB8AC3E}">
        <p14:creationId xmlns:p14="http://schemas.microsoft.com/office/powerpoint/2010/main" val="980881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519FE-5E4D-A048-B235-3F53785C8065}"/>
              </a:ext>
            </a:extLst>
          </p:cNvPr>
          <p:cNvSpPr>
            <a:spLocks noGrp="1"/>
          </p:cNvSpPr>
          <p:nvPr>
            <p:ph type="title"/>
          </p:nvPr>
        </p:nvSpPr>
        <p:spPr>
          <a:xfrm>
            <a:off x="841248" y="548640"/>
            <a:ext cx="3600860" cy="5431536"/>
          </a:xfrm>
        </p:spPr>
        <p:txBody>
          <a:bodyPr>
            <a:normAutofit/>
          </a:bodyPr>
          <a:lstStyle/>
          <a:p>
            <a:r>
              <a:rPr lang="en-US" sz="5400"/>
              <a:t>Technical Side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F7C1A4-3A29-EFD3-81AB-5D90E129258F}"/>
              </a:ext>
            </a:extLst>
          </p:cNvPr>
          <p:cNvSpPr>
            <a:spLocks noGrp="1"/>
          </p:cNvSpPr>
          <p:nvPr>
            <p:ph idx="1"/>
          </p:nvPr>
        </p:nvSpPr>
        <p:spPr>
          <a:xfrm>
            <a:off x="5126418" y="552091"/>
            <a:ext cx="6224335" cy="5431536"/>
          </a:xfrm>
        </p:spPr>
        <p:txBody>
          <a:bodyPr anchor="ctr">
            <a:normAutofit/>
          </a:bodyPr>
          <a:lstStyle/>
          <a:p>
            <a:r>
              <a:rPr lang="en-US" sz="3600" dirty="0"/>
              <a:t>Function Call Stack construction is expensive!</a:t>
            </a:r>
          </a:p>
          <a:p>
            <a:pPr lvl="1"/>
            <a:r>
              <a:rPr lang="en-US" sz="3600" dirty="0"/>
              <a:t>Most compiled bits of code (python and C++) are NOT </a:t>
            </a:r>
            <a:r>
              <a:rPr lang="en-US" sz="3600" dirty="0" err="1"/>
              <a:t>inlined</a:t>
            </a:r>
            <a:r>
              <a:rPr lang="en-US" sz="3600" dirty="0"/>
              <a:t>, and therefore expensive</a:t>
            </a:r>
          </a:p>
          <a:p>
            <a:r>
              <a:rPr lang="en-US" sz="3600" dirty="0"/>
              <a:t>Debugging takes time</a:t>
            </a:r>
          </a:p>
          <a:p>
            <a:endParaRPr lang="en-US" sz="3600" dirty="0"/>
          </a:p>
        </p:txBody>
      </p:sp>
    </p:spTree>
    <p:extLst>
      <p:ext uri="{BB962C8B-B14F-4D97-AF65-F5344CB8AC3E}">
        <p14:creationId xmlns:p14="http://schemas.microsoft.com/office/powerpoint/2010/main" val="2846924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AF28-D22F-9123-F4DB-05DB71B33434}"/>
              </a:ext>
            </a:extLst>
          </p:cNvPr>
          <p:cNvSpPr>
            <a:spLocks noGrp="1"/>
          </p:cNvSpPr>
          <p:nvPr>
            <p:ph type="title"/>
          </p:nvPr>
        </p:nvSpPr>
        <p:spPr/>
        <p:txBody>
          <a:bodyPr/>
          <a:lstStyle/>
          <a:p>
            <a:r>
              <a:rPr lang="en-US" dirty="0"/>
              <a:t>End (with ASM explained)</a:t>
            </a:r>
          </a:p>
        </p:txBody>
      </p:sp>
      <p:sp>
        <p:nvSpPr>
          <p:cNvPr id="3" name="Content Placeholder 2">
            <a:extLst>
              <a:ext uri="{FF2B5EF4-FFF2-40B4-BE49-F238E27FC236}">
                <a16:creationId xmlns:a16="http://schemas.microsoft.com/office/drawing/2014/main" id="{68773C30-FC52-DF83-85CB-ADE83EE8097F}"/>
              </a:ext>
            </a:extLst>
          </p:cNvPr>
          <p:cNvSpPr>
            <a:spLocks noGrp="1"/>
          </p:cNvSpPr>
          <p:nvPr>
            <p:ph idx="1"/>
          </p:nvPr>
        </p:nvSpPr>
        <p:spPr/>
        <p:txBody>
          <a:bodyPr>
            <a:normAutofit fontScale="62500" lnSpcReduction="20000"/>
          </a:bodyPr>
          <a:lstStyle/>
          <a:p>
            <a:pPr marL="0" indent="0">
              <a:buNone/>
            </a:pPr>
            <a:r>
              <a:rPr lang="en-US" dirty="0"/>
              <a:t>In general, this is what happens:</a:t>
            </a:r>
          </a:p>
          <a:p>
            <a:pPr>
              <a:buFont typeface="+mj-lt"/>
              <a:buAutoNum type="arabicPeriod"/>
            </a:pPr>
            <a:r>
              <a:rPr lang="en-US" dirty="0"/>
              <a:t>Arguments to the function are stored on the stack. In platform specific order.</a:t>
            </a:r>
          </a:p>
          <a:p>
            <a:pPr>
              <a:buFont typeface="+mj-lt"/>
              <a:buAutoNum type="arabicPeriod"/>
            </a:pPr>
            <a:r>
              <a:rPr lang="en-US" dirty="0"/>
              <a:t>Location for return value is "allocated" on the stack</a:t>
            </a:r>
          </a:p>
          <a:p>
            <a:pPr>
              <a:buFont typeface="+mj-lt"/>
              <a:buAutoNum type="arabicPeriod"/>
            </a:pPr>
            <a:r>
              <a:rPr lang="en-US" dirty="0"/>
              <a:t>The return address for the function is also stored in the stack or in a special purpose CPU register.</a:t>
            </a:r>
          </a:p>
          <a:p>
            <a:pPr>
              <a:buFont typeface="+mj-lt"/>
              <a:buAutoNum type="arabicPeriod"/>
            </a:pPr>
            <a:r>
              <a:rPr lang="en-US" dirty="0"/>
              <a:t>The function (or actually, the address of the function) is called, either through a CPU specific call instruction or through a normal </a:t>
            </a:r>
            <a:r>
              <a:rPr lang="en-US" dirty="0" err="1"/>
              <a:t>jmp</a:t>
            </a:r>
            <a:r>
              <a:rPr lang="en-US" dirty="0"/>
              <a:t> or </a:t>
            </a:r>
            <a:r>
              <a:rPr lang="en-US" dirty="0" err="1"/>
              <a:t>br</a:t>
            </a:r>
            <a:r>
              <a:rPr lang="en-US" dirty="0"/>
              <a:t> instruction (jump/branch)</a:t>
            </a:r>
          </a:p>
          <a:p>
            <a:pPr>
              <a:buFont typeface="+mj-lt"/>
              <a:buAutoNum type="arabicPeriod"/>
            </a:pPr>
            <a:r>
              <a:rPr lang="en-US" dirty="0"/>
              <a:t>The function reads the arguments (if any) from the stack and the runs the function code</a:t>
            </a:r>
          </a:p>
          <a:p>
            <a:pPr>
              <a:buFont typeface="+mj-lt"/>
              <a:buAutoNum type="arabicPeriod"/>
            </a:pPr>
            <a:r>
              <a:rPr lang="en-US" dirty="0"/>
              <a:t>Return value from function is stored in the specified location (stack or special purpose CPU register)</a:t>
            </a:r>
          </a:p>
          <a:p>
            <a:pPr>
              <a:buFont typeface="+mj-lt"/>
              <a:buAutoNum type="arabicPeriod"/>
            </a:pPr>
            <a:r>
              <a:rPr lang="en-US" dirty="0"/>
              <a:t>Execution jumps back to the caller and the stack is cleared (by restoring the stack pointer to its initial value).</a:t>
            </a:r>
          </a:p>
          <a:p>
            <a:pPr marL="0" indent="0">
              <a:buNone/>
            </a:pPr>
            <a:r>
              <a:rPr lang="en-US" dirty="0"/>
              <a:t>The details of the above vary from platform to platform and even from compiler to compiler (see e.g. STDCALL vs CDECL calling conventions). For instance, in some cases, CPU registers are used instead of storing stuff on the stack. The general idea is the same though</a:t>
            </a:r>
          </a:p>
          <a:p>
            <a:pPr marL="0" indent="0">
              <a:buNone/>
            </a:pPr>
            <a:r>
              <a:rPr lang="en-US" dirty="0"/>
              <a:t>Source: Some guy on </a:t>
            </a:r>
            <a:r>
              <a:rPr lang="en-US" dirty="0" err="1"/>
              <a:t>stackoverflow</a:t>
            </a:r>
            <a:br>
              <a:rPr lang="en-US" dirty="0"/>
            </a:br>
            <a:r>
              <a:rPr lang="en-US" dirty="0"/>
              <a:t>https://</a:t>
            </a:r>
            <a:r>
              <a:rPr lang="en-US" dirty="0" err="1"/>
              <a:t>stackoverflow.com</a:t>
            </a:r>
            <a:r>
              <a:rPr lang="en-US" dirty="0"/>
              <a:t>/questions/1585137/what-happens-in-assembly-language-when-you-call-a-method-function</a:t>
            </a:r>
          </a:p>
        </p:txBody>
      </p:sp>
    </p:spTree>
    <p:extLst>
      <p:ext uri="{BB962C8B-B14F-4D97-AF65-F5344CB8AC3E}">
        <p14:creationId xmlns:p14="http://schemas.microsoft.com/office/powerpoint/2010/main" val="1091875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F19BD-3A33-C1D4-E0EC-4A22281A627A}"/>
              </a:ext>
            </a:extLst>
          </p:cNvPr>
          <p:cNvSpPr>
            <a:spLocks noGrp="1"/>
          </p:cNvSpPr>
          <p:nvPr>
            <p:ph type="title"/>
          </p:nvPr>
        </p:nvSpPr>
        <p:spPr/>
        <p:txBody>
          <a:bodyPr/>
          <a:lstStyle/>
          <a:p>
            <a:r>
              <a:rPr lang="en-US" dirty="0"/>
              <a:t>Next Meeting</a:t>
            </a:r>
          </a:p>
        </p:txBody>
      </p:sp>
      <p:sp>
        <p:nvSpPr>
          <p:cNvPr id="3" name="Content Placeholder 2">
            <a:extLst>
              <a:ext uri="{FF2B5EF4-FFF2-40B4-BE49-F238E27FC236}">
                <a16:creationId xmlns:a16="http://schemas.microsoft.com/office/drawing/2014/main" id="{B22C9843-9734-0058-7B9C-BA32BD191B50}"/>
              </a:ext>
            </a:extLst>
          </p:cNvPr>
          <p:cNvSpPr>
            <a:spLocks noGrp="1"/>
          </p:cNvSpPr>
          <p:nvPr>
            <p:ph idx="1"/>
          </p:nvPr>
        </p:nvSpPr>
        <p:spPr/>
        <p:txBody>
          <a:bodyPr/>
          <a:lstStyle/>
          <a:p>
            <a:r>
              <a:rPr lang="en-US" dirty="0"/>
              <a:t>Baldwin 548!</a:t>
            </a:r>
            <a:br>
              <a:rPr lang="en-US" dirty="0"/>
            </a:br>
            <a:endParaRPr lang="en-US" dirty="0"/>
          </a:p>
          <a:p>
            <a:r>
              <a:rPr lang="en-US" dirty="0"/>
              <a:t>Food? Yes</a:t>
            </a:r>
          </a:p>
          <a:p>
            <a:endParaRPr lang="en-US" dirty="0"/>
          </a:p>
          <a:p>
            <a:r>
              <a:rPr lang="en-US" dirty="0"/>
              <a:t>February 24</a:t>
            </a:r>
            <a:r>
              <a:rPr lang="en-US" baseline="30000" dirty="0"/>
              <a:t>th</a:t>
            </a:r>
            <a:endParaRPr lang="en-US" dirty="0"/>
          </a:p>
          <a:p>
            <a:endParaRPr lang="en-US" dirty="0"/>
          </a:p>
          <a:p>
            <a:r>
              <a:rPr lang="en-US" dirty="0"/>
              <a:t>Topic: Greedy Algorithms</a:t>
            </a:r>
          </a:p>
        </p:txBody>
      </p:sp>
    </p:spTree>
    <p:extLst>
      <p:ext uri="{BB962C8B-B14F-4D97-AF65-F5344CB8AC3E}">
        <p14:creationId xmlns:p14="http://schemas.microsoft.com/office/powerpoint/2010/main" val="191714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ED722-1559-3652-8585-71308FA34ED3}"/>
              </a:ext>
            </a:extLst>
          </p:cNvPr>
          <p:cNvSpPr>
            <a:spLocks noGrp="1"/>
          </p:cNvSpPr>
          <p:nvPr>
            <p:ph type="title"/>
          </p:nvPr>
        </p:nvSpPr>
        <p:spPr>
          <a:xfrm>
            <a:off x="635000" y="640823"/>
            <a:ext cx="3418659" cy="5583148"/>
          </a:xfrm>
        </p:spPr>
        <p:txBody>
          <a:bodyPr anchor="ctr">
            <a:normAutofit/>
          </a:bodyPr>
          <a:lstStyle/>
          <a:p>
            <a:r>
              <a:rPr lang="en-US" sz="4600" dirty="0"/>
              <a:t>What is Dynamic Programming (DP)?</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20B7476-9002-CD21-A14A-31F5FD75B061}"/>
              </a:ext>
            </a:extLst>
          </p:cNvPr>
          <p:cNvGraphicFramePr>
            <a:graphicFrameLocks noGrp="1"/>
          </p:cNvGraphicFramePr>
          <p:nvPr>
            <p:ph idx="1"/>
            <p:extLst>
              <p:ext uri="{D42A27DB-BD31-4B8C-83A1-F6EECF244321}">
                <p14:modId xmlns:p14="http://schemas.microsoft.com/office/powerpoint/2010/main" val="62270403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584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45DB0-31FB-1D04-4EBE-2F51CED1A05E}"/>
              </a:ext>
            </a:extLst>
          </p:cNvPr>
          <p:cNvSpPr>
            <a:spLocks noGrp="1"/>
          </p:cNvSpPr>
          <p:nvPr>
            <p:ph type="title"/>
          </p:nvPr>
        </p:nvSpPr>
        <p:spPr>
          <a:xfrm>
            <a:off x="838200" y="365125"/>
            <a:ext cx="10515600" cy="1325563"/>
          </a:xfrm>
        </p:spPr>
        <p:txBody>
          <a:bodyPr>
            <a:normAutofit/>
          </a:bodyPr>
          <a:lstStyle/>
          <a:p>
            <a:r>
              <a:rPr lang="en-US" sz="5400"/>
              <a:t>Not Divide And Conquer!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AAA8E9-368E-C6A2-1F84-4F13AB291547}"/>
              </a:ext>
            </a:extLst>
          </p:cNvPr>
          <p:cNvSpPr>
            <a:spLocks noGrp="1"/>
          </p:cNvSpPr>
          <p:nvPr>
            <p:ph idx="1"/>
          </p:nvPr>
        </p:nvSpPr>
        <p:spPr>
          <a:xfrm>
            <a:off x="838200" y="1929384"/>
            <a:ext cx="10515600" cy="4251960"/>
          </a:xfrm>
        </p:spPr>
        <p:txBody>
          <a:bodyPr>
            <a:normAutofit fontScale="92500"/>
          </a:bodyPr>
          <a:lstStyle/>
          <a:p>
            <a:r>
              <a:rPr lang="en-US" sz="3600" dirty="0"/>
              <a:t>Divide And Conquer is still recursion</a:t>
            </a:r>
          </a:p>
          <a:p>
            <a:r>
              <a:rPr lang="en-US" sz="3600" dirty="0"/>
              <a:t>Divide And Conquer should always be parallelizable! Dynamic Programming does not make this guarantee</a:t>
            </a:r>
          </a:p>
          <a:p>
            <a:r>
              <a:rPr lang="en-US" sz="3600" dirty="0"/>
              <a:t>Algorithms like FFT, </a:t>
            </a:r>
            <a:r>
              <a:rPr lang="en-US" sz="3600" dirty="0" err="1"/>
              <a:t>mergesort</a:t>
            </a:r>
            <a:r>
              <a:rPr lang="en-US" sz="3600" dirty="0"/>
              <a:t> (quicksort, </a:t>
            </a:r>
            <a:r>
              <a:rPr lang="en-US" sz="3600" dirty="0" err="1"/>
              <a:t>timsort</a:t>
            </a:r>
            <a:r>
              <a:rPr lang="en-US" sz="3600" dirty="0"/>
              <a:t>), Karatsuba are all Divide and Conquer, not Dynamic Programming.</a:t>
            </a:r>
          </a:p>
          <a:p>
            <a:r>
              <a:rPr lang="en-US" sz="3600" dirty="0"/>
              <a:t>Divide and Conquer can be analyzed by Master Theorem, Dynamic Programming cannot always be</a:t>
            </a:r>
          </a:p>
          <a:p>
            <a:endParaRPr lang="en-US" sz="2200" dirty="0"/>
          </a:p>
        </p:txBody>
      </p:sp>
    </p:spTree>
    <p:extLst>
      <p:ext uri="{BB962C8B-B14F-4D97-AF65-F5344CB8AC3E}">
        <p14:creationId xmlns:p14="http://schemas.microsoft.com/office/powerpoint/2010/main" val="253554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792DF-89C4-32C3-790A-0E775A4F05A1}"/>
              </a:ext>
            </a:extLst>
          </p:cNvPr>
          <p:cNvSpPr>
            <a:spLocks noGrp="1"/>
          </p:cNvSpPr>
          <p:nvPr>
            <p:ph type="title"/>
          </p:nvPr>
        </p:nvSpPr>
        <p:spPr>
          <a:xfrm>
            <a:off x="630936" y="639520"/>
            <a:ext cx="3429000" cy="1719072"/>
          </a:xfrm>
        </p:spPr>
        <p:txBody>
          <a:bodyPr anchor="b">
            <a:normAutofit/>
          </a:bodyPr>
          <a:lstStyle/>
          <a:p>
            <a:r>
              <a:rPr lang="en-US" sz="5400" dirty="0"/>
              <a:t>Two Big Parts</a:t>
            </a:r>
          </a:p>
        </p:txBody>
      </p:sp>
      <p:sp>
        <p:nvSpPr>
          <p:cNvPr id="103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F1F00F-CCD3-5469-2B04-3FDA68495EBC}"/>
              </a:ext>
            </a:extLst>
          </p:cNvPr>
          <p:cNvSpPr>
            <a:spLocks noGrp="1"/>
          </p:cNvSpPr>
          <p:nvPr>
            <p:ph idx="1"/>
          </p:nvPr>
        </p:nvSpPr>
        <p:spPr>
          <a:xfrm>
            <a:off x="0" y="2786214"/>
            <a:ext cx="5344732" cy="3410712"/>
          </a:xfrm>
        </p:spPr>
        <p:txBody>
          <a:bodyPr anchor="t">
            <a:noAutofit/>
          </a:bodyPr>
          <a:lstStyle/>
          <a:p>
            <a:r>
              <a:rPr lang="en-US" dirty="0"/>
              <a:t>Recursive Top Down </a:t>
            </a:r>
            <a:r>
              <a:rPr lang="en-US" dirty="0" err="1"/>
              <a:t>Memoization</a:t>
            </a:r>
            <a:endParaRPr lang="en-US" dirty="0"/>
          </a:p>
          <a:p>
            <a:pPr lvl="1"/>
            <a:r>
              <a:rPr lang="en-US" sz="2800" dirty="0"/>
              <a:t>Largest problem broken down</a:t>
            </a:r>
          </a:p>
          <a:p>
            <a:r>
              <a:rPr lang="en-US" dirty="0"/>
              <a:t>Iterative Bottom Up Tabulation</a:t>
            </a:r>
          </a:p>
          <a:p>
            <a:pPr lvl="1"/>
            <a:r>
              <a:rPr lang="en-US" sz="2800" dirty="0"/>
              <a:t>Smallest problems solved first</a:t>
            </a:r>
          </a:p>
        </p:txBody>
      </p:sp>
      <p:pic>
        <p:nvPicPr>
          <p:cNvPr id="1028" name="Picture 4" descr="A diagram of a diagram&#10;&#10;Description automatically generated">
            <a:extLst>
              <a:ext uri="{FF2B5EF4-FFF2-40B4-BE49-F238E27FC236}">
                <a16:creationId xmlns:a16="http://schemas.microsoft.com/office/drawing/2014/main" id="{9F5414A9-11B0-D000-F87A-2276FAD444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99888" y="661074"/>
            <a:ext cx="6903720" cy="5177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199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8822CE-1B21-F30B-C328-7B8FB803D128}"/>
              </a:ext>
            </a:extLst>
          </p:cNvPr>
          <p:cNvSpPr>
            <a:spLocks noGrp="1"/>
          </p:cNvSpPr>
          <p:nvPr>
            <p:ph type="title"/>
          </p:nvPr>
        </p:nvSpPr>
        <p:spPr>
          <a:xfrm>
            <a:off x="841248" y="548640"/>
            <a:ext cx="3600860" cy="5431536"/>
          </a:xfrm>
        </p:spPr>
        <p:txBody>
          <a:bodyPr>
            <a:normAutofit/>
          </a:bodyPr>
          <a:lstStyle/>
          <a:p>
            <a:r>
              <a:rPr lang="en-US" sz="5400" dirty="0"/>
              <a:t>Fibonacci</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3F0FCF-41D2-30C8-ECE3-0B53C12B48EA}"/>
              </a:ext>
            </a:extLst>
          </p:cNvPr>
          <p:cNvSpPr>
            <a:spLocks noGrp="1"/>
          </p:cNvSpPr>
          <p:nvPr>
            <p:ph idx="1"/>
          </p:nvPr>
        </p:nvSpPr>
        <p:spPr>
          <a:xfrm>
            <a:off x="5126418" y="552091"/>
            <a:ext cx="6224335" cy="5431536"/>
          </a:xfrm>
        </p:spPr>
        <p:txBody>
          <a:bodyPr anchor="ctr">
            <a:normAutofit/>
          </a:bodyPr>
          <a:lstStyle/>
          <a:p>
            <a:pPr marL="0" indent="0">
              <a:buNone/>
            </a:pPr>
            <a:r>
              <a:rPr lang="en-US" sz="5400" dirty="0"/>
              <a:t>Code time!</a:t>
            </a:r>
          </a:p>
        </p:txBody>
      </p:sp>
    </p:spTree>
    <p:extLst>
      <p:ext uri="{BB962C8B-B14F-4D97-AF65-F5344CB8AC3E}">
        <p14:creationId xmlns:p14="http://schemas.microsoft.com/office/powerpoint/2010/main" val="354089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C1CC8-807A-AF5A-E264-3E511EE0B415}"/>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latin typeface="+mj-lt"/>
                <a:ea typeface="+mj-ea"/>
                <a:cs typeface="+mj-cs"/>
              </a:rPr>
              <a:t>Naïve Recurrence</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black and white math symbol&#10;&#10;Description automatically generated">
            <a:extLst>
              <a:ext uri="{FF2B5EF4-FFF2-40B4-BE49-F238E27FC236}">
                <a16:creationId xmlns:a16="http://schemas.microsoft.com/office/drawing/2014/main" id="{D91D24FE-B087-ABB3-3C02-BC948693185D}"/>
              </a:ext>
            </a:extLst>
          </p:cNvPr>
          <p:cNvPicPr>
            <a:picLocks noGrp="1" noChangeAspect="1"/>
          </p:cNvPicPr>
          <p:nvPr>
            <p:ph idx="1"/>
          </p:nvPr>
        </p:nvPicPr>
        <p:blipFill>
          <a:blip r:embed="rId2"/>
          <a:stretch>
            <a:fillRect/>
          </a:stretch>
        </p:blipFill>
        <p:spPr>
          <a:xfrm>
            <a:off x="630936" y="2887017"/>
            <a:ext cx="3429000" cy="782770"/>
          </a:xfrm>
        </p:spPr>
      </p:pic>
      <p:pic>
        <p:nvPicPr>
          <p:cNvPr id="5" name="Content Placeholder 4" descr="A diagram of a triangle with letters and numbers&#10;&#10;Description automatically generated">
            <a:extLst>
              <a:ext uri="{FF2B5EF4-FFF2-40B4-BE49-F238E27FC236}">
                <a16:creationId xmlns:a16="http://schemas.microsoft.com/office/drawing/2014/main" id="{437A49CA-32ED-7CE0-049A-DD1AA89C4C49}"/>
              </a:ext>
            </a:extLst>
          </p:cNvPr>
          <p:cNvPicPr>
            <a:picLocks noChangeAspect="1"/>
          </p:cNvPicPr>
          <p:nvPr/>
        </p:nvPicPr>
        <p:blipFill>
          <a:blip r:embed="rId3"/>
          <a:stretch>
            <a:fillRect/>
          </a:stretch>
        </p:blipFill>
        <p:spPr>
          <a:xfrm>
            <a:off x="5547322" y="640080"/>
            <a:ext cx="5117667" cy="5577840"/>
          </a:xfrm>
          <a:prstGeom prst="rect">
            <a:avLst/>
          </a:prstGeom>
        </p:spPr>
      </p:pic>
      <p:sp>
        <p:nvSpPr>
          <p:cNvPr id="8" name="TextBox 7">
            <a:extLst>
              <a:ext uri="{FF2B5EF4-FFF2-40B4-BE49-F238E27FC236}">
                <a16:creationId xmlns:a16="http://schemas.microsoft.com/office/drawing/2014/main" id="{E465EBFB-538E-BDB2-85F4-9C0AD58F0479}"/>
              </a:ext>
            </a:extLst>
          </p:cNvPr>
          <p:cNvSpPr txBox="1"/>
          <p:nvPr/>
        </p:nvSpPr>
        <p:spPr>
          <a:xfrm>
            <a:off x="866450" y="4014343"/>
            <a:ext cx="3856397" cy="1200329"/>
          </a:xfrm>
          <a:prstGeom prst="rect">
            <a:avLst/>
          </a:prstGeom>
          <a:noFill/>
        </p:spPr>
        <p:txBody>
          <a:bodyPr wrap="square" rtlCol="0">
            <a:spAutoFit/>
          </a:bodyPr>
          <a:lstStyle/>
          <a:p>
            <a:r>
              <a:rPr lang="en-US" sz="3600" dirty="0"/>
              <a:t>O(n)?</a:t>
            </a:r>
            <a:br>
              <a:rPr lang="en-US" sz="3600" dirty="0"/>
            </a:br>
            <a:r>
              <a:rPr lang="en-US" sz="3600" dirty="0"/>
              <a:t>O(2^n)?</a:t>
            </a:r>
          </a:p>
        </p:txBody>
      </p:sp>
    </p:spTree>
    <p:extLst>
      <p:ext uri="{BB962C8B-B14F-4D97-AF65-F5344CB8AC3E}">
        <p14:creationId xmlns:p14="http://schemas.microsoft.com/office/powerpoint/2010/main" val="76782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A614A-0B17-8D67-EB05-9555AA8446C9}"/>
              </a:ext>
            </a:extLst>
          </p:cNvPr>
          <p:cNvSpPr>
            <a:spLocks noGrp="1"/>
          </p:cNvSpPr>
          <p:nvPr>
            <p:ph type="title"/>
          </p:nvPr>
        </p:nvSpPr>
        <p:spPr>
          <a:xfrm>
            <a:off x="838200" y="365125"/>
            <a:ext cx="10515600" cy="1325563"/>
          </a:xfrm>
        </p:spPr>
        <p:txBody>
          <a:bodyPr>
            <a:normAutofit/>
          </a:bodyPr>
          <a:lstStyle/>
          <a:p>
            <a:r>
              <a:rPr lang="en-US" sz="5400" dirty="0" err="1"/>
              <a:t>Memoization</a:t>
            </a:r>
            <a:r>
              <a:rPr lang="en-US" sz="5400" dirty="0"/>
              <a:t> – Not Memorization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DC05E-BAE7-931F-C086-C48063695374}"/>
              </a:ext>
            </a:extLst>
          </p:cNvPr>
          <p:cNvSpPr>
            <a:spLocks noGrp="1"/>
          </p:cNvSpPr>
          <p:nvPr>
            <p:ph idx="1"/>
          </p:nvPr>
        </p:nvSpPr>
        <p:spPr>
          <a:xfrm>
            <a:off x="838200" y="1929384"/>
            <a:ext cx="10515600" cy="4251960"/>
          </a:xfrm>
        </p:spPr>
        <p:txBody>
          <a:bodyPr>
            <a:normAutofit/>
          </a:bodyPr>
          <a:lstStyle/>
          <a:p>
            <a:r>
              <a:rPr lang="en-US" sz="3600" dirty="0"/>
              <a:t>Hash Maps store values</a:t>
            </a:r>
          </a:p>
          <a:p>
            <a:r>
              <a:rPr lang="en-US" sz="3600" dirty="0"/>
              <a:t>Only works for </a:t>
            </a:r>
            <a:r>
              <a:rPr lang="en-US" sz="3600" b="1" dirty="0"/>
              <a:t>overlapping </a:t>
            </a:r>
            <a:r>
              <a:rPr lang="en-US" sz="3600" dirty="0"/>
              <a:t>sub problems!</a:t>
            </a:r>
          </a:p>
          <a:p>
            <a:r>
              <a:rPr lang="en-US" sz="3600" dirty="0"/>
              <a:t>Values are created on demand – usually via some relationship we can deduce</a:t>
            </a:r>
          </a:p>
          <a:p>
            <a:r>
              <a:rPr lang="en-US" sz="3600" dirty="0"/>
              <a:t>Divide And Conquer also uses </a:t>
            </a:r>
            <a:r>
              <a:rPr lang="en-US" sz="3600" dirty="0" err="1"/>
              <a:t>Memoization</a:t>
            </a:r>
            <a:endParaRPr lang="en-US" sz="3600" dirty="0"/>
          </a:p>
          <a:p>
            <a:pPr marL="0" indent="0">
              <a:buNone/>
            </a:pPr>
            <a:endParaRPr lang="en-US" sz="2200" dirty="0"/>
          </a:p>
          <a:p>
            <a:endParaRPr lang="en-US" sz="2200" b="1" dirty="0"/>
          </a:p>
          <a:p>
            <a:endParaRPr lang="en-US" sz="2200" dirty="0"/>
          </a:p>
        </p:txBody>
      </p:sp>
    </p:spTree>
    <p:extLst>
      <p:ext uri="{BB962C8B-B14F-4D97-AF65-F5344CB8AC3E}">
        <p14:creationId xmlns:p14="http://schemas.microsoft.com/office/powerpoint/2010/main" val="1412683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ABE2F-2939-8AEF-AECC-3AEB94275775}"/>
              </a:ext>
            </a:extLst>
          </p:cNvPr>
          <p:cNvSpPr>
            <a:spLocks noGrp="1"/>
          </p:cNvSpPr>
          <p:nvPr>
            <p:ph type="title"/>
          </p:nvPr>
        </p:nvSpPr>
        <p:spPr>
          <a:xfrm>
            <a:off x="838200" y="365125"/>
            <a:ext cx="10515600" cy="1325563"/>
          </a:xfrm>
        </p:spPr>
        <p:txBody>
          <a:bodyPr>
            <a:normAutofit/>
          </a:bodyPr>
          <a:lstStyle/>
          <a:p>
            <a:r>
              <a:rPr lang="en-US" sz="5400"/>
              <a:t>Hash not Cache!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71EA36-611B-0F5A-AAE0-CC74BB476042}"/>
              </a:ext>
            </a:extLst>
          </p:cNvPr>
          <p:cNvSpPr>
            <a:spLocks noGrp="1"/>
          </p:cNvSpPr>
          <p:nvPr>
            <p:ph idx="1"/>
          </p:nvPr>
        </p:nvSpPr>
        <p:spPr>
          <a:xfrm>
            <a:off x="838200" y="1929384"/>
            <a:ext cx="10515600" cy="4251960"/>
          </a:xfrm>
        </p:spPr>
        <p:txBody>
          <a:bodyPr>
            <a:normAutofit/>
          </a:bodyPr>
          <a:lstStyle/>
          <a:p>
            <a:r>
              <a:rPr lang="en-US" sz="3600" dirty="0"/>
              <a:t>Hashes are dictionaries or maps</a:t>
            </a:r>
          </a:p>
          <a:p>
            <a:r>
              <a:rPr lang="en-US" sz="3600" dirty="0"/>
              <a:t>A cache is data which *might* be accessed by a system – both in software and hardware</a:t>
            </a:r>
          </a:p>
          <a:p>
            <a:r>
              <a:rPr lang="en-US" sz="3600" dirty="0"/>
              <a:t>We don’t need to worry about cache hit miss locality when doing competitive programming</a:t>
            </a:r>
          </a:p>
        </p:txBody>
      </p:sp>
    </p:spTree>
    <p:extLst>
      <p:ext uri="{BB962C8B-B14F-4D97-AF65-F5344CB8AC3E}">
        <p14:creationId xmlns:p14="http://schemas.microsoft.com/office/powerpoint/2010/main" val="1125684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475</TotalTime>
  <Words>793</Words>
  <Application>Microsoft Macintosh PowerPoint</Application>
  <PresentationFormat>Widescreen</PresentationFormat>
  <Paragraphs>95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Calibri</vt:lpstr>
      <vt:lpstr>Office Theme</vt:lpstr>
      <vt:lpstr>ICPC@UC</vt:lpstr>
      <vt:lpstr>Dynamic Programming</vt:lpstr>
      <vt:lpstr>What is Dynamic Programming (DP)?</vt:lpstr>
      <vt:lpstr>Not Divide And Conquer!</vt:lpstr>
      <vt:lpstr>Two Big Parts</vt:lpstr>
      <vt:lpstr>Fibonacci</vt:lpstr>
      <vt:lpstr>Naïve Recurrence</vt:lpstr>
      <vt:lpstr>Memoization – Not Memorization</vt:lpstr>
      <vt:lpstr>Hash not Cache!</vt:lpstr>
      <vt:lpstr>Naïve Recurrence</vt:lpstr>
      <vt:lpstr>Memoized Recurrence</vt:lpstr>
      <vt:lpstr>A bad example…</vt:lpstr>
      <vt:lpstr>Dynamic Programming Structure</vt:lpstr>
      <vt:lpstr>Recurrence Relation</vt:lpstr>
      <vt:lpstr>Follow Recursion Naturally</vt:lpstr>
      <vt:lpstr>EVERYTHING Needs a Base Case</vt:lpstr>
      <vt:lpstr>Gradual Improvement</vt:lpstr>
      <vt:lpstr>Optimization Functions</vt:lpstr>
      <vt:lpstr>How long does it take?</vt:lpstr>
      <vt:lpstr>Technical Side</vt:lpstr>
      <vt:lpstr>End (with ASM explained)</vt:lpstr>
      <vt:lpstr>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Weese, Sam (weesesr)</dc:creator>
  <cp:lastModifiedBy>Weese, Sam (weesesr)</cp:lastModifiedBy>
  <cp:revision>2</cp:revision>
  <dcterms:created xsi:type="dcterms:W3CDTF">2025-02-01T16:50:22Z</dcterms:created>
  <dcterms:modified xsi:type="dcterms:W3CDTF">2025-03-30T21:31:30Z</dcterms:modified>
</cp:coreProperties>
</file>