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8" r:id="rId3"/>
    <p:sldId id="257" r:id="rId4"/>
    <p:sldId id="281" r:id="rId5"/>
    <p:sldId id="285" r:id="rId6"/>
    <p:sldId id="288" r:id="rId7"/>
    <p:sldId id="301" r:id="rId8"/>
    <p:sldId id="278" r:id="rId9"/>
    <p:sldId id="286" r:id="rId10"/>
    <p:sldId id="287" r:id="rId11"/>
    <p:sldId id="282" r:id="rId12"/>
    <p:sldId id="279" r:id="rId13"/>
    <p:sldId id="292" r:id="rId14"/>
    <p:sldId id="297" r:id="rId15"/>
    <p:sldId id="298" r:id="rId16"/>
    <p:sldId id="299" r:id="rId17"/>
    <p:sldId id="280" r:id="rId18"/>
    <p:sldId id="293" r:id="rId19"/>
    <p:sldId id="290" r:id="rId20"/>
    <p:sldId id="296" r:id="rId21"/>
    <p:sldId id="291" r:id="rId22"/>
    <p:sldId id="294" r:id="rId23"/>
    <p:sldId id="295" r:id="rId24"/>
    <p:sldId id="284" r:id="rId25"/>
    <p:sldId id="283" r:id="rId26"/>
    <p:sldId id="266" r:id="rId27"/>
    <p:sldId id="27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F46E2A-205C-5644-86B8-E04124C047FF}" v="105" dt="2025-02-24T21:18:56.9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754"/>
  </p:normalViewPr>
  <p:slideViewPr>
    <p:cSldViewPr snapToGrid="0">
      <p:cViewPr varScale="1">
        <p:scale>
          <a:sx n="99" d="100"/>
          <a:sy n="99" d="100"/>
        </p:scale>
        <p:origin x="2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C9FD97-7AA4-4695-9E35-C9C6DC819DC5}"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5134534-A6D7-4295-8E0A-5904A0405709}">
      <dgm:prSet/>
      <dgm:spPr/>
      <dgm:t>
        <a:bodyPr/>
        <a:lstStyle/>
        <a:p>
          <a:r>
            <a:rPr lang="en-US" dirty="0"/>
            <a:t>Heuristic: a trade of optimality, completeness, accuracy, or precision for speed, or a form of reduction of complexity for ranking of value</a:t>
          </a:r>
        </a:p>
        <a:p>
          <a:r>
            <a:rPr lang="en-US" dirty="0"/>
            <a:t>Local Optimum: Best value in a subset of the global set by some heuristic (ranking kind)</a:t>
          </a:r>
        </a:p>
        <a:p>
          <a:r>
            <a:rPr lang="en-US" dirty="0"/>
            <a:t>Global Optimum: Best value in a set by some heuristic (ranking kind)</a:t>
          </a:r>
        </a:p>
      </dgm:t>
    </dgm:pt>
    <dgm:pt modelId="{233C75FC-7AD6-46D1-A93C-87F9889F15B2}" type="parTrans" cxnId="{A25DACEE-0D82-4B94-88D3-158EB47D9FE7}">
      <dgm:prSet/>
      <dgm:spPr/>
      <dgm:t>
        <a:bodyPr/>
        <a:lstStyle/>
        <a:p>
          <a:endParaRPr lang="en-US"/>
        </a:p>
      </dgm:t>
    </dgm:pt>
    <dgm:pt modelId="{417738D8-CE53-4525-ACB7-0C1E22131673}" type="sibTrans" cxnId="{A25DACEE-0D82-4B94-88D3-158EB47D9FE7}">
      <dgm:prSet/>
      <dgm:spPr/>
      <dgm:t>
        <a:bodyPr/>
        <a:lstStyle/>
        <a:p>
          <a:endParaRPr lang="en-US"/>
        </a:p>
      </dgm:t>
    </dgm:pt>
    <dgm:pt modelId="{E5588FB9-4794-4D1D-8314-319265617EFB}">
      <dgm:prSet/>
      <dgm:spPr/>
      <dgm:t>
        <a:bodyPr/>
        <a:lstStyle/>
        <a:p>
          <a:r>
            <a:rPr lang="en-US" dirty="0"/>
            <a:t>A greedy algorithm is the heuristic (trade kind) which picks the local best choice at a decision stage. It CAN but does not NECESSARILY pick the global optimum for all problems. For a subset of problems with optimal substructure, it will always pick the global optimum.</a:t>
          </a:r>
          <a:br>
            <a:rPr lang="en-US" dirty="0"/>
          </a:br>
          <a:br>
            <a:rPr lang="en-US" dirty="0"/>
          </a:br>
          <a:r>
            <a:rPr lang="en-US" dirty="0"/>
            <a:t>A perfect greedy algorithm always picks the global optimum</a:t>
          </a:r>
        </a:p>
      </dgm:t>
    </dgm:pt>
    <dgm:pt modelId="{9916F6D0-21D7-4258-9323-CE9B29EC09EB}" type="parTrans" cxnId="{E79B0C83-73E9-41FD-B2A5-2DB3443926F9}">
      <dgm:prSet/>
      <dgm:spPr/>
      <dgm:t>
        <a:bodyPr/>
        <a:lstStyle/>
        <a:p>
          <a:endParaRPr lang="en-US"/>
        </a:p>
      </dgm:t>
    </dgm:pt>
    <dgm:pt modelId="{6CD4F677-A232-456B-B0BE-168EE88ED898}" type="sibTrans" cxnId="{E79B0C83-73E9-41FD-B2A5-2DB3443926F9}">
      <dgm:prSet/>
      <dgm:spPr/>
      <dgm:t>
        <a:bodyPr/>
        <a:lstStyle/>
        <a:p>
          <a:endParaRPr lang="en-US"/>
        </a:p>
      </dgm:t>
    </dgm:pt>
    <dgm:pt modelId="{B675F851-7020-384A-AAEC-931C3B86037A}" type="pres">
      <dgm:prSet presAssocID="{EDC9FD97-7AA4-4695-9E35-C9C6DC819DC5}" presName="vert0" presStyleCnt="0">
        <dgm:presLayoutVars>
          <dgm:dir/>
          <dgm:animOne val="branch"/>
          <dgm:animLvl val="lvl"/>
        </dgm:presLayoutVars>
      </dgm:prSet>
      <dgm:spPr/>
    </dgm:pt>
    <dgm:pt modelId="{72768423-A171-1241-8175-CB3EE693D8CE}" type="pres">
      <dgm:prSet presAssocID="{F5134534-A6D7-4295-8E0A-5904A0405709}" presName="thickLine" presStyleLbl="alignNode1" presStyleIdx="0" presStyleCnt="2"/>
      <dgm:spPr/>
    </dgm:pt>
    <dgm:pt modelId="{4B07157C-AA11-074D-A2A7-F38DCCAF08E1}" type="pres">
      <dgm:prSet presAssocID="{F5134534-A6D7-4295-8E0A-5904A0405709}" presName="horz1" presStyleCnt="0"/>
      <dgm:spPr/>
    </dgm:pt>
    <dgm:pt modelId="{B0FD9A34-1214-F546-946A-6A2C6892BC5A}" type="pres">
      <dgm:prSet presAssocID="{F5134534-A6D7-4295-8E0A-5904A0405709}" presName="tx1" presStyleLbl="revTx" presStyleIdx="0" presStyleCnt="2"/>
      <dgm:spPr/>
    </dgm:pt>
    <dgm:pt modelId="{26E6FB59-3665-5043-8E8C-EB21D7576075}" type="pres">
      <dgm:prSet presAssocID="{F5134534-A6D7-4295-8E0A-5904A0405709}" presName="vert1" presStyleCnt="0"/>
      <dgm:spPr/>
    </dgm:pt>
    <dgm:pt modelId="{417DBA1F-A04C-AA44-B923-6770BD8735F9}" type="pres">
      <dgm:prSet presAssocID="{E5588FB9-4794-4D1D-8314-319265617EFB}" presName="thickLine" presStyleLbl="alignNode1" presStyleIdx="1" presStyleCnt="2"/>
      <dgm:spPr/>
    </dgm:pt>
    <dgm:pt modelId="{3E9727D3-0607-E74B-8ED2-703A27D8E880}" type="pres">
      <dgm:prSet presAssocID="{E5588FB9-4794-4D1D-8314-319265617EFB}" presName="horz1" presStyleCnt="0"/>
      <dgm:spPr/>
    </dgm:pt>
    <dgm:pt modelId="{D2C9D945-D374-984B-8F3B-724BBC7B32E5}" type="pres">
      <dgm:prSet presAssocID="{E5588FB9-4794-4D1D-8314-319265617EFB}" presName="tx1" presStyleLbl="revTx" presStyleIdx="1" presStyleCnt="2"/>
      <dgm:spPr/>
    </dgm:pt>
    <dgm:pt modelId="{786F8C15-AB10-3942-BE17-A85B9ED5B877}" type="pres">
      <dgm:prSet presAssocID="{E5588FB9-4794-4D1D-8314-319265617EFB}" presName="vert1" presStyleCnt="0"/>
      <dgm:spPr/>
    </dgm:pt>
  </dgm:ptLst>
  <dgm:cxnLst>
    <dgm:cxn modelId="{15F0FA06-F0C8-8A4F-A164-1EC7AC4E79BE}" type="presOf" srcId="{EDC9FD97-7AA4-4695-9E35-C9C6DC819DC5}" destId="{B675F851-7020-384A-AAEC-931C3B86037A}" srcOrd="0" destOrd="0" presId="urn:microsoft.com/office/officeart/2008/layout/LinedList"/>
    <dgm:cxn modelId="{D004B108-B943-2042-BAE1-8C56AC786731}" type="presOf" srcId="{E5588FB9-4794-4D1D-8314-319265617EFB}" destId="{D2C9D945-D374-984B-8F3B-724BBC7B32E5}" srcOrd="0" destOrd="0" presId="urn:microsoft.com/office/officeart/2008/layout/LinedList"/>
    <dgm:cxn modelId="{3744D21A-926A-D746-A707-B0605804DEBB}" type="presOf" srcId="{F5134534-A6D7-4295-8E0A-5904A0405709}" destId="{B0FD9A34-1214-F546-946A-6A2C6892BC5A}" srcOrd="0" destOrd="0" presId="urn:microsoft.com/office/officeart/2008/layout/LinedList"/>
    <dgm:cxn modelId="{E79B0C83-73E9-41FD-B2A5-2DB3443926F9}" srcId="{EDC9FD97-7AA4-4695-9E35-C9C6DC819DC5}" destId="{E5588FB9-4794-4D1D-8314-319265617EFB}" srcOrd="1" destOrd="0" parTransId="{9916F6D0-21D7-4258-9323-CE9B29EC09EB}" sibTransId="{6CD4F677-A232-456B-B0BE-168EE88ED898}"/>
    <dgm:cxn modelId="{A25DACEE-0D82-4B94-88D3-158EB47D9FE7}" srcId="{EDC9FD97-7AA4-4695-9E35-C9C6DC819DC5}" destId="{F5134534-A6D7-4295-8E0A-5904A0405709}" srcOrd="0" destOrd="0" parTransId="{233C75FC-7AD6-46D1-A93C-87F9889F15B2}" sibTransId="{417738D8-CE53-4525-ACB7-0C1E22131673}"/>
    <dgm:cxn modelId="{C70A84DF-5836-8240-BB28-EF054866DEDB}" type="presParOf" srcId="{B675F851-7020-384A-AAEC-931C3B86037A}" destId="{72768423-A171-1241-8175-CB3EE693D8CE}" srcOrd="0" destOrd="0" presId="urn:microsoft.com/office/officeart/2008/layout/LinedList"/>
    <dgm:cxn modelId="{23F00E8F-DCE7-4E45-830A-9D79AF1C6600}" type="presParOf" srcId="{B675F851-7020-384A-AAEC-931C3B86037A}" destId="{4B07157C-AA11-074D-A2A7-F38DCCAF08E1}" srcOrd="1" destOrd="0" presId="urn:microsoft.com/office/officeart/2008/layout/LinedList"/>
    <dgm:cxn modelId="{445F6A55-F2F2-DA43-9E8F-5F5B5314D499}" type="presParOf" srcId="{4B07157C-AA11-074D-A2A7-F38DCCAF08E1}" destId="{B0FD9A34-1214-F546-946A-6A2C6892BC5A}" srcOrd="0" destOrd="0" presId="urn:microsoft.com/office/officeart/2008/layout/LinedList"/>
    <dgm:cxn modelId="{8087B81D-AB3B-C947-9564-B571735BDEE2}" type="presParOf" srcId="{4B07157C-AA11-074D-A2A7-F38DCCAF08E1}" destId="{26E6FB59-3665-5043-8E8C-EB21D7576075}" srcOrd="1" destOrd="0" presId="urn:microsoft.com/office/officeart/2008/layout/LinedList"/>
    <dgm:cxn modelId="{C3E1F6D0-5F88-0645-9A12-35EAEB03E8F5}" type="presParOf" srcId="{B675F851-7020-384A-AAEC-931C3B86037A}" destId="{417DBA1F-A04C-AA44-B923-6770BD8735F9}" srcOrd="2" destOrd="0" presId="urn:microsoft.com/office/officeart/2008/layout/LinedList"/>
    <dgm:cxn modelId="{1BE5923E-1F79-E94F-84A8-5669A699C293}" type="presParOf" srcId="{B675F851-7020-384A-AAEC-931C3B86037A}" destId="{3E9727D3-0607-E74B-8ED2-703A27D8E880}" srcOrd="3" destOrd="0" presId="urn:microsoft.com/office/officeart/2008/layout/LinedList"/>
    <dgm:cxn modelId="{88E00DA3-CBCF-414D-8551-289AB88E2631}" type="presParOf" srcId="{3E9727D3-0607-E74B-8ED2-703A27D8E880}" destId="{D2C9D945-D374-984B-8F3B-724BBC7B32E5}" srcOrd="0" destOrd="0" presId="urn:microsoft.com/office/officeart/2008/layout/LinedList"/>
    <dgm:cxn modelId="{5A7ED1AA-641D-794F-9A7B-0CA474BEDE99}" type="presParOf" srcId="{3E9727D3-0607-E74B-8ED2-703A27D8E880}" destId="{786F8C15-AB10-3942-BE17-A85B9ED5B87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C9FD97-7AA4-4695-9E35-C9C6DC819DC5}"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D5BB041C-D1BC-4B98-AE44-5066C6F821D5}">
      <dgm:prSet phldr="0"/>
      <dgm:spPr/>
      <dgm:t>
        <a:bodyPr/>
        <a:lstStyle/>
        <a:p>
          <a:pPr algn="l" rtl="0"/>
          <a:r>
            <a:rPr lang="en-US" dirty="0">
              <a:solidFill>
                <a:srgbClr val="000000"/>
              </a:solidFill>
            </a:rPr>
            <a:t>Simplicity: Greedy algorithms are often easier to describe and code up than other algorithms. </a:t>
          </a:r>
          <a:r>
            <a:rPr lang="en-US" dirty="0">
              <a:solidFill>
                <a:srgbClr val="000000"/>
              </a:solidFill>
              <a:latin typeface="Aptos Display" panose="02110004020202020204"/>
            </a:rPr>
            <a:t>                </a:t>
          </a:r>
          <a:endParaRPr lang="en-US" dirty="0">
            <a:latin typeface="Aptos Display" panose="02110004020202020204"/>
          </a:endParaRPr>
        </a:p>
      </dgm:t>
    </dgm:pt>
    <dgm:pt modelId="{F4354F0C-C94A-442B-A087-F31D8E6EFD67}" type="parTrans" cxnId="{5BAF54C5-2A90-4320-8F0D-A112494AB444}">
      <dgm:prSet/>
      <dgm:spPr/>
    </dgm:pt>
    <dgm:pt modelId="{DBCB13C4-CDD0-44DE-82FD-AD9A671EA821}" type="sibTrans" cxnId="{5BAF54C5-2A90-4320-8F0D-A112494AB444}">
      <dgm:prSet/>
      <dgm:spPr/>
    </dgm:pt>
    <dgm:pt modelId="{365D2382-5562-4E83-88FB-BCC70CC1C2F7}">
      <dgm:prSet phldr="0"/>
      <dgm:spPr/>
      <dgm:t>
        <a:bodyPr/>
        <a:lstStyle/>
        <a:p>
          <a:pPr algn="l"/>
          <a:r>
            <a:rPr lang="en-US" dirty="0">
              <a:solidFill>
                <a:srgbClr val="000000"/>
              </a:solidFill>
            </a:rPr>
            <a:t>Efficiency: Greedy algorithms can often be implemented more efficiently than other algorithms</a:t>
          </a:r>
          <a:endParaRPr lang="en-US" dirty="0"/>
        </a:p>
      </dgm:t>
    </dgm:pt>
    <dgm:pt modelId="{39320EE4-2C8E-4BCC-BFF2-4E38A9A79E5D}" type="parTrans" cxnId="{A8618422-4640-4505-AEAA-917C3B909D14}">
      <dgm:prSet/>
      <dgm:spPr/>
    </dgm:pt>
    <dgm:pt modelId="{D8E8F916-E528-4E53-8D23-6A866DAB53FE}" type="sibTrans" cxnId="{A8618422-4640-4505-AEAA-917C3B909D14}">
      <dgm:prSet/>
      <dgm:spPr/>
    </dgm:pt>
    <dgm:pt modelId="{24DC6FBB-CD64-4E32-B309-1442A82E09DA}">
      <dgm:prSet phldr="0"/>
      <dgm:spPr/>
      <dgm:t>
        <a:bodyPr/>
        <a:lstStyle/>
        <a:p>
          <a:pPr algn="l"/>
          <a:endParaRPr lang="en-US" dirty="0">
            <a:latin typeface="Aptos Display" panose="02110004020202020204"/>
          </a:endParaRPr>
        </a:p>
      </dgm:t>
    </dgm:pt>
    <dgm:pt modelId="{8F7F4643-4DD2-4B22-8896-E2896C1B0268}" type="parTrans" cxnId="{AD8DF3BF-A2B8-453F-8AE4-83D332272A73}">
      <dgm:prSet/>
      <dgm:spPr/>
    </dgm:pt>
    <dgm:pt modelId="{B14CF90B-9764-45A3-9517-C80752A0E3F4}" type="sibTrans" cxnId="{AD8DF3BF-A2B8-453F-8AE4-83D332272A73}">
      <dgm:prSet/>
      <dgm:spPr/>
    </dgm:pt>
    <dgm:pt modelId="{B675F851-7020-384A-AAEC-931C3B86037A}" type="pres">
      <dgm:prSet presAssocID="{EDC9FD97-7AA4-4695-9E35-C9C6DC819DC5}" presName="vert0" presStyleCnt="0">
        <dgm:presLayoutVars>
          <dgm:dir/>
          <dgm:animOne val="branch"/>
          <dgm:animLvl val="lvl"/>
        </dgm:presLayoutVars>
      </dgm:prSet>
      <dgm:spPr/>
    </dgm:pt>
    <dgm:pt modelId="{5327D543-4CA4-4EE4-806A-84F4121F38B2}" type="pres">
      <dgm:prSet presAssocID="{D5BB041C-D1BC-4B98-AE44-5066C6F821D5}" presName="thickLine" presStyleLbl="alignNode1" presStyleIdx="0" presStyleCnt="3"/>
      <dgm:spPr/>
    </dgm:pt>
    <dgm:pt modelId="{741DCDF2-939A-4118-9A84-1AACF125AE56}" type="pres">
      <dgm:prSet presAssocID="{D5BB041C-D1BC-4B98-AE44-5066C6F821D5}" presName="horz1" presStyleCnt="0"/>
      <dgm:spPr/>
    </dgm:pt>
    <dgm:pt modelId="{0B297D28-E0BF-4DB9-B8DD-30081502340B}" type="pres">
      <dgm:prSet presAssocID="{D5BB041C-D1BC-4B98-AE44-5066C6F821D5}" presName="tx1" presStyleLbl="revTx" presStyleIdx="0" presStyleCnt="3"/>
      <dgm:spPr/>
    </dgm:pt>
    <dgm:pt modelId="{9F878637-BFEB-4203-A853-66D27870D5F3}" type="pres">
      <dgm:prSet presAssocID="{D5BB041C-D1BC-4B98-AE44-5066C6F821D5}" presName="vert1" presStyleCnt="0"/>
      <dgm:spPr/>
    </dgm:pt>
    <dgm:pt modelId="{C8FDDE34-4FF7-441D-8C72-4DF3DA3CCB28}" type="pres">
      <dgm:prSet presAssocID="{365D2382-5562-4E83-88FB-BCC70CC1C2F7}" presName="thickLine" presStyleLbl="alignNode1" presStyleIdx="1" presStyleCnt="3"/>
      <dgm:spPr/>
    </dgm:pt>
    <dgm:pt modelId="{C6775E9D-3219-4E74-96CE-A0580C0DA201}" type="pres">
      <dgm:prSet presAssocID="{365D2382-5562-4E83-88FB-BCC70CC1C2F7}" presName="horz1" presStyleCnt="0"/>
      <dgm:spPr/>
    </dgm:pt>
    <dgm:pt modelId="{450AB14D-833C-49C4-A188-D751E524F257}" type="pres">
      <dgm:prSet presAssocID="{365D2382-5562-4E83-88FB-BCC70CC1C2F7}" presName="tx1" presStyleLbl="revTx" presStyleIdx="1" presStyleCnt="3"/>
      <dgm:spPr/>
    </dgm:pt>
    <dgm:pt modelId="{93C0AFE9-D9A3-4804-82F3-21CC1B2C6CDD}" type="pres">
      <dgm:prSet presAssocID="{365D2382-5562-4E83-88FB-BCC70CC1C2F7}" presName="vert1" presStyleCnt="0"/>
      <dgm:spPr/>
    </dgm:pt>
    <dgm:pt modelId="{89AA35FD-58F0-430D-B2B8-E52FB18888C1}" type="pres">
      <dgm:prSet presAssocID="{24DC6FBB-CD64-4E32-B309-1442A82E09DA}" presName="thickLine" presStyleLbl="alignNode1" presStyleIdx="2" presStyleCnt="3"/>
      <dgm:spPr/>
    </dgm:pt>
    <dgm:pt modelId="{7CDC9E4E-46A8-45CC-8F72-1888D3DA722A}" type="pres">
      <dgm:prSet presAssocID="{24DC6FBB-CD64-4E32-B309-1442A82E09DA}" presName="horz1" presStyleCnt="0"/>
      <dgm:spPr/>
    </dgm:pt>
    <dgm:pt modelId="{0E62192E-F338-4B84-AF6C-531A40FB3714}" type="pres">
      <dgm:prSet presAssocID="{24DC6FBB-CD64-4E32-B309-1442A82E09DA}" presName="tx1" presStyleLbl="revTx" presStyleIdx="2" presStyleCnt="3"/>
      <dgm:spPr/>
    </dgm:pt>
    <dgm:pt modelId="{4501A320-C341-4C5B-A12E-F18EFFDA2128}" type="pres">
      <dgm:prSet presAssocID="{24DC6FBB-CD64-4E32-B309-1442A82E09DA}" presName="vert1" presStyleCnt="0"/>
      <dgm:spPr/>
    </dgm:pt>
  </dgm:ptLst>
  <dgm:cxnLst>
    <dgm:cxn modelId="{15F0FA06-F0C8-8A4F-A164-1EC7AC4E79BE}" type="presOf" srcId="{EDC9FD97-7AA4-4695-9E35-C9C6DC819DC5}" destId="{B675F851-7020-384A-AAEC-931C3B86037A}" srcOrd="0" destOrd="0" presId="urn:microsoft.com/office/officeart/2008/layout/LinedList"/>
    <dgm:cxn modelId="{3E812409-2C03-446E-BEE1-3A677C434E83}" type="presOf" srcId="{24DC6FBB-CD64-4E32-B309-1442A82E09DA}" destId="{0E62192E-F338-4B84-AF6C-531A40FB3714}" srcOrd="0" destOrd="0" presId="urn:microsoft.com/office/officeart/2008/layout/LinedList"/>
    <dgm:cxn modelId="{A8618422-4640-4505-AEAA-917C3B909D14}" srcId="{EDC9FD97-7AA4-4695-9E35-C9C6DC819DC5}" destId="{365D2382-5562-4E83-88FB-BCC70CC1C2F7}" srcOrd="1" destOrd="0" parTransId="{39320EE4-2C8E-4BCC-BFF2-4E38A9A79E5D}" sibTransId="{D8E8F916-E528-4E53-8D23-6A866DAB53FE}"/>
    <dgm:cxn modelId="{7AADDE55-7B21-431C-B6C5-A5227C335386}" type="presOf" srcId="{D5BB041C-D1BC-4B98-AE44-5066C6F821D5}" destId="{0B297D28-E0BF-4DB9-B8DD-30081502340B}" srcOrd="0" destOrd="0" presId="urn:microsoft.com/office/officeart/2008/layout/LinedList"/>
    <dgm:cxn modelId="{5FA34177-842B-4275-8D74-C1DA3FC44C49}" type="presOf" srcId="{365D2382-5562-4E83-88FB-BCC70CC1C2F7}" destId="{450AB14D-833C-49C4-A188-D751E524F257}" srcOrd="0" destOrd="0" presId="urn:microsoft.com/office/officeart/2008/layout/LinedList"/>
    <dgm:cxn modelId="{AD8DF3BF-A2B8-453F-8AE4-83D332272A73}" srcId="{EDC9FD97-7AA4-4695-9E35-C9C6DC819DC5}" destId="{24DC6FBB-CD64-4E32-B309-1442A82E09DA}" srcOrd="2" destOrd="0" parTransId="{8F7F4643-4DD2-4B22-8896-E2896C1B0268}" sibTransId="{B14CF90B-9764-45A3-9517-C80752A0E3F4}"/>
    <dgm:cxn modelId="{5BAF54C5-2A90-4320-8F0D-A112494AB444}" srcId="{EDC9FD97-7AA4-4695-9E35-C9C6DC819DC5}" destId="{D5BB041C-D1BC-4B98-AE44-5066C6F821D5}" srcOrd="0" destOrd="0" parTransId="{F4354F0C-C94A-442B-A087-F31D8E6EFD67}" sibTransId="{DBCB13C4-CDD0-44DE-82FD-AD9A671EA821}"/>
    <dgm:cxn modelId="{D49596D1-66A8-4B83-98E2-9F9D2A3C1B7B}" type="presParOf" srcId="{B675F851-7020-384A-AAEC-931C3B86037A}" destId="{5327D543-4CA4-4EE4-806A-84F4121F38B2}" srcOrd="0" destOrd="0" presId="urn:microsoft.com/office/officeart/2008/layout/LinedList"/>
    <dgm:cxn modelId="{3D9EE1A0-16B2-49E0-847D-259AF3F00D67}" type="presParOf" srcId="{B675F851-7020-384A-AAEC-931C3B86037A}" destId="{741DCDF2-939A-4118-9A84-1AACF125AE56}" srcOrd="1" destOrd="0" presId="urn:microsoft.com/office/officeart/2008/layout/LinedList"/>
    <dgm:cxn modelId="{344D49D8-552B-4D55-9056-9C3B8C692E18}" type="presParOf" srcId="{741DCDF2-939A-4118-9A84-1AACF125AE56}" destId="{0B297D28-E0BF-4DB9-B8DD-30081502340B}" srcOrd="0" destOrd="0" presId="urn:microsoft.com/office/officeart/2008/layout/LinedList"/>
    <dgm:cxn modelId="{44BD3B95-61AB-49E8-AA05-97DC2E97F501}" type="presParOf" srcId="{741DCDF2-939A-4118-9A84-1AACF125AE56}" destId="{9F878637-BFEB-4203-A853-66D27870D5F3}" srcOrd="1" destOrd="0" presId="urn:microsoft.com/office/officeart/2008/layout/LinedList"/>
    <dgm:cxn modelId="{7C2956FC-DB0A-48DD-888B-51DDDC26242F}" type="presParOf" srcId="{B675F851-7020-384A-AAEC-931C3B86037A}" destId="{C8FDDE34-4FF7-441D-8C72-4DF3DA3CCB28}" srcOrd="2" destOrd="0" presId="urn:microsoft.com/office/officeart/2008/layout/LinedList"/>
    <dgm:cxn modelId="{1FB215D8-8A75-4025-AF75-7BF434F4C0F9}" type="presParOf" srcId="{B675F851-7020-384A-AAEC-931C3B86037A}" destId="{C6775E9D-3219-4E74-96CE-A0580C0DA201}" srcOrd="3" destOrd="0" presId="urn:microsoft.com/office/officeart/2008/layout/LinedList"/>
    <dgm:cxn modelId="{2E3D96AD-F330-4248-AA97-7968B405183E}" type="presParOf" srcId="{C6775E9D-3219-4E74-96CE-A0580C0DA201}" destId="{450AB14D-833C-49C4-A188-D751E524F257}" srcOrd="0" destOrd="0" presId="urn:microsoft.com/office/officeart/2008/layout/LinedList"/>
    <dgm:cxn modelId="{346F5B33-0B41-4F3C-8A6A-9DB028E1A33F}" type="presParOf" srcId="{C6775E9D-3219-4E74-96CE-A0580C0DA201}" destId="{93C0AFE9-D9A3-4804-82F3-21CC1B2C6CDD}" srcOrd="1" destOrd="0" presId="urn:microsoft.com/office/officeart/2008/layout/LinedList"/>
    <dgm:cxn modelId="{88C40051-0FC9-40B0-9E13-5769D1BA600E}" type="presParOf" srcId="{B675F851-7020-384A-AAEC-931C3B86037A}" destId="{89AA35FD-58F0-430D-B2B8-E52FB18888C1}" srcOrd="4" destOrd="0" presId="urn:microsoft.com/office/officeart/2008/layout/LinedList"/>
    <dgm:cxn modelId="{1459FCFD-CEDA-4893-9105-6622AC3CDE51}" type="presParOf" srcId="{B675F851-7020-384A-AAEC-931C3B86037A}" destId="{7CDC9E4E-46A8-45CC-8F72-1888D3DA722A}" srcOrd="5" destOrd="0" presId="urn:microsoft.com/office/officeart/2008/layout/LinedList"/>
    <dgm:cxn modelId="{FC20BC94-9EAE-4019-BF34-B55D757CC6B0}" type="presParOf" srcId="{7CDC9E4E-46A8-45CC-8F72-1888D3DA722A}" destId="{0E62192E-F338-4B84-AF6C-531A40FB3714}" srcOrd="0" destOrd="0" presId="urn:microsoft.com/office/officeart/2008/layout/LinedList"/>
    <dgm:cxn modelId="{6D6F9D8D-2BA3-4EEE-8565-9AF47DCE2D5F}" type="presParOf" srcId="{7CDC9E4E-46A8-45CC-8F72-1888D3DA722A}" destId="{4501A320-C341-4C5B-A12E-F18EFFDA212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C9FD97-7AA4-4695-9E35-C9C6DC819DC5}"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E5588FB9-4794-4D1D-8314-319265617EFB}">
      <dgm:prSet phldr="0"/>
      <dgm:spPr/>
      <dgm:t>
        <a:bodyPr/>
        <a:lstStyle/>
        <a:p>
          <a:endParaRPr lang="en-US" dirty="0"/>
        </a:p>
      </dgm:t>
    </dgm:pt>
    <dgm:pt modelId="{9916F6D0-21D7-4258-9323-CE9B29EC09EB}" type="parTrans" cxnId="{E79B0C83-73E9-41FD-B2A5-2DB3443926F9}">
      <dgm:prSet/>
      <dgm:spPr/>
      <dgm:t>
        <a:bodyPr/>
        <a:lstStyle/>
        <a:p>
          <a:endParaRPr lang="en-US"/>
        </a:p>
      </dgm:t>
    </dgm:pt>
    <dgm:pt modelId="{6CD4F677-A232-456B-B0BE-168EE88ED898}" type="sibTrans" cxnId="{E79B0C83-73E9-41FD-B2A5-2DB3443926F9}">
      <dgm:prSet/>
      <dgm:spPr/>
      <dgm:t>
        <a:bodyPr/>
        <a:lstStyle/>
        <a:p>
          <a:endParaRPr lang="en-US"/>
        </a:p>
      </dgm:t>
    </dgm:pt>
    <dgm:pt modelId="{3DE255C1-E413-42FC-8D20-DD56E2E9D435}">
      <dgm:prSet phldr="0"/>
      <dgm:spPr/>
      <dgm:t>
        <a:bodyPr/>
        <a:lstStyle/>
        <a:p>
          <a:pPr algn="l" rtl="0"/>
          <a:r>
            <a:rPr lang="en-US" dirty="0">
              <a:solidFill>
                <a:srgbClr val="000000"/>
              </a:solidFill>
            </a:rPr>
            <a:t>Hard to design: Once you have found the right greedy approach, designing greedy algorithms can be easy. However, finding the right approach can be hard. </a:t>
          </a:r>
          <a:endParaRPr lang="en-US" dirty="0">
            <a:latin typeface="Aptos Display" panose="02110004020202020204"/>
          </a:endParaRPr>
        </a:p>
      </dgm:t>
    </dgm:pt>
    <dgm:pt modelId="{3DD2C438-CE44-40F4-BD0B-F499F1DC37E3}" type="parTrans" cxnId="{42BABE27-5364-47AC-9CC1-F025AC8B1B12}">
      <dgm:prSet/>
      <dgm:spPr/>
    </dgm:pt>
    <dgm:pt modelId="{6E633C9F-A342-4CF0-A671-062E8D6E74BB}" type="sibTrans" cxnId="{42BABE27-5364-47AC-9CC1-F025AC8B1B12}">
      <dgm:prSet/>
      <dgm:spPr/>
    </dgm:pt>
    <dgm:pt modelId="{77007C47-DB1B-4CE8-82DA-6D7E520582E0}">
      <dgm:prSet phldr="0"/>
      <dgm:spPr/>
      <dgm:t>
        <a:bodyPr/>
        <a:lstStyle/>
        <a:p>
          <a:pPr algn="l"/>
          <a:r>
            <a:rPr lang="en-US" dirty="0">
              <a:solidFill>
                <a:srgbClr val="000000"/>
              </a:solidFill>
            </a:rPr>
            <a:t>Hard to verify: Showing a greedy algorithm is correct often requires a nuanced argument</a:t>
          </a:r>
          <a:endParaRPr lang="en-US" dirty="0"/>
        </a:p>
      </dgm:t>
    </dgm:pt>
    <dgm:pt modelId="{8B2D89B4-3781-4A74-B7A9-AC61FF5E4286}" type="parTrans" cxnId="{A9A13BD0-25A4-43CD-8478-E5D970537D16}">
      <dgm:prSet/>
      <dgm:spPr/>
    </dgm:pt>
    <dgm:pt modelId="{D636BADA-717A-4B16-BD93-95DB1D450802}" type="sibTrans" cxnId="{A9A13BD0-25A4-43CD-8478-E5D970537D16}">
      <dgm:prSet/>
      <dgm:spPr/>
    </dgm:pt>
    <dgm:pt modelId="{87CEDB2B-9FD1-4C6A-A670-BCD987AB5B55}">
      <dgm:prSet phldr="0"/>
      <dgm:spPr/>
      <dgm:t>
        <a:bodyPr/>
        <a:lstStyle/>
        <a:p>
          <a:pPr algn="l" rtl="0"/>
          <a:r>
            <a:rPr lang="en-US" dirty="0">
              <a:solidFill>
                <a:srgbClr val="000000"/>
              </a:solidFill>
            </a:rPr>
            <a:t>Very often greedy algorithms don’t work. - we will </a:t>
          </a:r>
          <a:r>
            <a:rPr lang="en-US" dirty="0">
              <a:latin typeface="Aptos Display" panose="02110004020202020204"/>
            </a:rPr>
            <a:t>a problem</a:t>
          </a:r>
        </a:p>
      </dgm:t>
    </dgm:pt>
    <dgm:pt modelId="{BEF849FF-065B-45AC-9B1F-456CC51E288F}" type="parTrans" cxnId="{5BC57C0E-0864-44C2-A5DD-6D8508521A00}">
      <dgm:prSet/>
      <dgm:spPr/>
    </dgm:pt>
    <dgm:pt modelId="{858A81DF-6026-4863-8411-6984B50A0D0F}" type="sibTrans" cxnId="{5BC57C0E-0864-44C2-A5DD-6D8508521A00}">
      <dgm:prSet/>
      <dgm:spPr/>
    </dgm:pt>
    <dgm:pt modelId="{ACFD6ABE-EF37-463D-979C-AF70DCFFB0DA}">
      <dgm:prSet phldr="0"/>
      <dgm:spPr/>
      <dgm:t>
        <a:bodyPr/>
        <a:lstStyle/>
        <a:p>
          <a:pPr algn="l"/>
          <a:r>
            <a:rPr lang="en-US" dirty="0">
              <a:solidFill>
                <a:srgbClr val="000000"/>
              </a:solidFill>
            </a:rPr>
            <a:t>Easy to lull oneself into believing they work Many greedy algorithms possible for a problem and no structured way to find effective ones </a:t>
          </a:r>
          <a:endParaRPr lang="en-US" dirty="0"/>
        </a:p>
      </dgm:t>
    </dgm:pt>
    <dgm:pt modelId="{373BCE7F-F637-4633-97C4-EB7098BD2F0D}" type="parTrans" cxnId="{F2EA0574-9AC9-41D5-956D-582B26866469}">
      <dgm:prSet/>
      <dgm:spPr/>
    </dgm:pt>
    <dgm:pt modelId="{783A4575-4651-4D25-B82D-79A4E8415F74}" type="sibTrans" cxnId="{F2EA0574-9AC9-41D5-956D-582B26866469}">
      <dgm:prSet/>
      <dgm:spPr/>
    </dgm:pt>
    <dgm:pt modelId="{B675F851-7020-384A-AAEC-931C3B86037A}" type="pres">
      <dgm:prSet presAssocID="{EDC9FD97-7AA4-4695-9E35-C9C6DC819DC5}" presName="vert0" presStyleCnt="0">
        <dgm:presLayoutVars>
          <dgm:dir/>
          <dgm:animOne val="branch"/>
          <dgm:animLvl val="lvl"/>
        </dgm:presLayoutVars>
      </dgm:prSet>
      <dgm:spPr/>
    </dgm:pt>
    <dgm:pt modelId="{D1344C4C-2DFD-456A-80F2-48C561A63978}" type="pres">
      <dgm:prSet presAssocID="{3DE255C1-E413-42FC-8D20-DD56E2E9D435}" presName="thickLine" presStyleLbl="alignNode1" presStyleIdx="0" presStyleCnt="5"/>
      <dgm:spPr/>
    </dgm:pt>
    <dgm:pt modelId="{A5FD8D3A-4BFD-442F-A9CC-88F4DE660747}" type="pres">
      <dgm:prSet presAssocID="{3DE255C1-E413-42FC-8D20-DD56E2E9D435}" presName="horz1" presStyleCnt="0"/>
      <dgm:spPr/>
    </dgm:pt>
    <dgm:pt modelId="{72267CB5-3E31-4ECF-B4EB-BD6CF25CAD13}" type="pres">
      <dgm:prSet presAssocID="{3DE255C1-E413-42FC-8D20-DD56E2E9D435}" presName="tx1" presStyleLbl="revTx" presStyleIdx="0" presStyleCnt="5"/>
      <dgm:spPr/>
    </dgm:pt>
    <dgm:pt modelId="{9D841993-FA37-486C-8E36-9E76B22AA892}" type="pres">
      <dgm:prSet presAssocID="{3DE255C1-E413-42FC-8D20-DD56E2E9D435}" presName="vert1" presStyleCnt="0"/>
      <dgm:spPr/>
    </dgm:pt>
    <dgm:pt modelId="{ED673126-0DA9-4C3A-9F5C-10D7C630812C}" type="pres">
      <dgm:prSet presAssocID="{77007C47-DB1B-4CE8-82DA-6D7E520582E0}" presName="thickLine" presStyleLbl="alignNode1" presStyleIdx="1" presStyleCnt="5"/>
      <dgm:spPr/>
    </dgm:pt>
    <dgm:pt modelId="{08F76FBE-7FF2-4004-81EF-D06E5B6C72BF}" type="pres">
      <dgm:prSet presAssocID="{77007C47-DB1B-4CE8-82DA-6D7E520582E0}" presName="horz1" presStyleCnt="0"/>
      <dgm:spPr/>
    </dgm:pt>
    <dgm:pt modelId="{2CEA57A8-BE10-43E4-8F8E-0B328051A5F2}" type="pres">
      <dgm:prSet presAssocID="{77007C47-DB1B-4CE8-82DA-6D7E520582E0}" presName="tx1" presStyleLbl="revTx" presStyleIdx="1" presStyleCnt="5"/>
      <dgm:spPr/>
    </dgm:pt>
    <dgm:pt modelId="{5E905AE5-01F2-4A47-8120-2CF065F9932F}" type="pres">
      <dgm:prSet presAssocID="{77007C47-DB1B-4CE8-82DA-6D7E520582E0}" presName="vert1" presStyleCnt="0"/>
      <dgm:spPr/>
    </dgm:pt>
    <dgm:pt modelId="{2D55F460-3DE9-4243-B96F-2D2C7B9A9377}" type="pres">
      <dgm:prSet presAssocID="{87CEDB2B-9FD1-4C6A-A670-BCD987AB5B55}" presName="thickLine" presStyleLbl="alignNode1" presStyleIdx="2" presStyleCnt="5"/>
      <dgm:spPr/>
    </dgm:pt>
    <dgm:pt modelId="{4AA8D1BD-F25B-47A8-BBEC-09B256C87C7A}" type="pres">
      <dgm:prSet presAssocID="{87CEDB2B-9FD1-4C6A-A670-BCD987AB5B55}" presName="horz1" presStyleCnt="0"/>
      <dgm:spPr/>
    </dgm:pt>
    <dgm:pt modelId="{CFDFA3EB-F21C-4F23-A3AC-C313EACF9814}" type="pres">
      <dgm:prSet presAssocID="{87CEDB2B-9FD1-4C6A-A670-BCD987AB5B55}" presName="tx1" presStyleLbl="revTx" presStyleIdx="2" presStyleCnt="5"/>
      <dgm:spPr/>
    </dgm:pt>
    <dgm:pt modelId="{0EE01545-0AC4-4A1C-B870-498D1E891DD6}" type="pres">
      <dgm:prSet presAssocID="{87CEDB2B-9FD1-4C6A-A670-BCD987AB5B55}" presName="vert1" presStyleCnt="0"/>
      <dgm:spPr/>
    </dgm:pt>
    <dgm:pt modelId="{FF2F4AC6-E278-4AF9-AA1D-9E85ADE18242}" type="pres">
      <dgm:prSet presAssocID="{ACFD6ABE-EF37-463D-979C-AF70DCFFB0DA}" presName="thickLine" presStyleLbl="alignNode1" presStyleIdx="3" presStyleCnt="5"/>
      <dgm:spPr/>
    </dgm:pt>
    <dgm:pt modelId="{5F3AEF60-5786-4311-80A6-EDFE99ACBA04}" type="pres">
      <dgm:prSet presAssocID="{ACFD6ABE-EF37-463D-979C-AF70DCFFB0DA}" presName="horz1" presStyleCnt="0"/>
      <dgm:spPr/>
    </dgm:pt>
    <dgm:pt modelId="{6E960837-BA04-437E-9DB7-11170272D811}" type="pres">
      <dgm:prSet presAssocID="{ACFD6ABE-EF37-463D-979C-AF70DCFFB0DA}" presName="tx1" presStyleLbl="revTx" presStyleIdx="3" presStyleCnt="5"/>
      <dgm:spPr/>
    </dgm:pt>
    <dgm:pt modelId="{C3E72E15-8D3A-4DEF-AAF3-3BFFD0B9B816}" type="pres">
      <dgm:prSet presAssocID="{ACFD6ABE-EF37-463D-979C-AF70DCFFB0DA}" presName="vert1" presStyleCnt="0"/>
      <dgm:spPr/>
    </dgm:pt>
    <dgm:pt modelId="{417DBA1F-A04C-AA44-B923-6770BD8735F9}" type="pres">
      <dgm:prSet presAssocID="{E5588FB9-4794-4D1D-8314-319265617EFB}" presName="thickLine" presStyleLbl="alignNode1" presStyleIdx="4" presStyleCnt="5"/>
      <dgm:spPr/>
    </dgm:pt>
    <dgm:pt modelId="{3E9727D3-0607-E74B-8ED2-703A27D8E880}" type="pres">
      <dgm:prSet presAssocID="{E5588FB9-4794-4D1D-8314-319265617EFB}" presName="horz1" presStyleCnt="0"/>
      <dgm:spPr/>
    </dgm:pt>
    <dgm:pt modelId="{D2C9D945-D374-984B-8F3B-724BBC7B32E5}" type="pres">
      <dgm:prSet presAssocID="{E5588FB9-4794-4D1D-8314-319265617EFB}" presName="tx1" presStyleLbl="revTx" presStyleIdx="4" presStyleCnt="5"/>
      <dgm:spPr/>
    </dgm:pt>
    <dgm:pt modelId="{786F8C15-AB10-3942-BE17-A85B9ED5B877}" type="pres">
      <dgm:prSet presAssocID="{E5588FB9-4794-4D1D-8314-319265617EFB}" presName="vert1" presStyleCnt="0"/>
      <dgm:spPr/>
    </dgm:pt>
  </dgm:ptLst>
  <dgm:cxnLst>
    <dgm:cxn modelId="{15F0FA06-F0C8-8A4F-A164-1EC7AC4E79BE}" type="presOf" srcId="{EDC9FD97-7AA4-4695-9E35-C9C6DC819DC5}" destId="{B675F851-7020-384A-AAEC-931C3B86037A}" srcOrd="0" destOrd="0" presId="urn:microsoft.com/office/officeart/2008/layout/LinedList"/>
    <dgm:cxn modelId="{5BC57C0E-0864-44C2-A5DD-6D8508521A00}" srcId="{EDC9FD97-7AA4-4695-9E35-C9C6DC819DC5}" destId="{87CEDB2B-9FD1-4C6A-A670-BCD987AB5B55}" srcOrd="2" destOrd="0" parTransId="{BEF849FF-065B-45AC-9B1F-456CC51E288F}" sibTransId="{858A81DF-6026-4863-8411-6984B50A0D0F}"/>
    <dgm:cxn modelId="{3AE6F91A-255E-4CB3-ADD5-45A1D7C336C9}" type="presOf" srcId="{87CEDB2B-9FD1-4C6A-A670-BCD987AB5B55}" destId="{CFDFA3EB-F21C-4F23-A3AC-C313EACF9814}" srcOrd="0" destOrd="0" presId="urn:microsoft.com/office/officeart/2008/layout/LinedList"/>
    <dgm:cxn modelId="{42BABE27-5364-47AC-9CC1-F025AC8B1B12}" srcId="{EDC9FD97-7AA4-4695-9E35-C9C6DC819DC5}" destId="{3DE255C1-E413-42FC-8D20-DD56E2E9D435}" srcOrd="0" destOrd="0" parTransId="{3DD2C438-CE44-40F4-BD0B-F499F1DC37E3}" sibTransId="{6E633C9F-A342-4CF0-A671-062E8D6E74BB}"/>
    <dgm:cxn modelId="{FAA39968-B3D2-452B-82A9-79AC98033070}" type="presOf" srcId="{ACFD6ABE-EF37-463D-979C-AF70DCFFB0DA}" destId="{6E960837-BA04-437E-9DB7-11170272D811}" srcOrd="0" destOrd="0" presId="urn:microsoft.com/office/officeart/2008/layout/LinedList"/>
    <dgm:cxn modelId="{F2EA0574-9AC9-41D5-956D-582B26866469}" srcId="{EDC9FD97-7AA4-4695-9E35-C9C6DC819DC5}" destId="{ACFD6ABE-EF37-463D-979C-AF70DCFFB0DA}" srcOrd="3" destOrd="0" parTransId="{373BCE7F-F637-4633-97C4-EB7098BD2F0D}" sibTransId="{783A4575-4651-4D25-B82D-79A4E8415F74}"/>
    <dgm:cxn modelId="{E79B0C83-73E9-41FD-B2A5-2DB3443926F9}" srcId="{EDC9FD97-7AA4-4695-9E35-C9C6DC819DC5}" destId="{E5588FB9-4794-4D1D-8314-319265617EFB}" srcOrd="4" destOrd="0" parTransId="{9916F6D0-21D7-4258-9323-CE9B29EC09EB}" sibTransId="{6CD4F677-A232-456B-B0BE-168EE88ED898}"/>
    <dgm:cxn modelId="{443FB685-3D2A-4C4E-905E-DD07097F852A}" type="presOf" srcId="{3DE255C1-E413-42FC-8D20-DD56E2E9D435}" destId="{72267CB5-3E31-4ECF-B4EB-BD6CF25CAD13}" srcOrd="0" destOrd="0" presId="urn:microsoft.com/office/officeart/2008/layout/LinedList"/>
    <dgm:cxn modelId="{A9A13BD0-25A4-43CD-8478-E5D970537D16}" srcId="{EDC9FD97-7AA4-4695-9E35-C9C6DC819DC5}" destId="{77007C47-DB1B-4CE8-82DA-6D7E520582E0}" srcOrd="1" destOrd="0" parTransId="{8B2D89B4-3781-4A74-B7A9-AC61FF5E4286}" sibTransId="{D636BADA-717A-4B16-BD93-95DB1D450802}"/>
    <dgm:cxn modelId="{1F4B43D2-F529-4FCA-8E07-B4DA7B3A89CD}" type="presOf" srcId="{77007C47-DB1B-4CE8-82DA-6D7E520582E0}" destId="{2CEA57A8-BE10-43E4-8F8E-0B328051A5F2}" srcOrd="0" destOrd="0" presId="urn:microsoft.com/office/officeart/2008/layout/LinedList"/>
    <dgm:cxn modelId="{4C6374E2-6F93-4FEE-ABE0-DB2869EBE9E8}" type="presOf" srcId="{E5588FB9-4794-4D1D-8314-319265617EFB}" destId="{D2C9D945-D374-984B-8F3B-724BBC7B32E5}" srcOrd="0" destOrd="0" presId="urn:microsoft.com/office/officeart/2008/layout/LinedList"/>
    <dgm:cxn modelId="{26219441-4DF0-40F0-88A7-6CBD879155DA}" type="presParOf" srcId="{B675F851-7020-384A-AAEC-931C3B86037A}" destId="{D1344C4C-2DFD-456A-80F2-48C561A63978}" srcOrd="0" destOrd="0" presId="urn:microsoft.com/office/officeart/2008/layout/LinedList"/>
    <dgm:cxn modelId="{B43DBF7C-3358-4FE6-9A35-3EAF8D1BBCF6}" type="presParOf" srcId="{B675F851-7020-384A-AAEC-931C3B86037A}" destId="{A5FD8D3A-4BFD-442F-A9CC-88F4DE660747}" srcOrd="1" destOrd="0" presId="urn:microsoft.com/office/officeart/2008/layout/LinedList"/>
    <dgm:cxn modelId="{05FD42C3-26EA-441A-B84E-E1B733B4D82C}" type="presParOf" srcId="{A5FD8D3A-4BFD-442F-A9CC-88F4DE660747}" destId="{72267CB5-3E31-4ECF-B4EB-BD6CF25CAD13}" srcOrd="0" destOrd="0" presId="urn:microsoft.com/office/officeart/2008/layout/LinedList"/>
    <dgm:cxn modelId="{D00E702A-911D-4193-AB0A-91A769CC793C}" type="presParOf" srcId="{A5FD8D3A-4BFD-442F-A9CC-88F4DE660747}" destId="{9D841993-FA37-486C-8E36-9E76B22AA892}" srcOrd="1" destOrd="0" presId="urn:microsoft.com/office/officeart/2008/layout/LinedList"/>
    <dgm:cxn modelId="{A4687679-79B2-45BF-9D9C-0ED12F590AB3}" type="presParOf" srcId="{B675F851-7020-384A-AAEC-931C3B86037A}" destId="{ED673126-0DA9-4C3A-9F5C-10D7C630812C}" srcOrd="2" destOrd="0" presId="urn:microsoft.com/office/officeart/2008/layout/LinedList"/>
    <dgm:cxn modelId="{0EA723EE-4DF6-45CF-839C-1D1F6CD44313}" type="presParOf" srcId="{B675F851-7020-384A-AAEC-931C3B86037A}" destId="{08F76FBE-7FF2-4004-81EF-D06E5B6C72BF}" srcOrd="3" destOrd="0" presId="urn:microsoft.com/office/officeart/2008/layout/LinedList"/>
    <dgm:cxn modelId="{55A6059A-5B6A-411E-B18B-FDB56B07DF5E}" type="presParOf" srcId="{08F76FBE-7FF2-4004-81EF-D06E5B6C72BF}" destId="{2CEA57A8-BE10-43E4-8F8E-0B328051A5F2}" srcOrd="0" destOrd="0" presId="urn:microsoft.com/office/officeart/2008/layout/LinedList"/>
    <dgm:cxn modelId="{F4D5FDDB-1728-4A56-AE35-BBAE2E21D116}" type="presParOf" srcId="{08F76FBE-7FF2-4004-81EF-D06E5B6C72BF}" destId="{5E905AE5-01F2-4A47-8120-2CF065F9932F}" srcOrd="1" destOrd="0" presId="urn:microsoft.com/office/officeart/2008/layout/LinedList"/>
    <dgm:cxn modelId="{92DD3F4A-71F9-47F5-8CC0-47384F5535E1}" type="presParOf" srcId="{B675F851-7020-384A-AAEC-931C3B86037A}" destId="{2D55F460-3DE9-4243-B96F-2D2C7B9A9377}" srcOrd="4" destOrd="0" presId="urn:microsoft.com/office/officeart/2008/layout/LinedList"/>
    <dgm:cxn modelId="{85CA48F7-3832-4364-8DB3-07A3E71146E9}" type="presParOf" srcId="{B675F851-7020-384A-AAEC-931C3B86037A}" destId="{4AA8D1BD-F25B-47A8-BBEC-09B256C87C7A}" srcOrd="5" destOrd="0" presId="urn:microsoft.com/office/officeart/2008/layout/LinedList"/>
    <dgm:cxn modelId="{EA8798C1-2230-4DC6-9B63-7A535232D19C}" type="presParOf" srcId="{4AA8D1BD-F25B-47A8-BBEC-09B256C87C7A}" destId="{CFDFA3EB-F21C-4F23-A3AC-C313EACF9814}" srcOrd="0" destOrd="0" presId="urn:microsoft.com/office/officeart/2008/layout/LinedList"/>
    <dgm:cxn modelId="{C4D45C99-2002-47AE-A395-19A84EAE90B3}" type="presParOf" srcId="{4AA8D1BD-F25B-47A8-BBEC-09B256C87C7A}" destId="{0EE01545-0AC4-4A1C-B870-498D1E891DD6}" srcOrd="1" destOrd="0" presId="urn:microsoft.com/office/officeart/2008/layout/LinedList"/>
    <dgm:cxn modelId="{229B0254-147F-476F-AA23-80AAE35A13D7}" type="presParOf" srcId="{B675F851-7020-384A-AAEC-931C3B86037A}" destId="{FF2F4AC6-E278-4AF9-AA1D-9E85ADE18242}" srcOrd="6" destOrd="0" presId="urn:microsoft.com/office/officeart/2008/layout/LinedList"/>
    <dgm:cxn modelId="{594F20A8-D663-4480-A8AD-D388CD9D355F}" type="presParOf" srcId="{B675F851-7020-384A-AAEC-931C3B86037A}" destId="{5F3AEF60-5786-4311-80A6-EDFE99ACBA04}" srcOrd="7" destOrd="0" presId="urn:microsoft.com/office/officeart/2008/layout/LinedList"/>
    <dgm:cxn modelId="{6E800E3E-B0BB-4FB2-87E1-D16DAED5DC39}" type="presParOf" srcId="{5F3AEF60-5786-4311-80A6-EDFE99ACBA04}" destId="{6E960837-BA04-437E-9DB7-11170272D811}" srcOrd="0" destOrd="0" presId="urn:microsoft.com/office/officeart/2008/layout/LinedList"/>
    <dgm:cxn modelId="{226AA1E0-A74B-4F00-8E33-8DFDF0D6D706}" type="presParOf" srcId="{5F3AEF60-5786-4311-80A6-EDFE99ACBA04}" destId="{C3E72E15-8D3A-4DEF-AAF3-3BFFD0B9B816}" srcOrd="1" destOrd="0" presId="urn:microsoft.com/office/officeart/2008/layout/LinedList"/>
    <dgm:cxn modelId="{44252154-125B-45EB-B736-F7F9A30B7E41}" type="presParOf" srcId="{B675F851-7020-384A-AAEC-931C3B86037A}" destId="{417DBA1F-A04C-AA44-B923-6770BD8735F9}" srcOrd="8" destOrd="0" presId="urn:microsoft.com/office/officeart/2008/layout/LinedList"/>
    <dgm:cxn modelId="{878A56DB-15B3-42E2-86AF-BE79971C2156}" type="presParOf" srcId="{B675F851-7020-384A-AAEC-931C3B86037A}" destId="{3E9727D3-0607-E74B-8ED2-703A27D8E880}" srcOrd="9" destOrd="0" presId="urn:microsoft.com/office/officeart/2008/layout/LinedList"/>
    <dgm:cxn modelId="{81A940F5-342C-4265-B7EC-55EC3DA3ADE7}" type="presParOf" srcId="{3E9727D3-0607-E74B-8ED2-703A27D8E880}" destId="{D2C9D945-D374-984B-8F3B-724BBC7B32E5}" srcOrd="0" destOrd="0" presId="urn:microsoft.com/office/officeart/2008/layout/LinedList"/>
    <dgm:cxn modelId="{7E9D3B3E-D203-494C-873B-94693188B2C2}" type="presParOf" srcId="{3E9727D3-0607-E74B-8ED2-703A27D8E880}" destId="{786F8C15-AB10-3942-BE17-A85B9ED5B877}"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68423-A171-1241-8175-CB3EE693D8CE}">
      <dsp:nvSpPr>
        <dsp:cNvPr id="0" name=""/>
        <dsp:cNvSpPr/>
      </dsp:nvSpPr>
      <dsp:spPr>
        <a:xfrm>
          <a:off x="0" y="0"/>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FD9A34-1214-F546-946A-6A2C6892BC5A}">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Heuristic: a trade of optimality, completeness, accuracy, or precision for speed, or a form of reduction of complexity for ranking of value</a:t>
          </a:r>
        </a:p>
        <a:p>
          <a:pPr marL="0" lvl="0" indent="0" algn="l" defTabSz="977900">
            <a:lnSpc>
              <a:spcPct val="90000"/>
            </a:lnSpc>
            <a:spcBef>
              <a:spcPct val="0"/>
            </a:spcBef>
            <a:spcAft>
              <a:spcPct val="35000"/>
            </a:spcAft>
            <a:buNone/>
          </a:pPr>
          <a:r>
            <a:rPr lang="en-US" sz="2200" kern="1200" dirty="0"/>
            <a:t>Local Optimum: Best value in a subset of the global set by some heuristic (ranking kind)</a:t>
          </a:r>
        </a:p>
        <a:p>
          <a:pPr marL="0" lvl="0" indent="0" algn="l" defTabSz="977900">
            <a:lnSpc>
              <a:spcPct val="90000"/>
            </a:lnSpc>
            <a:spcBef>
              <a:spcPct val="0"/>
            </a:spcBef>
            <a:spcAft>
              <a:spcPct val="35000"/>
            </a:spcAft>
            <a:buNone/>
          </a:pPr>
          <a:r>
            <a:rPr lang="en-US" sz="2200" kern="1200" dirty="0"/>
            <a:t>Global Optimum: Best value in a set by some heuristic (ranking kind)</a:t>
          </a:r>
        </a:p>
      </dsp:txBody>
      <dsp:txXfrm>
        <a:off x="0" y="0"/>
        <a:ext cx="6900512" cy="2768070"/>
      </dsp:txXfrm>
    </dsp:sp>
    <dsp:sp modelId="{417DBA1F-A04C-AA44-B923-6770BD8735F9}">
      <dsp:nvSpPr>
        <dsp:cNvPr id="0" name=""/>
        <dsp:cNvSpPr/>
      </dsp:nvSpPr>
      <dsp:spPr>
        <a:xfrm>
          <a:off x="0" y="2768070"/>
          <a:ext cx="6900512" cy="0"/>
        </a:xfrm>
        <a:prstGeom prst="line">
          <a:avLst/>
        </a:prstGeom>
        <a:solidFill>
          <a:schemeClr val="accent2">
            <a:hueOff val="6443612"/>
            <a:satOff val="-18493"/>
            <a:lumOff val="-29609"/>
            <a:alphaOff val="0"/>
          </a:schemeClr>
        </a:solidFill>
        <a:ln w="19050" cap="flat" cmpd="sng" algn="ctr">
          <a:solidFill>
            <a:schemeClr val="accent2">
              <a:hueOff val="6443612"/>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C9D945-D374-984B-8F3B-724BBC7B32E5}">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A greedy algorithm is the heuristic (trade kind) which picks the local best choice at a decision stage. It CAN but does not NECESSARILY pick the global optimum for all problems. For a subset of problems with optimal substructure, it will always pick the global optimum.</a:t>
          </a:r>
          <a:br>
            <a:rPr lang="en-US" sz="2200" kern="1200" dirty="0"/>
          </a:br>
          <a:br>
            <a:rPr lang="en-US" sz="2200" kern="1200" dirty="0"/>
          </a:br>
          <a:r>
            <a:rPr lang="en-US" sz="2200" kern="1200" dirty="0"/>
            <a:t>A perfect greedy algorithm always picks the global optimum</a:t>
          </a:r>
        </a:p>
      </dsp:txBody>
      <dsp:txXfrm>
        <a:off x="0" y="2768070"/>
        <a:ext cx="6900512" cy="27680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7D543-4CA4-4EE4-806A-84F4121F38B2}">
      <dsp:nvSpPr>
        <dsp:cNvPr id="0" name=""/>
        <dsp:cNvSpPr/>
      </dsp:nvSpPr>
      <dsp:spPr>
        <a:xfrm>
          <a:off x="0" y="998"/>
          <a:ext cx="6890215"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297D28-E0BF-4DB9-B8DD-30081502340B}">
      <dsp:nvSpPr>
        <dsp:cNvPr id="0" name=""/>
        <dsp:cNvSpPr/>
      </dsp:nvSpPr>
      <dsp:spPr>
        <a:xfrm>
          <a:off x="0" y="998"/>
          <a:ext cx="6890215" cy="68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dirty="0">
              <a:solidFill>
                <a:srgbClr val="000000"/>
              </a:solidFill>
            </a:rPr>
            <a:t>Simplicity: Greedy algorithms are often easier to describe and code up than other algorithms. </a:t>
          </a:r>
          <a:r>
            <a:rPr lang="en-US" sz="1900" kern="1200" dirty="0">
              <a:solidFill>
                <a:srgbClr val="000000"/>
              </a:solidFill>
              <a:latin typeface="Aptos Display" panose="02110004020202020204"/>
            </a:rPr>
            <a:t>                </a:t>
          </a:r>
          <a:endParaRPr lang="en-US" sz="1900" kern="1200" dirty="0">
            <a:latin typeface="Aptos Display" panose="02110004020202020204"/>
          </a:endParaRPr>
        </a:p>
      </dsp:txBody>
      <dsp:txXfrm>
        <a:off x="0" y="998"/>
        <a:ext cx="6890215" cy="681120"/>
      </dsp:txXfrm>
    </dsp:sp>
    <dsp:sp modelId="{C8FDDE34-4FF7-441D-8C72-4DF3DA3CCB28}">
      <dsp:nvSpPr>
        <dsp:cNvPr id="0" name=""/>
        <dsp:cNvSpPr/>
      </dsp:nvSpPr>
      <dsp:spPr>
        <a:xfrm>
          <a:off x="0" y="682118"/>
          <a:ext cx="6890215" cy="0"/>
        </a:xfrm>
        <a:prstGeom prst="line">
          <a:avLst/>
        </a:prstGeom>
        <a:solidFill>
          <a:schemeClr val="accent2">
            <a:hueOff val="3221806"/>
            <a:satOff val="-9246"/>
            <a:lumOff val="-14805"/>
            <a:alphaOff val="0"/>
          </a:schemeClr>
        </a:solidFill>
        <a:ln w="19050" cap="flat" cmpd="sng" algn="ctr">
          <a:solidFill>
            <a:schemeClr val="accent2">
              <a:hueOff val="3221806"/>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0AB14D-833C-49C4-A188-D751E524F257}">
      <dsp:nvSpPr>
        <dsp:cNvPr id="0" name=""/>
        <dsp:cNvSpPr/>
      </dsp:nvSpPr>
      <dsp:spPr>
        <a:xfrm>
          <a:off x="0" y="682118"/>
          <a:ext cx="6890215" cy="68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Efficiency: Greedy algorithms can often be implemented more efficiently than other algorithms</a:t>
          </a:r>
          <a:endParaRPr lang="en-US" sz="1900" kern="1200" dirty="0"/>
        </a:p>
      </dsp:txBody>
      <dsp:txXfrm>
        <a:off x="0" y="682118"/>
        <a:ext cx="6890215" cy="681120"/>
      </dsp:txXfrm>
    </dsp:sp>
    <dsp:sp modelId="{89AA35FD-58F0-430D-B2B8-E52FB18888C1}">
      <dsp:nvSpPr>
        <dsp:cNvPr id="0" name=""/>
        <dsp:cNvSpPr/>
      </dsp:nvSpPr>
      <dsp:spPr>
        <a:xfrm>
          <a:off x="0" y="1363239"/>
          <a:ext cx="6890215" cy="0"/>
        </a:xfrm>
        <a:prstGeom prst="line">
          <a:avLst/>
        </a:prstGeom>
        <a:solidFill>
          <a:schemeClr val="accent2">
            <a:hueOff val="6443612"/>
            <a:satOff val="-18493"/>
            <a:lumOff val="-29609"/>
            <a:alphaOff val="0"/>
          </a:schemeClr>
        </a:solidFill>
        <a:ln w="19050" cap="flat" cmpd="sng" algn="ctr">
          <a:solidFill>
            <a:schemeClr val="accent2">
              <a:hueOff val="6443612"/>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62192E-F338-4B84-AF6C-531A40FB3714}">
      <dsp:nvSpPr>
        <dsp:cNvPr id="0" name=""/>
        <dsp:cNvSpPr/>
      </dsp:nvSpPr>
      <dsp:spPr>
        <a:xfrm>
          <a:off x="0" y="1363239"/>
          <a:ext cx="6890215" cy="68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endParaRPr lang="en-US" sz="1900" kern="1200" dirty="0">
            <a:latin typeface="Aptos Display" panose="02110004020202020204"/>
          </a:endParaRPr>
        </a:p>
      </dsp:txBody>
      <dsp:txXfrm>
        <a:off x="0" y="1363239"/>
        <a:ext cx="6890215" cy="681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44C4C-2DFD-456A-80F2-48C561A63978}">
      <dsp:nvSpPr>
        <dsp:cNvPr id="0" name=""/>
        <dsp:cNvSpPr/>
      </dsp:nvSpPr>
      <dsp:spPr>
        <a:xfrm>
          <a:off x="0" y="566"/>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267CB5-3E31-4ECF-B4EB-BD6CF25CAD13}">
      <dsp:nvSpPr>
        <dsp:cNvPr id="0" name=""/>
        <dsp:cNvSpPr/>
      </dsp:nvSpPr>
      <dsp:spPr>
        <a:xfrm>
          <a:off x="0" y="566"/>
          <a:ext cx="6900512" cy="927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rgbClr val="000000"/>
              </a:solidFill>
            </a:rPr>
            <a:t>Hard to design: Once you have found the right greedy approach, designing greedy algorithms can be easy. However, finding the right approach can be hard. </a:t>
          </a:r>
          <a:endParaRPr lang="en-US" sz="1800" kern="1200" dirty="0">
            <a:latin typeface="Aptos Display" panose="02110004020202020204"/>
          </a:endParaRPr>
        </a:p>
      </dsp:txBody>
      <dsp:txXfrm>
        <a:off x="0" y="566"/>
        <a:ext cx="6900512" cy="927828"/>
      </dsp:txXfrm>
    </dsp:sp>
    <dsp:sp modelId="{ED673126-0DA9-4C3A-9F5C-10D7C630812C}">
      <dsp:nvSpPr>
        <dsp:cNvPr id="0" name=""/>
        <dsp:cNvSpPr/>
      </dsp:nvSpPr>
      <dsp:spPr>
        <a:xfrm>
          <a:off x="0" y="928394"/>
          <a:ext cx="6900512" cy="0"/>
        </a:xfrm>
        <a:prstGeom prst="line">
          <a:avLst/>
        </a:prstGeom>
        <a:solidFill>
          <a:schemeClr val="accent2">
            <a:hueOff val="1610903"/>
            <a:satOff val="-4623"/>
            <a:lumOff val="-7402"/>
            <a:alphaOff val="0"/>
          </a:schemeClr>
        </a:solidFill>
        <a:ln w="19050" cap="flat" cmpd="sng" algn="ctr">
          <a:solidFill>
            <a:schemeClr val="accent2">
              <a:hueOff val="1610903"/>
              <a:satOff val="-4623"/>
              <a:lumOff val="-74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EA57A8-BE10-43E4-8F8E-0B328051A5F2}">
      <dsp:nvSpPr>
        <dsp:cNvPr id="0" name=""/>
        <dsp:cNvSpPr/>
      </dsp:nvSpPr>
      <dsp:spPr>
        <a:xfrm>
          <a:off x="0" y="928394"/>
          <a:ext cx="6900512" cy="927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solidFill>
                <a:srgbClr val="000000"/>
              </a:solidFill>
            </a:rPr>
            <a:t>Hard to verify: Showing a greedy algorithm is correct often requires a nuanced argument</a:t>
          </a:r>
          <a:endParaRPr lang="en-US" sz="1800" kern="1200" dirty="0"/>
        </a:p>
      </dsp:txBody>
      <dsp:txXfrm>
        <a:off x="0" y="928394"/>
        <a:ext cx="6900512" cy="927828"/>
      </dsp:txXfrm>
    </dsp:sp>
    <dsp:sp modelId="{2D55F460-3DE9-4243-B96F-2D2C7B9A9377}">
      <dsp:nvSpPr>
        <dsp:cNvPr id="0" name=""/>
        <dsp:cNvSpPr/>
      </dsp:nvSpPr>
      <dsp:spPr>
        <a:xfrm>
          <a:off x="0" y="1856223"/>
          <a:ext cx="6900512" cy="0"/>
        </a:xfrm>
        <a:prstGeom prst="line">
          <a:avLst/>
        </a:prstGeom>
        <a:solidFill>
          <a:schemeClr val="accent2">
            <a:hueOff val="3221806"/>
            <a:satOff val="-9246"/>
            <a:lumOff val="-14805"/>
            <a:alphaOff val="0"/>
          </a:schemeClr>
        </a:solidFill>
        <a:ln w="19050" cap="flat" cmpd="sng" algn="ctr">
          <a:solidFill>
            <a:schemeClr val="accent2">
              <a:hueOff val="3221806"/>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DFA3EB-F21C-4F23-A3AC-C313EACF9814}">
      <dsp:nvSpPr>
        <dsp:cNvPr id="0" name=""/>
        <dsp:cNvSpPr/>
      </dsp:nvSpPr>
      <dsp:spPr>
        <a:xfrm>
          <a:off x="0" y="1856223"/>
          <a:ext cx="6900512" cy="927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rgbClr val="000000"/>
              </a:solidFill>
            </a:rPr>
            <a:t>Very often greedy algorithms don’t work. - we will </a:t>
          </a:r>
          <a:r>
            <a:rPr lang="en-US" sz="1800" kern="1200" dirty="0">
              <a:latin typeface="Aptos Display" panose="02110004020202020204"/>
            </a:rPr>
            <a:t>a problem</a:t>
          </a:r>
        </a:p>
      </dsp:txBody>
      <dsp:txXfrm>
        <a:off x="0" y="1856223"/>
        <a:ext cx="6900512" cy="927828"/>
      </dsp:txXfrm>
    </dsp:sp>
    <dsp:sp modelId="{FF2F4AC6-E278-4AF9-AA1D-9E85ADE18242}">
      <dsp:nvSpPr>
        <dsp:cNvPr id="0" name=""/>
        <dsp:cNvSpPr/>
      </dsp:nvSpPr>
      <dsp:spPr>
        <a:xfrm>
          <a:off x="0" y="2784051"/>
          <a:ext cx="6900512" cy="0"/>
        </a:xfrm>
        <a:prstGeom prst="line">
          <a:avLst/>
        </a:prstGeom>
        <a:solidFill>
          <a:schemeClr val="accent2">
            <a:hueOff val="4832709"/>
            <a:satOff val="-13870"/>
            <a:lumOff val="-22207"/>
            <a:alphaOff val="0"/>
          </a:schemeClr>
        </a:solidFill>
        <a:ln w="19050" cap="flat" cmpd="sng" algn="ctr">
          <a:solidFill>
            <a:schemeClr val="accent2">
              <a:hueOff val="4832709"/>
              <a:satOff val="-13870"/>
              <a:lumOff val="-222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960837-BA04-437E-9DB7-11170272D811}">
      <dsp:nvSpPr>
        <dsp:cNvPr id="0" name=""/>
        <dsp:cNvSpPr/>
      </dsp:nvSpPr>
      <dsp:spPr>
        <a:xfrm>
          <a:off x="0" y="2784051"/>
          <a:ext cx="6900512" cy="927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solidFill>
                <a:srgbClr val="000000"/>
              </a:solidFill>
            </a:rPr>
            <a:t>Easy to lull oneself into believing they work Many greedy algorithms possible for a problem and no structured way to find effective ones </a:t>
          </a:r>
          <a:endParaRPr lang="en-US" sz="1800" kern="1200" dirty="0"/>
        </a:p>
      </dsp:txBody>
      <dsp:txXfrm>
        <a:off x="0" y="2784051"/>
        <a:ext cx="6900512" cy="927828"/>
      </dsp:txXfrm>
    </dsp:sp>
    <dsp:sp modelId="{417DBA1F-A04C-AA44-B923-6770BD8735F9}">
      <dsp:nvSpPr>
        <dsp:cNvPr id="0" name=""/>
        <dsp:cNvSpPr/>
      </dsp:nvSpPr>
      <dsp:spPr>
        <a:xfrm>
          <a:off x="0" y="3711880"/>
          <a:ext cx="6900512" cy="0"/>
        </a:xfrm>
        <a:prstGeom prst="line">
          <a:avLst/>
        </a:prstGeom>
        <a:solidFill>
          <a:schemeClr val="accent2">
            <a:hueOff val="6443612"/>
            <a:satOff val="-18493"/>
            <a:lumOff val="-29609"/>
            <a:alphaOff val="0"/>
          </a:schemeClr>
        </a:solidFill>
        <a:ln w="19050" cap="flat" cmpd="sng" algn="ctr">
          <a:solidFill>
            <a:schemeClr val="accent2">
              <a:hueOff val="6443612"/>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C9D945-D374-984B-8F3B-724BBC7B32E5}">
      <dsp:nvSpPr>
        <dsp:cNvPr id="0" name=""/>
        <dsp:cNvSpPr/>
      </dsp:nvSpPr>
      <dsp:spPr>
        <a:xfrm>
          <a:off x="0" y="3711880"/>
          <a:ext cx="6900512" cy="927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endParaRPr lang="en-US" sz="1800" kern="1200" dirty="0"/>
        </a:p>
      </dsp:txBody>
      <dsp:txXfrm>
        <a:off x="0" y="3711880"/>
        <a:ext cx="6900512" cy="92782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922CE-1841-F74F-9A56-A4B156167E10}" type="datetimeFigureOut">
              <a:rPr lang="en-US" smtClean="0"/>
              <a:t>2/25/25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5F1E1-7553-144A-9EAF-942CE5203286}" type="slidenum">
              <a:rPr lang="en-US" smtClean="0"/>
              <a:t>‹#›</a:t>
            </a:fld>
            <a:endParaRPr lang="en-US"/>
          </a:p>
        </p:txBody>
      </p:sp>
    </p:spTree>
    <p:extLst>
      <p:ext uri="{BB962C8B-B14F-4D97-AF65-F5344CB8AC3E}">
        <p14:creationId xmlns:p14="http://schemas.microsoft.com/office/powerpoint/2010/main" val="721001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Prasanth for making me cover coin change two next meeting LOL</a:t>
            </a:r>
          </a:p>
        </p:txBody>
      </p:sp>
      <p:sp>
        <p:nvSpPr>
          <p:cNvPr id="4" name="Slide Number Placeholder 3"/>
          <p:cNvSpPr>
            <a:spLocks noGrp="1"/>
          </p:cNvSpPr>
          <p:nvPr>
            <p:ph type="sldNum" sz="quarter" idx="5"/>
          </p:nvPr>
        </p:nvSpPr>
        <p:spPr/>
        <p:txBody>
          <a:bodyPr/>
          <a:lstStyle/>
          <a:p>
            <a:fld id="{9095F1E1-7553-144A-9EAF-942CE5203286}" type="slidenum">
              <a:rPr lang="en-US" smtClean="0"/>
              <a:t>10</a:t>
            </a:fld>
            <a:endParaRPr lang="en-US"/>
          </a:p>
        </p:txBody>
      </p:sp>
    </p:spTree>
    <p:extLst>
      <p:ext uri="{BB962C8B-B14F-4D97-AF65-F5344CB8AC3E}">
        <p14:creationId xmlns:p14="http://schemas.microsoft.com/office/powerpoint/2010/main" val="503714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159C5-E44B-BAED-5778-FF8F9CE73E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9C2CC5-8BFF-9C87-0ED8-46392365E5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BED56A-5AD4-5D61-73F5-5A06CE0256ED}"/>
              </a:ext>
            </a:extLst>
          </p:cNvPr>
          <p:cNvSpPr>
            <a:spLocks noGrp="1"/>
          </p:cNvSpPr>
          <p:nvPr>
            <p:ph type="dt" sz="half" idx="10"/>
          </p:nvPr>
        </p:nvSpPr>
        <p:spPr/>
        <p:txBody>
          <a:bodyPr/>
          <a:lstStyle/>
          <a:p>
            <a:fld id="{4D20C87A-B94F-B04B-90F9-7C69B1151A17}" type="datetimeFigureOut">
              <a:rPr lang="en-US" smtClean="0"/>
              <a:t>2/25/25</a:t>
            </a:fld>
            <a:endParaRPr lang="en-US"/>
          </a:p>
        </p:txBody>
      </p:sp>
      <p:sp>
        <p:nvSpPr>
          <p:cNvPr id="5" name="Footer Placeholder 4">
            <a:extLst>
              <a:ext uri="{FF2B5EF4-FFF2-40B4-BE49-F238E27FC236}">
                <a16:creationId xmlns:a16="http://schemas.microsoft.com/office/drawing/2014/main" id="{E74800A3-C60A-6808-86A8-C6106A41C8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AB6F5-2854-FBF5-BA2F-DAB764584EC4}"/>
              </a:ext>
            </a:extLst>
          </p:cNvPr>
          <p:cNvSpPr>
            <a:spLocks noGrp="1"/>
          </p:cNvSpPr>
          <p:nvPr>
            <p:ph type="sldNum" sz="quarter" idx="12"/>
          </p:nvPr>
        </p:nvSpPr>
        <p:spPr/>
        <p:txBody>
          <a:bodyPr/>
          <a:lstStyle/>
          <a:p>
            <a:fld id="{46E33989-10B1-8B43-9F86-0D0BF559A915}" type="slidenum">
              <a:rPr lang="en-US" smtClean="0"/>
              <a:t>‹#›</a:t>
            </a:fld>
            <a:endParaRPr lang="en-US"/>
          </a:p>
        </p:txBody>
      </p:sp>
    </p:spTree>
    <p:extLst>
      <p:ext uri="{BB962C8B-B14F-4D97-AF65-F5344CB8AC3E}">
        <p14:creationId xmlns:p14="http://schemas.microsoft.com/office/powerpoint/2010/main" val="3796572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8A7CE-71BB-2048-9156-E85E289BB3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83F62B-8030-F7E7-EE49-EF802A47E8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AA837-241D-F514-74AE-5482A4590C9B}"/>
              </a:ext>
            </a:extLst>
          </p:cNvPr>
          <p:cNvSpPr>
            <a:spLocks noGrp="1"/>
          </p:cNvSpPr>
          <p:nvPr>
            <p:ph type="dt" sz="half" idx="10"/>
          </p:nvPr>
        </p:nvSpPr>
        <p:spPr/>
        <p:txBody>
          <a:bodyPr/>
          <a:lstStyle/>
          <a:p>
            <a:fld id="{4D20C87A-B94F-B04B-90F9-7C69B1151A17}" type="datetimeFigureOut">
              <a:rPr lang="en-US" smtClean="0"/>
              <a:t>2/25/25</a:t>
            </a:fld>
            <a:endParaRPr lang="en-US"/>
          </a:p>
        </p:txBody>
      </p:sp>
      <p:sp>
        <p:nvSpPr>
          <p:cNvPr id="5" name="Footer Placeholder 4">
            <a:extLst>
              <a:ext uri="{FF2B5EF4-FFF2-40B4-BE49-F238E27FC236}">
                <a16:creationId xmlns:a16="http://schemas.microsoft.com/office/drawing/2014/main" id="{F294AB39-D792-6B04-2C22-65A93B7041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96F4F8-748C-3B28-8254-F8B8694DC098}"/>
              </a:ext>
            </a:extLst>
          </p:cNvPr>
          <p:cNvSpPr>
            <a:spLocks noGrp="1"/>
          </p:cNvSpPr>
          <p:nvPr>
            <p:ph type="sldNum" sz="quarter" idx="12"/>
          </p:nvPr>
        </p:nvSpPr>
        <p:spPr/>
        <p:txBody>
          <a:bodyPr/>
          <a:lstStyle/>
          <a:p>
            <a:fld id="{46E33989-10B1-8B43-9F86-0D0BF559A915}" type="slidenum">
              <a:rPr lang="en-US" smtClean="0"/>
              <a:t>‹#›</a:t>
            </a:fld>
            <a:endParaRPr lang="en-US"/>
          </a:p>
        </p:txBody>
      </p:sp>
    </p:spTree>
    <p:extLst>
      <p:ext uri="{BB962C8B-B14F-4D97-AF65-F5344CB8AC3E}">
        <p14:creationId xmlns:p14="http://schemas.microsoft.com/office/powerpoint/2010/main" val="376676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02A024-6D8E-6574-C0EB-FC3E95D6C6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4A36C7-8599-6259-BC86-EDC5889D5B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CA1269-806B-64FA-BF79-5E49903E5593}"/>
              </a:ext>
            </a:extLst>
          </p:cNvPr>
          <p:cNvSpPr>
            <a:spLocks noGrp="1"/>
          </p:cNvSpPr>
          <p:nvPr>
            <p:ph type="dt" sz="half" idx="10"/>
          </p:nvPr>
        </p:nvSpPr>
        <p:spPr/>
        <p:txBody>
          <a:bodyPr/>
          <a:lstStyle/>
          <a:p>
            <a:fld id="{4D20C87A-B94F-B04B-90F9-7C69B1151A17}" type="datetimeFigureOut">
              <a:rPr lang="en-US" smtClean="0"/>
              <a:t>2/25/25</a:t>
            </a:fld>
            <a:endParaRPr lang="en-US"/>
          </a:p>
        </p:txBody>
      </p:sp>
      <p:sp>
        <p:nvSpPr>
          <p:cNvPr id="5" name="Footer Placeholder 4">
            <a:extLst>
              <a:ext uri="{FF2B5EF4-FFF2-40B4-BE49-F238E27FC236}">
                <a16:creationId xmlns:a16="http://schemas.microsoft.com/office/drawing/2014/main" id="{2A435AEF-22BC-3DCD-D0DE-011F30B9C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7AC0A-7D82-5461-2FD3-6602C326537C}"/>
              </a:ext>
            </a:extLst>
          </p:cNvPr>
          <p:cNvSpPr>
            <a:spLocks noGrp="1"/>
          </p:cNvSpPr>
          <p:nvPr>
            <p:ph type="sldNum" sz="quarter" idx="12"/>
          </p:nvPr>
        </p:nvSpPr>
        <p:spPr/>
        <p:txBody>
          <a:bodyPr/>
          <a:lstStyle/>
          <a:p>
            <a:fld id="{46E33989-10B1-8B43-9F86-0D0BF559A915}" type="slidenum">
              <a:rPr lang="en-US" smtClean="0"/>
              <a:t>‹#›</a:t>
            </a:fld>
            <a:endParaRPr lang="en-US"/>
          </a:p>
        </p:txBody>
      </p:sp>
    </p:spTree>
    <p:extLst>
      <p:ext uri="{BB962C8B-B14F-4D97-AF65-F5344CB8AC3E}">
        <p14:creationId xmlns:p14="http://schemas.microsoft.com/office/powerpoint/2010/main" val="2068072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104ED-399E-B5B3-E31E-5A3A10A38A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0023A2-39AF-F958-4A00-24D82C2EAC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98DBCC-F319-3AB0-DAF4-20AB1B8947D7}"/>
              </a:ext>
            </a:extLst>
          </p:cNvPr>
          <p:cNvSpPr>
            <a:spLocks noGrp="1"/>
          </p:cNvSpPr>
          <p:nvPr>
            <p:ph type="dt" sz="half" idx="10"/>
          </p:nvPr>
        </p:nvSpPr>
        <p:spPr/>
        <p:txBody>
          <a:bodyPr/>
          <a:lstStyle/>
          <a:p>
            <a:fld id="{4D20C87A-B94F-B04B-90F9-7C69B1151A17}" type="datetimeFigureOut">
              <a:rPr lang="en-US" smtClean="0"/>
              <a:t>2/25/25</a:t>
            </a:fld>
            <a:endParaRPr lang="en-US"/>
          </a:p>
        </p:txBody>
      </p:sp>
      <p:sp>
        <p:nvSpPr>
          <p:cNvPr id="5" name="Footer Placeholder 4">
            <a:extLst>
              <a:ext uri="{FF2B5EF4-FFF2-40B4-BE49-F238E27FC236}">
                <a16:creationId xmlns:a16="http://schemas.microsoft.com/office/drawing/2014/main" id="{DBC5CFAC-4BB8-6318-4CDA-733A803B11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4EB348-1165-6D01-F9EA-7DE7C12785F5}"/>
              </a:ext>
            </a:extLst>
          </p:cNvPr>
          <p:cNvSpPr>
            <a:spLocks noGrp="1"/>
          </p:cNvSpPr>
          <p:nvPr>
            <p:ph type="sldNum" sz="quarter" idx="12"/>
          </p:nvPr>
        </p:nvSpPr>
        <p:spPr/>
        <p:txBody>
          <a:bodyPr/>
          <a:lstStyle/>
          <a:p>
            <a:fld id="{46E33989-10B1-8B43-9F86-0D0BF559A915}" type="slidenum">
              <a:rPr lang="en-US" smtClean="0"/>
              <a:t>‹#›</a:t>
            </a:fld>
            <a:endParaRPr lang="en-US"/>
          </a:p>
        </p:txBody>
      </p:sp>
    </p:spTree>
    <p:extLst>
      <p:ext uri="{BB962C8B-B14F-4D97-AF65-F5344CB8AC3E}">
        <p14:creationId xmlns:p14="http://schemas.microsoft.com/office/powerpoint/2010/main" val="1582084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AC6D-244F-825B-267C-2F214273B2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745FE1-D52F-6CCA-AC23-3FEC9DDA162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8F769A-B569-8EDB-748F-DF2AF040DE4B}"/>
              </a:ext>
            </a:extLst>
          </p:cNvPr>
          <p:cNvSpPr>
            <a:spLocks noGrp="1"/>
          </p:cNvSpPr>
          <p:nvPr>
            <p:ph type="dt" sz="half" idx="10"/>
          </p:nvPr>
        </p:nvSpPr>
        <p:spPr/>
        <p:txBody>
          <a:bodyPr/>
          <a:lstStyle/>
          <a:p>
            <a:fld id="{4D20C87A-B94F-B04B-90F9-7C69B1151A17}" type="datetimeFigureOut">
              <a:rPr lang="en-US" smtClean="0"/>
              <a:t>2/25/25</a:t>
            </a:fld>
            <a:endParaRPr lang="en-US"/>
          </a:p>
        </p:txBody>
      </p:sp>
      <p:sp>
        <p:nvSpPr>
          <p:cNvPr id="5" name="Footer Placeholder 4">
            <a:extLst>
              <a:ext uri="{FF2B5EF4-FFF2-40B4-BE49-F238E27FC236}">
                <a16:creationId xmlns:a16="http://schemas.microsoft.com/office/drawing/2014/main" id="{D09ADCE4-BBE6-4486-CC89-A21429E61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B55F8-115F-C4D2-4D1B-719A69DEEEB5}"/>
              </a:ext>
            </a:extLst>
          </p:cNvPr>
          <p:cNvSpPr>
            <a:spLocks noGrp="1"/>
          </p:cNvSpPr>
          <p:nvPr>
            <p:ph type="sldNum" sz="quarter" idx="12"/>
          </p:nvPr>
        </p:nvSpPr>
        <p:spPr/>
        <p:txBody>
          <a:bodyPr/>
          <a:lstStyle/>
          <a:p>
            <a:fld id="{46E33989-10B1-8B43-9F86-0D0BF559A915}" type="slidenum">
              <a:rPr lang="en-US" smtClean="0"/>
              <a:t>‹#›</a:t>
            </a:fld>
            <a:endParaRPr lang="en-US"/>
          </a:p>
        </p:txBody>
      </p:sp>
    </p:spTree>
    <p:extLst>
      <p:ext uri="{BB962C8B-B14F-4D97-AF65-F5344CB8AC3E}">
        <p14:creationId xmlns:p14="http://schemas.microsoft.com/office/powerpoint/2010/main" val="3665781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1D92F-7AA5-F1EF-4576-EC3B0FEC52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573F9B-A671-3E02-EBE4-BF872B47A4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4B92D8-826E-918C-B9B4-42AC386F2E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A40404-8246-0203-F45B-5A18D1B63429}"/>
              </a:ext>
            </a:extLst>
          </p:cNvPr>
          <p:cNvSpPr>
            <a:spLocks noGrp="1"/>
          </p:cNvSpPr>
          <p:nvPr>
            <p:ph type="dt" sz="half" idx="10"/>
          </p:nvPr>
        </p:nvSpPr>
        <p:spPr/>
        <p:txBody>
          <a:bodyPr/>
          <a:lstStyle/>
          <a:p>
            <a:fld id="{4D20C87A-B94F-B04B-90F9-7C69B1151A17}" type="datetimeFigureOut">
              <a:rPr lang="en-US" smtClean="0"/>
              <a:t>2/25/25</a:t>
            </a:fld>
            <a:endParaRPr lang="en-US"/>
          </a:p>
        </p:txBody>
      </p:sp>
      <p:sp>
        <p:nvSpPr>
          <p:cNvPr id="6" name="Footer Placeholder 5">
            <a:extLst>
              <a:ext uri="{FF2B5EF4-FFF2-40B4-BE49-F238E27FC236}">
                <a16:creationId xmlns:a16="http://schemas.microsoft.com/office/drawing/2014/main" id="{4661E54B-992E-23AD-E3B9-9C1B30822B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C85ACB-8BBC-9BDD-0B31-D3D7B9C8D67D}"/>
              </a:ext>
            </a:extLst>
          </p:cNvPr>
          <p:cNvSpPr>
            <a:spLocks noGrp="1"/>
          </p:cNvSpPr>
          <p:nvPr>
            <p:ph type="sldNum" sz="quarter" idx="12"/>
          </p:nvPr>
        </p:nvSpPr>
        <p:spPr/>
        <p:txBody>
          <a:bodyPr/>
          <a:lstStyle/>
          <a:p>
            <a:fld id="{46E33989-10B1-8B43-9F86-0D0BF559A915}" type="slidenum">
              <a:rPr lang="en-US" smtClean="0"/>
              <a:t>‹#›</a:t>
            </a:fld>
            <a:endParaRPr lang="en-US"/>
          </a:p>
        </p:txBody>
      </p:sp>
    </p:spTree>
    <p:extLst>
      <p:ext uri="{BB962C8B-B14F-4D97-AF65-F5344CB8AC3E}">
        <p14:creationId xmlns:p14="http://schemas.microsoft.com/office/powerpoint/2010/main" val="209595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BB21F-9DA2-59B7-BD20-A970BE9FEA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CF0367-2FFA-2195-9C17-2EDBE00E3E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18DA98-111D-CBF2-7631-D8C9CECEB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EB7FAB-7FCB-6FEF-BFED-E1A559749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819AFE-B249-D48E-850F-5BFC492AF2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B26DAD-2614-1C1C-935E-00DD17DC420E}"/>
              </a:ext>
            </a:extLst>
          </p:cNvPr>
          <p:cNvSpPr>
            <a:spLocks noGrp="1"/>
          </p:cNvSpPr>
          <p:nvPr>
            <p:ph type="dt" sz="half" idx="10"/>
          </p:nvPr>
        </p:nvSpPr>
        <p:spPr/>
        <p:txBody>
          <a:bodyPr/>
          <a:lstStyle/>
          <a:p>
            <a:fld id="{4D20C87A-B94F-B04B-90F9-7C69B1151A17}" type="datetimeFigureOut">
              <a:rPr lang="en-US" smtClean="0"/>
              <a:t>2/25/25</a:t>
            </a:fld>
            <a:endParaRPr lang="en-US"/>
          </a:p>
        </p:txBody>
      </p:sp>
      <p:sp>
        <p:nvSpPr>
          <p:cNvPr id="8" name="Footer Placeholder 7">
            <a:extLst>
              <a:ext uri="{FF2B5EF4-FFF2-40B4-BE49-F238E27FC236}">
                <a16:creationId xmlns:a16="http://schemas.microsoft.com/office/drawing/2014/main" id="{7ECADA69-95DF-1B6B-6CB8-2F8D877A2E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F93F93-C766-ABEE-C231-F239C3294609}"/>
              </a:ext>
            </a:extLst>
          </p:cNvPr>
          <p:cNvSpPr>
            <a:spLocks noGrp="1"/>
          </p:cNvSpPr>
          <p:nvPr>
            <p:ph type="sldNum" sz="quarter" idx="12"/>
          </p:nvPr>
        </p:nvSpPr>
        <p:spPr/>
        <p:txBody>
          <a:bodyPr/>
          <a:lstStyle/>
          <a:p>
            <a:fld id="{46E33989-10B1-8B43-9F86-0D0BF559A915}" type="slidenum">
              <a:rPr lang="en-US" smtClean="0"/>
              <a:t>‹#›</a:t>
            </a:fld>
            <a:endParaRPr lang="en-US"/>
          </a:p>
        </p:txBody>
      </p:sp>
    </p:spTree>
    <p:extLst>
      <p:ext uri="{BB962C8B-B14F-4D97-AF65-F5344CB8AC3E}">
        <p14:creationId xmlns:p14="http://schemas.microsoft.com/office/powerpoint/2010/main" val="238026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5D21E-ED81-51BA-AE0D-6E33E0E35B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13DB52-34A0-F5B9-FEC8-D3F76E60C7EA}"/>
              </a:ext>
            </a:extLst>
          </p:cNvPr>
          <p:cNvSpPr>
            <a:spLocks noGrp="1"/>
          </p:cNvSpPr>
          <p:nvPr>
            <p:ph type="dt" sz="half" idx="10"/>
          </p:nvPr>
        </p:nvSpPr>
        <p:spPr/>
        <p:txBody>
          <a:bodyPr/>
          <a:lstStyle/>
          <a:p>
            <a:fld id="{4D20C87A-B94F-B04B-90F9-7C69B1151A17}" type="datetimeFigureOut">
              <a:rPr lang="en-US" smtClean="0"/>
              <a:t>2/25/25</a:t>
            </a:fld>
            <a:endParaRPr lang="en-US"/>
          </a:p>
        </p:txBody>
      </p:sp>
      <p:sp>
        <p:nvSpPr>
          <p:cNvPr id="4" name="Footer Placeholder 3">
            <a:extLst>
              <a:ext uri="{FF2B5EF4-FFF2-40B4-BE49-F238E27FC236}">
                <a16:creationId xmlns:a16="http://schemas.microsoft.com/office/drawing/2014/main" id="{3A374F94-2517-59F1-1184-B8598BB3DF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A24CC-A212-B775-3C9A-EAF88A196FE5}"/>
              </a:ext>
            </a:extLst>
          </p:cNvPr>
          <p:cNvSpPr>
            <a:spLocks noGrp="1"/>
          </p:cNvSpPr>
          <p:nvPr>
            <p:ph type="sldNum" sz="quarter" idx="12"/>
          </p:nvPr>
        </p:nvSpPr>
        <p:spPr/>
        <p:txBody>
          <a:bodyPr/>
          <a:lstStyle/>
          <a:p>
            <a:fld id="{46E33989-10B1-8B43-9F86-0D0BF559A915}" type="slidenum">
              <a:rPr lang="en-US" smtClean="0"/>
              <a:t>‹#›</a:t>
            </a:fld>
            <a:endParaRPr lang="en-US"/>
          </a:p>
        </p:txBody>
      </p:sp>
    </p:spTree>
    <p:extLst>
      <p:ext uri="{BB962C8B-B14F-4D97-AF65-F5344CB8AC3E}">
        <p14:creationId xmlns:p14="http://schemas.microsoft.com/office/powerpoint/2010/main" val="1185388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8C4756-DC0E-E189-D58F-FCD9D12D030E}"/>
              </a:ext>
            </a:extLst>
          </p:cNvPr>
          <p:cNvSpPr>
            <a:spLocks noGrp="1"/>
          </p:cNvSpPr>
          <p:nvPr>
            <p:ph type="dt" sz="half" idx="10"/>
          </p:nvPr>
        </p:nvSpPr>
        <p:spPr/>
        <p:txBody>
          <a:bodyPr/>
          <a:lstStyle/>
          <a:p>
            <a:fld id="{4D20C87A-B94F-B04B-90F9-7C69B1151A17}" type="datetimeFigureOut">
              <a:rPr lang="en-US" smtClean="0"/>
              <a:t>2/25/25</a:t>
            </a:fld>
            <a:endParaRPr lang="en-US"/>
          </a:p>
        </p:txBody>
      </p:sp>
      <p:sp>
        <p:nvSpPr>
          <p:cNvPr id="3" name="Footer Placeholder 2">
            <a:extLst>
              <a:ext uri="{FF2B5EF4-FFF2-40B4-BE49-F238E27FC236}">
                <a16:creationId xmlns:a16="http://schemas.microsoft.com/office/drawing/2014/main" id="{BE24154F-6F97-2426-3957-5A2A10515B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EB39D9-2D22-28CA-1793-3E3F6A562EFD}"/>
              </a:ext>
            </a:extLst>
          </p:cNvPr>
          <p:cNvSpPr>
            <a:spLocks noGrp="1"/>
          </p:cNvSpPr>
          <p:nvPr>
            <p:ph type="sldNum" sz="quarter" idx="12"/>
          </p:nvPr>
        </p:nvSpPr>
        <p:spPr/>
        <p:txBody>
          <a:bodyPr/>
          <a:lstStyle/>
          <a:p>
            <a:fld id="{46E33989-10B1-8B43-9F86-0D0BF559A915}" type="slidenum">
              <a:rPr lang="en-US" smtClean="0"/>
              <a:t>‹#›</a:t>
            </a:fld>
            <a:endParaRPr lang="en-US"/>
          </a:p>
        </p:txBody>
      </p:sp>
    </p:spTree>
    <p:extLst>
      <p:ext uri="{BB962C8B-B14F-4D97-AF65-F5344CB8AC3E}">
        <p14:creationId xmlns:p14="http://schemas.microsoft.com/office/powerpoint/2010/main" val="996198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A7088-BA31-E597-913C-CEF621EC5F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73B960-69AE-CC3D-DEBF-68888CCF47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34C26A-6D3E-AC97-8F90-464ABD0CA2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D2B44D-AF77-27DE-F808-F4DA05FCEEDD}"/>
              </a:ext>
            </a:extLst>
          </p:cNvPr>
          <p:cNvSpPr>
            <a:spLocks noGrp="1"/>
          </p:cNvSpPr>
          <p:nvPr>
            <p:ph type="dt" sz="half" idx="10"/>
          </p:nvPr>
        </p:nvSpPr>
        <p:spPr/>
        <p:txBody>
          <a:bodyPr/>
          <a:lstStyle/>
          <a:p>
            <a:fld id="{4D20C87A-B94F-B04B-90F9-7C69B1151A17}" type="datetimeFigureOut">
              <a:rPr lang="en-US" smtClean="0"/>
              <a:t>2/25/25</a:t>
            </a:fld>
            <a:endParaRPr lang="en-US"/>
          </a:p>
        </p:txBody>
      </p:sp>
      <p:sp>
        <p:nvSpPr>
          <p:cNvPr id="6" name="Footer Placeholder 5">
            <a:extLst>
              <a:ext uri="{FF2B5EF4-FFF2-40B4-BE49-F238E27FC236}">
                <a16:creationId xmlns:a16="http://schemas.microsoft.com/office/drawing/2014/main" id="{FCCA57AB-275A-FCE0-F35C-F07A9CB18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14C396-01D1-0010-6DF5-5619583CFCCC}"/>
              </a:ext>
            </a:extLst>
          </p:cNvPr>
          <p:cNvSpPr>
            <a:spLocks noGrp="1"/>
          </p:cNvSpPr>
          <p:nvPr>
            <p:ph type="sldNum" sz="quarter" idx="12"/>
          </p:nvPr>
        </p:nvSpPr>
        <p:spPr/>
        <p:txBody>
          <a:bodyPr/>
          <a:lstStyle/>
          <a:p>
            <a:fld id="{46E33989-10B1-8B43-9F86-0D0BF559A915}" type="slidenum">
              <a:rPr lang="en-US" smtClean="0"/>
              <a:t>‹#›</a:t>
            </a:fld>
            <a:endParaRPr lang="en-US"/>
          </a:p>
        </p:txBody>
      </p:sp>
    </p:spTree>
    <p:extLst>
      <p:ext uri="{BB962C8B-B14F-4D97-AF65-F5344CB8AC3E}">
        <p14:creationId xmlns:p14="http://schemas.microsoft.com/office/powerpoint/2010/main" val="1337364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8C9E-0919-1E88-1C56-FE34870F35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7ABCBC-1625-002F-02FC-8364E713F6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15723A-46EA-F6BF-AF4F-2313251978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600F95-51EE-E8F2-0585-A32B28715782}"/>
              </a:ext>
            </a:extLst>
          </p:cNvPr>
          <p:cNvSpPr>
            <a:spLocks noGrp="1"/>
          </p:cNvSpPr>
          <p:nvPr>
            <p:ph type="dt" sz="half" idx="10"/>
          </p:nvPr>
        </p:nvSpPr>
        <p:spPr/>
        <p:txBody>
          <a:bodyPr/>
          <a:lstStyle/>
          <a:p>
            <a:fld id="{4D20C87A-B94F-B04B-90F9-7C69B1151A17}" type="datetimeFigureOut">
              <a:rPr lang="en-US" smtClean="0"/>
              <a:t>2/25/25</a:t>
            </a:fld>
            <a:endParaRPr lang="en-US"/>
          </a:p>
        </p:txBody>
      </p:sp>
      <p:sp>
        <p:nvSpPr>
          <p:cNvPr id="6" name="Footer Placeholder 5">
            <a:extLst>
              <a:ext uri="{FF2B5EF4-FFF2-40B4-BE49-F238E27FC236}">
                <a16:creationId xmlns:a16="http://schemas.microsoft.com/office/drawing/2014/main" id="{9157F8B6-E526-1A36-7391-E71C9383DA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783E90-065E-C7ED-72AC-830BDE15E87A}"/>
              </a:ext>
            </a:extLst>
          </p:cNvPr>
          <p:cNvSpPr>
            <a:spLocks noGrp="1"/>
          </p:cNvSpPr>
          <p:nvPr>
            <p:ph type="sldNum" sz="quarter" idx="12"/>
          </p:nvPr>
        </p:nvSpPr>
        <p:spPr/>
        <p:txBody>
          <a:bodyPr/>
          <a:lstStyle/>
          <a:p>
            <a:fld id="{46E33989-10B1-8B43-9F86-0D0BF559A915}" type="slidenum">
              <a:rPr lang="en-US" smtClean="0"/>
              <a:t>‹#›</a:t>
            </a:fld>
            <a:endParaRPr lang="en-US"/>
          </a:p>
        </p:txBody>
      </p:sp>
    </p:spTree>
    <p:extLst>
      <p:ext uri="{BB962C8B-B14F-4D97-AF65-F5344CB8AC3E}">
        <p14:creationId xmlns:p14="http://schemas.microsoft.com/office/powerpoint/2010/main" val="136352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696D30-08D7-C6FD-69D9-1E732E6EF5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3FACA-9A79-871B-2054-00DAAB541B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338BD-FE90-BBB7-9B9C-0B12D503D7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D20C87A-B94F-B04B-90F9-7C69B1151A17}" type="datetimeFigureOut">
              <a:rPr lang="en-US" smtClean="0"/>
              <a:t>2/25/25</a:t>
            </a:fld>
            <a:endParaRPr lang="en-US"/>
          </a:p>
        </p:txBody>
      </p:sp>
      <p:sp>
        <p:nvSpPr>
          <p:cNvPr id="5" name="Footer Placeholder 4">
            <a:extLst>
              <a:ext uri="{FF2B5EF4-FFF2-40B4-BE49-F238E27FC236}">
                <a16:creationId xmlns:a16="http://schemas.microsoft.com/office/drawing/2014/main" id="{FCC7F5BF-5C4A-EED8-6C72-54A1069BA2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40BE543-B942-9D61-96A8-0230EDAE92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6E33989-10B1-8B43-9F86-0D0BF559A915}" type="slidenum">
              <a:rPr lang="en-US" smtClean="0"/>
              <a:t>‹#›</a:t>
            </a:fld>
            <a:endParaRPr lang="en-US"/>
          </a:p>
        </p:txBody>
      </p:sp>
    </p:spTree>
    <p:extLst>
      <p:ext uri="{BB962C8B-B14F-4D97-AF65-F5344CB8AC3E}">
        <p14:creationId xmlns:p14="http://schemas.microsoft.com/office/powerpoint/2010/main" val="2239298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leetcode.com/problems/best-time-to-buy-and-sell-stock-ii/description/" TargetMode="External"/><Relationship Id="rId2" Type="http://schemas.openxmlformats.org/officeDocument/2006/relationships/hyperlink" Target="https://open.kattis.com/problems/greedyincreasingsubsequences" TargetMode="External"/><Relationship Id="rId1" Type="http://schemas.openxmlformats.org/officeDocument/2006/relationships/slideLayout" Target="../slideLayouts/slideLayout2.xml"/><Relationship Id="rId5" Type="http://schemas.openxmlformats.org/officeDocument/2006/relationships/hyperlink" Target="https://codeforces.com/contest/2034/problem/D" TargetMode="External"/><Relationship Id="rId4" Type="http://schemas.openxmlformats.org/officeDocument/2006/relationships/hyperlink" Target="https://leetcode.com/problems/candy/descriptio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E6301-4045-B593-625D-01D14F3580B3}"/>
              </a:ext>
            </a:extLst>
          </p:cNvPr>
          <p:cNvSpPr>
            <a:spLocks noGrp="1"/>
          </p:cNvSpPr>
          <p:nvPr>
            <p:ph type="ctrTitle"/>
          </p:nvPr>
        </p:nvSpPr>
        <p:spPr/>
        <p:txBody>
          <a:bodyPr/>
          <a:lstStyle/>
          <a:p>
            <a:r>
              <a:rPr lang="en-US" dirty="0"/>
              <a:t>ICPC@UC</a:t>
            </a:r>
          </a:p>
        </p:txBody>
      </p:sp>
      <p:sp>
        <p:nvSpPr>
          <p:cNvPr id="3" name="Subtitle 2">
            <a:extLst>
              <a:ext uri="{FF2B5EF4-FFF2-40B4-BE49-F238E27FC236}">
                <a16:creationId xmlns:a16="http://schemas.microsoft.com/office/drawing/2014/main" id="{3C9C8824-FCCB-139C-ECB2-657514C21128}"/>
              </a:ext>
            </a:extLst>
          </p:cNvPr>
          <p:cNvSpPr>
            <a:spLocks noGrp="1"/>
          </p:cNvSpPr>
          <p:nvPr>
            <p:ph type="subTitle" idx="1"/>
          </p:nvPr>
        </p:nvSpPr>
        <p:spPr/>
        <p:txBody>
          <a:bodyPr/>
          <a:lstStyle/>
          <a:p>
            <a:r>
              <a:rPr lang="en-US" dirty="0"/>
              <a:t>Loved and cared for by ACM@UC</a:t>
            </a:r>
          </a:p>
          <a:p>
            <a:r>
              <a:rPr lang="en-US" dirty="0"/>
              <a:t>February 24</a:t>
            </a:r>
            <a:r>
              <a:rPr lang="en-US" baseline="30000" dirty="0"/>
              <a:t>th</a:t>
            </a:r>
            <a:r>
              <a:rPr lang="en-US" dirty="0"/>
              <a:t>, 2025</a:t>
            </a:r>
          </a:p>
          <a:p>
            <a:endParaRPr lang="en-US" dirty="0"/>
          </a:p>
        </p:txBody>
      </p:sp>
    </p:spTree>
    <p:extLst>
      <p:ext uri="{BB962C8B-B14F-4D97-AF65-F5344CB8AC3E}">
        <p14:creationId xmlns:p14="http://schemas.microsoft.com/office/powerpoint/2010/main" val="729187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C2ECE0-0D10-36C9-7750-1856455904E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3F1C2B-9F43-7A2E-2606-8975B6777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A814D-8FCD-0B44-0F37-2A3383F4BD76}"/>
              </a:ext>
            </a:extLst>
          </p:cNvPr>
          <p:cNvSpPr>
            <a:spLocks noGrp="1"/>
          </p:cNvSpPr>
          <p:nvPr>
            <p:ph type="title"/>
          </p:nvPr>
        </p:nvSpPr>
        <p:spPr>
          <a:xfrm>
            <a:off x="838200" y="365125"/>
            <a:ext cx="10515600" cy="1325563"/>
          </a:xfrm>
        </p:spPr>
        <p:txBody>
          <a:bodyPr>
            <a:normAutofit fontScale="90000"/>
          </a:bodyPr>
          <a:lstStyle/>
          <a:p>
            <a:r>
              <a:rPr lang="en-US" sz="5400" dirty="0">
                <a:latin typeface="Aptos Display"/>
              </a:rPr>
              <a:t>Coin Change  – When Does Greedy Fails?</a:t>
            </a:r>
            <a:endParaRPr lang="en-US" sz="2300" b="1" dirty="0">
              <a:latin typeface="Aptos"/>
            </a:endParaRPr>
          </a:p>
        </p:txBody>
      </p:sp>
      <p:sp>
        <p:nvSpPr>
          <p:cNvPr id="10" name="sketch line">
            <a:extLst>
              <a:ext uri="{FF2B5EF4-FFF2-40B4-BE49-F238E27FC236}">
                <a16:creationId xmlns:a16="http://schemas.microsoft.com/office/drawing/2014/main" id="{B6EC5463-F88C-8139-BFE0-143F12FFA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028642-8E87-397C-DA36-57623E466FB7}"/>
              </a:ext>
            </a:extLst>
          </p:cNvPr>
          <p:cNvSpPr>
            <a:spLocks noGrp="1"/>
          </p:cNvSpPr>
          <p:nvPr>
            <p:ph idx="1"/>
          </p:nvPr>
        </p:nvSpPr>
        <p:spPr>
          <a:xfrm>
            <a:off x="838200" y="1929384"/>
            <a:ext cx="10515600" cy="4251960"/>
          </a:xfrm>
        </p:spPr>
        <p:txBody>
          <a:bodyPr vert="horz" lIns="91440" tIns="45720" rIns="91440" bIns="45720" rtlCol="0" anchor="t">
            <a:normAutofit/>
          </a:bodyPr>
          <a:lstStyle/>
          <a:p>
            <a:pPr>
              <a:buFont typeface="Arial"/>
              <a:buChar char="•"/>
            </a:pPr>
            <a:r>
              <a:rPr lang="en-US" sz="2200" dirty="0">
                <a:ea typeface="+mn-lt"/>
                <a:cs typeface="+mn-lt"/>
              </a:rPr>
              <a:t>The greedy approach does not always guarantee the optimal solution.</a:t>
            </a:r>
            <a:endParaRPr lang="en-US"/>
          </a:p>
          <a:p>
            <a:pPr>
              <a:buFont typeface="Arial"/>
              <a:buChar char="•"/>
            </a:pPr>
            <a:r>
              <a:rPr lang="en-US" sz="2200" dirty="0">
                <a:ea typeface="+mn-lt"/>
                <a:cs typeface="+mn-lt"/>
              </a:rPr>
              <a:t>Example: Coin denominations {4, 3, 1}</a:t>
            </a:r>
            <a:endParaRPr lang="en-US"/>
          </a:p>
          <a:p>
            <a:pPr marL="971550" lvl="1" indent="-285750">
              <a:buFont typeface="Arial"/>
              <a:buChar char="•"/>
            </a:pPr>
            <a:r>
              <a:rPr lang="en-US" sz="2200" dirty="0">
                <a:ea typeface="+mn-lt"/>
                <a:cs typeface="+mn-lt"/>
              </a:rPr>
              <a:t>Target amount: 6 cents</a:t>
            </a:r>
            <a:endParaRPr lang="en-US"/>
          </a:p>
          <a:p>
            <a:pPr marL="971550" lvl="1" indent="-285750">
              <a:buFont typeface="Arial"/>
              <a:buChar char="•"/>
            </a:pPr>
            <a:r>
              <a:rPr lang="en-US" sz="2200" dirty="0">
                <a:ea typeface="+mn-lt"/>
                <a:cs typeface="+mn-lt"/>
              </a:rPr>
              <a:t>Greedy choice: {4, 1, 1} → 3 coins</a:t>
            </a:r>
            <a:endParaRPr lang="en-US"/>
          </a:p>
          <a:p>
            <a:pPr marL="971550" lvl="1" indent="-285750">
              <a:buFont typeface="Arial"/>
              <a:buChar char="•"/>
            </a:pPr>
            <a:r>
              <a:rPr lang="en-US" sz="2200" dirty="0">
                <a:ea typeface="+mn-lt"/>
                <a:cs typeface="+mn-lt"/>
              </a:rPr>
              <a:t>Optimal choice: {3, 3} → 2 coins</a:t>
            </a:r>
            <a:endParaRPr lang="en-US"/>
          </a:p>
          <a:p>
            <a:pPr lvl="1" indent="0">
              <a:buNone/>
            </a:pPr>
            <a:r>
              <a:rPr lang="en-US" sz="2200" dirty="0">
                <a:ea typeface="+mn-lt"/>
                <a:cs typeface="+mn-lt"/>
              </a:rPr>
              <a:t>Thus, greedy algorithms do not work for all cases.</a:t>
            </a:r>
            <a:endParaRPr lang="en-US" dirty="0"/>
          </a:p>
          <a:p>
            <a:pPr lvl="1" indent="0">
              <a:buNone/>
            </a:pPr>
            <a:endParaRPr lang="en-US" sz="2200" dirty="0"/>
          </a:p>
          <a:p>
            <a:pPr lvl="1" indent="0">
              <a:buNone/>
            </a:pPr>
            <a:r>
              <a:rPr lang="en-US" sz="2200" dirty="0"/>
              <a:t>Dynamic Programming  helps us , which will be covered in next Meeting</a:t>
            </a:r>
          </a:p>
          <a:p>
            <a:pPr marL="0" indent="0">
              <a:buNone/>
            </a:pPr>
            <a:endParaRPr lang="en-US" sz="2200" b="1" dirty="0"/>
          </a:p>
        </p:txBody>
      </p:sp>
    </p:spTree>
    <p:extLst>
      <p:ext uri="{BB962C8B-B14F-4D97-AF65-F5344CB8AC3E}">
        <p14:creationId xmlns:p14="http://schemas.microsoft.com/office/powerpoint/2010/main" val="3956351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287F385-C23F-7D30-760E-A74F017310B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DCF13BB-2C86-CB7D-0BE0-72BF12521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1B78C0-44B4-0B99-9016-346D2B2C9BE7}"/>
              </a:ext>
            </a:extLst>
          </p:cNvPr>
          <p:cNvSpPr>
            <a:spLocks noGrp="1"/>
          </p:cNvSpPr>
          <p:nvPr>
            <p:ph type="title"/>
          </p:nvPr>
        </p:nvSpPr>
        <p:spPr>
          <a:xfrm>
            <a:off x="838200" y="365125"/>
            <a:ext cx="10515600" cy="1325563"/>
          </a:xfrm>
        </p:spPr>
        <p:txBody>
          <a:bodyPr>
            <a:normAutofit/>
          </a:bodyPr>
          <a:lstStyle/>
          <a:p>
            <a:r>
              <a:rPr lang="en-US" sz="5400" dirty="0"/>
              <a:t>Examples of Optimal Substructure</a:t>
            </a:r>
          </a:p>
        </p:txBody>
      </p:sp>
      <p:sp>
        <p:nvSpPr>
          <p:cNvPr id="10" name="sketch line">
            <a:extLst>
              <a:ext uri="{FF2B5EF4-FFF2-40B4-BE49-F238E27FC236}">
                <a16:creationId xmlns:a16="http://schemas.microsoft.com/office/drawing/2014/main" id="{8ABE2879-4EB9-CD1E-579E-5B39F797B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1289BA-CD02-3DB8-E37A-8374BB861F62}"/>
              </a:ext>
            </a:extLst>
          </p:cNvPr>
          <p:cNvSpPr>
            <a:spLocks noGrp="1"/>
          </p:cNvSpPr>
          <p:nvPr>
            <p:ph idx="1"/>
          </p:nvPr>
        </p:nvSpPr>
        <p:spPr>
          <a:xfrm>
            <a:off x="838200" y="1929384"/>
            <a:ext cx="10515600" cy="4251960"/>
          </a:xfrm>
        </p:spPr>
        <p:txBody>
          <a:bodyPr>
            <a:normAutofit/>
          </a:bodyPr>
          <a:lstStyle/>
          <a:p>
            <a:pPr marL="0" indent="0">
              <a:buNone/>
            </a:pPr>
            <a:r>
              <a:rPr lang="en-US" sz="2200" dirty="0"/>
              <a:t>Constructing a Sorted Tree</a:t>
            </a:r>
          </a:p>
          <a:p>
            <a:pPr marL="0" indent="0">
              <a:buNone/>
            </a:pPr>
            <a:r>
              <a:rPr lang="en-US" sz="2200" dirty="0"/>
              <a:t>Constructing a Minimum Spanning Tree</a:t>
            </a:r>
          </a:p>
          <a:p>
            <a:pPr marL="0" indent="0">
              <a:buNone/>
            </a:pPr>
            <a:r>
              <a:rPr lang="en-US" sz="2200" dirty="0"/>
              <a:t>Shortest path between 2 nodes in a graph</a:t>
            </a:r>
            <a:br>
              <a:rPr lang="en-US" sz="2200" dirty="0"/>
            </a:br>
            <a:br>
              <a:rPr lang="en-US" sz="2200" dirty="0"/>
            </a:br>
            <a:endParaRPr lang="en-US" sz="2200" dirty="0"/>
          </a:p>
          <a:p>
            <a:endParaRPr lang="en-US" sz="2200" dirty="0"/>
          </a:p>
        </p:txBody>
      </p:sp>
    </p:spTree>
    <p:extLst>
      <p:ext uri="{BB962C8B-B14F-4D97-AF65-F5344CB8AC3E}">
        <p14:creationId xmlns:p14="http://schemas.microsoft.com/office/powerpoint/2010/main" val="1926136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AEC28E7-A1BF-5A84-5BD4-6486242ADA6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681EB1-E91B-EA21-9572-C58C2DE0CF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2FDECD-B377-4CC4-9C3F-5BB1F514936C}"/>
              </a:ext>
            </a:extLst>
          </p:cNvPr>
          <p:cNvSpPr>
            <a:spLocks noGrp="1"/>
          </p:cNvSpPr>
          <p:nvPr>
            <p:ph type="title"/>
          </p:nvPr>
        </p:nvSpPr>
        <p:spPr>
          <a:xfrm>
            <a:off x="838200" y="365125"/>
            <a:ext cx="10515600" cy="1325563"/>
          </a:xfrm>
        </p:spPr>
        <p:txBody>
          <a:bodyPr>
            <a:normAutofit fontScale="90000"/>
          </a:bodyPr>
          <a:lstStyle/>
          <a:p>
            <a:r>
              <a:rPr lang="en-US" sz="5400" dirty="0"/>
              <a:t>Examples of Optimal Substructure: Minimum Spanning Trees! (TSM 1)</a:t>
            </a:r>
          </a:p>
        </p:txBody>
      </p:sp>
      <p:sp>
        <p:nvSpPr>
          <p:cNvPr id="10" name="sketch line">
            <a:extLst>
              <a:ext uri="{FF2B5EF4-FFF2-40B4-BE49-F238E27FC236}">
                <a16:creationId xmlns:a16="http://schemas.microsoft.com/office/drawing/2014/main" id="{E2E17C49-5278-CA3E-54D4-83E413D09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8BBD87-8FCB-000B-ECEA-B04E48DD4998}"/>
              </a:ext>
            </a:extLst>
          </p:cNvPr>
          <p:cNvSpPr>
            <a:spLocks noGrp="1"/>
          </p:cNvSpPr>
          <p:nvPr>
            <p:ph idx="1"/>
          </p:nvPr>
        </p:nvSpPr>
        <p:spPr>
          <a:xfrm>
            <a:off x="838200" y="1929384"/>
            <a:ext cx="10515600" cy="4251960"/>
          </a:xfrm>
        </p:spPr>
        <p:txBody>
          <a:bodyPr>
            <a:normAutofit/>
          </a:bodyPr>
          <a:lstStyle/>
          <a:p>
            <a:pPr marL="0" indent="0">
              <a:buNone/>
            </a:pPr>
            <a:r>
              <a:rPr lang="en-US" sz="2200" dirty="0"/>
              <a:t>We have a travelling salesman, who needs to navigate to multiple cities, via a bus line. Each ticket costs and arbitrary amount and can be reused an unlimited number of times. How do we get the salesman to all cities for the cheapest price?</a:t>
            </a:r>
          </a:p>
        </p:txBody>
      </p:sp>
    </p:spTree>
    <p:extLst>
      <p:ext uri="{BB962C8B-B14F-4D97-AF65-F5344CB8AC3E}">
        <p14:creationId xmlns:p14="http://schemas.microsoft.com/office/powerpoint/2010/main" val="3741642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A9D213-2EE0-91C9-DB36-3760F7208A2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E5BD4EB-DFBF-949D-1DDE-2C5FAEDDA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52D80-CBF2-1432-D1B2-5FB7455A1BB7}"/>
              </a:ext>
            </a:extLst>
          </p:cNvPr>
          <p:cNvSpPr>
            <a:spLocks noGrp="1"/>
          </p:cNvSpPr>
          <p:nvPr>
            <p:ph type="title"/>
          </p:nvPr>
        </p:nvSpPr>
        <p:spPr>
          <a:xfrm>
            <a:off x="838200" y="365125"/>
            <a:ext cx="10515600" cy="1325563"/>
          </a:xfrm>
        </p:spPr>
        <p:txBody>
          <a:bodyPr>
            <a:normAutofit fontScale="90000"/>
          </a:bodyPr>
          <a:lstStyle/>
          <a:p>
            <a:r>
              <a:rPr lang="en-US" sz="5400" dirty="0"/>
              <a:t>Examples of Nearly Optimal Substructure: Travelling Salesman! (2)</a:t>
            </a:r>
          </a:p>
        </p:txBody>
      </p:sp>
      <p:sp>
        <p:nvSpPr>
          <p:cNvPr id="10" name="sketch line">
            <a:extLst>
              <a:ext uri="{FF2B5EF4-FFF2-40B4-BE49-F238E27FC236}">
                <a16:creationId xmlns:a16="http://schemas.microsoft.com/office/drawing/2014/main" id="{F46AAA90-967C-2028-7CC1-B7C1A2F8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63180D-4CBE-3063-92E5-672008CF81DB}"/>
              </a:ext>
            </a:extLst>
          </p:cNvPr>
          <p:cNvSpPr>
            <a:spLocks noGrp="1"/>
          </p:cNvSpPr>
          <p:nvPr>
            <p:ph idx="1"/>
          </p:nvPr>
        </p:nvSpPr>
        <p:spPr>
          <a:xfrm>
            <a:off x="838200" y="1929384"/>
            <a:ext cx="10515600" cy="4251960"/>
          </a:xfrm>
        </p:spPr>
        <p:txBody>
          <a:bodyPr>
            <a:normAutofit/>
          </a:bodyPr>
          <a:lstStyle/>
          <a:p>
            <a:pPr marL="0" indent="0">
              <a:buNone/>
            </a:pPr>
            <a:r>
              <a:rPr lang="en-US" sz="2200" dirty="0"/>
              <a:t>We have a travelling salesman, who needs to navigate to multiple cities, via a bus line. Each ticket costs and arbitrary amount and can be reused 1 time (2 total uses). How do we get the salesman to all cities for the cheapest price?</a:t>
            </a:r>
          </a:p>
        </p:txBody>
      </p:sp>
    </p:spTree>
    <p:extLst>
      <p:ext uri="{BB962C8B-B14F-4D97-AF65-F5344CB8AC3E}">
        <p14:creationId xmlns:p14="http://schemas.microsoft.com/office/powerpoint/2010/main" val="3983447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585027-CE75-C23D-4343-2C95EAC28EB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65DC4-7325-F870-999D-7266BA531E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2F34F1-61B0-93DA-474B-BB8AAF576CF3}"/>
              </a:ext>
            </a:extLst>
          </p:cNvPr>
          <p:cNvSpPr>
            <a:spLocks noGrp="1"/>
          </p:cNvSpPr>
          <p:nvPr>
            <p:ph type="title"/>
          </p:nvPr>
        </p:nvSpPr>
        <p:spPr>
          <a:xfrm>
            <a:off x="838200" y="365125"/>
            <a:ext cx="10515600" cy="1325563"/>
          </a:xfrm>
        </p:spPr>
        <p:txBody>
          <a:bodyPr>
            <a:normAutofit/>
          </a:bodyPr>
          <a:lstStyle/>
          <a:p>
            <a:r>
              <a:rPr lang="en-US" sz="5400" dirty="0"/>
              <a:t>Travelling Salesman! (3)</a:t>
            </a:r>
          </a:p>
        </p:txBody>
      </p:sp>
      <p:sp>
        <p:nvSpPr>
          <p:cNvPr id="10" name="sketch line">
            <a:extLst>
              <a:ext uri="{FF2B5EF4-FFF2-40B4-BE49-F238E27FC236}">
                <a16:creationId xmlns:a16="http://schemas.microsoft.com/office/drawing/2014/main" id="{9B3C2E21-4C23-0BFA-5857-21384B48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CD7F75-39B6-07B8-9D2B-9B6C68800B13}"/>
              </a:ext>
            </a:extLst>
          </p:cNvPr>
          <p:cNvSpPr>
            <a:spLocks noGrp="1"/>
          </p:cNvSpPr>
          <p:nvPr>
            <p:ph idx="1"/>
          </p:nvPr>
        </p:nvSpPr>
        <p:spPr>
          <a:xfrm>
            <a:off x="838200" y="1929384"/>
            <a:ext cx="10515600" cy="4251960"/>
          </a:xfrm>
        </p:spPr>
        <p:txBody>
          <a:bodyPr>
            <a:normAutofit/>
          </a:bodyPr>
          <a:lstStyle/>
          <a:p>
            <a:pPr marL="0" indent="0">
              <a:buNone/>
            </a:pPr>
            <a:r>
              <a:rPr lang="en-US" sz="2200" dirty="0"/>
              <a:t>We have a travelling salesman, who needs to navigate to multiple cities, via a bus line. Each ticket costs and arbitrary amount and cannot be reused. How do we get the salesman to all cities for the cheapest price?</a:t>
            </a:r>
          </a:p>
        </p:txBody>
      </p:sp>
    </p:spTree>
    <p:extLst>
      <p:ext uri="{BB962C8B-B14F-4D97-AF65-F5344CB8AC3E}">
        <p14:creationId xmlns:p14="http://schemas.microsoft.com/office/powerpoint/2010/main" val="4188011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585B96-9BB5-DCD3-C8E5-096814A47C0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58E649A-70FC-C517-EADE-CCD9EF130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CC88E0-6EED-9E87-64BD-D99C4BDAE888}"/>
              </a:ext>
            </a:extLst>
          </p:cNvPr>
          <p:cNvSpPr>
            <a:spLocks noGrp="1"/>
          </p:cNvSpPr>
          <p:nvPr>
            <p:ph type="title"/>
          </p:nvPr>
        </p:nvSpPr>
        <p:spPr>
          <a:xfrm>
            <a:off x="838200" y="365125"/>
            <a:ext cx="10515600" cy="1325563"/>
          </a:xfrm>
        </p:spPr>
        <p:txBody>
          <a:bodyPr>
            <a:normAutofit/>
          </a:bodyPr>
          <a:lstStyle/>
          <a:p>
            <a:r>
              <a:rPr lang="en-US" sz="5400" dirty="0"/>
              <a:t>Travelling Salesman! (4)</a:t>
            </a:r>
          </a:p>
        </p:txBody>
      </p:sp>
      <p:sp>
        <p:nvSpPr>
          <p:cNvPr id="10" name="sketch line">
            <a:extLst>
              <a:ext uri="{FF2B5EF4-FFF2-40B4-BE49-F238E27FC236}">
                <a16:creationId xmlns:a16="http://schemas.microsoft.com/office/drawing/2014/main" id="{3AB2EAE8-AE4F-6E1A-EB40-0486E5037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75DE3D-F738-DEB1-BBE9-2155A24236F5}"/>
              </a:ext>
            </a:extLst>
          </p:cNvPr>
          <p:cNvSpPr>
            <a:spLocks noGrp="1"/>
          </p:cNvSpPr>
          <p:nvPr>
            <p:ph idx="1"/>
          </p:nvPr>
        </p:nvSpPr>
        <p:spPr>
          <a:xfrm>
            <a:off x="838200" y="1929384"/>
            <a:ext cx="10515600" cy="4251960"/>
          </a:xfrm>
        </p:spPr>
        <p:txBody>
          <a:bodyPr>
            <a:normAutofit/>
          </a:bodyPr>
          <a:lstStyle/>
          <a:p>
            <a:pPr marL="0" indent="0">
              <a:buNone/>
            </a:pPr>
            <a:r>
              <a:rPr lang="en-US" sz="2200" dirty="0"/>
              <a:t>We have a travelling salesman, who needs to navigate to multiple cities, via a bus line. Each ticket costs and arbitrary amount and cannot be reused. How do we get the salesman to all cities for the cheapest price?</a:t>
            </a:r>
          </a:p>
          <a:p>
            <a:pPr marL="0" indent="0">
              <a:buNone/>
            </a:pPr>
            <a:endParaRPr lang="en-US" sz="2200" dirty="0"/>
          </a:p>
          <a:p>
            <a:pPr marL="0" indent="0">
              <a:buNone/>
            </a:pPr>
            <a:r>
              <a:rPr lang="en-US" sz="2200" dirty="0"/>
              <a:t>Exact answer: O(n^2 * 2^n)</a:t>
            </a:r>
          </a:p>
          <a:p>
            <a:pPr marL="0" indent="0">
              <a:buNone/>
            </a:pPr>
            <a:r>
              <a:rPr lang="en-US" sz="2200" dirty="0"/>
              <a:t>Brute force: O(n!)</a:t>
            </a:r>
          </a:p>
          <a:p>
            <a:pPr marL="0" indent="0">
              <a:buNone/>
            </a:pPr>
            <a:r>
              <a:rPr lang="en-US" sz="2200" dirty="0"/>
              <a:t>Held-Karp Algo…</a:t>
            </a:r>
          </a:p>
          <a:p>
            <a:pPr marL="0" indent="0">
              <a:buNone/>
            </a:pPr>
            <a:endParaRPr lang="en-US" sz="2200" dirty="0"/>
          </a:p>
        </p:txBody>
      </p:sp>
    </p:spTree>
    <p:extLst>
      <p:ext uri="{BB962C8B-B14F-4D97-AF65-F5344CB8AC3E}">
        <p14:creationId xmlns:p14="http://schemas.microsoft.com/office/powerpoint/2010/main" val="1023146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0FCE09-570E-052B-5EC7-AC78996F8B2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D8350FD-CF3F-26BF-2F6A-B1794DAE7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22FACD-20BA-DE40-D443-0890C2F79CA6}"/>
              </a:ext>
            </a:extLst>
          </p:cNvPr>
          <p:cNvSpPr>
            <a:spLocks noGrp="1"/>
          </p:cNvSpPr>
          <p:nvPr>
            <p:ph type="title"/>
          </p:nvPr>
        </p:nvSpPr>
        <p:spPr>
          <a:xfrm>
            <a:off x="838200" y="365125"/>
            <a:ext cx="10853928" cy="1325563"/>
          </a:xfrm>
        </p:spPr>
        <p:txBody>
          <a:bodyPr>
            <a:normAutofit fontScale="90000"/>
          </a:bodyPr>
          <a:lstStyle/>
          <a:p>
            <a:r>
              <a:rPr lang="en-US" sz="5400" dirty="0"/>
              <a:t>Held-Karp Algo for Travelling Salesman! (5)</a:t>
            </a:r>
          </a:p>
        </p:txBody>
      </p:sp>
      <p:sp>
        <p:nvSpPr>
          <p:cNvPr id="10" name="sketch line">
            <a:extLst>
              <a:ext uri="{FF2B5EF4-FFF2-40B4-BE49-F238E27FC236}">
                <a16:creationId xmlns:a16="http://schemas.microsoft.com/office/drawing/2014/main" id="{FBB86670-9BA1-372D-BC19-7BE9D3050A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74A093-D114-DFBA-D15D-7E7301157D88}"/>
              </a:ext>
            </a:extLst>
          </p:cNvPr>
          <p:cNvSpPr>
            <a:spLocks noGrp="1"/>
          </p:cNvSpPr>
          <p:nvPr>
            <p:ph idx="1"/>
          </p:nvPr>
        </p:nvSpPr>
        <p:spPr>
          <a:xfrm>
            <a:off x="838200" y="1929384"/>
            <a:ext cx="10515600" cy="4251960"/>
          </a:xfrm>
        </p:spPr>
        <p:txBody>
          <a:bodyPr>
            <a:normAutofit fontScale="77500" lnSpcReduction="20000"/>
          </a:bodyPr>
          <a:lstStyle/>
          <a:p>
            <a:pPr marL="0" indent="0">
              <a:buNone/>
            </a:pPr>
            <a:r>
              <a:rPr lang="en-US" sz="2000" b="1" dirty="0">
                <a:solidFill>
                  <a:prstClr val="black"/>
                </a:solidFill>
                <a:latin typeface="Courier-Bold"/>
              </a:rPr>
              <a:t>function</a:t>
            </a:r>
            <a:r>
              <a:rPr lang="en-US" sz="2000" b="0" dirty="0">
                <a:solidFill>
                  <a:prstClr val="black"/>
                </a:solidFill>
                <a:latin typeface="Courier" panose="02070309020205020404" pitchFamily="49" charset="0"/>
              </a:rPr>
              <a:t> algorithm TSP (G, n) </a:t>
            </a:r>
            <a:r>
              <a:rPr lang="en-US" sz="2000" b="1" dirty="0">
                <a:solidFill>
                  <a:prstClr val="black"/>
                </a:solidFill>
                <a:latin typeface="Courier-Bold"/>
              </a:rPr>
              <a:t>is</a:t>
            </a:r>
          </a:p>
          <a:p>
            <a:pPr marL="0" indent="0">
              <a:buNone/>
            </a:pPr>
            <a:r>
              <a:rPr lang="en-US" sz="2000" b="0" dirty="0">
                <a:solidFill>
                  <a:prstClr val="black"/>
                </a:solidFill>
                <a:latin typeface="Courier" panose="02070309020205020404" pitchFamily="49" charset="0"/>
              </a:rPr>
              <a:t>    </a:t>
            </a:r>
            <a:r>
              <a:rPr lang="en-US" sz="2000" b="1" dirty="0">
                <a:solidFill>
                  <a:prstClr val="black"/>
                </a:solidFill>
                <a:latin typeface="Courier-Bold"/>
              </a:rPr>
              <a:t>for</a:t>
            </a:r>
            <a:r>
              <a:rPr lang="en-US" sz="2000" b="0" dirty="0">
                <a:solidFill>
                  <a:prstClr val="black"/>
                </a:solidFill>
                <a:latin typeface="Courier" panose="02070309020205020404" pitchFamily="49" charset="0"/>
              </a:rPr>
              <a:t> k := 2 to n </a:t>
            </a:r>
            <a:r>
              <a:rPr lang="en-US" sz="2000" b="1" dirty="0">
                <a:solidFill>
                  <a:prstClr val="black"/>
                </a:solidFill>
                <a:latin typeface="Courier-Bold"/>
              </a:rPr>
              <a:t>do</a:t>
            </a:r>
          </a:p>
          <a:p>
            <a:pPr marL="0" indent="0">
              <a:buNone/>
            </a:pPr>
            <a:r>
              <a:rPr lang="en-US" sz="2000" b="0" dirty="0">
                <a:solidFill>
                  <a:prstClr val="black"/>
                </a:solidFill>
                <a:latin typeface="Courier" panose="02070309020205020404" pitchFamily="49" charset="0"/>
              </a:rPr>
              <a:t>        g({k}, k) := d(1, k)    </a:t>
            </a:r>
          </a:p>
          <a:p>
            <a:pPr marL="0" indent="0">
              <a:buNone/>
            </a:pPr>
            <a:r>
              <a:rPr lang="en-US" sz="2000" b="1" dirty="0">
                <a:solidFill>
                  <a:prstClr val="black"/>
                </a:solidFill>
                <a:latin typeface="Courier-Bold"/>
              </a:rPr>
              <a:t>    end for</a:t>
            </a:r>
            <a:r>
              <a:rPr lang="en-US" sz="2000" b="0" dirty="0">
                <a:solidFill>
                  <a:prstClr val="black"/>
                </a:solidFill>
                <a:latin typeface="Courier" panose="02070309020205020404" pitchFamily="49" charset="0"/>
              </a:rPr>
              <a:t>    </a:t>
            </a:r>
          </a:p>
          <a:p>
            <a:pPr marL="0" indent="0">
              <a:buNone/>
            </a:pPr>
            <a:r>
              <a:rPr lang="en-US" sz="2000" b="1" dirty="0">
                <a:solidFill>
                  <a:prstClr val="black"/>
                </a:solidFill>
                <a:latin typeface="Courier-Bold"/>
              </a:rPr>
              <a:t>    for</a:t>
            </a:r>
            <a:r>
              <a:rPr lang="en-US" sz="2000" b="0" dirty="0">
                <a:solidFill>
                  <a:prstClr val="black"/>
                </a:solidFill>
                <a:latin typeface="Courier" panose="02070309020205020404" pitchFamily="49" charset="0"/>
              </a:rPr>
              <a:t> s := 2 </a:t>
            </a:r>
            <a:r>
              <a:rPr lang="en-US" sz="2000" b="1" dirty="0">
                <a:solidFill>
                  <a:prstClr val="black"/>
                </a:solidFill>
                <a:latin typeface="Courier-Bold"/>
              </a:rPr>
              <a:t>to</a:t>
            </a:r>
            <a:r>
              <a:rPr lang="en-US" sz="2000" b="0" dirty="0">
                <a:solidFill>
                  <a:prstClr val="black"/>
                </a:solidFill>
                <a:latin typeface="Courier" panose="02070309020205020404" pitchFamily="49" charset="0"/>
              </a:rPr>
              <a:t> n−1 </a:t>
            </a:r>
            <a:r>
              <a:rPr lang="en-US" sz="2000" b="1" dirty="0">
                <a:solidFill>
                  <a:prstClr val="black"/>
                </a:solidFill>
                <a:latin typeface="Courier-Bold"/>
              </a:rPr>
              <a:t>do</a:t>
            </a:r>
          </a:p>
          <a:p>
            <a:pPr marL="0" indent="0">
              <a:buNone/>
            </a:pPr>
            <a:r>
              <a:rPr lang="en-US" sz="2000" b="0" dirty="0">
                <a:solidFill>
                  <a:prstClr val="black"/>
                </a:solidFill>
                <a:latin typeface="Courier" panose="02070309020205020404" pitchFamily="49" charset="0"/>
              </a:rPr>
              <a:t>        </a:t>
            </a:r>
            <a:r>
              <a:rPr lang="en-US" sz="2000" b="1" dirty="0">
                <a:solidFill>
                  <a:prstClr val="black"/>
                </a:solidFill>
                <a:latin typeface="Courier-Bold"/>
              </a:rPr>
              <a:t>for all</a:t>
            </a:r>
            <a:r>
              <a:rPr lang="en-US" sz="2000" b="0" dirty="0">
                <a:solidFill>
                  <a:prstClr val="black"/>
                </a:solidFill>
                <a:latin typeface="Courier" panose="02070309020205020404" pitchFamily="49" charset="0"/>
              </a:rPr>
              <a:t> S ⊆ {2, ..., n}, |S| = s </a:t>
            </a:r>
            <a:r>
              <a:rPr lang="en-US" sz="2000" b="1" dirty="0">
                <a:solidFill>
                  <a:prstClr val="black"/>
                </a:solidFill>
                <a:latin typeface="Courier-Bold"/>
              </a:rPr>
              <a:t>do</a:t>
            </a:r>
            <a:r>
              <a:rPr lang="en-US" sz="2000" b="0" dirty="0">
                <a:solidFill>
                  <a:prstClr val="black"/>
                </a:solidFill>
                <a:latin typeface="Courier" panose="02070309020205020404" pitchFamily="49" charset="0"/>
              </a:rPr>
              <a:t> </a:t>
            </a:r>
          </a:p>
          <a:p>
            <a:pPr marL="0" indent="0">
              <a:buNone/>
            </a:pPr>
            <a:r>
              <a:rPr lang="en-US" sz="2000" b="0" dirty="0">
                <a:solidFill>
                  <a:prstClr val="black"/>
                </a:solidFill>
                <a:latin typeface="Courier" panose="02070309020205020404" pitchFamily="49" charset="0"/>
              </a:rPr>
              <a:t>           </a:t>
            </a:r>
            <a:r>
              <a:rPr lang="en-US" sz="2000" b="1" dirty="0">
                <a:solidFill>
                  <a:prstClr val="black"/>
                </a:solidFill>
                <a:latin typeface="Courier-Bold"/>
              </a:rPr>
              <a:t>for all</a:t>
            </a:r>
            <a:r>
              <a:rPr lang="en-US" sz="2000" b="0" dirty="0">
                <a:solidFill>
                  <a:prstClr val="black"/>
                </a:solidFill>
                <a:latin typeface="Courier" panose="02070309020205020404" pitchFamily="49" charset="0"/>
              </a:rPr>
              <a:t> k ∈ S </a:t>
            </a:r>
            <a:r>
              <a:rPr lang="en-US" sz="2000" b="1" dirty="0">
                <a:solidFill>
                  <a:prstClr val="black"/>
                </a:solidFill>
                <a:latin typeface="Courier-Bold"/>
              </a:rPr>
              <a:t>do</a:t>
            </a:r>
          </a:p>
          <a:p>
            <a:pPr marL="0" indent="0">
              <a:buNone/>
            </a:pPr>
            <a:r>
              <a:rPr lang="en-US" sz="2000" b="0" dirty="0">
                <a:solidFill>
                  <a:prstClr val="black"/>
                </a:solidFill>
                <a:latin typeface="Courier" panose="02070309020205020404" pitchFamily="49" charset="0"/>
              </a:rPr>
              <a:t>                g(S, k) := </a:t>
            </a:r>
            <a:r>
              <a:rPr lang="en-US" sz="2000" b="0" dirty="0" err="1">
                <a:solidFill>
                  <a:prstClr val="black"/>
                </a:solidFill>
                <a:latin typeface="Courier" panose="02070309020205020404" pitchFamily="49" charset="0"/>
              </a:rPr>
              <a:t>min</a:t>
            </a:r>
            <a:r>
              <a:rPr lang="en-US" sz="1200" b="0" baseline="-25000" dirty="0" err="1">
                <a:solidFill>
                  <a:prstClr val="black"/>
                </a:solidFill>
                <a:latin typeface="Courier" panose="02070309020205020404" pitchFamily="49" charset="0"/>
              </a:rPr>
              <a:t>m≠k,m∈S</a:t>
            </a:r>
            <a:r>
              <a:rPr lang="en-US" sz="2000" b="0" baseline="0" dirty="0">
                <a:solidFill>
                  <a:prstClr val="black"/>
                </a:solidFill>
                <a:latin typeface="Courier" panose="02070309020205020404" pitchFamily="49" charset="0"/>
              </a:rPr>
              <a:t> [g(S\{k}, m) + d(m, k)]</a:t>
            </a:r>
          </a:p>
          <a:p>
            <a:pPr marL="0" indent="0">
              <a:buNone/>
            </a:pPr>
            <a:r>
              <a:rPr lang="en-US" sz="2000" b="0" baseline="0" dirty="0">
                <a:solidFill>
                  <a:prstClr val="black"/>
                </a:solidFill>
                <a:latin typeface="Courier" panose="02070309020205020404" pitchFamily="49" charset="0"/>
              </a:rPr>
              <a:t>            </a:t>
            </a:r>
            <a:r>
              <a:rPr lang="en-US" sz="2000" b="1" baseline="0" dirty="0">
                <a:solidFill>
                  <a:prstClr val="black"/>
                </a:solidFill>
                <a:latin typeface="Courier-Bold"/>
              </a:rPr>
              <a:t>end for</a:t>
            </a:r>
          </a:p>
          <a:p>
            <a:pPr marL="0" indent="0">
              <a:buNone/>
            </a:pPr>
            <a:r>
              <a:rPr lang="en-US" sz="2000" b="0" baseline="0" dirty="0">
                <a:solidFill>
                  <a:prstClr val="black"/>
                </a:solidFill>
                <a:latin typeface="Courier" panose="02070309020205020404" pitchFamily="49" charset="0"/>
              </a:rPr>
              <a:t>        </a:t>
            </a:r>
            <a:r>
              <a:rPr lang="en-US" sz="2000" b="1" baseline="0" dirty="0">
                <a:solidFill>
                  <a:prstClr val="black"/>
                </a:solidFill>
                <a:latin typeface="Courier-Bold"/>
              </a:rPr>
              <a:t>end for</a:t>
            </a:r>
          </a:p>
          <a:p>
            <a:pPr marL="0" indent="0">
              <a:buNone/>
            </a:pPr>
            <a:r>
              <a:rPr lang="en-US" sz="2000" b="0" baseline="0" dirty="0">
                <a:solidFill>
                  <a:prstClr val="black"/>
                </a:solidFill>
                <a:latin typeface="Courier" panose="02070309020205020404" pitchFamily="49" charset="0"/>
              </a:rPr>
              <a:t>    </a:t>
            </a:r>
            <a:r>
              <a:rPr lang="en-US" sz="2000" b="1" baseline="0" dirty="0">
                <a:solidFill>
                  <a:prstClr val="black"/>
                </a:solidFill>
                <a:latin typeface="Courier-Bold"/>
              </a:rPr>
              <a:t>end for</a:t>
            </a:r>
            <a:r>
              <a:rPr lang="en-US" sz="2000" b="0" baseline="0" dirty="0">
                <a:solidFill>
                  <a:prstClr val="black"/>
                </a:solidFill>
                <a:latin typeface="Courier" panose="02070309020205020404" pitchFamily="49" charset="0"/>
              </a:rPr>
              <a:t>    </a:t>
            </a:r>
          </a:p>
          <a:p>
            <a:pPr marL="0" indent="0">
              <a:buNone/>
            </a:pPr>
            <a:r>
              <a:rPr lang="en-US" sz="2000" b="0" baseline="0" dirty="0">
                <a:solidFill>
                  <a:prstClr val="black"/>
                </a:solidFill>
                <a:latin typeface="Courier" panose="02070309020205020404" pitchFamily="49" charset="0"/>
              </a:rPr>
              <a:t>opt := min</a:t>
            </a:r>
            <a:r>
              <a:rPr lang="en-US" sz="1200" b="0" baseline="-25000" dirty="0">
                <a:solidFill>
                  <a:prstClr val="black"/>
                </a:solidFill>
                <a:latin typeface="Courier" panose="02070309020205020404" pitchFamily="49" charset="0"/>
              </a:rPr>
              <a:t>k≠1</a:t>
            </a:r>
            <a:r>
              <a:rPr lang="en-US" sz="2000" b="0" baseline="0" dirty="0">
                <a:solidFill>
                  <a:prstClr val="black"/>
                </a:solidFill>
                <a:latin typeface="Courier" panose="02070309020205020404" pitchFamily="49" charset="0"/>
              </a:rPr>
              <a:t> [g({2, 3, ..., n}, k) + d(k, 1)]    </a:t>
            </a:r>
          </a:p>
          <a:p>
            <a:pPr marL="0" indent="0">
              <a:buNone/>
            </a:pPr>
            <a:r>
              <a:rPr lang="en-US" sz="2000" b="1" baseline="0" dirty="0">
                <a:solidFill>
                  <a:prstClr val="black"/>
                </a:solidFill>
                <a:latin typeface="Courier-Bold"/>
              </a:rPr>
              <a:t>return</a:t>
            </a:r>
            <a:r>
              <a:rPr lang="en-US" sz="2000" b="0" baseline="0" dirty="0">
                <a:solidFill>
                  <a:prstClr val="black"/>
                </a:solidFill>
                <a:latin typeface="Courier" panose="02070309020205020404" pitchFamily="49" charset="0"/>
              </a:rPr>
              <a:t> (opt</a:t>
            </a:r>
          </a:p>
          <a:p>
            <a:pPr marL="0" indent="0">
              <a:buNone/>
            </a:pPr>
            <a:r>
              <a:rPr lang="en-US" sz="2000" b="0" baseline="0" dirty="0">
                <a:solidFill>
                  <a:prstClr val="black"/>
                </a:solidFill>
                <a:latin typeface="Courier" panose="02070309020205020404" pitchFamily="49" charset="0"/>
              </a:rPr>
              <a:t>)</a:t>
            </a:r>
            <a:r>
              <a:rPr lang="en-US" sz="2000" b="1" baseline="0" dirty="0">
                <a:solidFill>
                  <a:prstClr val="black"/>
                </a:solidFill>
                <a:latin typeface="Courier-Bold"/>
              </a:rPr>
              <a:t>end function</a:t>
            </a:r>
            <a:endParaRPr lang="en-US" sz="2000" dirty="0"/>
          </a:p>
          <a:p>
            <a:pPr marL="0" indent="0">
              <a:buNone/>
            </a:pPr>
            <a:endParaRPr lang="en-US" sz="2200" dirty="0"/>
          </a:p>
        </p:txBody>
      </p:sp>
    </p:spTree>
    <p:extLst>
      <p:ext uri="{BB962C8B-B14F-4D97-AF65-F5344CB8AC3E}">
        <p14:creationId xmlns:p14="http://schemas.microsoft.com/office/powerpoint/2010/main" val="3658376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9875DBE-1CC1-7765-64C1-CD76C22A9138}"/>
            </a:ext>
          </a:extLst>
        </p:cNvPr>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80B21B-7947-CBE3-9134-FCA6FAB296CC}"/>
              </a:ext>
            </a:extLst>
          </p:cNvPr>
          <p:cNvSpPr>
            <a:spLocks noGrp="1"/>
          </p:cNvSpPr>
          <p:nvPr>
            <p:ph type="title"/>
          </p:nvPr>
        </p:nvSpPr>
        <p:spPr>
          <a:xfrm>
            <a:off x="572493" y="238539"/>
            <a:ext cx="11018520" cy="1434415"/>
          </a:xfrm>
        </p:spPr>
        <p:txBody>
          <a:bodyPr anchor="b">
            <a:normAutofit/>
          </a:bodyPr>
          <a:lstStyle/>
          <a:p>
            <a:r>
              <a:rPr lang="en-US" sz="5400"/>
              <a:t>Optimal Substructure: Matroid</a:t>
            </a:r>
          </a:p>
        </p:txBody>
      </p:sp>
      <p:sp>
        <p:nvSpPr>
          <p:cNvPr id="104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487FD4-B71D-DDDF-9BBF-E1B7C43159FE}"/>
              </a:ext>
            </a:extLst>
          </p:cNvPr>
          <p:cNvSpPr>
            <a:spLocks noGrp="1"/>
          </p:cNvSpPr>
          <p:nvPr>
            <p:ph idx="1"/>
          </p:nvPr>
        </p:nvSpPr>
        <p:spPr>
          <a:xfrm>
            <a:off x="572492" y="2071316"/>
            <a:ext cx="8674539" cy="4119172"/>
          </a:xfrm>
        </p:spPr>
        <p:txBody>
          <a:bodyPr anchor="t">
            <a:noAutofit/>
          </a:bodyPr>
          <a:lstStyle/>
          <a:p>
            <a:pPr marL="0" indent="0">
              <a:buNone/>
            </a:pPr>
            <a:r>
              <a:rPr lang="en-US" sz="1800" dirty="0"/>
              <a:t>Linearly Independent Combinatorial Vector – that’s it</a:t>
            </a:r>
            <a:br>
              <a:rPr lang="en-US" sz="1800" dirty="0"/>
            </a:br>
            <a:br>
              <a:rPr lang="en-US" sz="1800" dirty="0"/>
            </a:br>
            <a:r>
              <a:rPr lang="en-US" sz="1800" dirty="0"/>
              <a:t>This creates the properties:</a:t>
            </a:r>
          </a:p>
          <a:p>
            <a:pPr>
              <a:buFontTx/>
              <a:buChar char="-"/>
            </a:pPr>
            <a:r>
              <a:rPr lang="en-US" sz="1800" dirty="0"/>
              <a:t>Hereditary (any subset of a matroid is also a matroid)</a:t>
            </a:r>
          </a:p>
          <a:p>
            <a:pPr>
              <a:buFontTx/>
              <a:buChar char="-"/>
            </a:pPr>
            <a:r>
              <a:rPr lang="en-US" sz="1800"/>
              <a:t>Exchange</a:t>
            </a:r>
            <a:endParaRPr lang="en-US" sz="1800" dirty="0"/>
          </a:p>
          <a:p>
            <a:pPr marL="0" indent="0">
              <a:buNone/>
            </a:pPr>
            <a:r>
              <a:rPr lang="en-US" sz="1800" dirty="0"/>
              <a:t>Below are other terms to look out for when dealing with matroids:</a:t>
            </a:r>
          </a:p>
          <a:p>
            <a:pPr>
              <a:buFontTx/>
              <a:buChar char="-"/>
            </a:pPr>
            <a:r>
              <a:rPr lang="en-US" sz="1800" dirty="0"/>
              <a:t>Independent Sets</a:t>
            </a:r>
          </a:p>
          <a:p>
            <a:pPr>
              <a:buFontTx/>
              <a:buChar char="-"/>
            </a:pPr>
            <a:r>
              <a:rPr lang="en-US" sz="1800" dirty="0"/>
              <a:t>Bases and circuits</a:t>
            </a:r>
          </a:p>
          <a:p>
            <a:pPr>
              <a:buFontTx/>
              <a:buChar char="-"/>
            </a:pPr>
            <a:r>
              <a:rPr lang="en-US" sz="1800" dirty="0"/>
              <a:t>Rank Functions</a:t>
            </a:r>
          </a:p>
          <a:p>
            <a:pPr>
              <a:buFontTx/>
              <a:buChar char="-"/>
            </a:pPr>
            <a:r>
              <a:rPr lang="en-US" sz="1800" dirty="0"/>
              <a:t>Closure Operations</a:t>
            </a:r>
          </a:p>
          <a:p>
            <a:pPr>
              <a:buFontTx/>
              <a:buChar char="-"/>
            </a:pPr>
            <a:r>
              <a:rPr lang="en-US" sz="1800" dirty="0"/>
              <a:t>Flats</a:t>
            </a:r>
          </a:p>
          <a:p>
            <a:pPr>
              <a:buFontTx/>
              <a:buChar char="-"/>
            </a:pPr>
            <a:r>
              <a:rPr lang="en-US" sz="1800" dirty="0"/>
              <a:t>Hyperplanes</a:t>
            </a:r>
          </a:p>
          <a:p>
            <a:pPr>
              <a:buFontTx/>
              <a:buChar char="-"/>
            </a:pPr>
            <a:r>
              <a:rPr lang="en-US" sz="1800" dirty="0" err="1"/>
              <a:t>Graphoids</a:t>
            </a:r>
            <a:endParaRPr lang="en-US" sz="1800" dirty="0"/>
          </a:p>
          <a:p>
            <a:pPr>
              <a:buFontTx/>
              <a:buChar char="-"/>
            </a:pPr>
            <a:r>
              <a:rPr lang="en-US" sz="1800" dirty="0"/>
              <a:t>Etc.</a:t>
            </a:r>
          </a:p>
          <a:p>
            <a:pPr marL="0" indent="0">
              <a:buNone/>
            </a:pPr>
            <a:endParaRPr lang="en-US" sz="1800" dirty="0"/>
          </a:p>
        </p:txBody>
      </p:sp>
      <p:pic>
        <p:nvPicPr>
          <p:cNvPr id="1026" name="Picture 2">
            <a:extLst>
              <a:ext uri="{FF2B5EF4-FFF2-40B4-BE49-F238E27FC236}">
                <a16:creationId xmlns:a16="http://schemas.microsoft.com/office/drawing/2014/main" id="{B7CBB010-031C-ACF6-B8D5-B6F7B5ED7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421" r="6776"/>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386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6A03C4-25AD-855E-D18A-5AA3C298D247}"/>
            </a:ext>
          </a:extLst>
        </p:cNvPr>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The $q$-analogue of a matroid | The Matroid Union">
            <a:extLst>
              <a:ext uri="{FF2B5EF4-FFF2-40B4-BE49-F238E27FC236}">
                <a16:creationId xmlns:a16="http://schemas.microsoft.com/office/drawing/2014/main" id="{B51377CE-6420-2637-DCF1-1E7543948A6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01384" y="1857375"/>
            <a:ext cx="5458968" cy="40942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2C2008B-E3E8-2F62-FEB0-7CCEB0ED96E8}"/>
              </a:ext>
            </a:extLst>
          </p:cNvPr>
          <p:cNvSpPr>
            <a:spLocks noGrp="1"/>
          </p:cNvSpPr>
          <p:nvPr>
            <p:ph type="title"/>
          </p:nvPr>
        </p:nvSpPr>
        <p:spPr>
          <a:xfrm>
            <a:off x="630936" y="640080"/>
            <a:ext cx="6684264" cy="1481328"/>
          </a:xfrm>
        </p:spPr>
        <p:txBody>
          <a:bodyPr anchor="b">
            <a:normAutofit/>
          </a:bodyPr>
          <a:lstStyle/>
          <a:p>
            <a:r>
              <a:rPr lang="en-US" sz="3800" dirty="0"/>
              <a:t>Optimal Substructure: Matroid</a:t>
            </a:r>
          </a:p>
        </p:txBody>
      </p:sp>
      <p:sp>
        <p:nvSpPr>
          <p:cNvPr id="512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818367-35C1-1CBB-E853-4F5BDB1F0585}"/>
              </a:ext>
            </a:extLst>
          </p:cNvPr>
          <p:cNvSpPr>
            <a:spLocks noGrp="1"/>
          </p:cNvSpPr>
          <p:nvPr>
            <p:ph idx="1"/>
          </p:nvPr>
        </p:nvSpPr>
        <p:spPr>
          <a:xfrm>
            <a:off x="630935" y="2660904"/>
            <a:ext cx="6027441" cy="3547872"/>
          </a:xfrm>
        </p:spPr>
        <p:txBody>
          <a:bodyPr anchor="t">
            <a:normAutofit/>
          </a:bodyPr>
          <a:lstStyle/>
          <a:p>
            <a:pPr marL="0" indent="0">
              <a:buNone/>
            </a:pPr>
            <a:endParaRPr lang="en-US" sz="1900" dirty="0"/>
          </a:p>
          <a:p>
            <a:pPr marL="0" indent="0">
              <a:buNone/>
            </a:pPr>
            <a:r>
              <a:rPr lang="en-US" sz="1900" dirty="0"/>
              <a:t>Remember: Anything with a standard basis is a Matroid</a:t>
            </a:r>
          </a:p>
          <a:p>
            <a:pPr marL="0" indent="0">
              <a:buNone/>
            </a:pPr>
            <a:br>
              <a:rPr lang="en-US" sz="1900" dirty="0"/>
            </a:br>
            <a:r>
              <a:rPr lang="en-US" sz="1900" dirty="0"/>
              <a:t>Matroids map ONTO (surjectively, everything in codomain maps to one thing in the domain) </a:t>
            </a:r>
            <a:r>
              <a:rPr lang="en-US" sz="1900" dirty="0" err="1"/>
              <a:t>combinatorials</a:t>
            </a:r>
            <a:r>
              <a:rPr lang="en-US" sz="1900" dirty="0"/>
              <a:t>, graphs, etc.</a:t>
            </a:r>
          </a:p>
          <a:p>
            <a:pPr marL="0" indent="0">
              <a:buNone/>
            </a:pPr>
            <a:endParaRPr lang="en-US" sz="1900" dirty="0"/>
          </a:p>
          <a:p>
            <a:pPr marL="0" indent="0">
              <a:buNone/>
            </a:pPr>
            <a:r>
              <a:rPr lang="en-US" sz="1900" dirty="0"/>
              <a:t>All matroids are optimally and correctly solvable via greedy algorithms, as they are minimum spanning trees when mapped in simplest form</a:t>
            </a:r>
          </a:p>
          <a:p>
            <a:pPr marL="0" indent="0">
              <a:buNone/>
            </a:pPr>
            <a:endParaRPr lang="en-US" sz="1900" dirty="0"/>
          </a:p>
        </p:txBody>
      </p:sp>
    </p:spTree>
    <p:extLst>
      <p:ext uri="{BB962C8B-B14F-4D97-AF65-F5344CB8AC3E}">
        <p14:creationId xmlns:p14="http://schemas.microsoft.com/office/powerpoint/2010/main" val="1181165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498697-ADEE-10CD-BD53-3E5933F32176}"/>
            </a:ext>
          </a:extLst>
        </p:cNvPr>
        <p:cNvGrpSpPr/>
        <p:nvPr/>
      </p:nvGrpSpPr>
      <p:grpSpPr>
        <a:xfrm>
          <a:off x="0" y="0"/>
          <a:ext cx="0" cy="0"/>
          <a:chOff x="0" y="0"/>
          <a:chExt cx="0" cy="0"/>
        </a:xfrm>
      </p:grpSpPr>
      <p:sp useBgFill="1">
        <p:nvSpPr>
          <p:cNvPr id="3093" name="Rectangle 309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5" name="Freeform: Shape 309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72EA0CD-8A52-621D-FC86-BB63B5DFF903}"/>
              </a:ext>
            </a:extLst>
          </p:cNvPr>
          <p:cNvSpPr>
            <a:spLocks noGrp="1"/>
          </p:cNvSpPr>
          <p:nvPr>
            <p:ph type="title"/>
          </p:nvPr>
        </p:nvSpPr>
        <p:spPr>
          <a:xfrm>
            <a:off x="1137034" y="609597"/>
            <a:ext cx="9392421" cy="952503"/>
          </a:xfrm>
        </p:spPr>
        <p:txBody>
          <a:bodyPr>
            <a:normAutofit/>
          </a:bodyPr>
          <a:lstStyle/>
          <a:p>
            <a:r>
              <a:rPr lang="en-US"/>
              <a:t>Optimal Substructure: Antimatroid</a:t>
            </a:r>
          </a:p>
        </p:txBody>
      </p:sp>
      <p:sp>
        <p:nvSpPr>
          <p:cNvPr id="3" name="Content Placeholder 2">
            <a:extLst>
              <a:ext uri="{FF2B5EF4-FFF2-40B4-BE49-F238E27FC236}">
                <a16:creationId xmlns:a16="http://schemas.microsoft.com/office/drawing/2014/main" id="{05D6BC3B-B972-CC62-74A0-9E76099F2945}"/>
              </a:ext>
            </a:extLst>
          </p:cNvPr>
          <p:cNvSpPr>
            <a:spLocks noGrp="1"/>
          </p:cNvSpPr>
          <p:nvPr>
            <p:ph idx="1"/>
          </p:nvPr>
        </p:nvSpPr>
        <p:spPr>
          <a:xfrm>
            <a:off x="212913" y="2061836"/>
            <a:ext cx="6551846" cy="4529464"/>
          </a:xfrm>
        </p:spPr>
        <p:txBody>
          <a:bodyPr>
            <a:noAutofit/>
          </a:bodyPr>
          <a:lstStyle/>
          <a:p>
            <a:pPr marL="0" indent="0">
              <a:buNone/>
            </a:pPr>
            <a:r>
              <a:rPr lang="en-US" sz="2000" dirty="0"/>
              <a:t>Defined by bijective </a:t>
            </a:r>
            <a:r>
              <a:rPr lang="en-US" sz="2000" dirty="0" err="1"/>
              <a:t>cryptomorphism</a:t>
            </a:r>
            <a:r>
              <a:rPr lang="en-US" sz="2000" dirty="0"/>
              <a:t> as a set system: ignore the fancy words, just means that we have a set with unique domain outputs from a codomain which are equivalent but not obviously</a:t>
            </a:r>
          </a:p>
          <a:p>
            <a:pPr marL="0" indent="0">
              <a:buNone/>
            </a:pPr>
            <a:r>
              <a:rPr lang="en-US" sz="2000" dirty="0"/>
              <a:t>Also bijectivity cryptomorphic to formal strings (ordered)</a:t>
            </a:r>
          </a:p>
          <a:p>
            <a:pPr marL="0" indent="0">
              <a:buNone/>
            </a:pPr>
            <a:endParaRPr lang="en-US" sz="2000" dirty="0"/>
          </a:p>
          <a:p>
            <a:pPr marL="0" indent="0">
              <a:buNone/>
            </a:pPr>
            <a:r>
              <a:rPr lang="en-US" sz="2000" dirty="0"/>
              <a:t>Better stated as a set of states which are dependent upon each other in some way</a:t>
            </a:r>
          </a:p>
          <a:p>
            <a:pPr marL="0" indent="0">
              <a:buNone/>
            </a:pPr>
            <a:r>
              <a:rPr lang="en-US" sz="2000" dirty="0"/>
              <a:t>Properties:</a:t>
            </a:r>
            <a:br>
              <a:rPr lang="en-US" sz="2000" dirty="0"/>
            </a:br>
            <a:r>
              <a:rPr lang="en-US" sz="2000" dirty="0"/>
              <a:t>- Closed under unions: all sets produced by the union of two antimatroids are still an antimatroid</a:t>
            </a:r>
          </a:p>
          <a:p>
            <a:pPr>
              <a:buFontTx/>
              <a:buChar char="-"/>
            </a:pPr>
            <a:r>
              <a:rPr lang="en-US" sz="2000" dirty="0"/>
              <a:t>Accessibility: any feasible set except the empty set can remove at least one element and still be a valid set</a:t>
            </a:r>
          </a:p>
          <a:p>
            <a:pPr marL="0" indent="0">
              <a:buNone/>
            </a:pPr>
            <a:r>
              <a:rPr lang="en-US" sz="2000" dirty="0"/>
              <a:t>Still maps onto graphs, matrices, etc.</a:t>
            </a:r>
          </a:p>
          <a:p>
            <a:pPr>
              <a:buFontTx/>
              <a:buChar char="-"/>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3074" name="Picture 2" descr="undefined">
            <a:extLst>
              <a:ext uri="{FF2B5EF4-FFF2-40B4-BE49-F238E27FC236}">
                <a16:creationId xmlns:a16="http://schemas.microsoft.com/office/drawing/2014/main" id="{F0AA38D0-0794-A997-694F-9127314906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90583" y="2061836"/>
            <a:ext cx="4788505" cy="3363924"/>
          </a:xfrm>
          <a:prstGeom prst="rect">
            <a:avLst/>
          </a:prstGeom>
          <a:noFill/>
          <a:extLst>
            <a:ext uri="{909E8E84-426E-40DD-AFC4-6F175D3DCCD1}">
              <a14:hiddenFill xmlns:a14="http://schemas.microsoft.com/office/drawing/2010/main">
                <a:solidFill>
                  <a:srgbClr val="FFFFFF"/>
                </a:solidFill>
              </a14:hiddenFill>
            </a:ext>
          </a:extLst>
        </p:spPr>
      </p:pic>
      <p:sp>
        <p:nvSpPr>
          <p:cNvPr id="3097" name="Freeform: Shape 309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58814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D6524-2694-8465-AE8D-4281333192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B597DA-D9DA-68AF-9F89-D4C07C9669F6}"/>
              </a:ext>
            </a:extLst>
          </p:cNvPr>
          <p:cNvSpPr>
            <a:spLocks noGrp="1"/>
          </p:cNvSpPr>
          <p:nvPr>
            <p:ph type="ctrTitle"/>
          </p:nvPr>
        </p:nvSpPr>
        <p:spPr/>
        <p:txBody>
          <a:bodyPr/>
          <a:lstStyle/>
          <a:p>
            <a:r>
              <a:rPr lang="en-US" dirty="0"/>
              <a:t>Greedy Algorithms</a:t>
            </a:r>
          </a:p>
        </p:txBody>
      </p:sp>
      <p:sp>
        <p:nvSpPr>
          <p:cNvPr id="3" name="Subtitle 2">
            <a:extLst>
              <a:ext uri="{FF2B5EF4-FFF2-40B4-BE49-F238E27FC236}">
                <a16:creationId xmlns:a16="http://schemas.microsoft.com/office/drawing/2014/main" id="{22A3FDD8-BD0C-44A8-016F-1AAEF93DE453}"/>
              </a:ext>
            </a:extLst>
          </p:cNvPr>
          <p:cNvSpPr>
            <a:spLocks noGrp="1"/>
          </p:cNvSpPr>
          <p:nvPr>
            <p:ph type="subTitle" idx="1"/>
          </p:nvPr>
        </p:nvSpPr>
        <p:spPr/>
        <p:txBody>
          <a:bodyPr>
            <a:normAutofit/>
          </a:bodyPr>
          <a:lstStyle/>
          <a:p>
            <a:r>
              <a:rPr lang="en-US"/>
              <a:t>	</a:t>
            </a:r>
            <a:endParaRPr lang="en-US" dirty="0"/>
          </a:p>
        </p:txBody>
      </p:sp>
      <p:sp>
        <p:nvSpPr>
          <p:cNvPr id="4" name="TextBox 3">
            <a:extLst>
              <a:ext uri="{FF2B5EF4-FFF2-40B4-BE49-F238E27FC236}">
                <a16:creationId xmlns:a16="http://schemas.microsoft.com/office/drawing/2014/main" id="{1F9A8E38-9953-4C86-0244-9A56E25796AF}"/>
              </a:ext>
            </a:extLst>
          </p:cNvPr>
          <p:cNvSpPr txBox="1"/>
          <p:nvPr/>
        </p:nvSpPr>
        <p:spPr>
          <a:xfrm>
            <a:off x="6093941" y="5764427"/>
            <a:ext cx="59456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“Greed is Good” - Michael Douglas in Wall Street</a:t>
            </a:r>
          </a:p>
        </p:txBody>
      </p:sp>
    </p:spTree>
    <p:extLst>
      <p:ext uri="{BB962C8B-B14F-4D97-AF65-F5344CB8AC3E}">
        <p14:creationId xmlns:p14="http://schemas.microsoft.com/office/powerpoint/2010/main" val="980881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6DD434-98EF-7DA3-9C4D-D0253EDD5BED}"/>
              </a:ext>
            </a:extLst>
          </p:cNvPr>
          <p:cNvSpPr>
            <a:spLocks noGrp="1"/>
          </p:cNvSpPr>
          <p:nvPr>
            <p:ph type="title"/>
          </p:nvPr>
        </p:nvSpPr>
        <p:spPr>
          <a:xfrm>
            <a:off x="717804" y="548640"/>
            <a:ext cx="3943096" cy="5431536"/>
          </a:xfrm>
        </p:spPr>
        <p:txBody>
          <a:bodyPr>
            <a:normAutofit/>
          </a:bodyPr>
          <a:lstStyle/>
          <a:p>
            <a:r>
              <a:rPr lang="en-US" sz="5400" dirty="0"/>
              <a:t>Chess as an Antimatroid (chain antimatroid)</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B3EC1B1B-8879-BA70-0B80-475165C5FEDC}"/>
              </a:ext>
            </a:extLst>
          </p:cNvPr>
          <p:cNvSpPr>
            <a:spLocks noGrp="1"/>
          </p:cNvSpPr>
          <p:nvPr>
            <p:ph idx="1"/>
          </p:nvPr>
        </p:nvSpPr>
        <p:spPr>
          <a:xfrm>
            <a:off x="5126418" y="552091"/>
            <a:ext cx="6224335" cy="5431536"/>
          </a:xfrm>
        </p:spPr>
        <p:txBody>
          <a:bodyPr anchor="ctr">
            <a:normAutofit/>
          </a:bodyPr>
          <a:lstStyle/>
          <a:p>
            <a:pPr marL="0" indent="0">
              <a:buNone/>
            </a:pPr>
            <a:r>
              <a:rPr lang="en-US" sz="2000" dirty="0"/>
              <a:t>Initial Set</a:t>
            </a:r>
          </a:p>
          <a:p>
            <a:pPr marL="0" indent="0">
              <a:buNone/>
            </a:pPr>
            <a:r>
              <a:rPr lang="en-US" sz="2000" dirty="0"/>
              <a:t>White's King (WK) at c6, White's Rook (WR) at f6, Black's King (BK) at a7.</a:t>
            </a:r>
          </a:p>
          <a:p>
            <a:pPr marL="0" indent="0">
              <a:buNone/>
            </a:pPr>
            <a:r>
              <a:rPr lang="en-US" sz="2000" dirty="0"/>
              <a:t>Each step represents a legal game progression. The feasible set of a rook, king, king checkmate</a:t>
            </a:r>
            <a:r>
              <a:rPr lang="en-US" sz="2000" b="1" dirty="0"/>
              <a:t>:</a:t>
            </a:r>
          </a:p>
          <a:p>
            <a:pPr marL="0" indent="0">
              <a:buNone/>
            </a:pPr>
            <a:r>
              <a:rPr lang="en-US" sz="2000" dirty="0"/>
              <a:t>F0 ​= {(c6,f6,a7)} (Base Feasible Set, WK, WR, BK)</a:t>
            </a:r>
            <a:endParaRPr lang="en-US" sz="2000" b="1" dirty="0"/>
          </a:p>
          <a:p>
            <a:pPr marL="0" indent="0">
              <a:buNone/>
            </a:pPr>
            <a:r>
              <a:rPr lang="en-US" sz="2000" dirty="0"/>
              <a:t>F1 ​= F0​ ∪ {(c6,f7,a7)}(After WK moves to h5 to restrict the BK.)</a:t>
            </a:r>
            <a:endParaRPr lang="en-US" sz="2000" b="1" dirty="0"/>
          </a:p>
          <a:p>
            <a:pPr marL="0" indent="0">
              <a:buNone/>
            </a:pPr>
            <a:r>
              <a:rPr lang="en-US" sz="2000" dirty="0"/>
              <a:t>F2​ = F1​ ∪ {(c6,f7,a8)}</a:t>
            </a:r>
          </a:p>
          <a:p>
            <a:pPr marL="0" indent="0">
              <a:buNone/>
            </a:pPr>
            <a:r>
              <a:rPr lang="en-US" sz="2000" dirty="0"/>
              <a:t>F3​= F2 ​∪ {(c7,f7,a8)}</a:t>
            </a:r>
            <a:br>
              <a:rPr lang="en-US" sz="2000" dirty="0"/>
            </a:br>
            <a:br>
              <a:rPr lang="en-US" sz="2000" dirty="0"/>
            </a:br>
            <a:r>
              <a:rPr lang="en-US" sz="2000" dirty="0"/>
              <a:t>Reminder: ∪ is union, or combination of sets!</a:t>
            </a:r>
            <a:endParaRPr lang="en-US" sz="2000" b="1" dirty="0"/>
          </a:p>
        </p:txBody>
      </p:sp>
    </p:spTree>
    <p:extLst>
      <p:ext uri="{BB962C8B-B14F-4D97-AF65-F5344CB8AC3E}">
        <p14:creationId xmlns:p14="http://schemas.microsoft.com/office/powerpoint/2010/main" val="115318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3AEEFF-DE2C-EBBC-F337-8216BD22D4AA}"/>
            </a:ext>
          </a:extLst>
        </p:cNvPr>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D3E4E97-E4A8-2ECD-CCEC-96A9A545E4DD}"/>
              </a:ext>
            </a:extLst>
          </p:cNvPr>
          <p:cNvSpPr>
            <a:spLocks noGrp="1"/>
          </p:cNvSpPr>
          <p:nvPr>
            <p:ph type="title"/>
          </p:nvPr>
        </p:nvSpPr>
        <p:spPr>
          <a:xfrm>
            <a:off x="1137034" y="609597"/>
            <a:ext cx="9392421" cy="1330841"/>
          </a:xfrm>
        </p:spPr>
        <p:txBody>
          <a:bodyPr>
            <a:normAutofit/>
          </a:bodyPr>
          <a:lstStyle/>
          <a:p>
            <a:r>
              <a:rPr lang="en-US"/>
              <a:t>Greedoids</a:t>
            </a:r>
          </a:p>
        </p:txBody>
      </p:sp>
      <p:sp>
        <p:nvSpPr>
          <p:cNvPr id="14" name="Content Placeholder 13">
            <a:extLst>
              <a:ext uri="{FF2B5EF4-FFF2-40B4-BE49-F238E27FC236}">
                <a16:creationId xmlns:a16="http://schemas.microsoft.com/office/drawing/2014/main" id="{87891EB0-AABC-4416-6FAA-D9A0344B291F}"/>
              </a:ext>
            </a:extLst>
          </p:cNvPr>
          <p:cNvSpPr>
            <a:spLocks noGrp="1"/>
          </p:cNvSpPr>
          <p:nvPr>
            <p:ph idx="1"/>
          </p:nvPr>
        </p:nvSpPr>
        <p:spPr>
          <a:xfrm>
            <a:off x="1137034" y="2198362"/>
            <a:ext cx="5582332" cy="4202438"/>
          </a:xfrm>
        </p:spPr>
        <p:txBody>
          <a:bodyPr>
            <a:normAutofit/>
          </a:bodyPr>
          <a:lstStyle/>
          <a:p>
            <a:r>
              <a:rPr lang="en-US" sz="2000" dirty="0"/>
              <a:t>Any finite, accessible set which:</a:t>
            </a:r>
          </a:p>
          <a:p>
            <a:pPr marL="0" indent="0">
              <a:buNone/>
            </a:pPr>
            <a:r>
              <a:rPr lang="en-US" sz="2000" dirty="0"/>
              <a:t>For ALL X, Y within set F, |X|&gt;|Y| (meaning the cardinality or number of items in X is greater than Y) there is some value Z such that;</a:t>
            </a:r>
          </a:p>
          <a:p>
            <a:pPr marL="0" indent="0">
              <a:buNone/>
            </a:pPr>
            <a:r>
              <a:rPr lang="en-US" sz="2000" dirty="0"/>
              <a:t> Z is within the set of X\Y (all elements in set X are not in set Y, known as set difference)</a:t>
            </a:r>
          </a:p>
          <a:p>
            <a:pPr marL="0" indent="0">
              <a:buNone/>
            </a:pPr>
            <a:r>
              <a:rPr lang="en-US" sz="2000" dirty="0"/>
              <a:t>Such that:</a:t>
            </a:r>
          </a:p>
          <a:p>
            <a:pPr marL="0" indent="0">
              <a:buNone/>
            </a:pPr>
            <a:r>
              <a:rPr lang="en-US" sz="2000" dirty="0"/>
              <a:t>Y ∪ Z  is within the original set, F.</a:t>
            </a:r>
          </a:p>
          <a:p>
            <a:pPr marL="0" indent="0">
              <a:buNone/>
            </a:pPr>
            <a:endParaRPr lang="en-US" sz="2000" dirty="0"/>
          </a:p>
          <a:p>
            <a:pPr marL="0" indent="0">
              <a:buNone/>
            </a:pPr>
            <a:r>
              <a:rPr lang="en-US" sz="2000" dirty="0"/>
              <a:t>ALL GREEDOIDS ARE PERFECTLY SOLVED AND OPTIMALLY SOLVED BY A GREEDY ALGORITHM!</a:t>
            </a:r>
          </a:p>
        </p:txBody>
      </p:sp>
      <p:pic>
        <p:nvPicPr>
          <p:cNvPr id="9" name="Picture 8" descr="A diagram of a diagram&#10;&#10;Description automatically generated with medium confidence">
            <a:extLst>
              <a:ext uri="{FF2B5EF4-FFF2-40B4-BE49-F238E27FC236}">
                <a16:creationId xmlns:a16="http://schemas.microsoft.com/office/drawing/2014/main" id="{12C55B32-8129-A992-BF05-B1833E14DA02}"/>
              </a:ext>
            </a:extLst>
          </p:cNvPr>
          <p:cNvPicPr>
            <a:picLocks noChangeAspect="1"/>
          </p:cNvPicPr>
          <p:nvPr/>
        </p:nvPicPr>
        <p:blipFill>
          <a:blip r:embed="rId2"/>
          <a:stretch>
            <a:fillRect/>
          </a:stretch>
        </p:blipFill>
        <p:spPr>
          <a:xfrm>
            <a:off x="6719367" y="2632494"/>
            <a:ext cx="4788505" cy="2860754"/>
          </a:xfrm>
          <a:prstGeom prst="rect">
            <a:avLst/>
          </a:prstGeom>
        </p:spPr>
      </p:pic>
      <p:sp>
        <p:nvSpPr>
          <p:cNvPr id="58" name="Freeform: Shape 5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21123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DA871-1E0C-4012-DE4C-23C290AAFCFF}"/>
              </a:ext>
            </a:extLst>
          </p:cNvPr>
          <p:cNvSpPr>
            <a:spLocks noGrp="1"/>
          </p:cNvSpPr>
          <p:nvPr>
            <p:ph type="title"/>
          </p:nvPr>
        </p:nvSpPr>
        <p:spPr/>
        <p:txBody>
          <a:bodyPr/>
          <a:lstStyle/>
          <a:p>
            <a:r>
              <a:rPr lang="en-US" dirty="0"/>
              <a:t>I’m in a competition…</a:t>
            </a:r>
          </a:p>
        </p:txBody>
      </p:sp>
      <p:sp>
        <p:nvSpPr>
          <p:cNvPr id="3" name="Content Placeholder 2">
            <a:extLst>
              <a:ext uri="{FF2B5EF4-FFF2-40B4-BE49-F238E27FC236}">
                <a16:creationId xmlns:a16="http://schemas.microsoft.com/office/drawing/2014/main" id="{52F982F1-DF56-3AF1-D0E2-A431728C55B6}"/>
              </a:ext>
            </a:extLst>
          </p:cNvPr>
          <p:cNvSpPr>
            <a:spLocks noGrp="1"/>
          </p:cNvSpPr>
          <p:nvPr>
            <p:ph idx="1"/>
          </p:nvPr>
        </p:nvSpPr>
        <p:spPr/>
        <p:txBody>
          <a:bodyPr/>
          <a:lstStyle/>
          <a:p>
            <a:r>
              <a:rPr lang="en-US" dirty="0"/>
              <a:t>I think this uses a greedy algorithm, but I don’t know? My answer fails only 1 test…</a:t>
            </a:r>
          </a:p>
          <a:p>
            <a:endParaRPr lang="en-US" dirty="0"/>
          </a:p>
          <a:p>
            <a:r>
              <a:rPr lang="en-US" dirty="0"/>
              <a:t>What do I do after checking typos, edge cases </a:t>
            </a:r>
            <a:r>
              <a:rPr lang="en-US" dirty="0" err="1"/>
              <a:t>etc</a:t>
            </a:r>
            <a:r>
              <a:rPr lang="en-US" dirty="0"/>
              <a:t>?</a:t>
            </a:r>
          </a:p>
        </p:txBody>
      </p:sp>
    </p:spTree>
    <p:extLst>
      <p:ext uri="{BB962C8B-B14F-4D97-AF65-F5344CB8AC3E}">
        <p14:creationId xmlns:p14="http://schemas.microsoft.com/office/powerpoint/2010/main" val="3838180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01637-38A7-C3DD-E451-81ED6A4972A5}"/>
              </a:ext>
            </a:extLst>
          </p:cNvPr>
          <p:cNvSpPr>
            <a:spLocks noGrp="1"/>
          </p:cNvSpPr>
          <p:nvPr>
            <p:ph type="title"/>
          </p:nvPr>
        </p:nvSpPr>
        <p:spPr>
          <a:xfrm>
            <a:off x="838200" y="365125"/>
            <a:ext cx="10515600" cy="5615051"/>
          </a:xfrm>
        </p:spPr>
        <p:txBody>
          <a:bodyPr/>
          <a:lstStyle/>
          <a:p>
            <a:r>
              <a:rPr lang="en-US" dirty="0"/>
              <a:t>MOVE ON! USE DP! USE BACKTRACKING! USE BRUTE FORCE! SOMETHING ELSE! </a:t>
            </a:r>
          </a:p>
        </p:txBody>
      </p:sp>
      <p:sp>
        <p:nvSpPr>
          <p:cNvPr id="3" name="Content Placeholder 2">
            <a:extLst>
              <a:ext uri="{FF2B5EF4-FFF2-40B4-BE49-F238E27FC236}">
                <a16:creationId xmlns:a16="http://schemas.microsoft.com/office/drawing/2014/main" id="{91DD67D8-C1BB-9D81-994D-D4B44509FD8A}"/>
              </a:ext>
            </a:extLst>
          </p:cNvPr>
          <p:cNvSpPr>
            <a:spLocks noGrp="1"/>
          </p:cNvSpPr>
          <p:nvPr>
            <p:ph idx="1"/>
          </p:nvPr>
        </p:nvSpPr>
        <p:spPr>
          <a:xfrm>
            <a:off x="838200" y="3759199"/>
            <a:ext cx="10515600" cy="2417763"/>
          </a:xfrm>
        </p:spPr>
        <p:txBody>
          <a:bodyPr/>
          <a:lstStyle/>
          <a:p>
            <a:pPr marL="0" indent="0">
              <a:buNone/>
            </a:pPr>
            <a:r>
              <a:rPr lang="en-US" dirty="0"/>
              <a:t>If you already have the matroid, antimatroid, or greedoid you’ve already solved the problem… if you have the induction to prove it works for every problem, then you have your greedy algorithm</a:t>
            </a:r>
          </a:p>
        </p:txBody>
      </p:sp>
    </p:spTree>
    <p:extLst>
      <p:ext uri="{BB962C8B-B14F-4D97-AF65-F5344CB8AC3E}">
        <p14:creationId xmlns:p14="http://schemas.microsoft.com/office/powerpoint/2010/main" val="2500276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4F888C-01BD-D0C3-5481-99A8D1C05A7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CE05D35-B5B2-21CC-F1AD-090E6E2E6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73A2B-109C-D452-131A-95F4AB0485EF}"/>
              </a:ext>
            </a:extLst>
          </p:cNvPr>
          <p:cNvSpPr>
            <a:spLocks noGrp="1"/>
          </p:cNvSpPr>
          <p:nvPr>
            <p:ph type="title"/>
          </p:nvPr>
        </p:nvSpPr>
        <p:spPr>
          <a:xfrm>
            <a:off x="838200" y="365125"/>
            <a:ext cx="10515600" cy="1325563"/>
          </a:xfrm>
        </p:spPr>
        <p:txBody>
          <a:bodyPr>
            <a:normAutofit/>
          </a:bodyPr>
          <a:lstStyle/>
          <a:p>
            <a:r>
              <a:rPr lang="en-US" sz="5400" dirty="0"/>
              <a:t>Remarks</a:t>
            </a:r>
          </a:p>
        </p:txBody>
      </p:sp>
      <p:sp>
        <p:nvSpPr>
          <p:cNvPr id="10" name="sketch line">
            <a:extLst>
              <a:ext uri="{FF2B5EF4-FFF2-40B4-BE49-F238E27FC236}">
                <a16:creationId xmlns:a16="http://schemas.microsoft.com/office/drawing/2014/main" id="{B20DAAD4-197A-DF7A-2549-D738376F8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B43C26-6DBA-0B42-5413-394A5FAE9DA1}"/>
              </a:ext>
            </a:extLst>
          </p:cNvPr>
          <p:cNvSpPr>
            <a:spLocks noGrp="1"/>
          </p:cNvSpPr>
          <p:nvPr>
            <p:ph idx="1"/>
          </p:nvPr>
        </p:nvSpPr>
        <p:spPr>
          <a:xfrm>
            <a:off x="838200" y="1929384"/>
            <a:ext cx="10515600" cy="4251960"/>
          </a:xfrm>
        </p:spPr>
        <p:txBody>
          <a:bodyPr vert="horz" lIns="91440" tIns="45720" rIns="91440" bIns="45720" rtlCol="0" anchor="t">
            <a:normAutofit/>
          </a:bodyPr>
          <a:lstStyle/>
          <a:p>
            <a:pPr>
              <a:buNone/>
            </a:pPr>
            <a:r>
              <a:rPr lang="en-US" sz="2200" dirty="0">
                <a:ea typeface="+mn-lt"/>
                <a:cs typeface="+mn-lt"/>
              </a:rPr>
              <a:t>In today's programming contests (ICPC and IOI), problems rarely follow the classic versions of well-known algorithms. Using a Greedy algorithm for a non-standard problem can be risky. While it usually runs fast and avoids Time Limit Exceeded (TLE) errors, it often results in a Wrong Answer (WA).</a:t>
            </a:r>
            <a:endParaRPr lang="en-US" dirty="0"/>
          </a:p>
          <a:p>
            <a:pPr>
              <a:buNone/>
            </a:pPr>
            <a:r>
              <a:rPr lang="en-US" sz="2200" dirty="0">
                <a:ea typeface="+mn-lt"/>
                <a:cs typeface="+mn-lt"/>
              </a:rPr>
              <a:t>Proving that a problem has the necessary properties for a Greedy approach—such as optimal substructure—can be difficult during a contest. So, a good rule of thumb is:</a:t>
            </a:r>
            <a:endParaRPr lang="en-US" dirty="0"/>
          </a:p>
          <a:p>
            <a:pPr>
              <a:buFont typeface="Arial"/>
              <a:buChar char="•"/>
            </a:pPr>
            <a:r>
              <a:rPr lang="en-US" sz="2200" dirty="0">
                <a:ea typeface="+mn-lt"/>
                <a:cs typeface="+mn-lt"/>
              </a:rPr>
              <a:t>If the input size is small enough for Complete Search or Dynamic Programming (DP) to work efficiently, use those methods since they guarantee a correct answer.</a:t>
            </a:r>
            <a:endParaRPr lang="en-US" dirty="0"/>
          </a:p>
          <a:p>
            <a:pPr>
              <a:buFont typeface="Arial"/>
              <a:buChar char="•"/>
            </a:pPr>
            <a:r>
              <a:rPr lang="en-US" sz="2200" dirty="0">
                <a:ea typeface="+mn-lt"/>
                <a:cs typeface="+mn-lt"/>
              </a:rPr>
              <a:t>Use a Greedy algorithm only if the input size is too large for even the best Complete Search or DP solutions.</a:t>
            </a:r>
            <a:endParaRPr lang="en-US" dirty="0"/>
          </a:p>
          <a:p>
            <a:pPr indent="0">
              <a:buNone/>
            </a:pPr>
            <a:r>
              <a:rPr lang="en-US" sz="2200" dirty="0">
                <a:ea typeface="+mn-lt"/>
                <a:cs typeface="+mn-lt"/>
              </a:rPr>
              <a:t>However, contest organizers often design problems with tricky input limits, making it hard to determine the best approach just by looking at the input size.</a:t>
            </a:r>
            <a:endParaRPr lang="en-US" dirty="0"/>
          </a:p>
          <a:p>
            <a:pPr marL="0" indent="0">
              <a:buNone/>
            </a:pPr>
            <a:endParaRPr lang="en-US" sz="2200" dirty="0"/>
          </a:p>
        </p:txBody>
      </p:sp>
    </p:spTree>
    <p:extLst>
      <p:ext uri="{BB962C8B-B14F-4D97-AF65-F5344CB8AC3E}">
        <p14:creationId xmlns:p14="http://schemas.microsoft.com/office/powerpoint/2010/main" val="2364334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5B21BF-FFF1-4D51-1D49-18EBE2777CC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1F40DE-A21A-DE19-A422-9023B493A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47AFC5-C3D7-19D8-5D33-E97AC362749F}"/>
              </a:ext>
            </a:extLst>
          </p:cNvPr>
          <p:cNvSpPr>
            <a:spLocks noGrp="1"/>
          </p:cNvSpPr>
          <p:nvPr>
            <p:ph type="title"/>
          </p:nvPr>
        </p:nvSpPr>
        <p:spPr>
          <a:xfrm>
            <a:off x="838200" y="365125"/>
            <a:ext cx="10515600" cy="1325563"/>
          </a:xfrm>
        </p:spPr>
        <p:txBody>
          <a:bodyPr>
            <a:normAutofit/>
          </a:bodyPr>
          <a:lstStyle/>
          <a:p>
            <a:r>
              <a:rPr lang="en-US" sz="5400" dirty="0"/>
              <a:t>More Advance Problems</a:t>
            </a:r>
          </a:p>
        </p:txBody>
      </p:sp>
      <p:sp>
        <p:nvSpPr>
          <p:cNvPr id="10" name="sketch line">
            <a:extLst>
              <a:ext uri="{FF2B5EF4-FFF2-40B4-BE49-F238E27FC236}">
                <a16:creationId xmlns:a16="http://schemas.microsoft.com/office/drawing/2014/main" id="{923873EB-0222-1CEA-A961-B73BE972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D1577F-AF1E-66EB-71FF-0F1FC0506367}"/>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sz="2200" dirty="0">
                <a:hlinkClick r:id="rId2"/>
              </a:rPr>
              <a:t>https://open.kattis.com/problems/greedyincreasingsubsequences</a:t>
            </a:r>
            <a:endParaRPr lang="en-US" sz="2200" dirty="0"/>
          </a:p>
          <a:p>
            <a:pPr marL="0" indent="0">
              <a:buNone/>
            </a:pPr>
            <a:endParaRPr lang="en-US" sz="2200" dirty="0"/>
          </a:p>
          <a:p>
            <a:pPr marL="0" indent="0">
              <a:buNone/>
            </a:pPr>
            <a:r>
              <a:rPr lang="en-US" sz="2200" dirty="0">
                <a:hlinkClick r:id="rId3"/>
              </a:rPr>
              <a:t>https://leetcode.com/problems/best-time-to-buy-and-sell-stock-ii/description/</a:t>
            </a:r>
            <a:endParaRPr lang="en-US" sz="2200" dirty="0"/>
          </a:p>
          <a:p>
            <a:pPr marL="0" indent="0">
              <a:buNone/>
            </a:pPr>
            <a:endParaRPr lang="en-US" sz="2200" dirty="0"/>
          </a:p>
          <a:p>
            <a:pPr marL="0" indent="0">
              <a:buNone/>
            </a:pPr>
            <a:r>
              <a:rPr lang="en-US" sz="2200" dirty="0">
                <a:hlinkClick r:id="rId4"/>
              </a:rPr>
              <a:t>https://leetcode.com/problems/candy/description</a:t>
            </a:r>
            <a:endParaRPr lang="en-US" sz="2200" dirty="0"/>
          </a:p>
          <a:p>
            <a:pPr marL="0" indent="0">
              <a:buNone/>
            </a:pPr>
            <a:endParaRPr lang="en-US" sz="2200" dirty="0"/>
          </a:p>
          <a:p>
            <a:pPr marL="0" indent="0">
              <a:buNone/>
            </a:pPr>
            <a:r>
              <a:rPr lang="en-US" sz="2200" dirty="0">
                <a:hlinkClick r:id="rId5"/>
              </a:rPr>
              <a:t>https://codeforces.com/contest/2034/problem/D</a:t>
            </a:r>
            <a:endParaRPr lang="en-US" sz="2200" dirty="0"/>
          </a:p>
          <a:p>
            <a:pPr marL="0" indent="0">
              <a:buNone/>
            </a:pPr>
            <a:endParaRPr lang="en-US" sz="2200" dirty="0"/>
          </a:p>
          <a:p>
            <a:pPr marL="0" indent="0">
              <a:buNone/>
            </a:pPr>
            <a:endParaRPr lang="en-US" sz="2200" dirty="0"/>
          </a:p>
        </p:txBody>
      </p:sp>
    </p:spTree>
    <p:extLst>
      <p:ext uri="{BB962C8B-B14F-4D97-AF65-F5344CB8AC3E}">
        <p14:creationId xmlns:p14="http://schemas.microsoft.com/office/powerpoint/2010/main" val="3017701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545DB0-31FB-1D04-4EBE-2F51CED1A05E}"/>
              </a:ext>
            </a:extLst>
          </p:cNvPr>
          <p:cNvSpPr>
            <a:spLocks noGrp="1"/>
          </p:cNvSpPr>
          <p:nvPr>
            <p:ph type="title"/>
          </p:nvPr>
        </p:nvSpPr>
        <p:spPr>
          <a:xfrm>
            <a:off x="838200" y="365125"/>
            <a:ext cx="10515600" cy="1325563"/>
          </a:xfrm>
        </p:spPr>
        <p:txBody>
          <a:bodyPr>
            <a:normAutofit/>
          </a:bodyPr>
          <a:lstStyle/>
          <a:p>
            <a:r>
              <a:rPr lang="en-US" sz="5400" dirty="0"/>
              <a:t>How to solve this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BAAA8E9-368E-C6A2-1F84-4F13AB291547}"/>
              </a:ext>
            </a:extLst>
          </p:cNvPr>
          <p:cNvSpPr>
            <a:spLocks noGrp="1"/>
          </p:cNvSpPr>
          <p:nvPr>
            <p:ph idx="1"/>
          </p:nvPr>
        </p:nvSpPr>
        <p:spPr>
          <a:xfrm>
            <a:off x="838200" y="1929384"/>
            <a:ext cx="10515600" cy="4251960"/>
          </a:xfrm>
        </p:spPr>
        <p:txBody>
          <a:bodyPr vert="horz" lIns="91440" tIns="45720" rIns="91440" bIns="45720" rtlCol="0" anchor="t">
            <a:normAutofit/>
          </a:bodyPr>
          <a:lstStyle/>
          <a:p>
            <a:pPr>
              <a:buNone/>
            </a:pPr>
            <a:r>
              <a:rPr lang="en-US" sz="2200" dirty="0">
                <a:ea typeface="+mn-lt"/>
                <a:cs typeface="+mn-lt"/>
              </a:rPr>
              <a:t>Thinking Greedy is sometimes really HARD !! Try to solve this </a:t>
            </a:r>
            <a:endParaRPr lang="en-US" dirty="0"/>
          </a:p>
          <a:p>
            <a:pPr>
              <a:buNone/>
            </a:pPr>
            <a:r>
              <a:rPr lang="en-US" sz="2200" dirty="0">
                <a:solidFill>
                  <a:srgbClr val="FF3131"/>
                </a:solidFill>
                <a:ea typeface="+mn-lt"/>
                <a:cs typeface="+mn-lt"/>
              </a:rPr>
              <a:t>UVa 10382 - Watering Grass (Interval Covering)</a:t>
            </a:r>
            <a:endParaRPr lang="en-US" dirty="0"/>
          </a:p>
          <a:p>
            <a:r>
              <a:rPr lang="en-US" sz="2200" dirty="0">
                <a:ea typeface="+mn-lt"/>
                <a:cs typeface="+mn-lt"/>
              </a:rPr>
              <a:t>Problem description: n sprinklers are installed in a horizontal strip of grass L meters long and W meters wide. Each sprinkler is centered vertically in the strip. For each sprinkler, we are given its position as the distance from the left end of the center line and its radius of operation. What is the minimum number of sprinklers that should be turned on in order to water the entire strip of grass? Constraint: n ≤ 10000. </a:t>
            </a:r>
          </a:p>
          <a:p>
            <a:pPr marL="0" indent="0">
              <a:buNone/>
            </a:pPr>
            <a:endParaRPr lang="en-US" sz="2200" dirty="0"/>
          </a:p>
        </p:txBody>
      </p:sp>
    </p:spTree>
    <p:extLst>
      <p:ext uri="{BB962C8B-B14F-4D97-AF65-F5344CB8AC3E}">
        <p14:creationId xmlns:p14="http://schemas.microsoft.com/office/powerpoint/2010/main" val="2535546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F19BD-3A33-C1D4-E0EC-4A22281A627A}"/>
              </a:ext>
            </a:extLst>
          </p:cNvPr>
          <p:cNvSpPr>
            <a:spLocks noGrp="1"/>
          </p:cNvSpPr>
          <p:nvPr>
            <p:ph type="title"/>
          </p:nvPr>
        </p:nvSpPr>
        <p:spPr/>
        <p:txBody>
          <a:bodyPr/>
          <a:lstStyle/>
          <a:p>
            <a:r>
              <a:rPr lang="en-US" dirty="0"/>
              <a:t>Next Meeting</a:t>
            </a:r>
          </a:p>
        </p:txBody>
      </p:sp>
      <p:sp>
        <p:nvSpPr>
          <p:cNvPr id="3" name="Content Placeholder 2">
            <a:extLst>
              <a:ext uri="{FF2B5EF4-FFF2-40B4-BE49-F238E27FC236}">
                <a16:creationId xmlns:a16="http://schemas.microsoft.com/office/drawing/2014/main" id="{B22C9843-9734-0058-7B9C-BA32BD191B50}"/>
              </a:ext>
            </a:extLst>
          </p:cNvPr>
          <p:cNvSpPr>
            <a:spLocks noGrp="1"/>
          </p:cNvSpPr>
          <p:nvPr>
            <p:ph idx="1"/>
          </p:nvPr>
        </p:nvSpPr>
        <p:spPr/>
        <p:txBody>
          <a:bodyPr/>
          <a:lstStyle/>
          <a:p>
            <a:r>
              <a:rPr lang="en-US" dirty="0"/>
              <a:t>Baldwin 548!</a:t>
            </a:r>
            <a:br>
              <a:rPr lang="en-US" dirty="0"/>
            </a:br>
            <a:endParaRPr lang="en-US" dirty="0"/>
          </a:p>
          <a:p>
            <a:r>
              <a:rPr lang="en-US" dirty="0"/>
              <a:t>Food? Yes</a:t>
            </a:r>
          </a:p>
          <a:p>
            <a:endParaRPr lang="en-US" dirty="0"/>
          </a:p>
          <a:p>
            <a:r>
              <a:rPr lang="en-US" dirty="0"/>
              <a:t>March 11</a:t>
            </a:r>
            <a:r>
              <a:rPr lang="en-US" baseline="30000" dirty="0"/>
              <a:t>th</a:t>
            </a:r>
            <a:r>
              <a:rPr lang="en-US" dirty="0"/>
              <a:t>, 6pm!</a:t>
            </a:r>
          </a:p>
          <a:p>
            <a:endParaRPr lang="en-US" dirty="0"/>
          </a:p>
          <a:p>
            <a:r>
              <a:rPr lang="en-US" dirty="0"/>
              <a:t>Topic: Dynamic Programming Part 2: Decomposition, Subproblem Optimality (non-</a:t>
            </a:r>
            <a:r>
              <a:rPr lang="en-US" dirty="0" err="1"/>
              <a:t>Matroidic</a:t>
            </a:r>
            <a:r>
              <a:rPr lang="en-US" dirty="0"/>
              <a:t>), Regex and Other DFA Problems</a:t>
            </a:r>
          </a:p>
        </p:txBody>
      </p:sp>
    </p:spTree>
    <p:extLst>
      <p:ext uri="{BB962C8B-B14F-4D97-AF65-F5344CB8AC3E}">
        <p14:creationId xmlns:p14="http://schemas.microsoft.com/office/powerpoint/2010/main" val="1917147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2ED722-1559-3652-8585-71308FA34ED3}"/>
              </a:ext>
            </a:extLst>
          </p:cNvPr>
          <p:cNvSpPr>
            <a:spLocks noGrp="1"/>
          </p:cNvSpPr>
          <p:nvPr>
            <p:ph type="title"/>
          </p:nvPr>
        </p:nvSpPr>
        <p:spPr>
          <a:xfrm>
            <a:off x="635000" y="640823"/>
            <a:ext cx="3418659" cy="5583148"/>
          </a:xfrm>
        </p:spPr>
        <p:txBody>
          <a:bodyPr anchor="ctr">
            <a:normAutofit/>
          </a:bodyPr>
          <a:lstStyle/>
          <a:p>
            <a:r>
              <a:rPr lang="en-US" sz="4600" dirty="0"/>
              <a:t>What is a greedy algorithm?</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20B7476-9002-CD21-A14A-31F5FD75B061}"/>
              </a:ext>
            </a:extLst>
          </p:cNvPr>
          <p:cNvGraphicFramePr>
            <a:graphicFrameLocks noGrp="1"/>
          </p:cNvGraphicFramePr>
          <p:nvPr>
            <p:ph idx="1"/>
            <p:extLst>
              <p:ext uri="{D42A27DB-BD31-4B8C-83A1-F6EECF244321}">
                <p14:modId xmlns:p14="http://schemas.microsoft.com/office/powerpoint/2010/main" val="397388053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5847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B89E17-EAED-9980-4387-044C172F83EA}"/>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8C63CC-6620-26A2-DBAB-60C8D8E91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440FE0-E45C-9108-4D87-5432F1AD720A}"/>
              </a:ext>
            </a:extLst>
          </p:cNvPr>
          <p:cNvSpPr>
            <a:spLocks noGrp="1"/>
          </p:cNvSpPr>
          <p:nvPr>
            <p:ph type="title"/>
          </p:nvPr>
        </p:nvSpPr>
        <p:spPr>
          <a:xfrm>
            <a:off x="635000" y="640823"/>
            <a:ext cx="3418659" cy="5583148"/>
          </a:xfrm>
        </p:spPr>
        <p:txBody>
          <a:bodyPr anchor="ctr">
            <a:normAutofit/>
          </a:bodyPr>
          <a:lstStyle/>
          <a:p>
            <a:r>
              <a:rPr lang="en-US" sz="4600" dirty="0"/>
              <a:t>Advantages and Challenges</a:t>
            </a:r>
          </a:p>
        </p:txBody>
      </p:sp>
      <p:sp>
        <p:nvSpPr>
          <p:cNvPr id="11" name="sketch line">
            <a:extLst>
              <a:ext uri="{FF2B5EF4-FFF2-40B4-BE49-F238E27FC236}">
                <a16:creationId xmlns:a16="http://schemas.microsoft.com/office/drawing/2014/main" id="{98DA3176-6D00-262C-A12B-296879521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862537B-D9CF-D889-6B03-8722467C92CD}"/>
              </a:ext>
            </a:extLst>
          </p:cNvPr>
          <p:cNvGraphicFramePr>
            <a:graphicFrameLocks noGrp="1"/>
          </p:cNvGraphicFramePr>
          <p:nvPr>
            <p:ph idx="1"/>
            <p:extLst>
              <p:ext uri="{D42A27DB-BD31-4B8C-83A1-F6EECF244321}">
                <p14:modId xmlns:p14="http://schemas.microsoft.com/office/powerpoint/2010/main" val="173045305"/>
              </p:ext>
            </p:extLst>
          </p:nvPr>
        </p:nvGraphicFramePr>
        <p:xfrm>
          <a:off x="4648018" y="764390"/>
          <a:ext cx="6890215" cy="20453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98" name="Content Placeholder 2">
            <a:extLst>
              <a:ext uri="{FF2B5EF4-FFF2-40B4-BE49-F238E27FC236}">
                <a16:creationId xmlns:a16="http://schemas.microsoft.com/office/drawing/2014/main" id="{8145C75B-5EE4-5E11-8DA1-31B580C720E0}"/>
              </a:ext>
            </a:extLst>
          </p:cNvPr>
          <p:cNvGraphicFramePr>
            <a:graphicFrameLocks/>
          </p:cNvGraphicFramePr>
          <p:nvPr>
            <p:extLst>
              <p:ext uri="{D42A27DB-BD31-4B8C-83A1-F6EECF244321}">
                <p14:modId xmlns:p14="http://schemas.microsoft.com/office/powerpoint/2010/main" val="4294582655"/>
              </p:ext>
            </p:extLst>
          </p:nvPr>
        </p:nvGraphicFramePr>
        <p:xfrm>
          <a:off x="4645959" y="2420196"/>
          <a:ext cx="6900512" cy="46402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9858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E3ADC4-11F6-9EA3-86C1-C2AED707D9C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6F51C69-ED7C-5F1F-5BCB-79C5E6F5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A39080-AEC4-921E-8565-5046A8DF3827}"/>
              </a:ext>
            </a:extLst>
          </p:cNvPr>
          <p:cNvSpPr>
            <a:spLocks noGrp="1"/>
          </p:cNvSpPr>
          <p:nvPr>
            <p:ph type="title"/>
          </p:nvPr>
        </p:nvSpPr>
        <p:spPr>
          <a:xfrm>
            <a:off x="838200" y="365125"/>
            <a:ext cx="10515600" cy="1325563"/>
          </a:xfrm>
        </p:spPr>
        <p:txBody>
          <a:bodyPr>
            <a:normAutofit/>
          </a:bodyPr>
          <a:lstStyle/>
          <a:p>
            <a:r>
              <a:rPr lang="en-US" sz="5400" dirty="0"/>
              <a:t>Examples of Optimal Substructure</a:t>
            </a:r>
          </a:p>
        </p:txBody>
      </p:sp>
      <p:sp>
        <p:nvSpPr>
          <p:cNvPr id="10" name="sketch line">
            <a:extLst>
              <a:ext uri="{FF2B5EF4-FFF2-40B4-BE49-F238E27FC236}">
                <a16:creationId xmlns:a16="http://schemas.microsoft.com/office/drawing/2014/main" id="{3CBFAFB1-18EB-B5D3-E468-10B9A5EA2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F874BC-2FF0-A37F-7B55-0A2A8A7B2EA3}"/>
              </a:ext>
            </a:extLst>
          </p:cNvPr>
          <p:cNvSpPr>
            <a:spLocks noGrp="1"/>
          </p:cNvSpPr>
          <p:nvPr>
            <p:ph idx="1"/>
          </p:nvPr>
        </p:nvSpPr>
        <p:spPr>
          <a:xfrm>
            <a:off x="838200" y="1929384"/>
            <a:ext cx="10515600" cy="4251960"/>
          </a:xfrm>
        </p:spPr>
        <p:txBody>
          <a:bodyPr vert="horz" lIns="91440" tIns="45720" rIns="91440" bIns="45720" rtlCol="0" anchor="t">
            <a:normAutofit fontScale="92500" lnSpcReduction="20000"/>
          </a:bodyPr>
          <a:lstStyle/>
          <a:p>
            <a:pPr>
              <a:buNone/>
            </a:pPr>
            <a:r>
              <a:rPr lang="en-US" dirty="0">
                <a:ea typeface="+mn-lt"/>
                <a:cs typeface="+mn-lt"/>
              </a:rPr>
              <a:t>The Fractional Knapsack Problem involves selecting items to maximize total value while adhering to a weight limit. Unlike the 0/1 Knapsack, where items must be taken as a whole, Fractional Knapsack allows taking fractions of items.</a:t>
            </a:r>
            <a:endParaRPr lang="en-US" dirty="0"/>
          </a:p>
          <a:p>
            <a:pPr>
              <a:buNone/>
            </a:pPr>
            <a:r>
              <a:rPr lang="en-US" dirty="0"/>
              <a:t>Given:</a:t>
            </a:r>
          </a:p>
          <a:p>
            <a:pPr marL="0" indent="0">
              <a:buNone/>
            </a:pPr>
            <a:r>
              <a:rPr lang="en-US" dirty="0">
                <a:ea typeface="+mn-lt"/>
                <a:cs typeface="+mn-lt"/>
              </a:rPr>
              <a:t>N items, each with:</a:t>
            </a:r>
            <a:endParaRPr lang="en-US" dirty="0"/>
          </a:p>
          <a:p>
            <a:pPr marL="971550" lvl="1" indent="-285750">
              <a:buFont typeface="Arial"/>
              <a:buChar char="•"/>
            </a:pPr>
            <a:r>
              <a:rPr lang="en-US" dirty="0">
                <a:ea typeface="+mn-lt"/>
                <a:cs typeface="+mn-lt"/>
              </a:rPr>
              <a:t>Weight (wᵢ)</a:t>
            </a:r>
            <a:endParaRPr lang="en-US" dirty="0"/>
          </a:p>
          <a:p>
            <a:pPr marL="971550" lvl="1" indent="-285750">
              <a:buFont typeface="Arial"/>
              <a:buChar char="•"/>
            </a:pPr>
            <a:r>
              <a:rPr lang="en-US" dirty="0">
                <a:ea typeface="+mn-lt"/>
                <a:cs typeface="+mn-lt"/>
              </a:rPr>
              <a:t>Value (vᵢ)</a:t>
            </a:r>
            <a:endParaRPr lang="en-US" dirty="0"/>
          </a:p>
          <a:p>
            <a:pPr marL="0" indent="0">
              <a:buNone/>
            </a:pPr>
            <a:r>
              <a:rPr lang="en-US" dirty="0">
                <a:ea typeface="+mn-lt"/>
                <a:cs typeface="+mn-lt"/>
              </a:rPr>
              <a:t>A knapsack with a maximum capacity W.</a:t>
            </a:r>
            <a:endParaRPr lang="en-US" dirty="0"/>
          </a:p>
          <a:p>
            <a:pPr marL="0" indent="0">
              <a:buNone/>
            </a:pPr>
            <a:r>
              <a:rPr lang="en-US" dirty="0"/>
              <a:t>Objective:</a:t>
            </a:r>
          </a:p>
          <a:p>
            <a:pPr>
              <a:buNone/>
            </a:pPr>
            <a:r>
              <a:rPr lang="en-US" dirty="0">
                <a:ea typeface="+mn-lt"/>
                <a:cs typeface="+mn-lt"/>
              </a:rPr>
              <a:t>Select items (or fractions of them) such that the total value is maximized while the total weight does not exceed W.</a:t>
            </a:r>
            <a:endParaRPr lang="en-US" dirty="0"/>
          </a:p>
          <a:p>
            <a:pPr marL="0" indent="0">
              <a:buNone/>
            </a:pPr>
            <a:endParaRPr lang="en-US" b="1" dirty="0"/>
          </a:p>
        </p:txBody>
      </p:sp>
    </p:spTree>
    <p:extLst>
      <p:ext uri="{BB962C8B-B14F-4D97-AF65-F5344CB8AC3E}">
        <p14:creationId xmlns:p14="http://schemas.microsoft.com/office/powerpoint/2010/main" val="3384324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DEA0CC-1084-4681-162E-424D0C5422E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1FA470-8D88-20C4-0C78-FCDD3F768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CA3B9C-3EC1-8705-2D14-2C95F62E3615}"/>
              </a:ext>
            </a:extLst>
          </p:cNvPr>
          <p:cNvSpPr>
            <a:spLocks noGrp="1"/>
          </p:cNvSpPr>
          <p:nvPr>
            <p:ph type="title"/>
          </p:nvPr>
        </p:nvSpPr>
        <p:spPr>
          <a:xfrm>
            <a:off x="838200" y="365125"/>
            <a:ext cx="10515600" cy="1325563"/>
          </a:xfrm>
        </p:spPr>
        <p:txBody>
          <a:bodyPr>
            <a:normAutofit fontScale="90000"/>
          </a:bodyPr>
          <a:lstStyle/>
          <a:p>
            <a:r>
              <a:rPr lang="en-US" sz="5400" dirty="0"/>
              <a:t>Fractional Knapsack – Why this is Greedy?</a:t>
            </a:r>
          </a:p>
        </p:txBody>
      </p:sp>
      <p:sp>
        <p:nvSpPr>
          <p:cNvPr id="10" name="sketch line">
            <a:extLst>
              <a:ext uri="{FF2B5EF4-FFF2-40B4-BE49-F238E27FC236}">
                <a16:creationId xmlns:a16="http://schemas.microsoft.com/office/drawing/2014/main" id="{BA6B51E4-46F5-81B6-C62E-CC7EB0671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8C54C0-6762-6F5A-0D2E-D045FB362B4C}"/>
              </a:ext>
            </a:extLst>
          </p:cNvPr>
          <p:cNvSpPr>
            <a:spLocks noGrp="1"/>
          </p:cNvSpPr>
          <p:nvPr>
            <p:ph idx="1"/>
          </p:nvPr>
        </p:nvSpPr>
        <p:spPr>
          <a:xfrm>
            <a:off x="838200" y="1929384"/>
            <a:ext cx="10515600" cy="4251960"/>
          </a:xfrm>
        </p:spPr>
        <p:txBody>
          <a:bodyPr vert="horz" lIns="91440" tIns="45720" rIns="91440" bIns="45720" rtlCol="0" anchor="t">
            <a:normAutofit/>
          </a:bodyPr>
          <a:lstStyle/>
          <a:p>
            <a:pPr>
              <a:buNone/>
            </a:pPr>
            <a:r>
              <a:rPr lang="en-US" b="1" dirty="0"/>
              <a:t>Greedy Choice Property</a:t>
            </a:r>
            <a:endParaRPr lang="en-US" dirty="0"/>
          </a:p>
          <a:p>
            <a:pPr>
              <a:buFont typeface="Arial"/>
              <a:buChar char="•"/>
            </a:pPr>
            <a:r>
              <a:rPr lang="en-US" sz="2200" dirty="0">
                <a:ea typeface="+mn-lt"/>
                <a:cs typeface="+mn-lt"/>
              </a:rPr>
              <a:t>At each step, we select the item with the highest value-to-weight ratio that fits in the knapsack.</a:t>
            </a:r>
            <a:endParaRPr lang="en-US"/>
          </a:p>
          <a:p>
            <a:pPr>
              <a:buFont typeface="Arial"/>
              <a:buChar char="•"/>
            </a:pPr>
            <a:r>
              <a:rPr lang="en-US" sz="2200" dirty="0">
                <a:ea typeface="+mn-lt"/>
                <a:cs typeface="+mn-lt"/>
              </a:rPr>
              <a:t>This local optimal choice leads to a globally optimal solution since we are taking the best possible portion of an item at every step.</a:t>
            </a:r>
            <a:endParaRPr lang="en-US" b="1" dirty="0"/>
          </a:p>
          <a:p>
            <a:pPr marL="0" indent="0">
              <a:buNone/>
            </a:pPr>
            <a:r>
              <a:rPr lang="en-US" b="1" dirty="0"/>
              <a:t>Optimal Substructure</a:t>
            </a:r>
            <a:endParaRPr lang="en-US" dirty="0"/>
          </a:p>
          <a:p>
            <a:pPr>
              <a:buFont typeface="Arial"/>
              <a:buChar char="•"/>
            </a:pPr>
            <a:r>
              <a:rPr lang="en-US" sz="2200" dirty="0">
                <a:ea typeface="+mn-lt"/>
                <a:cs typeface="+mn-lt"/>
              </a:rPr>
              <a:t>If we have an optimal solution for a knapsack of capacity W, the solution for a smaller capacity W' will be a subset of the larger solution.</a:t>
            </a:r>
            <a:endParaRPr lang="en-US"/>
          </a:p>
          <a:p>
            <a:pPr>
              <a:buFont typeface="Arial"/>
              <a:buChar char="•"/>
            </a:pPr>
            <a:r>
              <a:rPr lang="en-US" sz="2200" dirty="0">
                <a:ea typeface="+mn-lt"/>
                <a:cs typeface="+mn-lt"/>
              </a:rPr>
              <a:t>This means that breaking the problem into smaller parts still leads to the same greedy decision-making process.</a:t>
            </a:r>
            <a:endParaRPr lang="en-US" dirty="0"/>
          </a:p>
          <a:p>
            <a:pPr marL="0" indent="0">
              <a:buNone/>
            </a:pPr>
            <a:endParaRPr lang="en-US" sz="2200" dirty="0"/>
          </a:p>
        </p:txBody>
      </p:sp>
    </p:spTree>
    <p:extLst>
      <p:ext uri="{BB962C8B-B14F-4D97-AF65-F5344CB8AC3E}">
        <p14:creationId xmlns:p14="http://schemas.microsoft.com/office/powerpoint/2010/main" val="2019093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0CD2C80-C77D-BF33-BF87-F5C002D426E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8290D0F-4DE7-6F17-70D3-47EB8745A6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7A65D8-8280-8B0F-BCC1-B52C1AA15B72}"/>
              </a:ext>
            </a:extLst>
          </p:cNvPr>
          <p:cNvSpPr>
            <a:spLocks noGrp="1"/>
          </p:cNvSpPr>
          <p:nvPr>
            <p:ph type="title"/>
          </p:nvPr>
        </p:nvSpPr>
        <p:spPr>
          <a:xfrm>
            <a:off x="838200" y="365125"/>
            <a:ext cx="10515600" cy="1325563"/>
          </a:xfrm>
        </p:spPr>
        <p:txBody>
          <a:bodyPr>
            <a:normAutofit fontScale="90000"/>
          </a:bodyPr>
          <a:lstStyle/>
          <a:p>
            <a:r>
              <a:rPr lang="en-US" sz="5400" dirty="0"/>
              <a:t>Examples of Nearly Optimal Substructure</a:t>
            </a:r>
          </a:p>
        </p:txBody>
      </p:sp>
      <p:sp>
        <p:nvSpPr>
          <p:cNvPr id="10" name="sketch line">
            <a:extLst>
              <a:ext uri="{FF2B5EF4-FFF2-40B4-BE49-F238E27FC236}">
                <a16:creationId xmlns:a16="http://schemas.microsoft.com/office/drawing/2014/main" id="{C398C341-77F0-79FE-2B12-E5375EEB3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9733C0-1781-DD9E-540A-AF6797EAAC5E}"/>
              </a:ext>
            </a:extLst>
          </p:cNvPr>
          <p:cNvSpPr>
            <a:spLocks noGrp="1"/>
          </p:cNvSpPr>
          <p:nvPr>
            <p:ph idx="1"/>
          </p:nvPr>
        </p:nvSpPr>
        <p:spPr>
          <a:xfrm>
            <a:off x="838200" y="1929384"/>
            <a:ext cx="10515600" cy="4251960"/>
          </a:xfrm>
        </p:spPr>
        <p:txBody>
          <a:bodyPr vert="horz" lIns="91440" tIns="45720" rIns="91440" bIns="45720" rtlCol="0" anchor="t">
            <a:normAutofit/>
          </a:bodyPr>
          <a:lstStyle/>
          <a:p>
            <a:pPr>
              <a:buNone/>
            </a:pPr>
            <a:r>
              <a:rPr lang="en-US" dirty="0">
                <a:ea typeface="+mn-lt"/>
                <a:cs typeface="+mn-lt"/>
              </a:rPr>
              <a:t>The 0/1 Knapsack problem requires items to be taken as a whole.</a:t>
            </a:r>
            <a:endParaRPr lang="en-US" dirty="0"/>
          </a:p>
          <a:p>
            <a:pPr>
              <a:buNone/>
            </a:pPr>
            <a:r>
              <a:rPr lang="en-US" dirty="0"/>
              <a:t>Given:</a:t>
            </a:r>
          </a:p>
          <a:p>
            <a:pPr marL="0" indent="0">
              <a:buNone/>
            </a:pPr>
            <a:r>
              <a:rPr lang="en-US" dirty="0">
                <a:ea typeface="+mn-lt"/>
                <a:cs typeface="+mn-lt"/>
              </a:rPr>
              <a:t>N items, each with:</a:t>
            </a:r>
            <a:endParaRPr lang="en-US" dirty="0"/>
          </a:p>
          <a:p>
            <a:pPr marL="971550" lvl="1" indent="-285750">
              <a:buFont typeface="Arial"/>
              <a:buChar char="•"/>
            </a:pPr>
            <a:r>
              <a:rPr lang="en-US" dirty="0">
                <a:ea typeface="+mn-lt"/>
                <a:cs typeface="+mn-lt"/>
              </a:rPr>
              <a:t>Weight (wᵢ)</a:t>
            </a:r>
            <a:endParaRPr lang="en-US" dirty="0"/>
          </a:p>
          <a:p>
            <a:pPr marL="971550" lvl="1" indent="-285750">
              <a:buFont typeface="Arial"/>
              <a:buChar char="•"/>
            </a:pPr>
            <a:r>
              <a:rPr lang="en-US" dirty="0">
                <a:ea typeface="+mn-lt"/>
                <a:cs typeface="+mn-lt"/>
              </a:rPr>
              <a:t>Value (vᵢ)</a:t>
            </a:r>
            <a:endParaRPr lang="en-US" dirty="0"/>
          </a:p>
          <a:p>
            <a:pPr marL="0" indent="0">
              <a:buNone/>
            </a:pPr>
            <a:r>
              <a:rPr lang="en-US" dirty="0">
                <a:ea typeface="+mn-lt"/>
                <a:cs typeface="+mn-lt"/>
              </a:rPr>
              <a:t>A knapsack with a maximum capacity W.</a:t>
            </a:r>
            <a:endParaRPr lang="en-US" dirty="0"/>
          </a:p>
          <a:p>
            <a:pPr marL="0" indent="0">
              <a:buNone/>
            </a:pPr>
            <a:r>
              <a:rPr lang="en-US" dirty="0"/>
              <a:t>Objective:</a:t>
            </a:r>
          </a:p>
          <a:p>
            <a:pPr>
              <a:buNone/>
            </a:pPr>
            <a:r>
              <a:rPr lang="en-US" dirty="0">
                <a:ea typeface="+mn-lt"/>
                <a:cs typeface="+mn-lt"/>
              </a:rPr>
              <a:t>Select items such that the total value is maximized while the total weight does not exceed W.</a:t>
            </a:r>
            <a:endParaRPr lang="en-US" dirty="0"/>
          </a:p>
          <a:p>
            <a:pPr marL="0" indent="0">
              <a:buNone/>
            </a:pPr>
            <a:endParaRPr lang="en-US" b="1" dirty="0"/>
          </a:p>
        </p:txBody>
      </p:sp>
    </p:spTree>
    <p:extLst>
      <p:ext uri="{BB962C8B-B14F-4D97-AF65-F5344CB8AC3E}">
        <p14:creationId xmlns:p14="http://schemas.microsoft.com/office/powerpoint/2010/main" val="3196558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A49032-D39D-5A53-FA0E-7C4A2903C85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F2DB1F5-0FE3-3EF1-7D9D-5E388ECA70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D6BBCD-47F0-AD99-D8EF-2A045D18705A}"/>
              </a:ext>
            </a:extLst>
          </p:cNvPr>
          <p:cNvSpPr>
            <a:spLocks noGrp="1"/>
          </p:cNvSpPr>
          <p:nvPr>
            <p:ph type="title"/>
          </p:nvPr>
        </p:nvSpPr>
        <p:spPr>
          <a:xfrm>
            <a:off x="838200" y="365125"/>
            <a:ext cx="10515600" cy="1325563"/>
          </a:xfrm>
        </p:spPr>
        <p:txBody>
          <a:bodyPr>
            <a:normAutofit/>
          </a:bodyPr>
          <a:lstStyle/>
          <a:p>
            <a:r>
              <a:rPr lang="en-US" sz="5400" dirty="0"/>
              <a:t>Examples of Optimal Substructure</a:t>
            </a:r>
          </a:p>
        </p:txBody>
      </p:sp>
      <p:sp>
        <p:nvSpPr>
          <p:cNvPr id="10" name="sketch line">
            <a:extLst>
              <a:ext uri="{FF2B5EF4-FFF2-40B4-BE49-F238E27FC236}">
                <a16:creationId xmlns:a16="http://schemas.microsoft.com/office/drawing/2014/main" id="{265D29C4-C137-ACAC-5C06-D353EAC59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299E9D-7043-A9F8-A2DB-53EE402D0578}"/>
              </a:ext>
            </a:extLst>
          </p:cNvPr>
          <p:cNvSpPr>
            <a:spLocks noGrp="1"/>
          </p:cNvSpPr>
          <p:nvPr>
            <p:ph idx="1"/>
          </p:nvPr>
        </p:nvSpPr>
        <p:spPr>
          <a:xfrm>
            <a:off x="838200" y="1929384"/>
            <a:ext cx="10515600" cy="4128393"/>
          </a:xfrm>
        </p:spPr>
        <p:txBody>
          <a:bodyPr vert="horz" lIns="91440" tIns="45720" rIns="91440" bIns="45720" rtlCol="0" anchor="t">
            <a:normAutofit fontScale="92500" lnSpcReduction="10000"/>
          </a:bodyPr>
          <a:lstStyle/>
          <a:p>
            <a:pPr>
              <a:buNone/>
            </a:pPr>
            <a:r>
              <a:rPr lang="en-US" dirty="0"/>
              <a:t>The Coin Change Problem involves determining the minimum number of coins needed to make up a given amount V using a set of n coin denominations. We assume that we have unlimited supply of each type of coin.</a:t>
            </a:r>
          </a:p>
          <a:p>
            <a:pPr>
              <a:buNone/>
            </a:pPr>
            <a:r>
              <a:rPr lang="en-US" dirty="0"/>
              <a:t>Objective:</a:t>
            </a:r>
          </a:p>
          <a:p>
            <a:pPr>
              <a:buNone/>
            </a:pPr>
            <a:r>
              <a:rPr lang="en-US" dirty="0"/>
              <a:t>Find the fewest number of coins required to represent V cents </a:t>
            </a:r>
          </a:p>
          <a:p>
            <a:pPr>
              <a:buNone/>
            </a:pPr>
            <a:r>
              <a:rPr lang="en-US" dirty="0"/>
              <a:t>Example:</a:t>
            </a:r>
          </a:p>
          <a:p>
            <a:pPr>
              <a:buNone/>
            </a:pPr>
            <a:r>
              <a:rPr lang="en-US" dirty="0"/>
              <a:t>Coin Denominations- 25,10,5,1</a:t>
            </a:r>
          </a:p>
          <a:p>
            <a:pPr>
              <a:buNone/>
            </a:pPr>
            <a:r>
              <a:rPr lang="en-US" dirty="0"/>
              <a:t>Target – 42 Cents </a:t>
            </a:r>
          </a:p>
          <a:p>
            <a:pPr>
              <a:buNone/>
            </a:pPr>
            <a:r>
              <a:rPr lang="en-US" dirty="0"/>
              <a:t>Total coins used - 5</a:t>
            </a:r>
          </a:p>
        </p:txBody>
      </p:sp>
    </p:spTree>
    <p:extLst>
      <p:ext uri="{BB962C8B-B14F-4D97-AF65-F5344CB8AC3E}">
        <p14:creationId xmlns:p14="http://schemas.microsoft.com/office/powerpoint/2010/main" val="879143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376F0D-6347-2239-A571-74E3B17EF35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60294A-6CCE-B374-680F-D7E781829D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3DB81F-8EE2-EC19-446F-71888240A112}"/>
              </a:ext>
            </a:extLst>
          </p:cNvPr>
          <p:cNvSpPr>
            <a:spLocks noGrp="1"/>
          </p:cNvSpPr>
          <p:nvPr>
            <p:ph type="title"/>
          </p:nvPr>
        </p:nvSpPr>
        <p:spPr>
          <a:xfrm>
            <a:off x="838200" y="365125"/>
            <a:ext cx="10515600" cy="1325563"/>
          </a:xfrm>
        </p:spPr>
        <p:txBody>
          <a:bodyPr>
            <a:normAutofit/>
          </a:bodyPr>
          <a:lstStyle/>
          <a:p>
            <a:r>
              <a:rPr lang="en-US" sz="5400" dirty="0">
                <a:latin typeface="Aptos Display"/>
              </a:rPr>
              <a:t>Coin Change  – Why this is Greedy?</a:t>
            </a:r>
            <a:endParaRPr lang="en-US" sz="2300" b="1" dirty="0">
              <a:latin typeface="Aptos"/>
            </a:endParaRPr>
          </a:p>
        </p:txBody>
      </p:sp>
      <p:sp>
        <p:nvSpPr>
          <p:cNvPr id="10" name="sketch line">
            <a:extLst>
              <a:ext uri="{FF2B5EF4-FFF2-40B4-BE49-F238E27FC236}">
                <a16:creationId xmlns:a16="http://schemas.microsoft.com/office/drawing/2014/main" id="{A712040B-C1DF-225A-BF0B-B54C3E36C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6CFFD9-25C6-5833-CEDF-418DEF54FE8C}"/>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sz="2200" b="1" dirty="0">
                <a:ea typeface="+mn-lt"/>
                <a:cs typeface="+mn-lt"/>
              </a:rPr>
              <a:t>Optimal Substructure</a:t>
            </a:r>
            <a:endParaRPr lang="en-US" dirty="0"/>
          </a:p>
          <a:p>
            <a:pPr marL="0" indent="0">
              <a:buNone/>
            </a:pPr>
            <a:r>
              <a:rPr lang="en-US" sz="2200" dirty="0">
                <a:ea typeface="+mn-lt"/>
                <a:cs typeface="+mn-lt"/>
              </a:rPr>
              <a:t>Solutions to subproblems are part of the final solution.</a:t>
            </a:r>
            <a:endParaRPr lang="en-US" dirty="0"/>
          </a:p>
          <a:p>
            <a:pPr marL="0" indent="0">
              <a:buNone/>
            </a:pPr>
            <a:r>
              <a:rPr lang="en-US" sz="2200" dirty="0">
                <a:ea typeface="+mn-lt"/>
                <a:cs typeface="+mn-lt"/>
              </a:rPr>
              <a:t>Example:</a:t>
            </a:r>
            <a:endParaRPr lang="en-US" dirty="0">
              <a:ea typeface="+mn-lt"/>
              <a:cs typeface="+mn-lt"/>
            </a:endParaRPr>
          </a:p>
          <a:p>
            <a:pPr marL="0" indent="0">
              <a:buNone/>
            </a:pPr>
            <a:r>
              <a:rPr lang="en-US" sz="2200" b="1" dirty="0">
                <a:ea typeface="+mn-lt"/>
                <a:cs typeface="+mn-lt"/>
              </a:rPr>
              <a:t> 17 cents</a:t>
            </a:r>
            <a:r>
              <a:rPr lang="en-US" sz="2200" dirty="0">
                <a:ea typeface="+mn-lt"/>
                <a:cs typeface="+mn-lt"/>
              </a:rPr>
              <a:t> is optimally solved using {10, 5, 1, 1}.</a:t>
            </a:r>
            <a:endParaRPr lang="en-US" dirty="0">
              <a:ea typeface="+mn-lt"/>
              <a:cs typeface="+mn-lt"/>
            </a:endParaRPr>
          </a:p>
          <a:p>
            <a:pPr marL="0" indent="0">
              <a:buNone/>
            </a:pPr>
            <a:r>
              <a:rPr lang="en-US" sz="2200" b="1" dirty="0">
                <a:ea typeface="+mn-lt"/>
                <a:cs typeface="+mn-lt"/>
              </a:rPr>
              <a:t> 7 cents</a:t>
            </a:r>
            <a:r>
              <a:rPr lang="en-US" sz="2200" dirty="0">
                <a:ea typeface="+mn-lt"/>
                <a:cs typeface="+mn-lt"/>
              </a:rPr>
              <a:t> is optimally solved using {5, 1, 1}.</a:t>
            </a:r>
            <a:endParaRPr lang="en-US" dirty="0">
              <a:ea typeface="+mn-lt"/>
              <a:cs typeface="+mn-lt"/>
            </a:endParaRPr>
          </a:p>
          <a:p>
            <a:pPr marL="0" indent="0">
              <a:buNone/>
            </a:pPr>
            <a:r>
              <a:rPr lang="en-US" sz="2200" b="1" dirty="0">
                <a:ea typeface="+mn-lt"/>
                <a:cs typeface="+mn-lt"/>
              </a:rPr>
              <a:t>Greedy Choice Property</a:t>
            </a:r>
            <a:endParaRPr lang="en-US"/>
          </a:p>
          <a:p>
            <a:pPr>
              <a:buFont typeface="Arial"/>
              <a:buChar char="•"/>
            </a:pPr>
            <a:r>
              <a:rPr lang="en-US" sz="2200" dirty="0"/>
              <a:t>Each solution at Sub-problem leads to Global Solution</a:t>
            </a:r>
          </a:p>
          <a:p>
            <a:pPr marL="0" indent="0">
              <a:buNone/>
            </a:pPr>
            <a:endParaRPr lang="en-US" sz="2200" dirty="0"/>
          </a:p>
        </p:txBody>
      </p:sp>
    </p:spTree>
    <p:extLst>
      <p:ext uri="{BB962C8B-B14F-4D97-AF65-F5344CB8AC3E}">
        <p14:creationId xmlns:p14="http://schemas.microsoft.com/office/powerpoint/2010/main" val="1980958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2671</TotalTime>
  <Words>2092</Words>
  <Application>Microsoft Macintosh PowerPoint</Application>
  <PresentationFormat>Widescreen</PresentationFormat>
  <Paragraphs>177</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Aptos</vt:lpstr>
      <vt:lpstr>Aptos Display</vt:lpstr>
      <vt:lpstr>Arial</vt:lpstr>
      <vt:lpstr>Courier</vt:lpstr>
      <vt:lpstr>Courier-Bold</vt:lpstr>
      <vt:lpstr>Office Theme</vt:lpstr>
      <vt:lpstr>ICPC@UC</vt:lpstr>
      <vt:lpstr>Greedy Algorithms</vt:lpstr>
      <vt:lpstr>What is a greedy algorithm?</vt:lpstr>
      <vt:lpstr>Advantages and Challenges</vt:lpstr>
      <vt:lpstr>Examples of Optimal Substructure</vt:lpstr>
      <vt:lpstr>Fractional Knapsack – Why this is Greedy?</vt:lpstr>
      <vt:lpstr>Examples of Nearly Optimal Substructure</vt:lpstr>
      <vt:lpstr>Examples of Optimal Substructure</vt:lpstr>
      <vt:lpstr>Coin Change  – Why this is Greedy?</vt:lpstr>
      <vt:lpstr>Coin Change  – When Does Greedy Fails?</vt:lpstr>
      <vt:lpstr>Examples of Optimal Substructure</vt:lpstr>
      <vt:lpstr>Examples of Optimal Substructure: Minimum Spanning Trees! (TSM 1)</vt:lpstr>
      <vt:lpstr>Examples of Nearly Optimal Substructure: Travelling Salesman! (2)</vt:lpstr>
      <vt:lpstr>Travelling Salesman! (3)</vt:lpstr>
      <vt:lpstr>Travelling Salesman! (4)</vt:lpstr>
      <vt:lpstr>Held-Karp Algo for Travelling Salesman! (5)</vt:lpstr>
      <vt:lpstr>Optimal Substructure: Matroid</vt:lpstr>
      <vt:lpstr>Optimal Substructure: Matroid</vt:lpstr>
      <vt:lpstr>Optimal Substructure: Antimatroid</vt:lpstr>
      <vt:lpstr>Chess as an Antimatroid (chain antimatroid)</vt:lpstr>
      <vt:lpstr>Greedoids</vt:lpstr>
      <vt:lpstr>I’m in a competition…</vt:lpstr>
      <vt:lpstr>MOVE ON! USE DP! USE BACKTRACKING! USE BRUTE FORCE! SOMETHING ELSE! </vt:lpstr>
      <vt:lpstr>Remarks</vt:lpstr>
      <vt:lpstr>More Advance Problems</vt:lpstr>
      <vt:lpstr>How to solve this ?</vt:lpstr>
      <vt:lpstr>Next Meeting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Weese, Sam (weesesr)</dc:creator>
  <cp:lastModifiedBy>Weese, Sam (weesesr)</cp:lastModifiedBy>
  <cp:revision>5</cp:revision>
  <dcterms:created xsi:type="dcterms:W3CDTF">2025-02-01T16:50:22Z</dcterms:created>
  <dcterms:modified xsi:type="dcterms:W3CDTF">2025-02-25T16:19:49Z</dcterms:modified>
</cp:coreProperties>
</file>