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16"/>
  </p:notesMasterIdLst>
  <p:sldIdLst>
    <p:sldId id="256" r:id="rId2"/>
    <p:sldId id="441" r:id="rId3"/>
    <p:sldId id="447" r:id="rId4"/>
    <p:sldId id="449" r:id="rId5"/>
    <p:sldId id="448" r:id="rId6"/>
    <p:sldId id="442" r:id="rId7"/>
    <p:sldId id="443" r:id="rId8"/>
    <p:sldId id="450" r:id="rId9"/>
    <p:sldId id="451" r:id="rId10"/>
    <p:sldId id="452" r:id="rId11"/>
    <p:sldId id="453" r:id="rId12"/>
    <p:sldId id="454" r:id="rId13"/>
    <p:sldId id="446" r:id="rId14"/>
    <p:sldId id="318" r:id="rId15"/>
  </p:sldIdLst>
  <p:sldSz cx="9144000" cy="6858000" type="screen4x3"/>
  <p:notesSz cx="6858000" cy="9144000"/>
  <p:custShowLst>
    <p:custShow name="Custom Show 1" id="0">
      <p:sldLst>
        <p:sld r:id="rId2"/>
        <p:sld r:id="rId15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49" autoAdjust="0"/>
    <p:restoredTop sz="93725" autoAdjust="0"/>
  </p:normalViewPr>
  <p:slideViewPr>
    <p:cSldViewPr>
      <p:cViewPr varScale="1">
        <p:scale>
          <a:sx n="122" d="100"/>
          <a:sy n="122" d="100"/>
        </p:scale>
        <p:origin x="14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52CBFE6-E1EB-EFD0-DEF1-C82A684CB6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15F8481-C2A5-439F-502C-F8D85DCC55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14BD7778-511F-D421-9140-75789CB7A19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BA00BFB-6DF3-8493-DA15-D81894667F6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FEED923E-D277-2644-C1F0-CB6520E264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886D8F0-F7A3-3288-CD69-FB530320C2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panose="020B0604020202020204" pitchFamily="34" charset="0"/>
              </a:defRPr>
            </a:lvl1pPr>
          </a:lstStyle>
          <a:p>
            <a:fld id="{31E8B44B-0079-9547-9593-A0311EE1B0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id="{30F58556-A98B-D9CD-5424-E2D1BD58642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875" y="-4763"/>
            <a:ext cx="9009063" cy="1052513"/>
            <a:chOff x="28" y="49"/>
            <a:chExt cx="5675" cy="663"/>
          </a:xfrm>
        </p:grpSpPr>
        <p:grpSp>
          <p:nvGrpSpPr>
            <p:cNvPr id="3" name="Group 17">
              <a:extLst>
                <a:ext uri="{FF2B5EF4-FFF2-40B4-BE49-F238E27FC236}">
                  <a16:creationId xmlns:a16="http://schemas.microsoft.com/office/drawing/2014/main" id="{A2D462BC-7E55-0FB1-288F-5164D43C34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8" y="126"/>
              <a:ext cx="5675" cy="565"/>
              <a:chOff x="28" y="180"/>
              <a:chExt cx="5675" cy="565"/>
            </a:xfrm>
          </p:grpSpPr>
          <p:grpSp>
            <p:nvGrpSpPr>
              <p:cNvPr id="5" name="Group 3">
                <a:extLst>
                  <a:ext uri="{FF2B5EF4-FFF2-40B4-BE49-F238E27FC236}">
                    <a16:creationId xmlns:a16="http://schemas.microsoft.com/office/drawing/2014/main" id="{DFA62606-EB8A-A3DE-B63F-5807A5ADA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" y="180"/>
                <a:ext cx="448" cy="299"/>
                <a:chOff x="720" y="336"/>
                <a:chExt cx="624" cy="432"/>
              </a:xfrm>
            </p:grpSpPr>
            <p:sp>
              <p:nvSpPr>
                <p:cNvPr id="11" name="Rectangle 4">
                  <a:extLst>
                    <a:ext uri="{FF2B5EF4-FFF2-40B4-BE49-F238E27FC236}">
                      <a16:creationId xmlns:a16="http://schemas.microsoft.com/office/drawing/2014/main" id="{16889712-FE0E-773F-60A5-08DFFDB31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36"/>
                  <a:ext cx="384" cy="432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" name="Rectangle 5">
                  <a:extLst>
                    <a:ext uri="{FF2B5EF4-FFF2-40B4-BE49-F238E27FC236}">
                      <a16:creationId xmlns:a16="http://schemas.microsoft.com/office/drawing/2014/main" id="{F84B4A4F-55CC-AB29-11D6-7AF2F96B9F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336"/>
                  <a:ext cx="288" cy="43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6" name="Group 6">
                <a:extLst>
                  <a:ext uri="{FF2B5EF4-FFF2-40B4-BE49-F238E27FC236}">
                    <a16:creationId xmlns:a16="http://schemas.microsoft.com/office/drawing/2014/main" id="{371B5BA2-DBC5-F93D-07C6-C0ED312E60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" y="446"/>
                <a:ext cx="465" cy="299"/>
                <a:chOff x="912" y="2640"/>
                <a:chExt cx="672" cy="432"/>
              </a:xfrm>
            </p:grpSpPr>
            <p:sp>
              <p:nvSpPr>
                <p:cNvPr id="9" name="Rectangle 7">
                  <a:extLst>
                    <a:ext uri="{FF2B5EF4-FFF2-40B4-BE49-F238E27FC236}">
                      <a16:creationId xmlns:a16="http://schemas.microsoft.com/office/drawing/2014/main" id="{30C8501D-E4DA-383F-5747-7A720CE1E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384" cy="43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0" name="Rectangle 8">
                  <a:extLst>
                    <a:ext uri="{FF2B5EF4-FFF2-40B4-BE49-F238E27FC236}">
                      <a16:creationId xmlns:a16="http://schemas.microsoft.com/office/drawing/2014/main" id="{1C8DEAF2-658F-9611-915E-9066CA4258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640"/>
                  <a:ext cx="336" cy="43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ahoma" panose="020B060403050404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E0512167-F407-1B75-1AA4-4ECE46462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" y="400"/>
                <a:ext cx="353" cy="266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" name="Rectangle 11">
                <a:extLst>
                  <a:ext uri="{FF2B5EF4-FFF2-40B4-BE49-F238E27FC236}">
                    <a16:creationId xmlns:a16="http://schemas.microsoft.com/office/drawing/2014/main" id="{A8BBD1AD-6C17-BA21-F7BC-E472F1790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27" y="252"/>
                <a:ext cx="5476" cy="35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" name="Rectangle 10">
              <a:extLst>
                <a:ext uri="{FF2B5EF4-FFF2-40B4-BE49-F238E27FC236}">
                  <a16:creationId xmlns:a16="http://schemas.microsoft.com/office/drawing/2014/main" id="{305AC304-BCF4-C716-DC19-F604DE5D2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49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63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863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EF0B828-484B-63D8-6B03-B515368017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29FC6C6-5119-DB41-A663-010BCBA8D4E7}" type="datetime1">
              <a:rPr lang="en-US"/>
              <a:pPr>
                <a:defRPr/>
              </a:pPr>
              <a:t>3/22/25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977E14A-E64C-C7D3-2A1A-10B9602B50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Md. Maruf Monwar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729457D-3473-EAD4-4CAB-80373BFC0B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6585098-0586-664C-A7B9-4C58769F1D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4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9DA8A60-6468-4D3A-1B60-A1C7492D51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287D-F0D3-3842-BDEC-11632309B6A2}" type="datetime1">
              <a:rPr lang="en-US"/>
              <a:pPr>
                <a:defRPr/>
              </a:pPr>
              <a:t>3/22/25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CAF79A8-1664-29AA-E8B1-7B419F8813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Maruf Monwar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DED6339-00A4-1B51-1F5E-7346C75C69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34B14-401A-0E47-B1CF-452E0E5830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5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7063" y="2017713"/>
            <a:ext cx="1978025" cy="4114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2017713"/>
            <a:ext cx="5781675" cy="4114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4BA0EAF-5409-AF2C-2EB7-1B0008A11E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B39F8-C056-C34C-B3E9-06564120BF58}" type="datetime1">
              <a:rPr lang="en-US"/>
              <a:pPr>
                <a:defRPr/>
              </a:pPr>
              <a:t>3/22/25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FAA83A1-FC74-CA70-F794-60B134AD60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Maruf Monwar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C407523-FCA2-A290-CE75-CF5D1C61BC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25DD5-0CCA-5640-B974-8A7238D763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15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6B6D3D7-426B-924C-DF01-CDA48F744C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9D441-900B-CD4D-9B81-C002578730E0}" type="datetime1">
              <a:rPr lang="en-US"/>
              <a:pPr>
                <a:defRPr/>
              </a:pPr>
              <a:t>3/22/25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D2908D5-80D1-4532-8789-EA9D45AEA0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Maruf Monwar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843360B-DF1A-42C9-A673-6038FA2AE1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A50D7-6386-CC41-9C10-C967A7E405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8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F6849AD-DE06-EB48-276C-C8C9996B4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F8E52-F50B-7F4A-995E-77E538A83CB4}" type="datetime1">
              <a:rPr lang="en-US"/>
              <a:pPr>
                <a:defRPr/>
              </a:pPr>
              <a:t>3/22/25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F575F57-C9B8-7510-BE63-ED61164027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Maruf Monwar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CA9D205-D0C3-3BF4-E959-61CB208BEC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8BC79-4F66-3D4C-94CD-D53AD35314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01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3788BAB-7D94-6065-BCB0-9633927EED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5E9FC-72E9-2F4C-9136-C060A63E6D4E}" type="datetime1">
              <a:rPr lang="en-US"/>
              <a:pPr>
                <a:defRPr/>
              </a:pPr>
              <a:t>3/22/25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F449FE8-A9CB-0E07-F1F4-A75D61419A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Maruf Monwar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FAA8850-209E-D909-DE86-6E8D79A2CB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23F61-68B2-744D-87B5-18A0F68294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13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2C0AEA6-3945-DB7C-706B-3CD7556E66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183B1-0CC9-2945-A55C-6D90E22C1816}" type="datetime1">
              <a:rPr lang="en-US"/>
              <a:pPr>
                <a:defRPr/>
              </a:pPr>
              <a:t>3/22/25</a:t>
            </a:fld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C0A161D0-72C8-2458-D167-4C1112DBC4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Maruf Monwar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8440ECE-402D-CAC8-CF9C-A1DF626F66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800CC-28B4-C944-8AB3-1991D8A267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48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4F68BC64-2C0D-817B-F2A3-07C07638B3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C8C61-917D-864C-BE9D-64AD9CF22F8C}" type="datetime1">
              <a:rPr lang="en-US"/>
              <a:pPr>
                <a:defRPr/>
              </a:pPr>
              <a:t>3/22/25</a:t>
            </a:fld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9F825D0-E90A-E5A7-942C-A950FCC5C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Maruf Monwar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76F741C-6937-5D65-0507-286C8B2E33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2455E-9F39-2E44-9816-61819E5420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83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7DFD7B0-2ED9-E0D6-0960-F683B82C32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5AF3B-D0E1-824E-B2B8-6E55C3A20BF6}" type="datetime1">
              <a:rPr lang="en-US"/>
              <a:pPr>
                <a:defRPr/>
              </a:pPr>
              <a:t>3/22/25</a:t>
            </a:fld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E622574-945D-0816-1AAB-28A19362FD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Maruf Monwar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8D610-52B1-11B0-A684-E88EA38628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C875C-2228-BA41-8C49-7F7E3E492A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35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05E16AF-328B-0DD6-0B18-2C55A95179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51E9-229D-2549-AEAA-0A213B918796}" type="datetime1">
              <a:rPr lang="en-US"/>
              <a:pPr>
                <a:defRPr/>
              </a:pPr>
              <a:t>3/22/25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DF8633F-77E2-839B-0453-E0A8003E6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Maruf Monwar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B9E7045-1D4F-D4D9-EA42-21A51A13D9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9AFD93-1D41-4249-9C83-0B9334AFA0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91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2C5B72B-AAA3-C033-BF2A-F941857680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AC9F0-1A04-CA4B-904C-436554ED50F2}" type="datetime1">
              <a:rPr lang="en-US"/>
              <a:pPr>
                <a:defRPr/>
              </a:pPr>
              <a:t>3/22/25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3C84522-F3C4-7677-CDB3-B516E48F54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Md. Maruf Monwar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ACE53B6-7403-29AE-42D9-33CBD95A64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97622-C55A-BD40-A5CD-EF7B8020AA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7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B5917D03-D6D9-12C5-FCFB-BFAEF16BA37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aseline="0"/>
          </a:p>
        </p:txBody>
      </p:sp>
      <p:grpSp>
        <p:nvGrpSpPr>
          <p:cNvPr id="1027" name="Group 16">
            <a:extLst>
              <a:ext uri="{FF2B5EF4-FFF2-40B4-BE49-F238E27FC236}">
                <a16:creationId xmlns:a16="http://schemas.microsoft.com/office/drawing/2014/main" id="{F6EA4D16-8A18-6FE0-0504-77FB5A78E5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27000" y="115888"/>
            <a:ext cx="8542338" cy="1077912"/>
            <a:chOff x="80" y="73"/>
            <a:chExt cx="5381" cy="679"/>
          </a:xfrm>
        </p:grpSpPr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70FFD890-2E3A-EA77-A9EB-D06C82B77B13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341" y="453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US" altLang="en-US" sz="2400" baseline="0"/>
            </a:p>
          </p:txBody>
        </p:sp>
        <p:sp>
          <p:nvSpPr>
            <p:cNvPr id="1034" name="Rectangle 2">
              <a:extLst>
                <a:ext uri="{FF2B5EF4-FFF2-40B4-BE49-F238E27FC236}">
                  <a16:creationId xmlns:a16="http://schemas.microsoft.com/office/drawing/2014/main" id="{81E8E51E-FDAC-D776-0DF1-484C3C8C6A38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263" y="141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US" altLang="en-US" sz="2400" baseline="0"/>
            </a:p>
          </p:txBody>
        </p:sp>
        <p:sp>
          <p:nvSpPr>
            <p:cNvPr id="1035" name="Rectangle 5">
              <a:extLst>
                <a:ext uri="{FF2B5EF4-FFF2-40B4-BE49-F238E27FC236}">
                  <a16:creationId xmlns:a16="http://schemas.microsoft.com/office/drawing/2014/main" id="{8CD2327E-DA63-11E5-B80E-04BC2B3A7196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574" y="40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US" altLang="en-US" sz="2400" baseline="0"/>
            </a:p>
          </p:txBody>
        </p:sp>
        <p:sp>
          <p:nvSpPr>
            <p:cNvPr id="1036" name="Rectangle 6">
              <a:extLst>
                <a:ext uri="{FF2B5EF4-FFF2-40B4-BE49-F238E27FC236}">
                  <a16:creationId xmlns:a16="http://schemas.microsoft.com/office/drawing/2014/main" id="{7BF30028-65BF-0FD6-C4BF-4689E7B98F5F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80" y="361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US" altLang="en-US" sz="2400" baseline="0"/>
            </a:p>
          </p:txBody>
        </p:sp>
        <p:sp>
          <p:nvSpPr>
            <p:cNvPr id="1037" name="Rectangle 7">
              <a:extLst>
                <a:ext uri="{FF2B5EF4-FFF2-40B4-BE49-F238E27FC236}">
                  <a16:creationId xmlns:a16="http://schemas.microsoft.com/office/drawing/2014/main" id="{1C375781-D748-33EF-EB32-A5D512489B4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80" y="73"/>
              <a:ext cx="29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US" altLang="en-US" sz="2400" baseline="0"/>
            </a:p>
          </p:txBody>
        </p:sp>
        <p:sp>
          <p:nvSpPr>
            <p:cNvPr id="1038" name="Rectangle 8">
              <a:extLst>
                <a:ext uri="{FF2B5EF4-FFF2-40B4-BE49-F238E27FC236}">
                  <a16:creationId xmlns:a16="http://schemas.microsoft.com/office/drawing/2014/main" id="{BA658BED-4067-C29A-9CA2-42D7505515A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79" y="255"/>
              <a:ext cx="5182" cy="2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US" altLang="en-US" sz="2400" baseline="0"/>
            </a:p>
          </p:txBody>
        </p:sp>
      </p:grpSp>
      <p:sp>
        <p:nvSpPr>
          <p:cNvPr id="1028" name="Rectangle 9">
            <a:extLst>
              <a:ext uri="{FF2B5EF4-FFF2-40B4-BE49-F238E27FC236}">
                <a16:creationId xmlns:a16="http://schemas.microsoft.com/office/drawing/2014/main" id="{7A92B5D3-D791-6690-63EF-C4A8C36AE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924175"/>
            <a:ext cx="7793037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E6F256AB-7220-1E6F-0B5F-0C6C27503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5355" name="Rectangle 11">
            <a:extLst>
              <a:ext uri="{FF2B5EF4-FFF2-40B4-BE49-F238E27FC236}">
                <a16:creationId xmlns:a16="http://schemas.microsoft.com/office/drawing/2014/main" id="{FEC4A133-F348-520F-2064-B2494B2F54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aseline="0">
                <a:cs typeface="Arial" charset="0"/>
              </a:defRPr>
            </a:lvl1pPr>
          </a:lstStyle>
          <a:p>
            <a:pPr>
              <a:defRPr/>
            </a:pPr>
            <a:fld id="{76D233D7-162F-2744-8F9B-4ED86121D3A5}" type="datetime1">
              <a:rPr lang="en-US"/>
              <a:pPr>
                <a:defRPr/>
              </a:pPr>
              <a:t>3/22/25</a:t>
            </a:fld>
            <a:endParaRPr lang="en-US"/>
          </a:p>
        </p:txBody>
      </p:sp>
      <p:sp>
        <p:nvSpPr>
          <p:cNvPr id="185356" name="Rectangle 12">
            <a:extLst>
              <a:ext uri="{FF2B5EF4-FFF2-40B4-BE49-F238E27FC236}">
                <a16:creationId xmlns:a16="http://schemas.microsoft.com/office/drawing/2014/main" id="{35957540-68BD-85F8-7C6F-3042A8D50F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aseline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Md. Maruf Monwar</a:t>
            </a:r>
          </a:p>
        </p:txBody>
      </p:sp>
      <p:sp>
        <p:nvSpPr>
          <p:cNvPr id="185357" name="Rectangle 13">
            <a:extLst>
              <a:ext uri="{FF2B5EF4-FFF2-40B4-BE49-F238E27FC236}">
                <a16:creationId xmlns:a16="http://schemas.microsoft.com/office/drawing/2014/main" id="{B10952EE-DD3A-60AA-416C-492EE4FBAB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aseline="0"/>
            </a:lvl1pPr>
          </a:lstStyle>
          <a:p>
            <a:fld id="{612262AC-8AB5-D745-9E0A-5AECF77186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ermutations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sudoku-solver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EF62E576-EBBA-C3C6-56FB-433F59ACDC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3350" y="476250"/>
            <a:ext cx="5903913" cy="792163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chemeClr val="tx1"/>
                </a:solidFill>
                <a:latin typeface="Comic Sans MS" panose="030F0902030302020204" pitchFamily="66" charset="0"/>
              </a:rPr>
              <a:t>ACM - ICPC meeting</a:t>
            </a:r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id="{A41A29B9-D74A-6224-C4E9-2E867F994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989138"/>
            <a:ext cx="84248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br>
              <a:rPr lang="en-US" altLang="en-US" sz="3200" b="1" baseline="0">
                <a:solidFill>
                  <a:srgbClr val="FF99FF"/>
                </a:solidFill>
              </a:rPr>
            </a:br>
            <a:br>
              <a:rPr lang="en-US" altLang="en-US" sz="1000" baseline="0">
                <a:solidFill>
                  <a:schemeClr val="tx2"/>
                </a:solidFill>
              </a:rPr>
            </a:br>
            <a:endParaRPr lang="en-US" altLang="en-US" sz="2000" baseline="0">
              <a:solidFill>
                <a:schemeClr val="folHlink"/>
              </a:solidFill>
            </a:endParaRPr>
          </a:p>
        </p:txBody>
      </p:sp>
      <p:sp>
        <p:nvSpPr>
          <p:cNvPr id="3076" name="Text Box 8">
            <a:extLst>
              <a:ext uri="{FF2B5EF4-FFF2-40B4-BE49-F238E27FC236}">
                <a16:creationId xmlns:a16="http://schemas.microsoft.com/office/drawing/2014/main" id="{14C6D92A-1184-B95A-991F-59B48CFAA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133600"/>
            <a:ext cx="6770687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 b="1" baseline="0" dirty="0">
                <a:latin typeface="Comic Sans MS" panose="030F0902030302020204" pitchFamily="66" charset="0"/>
              </a:rPr>
              <a:t>Backtracking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baseline="0" dirty="0">
                <a:latin typeface="Comic Sans MS" panose="030F0902030302020204" pitchFamily="66" charset="0"/>
              </a:rPr>
              <a:t>University of Cincinnati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8D704-0283-8D8F-BD3D-A3652A260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69C7-0CDB-2F48-8BC8-3A5DEF5B9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1435100"/>
            <a:ext cx="4626922" cy="50180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reached a </a:t>
            </a:r>
            <a:r>
              <a:rPr lang="en-US" sz="1600" dirty="0" err="1"/>
              <a:t>deadend</a:t>
            </a:r>
            <a:r>
              <a:rPr lang="en-US" sz="1600" dirty="0"/>
              <a:t>, back up to the previous cell  and fill with next digit.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Backs up to cell with a 9 and turns out to be a dead end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try all the numbers and none of them works in our cell, we need to report back the things and check all possibilities.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Insights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Suduko</a:t>
            </a:r>
            <a:r>
              <a:rPr lang="en-US" altLang="en-US" sz="1600" dirty="0"/>
              <a:t> Puzzle can be solved using recursive backtracking.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Recursive because later versions of the problem are just simpler versions of the original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Backtracking because we try different alternatives.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EEDBC788-138F-4560-ACA9-D2E8C1CE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5D7765-707E-FE49-9D5A-965E4696ACDC}" type="slidenum">
              <a:rPr lang="en-US" altLang="en-US" baseline="0"/>
              <a:pPr eaLnBrk="1" hangingPunct="1"/>
              <a:t>10</a:t>
            </a:fld>
            <a:endParaRPr lang="en-US" altLang="en-US" baseline="0"/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54E97FE2-8BC6-FC27-F176-00DFE71C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04813"/>
            <a:ext cx="61198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baseline="0" dirty="0">
                <a:solidFill>
                  <a:srgbClr val="30B439"/>
                </a:solidFill>
                <a:latin typeface="Comic Sans MS" panose="030F0902030302020204" pitchFamily="66" charset="0"/>
              </a:rPr>
              <a:t>Backtracking – Backing Up</a:t>
            </a:r>
          </a:p>
        </p:txBody>
      </p:sp>
      <p:sp>
        <p:nvSpPr>
          <p:cNvPr id="13316" name="AutoShape 2" descr="data:image/jpeg;base64,/9j/4AAQSkZJRgABAQAAAQABAAD/2wCEAAkGBhQSEBQUERQVFRUVFxwaGRgXFB4YGRgYGRoYIBgZHBoZHyYgGB8jIRcaHy8hIycvLC84GCExNTArNigrLikBCQoKDgwOGg8OGjUjHiQ1LDQ0LDY1LTU1MDE1NTUvKTUuNDQtKS8pLS81MC0sLDQpLCwvLCwsLCwsLCksKSosNP/AABEIAKgAsAMBIgACEQEDEQH/xAAcAAEBAAIDAQEAAAAAAAAAAAAABgUHAgMEAQj/xABHEAACAQMBBQQFCAYIBgMAAAABAgMABBEFBhIhMWETFEFRByIycYEWM1JVYpGU0RUjY3OSojRCQ3KCk6GxJDV0weHwU7Kz/8QAGgEBAAIDAQAAAAAAAAAAAAAAAAQFAgMGAf/EACoRAAICAgEEAAYBBQAAAAAAAAABAgMEERIFEyFBBhQxUWGRIhVxgaHB/9oADAMBAAIRAxEAPwDeNKUoBSlKAUpSgFKUoBSlfHbAyeAHM9KAj9qPSfb2cphVXmlX2lTAVM+DMeGegya57K+kq3vZBFuvDMQSEfBD457rA4JHkcHpWje3LlnZgzM7FmByCxY5ORzyfGu+wuezngcMEKzRkMTugHfXiSeAGM56ZqsWXLucdeDuJfDtCwu7yfLW9+vps/TNK+A19qzOHFKUoBSlKAUpSgFKUoBSlKAUpSgFKUoBSlSe0O3PZzd0sY+9Xh5xqf1cI+nM/JAPo8z0yKAzO0O0kFlCZbmQIvIDmzt4KijizHyFSaaRd6ud+9D2lieK2gOJph4Gdh7Cn/4x8fM5LZ7YbdlF1fyd6vPByMRwj6MKclA+lzPSq2gNbekD0cWqWs1zbgwPDCzbsYHZv2a8AUxwOBjIx1zXbsR6NbQ2sc8694eeBSRIAUUSICQqgc+ON45PliqX0gf8qvv+ml/+hrv2O/5dZ/8ATQ//AJJWvtw5cteSX87kdrs83x+xMfo+70c5tg95p45wE71xbj9kT84g+gePl51XaDtBBewia2kEiHy5qfFWHNSPI1kaj9e2HYTNd6bILa7Pt8P1NwPozIOZ+2OIz92wiFhSpbZvbhZpTa3UZtb1Rxhc8HH04X5SL7uI4+WaqaAUpSgFKUoBSlKAUpSgFKUoBXTd3iRI0krqiIMszEBVA8STyrEbT7YwWKqJN6SaThFBGN6WVvJVHh1PCsFZ7I3F/Is+r4CA70dijZiTyMzf2z9PZH+lAdT61dauSlgWtbLOGu2XEkw8RbqfZHh2h+HLBq9ntmoLKLs7ZAoPFmPF3bxZ2PFj1NZJEAAAAAAwAOAAHIVyoBSlKAkfSbrsEOn3MUkirJNBIsac3clSBhRk4zwzy612ej3aS3ns4IopVaWKCJXj4q6lUUHKsAcZ4ZHDrWpby7ae5uJ5M9o8rjjzVUdlRB5BQvLzya6XvGgdLiP5yF1ZSOZ9YBk6hgSpHWuiXRU6OfL+Wt/gpn1RK/tcfG9bP0VSlK50uTEbSbK299EEuEzunKOp3ZI28GRxxU8unDiDUxFtFdaURHqZM9qThL1V4pnktwg5eW+OB8eNX1cJYgylWAZSMEEZBB5gg8xQHy3uFdVdGVlYZVlIIIPIgjgRXZUHPsvc6a5l0n9ZbklpLF29Xjza3Y/Nt9nkfuAotmNrYL6MtCSHQ4kicbssTeKuh4j38jigM1SlKAUpSgFKx+va5HZ27zzE7iDkBlmJOFVR4kkgAVraT0tXhfeS3t1T6Du5fHV19UH/AAn41Kow7shN1x3o0W5FdOu49bNs1FapttLcSta6QqzSqcS3Df0e397D51/JV+PIisRp99ca8XVm7nZxMFlijfNxMxUEqzgfq4jn+rxbj8Ng6XpUVtEsUEaxxqMBVGB/5PU8ajzhKEnGS00bk01tGH2X2JjtC0rs1xdP85cS8Xboo5Rp5KP9ao6UrE9FKUoBSlKA0/ttsq36VSKx3We6SSeSJzurGVIBkDAEjtCTwxzB864bF7INJqUkd6VRrMxSdih3hKXBMblzjKqR7IHPGardjV7zqOoXx4qHFpCfsQfOEdGkP8tfNpU7rrFjdjglwGs5T1b14D/ECPuqf/UMhVdrl4I3ylPc7vH+Rb0pSoBJFKUoBUxtPsOly4uIHa2vEHqXEfMj6Mi8pU6H/wAGnpQEbo23DxzLaaogt7g8I5B/R7jrG59lvsHjx6gVZV4dZ0SG7haG5jWSNuasPHwIPNSPAjjUFfavdaGUjdjfWspKwB3C3ETBSQjMeEkYA9rmPuFZQhKclGK22eNpLbNl0rU0fpavA+89vbsn0Edw+Ojt6pP+EfCtk6Drkd5bpPCTuOORGGUg4ZWHgQQQRUi/Dux0nYtbNNWRXdvtveiV9MNsxsY5BnchnR5MfQw67x6KXU/DNayBr9CyRhgQwBBGCCMgg8wR41qrbnYK0tXtZ0R0t2uVjuIlmdY9yXKhgA2UCtu8FIGDVl07qcMaDhNfog52A8mSlF60YvYLVp7aa5nhs57mBgkbmEqSJI94nCEgvgPjhy5Vc23pZsC27O0tq/0bmB4iPexBUfFqqrDT44I1ihRY41GFVRgD4V2T2yuMOqsPJgCPuNVeVf37ZWa1ssKalVWoL0eD5S2xheZZ4njRSxZHVxgf3Sc+6oybb68c70SQxJ4LIrO5HhvFWUKegzjzr17Z+ju0NvJNb2sazx4cGJdwsFYFxhcBsgHgQamYJ1dQynIPEEVzXVsy7H4qvxv2c/1zPvxeCp8J+y+2U2t71vxyII5owCVByrKeAdCeOM8CDy4edUea03pUPeb9YYbw2sixOd5Cu++WT9WA3PlvHy4VXfIS8+uLv+CL8qscG6d1EZ2fVlt06+y/GjZYvLLbNYTbTXu52Fxcf1o4zu9XPBB/ERWDGwt79cXf+XF+VS20+yt1Je2di2p3Evalpn3o48RpDgo2ABvZfgAeHCphPNhbDaH3PT7eBvbVAX/eN60nv9Yn7q6PSNpDXOmzrHntUXtYiOYkiO+uOvq4+NY47DX31xdf5MX5V9+RN99cXP8AkRflQFFs1rS3dnBcLjEsatjyJHrD4HI+FZPNag2O2Vu0lu7CPU54e6OpRRDGQ0Uw3lcb3Ecd4EDgOHnVSNir/wCubj8PF+VAW1RW2/pJWycQxIJZ8BiC2EjB5bxHEk890feKfIvUPri4/DQ/lWpdp7dor+4jln7xIrAtId0FsovNV4KRyx0qPk2SrhuJcdFw6svKVdz8eX/f8F3onpmbtFW9iRY2OO0iJ9TPiytnK+ZB4eVbD1HaK2txme4hiH25VXPuyeNfm6UcCAMk8ABxJJ4AAeJPKt6bL+jmzt4Yi9rCZwi9o7L2jdpujfIZ84455cK1Yl0rE+RN+IOnUYc4djxv0dEnpZs2O7arc3jeVvbO4/iYKMdRmonb7Ubqea2nuLOS1hAeNDJIjEvJuniqEmPITHHnW6I4gowoAA8AMD7q6dQ0+OeNo5kWSNhhlYZBFWuLf2LY2a3o5W6pW1uD9mgSa2b6HrZhYySHISad3jz9DCLvDoxVmHvzWC9H+wVpdpLcyI7wNcSC3iaVzH2KHdUkE5fJDH1iRjFbVjjCgBQAAMAAYAA5ADwq06j1OOTBQgv2V+DgPGk5Se9nKsPtfoffLG4t/GWNgvR+aH4MBWYpVGWpP7A64bvTreZvbKBZM8+0T1Xz5HKk/GqConZB+7anqFkeCuwu4R9mbhKB0Dj+Y1bUAqfvdg7OVy7Q7rMctuSPGGPiSEYAnrzqgpWMoxktSWzCUIzWpLZParsFZz26wGIRhDmN4vUkjb6aOOIbPHjnPjmsHDtJc6Wyxapma2J3Y75F9nyW4QeyftjgfHxIva4TQq6lXUMrDBBGQQeYIPMVkZpa+h8gnV1DIwZWGQynIIPIgjmKjNkE7zqeoXp4qjC0hP2YeMpHQuf5TWK2k0yfRIZrrTpF7sAS9pKSURmOA8Dc19YglOR49MZf0S3cH6NhiifekjH69WBWRZmJMm+rcR6xPHxxQFrSlKAh9oU7rrVldDgl0rWkvlve3AfeSGXPQVZXl6kUbSSuqIgyzMQFA8yTyqI9MWpwrYGIv/xTMr2yIN6QyRsGDBRxAGDluX+1efZ3Q5NXSG+1J1eJgHhtIyewXyaTPzr9DwHLpQHc2rXer5WyL2tjya6I3Zpx4iBTxRf2h+HiKzA9Gth3Zbfu67qnIbJEm8ebmQHeLHxyccOWOFUyqAMAYA5AV9rxrf1MoycXuL0yY0L0cWVpIJI42eRfZeRy5X+6DwB64z1qnpSiSXhGVlk7Hym9v8ipn0kas1vps5jz2sgEMQHMyTHcXHX1s/CqaojaN+9azY2o4pbK15L5bw9SAe/eLH7q9NZTbO6OtpaQW68oo1TPmQPWb4nJ+NZGlKAUpSgInbde732n3w4ASG2mP7OfghPRXA/iq2rB7baF3zT7iAe08Z3P3i8U93rAU2I13vmn2859p4xv/vF9V/d6wNAZylKUApSlARO3jd4u9PsBxEkvbzD9lb8QD0ZyB/hNe/aXYdLiQXNvIbW8QerPGPa+zKvKVeh4/wC1Y/ZNe86rqF4eKxFbOE9IvWmI6FyP4TVTrOtQ2kLTXMixxrzZj9wA5sT4AcTQE3ou3LJMLTVEW2uf6jg/8PcdYnPI/Ybj/sOGqbbS3EzWukKs0inEty39Ht/eR86/2V+PjjGXel3GvKBOjWmn7wZVZR3mfHsscg9iv+p9xrlZx3GgruFDc6aCSHRB29tk5JkVQO2Tj7Q4j7gQKPZfYmK0LSuzXF1J85cS8Xb7K+EaeSr054FYz0b/AKhr3Tzw7pOTGP2E+Xi5+R3l+FVmm6nFcRLLA6yRsMhlOQf/AHyqR11O663Z3I4Jdo1rJ5b49eA+84Zfh1oC4pSlAKUpQCon0eDvE19qHMXE/ZxH9hb5RCOjNvH7qyfpD1lrbTbh489oy9nGBzMkp3Ex1y2fhXv2X0UWlnBbj+yjVSR4sB6x+LZPxoDKUpSgFKUoBUTsS/d7/ULE8AJBcwj9nP7YHRXB/iq2qJ2wTu2pafejgrMbSY/Ym4xE9BIP5hQFtSlKA4SyhVLMQFUEkngABzJqCvfSNNISbSFBH/VeZiC3kwRR6o8Rk56CqbbS1eTT7lIsljE2AOZ8SB7wCPjWt7eZWUMhypGRjyql6rmW46iq/fs57rfULsRRVXvfk92yu1osbGOzjt5p73LbqKMiZnLM0pk5KuTxLcR/rVDo+xDyzLd6q63FwOMcQ/o9v/cU+032248OgNYLZRC2pQ7n9mkjP0VgFUH3tjH93pW0Km4F8r6FOa8lh0zJnk48bLF5FCKUqaWJE6nsXLaytdaOyxSMd6W1bhbz+eB/ZP5MOHnjjUvt3t/FdWQh7KaC9SVHEbrgwSRMrByx4Mp5Arzz4ca29Wi/SnbsmqSF+UkaFD4FVG6QPcQfv61oyLHXByiWvSMSvLyo1Wvx5/z+DPaX6am7QC7gVYyeLxMSUHmVYesB44OehracUoZQykFWAIIOQQeIIPiK/MMjgAk8hX6E2FtJItNtUlyHWJcg8x4hT1AIHwrRiXSs3yLP4g6ZRhOEqfG9+P8ApnaUpU45ciNqW71q1hZjikO9eSj936sH85J+Aq3qJ2BXvF1qF+eIlm7CI/sbf1cjozbx+Aq2oBSlKAUpSgFT+3uhm7064hX2yhaPHPtE9ZMeR3lA+NUFKAw+x+ud8sbe48ZI1LdH5OP4gazFROwTd3utQsDwEU3bxD9jcetgDyVww/xCrOWUKpZiAqgkknAAHMk+AFAYbbDaYWNsZN3fkYhIYxzllbgiDHXiegNT2iejBRApupZe8OS8xik3ULuSzBVxgAZwCPKmzEJ1O8OpSg93i3o7JCOY5SXJB8Wxheg91XtYTrjNamtmuyuFi1NbRj9F0GG1QrAm7vHLMSWZj5sx4sayFKVkkktIzSUVpClKV6eisZr+zcF7GI7iMOAcqckMp81YcRWTpXjW/qZRk4vcXpms9c9FCW8Xb2HaSXEDrKkcrB0k3DkxlcAZI5HnkCrnZvaCO9to7iH2XHEHmjDgyN1U5FZOoC/H6I1DvA4WN64E4/qwXJ4LN0WTkx8+J8K8jFR8JGdt1lr5WSbf5L+p7b7XDaadcSp85ubseOfaP6qY65YH4VQ1EbXP3nU9PshxVGN3MPsxcIQehcn+EVkajP7I6GLOxt7fxijUNjxfGXPxYmsxSlAKUpQClKUApSlAat242pjs9YgnhHaypA8VxGp3fUYhogWIIDBsnHPGK817tt+mHgsAjWyTse8Mzgl41GexjYc2fkcgYA8c1CasH7zcdr8520m/n6W+3/bGOmK88Zffj7EEy9onZgczJvDcx1ziqz5ufc468Hcx+Hcd4Xd5Plx3v19Nn6atrZY0VEUKiAKqgYAUDAAHkBXZUV8r9S+p5PxkX5U+WGpfU8n4yL8qszhi1pUSdsdS+p5fxcX5V8+WWpfU0v4uL8qAt6VEfLLUvqaX8XF+VPllqX1NL+Li/KgLelRHyy1L6ml/FxflX0bZaj46PL+Li/KgLavJqulx3MEkMy70cilWHQ/7EcwfDFSvyy1H6nm/FRV4Nd2q1GS1mT9FTRb0bDf7xG24Cpy26vE4GeXGvG9LZ43pbPFs1tvNbQG3MZuxA7RxziQIJIV9gnI4sPZOOB3edZLYO6FxqN/cyDclYRpHG2N5IEX2gRwIZyc4+iPOpy13dxdz2d0bvuxwr37OZ/SVtuc8Sb37vcOc9N7c+Nc5i9WttyFCS8P/AEclhdbuvylXKK4v9o2nSlK6Q64UpSgFKUoBSlKAkdqvRpb3shl3nhmOAXTBD45byngSPMYPWuGy/oxt7OQTFnmlX2WfAVM8yqjgD1OTSlYduHLlrySvnL+12eb4/bfgsaUpWZFFKUoBSlKAUpSgFKUoCPvvRvGXLW8zwBjkoFV0BPPdDcU9wOOlZbZ7ZSK03ihZ5H4NI5BYgclGAAq9AKUrTHHqjLnGKT+5Hhi0wm7IxSk/ZmqUpW4kClKUB//Z">
            <a:extLst>
              <a:ext uri="{FF2B5EF4-FFF2-40B4-BE49-F238E27FC236}">
                <a16:creationId xmlns:a16="http://schemas.microsoft.com/office/drawing/2014/main" id="{574AFEC2-9770-4C98-137F-689828514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625" y="-1079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AutoShape 4" descr="data:image/jpeg;base64,/9j/4AAQSkZJRgABAQAAAQABAAD/2wCEAAkGBhQSEBQUERQVFRUVFxwaGRgXFB4YGRgYGRoYIBgZHBoZHyYgGB8jIRcaHy8hIycvLC84GCExNTArNigrLikBCQoKDgwOGg8OGjUjHiQ1LDQ0LDY1LTU1MDE1NTUvKTUuNDQtKS8pLS81MC0sLDQpLCwvLCwsLCwsLCksKSosNP/AABEIAKgAsAMBIgACEQEDEQH/xAAcAAEBAAIDAQEAAAAAAAAAAAAABgUHAgMEAQj/xABHEAACAQMBBQQFCAYIBgMAAAABAgMABBEFBhIhMWETFEFRByIycYEWM1JVYpGU0RUjY3OSojRCQ3KCk6GxJDV0weHwU7Kz/8QAGgEBAAIDAQAAAAAAAAAAAAAAAAQFAgMGAf/EACoRAAICAgEEAAYBBQAAAAAAAAABAgMEERIFEyFBBhQxUWGRIhVxgaHB/9oADAMBAAIRAxEAPwDeNKUoBSlKAUpSgFKUoBSlfHbAyeAHM9KAj9qPSfb2cphVXmlX2lTAVM+DMeGegya57K+kq3vZBFuvDMQSEfBD457rA4JHkcHpWje3LlnZgzM7FmByCxY5ORzyfGu+wuezngcMEKzRkMTugHfXiSeAGM56ZqsWXLucdeDuJfDtCwu7yfLW9+vps/TNK+A19qzOHFKUoBSlKAUpSgFKUoBSlKAUpSgFKUoBSlSe0O3PZzd0sY+9Xh5xqf1cI+nM/JAPo8z0yKAzO0O0kFlCZbmQIvIDmzt4KijizHyFSaaRd6ud+9D2lieK2gOJph4Gdh7Cn/4x8fM5LZ7YbdlF1fyd6vPByMRwj6MKclA+lzPSq2gNbekD0cWqWs1zbgwPDCzbsYHZv2a8AUxwOBjIx1zXbsR6NbQ2sc8694eeBSRIAUUSICQqgc+ON45PliqX0gf8qvv+ml/+hrv2O/5dZ/8ATQ//AJJWvtw5cteSX87kdrs83x+xMfo+70c5tg95p45wE71xbj9kT84g+gePl51XaDtBBewia2kEiHy5qfFWHNSPI1kaj9e2HYTNd6bILa7Pt8P1NwPozIOZ+2OIz92wiFhSpbZvbhZpTa3UZtb1Rxhc8HH04X5SL7uI4+WaqaAUpSgFKUoBSlKAUpSgFKUoBXTd3iRI0krqiIMszEBVA8STyrEbT7YwWKqJN6SaThFBGN6WVvJVHh1PCsFZ7I3F/Is+r4CA70dijZiTyMzf2z9PZH+lAdT61dauSlgWtbLOGu2XEkw8RbqfZHh2h+HLBq9ntmoLKLs7ZAoPFmPF3bxZ2PFj1NZJEAAAAAAwAOAAHIVyoBSlKAkfSbrsEOn3MUkirJNBIsac3clSBhRk4zwzy612ej3aS3ns4IopVaWKCJXj4q6lUUHKsAcZ4ZHDrWpby7ae5uJ5M9o8rjjzVUdlRB5BQvLzya6XvGgdLiP5yF1ZSOZ9YBk6hgSpHWuiXRU6OfL+Wt/gpn1RK/tcfG9bP0VSlK50uTEbSbK299EEuEzunKOp3ZI28GRxxU8unDiDUxFtFdaURHqZM9qThL1V4pnktwg5eW+OB8eNX1cJYgylWAZSMEEZBB5gg8xQHy3uFdVdGVlYZVlIIIPIgjgRXZUHPsvc6a5l0n9ZbklpLF29Xjza3Y/Nt9nkfuAotmNrYL6MtCSHQ4kicbssTeKuh4j38jigM1SlKAUpSgFKx+va5HZ27zzE7iDkBlmJOFVR4kkgAVraT0tXhfeS3t1T6Du5fHV19UH/AAn41Kow7shN1x3o0W5FdOu49bNs1FapttLcSta6QqzSqcS3Df0e397D51/JV+PIisRp99ca8XVm7nZxMFlijfNxMxUEqzgfq4jn+rxbj8Ng6XpUVtEsUEaxxqMBVGB/5PU8ajzhKEnGS00bk01tGH2X2JjtC0rs1xdP85cS8Xboo5Rp5KP9ao6UrE9FKUoBSlKA0/ttsq36VSKx3We6SSeSJzurGVIBkDAEjtCTwxzB864bF7INJqUkd6VRrMxSdih3hKXBMblzjKqR7IHPGardjV7zqOoXx4qHFpCfsQfOEdGkP8tfNpU7rrFjdjglwGs5T1b14D/ECPuqf/UMhVdrl4I3ylPc7vH+Rb0pSoBJFKUoBUxtPsOly4uIHa2vEHqXEfMj6Mi8pU6H/wAGnpQEbo23DxzLaaogt7g8I5B/R7jrG59lvsHjx6gVZV4dZ0SG7haG5jWSNuasPHwIPNSPAjjUFfavdaGUjdjfWspKwB3C3ETBSQjMeEkYA9rmPuFZQhKclGK22eNpLbNl0rU0fpavA+89vbsn0Edw+Ojt6pP+EfCtk6Drkd5bpPCTuOORGGUg4ZWHgQQQRUi/Dux0nYtbNNWRXdvtveiV9MNsxsY5BnchnR5MfQw67x6KXU/DNayBr9CyRhgQwBBGCCMgg8wR41qrbnYK0tXtZ0R0t2uVjuIlmdY9yXKhgA2UCtu8FIGDVl07qcMaDhNfog52A8mSlF60YvYLVp7aa5nhs57mBgkbmEqSJI94nCEgvgPjhy5Vc23pZsC27O0tq/0bmB4iPexBUfFqqrDT44I1ihRY41GFVRgD4V2T2yuMOqsPJgCPuNVeVf37ZWa1ssKalVWoL0eD5S2xheZZ4njRSxZHVxgf3Sc+6oybb68c70SQxJ4LIrO5HhvFWUKegzjzr17Z+ju0NvJNb2sazx4cGJdwsFYFxhcBsgHgQamYJ1dQynIPEEVzXVsy7H4qvxv2c/1zPvxeCp8J+y+2U2t71vxyII5owCVByrKeAdCeOM8CDy4edUea03pUPeb9YYbw2sixOd5Cu++WT9WA3PlvHy4VXfIS8+uLv+CL8qscG6d1EZ2fVlt06+y/GjZYvLLbNYTbTXu52Fxcf1o4zu9XPBB/ERWDGwt79cXf+XF+VS20+yt1Je2di2p3Evalpn3o48RpDgo2ABvZfgAeHCphPNhbDaH3PT7eBvbVAX/eN60nv9Yn7q6PSNpDXOmzrHntUXtYiOYkiO+uOvq4+NY47DX31xdf5MX5V9+RN99cXP8AkRflQFFs1rS3dnBcLjEsatjyJHrD4HI+FZPNag2O2Vu0lu7CPU54e6OpRRDGQ0Uw3lcb3Ecd4EDgOHnVSNir/wCubj8PF+VAW1RW2/pJWycQxIJZ8BiC2EjB5bxHEk890feKfIvUPri4/DQ/lWpdp7dor+4jln7xIrAtId0FsovNV4KRyx0qPk2SrhuJcdFw6svKVdz8eX/f8F3onpmbtFW9iRY2OO0iJ9TPiytnK+ZB4eVbD1HaK2txme4hiH25VXPuyeNfm6UcCAMk8ABxJJ4AAeJPKt6bL+jmzt4Yi9rCZwi9o7L2jdpujfIZ84455cK1Yl0rE+RN+IOnUYc4djxv0dEnpZs2O7arc3jeVvbO4/iYKMdRmonb7Ubqea2nuLOS1hAeNDJIjEvJuniqEmPITHHnW6I4gowoAA8AMD7q6dQ0+OeNo5kWSNhhlYZBFWuLf2LY2a3o5W6pW1uD9mgSa2b6HrZhYySHISad3jz9DCLvDoxVmHvzWC9H+wVpdpLcyI7wNcSC3iaVzH2KHdUkE5fJDH1iRjFbVjjCgBQAAMAAYAA5ADwq06j1OOTBQgv2V+DgPGk5Se9nKsPtfoffLG4t/GWNgvR+aH4MBWYpVGWpP7A64bvTreZvbKBZM8+0T1Xz5HKk/GqConZB+7anqFkeCuwu4R9mbhKB0Dj+Y1bUAqfvdg7OVy7Q7rMctuSPGGPiSEYAnrzqgpWMoxktSWzCUIzWpLZParsFZz26wGIRhDmN4vUkjb6aOOIbPHjnPjmsHDtJc6Wyxapma2J3Y75F9nyW4QeyftjgfHxIva4TQq6lXUMrDBBGQQeYIPMVkZpa+h8gnV1DIwZWGQynIIPIgjmKjNkE7zqeoXp4qjC0hP2YeMpHQuf5TWK2k0yfRIZrrTpF7sAS9pKSURmOA8Dc19YglOR49MZf0S3cH6NhiifekjH69WBWRZmJMm+rcR6xPHxxQFrSlKAh9oU7rrVldDgl0rWkvlve3AfeSGXPQVZXl6kUbSSuqIgyzMQFA8yTyqI9MWpwrYGIv/xTMr2yIN6QyRsGDBRxAGDluX+1efZ3Q5NXSG+1J1eJgHhtIyewXyaTPzr9DwHLpQHc2rXer5WyL2tjya6I3Zpx4iBTxRf2h+HiKzA9Gth3Zbfu67qnIbJEm8ebmQHeLHxyccOWOFUyqAMAYA5AV9rxrf1MoycXuL0yY0L0cWVpIJI42eRfZeRy5X+6DwB64z1qnpSiSXhGVlk7Hym9v8ipn0kas1vps5jz2sgEMQHMyTHcXHX1s/CqaojaN+9azY2o4pbK15L5bw9SAe/eLH7q9NZTbO6OtpaQW68oo1TPmQPWb4nJ+NZGlKAUpSgInbde732n3w4ASG2mP7OfghPRXA/iq2rB7baF3zT7iAe08Z3P3i8U93rAU2I13vmn2859p4xv/vF9V/d6wNAZylKUApSlARO3jd4u9PsBxEkvbzD9lb8QD0ZyB/hNe/aXYdLiQXNvIbW8QerPGPa+zKvKVeh4/wC1Y/ZNe86rqF4eKxFbOE9IvWmI6FyP4TVTrOtQ2kLTXMixxrzZj9wA5sT4AcTQE3ou3LJMLTVEW2uf6jg/8PcdYnPI/Ybj/sOGqbbS3EzWukKs0inEty39Ht/eR86/2V+PjjGXel3GvKBOjWmn7wZVZR3mfHsscg9iv+p9xrlZx3GgruFDc6aCSHRB29tk5JkVQO2Tj7Q4j7gQKPZfYmK0LSuzXF1J85cS8Xb7K+EaeSr054FYz0b/AKhr3Tzw7pOTGP2E+Xi5+R3l+FVmm6nFcRLLA6yRsMhlOQf/AHyqR11O663Z3I4Jdo1rJ5b49eA+84Zfh1oC4pSlAKUpQCon0eDvE19qHMXE/ZxH9hb5RCOjNvH7qyfpD1lrbTbh489oy9nGBzMkp3Ex1y2fhXv2X0UWlnBbj+yjVSR4sB6x+LZPxoDKUpSgFKUoBUTsS/d7/ULE8AJBcwj9nP7YHRXB/iq2qJ2wTu2pafejgrMbSY/Ym4xE9BIP5hQFtSlKA4SyhVLMQFUEkngABzJqCvfSNNISbSFBH/VeZiC3kwRR6o8Rk56CqbbS1eTT7lIsljE2AOZ8SB7wCPjWt7eZWUMhypGRjyql6rmW46iq/fs57rfULsRRVXvfk92yu1osbGOzjt5p73LbqKMiZnLM0pk5KuTxLcR/rVDo+xDyzLd6q63FwOMcQ/o9v/cU+032248OgNYLZRC2pQ7n9mkjP0VgFUH3tjH93pW0Km4F8r6FOa8lh0zJnk48bLF5FCKUqaWJE6nsXLaytdaOyxSMd6W1bhbz+eB/ZP5MOHnjjUvt3t/FdWQh7KaC9SVHEbrgwSRMrByx4Mp5Arzz4ca29Wi/SnbsmqSF+UkaFD4FVG6QPcQfv61oyLHXByiWvSMSvLyo1Wvx5/z+DPaX6am7QC7gVYyeLxMSUHmVYesB44OehracUoZQykFWAIIOQQeIIPiK/MMjgAk8hX6E2FtJItNtUlyHWJcg8x4hT1AIHwrRiXSs3yLP4g6ZRhOEqfG9+P8ApnaUpU45ciNqW71q1hZjikO9eSj936sH85J+Aq3qJ2BXvF1qF+eIlm7CI/sbf1cjozbx+Aq2oBSlKAUpSgFT+3uhm7064hX2yhaPHPtE9ZMeR3lA+NUFKAw+x+ud8sbe48ZI1LdH5OP4gazFROwTd3utQsDwEU3bxD9jcetgDyVww/xCrOWUKpZiAqgkknAAHMk+AFAYbbDaYWNsZN3fkYhIYxzllbgiDHXiegNT2iejBRApupZe8OS8xik3ULuSzBVxgAZwCPKmzEJ1O8OpSg93i3o7JCOY5SXJB8Wxheg91XtYTrjNamtmuyuFi1NbRj9F0GG1QrAm7vHLMSWZj5sx4sayFKVkkktIzSUVpClKV6eisZr+zcF7GI7iMOAcqckMp81YcRWTpXjW/qZRk4vcXpms9c9FCW8Xb2HaSXEDrKkcrB0k3DkxlcAZI5HnkCrnZvaCO9to7iH2XHEHmjDgyN1U5FZOoC/H6I1DvA4WN64E4/qwXJ4LN0WTkx8+J8K8jFR8JGdt1lr5WSbf5L+p7b7XDaadcSp85ubseOfaP6qY65YH4VQ1EbXP3nU9PshxVGN3MPsxcIQehcn+EVkajP7I6GLOxt7fxijUNjxfGXPxYmsxSlAKUpQClKUApSlAat242pjs9YgnhHaypA8VxGp3fUYhogWIIDBsnHPGK817tt+mHgsAjWyTse8Mzgl41GexjYc2fkcgYA8c1CasH7zcdr8520m/n6W+3/bGOmK88Zffj7EEy9onZgczJvDcx1ziqz5ufc468Hcx+Hcd4Xd5Plx3v19Nn6atrZY0VEUKiAKqgYAUDAAHkBXZUV8r9S+p5PxkX5U+WGpfU8n4yL8qszhi1pUSdsdS+p5fxcX5V8+WWpfU0v4uL8qAt6VEfLLUvqaX8XF+VPllqX1NL+Li/KgLelRHyy1L6ml/FxflX0bZaj46PL+Li/KgLavJqulx3MEkMy70cilWHQ/7EcwfDFSvyy1H6nm/FRV4Nd2q1GS1mT9FTRb0bDf7xG24Cpy26vE4GeXGvG9LZ43pbPFs1tvNbQG3MZuxA7RxziQIJIV9gnI4sPZOOB3edZLYO6FxqN/cyDclYRpHG2N5IEX2gRwIZyc4+iPOpy13dxdz2d0bvuxwr37OZ/SVtuc8Sb37vcOc9N7c+Nc5i9WttyFCS8P/AEclhdbuvylXKK4v9o2nSlK6Q64UpSgFKUoBSlKAkdqvRpb3shl3nhmOAXTBD45byngSPMYPWuGy/oxt7OQTFnmlX2WfAVM8yqjgD1OTSlYduHLlrySvnL+12eb4/bfgsaUpWZFFKUoBSlKAUpSgFKUoCPvvRvGXLW8zwBjkoFV0BPPdDcU9wOOlZbZ7ZSK03ihZ5H4NI5BYgclGAAq9AKUrTHHqjLnGKT+5Hhi0wm7IxSk/ZmqUpW4kClKUB//Z">
            <a:extLst>
              <a:ext uri="{FF2B5EF4-FFF2-40B4-BE49-F238E27FC236}">
                <a16:creationId xmlns:a16="http://schemas.microsoft.com/office/drawing/2014/main" id="{1E731A41-4B58-696B-CBBE-68719BC8ED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025" y="444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0B4A58EF-999C-9447-AE0C-C7FB3546E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80" y="1258943"/>
            <a:ext cx="25828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11">
            <a:extLst>
              <a:ext uri="{FF2B5EF4-FFF2-40B4-BE49-F238E27FC236}">
                <a16:creationId xmlns:a16="http://schemas.microsoft.com/office/drawing/2014/main" id="{5D4AC07E-4727-297C-4D5F-27D0B061D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600" y="1236662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10AE8C85-4942-0CB6-65A5-9EA8E5A8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844" y="1236662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BF6BDC05-25EF-4C00-CA18-69574E3DF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941" y="119114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B367937E-2C93-6373-CF55-90EE58AF3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281" y="1191149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hlink"/>
                </a:solidFill>
              </a:rPr>
              <a:t>9</a:t>
            </a:r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EB3E8313-660E-C9EB-A2A1-AF7B4593F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80" y="4045229"/>
            <a:ext cx="2582863" cy="248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82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EDF72-ACD4-EF83-7CEE-9F50F44C7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Content Placeholder 2">
            <a:extLst>
              <a:ext uri="{FF2B5EF4-FFF2-40B4-BE49-F238E27FC236}">
                <a16:creationId xmlns:a16="http://schemas.microsoft.com/office/drawing/2014/main" id="{2880E7F5-2C54-94BB-71ED-C02FBD51C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6" y="1117600"/>
            <a:ext cx="5179814" cy="55832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400" dirty="0"/>
              <a:t>bool solve(vector&lt;vector&lt;char&gt;&gt;&amp; board) {</a:t>
            </a:r>
          </a:p>
          <a:p>
            <a:pPr marL="0" indent="0">
              <a:buNone/>
            </a:pPr>
            <a:r>
              <a:rPr lang="en-US" altLang="en-US" sz="1400" dirty="0"/>
              <a:t>    for (int i = 0; i &lt; board.size(); i++) {</a:t>
            </a:r>
          </a:p>
          <a:p>
            <a:pPr marL="0" indent="0">
              <a:buNone/>
            </a:pPr>
            <a:r>
              <a:rPr lang="en-US" altLang="en-US" sz="1400" dirty="0"/>
              <a:t>        for (int j = 0; j &lt; board[i].size(); j++) {</a:t>
            </a:r>
          </a:p>
          <a:p>
            <a:pPr marL="0" indent="0">
              <a:buNone/>
            </a:pPr>
            <a:r>
              <a:rPr lang="en-US" altLang="en-US" sz="1400" dirty="0"/>
              <a:t>            if (board[i][j] == '.') {</a:t>
            </a:r>
          </a:p>
          <a:p>
            <a:pPr marL="0" indent="0">
              <a:buNone/>
            </a:pPr>
            <a:r>
              <a:rPr lang="en-US" altLang="en-US" sz="1400" dirty="0"/>
              <a:t>                for (char ch = '1'; ch &lt;= '9'; ch++) {</a:t>
            </a:r>
          </a:p>
          <a:p>
            <a:pPr marL="0" indent="0">
              <a:buNone/>
            </a:pPr>
            <a:r>
              <a:rPr lang="en-US" altLang="en-US" sz="1400" dirty="0"/>
              <a:t>                    if (isValid(i, j, ch, board)) {</a:t>
            </a:r>
          </a:p>
          <a:p>
            <a:pPr marL="0" indent="0">
              <a:buNone/>
            </a:pPr>
            <a:r>
              <a:rPr lang="en-US" altLang="en-US" sz="1400" dirty="0"/>
              <a:t>                        board[i][j] = ch;</a:t>
            </a:r>
          </a:p>
          <a:p>
            <a:pPr marL="0" indent="0">
              <a:buNone/>
            </a:pPr>
            <a:r>
              <a:rPr lang="en-US" altLang="en-US" sz="1400" dirty="0"/>
              <a:t>                        if (solve(board)) {</a:t>
            </a:r>
          </a:p>
          <a:p>
            <a:pPr marL="0" indent="0">
              <a:buNone/>
            </a:pPr>
            <a:r>
              <a:rPr lang="en-US" altLang="en-US" sz="1400" dirty="0"/>
              <a:t>                            return true;</a:t>
            </a:r>
          </a:p>
          <a:p>
            <a:pPr marL="0" indent="0">
              <a:buNone/>
            </a:pPr>
            <a:r>
              <a:rPr lang="en-US" altLang="en-US" sz="1400" dirty="0"/>
              <a:t>                        } else {</a:t>
            </a:r>
          </a:p>
          <a:p>
            <a:pPr marL="0" indent="0">
              <a:buNone/>
            </a:pPr>
            <a:r>
              <a:rPr lang="en-US" altLang="en-US" sz="1400" dirty="0"/>
              <a:t>                            board[i][j] = '.';</a:t>
            </a:r>
          </a:p>
          <a:p>
            <a:pPr marL="0" indent="0">
              <a:buNone/>
            </a:pPr>
            <a:r>
              <a:rPr lang="en-US" altLang="en-US" sz="1400" dirty="0"/>
              <a:t>                        }</a:t>
            </a:r>
          </a:p>
          <a:p>
            <a:pPr marL="0" indent="0">
              <a:buNone/>
            </a:pPr>
            <a:r>
              <a:rPr lang="en-US" altLang="en-US" sz="1400" dirty="0"/>
              <a:t>                    }</a:t>
            </a:r>
          </a:p>
          <a:p>
            <a:pPr marL="0" indent="0">
              <a:buNone/>
            </a:pPr>
            <a:r>
              <a:rPr lang="en-US" altLang="en-US" sz="1400" dirty="0"/>
              <a:t>                }</a:t>
            </a:r>
          </a:p>
          <a:p>
            <a:pPr marL="0" indent="0">
              <a:buNone/>
            </a:pPr>
            <a:r>
              <a:rPr lang="en-US" altLang="en-US" sz="1400" dirty="0"/>
              <a:t>                // No valid character found for this cell, backtrack.</a:t>
            </a:r>
          </a:p>
          <a:p>
            <a:pPr marL="0" indent="0">
              <a:buNone/>
            </a:pPr>
            <a:r>
              <a:rPr lang="en-US" altLang="en-US" sz="1400" dirty="0"/>
              <a:t>                return false;</a:t>
            </a:r>
          </a:p>
          <a:p>
            <a:pPr marL="0" indent="0">
              <a:buNone/>
            </a:pPr>
            <a:r>
              <a:rPr lang="en-US" altLang="en-US" sz="1400" dirty="0"/>
              <a:t>            }</a:t>
            </a:r>
          </a:p>
          <a:p>
            <a:pPr marL="0" indent="0">
              <a:buNone/>
            </a:pPr>
            <a:r>
              <a:rPr lang="en-US" altLang="en-US" sz="1400" dirty="0"/>
              <a:t>        }</a:t>
            </a:r>
          </a:p>
          <a:p>
            <a:pPr marL="0" indent="0">
              <a:buNone/>
            </a:pPr>
            <a:r>
              <a:rPr lang="en-US" altLang="en-US" sz="1400" dirty="0"/>
              <a:t>    }</a:t>
            </a:r>
          </a:p>
          <a:p>
            <a:pPr marL="0" indent="0">
              <a:buNone/>
            </a:pPr>
            <a:r>
              <a:rPr lang="en-US" altLang="en-US" sz="1400" dirty="0"/>
              <a:t>    return true; // All cells are filled correctly.</a:t>
            </a:r>
          </a:p>
          <a:p>
            <a:pPr marL="0" indent="0">
              <a:buNone/>
            </a:pPr>
            <a:r>
              <a:rPr lang="en-US" altLang="en-US" sz="1400" dirty="0"/>
              <a:t>}</a:t>
            </a:r>
          </a:p>
          <a:p>
            <a:pPr marL="0" indent="0">
              <a:buNone/>
            </a:pPr>
            <a:endParaRPr lang="en-US" alt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A441-3993-2479-642B-3A99D9095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0152" y="908050"/>
            <a:ext cx="3002236" cy="5335587"/>
          </a:xfrm>
        </p:spPr>
        <p:txBody>
          <a:bodyPr/>
          <a:lstStyle/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sz="1400" dirty="0"/>
              <a:t>bool isValid(int row, int col, char ch, vector&lt;vector&lt;char&gt;&gt;&amp; board) {</a:t>
            </a:r>
          </a:p>
          <a:p>
            <a:pPr marL="0" indent="0">
              <a:buNone/>
            </a:pPr>
            <a:r>
              <a:rPr lang="en-US" altLang="en-US" sz="1400" dirty="0"/>
              <a:t>    for (int i = 0; i &lt; 9; i++) {</a:t>
            </a:r>
          </a:p>
          <a:p>
            <a:pPr marL="0" indent="0">
              <a:buNone/>
            </a:pPr>
            <a:r>
              <a:rPr lang="en-US" altLang="en-US" sz="1400" dirty="0"/>
              <a:t>        if (board[row][i] == ch) {</a:t>
            </a:r>
          </a:p>
          <a:p>
            <a:pPr marL="0" indent="0">
              <a:buNone/>
            </a:pPr>
            <a:r>
              <a:rPr lang="en-US" altLang="en-US" sz="1400" dirty="0"/>
              <a:t>            return false;</a:t>
            </a:r>
          </a:p>
          <a:p>
            <a:pPr marL="0" indent="0">
              <a:buNone/>
            </a:pPr>
            <a:r>
              <a:rPr lang="en-US" altLang="en-US" sz="1400" dirty="0"/>
              <a:t>        }</a:t>
            </a:r>
          </a:p>
          <a:p>
            <a:pPr marL="0" indent="0">
              <a:buNone/>
            </a:pPr>
            <a:r>
              <a:rPr lang="en-US" altLang="en-US" sz="1400" dirty="0"/>
              <a:t>        if (board[i][col] == ch) {</a:t>
            </a:r>
          </a:p>
          <a:p>
            <a:pPr marL="0" indent="0">
              <a:buNone/>
            </a:pPr>
            <a:r>
              <a:rPr lang="en-US" altLang="en-US" sz="1400" dirty="0"/>
              <a:t>            return false;</a:t>
            </a:r>
          </a:p>
          <a:p>
            <a:pPr marL="0" indent="0">
              <a:buNone/>
            </a:pPr>
            <a:r>
              <a:rPr lang="en-US" altLang="en-US" sz="1400" dirty="0"/>
              <a:t>        }</a:t>
            </a:r>
          </a:p>
          <a:p>
            <a:pPr marL="0" indent="0">
              <a:buNone/>
            </a:pPr>
            <a:r>
              <a:rPr lang="en-US" altLang="en-US" sz="1400" dirty="0"/>
              <a:t>        if (board[3 * (row / 3) + i / 3][3 * (col / 3) + i % 3] == ch) {</a:t>
            </a:r>
          </a:p>
          <a:p>
            <a:pPr marL="0" indent="0">
              <a:buNone/>
            </a:pPr>
            <a:r>
              <a:rPr lang="en-US" altLang="en-US" sz="1400" dirty="0"/>
              <a:t>            return false;</a:t>
            </a:r>
          </a:p>
          <a:p>
            <a:pPr marL="0" indent="0">
              <a:buNone/>
            </a:pPr>
            <a:r>
              <a:rPr lang="en-US" altLang="en-US" sz="1400" dirty="0"/>
              <a:t>        }</a:t>
            </a:r>
          </a:p>
          <a:p>
            <a:pPr marL="0" indent="0">
              <a:buNone/>
            </a:pPr>
            <a:r>
              <a:rPr lang="en-US" altLang="en-US" sz="1400" dirty="0"/>
              <a:t>    }</a:t>
            </a:r>
          </a:p>
          <a:p>
            <a:pPr marL="0" indent="0">
              <a:buNone/>
            </a:pPr>
            <a:r>
              <a:rPr lang="en-US" altLang="en-US" sz="1400" dirty="0"/>
              <a:t>    return true;</a:t>
            </a:r>
          </a:p>
          <a:p>
            <a:pPr marL="0" indent="0">
              <a:buNone/>
            </a:pPr>
            <a:r>
              <a:rPr lang="en-US" alt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6CAD655D-6FC1-9F6F-5FB6-52F15416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5D7765-707E-FE49-9D5A-965E4696ACDC}" type="slidenum">
              <a:rPr lang="en-US" altLang="en-US" baseline="0"/>
              <a:pPr eaLnBrk="1" hangingPunct="1"/>
              <a:t>11</a:t>
            </a:fld>
            <a:endParaRPr lang="en-US" altLang="en-US" baseline="0"/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912D944F-6EB1-83F8-F3D6-E7E78EBA7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04813"/>
            <a:ext cx="61198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baseline="0" dirty="0">
                <a:solidFill>
                  <a:srgbClr val="30B439"/>
                </a:solidFill>
                <a:latin typeface="Comic Sans MS" panose="030F0902030302020204" pitchFamily="66" charset="0"/>
              </a:rPr>
              <a:t>Backtracking - Code</a:t>
            </a:r>
          </a:p>
        </p:txBody>
      </p:sp>
      <p:sp>
        <p:nvSpPr>
          <p:cNvPr id="13316" name="AutoShape 2" descr="data:image/jpeg;base64,/9j/4AAQSkZJRgABAQAAAQABAAD/2wCEAAkGBhQSEBQUERQVFRUVFxwaGRgXFB4YGRgYGRoYIBgZHBoZHyYgGB8jIRcaHy8hIycvLC84GCExNTArNigrLikBCQoKDgwOGg8OGjUjHiQ1LDQ0LDY1LTU1MDE1NTUvKTUuNDQtKS8pLS81MC0sLDQpLCwvLCwsLCwsLCksKSosNP/AABEIAKgAsAMBIgACEQEDEQH/xAAcAAEBAAIDAQEAAAAAAAAAAAAABgUHAgMEAQj/xABHEAACAQMBBQQFCAYIBgMAAAABAgMABBEFBhIhMWETFEFRByIycYEWM1JVYpGU0RUjY3OSojRCQ3KCk6GxJDV0weHwU7Kz/8QAGgEBAAIDAQAAAAAAAAAAAAAAAAQFAgMGAf/EACoRAAICAgEEAAYBBQAAAAAAAAABAgMEERIFEyFBBhQxUWGRIhVxgaHB/9oADAMBAAIRAxEAPwDeNKUoBSlKAUpSgFKUoBSlfHbAyeAHM9KAj9qPSfb2cphVXmlX2lTAVM+DMeGegya57K+kq3vZBFuvDMQSEfBD457rA4JHkcHpWje3LlnZgzM7FmByCxY5ORzyfGu+wuezngcMEKzRkMTugHfXiSeAGM56ZqsWXLucdeDuJfDtCwu7yfLW9+vps/TNK+A19qzOHFKUoBSlKAUpSgFKUoBSlKAUpSgFKUoBSlSe0O3PZzd0sY+9Xh5xqf1cI+nM/JAPo8z0yKAzO0O0kFlCZbmQIvIDmzt4KijizHyFSaaRd6ud+9D2lieK2gOJph4Gdh7Cn/4x8fM5LZ7YbdlF1fyd6vPByMRwj6MKclA+lzPSq2gNbekD0cWqWs1zbgwPDCzbsYHZv2a8AUxwOBjIx1zXbsR6NbQ2sc8694eeBSRIAUUSICQqgc+ON45PliqX0gf8qvv+ml/+hrv2O/5dZ/8ATQ//AJJWvtw5cteSX87kdrs83x+xMfo+70c5tg95p45wE71xbj9kT84g+gePl51XaDtBBewia2kEiHy5qfFWHNSPI1kaj9e2HYTNd6bILa7Pt8P1NwPozIOZ+2OIz92wiFhSpbZvbhZpTa3UZtb1Rxhc8HH04X5SL7uI4+WaqaAUpSgFKUoBSlKAUpSgFKUoBXTd3iRI0krqiIMszEBVA8STyrEbT7YwWKqJN6SaThFBGN6WVvJVHh1PCsFZ7I3F/Is+r4CA70dijZiTyMzf2z9PZH+lAdT61dauSlgWtbLOGu2XEkw8RbqfZHh2h+HLBq9ntmoLKLs7ZAoPFmPF3bxZ2PFj1NZJEAAAAAAwAOAAHIVyoBSlKAkfSbrsEOn3MUkirJNBIsac3clSBhRk4zwzy612ej3aS3ns4IopVaWKCJXj4q6lUUHKsAcZ4ZHDrWpby7ae5uJ5M9o8rjjzVUdlRB5BQvLzya6XvGgdLiP5yF1ZSOZ9YBk6hgSpHWuiXRU6OfL+Wt/gpn1RK/tcfG9bP0VSlK50uTEbSbK299EEuEzunKOp3ZI28GRxxU8unDiDUxFtFdaURHqZM9qThL1V4pnktwg5eW+OB8eNX1cJYgylWAZSMEEZBB5gg8xQHy3uFdVdGVlYZVlIIIPIgjgRXZUHPsvc6a5l0n9ZbklpLF29Xjza3Y/Nt9nkfuAotmNrYL6MtCSHQ4kicbssTeKuh4j38jigM1SlKAUpSgFKx+va5HZ27zzE7iDkBlmJOFVR4kkgAVraT0tXhfeS3t1T6Du5fHV19UH/AAn41Kow7shN1x3o0W5FdOu49bNs1FapttLcSta6QqzSqcS3Df0e397D51/JV+PIisRp99ca8XVm7nZxMFlijfNxMxUEqzgfq4jn+rxbj8Ng6XpUVtEsUEaxxqMBVGB/5PU8ajzhKEnGS00bk01tGH2X2JjtC0rs1xdP85cS8Xboo5Rp5KP9ao6UrE9FKUoBSlKA0/ttsq36VSKx3We6SSeSJzurGVIBkDAEjtCTwxzB864bF7INJqUkd6VRrMxSdih3hKXBMblzjKqR7IHPGardjV7zqOoXx4qHFpCfsQfOEdGkP8tfNpU7rrFjdjglwGs5T1b14D/ECPuqf/UMhVdrl4I3ylPc7vH+Rb0pSoBJFKUoBUxtPsOly4uIHa2vEHqXEfMj6Mi8pU6H/wAGnpQEbo23DxzLaaogt7g8I5B/R7jrG59lvsHjx6gVZV4dZ0SG7haG5jWSNuasPHwIPNSPAjjUFfavdaGUjdjfWspKwB3C3ETBSQjMeEkYA9rmPuFZQhKclGK22eNpLbNl0rU0fpavA+89vbsn0Edw+Ojt6pP+EfCtk6Drkd5bpPCTuOORGGUg4ZWHgQQQRUi/Dux0nYtbNNWRXdvtveiV9MNsxsY5BnchnR5MfQw67x6KXU/DNayBr9CyRhgQwBBGCCMgg8wR41qrbnYK0tXtZ0R0t2uVjuIlmdY9yXKhgA2UCtu8FIGDVl07qcMaDhNfog52A8mSlF60YvYLVp7aa5nhs57mBgkbmEqSJI94nCEgvgPjhy5Vc23pZsC27O0tq/0bmB4iPexBUfFqqrDT44I1ihRY41GFVRgD4V2T2yuMOqsPJgCPuNVeVf37ZWa1ssKalVWoL0eD5S2xheZZ4njRSxZHVxgf3Sc+6oybb68c70SQxJ4LIrO5HhvFWUKegzjzr17Z+ju0NvJNb2sazx4cGJdwsFYFxhcBsgHgQamYJ1dQynIPEEVzXVsy7H4qvxv2c/1zPvxeCp8J+y+2U2t71vxyII5owCVByrKeAdCeOM8CDy4edUea03pUPeb9YYbw2sixOd5Cu++WT9WA3PlvHy4VXfIS8+uLv+CL8qscG6d1EZ2fVlt06+y/GjZYvLLbNYTbTXu52Fxcf1o4zu9XPBB/ERWDGwt79cXf+XF+VS20+yt1Je2di2p3Evalpn3o48RpDgo2ABvZfgAeHCphPNhbDaH3PT7eBvbVAX/eN60nv9Yn7q6PSNpDXOmzrHntUXtYiOYkiO+uOvq4+NY47DX31xdf5MX5V9+RN99cXP8AkRflQFFs1rS3dnBcLjEsatjyJHrD4HI+FZPNag2O2Vu0lu7CPU54e6OpRRDGQ0Uw3lcb3Ecd4EDgOHnVSNir/wCubj8PF+VAW1RW2/pJWycQxIJZ8BiC2EjB5bxHEk890feKfIvUPri4/DQ/lWpdp7dor+4jln7xIrAtId0FsovNV4KRyx0qPk2SrhuJcdFw6svKVdz8eX/f8F3onpmbtFW9iRY2OO0iJ9TPiytnK+ZB4eVbD1HaK2txme4hiH25VXPuyeNfm6UcCAMk8ABxJJ4AAeJPKt6bL+jmzt4Yi9rCZwi9o7L2jdpujfIZ84455cK1Yl0rE+RN+IOnUYc4djxv0dEnpZs2O7arc3jeVvbO4/iYKMdRmonb7Ubqea2nuLOS1hAeNDJIjEvJuniqEmPITHHnW6I4gowoAA8AMD7q6dQ0+OeNo5kWSNhhlYZBFWuLf2LY2a3o5W6pW1uD9mgSa2b6HrZhYySHISad3jz9DCLvDoxVmHvzWC9H+wVpdpLcyI7wNcSC3iaVzH2KHdUkE5fJDH1iRjFbVjjCgBQAAMAAYAA5ADwq06j1OOTBQgv2V+DgPGk5Se9nKsPtfoffLG4t/GWNgvR+aH4MBWYpVGWpP7A64bvTreZvbKBZM8+0T1Xz5HKk/GqConZB+7anqFkeCuwu4R9mbhKB0Dj+Y1bUAqfvdg7OVy7Q7rMctuSPGGPiSEYAnrzqgpWMoxktSWzCUIzWpLZParsFZz26wGIRhDmN4vUkjb6aOOIbPHjnPjmsHDtJc6Wyxapma2J3Y75F9nyW4QeyftjgfHxIva4TQq6lXUMrDBBGQQeYIPMVkZpa+h8gnV1DIwZWGQynIIPIgjmKjNkE7zqeoXp4qjC0hP2YeMpHQuf5TWK2k0yfRIZrrTpF7sAS9pKSURmOA8Dc19YglOR49MZf0S3cH6NhiifekjH69WBWRZmJMm+rcR6xPHxxQFrSlKAh9oU7rrVldDgl0rWkvlve3AfeSGXPQVZXl6kUbSSuqIgyzMQFA8yTyqI9MWpwrYGIv/xTMr2yIN6QyRsGDBRxAGDluX+1efZ3Q5NXSG+1J1eJgHhtIyewXyaTPzr9DwHLpQHc2rXer5WyL2tjya6I3Zpx4iBTxRf2h+HiKzA9Gth3Zbfu67qnIbJEm8ebmQHeLHxyccOWOFUyqAMAYA5AV9rxrf1MoycXuL0yY0L0cWVpIJI42eRfZeRy5X+6DwB64z1qnpSiSXhGVlk7Hym9v8ipn0kas1vps5jz2sgEMQHMyTHcXHX1s/CqaojaN+9azY2o4pbK15L5bw9SAe/eLH7q9NZTbO6OtpaQW68oo1TPmQPWb4nJ+NZGlKAUpSgInbde732n3w4ASG2mP7OfghPRXA/iq2rB7baF3zT7iAe08Z3P3i8U93rAU2I13vmn2859p4xv/vF9V/d6wNAZylKUApSlARO3jd4u9PsBxEkvbzD9lb8QD0ZyB/hNe/aXYdLiQXNvIbW8QerPGPa+zKvKVeh4/wC1Y/ZNe86rqF4eKxFbOE9IvWmI6FyP4TVTrOtQ2kLTXMixxrzZj9wA5sT4AcTQE3ou3LJMLTVEW2uf6jg/8PcdYnPI/Ybj/sOGqbbS3EzWukKs0inEty39Ht/eR86/2V+PjjGXel3GvKBOjWmn7wZVZR3mfHsscg9iv+p9xrlZx3GgruFDc6aCSHRB29tk5JkVQO2Tj7Q4j7gQKPZfYmK0LSuzXF1J85cS8Xb7K+EaeSr054FYz0b/AKhr3Tzw7pOTGP2E+Xi5+R3l+FVmm6nFcRLLA6yRsMhlOQf/AHyqR11O663Z3I4Jdo1rJ5b49eA+84Zfh1oC4pSlAKUpQCon0eDvE19qHMXE/ZxH9hb5RCOjNvH7qyfpD1lrbTbh489oy9nGBzMkp3Ex1y2fhXv2X0UWlnBbj+yjVSR4sB6x+LZPxoDKUpSgFKUoBUTsS/d7/ULE8AJBcwj9nP7YHRXB/iq2qJ2wTu2pafejgrMbSY/Ym4xE9BIP5hQFtSlKA4SyhVLMQFUEkngABzJqCvfSNNISbSFBH/VeZiC3kwRR6o8Rk56CqbbS1eTT7lIsljE2AOZ8SB7wCPjWt7eZWUMhypGRjyql6rmW46iq/fs57rfULsRRVXvfk92yu1osbGOzjt5p73LbqKMiZnLM0pk5KuTxLcR/rVDo+xDyzLd6q63FwOMcQ/o9v/cU+032248OgNYLZRC2pQ7n9mkjP0VgFUH3tjH93pW0Km4F8r6FOa8lh0zJnk48bLF5FCKUqaWJE6nsXLaytdaOyxSMd6W1bhbz+eB/ZP5MOHnjjUvt3t/FdWQh7KaC9SVHEbrgwSRMrByx4Mp5Arzz4ca29Wi/SnbsmqSF+UkaFD4FVG6QPcQfv61oyLHXByiWvSMSvLyo1Wvx5/z+DPaX6am7QC7gVYyeLxMSUHmVYesB44OehracUoZQykFWAIIOQQeIIPiK/MMjgAk8hX6E2FtJItNtUlyHWJcg8x4hT1AIHwrRiXSs3yLP4g6ZRhOEqfG9+P8ApnaUpU45ciNqW71q1hZjikO9eSj936sH85J+Aq3qJ2BXvF1qF+eIlm7CI/sbf1cjozbx+Aq2oBSlKAUpSgFT+3uhm7064hX2yhaPHPtE9ZMeR3lA+NUFKAw+x+ud8sbe48ZI1LdH5OP4gazFROwTd3utQsDwEU3bxD9jcetgDyVww/xCrOWUKpZiAqgkknAAHMk+AFAYbbDaYWNsZN3fkYhIYxzllbgiDHXiegNT2iejBRApupZe8OS8xik3ULuSzBVxgAZwCPKmzEJ1O8OpSg93i3o7JCOY5SXJB8Wxheg91XtYTrjNamtmuyuFi1NbRj9F0GG1QrAm7vHLMSWZj5sx4sayFKVkkktIzSUVpClKV6eisZr+zcF7GI7iMOAcqckMp81YcRWTpXjW/qZRk4vcXpms9c9FCW8Xb2HaSXEDrKkcrB0k3DkxlcAZI5HnkCrnZvaCO9to7iH2XHEHmjDgyN1U5FZOoC/H6I1DvA4WN64E4/qwXJ4LN0WTkx8+J8K8jFR8JGdt1lr5WSbf5L+p7b7XDaadcSp85ubseOfaP6qY65YH4VQ1EbXP3nU9PshxVGN3MPsxcIQehcn+EVkajP7I6GLOxt7fxijUNjxfGXPxYmsxSlAKUpQClKUApSlAat242pjs9YgnhHaypA8VxGp3fUYhogWIIDBsnHPGK817tt+mHgsAjWyTse8Mzgl41GexjYc2fkcgYA8c1CasH7zcdr8520m/n6W+3/bGOmK88Zffj7EEy9onZgczJvDcx1ziqz5ufc468Hcx+Hcd4Xd5Plx3v19Nn6atrZY0VEUKiAKqgYAUDAAHkBXZUV8r9S+p5PxkX5U+WGpfU8n4yL8qszhi1pUSdsdS+p5fxcX5V8+WWpfU0v4uL8qAt6VEfLLUvqaX8XF+VPllqX1NL+Li/KgLelRHyy1L6ml/FxflX0bZaj46PL+Li/KgLavJqulx3MEkMy70cilWHQ/7EcwfDFSvyy1H6nm/FRV4Nd2q1GS1mT9FTRb0bDf7xG24Cpy26vE4GeXGvG9LZ43pbPFs1tvNbQG3MZuxA7RxziQIJIV9gnI4sPZOOB3edZLYO6FxqN/cyDclYRpHG2N5IEX2gRwIZyc4+iPOpy13dxdz2d0bvuxwr37OZ/SVtuc8Sb37vcOc9N7c+Nc5i9WttyFCS8P/AEclhdbuvylXKK4v9o2nSlK6Q64UpSgFKUoBSlKAkdqvRpb3shl3nhmOAXTBD45byngSPMYPWuGy/oxt7OQTFnmlX2WfAVM8yqjgD1OTSlYduHLlrySvnL+12eb4/bfgsaUpWZFFKUoBSlKAUpSgFKUoCPvvRvGXLW8zwBjkoFV0BPPdDcU9wOOlZbZ7ZSK03ihZ5H4NI5BYgclGAAq9AKUrTHHqjLnGKT+5Hhi0wm7IxSk/ZmqUpW4kClKUB//Z">
            <a:extLst>
              <a:ext uri="{FF2B5EF4-FFF2-40B4-BE49-F238E27FC236}">
                <a16:creationId xmlns:a16="http://schemas.microsoft.com/office/drawing/2014/main" id="{DC8E1D69-9B14-75CF-DEF4-8F9F5C14EB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625" y="-1079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AutoShape 4" descr="data:image/jpeg;base64,/9j/4AAQSkZJRgABAQAAAQABAAD/2wCEAAkGBhQSEBQUERQVFRUVFxwaGRgXFB4YGRgYGRoYIBgZHBoZHyYgGB8jIRcaHy8hIycvLC84GCExNTArNigrLikBCQoKDgwOGg8OGjUjHiQ1LDQ0LDY1LTU1MDE1NTUvKTUuNDQtKS8pLS81MC0sLDQpLCwvLCwsLCwsLCksKSosNP/AABEIAKgAsAMBIgACEQEDEQH/xAAcAAEBAAIDAQEAAAAAAAAAAAAABgUHAgMEAQj/xABHEAACAQMBBQQFCAYIBgMAAAABAgMABBEFBhIhMWETFEFRByIycYEWM1JVYpGU0RUjY3OSojRCQ3KCk6GxJDV0weHwU7Kz/8QAGgEBAAIDAQAAAAAAAAAAAAAAAAQFAgMGAf/EACoRAAICAgEEAAYBBQAAAAAAAAABAgMEERIFEyFBBhQxUWGRIhVxgaHB/9oADAMBAAIRAxEAPwDeNKUoBSlKAUpSgFKUoBSlfHbAyeAHM9KAj9qPSfb2cphVXmlX2lTAVM+DMeGegya57K+kq3vZBFuvDMQSEfBD457rA4JHkcHpWje3LlnZgzM7FmByCxY5ORzyfGu+wuezngcMEKzRkMTugHfXiSeAGM56ZqsWXLucdeDuJfDtCwu7yfLW9+vps/TNK+A19qzOHFKUoBSlKAUpSgFKUoBSlKAUpSgFKUoBSlSe0O3PZzd0sY+9Xh5xqf1cI+nM/JAPo8z0yKAzO0O0kFlCZbmQIvIDmzt4KijizHyFSaaRd6ud+9D2lieK2gOJph4Gdh7Cn/4x8fM5LZ7YbdlF1fyd6vPByMRwj6MKclA+lzPSq2gNbekD0cWqWs1zbgwPDCzbsYHZv2a8AUxwOBjIx1zXbsR6NbQ2sc8694eeBSRIAUUSICQqgc+ON45PliqX0gf8qvv+ml/+hrv2O/5dZ/8ATQ//AJJWvtw5cteSX87kdrs83x+xMfo+70c5tg95p45wE71xbj9kT84g+gePl51XaDtBBewia2kEiHy5qfFWHNSPI1kaj9e2HYTNd6bILa7Pt8P1NwPozIOZ+2OIz92wiFhSpbZvbhZpTa3UZtb1Rxhc8HH04X5SL7uI4+WaqaAUpSgFKUoBSlKAUpSgFKUoBXTd3iRI0krqiIMszEBVA8STyrEbT7YwWKqJN6SaThFBGN6WVvJVHh1PCsFZ7I3F/Is+r4CA70dijZiTyMzf2z9PZH+lAdT61dauSlgWtbLOGu2XEkw8RbqfZHh2h+HLBq9ntmoLKLs7ZAoPFmPF3bxZ2PFj1NZJEAAAAAAwAOAAHIVyoBSlKAkfSbrsEOn3MUkirJNBIsac3clSBhRk4zwzy612ej3aS3ns4IopVaWKCJXj4q6lUUHKsAcZ4ZHDrWpby7ae5uJ5M9o8rjjzVUdlRB5BQvLzya6XvGgdLiP5yF1ZSOZ9YBk6hgSpHWuiXRU6OfL+Wt/gpn1RK/tcfG9bP0VSlK50uTEbSbK299EEuEzunKOp3ZI28GRxxU8unDiDUxFtFdaURHqZM9qThL1V4pnktwg5eW+OB8eNX1cJYgylWAZSMEEZBB5gg8xQHy3uFdVdGVlYZVlIIIPIgjgRXZUHPsvc6a5l0n9ZbklpLF29Xjza3Y/Nt9nkfuAotmNrYL6MtCSHQ4kicbssTeKuh4j38jigM1SlKAUpSgFKx+va5HZ27zzE7iDkBlmJOFVR4kkgAVraT0tXhfeS3t1T6Du5fHV19UH/AAn41Kow7shN1x3o0W5FdOu49bNs1FapttLcSta6QqzSqcS3Df0e397D51/JV+PIisRp99ca8XVm7nZxMFlijfNxMxUEqzgfq4jn+rxbj8Ng6XpUVtEsUEaxxqMBVGB/5PU8ajzhKEnGS00bk01tGH2X2JjtC0rs1xdP85cS8Xboo5Rp5KP9ao6UrE9FKUoBSlKA0/ttsq36VSKx3We6SSeSJzurGVIBkDAEjtCTwxzB864bF7INJqUkd6VRrMxSdih3hKXBMblzjKqR7IHPGardjV7zqOoXx4qHFpCfsQfOEdGkP8tfNpU7rrFjdjglwGs5T1b14D/ECPuqf/UMhVdrl4I3ylPc7vH+Rb0pSoBJFKUoBUxtPsOly4uIHa2vEHqXEfMj6Mi8pU6H/wAGnpQEbo23DxzLaaogt7g8I5B/R7jrG59lvsHjx6gVZV4dZ0SG7haG5jWSNuasPHwIPNSPAjjUFfavdaGUjdjfWspKwB3C3ETBSQjMeEkYA9rmPuFZQhKclGK22eNpLbNl0rU0fpavA+89vbsn0Edw+Ojt6pP+EfCtk6Drkd5bpPCTuOORGGUg4ZWHgQQQRUi/Dux0nYtbNNWRXdvtveiV9MNsxsY5BnchnR5MfQw67x6KXU/DNayBr9CyRhgQwBBGCCMgg8wR41qrbnYK0tXtZ0R0t2uVjuIlmdY9yXKhgA2UCtu8FIGDVl07qcMaDhNfog52A8mSlF60YvYLVp7aa5nhs57mBgkbmEqSJI94nCEgvgPjhy5Vc23pZsC27O0tq/0bmB4iPexBUfFqqrDT44I1ihRY41GFVRgD4V2T2yuMOqsPJgCPuNVeVf37ZWa1ssKalVWoL0eD5S2xheZZ4njRSxZHVxgf3Sc+6oybb68c70SQxJ4LIrO5HhvFWUKegzjzr17Z+ju0NvJNb2sazx4cGJdwsFYFxhcBsgHgQamYJ1dQynIPEEVzXVsy7H4qvxv2c/1zPvxeCp8J+y+2U2t71vxyII5owCVByrKeAdCeOM8CDy4edUea03pUPeb9YYbw2sixOd5Cu++WT9WA3PlvHy4VXfIS8+uLv+CL8qscG6d1EZ2fVlt06+y/GjZYvLLbNYTbTXu52Fxcf1o4zu9XPBB/ERWDGwt79cXf+XF+VS20+yt1Je2di2p3Evalpn3o48RpDgo2ABvZfgAeHCphPNhbDaH3PT7eBvbVAX/eN60nv9Yn7q6PSNpDXOmzrHntUXtYiOYkiO+uOvq4+NY47DX31xdf5MX5V9+RN99cXP8AkRflQFFs1rS3dnBcLjEsatjyJHrD4HI+FZPNag2O2Vu0lu7CPU54e6OpRRDGQ0Uw3lcb3Ecd4EDgOHnVSNir/wCubj8PF+VAW1RW2/pJWycQxIJZ8BiC2EjB5bxHEk890feKfIvUPri4/DQ/lWpdp7dor+4jln7xIrAtId0FsovNV4KRyx0qPk2SrhuJcdFw6svKVdz8eX/f8F3onpmbtFW9iRY2OO0iJ9TPiytnK+ZB4eVbD1HaK2txme4hiH25VXPuyeNfm6UcCAMk8ABxJJ4AAeJPKt6bL+jmzt4Yi9rCZwi9o7L2jdpujfIZ84455cK1Yl0rE+RN+IOnUYc4djxv0dEnpZs2O7arc3jeVvbO4/iYKMdRmonb7Ubqea2nuLOS1hAeNDJIjEvJuniqEmPITHHnW6I4gowoAA8AMD7q6dQ0+OeNo5kWSNhhlYZBFWuLf2LY2a3o5W6pW1uD9mgSa2b6HrZhYySHISad3jz9DCLvDoxVmHvzWC9H+wVpdpLcyI7wNcSC3iaVzH2KHdUkE5fJDH1iRjFbVjjCgBQAAMAAYAA5ADwq06j1OOTBQgv2V+DgPGk5Se9nKsPtfoffLG4t/GWNgvR+aH4MBWYpVGWpP7A64bvTreZvbKBZM8+0T1Xz5HKk/GqConZB+7anqFkeCuwu4R9mbhKB0Dj+Y1bUAqfvdg7OVy7Q7rMctuSPGGPiSEYAnrzqgpWMoxktSWzCUIzWpLZParsFZz26wGIRhDmN4vUkjb6aOOIbPHjnPjmsHDtJc6Wyxapma2J3Y75F9nyW4QeyftjgfHxIva4TQq6lXUMrDBBGQQeYIPMVkZpa+h8gnV1DIwZWGQynIIPIgjmKjNkE7zqeoXp4qjC0hP2YeMpHQuf5TWK2k0yfRIZrrTpF7sAS9pKSURmOA8Dc19YglOR49MZf0S3cH6NhiifekjH69WBWRZmJMm+rcR6xPHxxQFrSlKAh9oU7rrVldDgl0rWkvlve3AfeSGXPQVZXl6kUbSSuqIgyzMQFA8yTyqI9MWpwrYGIv/xTMr2yIN6QyRsGDBRxAGDluX+1efZ3Q5NXSG+1J1eJgHhtIyewXyaTPzr9DwHLpQHc2rXer5WyL2tjya6I3Zpx4iBTxRf2h+HiKzA9Gth3Zbfu67qnIbJEm8ebmQHeLHxyccOWOFUyqAMAYA5AV9rxrf1MoycXuL0yY0L0cWVpIJI42eRfZeRy5X+6DwB64z1qnpSiSXhGVlk7Hym9v8ipn0kas1vps5jz2sgEMQHMyTHcXHX1s/CqaojaN+9azY2o4pbK15L5bw9SAe/eLH7q9NZTbO6OtpaQW68oo1TPmQPWb4nJ+NZGlKAUpSgInbde732n3w4ASG2mP7OfghPRXA/iq2rB7baF3zT7iAe08Z3P3i8U93rAU2I13vmn2859p4xv/vF9V/d6wNAZylKUApSlARO3jd4u9PsBxEkvbzD9lb8QD0ZyB/hNe/aXYdLiQXNvIbW8QerPGPa+zKvKVeh4/wC1Y/ZNe86rqF4eKxFbOE9IvWmI6FyP4TVTrOtQ2kLTXMixxrzZj9wA5sT4AcTQE3ou3LJMLTVEW2uf6jg/8PcdYnPI/Ybj/sOGqbbS3EzWukKs0inEty39Ht/eR86/2V+PjjGXel3GvKBOjWmn7wZVZR3mfHsscg9iv+p9xrlZx3GgruFDc6aCSHRB29tk5JkVQO2Tj7Q4j7gQKPZfYmK0LSuzXF1J85cS8Xb7K+EaeSr054FYz0b/AKhr3Tzw7pOTGP2E+Xi5+R3l+FVmm6nFcRLLA6yRsMhlOQf/AHyqR11O663Z3I4Jdo1rJ5b49eA+84Zfh1oC4pSlAKUpQCon0eDvE19qHMXE/ZxH9hb5RCOjNvH7qyfpD1lrbTbh489oy9nGBzMkp3Ex1y2fhXv2X0UWlnBbj+yjVSR4sB6x+LZPxoDKUpSgFKUoBUTsS/d7/ULE8AJBcwj9nP7YHRXB/iq2qJ2wTu2pafejgrMbSY/Ym4xE9BIP5hQFtSlKA4SyhVLMQFUEkngABzJqCvfSNNISbSFBH/VeZiC3kwRR6o8Rk56CqbbS1eTT7lIsljE2AOZ8SB7wCPjWt7eZWUMhypGRjyql6rmW46iq/fs57rfULsRRVXvfk92yu1osbGOzjt5p73LbqKMiZnLM0pk5KuTxLcR/rVDo+xDyzLd6q63FwOMcQ/o9v/cU+032248OgNYLZRC2pQ7n9mkjP0VgFUH3tjH93pW0Km4F8r6FOa8lh0zJnk48bLF5FCKUqaWJE6nsXLaytdaOyxSMd6W1bhbz+eB/ZP5MOHnjjUvt3t/FdWQh7KaC9SVHEbrgwSRMrByx4Mp5Arzz4ca29Wi/SnbsmqSF+UkaFD4FVG6QPcQfv61oyLHXByiWvSMSvLyo1Wvx5/z+DPaX6am7QC7gVYyeLxMSUHmVYesB44OehracUoZQykFWAIIOQQeIIPiK/MMjgAk8hX6E2FtJItNtUlyHWJcg8x4hT1AIHwrRiXSs3yLP4g6ZRhOEqfG9+P8ApnaUpU45ciNqW71q1hZjikO9eSj936sH85J+Aq3qJ2BXvF1qF+eIlm7CI/sbf1cjozbx+Aq2oBSlKAUpSgFT+3uhm7064hX2yhaPHPtE9ZMeR3lA+NUFKAw+x+ud8sbe48ZI1LdH5OP4gazFROwTd3utQsDwEU3bxD9jcetgDyVww/xCrOWUKpZiAqgkknAAHMk+AFAYbbDaYWNsZN3fkYhIYxzllbgiDHXiegNT2iejBRApupZe8OS8xik3ULuSzBVxgAZwCPKmzEJ1O8OpSg93i3o7JCOY5SXJB8Wxheg91XtYTrjNamtmuyuFi1NbRj9F0GG1QrAm7vHLMSWZj5sx4sayFKVkkktIzSUVpClKV6eisZr+zcF7GI7iMOAcqckMp81YcRWTpXjW/qZRk4vcXpms9c9FCW8Xb2HaSXEDrKkcrB0k3DkxlcAZI5HnkCrnZvaCO9to7iH2XHEHmjDgyN1U5FZOoC/H6I1DvA4WN64E4/qwXJ4LN0WTkx8+J8K8jFR8JGdt1lr5WSbf5L+p7b7XDaadcSp85ubseOfaP6qY65YH4VQ1EbXP3nU9PshxVGN3MPsxcIQehcn+EVkajP7I6GLOxt7fxijUNjxfGXPxYmsxSlAKUpQClKUApSlAat242pjs9YgnhHaypA8VxGp3fUYhogWIIDBsnHPGK817tt+mHgsAjWyTse8Mzgl41GexjYc2fkcgYA8c1CasH7zcdr8520m/n6W+3/bGOmK88Zffj7EEy9onZgczJvDcx1ziqz5ufc468Hcx+Hcd4Xd5Plx3v19Nn6atrZY0VEUKiAKqgYAUDAAHkBXZUV8r9S+p5PxkX5U+WGpfU8n4yL8qszhi1pUSdsdS+p5fxcX5V8+WWpfU0v4uL8qAt6VEfLLUvqaX8XF+VPllqX1NL+Li/KgLelRHyy1L6ml/FxflX0bZaj46PL+Li/KgLavJqulx3MEkMy70cilWHQ/7EcwfDFSvyy1H6nm/FRV4Nd2q1GS1mT9FTRb0bDf7xG24Cpy26vE4GeXGvG9LZ43pbPFs1tvNbQG3MZuxA7RxziQIJIV9gnI4sPZOOB3edZLYO6FxqN/cyDclYRpHG2N5IEX2gRwIZyc4+iPOpy13dxdz2d0bvuxwr37OZ/SVtuc8Sb37vcOc9N7c+Nc5i9WttyFCS8P/AEclhdbuvylXKK4v9o2nSlK6Q64UpSgFKUoBSlKAkdqvRpb3shl3nhmOAXTBD45byngSPMYPWuGy/oxt7OQTFnmlX2WfAVM8yqjgD1OTSlYduHLlrySvnL+12eb4/bfgsaUpWZFFKUoBSlKAUpSgFKUoCPvvRvGXLW8zwBjkoFV0BPPdDcU9wOOlZbZ7ZSK03ihZ5H4NI5BYgclGAAq9AKUrTHHqjLnGKT+5Hhi0wm7IxSk/ZmqUpW4kClKUB//Z">
            <a:extLst>
              <a:ext uri="{FF2B5EF4-FFF2-40B4-BE49-F238E27FC236}">
                <a16:creationId xmlns:a16="http://schemas.microsoft.com/office/drawing/2014/main" id="{4BC3DEE5-C540-728E-2CD5-7C4947860D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025" y="444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4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ABCF6-E3F4-7381-1C2A-A07E01C56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7229C0EE-9B48-9B1C-1F7F-05D9AF245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196975"/>
            <a:ext cx="7772400" cy="4935538"/>
          </a:xfrm>
        </p:spPr>
        <p:txBody>
          <a:bodyPr/>
          <a:lstStyle/>
          <a:p>
            <a:r>
              <a:rPr lang="en-US" altLang="en-US" dirty="0"/>
              <a:t>Form of brute force algorithm, eventhough optimizations exists and vary.</a:t>
            </a:r>
          </a:p>
          <a:p>
            <a:r>
              <a:rPr lang="en-US" altLang="en-US" dirty="0"/>
              <a:t>Easy to implement</a:t>
            </a:r>
          </a:p>
          <a:p>
            <a:r>
              <a:rPr lang="en-US" altLang="en-US" dirty="0"/>
              <a:t>Possible Goals</a:t>
            </a:r>
          </a:p>
          <a:p>
            <a:pPr lvl="1" eaLnBrk="1" hangingPunct="1"/>
            <a:r>
              <a:rPr lang="en-US" altLang="en-US" dirty="0"/>
              <a:t>Find a path to success</a:t>
            </a:r>
          </a:p>
          <a:p>
            <a:pPr lvl="1" eaLnBrk="1" hangingPunct="1"/>
            <a:r>
              <a:rPr lang="en-US" altLang="en-US" dirty="0"/>
              <a:t>Find all paths to success</a:t>
            </a:r>
          </a:p>
          <a:p>
            <a:pPr lvl="1" eaLnBrk="1" hangingPunct="1"/>
            <a:r>
              <a:rPr lang="en-US" altLang="en-US" dirty="0"/>
              <a:t>Find the best path to success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63E39A30-45D3-97D4-4E2E-38A4901E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5E20DE-1F04-0D47-82E3-09C4697B678E}" type="slidenum">
              <a:rPr lang="en-US" altLang="en-US" baseline="0"/>
              <a:pPr eaLnBrk="1" hangingPunct="1"/>
              <a:t>12</a:t>
            </a:fld>
            <a:endParaRPr lang="en-US" altLang="en-US" baseline="0"/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5DC55241-2595-A53A-DA9B-5465505CE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04813"/>
            <a:ext cx="61198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baseline="0" dirty="0">
                <a:solidFill>
                  <a:srgbClr val="30B439"/>
                </a:solidFill>
                <a:latin typeface="Comic Sans MS" panose="030F0902030302020204" pitchFamily="66" charset="0"/>
              </a:rPr>
              <a:t>Backtracking – Features and Goals</a:t>
            </a:r>
          </a:p>
        </p:txBody>
      </p:sp>
    </p:spTree>
    <p:extLst>
      <p:ext uri="{BB962C8B-B14F-4D97-AF65-F5344CB8AC3E}">
        <p14:creationId xmlns:p14="http://schemas.microsoft.com/office/powerpoint/2010/main" val="275741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F8F4093B-26C4-EB30-6360-81D2C522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196975"/>
            <a:ext cx="7772400" cy="4935538"/>
          </a:xfrm>
        </p:spPr>
        <p:txBody>
          <a:bodyPr/>
          <a:lstStyle/>
          <a:p>
            <a:pPr eaLnBrk="1" hangingPunct="1"/>
            <a:r>
              <a:rPr lang="en-US" altLang="en-US" dirty="0"/>
              <a:t>You must practice!!!</a:t>
            </a:r>
          </a:p>
          <a:p>
            <a:pPr eaLnBrk="1" hangingPunct="1"/>
            <a:r>
              <a:rPr lang="en-US" altLang="en-US" dirty="0"/>
              <a:t>Learn to recognize a pattern that fits the problem.</a:t>
            </a:r>
          </a:p>
          <a:p>
            <a:pPr eaLnBrk="1" hangingPunct="1"/>
            <a:r>
              <a:rPr lang="en-US" altLang="en-US" dirty="0"/>
              <a:t>Is a </a:t>
            </a:r>
            <a:r>
              <a:rPr lang="en-US" altLang="en-US" i="1" dirty="0"/>
              <a:t>kickoff</a:t>
            </a:r>
            <a:r>
              <a:rPr lang="en-US" altLang="en-US" dirty="0"/>
              <a:t> method needed?(simple start and repeat that) - Recursion</a:t>
            </a:r>
          </a:p>
          <a:p>
            <a:pPr eaLnBrk="1" hangingPunct="1"/>
            <a:r>
              <a:rPr lang="en-US" altLang="en-US" dirty="0"/>
              <a:t>All solutions or a solution?(Tracking)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48909B23-26F5-E122-0F3B-DA3678C5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5E20DE-1F04-0D47-82E3-09C4697B678E}" type="slidenum">
              <a:rPr lang="en-US" altLang="en-US" baseline="0"/>
              <a:pPr eaLnBrk="1" hangingPunct="1"/>
              <a:t>13</a:t>
            </a:fld>
            <a:endParaRPr lang="en-US" altLang="en-US" baseline="0"/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1ECB27E7-7DCE-547B-E9AE-B75B48B35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04813"/>
            <a:ext cx="61198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baseline="0" dirty="0">
                <a:solidFill>
                  <a:srgbClr val="30B439"/>
                </a:solidFill>
                <a:latin typeface="Comic Sans MS" panose="030F0902030302020204" pitchFamily="66" charset="0"/>
              </a:rPr>
              <a:t>Backtracking – Key Points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AF31B4D-C72E-19C1-453E-D938D8B6C1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43213" y="2133600"/>
            <a:ext cx="4014787" cy="1355725"/>
          </a:xfrm>
        </p:spPr>
        <p:txBody>
          <a:bodyPr/>
          <a:lstStyle/>
          <a:p>
            <a:pPr eaLnBrk="1" hangingPunct="1"/>
            <a:r>
              <a:rPr lang="en-US" altLang="en-US" sz="6000" b="1">
                <a:solidFill>
                  <a:srgbClr val="009900"/>
                </a:solidFill>
                <a:latin typeface="Garamond" panose="02020404030301010803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C326D9F4-0FBA-FCB3-07BF-93379856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algorithmic technique for solving problems incrementally, making choices, and “backing up” when the chosen path leads to a dead end or success.</a:t>
            </a: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9A7CA71E-A233-CCE0-55F5-407D7657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9535FC-F74C-7D4A-82CF-0799C17406DA}" type="slidenum">
              <a:rPr lang="en-US" altLang="en-US" baseline="0"/>
              <a:pPr eaLnBrk="1" hangingPunct="1"/>
              <a:t>2</a:t>
            </a:fld>
            <a:endParaRPr lang="en-US" altLang="en-US" baseline="0"/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3B409C23-87B5-E270-4355-2CDDB7611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04813"/>
            <a:ext cx="61198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baseline="0">
                <a:solidFill>
                  <a:srgbClr val="30B439"/>
                </a:solidFill>
                <a:latin typeface="Comic Sans MS" panose="030F0902030302020204" pitchFamily="66" charset="0"/>
              </a:rPr>
              <a:t>Backtracking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4F45C-F95F-D7A1-D568-D548AF51A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B712FFB8-0E54-8CED-49BB-91821A2C3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3352799"/>
            <a:ext cx="7459619" cy="2779713"/>
          </a:xfrm>
        </p:spPr>
        <p:txBody>
          <a:bodyPr/>
          <a:lstStyle/>
          <a:p>
            <a:r>
              <a:rPr lang="en-US" altLang="en-US" sz="2500" dirty="0"/>
              <a:t>Problem space consists of states (nodes) and actions (paths that lead to new states).</a:t>
            </a:r>
          </a:p>
          <a:p>
            <a:r>
              <a:rPr lang="en-US" altLang="en-US" sz="2500" dirty="0"/>
              <a:t>If a node leads to failure go back to its "parent” node. Try other alternatives. If these all lead to failure, then more backtracking may be necessary.</a:t>
            </a:r>
            <a:endParaRPr lang="en-US" sz="2500" dirty="0"/>
          </a:p>
          <a:p>
            <a:endParaRPr lang="en-US" sz="2500" dirty="0"/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98CAC47C-5441-DDAF-EC35-73E241FE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9535FC-F74C-7D4A-82CF-0799C17406DA}" type="slidenum">
              <a:rPr lang="en-US" altLang="en-US" baseline="0"/>
              <a:pPr eaLnBrk="1" hangingPunct="1"/>
              <a:t>3</a:t>
            </a:fld>
            <a:endParaRPr lang="en-US" altLang="en-US" baseline="0"/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39189AF7-B4EB-E034-49AD-F2B24EF86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04813"/>
            <a:ext cx="61198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baseline="0">
                <a:solidFill>
                  <a:srgbClr val="30B439"/>
                </a:solidFill>
                <a:latin typeface="Comic Sans MS" panose="030F0902030302020204" pitchFamily="66" charset="0"/>
              </a:rPr>
              <a:t>Backtracking</a:t>
            </a:r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5741E70B-45DF-664B-1F6B-23D7D40D9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63" y="12954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Oval 5">
            <a:extLst>
              <a:ext uri="{FF2B5EF4-FFF2-40B4-BE49-F238E27FC236}">
                <a16:creationId xmlns:a16="http://schemas.microsoft.com/office/drawing/2014/main" id="{013443BB-566F-FE88-EB36-E9B3B5CD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20574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CF001BF8-4FFD-F54A-A298-D831B931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16764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9F027706-A645-0C4C-F49F-68F4023FA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18288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" name="Oval 8">
            <a:extLst>
              <a:ext uri="{FF2B5EF4-FFF2-40B4-BE49-F238E27FC236}">
                <a16:creationId xmlns:a16="http://schemas.microsoft.com/office/drawing/2014/main" id="{3C4361F6-2985-35D3-C825-9AE53C4C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11430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" name="Oval 9">
            <a:extLst>
              <a:ext uri="{FF2B5EF4-FFF2-40B4-BE49-F238E27FC236}">
                <a16:creationId xmlns:a16="http://schemas.microsoft.com/office/drawing/2014/main" id="{58152FCA-DD12-99BE-8981-11B37C267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11430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Oval 10">
            <a:extLst>
              <a:ext uri="{FF2B5EF4-FFF2-40B4-BE49-F238E27FC236}">
                <a16:creationId xmlns:a16="http://schemas.microsoft.com/office/drawing/2014/main" id="{7E6193DF-9710-DBED-A31B-D4549675B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3" y="22098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Oval 12">
            <a:extLst>
              <a:ext uri="{FF2B5EF4-FFF2-40B4-BE49-F238E27FC236}">
                <a16:creationId xmlns:a16="http://schemas.microsoft.com/office/drawing/2014/main" id="{045A7AB1-AF60-D313-9555-F34A7FC6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24384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Oval 13">
            <a:extLst>
              <a:ext uri="{FF2B5EF4-FFF2-40B4-BE49-F238E27FC236}">
                <a16:creationId xmlns:a16="http://schemas.microsoft.com/office/drawing/2014/main" id="{56CD4B1C-83B4-AF46-6283-00536550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12954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Oval 14">
            <a:extLst>
              <a:ext uri="{FF2B5EF4-FFF2-40B4-BE49-F238E27FC236}">
                <a16:creationId xmlns:a16="http://schemas.microsoft.com/office/drawing/2014/main" id="{C82A16B4-97A2-6100-E7C5-B17E30C21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19050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Oval 15">
            <a:extLst>
              <a:ext uri="{FF2B5EF4-FFF2-40B4-BE49-F238E27FC236}">
                <a16:creationId xmlns:a16="http://schemas.microsoft.com/office/drawing/2014/main" id="{17A8CE2E-6C4A-40C6-B4DC-EE1C7DCED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Oval 16">
            <a:extLst>
              <a:ext uri="{FF2B5EF4-FFF2-40B4-BE49-F238E27FC236}">
                <a16:creationId xmlns:a16="http://schemas.microsoft.com/office/drawing/2014/main" id="{4DE0BA88-709D-D0DE-A29D-A69F99236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25146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Oval 17">
            <a:extLst>
              <a:ext uri="{FF2B5EF4-FFF2-40B4-BE49-F238E27FC236}">
                <a16:creationId xmlns:a16="http://schemas.microsoft.com/office/drawing/2014/main" id="{09829E63-F878-65EB-7DC6-3A06274D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1905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Text Box 18">
            <a:extLst>
              <a:ext uri="{FF2B5EF4-FFF2-40B4-BE49-F238E27FC236}">
                <a16:creationId xmlns:a16="http://schemas.microsoft.com/office/drawing/2014/main" id="{84EBB94C-829B-1349-927B-F556918D1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914400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Start</a:t>
            </a:r>
          </a:p>
        </p:txBody>
      </p:sp>
      <p:sp>
        <p:nvSpPr>
          <p:cNvPr id="53" name="Oval 19">
            <a:extLst>
              <a:ext uri="{FF2B5EF4-FFF2-40B4-BE49-F238E27FC236}">
                <a16:creationId xmlns:a16="http://schemas.microsoft.com/office/drawing/2014/main" id="{C7C35953-3315-8A69-431D-CDF4877A2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2971800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Oval 20">
            <a:extLst>
              <a:ext uri="{FF2B5EF4-FFF2-40B4-BE49-F238E27FC236}">
                <a16:creationId xmlns:a16="http://schemas.microsoft.com/office/drawing/2014/main" id="{9867ECD8-52B3-2AB5-7FE5-6E67BF82D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16002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8F1B8EFB-B780-A025-BCB0-CBB70AC60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1336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" name="Oval 22">
            <a:extLst>
              <a:ext uri="{FF2B5EF4-FFF2-40B4-BE49-F238E27FC236}">
                <a16:creationId xmlns:a16="http://schemas.microsoft.com/office/drawing/2014/main" id="{B82852A9-EE2A-488F-A6FE-B9AB7B7A2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137160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3A265FD4-0459-2E06-2479-D29DF7FA5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1219200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Success!</a:t>
            </a:r>
          </a:p>
        </p:txBody>
      </p:sp>
      <p:sp>
        <p:nvSpPr>
          <p:cNvPr id="58" name="Oval 24">
            <a:extLst>
              <a:ext uri="{FF2B5EF4-FFF2-40B4-BE49-F238E27FC236}">
                <a16:creationId xmlns:a16="http://schemas.microsoft.com/office/drawing/2014/main" id="{D6D73586-6421-69D1-E1BB-434E348B3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963" y="25908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" name="Text Box 25">
            <a:extLst>
              <a:ext uri="{FF2B5EF4-FFF2-40B4-BE49-F238E27FC236}">
                <a16:creationId xmlns:a16="http://schemas.microsoft.com/office/drawing/2014/main" id="{8E655BA9-D453-1344-7250-E9CF8CF07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763" y="2133600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Success!</a:t>
            </a:r>
          </a:p>
        </p:txBody>
      </p:sp>
      <p:sp>
        <p:nvSpPr>
          <p:cNvPr id="60" name="Line 26">
            <a:extLst>
              <a:ext uri="{FF2B5EF4-FFF2-40B4-BE49-F238E27FC236}">
                <a16:creationId xmlns:a16="http://schemas.microsoft.com/office/drawing/2014/main" id="{63C0CC5D-6CAF-3D8B-2F5F-D928CF7849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3563" y="1219200"/>
            <a:ext cx="609600" cy="152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27">
            <a:extLst>
              <a:ext uri="{FF2B5EF4-FFF2-40B4-BE49-F238E27FC236}">
                <a16:creationId xmlns:a16="http://schemas.microsoft.com/office/drawing/2014/main" id="{DC6302A1-9AAE-0A42-4C5A-AE11AFAF74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5150" y="1217613"/>
            <a:ext cx="612775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28">
            <a:extLst>
              <a:ext uri="{FF2B5EF4-FFF2-40B4-BE49-F238E27FC236}">
                <a16:creationId xmlns:a16="http://schemas.microsoft.com/office/drawing/2014/main" id="{DC514CD7-5D77-C19E-37E6-CA9AE63FE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1447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29">
            <a:extLst>
              <a:ext uri="{FF2B5EF4-FFF2-40B4-BE49-F238E27FC236}">
                <a16:creationId xmlns:a16="http://schemas.microsoft.com/office/drawing/2014/main" id="{68022B49-8F64-050A-E20B-1BCFD962D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7363" y="1447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" name="Line 30">
            <a:extLst>
              <a:ext uri="{FF2B5EF4-FFF2-40B4-BE49-F238E27FC236}">
                <a16:creationId xmlns:a16="http://schemas.microsoft.com/office/drawing/2014/main" id="{D6411881-9FE3-183D-FB79-0CBB92415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5563" y="121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" name="Line 31">
            <a:extLst>
              <a:ext uri="{FF2B5EF4-FFF2-40B4-BE49-F238E27FC236}">
                <a16:creationId xmlns:a16="http://schemas.microsoft.com/office/drawing/2014/main" id="{B60FF6BA-69F5-6B6C-FE08-375F5F31B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5563" y="1295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Line 32">
            <a:extLst>
              <a:ext uri="{FF2B5EF4-FFF2-40B4-BE49-F238E27FC236}">
                <a16:creationId xmlns:a16="http://schemas.microsoft.com/office/drawing/2014/main" id="{513E0D04-DCB9-A06C-D21E-DE8B2CA89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5563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33">
            <a:extLst>
              <a:ext uri="{FF2B5EF4-FFF2-40B4-BE49-F238E27FC236}">
                <a16:creationId xmlns:a16="http://schemas.microsoft.com/office/drawing/2014/main" id="{B9EB805C-3A1A-8344-4B74-D841917E0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5563" y="1828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36">
            <a:extLst>
              <a:ext uri="{FF2B5EF4-FFF2-40B4-BE49-F238E27FC236}">
                <a16:creationId xmlns:a16="http://schemas.microsoft.com/office/drawing/2014/main" id="{B3BBBEFB-2569-892E-70AF-786A7F0AE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163" y="1981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37">
            <a:extLst>
              <a:ext uri="{FF2B5EF4-FFF2-40B4-BE49-F238E27FC236}">
                <a16:creationId xmlns:a16="http://schemas.microsoft.com/office/drawing/2014/main" id="{C510E210-B4D5-4B4D-09C8-3AA5077B8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163" y="1981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38">
            <a:extLst>
              <a:ext uri="{FF2B5EF4-FFF2-40B4-BE49-F238E27FC236}">
                <a16:creationId xmlns:a16="http://schemas.microsoft.com/office/drawing/2014/main" id="{AD0A8C28-120C-059A-80C5-4B03CDBE6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44">
            <a:extLst>
              <a:ext uri="{FF2B5EF4-FFF2-40B4-BE49-F238E27FC236}">
                <a16:creationId xmlns:a16="http://schemas.microsoft.com/office/drawing/2014/main" id="{4C19E474-D16D-4958-3C76-C6DD9904F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905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45">
            <a:extLst>
              <a:ext uri="{FF2B5EF4-FFF2-40B4-BE49-F238E27FC236}">
                <a16:creationId xmlns:a16="http://schemas.microsoft.com/office/drawing/2014/main" id="{A9AF2E30-0E96-B9A4-A566-5237F97BDA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914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46">
            <a:extLst>
              <a:ext uri="{FF2B5EF4-FFF2-40B4-BE49-F238E27FC236}">
                <a16:creationId xmlns:a16="http://schemas.microsoft.com/office/drawing/2014/main" id="{1AF28B18-C4BF-1FDF-410F-623D4C288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99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47">
            <a:extLst>
              <a:ext uri="{FF2B5EF4-FFF2-40B4-BE49-F238E27FC236}">
                <a16:creationId xmlns:a16="http://schemas.microsoft.com/office/drawing/2014/main" id="{B8E1CAD6-F7FE-E969-59F6-E0D00B004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9144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48">
            <a:extLst>
              <a:ext uri="{FF2B5EF4-FFF2-40B4-BE49-F238E27FC236}">
                <a16:creationId xmlns:a16="http://schemas.microsoft.com/office/drawing/2014/main" id="{F2B785CD-C4B9-44BD-7BE5-AD651E220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4478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3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FA92D-240D-4238-8DEC-D8857813D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951256DC-A331-D4F5-E4F5-664CED510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52044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/>
              <a:t>Core Components:</a:t>
            </a:r>
            <a:endParaRPr lang="en-US" sz="3000" dirty="0"/>
          </a:p>
          <a:p>
            <a:r>
              <a:rPr lang="en-US" sz="3000" b="1" dirty="0"/>
              <a:t>Recursive function:</a:t>
            </a:r>
            <a:r>
              <a:rPr lang="en-US" sz="3000" dirty="0"/>
              <a:t> How decisions are made and undone.</a:t>
            </a:r>
          </a:p>
          <a:p>
            <a:r>
              <a:rPr lang="en-US" sz="3000" b="1" dirty="0"/>
              <a:t>State representation:</a:t>
            </a:r>
            <a:r>
              <a:rPr lang="en-US" sz="3000" dirty="0"/>
              <a:t> How to represent the current state of the problem.</a:t>
            </a:r>
          </a:p>
          <a:p>
            <a:r>
              <a:rPr lang="en-US" sz="3000" b="1" dirty="0"/>
              <a:t>Base case:</a:t>
            </a:r>
            <a:r>
              <a:rPr lang="en-US" sz="3000" dirty="0"/>
              <a:t> When a solution is found or when the search must stop.</a:t>
            </a: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805540EF-29E4-093C-1786-3D1D2780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9535FC-F74C-7D4A-82CF-0799C17406DA}" type="slidenum">
              <a:rPr lang="en-US" altLang="en-US" baseline="0"/>
              <a:pPr eaLnBrk="1" hangingPunct="1"/>
              <a:t>4</a:t>
            </a:fld>
            <a:endParaRPr lang="en-US" altLang="en-US" baseline="0"/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FA87536B-B952-7433-EBDC-06FC3B775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04813"/>
            <a:ext cx="61198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baseline="0" dirty="0">
                <a:solidFill>
                  <a:srgbClr val="30B439"/>
                </a:solidFill>
                <a:latin typeface="Comic Sans MS" panose="030F0902030302020204" pitchFamily="66" charset="0"/>
              </a:rPr>
              <a:t>Backtracking – Core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00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E167B-0E00-2475-3D95-E98E78552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4402555B-4151-95A1-73AE-78559B54F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484784"/>
            <a:ext cx="7772400" cy="46477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 backtrack(state):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is_solution</a:t>
            </a:r>
            <a:r>
              <a:rPr lang="en-US" dirty="0"/>
              <a:t>(state):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record_solution</a:t>
            </a:r>
            <a:r>
              <a:rPr lang="en-US" dirty="0"/>
              <a:t>(state)</a:t>
            </a:r>
          </a:p>
          <a:p>
            <a:pPr marL="0" indent="0">
              <a:buNone/>
            </a:pPr>
            <a:r>
              <a:rPr lang="en-US" dirty="0"/>
              <a:t>        return</a:t>
            </a:r>
          </a:p>
          <a:p>
            <a:pPr marL="0" indent="0">
              <a:buNone/>
            </a:pPr>
            <a:r>
              <a:rPr lang="en-US" dirty="0"/>
              <a:t>    for option in </a:t>
            </a:r>
            <a:r>
              <a:rPr lang="en-US" dirty="0" err="1"/>
              <a:t>valid_options</a:t>
            </a:r>
            <a:r>
              <a:rPr lang="en-US" dirty="0"/>
              <a:t>(state):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make_choice</a:t>
            </a:r>
            <a:r>
              <a:rPr lang="en-US" dirty="0"/>
              <a:t>(state, option)</a:t>
            </a:r>
          </a:p>
          <a:p>
            <a:pPr marL="0" indent="0">
              <a:buNone/>
            </a:pPr>
            <a:r>
              <a:rPr lang="en-US" dirty="0"/>
              <a:t>        backtrack(state)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undo_choice</a:t>
            </a:r>
            <a:r>
              <a:rPr lang="en-US" dirty="0"/>
              <a:t>(state, option)</a:t>
            </a: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A8D92318-AE85-E94F-0F1A-A80BF55C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9535FC-F74C-7D4A-82CF-0799C17406DA}" type="slidenum">
              <a:rPr lang="en-US" altLang="en-US" baseline="0"/>
              <a:pPr eaLnBrk="1" hangingPunct="1"/>
              <a:t>5</a:t>
            </a:fld>
            <a:endParaRPr lang="en-US" altLang="en-US" baseline="0"/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DAA77A97-3E07-891D-B1A6-9A7825358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04813"/>
            <a:ext cx="61198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baseline="0" dirty="0">
                <a:solidFill>
                  <a:srgbClr val="30B439"/>
                </a:solidFill>
                <a:latin typeface="Comic Sans MS" panose="030F0902030302020204" pitchFamily="66" charset="0"/>
              </a:rPr>
              <a:t>Backtracking – </a:t>
            </a:r>
            <a:r>
              <a:rPr lang="en-US" altLang="en-US" sz="2800" b="1" baseline="0" dirty="0" err="1">
                <a:solidFill>
                  <a:srgbClr val="30B439"/>
                </a:solidFill>
                <a:latin typeface="Comic Sans MS" panose="030F0902030302020204" pitchFamily="66" charset="0"/>
              </a:rPr>
              <a:t>PseudoCode</a:t>
            </a:r>
            <a:endParaRPr lang="en-US" altLang="en-US" sz="2800" b="1" baseline="0" dirty="0">
              <a:solidFill>
                <a:srgbClr val="30B439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0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E088-501D-EF76-5644-D8CDE712C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341438"/>
            <a:ext cx="7772400" cy="4791075"/>
          </a:xfrm>
        </p:spPr>
        <p:txBody>
          <a:bodyPr/>
          <a:lstStyle/>
          <a:p>
            <a:pPr>
              <a:defRPr/>
            </a:pPr>
            <a:r>
              <a:rPr lang="en-US" dirty="0"/>
              <a:t>Sudoku</a:t>
            </a:r>
          </a:p>
          <a:p>
            <a:pPr>
              <a:defRPr/>
            </a:pPr>
            <a:r>
              <a:rPr lang="en-US" dirty="0"/>
              <a:t>8/N - queens problem</a:t>
            </a:r>
          </a:p>
          <a:p>
            <a:pPr>
              <a:defRPr/>
            </a:pPr>
            <a:r>
              <a:rPr lang="en-US" dirty="0"/>
              <a:t>Finding Path in Maze </a:t>
            </a:r>
          </a:p>
          <a:p>
            <a:pPr>
              <a:defRPr/>
            </a:pPr>
            <a:r>
              <a:rPr lang="en-US" dirty="0"/>
              <a:t>Graph-coloring problem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are examples of backtracking method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D08E8D9C-712D-BBBC-28DF-48FDFEB7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316F65-FA38-A248-83EC-ABFACC5C1288}" type="slidenum">
              <a:rPr lang="en-US" altLang="en-US" baseline="0"/>
              <a:pPr eaLnBrk="1" hangingPunct="1"/>
              <a:t>6</a:t>
            </a:fld>
            <a:endParaRPr lang="en-US" altLang="en-US" baseline="0"/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18F22407-6849-BFF2-886C-1F96A984F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04813"/>
            <a:ext cx="61198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baseline="0">
                <a:solidFill>
                  <a:srgbClr val="30B439"/>
                </a:solidFill>
                <a:latin typeface="Comic Sans MS" panose="030F0902030302020204" pitchFamily="66" charset="0"/>
              </a:rPr>
              <a:t>Backtracking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Content Placeholder 2">
            <a:extLst>
              <a:ext uri="{FF2B5EF4-FFF2-40B4-BE49-F238E27FC236}">
                <a16:creationId xmlns:a16="http://schemas.microsoft.com/office/drawing/2014/main" id="{CDA5D1C9-91C8-5107-F916-251099CD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816" y="1268760"/>
            <a:ext cx="5770984" cy="4974878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vector&lt;vector&lt;int&gt;&gt; permute(vector&lt;int&gt;&amp; </a:t>
            </a:r>
            <a:r>
              <a:rPr lang="en-US" sz="1600" dirty="0" err="1"/>
              <a:t>nums</a:t>
            </a:r>
            <a:r>
              <a:rPr lang="en-US" sz="1600" dirty="0"/>
              <a:t>) {</a:t>
            </a:r>
          </a:p>
          <a:p>
            <a:pPr lvl="1">
              <a:buNone/>
            </a:pPr>
            <a:r>
              <a:rPr lang="en-US" sz="1600" dirty="0"/>
              <a:t>vector&lt;vector&lt;int&gt;&gt; </a:t>
            </a:r>
            <a:r>
              <a:rPr lang="en-US" sz="1600" dirty="0" err="1"/>
              <a:t>ans</a:t>
            </a:r>
            <a:r>
              <a:rPr lang="en-US" sz="1600" dirty="0"/>
              <a:t>;</a:t>
            </a:r>
          </a:p>
          <a:p>
            <a:pPr lvl="1">
              <a:buNone/>
            </a:pPr>
            <a:r>
              <a:rPr lang="en-US" sz="1600" dirty="0"/>
              <a:t>solve(0,nums,ans);</a:t>
            </a:r>
          </a:p>
          <a:p>
            <a:pPr lvl="1">
              <a:buNone/>
            </a:pPr>
            <a:r>
              <a:rPr lang="en-US" sz="1600" dirty="0"/>
              <a:t>return </a:t>
            </a:r>
            <a:r>
              <a:rPr lang="en-US" sz="1600" dirty="0" err="1"/>
              <a:t>ans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}</a:t>
            </a:r>
          </a:p>
          <a:p>
            <a:pPr>
              <a:buNone/>
            </a:pPr>
            <a:r>
              <a:rPr lang="en-US" sz="1600" dirty="0"/>
              <a:t>void solve(int </a:t>
            </a:r>
            <a:r>
              <a:rPr lang="en-US" sz="1600" dirty="0" err="1"/>
              <a:t>idx,vector</a:t>
            </a:r>
            <a:r>
              <a:rPr lang="en-US" sz="1600" dirty="0"/>
              <a:t>&lt;int&gt; &amp;</a:t>
            </a:r>
            <a:r>
              <a:rPr lang="en-US" sz="1600" dirty="0" err="1"/>
              <a:t>nums,vector</a:t>
            </a:r>
            <a:r>
              <a:rPr lang="en-US" sz="1600" dirty="0"/>
              <a:t>&lt;vector&lt;int&gt;&gt; &amp;</a:t>
            </a:r>
            <a:r>
              <a:rPr lang="en-US" sz="1600" dirty="0" err="1"/>
              <a:t>ans</a:t>
            </a:r>
            <a:r>
              <a:rPr lang="en-US" sz="1600" dirty="0"/>
              <a:t>){</a:t>
            </a:r>
          </a:p>
          <a:p>
            <a:pPr lvl="1">
              <a:buNone/>
            </a:pPr>
            <a:r>
              <a:rPr lang="en-US" sz="1600" dirty="0"/>
              <a:t>if(</a:t>
            </a:r>
            <a:r>
              <a:rPr lang="en-US" sz="1600" dirty="0" err="1"/>
              <a:t>idx</a:t>
            </a:r>
            <a:r>
              <a:rPr lang="en-US" sz="1600" dirty="0"/>
              <a:t> == </a:t>
            </a:r>
            <a:r>
              <a:rPr lang="en-US" sz="1600" dirty="0" err="1"/>
              <a:t>nums.size</a:t>
            </a:r>
            <a:r>
              <a:rPr lang="en-US" sz="1600" dirty="0"/>
              <a:t>()){</a:t>
            </a:r>
          </a:p>
          <a:p>
            <a:pPr lvl="2">
              <a:buNone/>
            </a:pPr>
            <a:r>
              <a:rPr lang="en-US" sz="1600" dirty="0" err="1"/>
              <a:t>ans.push_back</a:t>
            </a:r>
            <a:r>
              <a:rPr lang="en-US" sz="1600" dirty="0"/>
              <a:t>(</a:t>
            </a:r>
            <a:r>
              <a:rPr lang="en-US" sz="1600" dirty="0" err="1"/>
              <a:t>nums</a:t>
            </a:r>
            <a:r>
              <a:rPr lang="en-US" sz="1600" dirty="0"/>
              <a:t>);</a:t>
            </a:r>
          </a:p>
          <a:p>
            <a:pPr lvl="2">
              <a:buNone/>
            </a:pPr>
            <a:r>
              <a:rPr lang="en-US" sz="1600" dirty="0"/>
              <a:t>return;</a:t>
            </a:r>
          </a:p>
          <a:p>
            <a:pPr lvl="1">
              <a:buNone/>
            </a:pPr>
            <a:r>
              <a:rPr lang="en-US" sz="1600" dirty="0"/>
              <a:t>}</a:t>
            </a:r>
          </a:p>
          <a:p>
            <a:pPr lvl="1">
              <a:buNone/>
            </a:pPr>
            <a:r>
              <a:rPr lang="en-US" sz="1600" dirty="0"/>
              <a:t>for(int i=</a:t>
            </a:r>
            <a:r>
              <a:rPr lang="en-US" sz="1600" dirty="0" err="1"/>
              <a:t>idx</a:t>
            </a:r>
            <a:r>
              <a:rPr lang="en-US" sz="1600" dirty="0"/>
              <a:t>; i&lt;</a:t>
            </a:r>
            <a:r>
              <a:rPr lang="en-US" sz="1600" dirty="0" err="1"/>
              <a:t>nums.size</a:t>
            </a:r>
            <a:r>
              <a:rPr lang="en-US" sz="1600" dirty="0"/>
              <a:t>(); i++){</a:t>
            </a:r>
          </a:p>
          <a:p>
            <a:pPr lvl="1">
              <a:buNone/>
            </a:pPr>
            <a:r>
              <a:rPr lang="en-US" sz="1600" dirty="0"/>
              <a:t>swap(</a:t>
            </a:r>
            <a:r>
              <a:rPr lang="en-US" sz="1600" dirty="0" err="1"/>
              <a:t>nums</a:t>
            </a:r>
            <a:r>
              <a:rPr lang="en-US" sz="1600" dirty="0"/>
              <a:t>[</a:t>
            </a:r>
            <a:r>
              <a:rPr lang="en-US" sz="1600" dirty="0" err="1"/>
              <a:t>idx</a:t>
            </a:r>
            <a:r>
              <a:rPr lang="en-US" sz="1600" dirty="0"/>
              <a:t>],</a:t>
            </a:r>
            <a:r>
              <a:rPr lang="en-US" sz="1600" dirty="0" err="1"/>
              <a:t>nums</a:t>
            </a:r>
            <a:r>
              <a:rPr lang="en-US" sz="1600" dirty="0"/>
              <a:t>[i]);</a:t>
            </a:r>
          </a:p>
          <a:p>
            <a:pPr lvl="1">
              <a:buNone/>
            </a:pPr>
            <a:r>
              <a:rPr lang="en-US" sz="1600" dirty="0"/>
              <a:t>solve(idx+1,nums,ans);</a:t>
            </a:r>
          </a:p>
          <a:p>
            <a:pPr lvl="1">
              <a:buNone/>
            </a:pPr>
            <a:r>
              <a:rPr lang="en-US" sz="1600" dirty="0"/>
              <a:t>swap(</a:t>
            </a:r>
            <a:r>
              <a:rPr lang="en-US" sz="1600" dirty="0" err="1"/>
              <a:t>nums</a:t>
            </a:r>
            <a:r>
              <a:rPr lang="en-US" sz="1600" dirty="0"/>
              <a:t>[</a:t>
            </a:r>
            <a:r>
              <a:rPr lang="en-US" sz="1600" dirty="0" err="1"/>
              <a:t>idx</a:t>
            </a:r>
            <a:r>
              <a:rPr lang="en-US" sz="1600" dirty="0"/>
              <a:t>],</a:t>
            </a:r>
            <a:r>
              <a:rPr lang="en-US" sz="1600" dirty="0" err="1"/>
              <a:t>nums</a:t>
            </a:r>
            <a:r>
              <a:rPr lang="en-US" sz="1600" dirty="0"/>
              <a:t>[i]);//backtracking</a:t>
            </a:r>
          </a:p>
          <a:p>
            <a:pPr lvl="1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US" altLang="en-US" sz="1600" dirty="0"/>
          </a:p>
          <a:p>
            <a:endParaRPr lang="en-US" alt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FE61F-DF01-1642-AC02-82AB959B5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268760"/>
            <a:ext cx="2314600" cy="49748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Permutations of an array</a:t>
            </a:r>
            <a:br>
              <a:rPr lang="en-US" altLang="en-US" sz="2000" dirty="0"/>
            </a:br>
            <a:endParaRPr lang="en-US" altLang="en-US" sz="2000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hlinkClick r:id="rId2"/>
              </a:rPr>
              <a:t>https://leetcode.com/problems/permutations/</a:t>
            </a:r>
            <a:endParaRPr lang="en-US" altLang="en-US" sz="2000" dirty="0"/>
          </a:p>
          <a:p>
            <a:endParaRPr lang="en-US" dirty="0"/>
          </a:p>
        </p:txBody>
      </p:sp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2A3B13FB-4939-9B3D-0B59-5F238B08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5D7765-707E-FE49-9D5A-965E4696ACDC}" type="slidenum">
              <a:rPr lang="en-US" altLang="en-US" baseline="0"/>
              <a:pPr eaLnBrk="1" hangingPunct="1"/>
              <a:t>7</a:t>
            </a:fld>
            <a:endParaRPr lang="en-US" altLang="en-US" baseline="0"/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263E9890-4A98-7C93-A992-66FF5D79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04813"/>
            <a:ext cx="61198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baseline="0" dirty="0">
                <a:solidFill>
                  <a:srgbClr val="30B439"/>
                </a:solidFill>
                <a:latin typeface="Comic Sans MS" panose="030F0902030302020204" pitchFamily="66" charset="0"/>
              </a:rPr>
              <a:t>Backtracking – Simple Example</a:t>
            </a:r>
          </a:p>
        </p:txBody>
      </p:sp>
      <p:sp>
        <p:nvSpPr>
          <p:cNvPr id="13316" name="AutoShape 2" descr="data:image/jpeg;base64,/9j/4AAQSkZJRgABAQAAAQABAAD/2wCEAAkGBhQSEBQUERQVFRUVFxwaGRgXFB4YGRgYGRoYIBgZHBoZHyYgGB8jIRcaHy8hIycvLC84GCExNTArNigrLikBCQoKDgwOGg8OGjUjHiQ1LDQ0LDY1LTU1MDE1NTUvKTUuNDQtKS8pLS81MC0sLDQpLCwvLCwsLCwsLCksKSosNP/AABEIAKgAsAMBIgACEQEDEQH/xAAcAAEBAAIDAQEAAAAAAAAAAAAABgUHAgMEAQj/xABHEAACAQMBBQQFCAYIBgMAAAABAgMABBEFBhIhMWETFEFRByIycYEWM1JVYpGU0RUjY3OSojRCQ3KCk6GxJDV0weHwU7Kz/8QAGgEBAAIDAQAAAAAAAAAAAAAAAAQFAgMGAf/EACoRAAICAgEEAAYBBQAAAAAAAAABAgMEERIFEyFBBhQxUWGRIhVxgaHB/9oADAMBAAIRAxEAPwDeNKUoBSlKAUpSgFKUoBSlfHbAyeAHM9KAj9qPSfb2cphVXmlX2lTAVM+DMeGegya57K+kq3vZBFuvDMQSEfBD457rA4JHkcHpWje3LlnZgzM7FmByCxY5ORzyfGu+wuezngcMEKzRkMTugHfXiSeAGM56ZqsWXLucdeDuJfDtCwu7yfLW9+vps/TNK+A19qzOHFKUoBSlKAUpSgFKUoBSlKAUpSgFKUoBSlSe0O3PZzd0sY+9Xh5xqf1cI+nM/JAPo8z0yKAzO0O0kFlCZbmQIvIDmzt4KijizHyFSaaRd6ud+9D2lieK2gOJph4Gdh7Cn/4x8fM5LZ7YbdlF1fyd6vPByMRwj6MKclA+lzPSq2gNbekD0cWqWs1zbgwPDCzbsYHZv2a8AUxwOBjIx1zXbsR6NbQ2sc8694eeBSRIAUUSICQqgc+ON45PliqX0gf8qvv+ml/+hrv2O/5dZ/8ATQ//AJJWvtw5cteSX87kdrs83x+xMfo+70c5tg95p45wE71xbj9kT84g+gePl51XaDtBBewia2kEiHy5qfFWHNSPI1kaj9e2HYTNd6bILa7Pt8P1NwPozIOZ+2OIz92wiFhSpbZvbhZpTa3UZtb1Rxhc8HH04X5SL7uI4+WaqaAUpSgFKUoBSlKAUpSgFKUoBXTd3iRI0krqiIMszEBVA8STyrEbT7YwWKqJN6SaThFBGN6WVvJVHh1PCsFZ7I3F/Is+r4CA70dijZiTyMzf2z9PZH+lAdT61dauSlgWtbLOGu2XEkw8RbqfZHh2h+HLBq9ntmoLKLs7ZAoPFmPF3bxZ2PFj1NZJEAAAAAAwAOAAHIVyoBSlKAkfSbrsEOn3MUkirJNBIsac3clSBhRk4zwzy612ej3aS3ns4IopVaWKCJXj4q6lUUHKsAcZ4ZHDrWpby7ae5uJ5M9o8rjjzVUdlRB5BQvLzya6XvGgdLiP5yF1ZSOZ9YBk6hgSpHWuiXRU6OfL+Wt/gpn1RK/tcfG9bP0VSlK50uTEbSbK299EEuEzunKOp3ZI28GRxxU8unDiDUxFtFdaURHqZM9qThL1V4pnktwg5eW+OB8eNX1cJYgylWAZSMEEZBB5gg8xQHy3uFdVdGVlYZVlIIIPIgjgRXZUHPsvc6a5l0n9ZbklpLF29Xjza3Y/Nt9nkfuAotmNrYL6MtCSHQ4kicbssTeKuh4j38jigM1SlKAUpSgFKx+va5HZ27zzE7iDkBlmJOFVR4kkgAVraT0tXhfeS3t1T6Du5fHV19UH/AAn41Kow7shN1x3o0W5FdOu49bNs1FapttLcSta6QqzSqcS3Df0e397D51/JV+PIisRp99ca8XVm7nZxMFlijfNxMxUEqzgfq4jn+rxbj8Ng6XpUVtEsUEaxxqMBVGB/5PU8ajzhKEnGS00bk01tGH2X2JjtC0rs1xdP85cS8Xboo5Rp5KP9ao6UrE9FKUoBSlKA0/ttsq36VSKx3We6SSeSJzurGVIBkDAEjtCTwxzB864bF7INJqUkd6VRrMxSdih3hKXBMblzjKqR7IHPGardjV7zqOoXx4qHFpCfsQfOEdGkP8tfNpU7rrFjdjglwGs5T1b14D/ECPuqf/UMhVdrl4I3ylPc7vH+Rb0pSoBJFKUoBUxtPsOly4uIHa2vEHqXEfMj6Mi8pU6H/wAGnpQEbo23DxzLaaogt7g8I5B/R7jrG59lvsHjx6gVZV4dZ0SG7haG5jWSNuasPHwIPNSPAjjUFfavdaGUjdjfWspKwB3C3ETBSQjMeEkYA9rmPuFZQhKclGK22eNpLbNl0rU0fpavA+89vbsn0Edw+Ojt6pP+EfCtk6Drkd5bpPCTuOORGGUg4ZWHgQQQRUi/Dux0nYtbNNWRXdvtveiV9MNsxsY5BnchnR5MfQw67x6KXU/DNayBr9CyRhgQwBBGCCMgg8wR41qrbnYK0tXtZ0R0t2uVjuIlmdY9yXKhgA2UCtu8FIGDVl07qcMaDhNfog52A8mSlF60YvYLVp7aa5nhs57mBgkbmEqSJI94nCEgvgPjhy5Vc23pZsC27O0tq/0bmB4iPexBUfFqqrDT44I1ihRY41GFVRgD4V2T2yuMOqsPJgCPuNVeVf37ZWa1ssKalVWoL0eD5S2xheZZ4njRSxZHVxgf3Sc+6oybb68c70SQxJ4LIrO5HhvFWUKegzjzr17Z+ju0NvJNb2sazx4cGJdwsFYFxhcBsgHgQamYJ1dQynIPEEVzXVsy7H4qvxv2c/1zPvxeCp8J+y+2U2t71vxyII5owCVByrKeAdCeOM8CDy4edUea03pUPeb9YYbw2sixOd5Cu++WT9WA3PlvHy4VXfIS8+uLv+CL8qscG6d1EZ2fVlt06+y/GjZYvLLbNYTbTXu52Fxcf1o4zu9XPBB/ERWDGwt79cXf+XF+VS20+yt1Je2di2p3Evalpn3o48RpDgo2ABvZfgAeHCphPNhbDaH3PT7eBvbVAX/eN60nv9Yn7q6PSNpDXOmzrHntUXtYiOYkiO+uOvq4+NY47DX31xdf5MX5V9+RN99cXP8AkRflQFFs1rS3dnBcLjEsatjyJHrD4HI+FZPNag2O2Vu0lu7CPU54e6OpRRDGQ0Uw3lcb3Ecd4EDgOHnVSNir/wCubj8PF+VAW1RW2/pJWycQxIJZ8BiC2EjB5bxHEk890feKfIvUPri4/DQ/lWpdp7dor+4jln7xIrAtId0FsovNV4KRyx0qPk2SrhuJcdFw6svKVdz8eX/f8F3onpmbtFW9iRY2OO0iJ9TPiytnK+ZB4eVbD1HaK2txme4hiH25VXPuyeNfm6UcCAMk8ABxJJ4AAeJPKt6bL+jmzt4Yi9rCZwi9o7L2jdpujfIZ84455cK1Yl0rE+RN+IOnUYc4djxv0dEnpZs2O7arc3jeVvbO4/iYKMdRmonb7Ubqea2nuLOS1hAeNDJIjEvJuniqEmPITHHnW6I4gowoAA8AMD7q6dQ0+OeNo5kWSNhhlYZBFWuLf2LY2a3o5W6pW1uD9mgSa2b6HrZhYySHISad3jz9DCLvDoxVmHvzWC9H+wVpdpLcyI7wNcSC3iaVzH2KHdUkE5fJDH1iRjFbVjjCgBQAAMAAYAA5ADwq06j1OOTBQgv2V+DgPGk5Se9nKsPtfoffLG4t/GWNgvR+aH4MBWYpVGWpP7A64bvTreZvbKBZM8+0T1Xz5HKk/GqConZB+7anqFkeCuwu4R9mbhKB0Dj+Y1bUAqfvdg7OVy7Q7rMctuSPGGPiSEYAnrzqgpWMoxktSWzCUIzWpLZParsFZz26wGIRhDmN4vUkjb6aOOIbPHjnPjmsHDtJc6Wyxapma2J3Y75F9nyW4QeyftjgfHxIva4TQq6lXUMrDBBGQQeYIPMVkZpa+h8gnV1DIwZWGQynIIPIgjmKjNkE7zqeoXp4qjC0hP2YeMpHQuf5TWK2k0yfRIZrrTpF7sAS9pKSURmOA8Dc19YglOR49MZf0S3cH6NhiifekjH69WBWRZmJMm+rcR6xPHxxQFrSlKAh9oU7rrVldDgl0rWkvlve3AfeSGXPQVZXl6kUbSSuqIgyzMQFA8yTyqI9MWpwrYGIv/xTMr2yIN6QyRsGDBRxAGDluX+1efZ3Q5NXSG+1J1eJgHhtIyewXyaTPzr9DwHLpQHc2rXer5WyL2tjya6I3Zpx4iBTxRf2h+HiKzA9Gth3Zbfu67qnIbJEm8ebmQHeLHxyccOWOFUyqAMAYA5AV9rxrf1MoycXuL0yY0L0cWVpIJI42eRfZeRy5X+6DwB64z1qnpSiSXhGVlk7Hym9v8ipn0kas1vps5jz2sgEMQHMyTHcXHX1s/CqaojaN+9azY2o4pbK15L5bw9SAe/eLH7q9NZTbO6OtpaQW68oo1TPmQPWb4nJ+NZGlKAUpSgInbde732n3w4ASG2mP7OfghPRXA/iq2rB7baF3zT7iAe08Z3P3i8U93rAU2I13vmn2859p4xv/vF9V/d6wNAZylKUApSlARO3jd4u9PsBxEkvbzD9lb8QD0ZyB/hNe/aXYdLiQXNvIbW8QerPGPa+zKvKVeh4/wC1Y/ZNe86rqF4eKxFbOE9IvWmI6FyP4TVTrOtQ2kLTXMixxrzZj9wA5sT4AcTQE3ou3LJMLTVEW2uf6jg/8PcdYnPI/Ybj/sOGqbbS3EzWukKs0inEty39Ht/eR86/2V+PjjGXel3GvKBOjWmn7wZVZR3mfHsscg9iv+p9xrlZx3GgruFDc6aCSHRB29tk5JkVQO2Tj7Q4j7gQKPZfYmK0LSuzXF1J85cS8Xb7K+EaeSr054FYz0b/AKhr3Tzw7pOTGP2E+Xi5+R3l+FVmm6nFcRLLA6yRsMhlOQf/AHyqR11O663Z3I4Jdo1rJ5b49eA+84Zfh1oC4pSlAKUpQCon0eDvE19qHMXE/ZxH9hb5RCOjNvH7qyfpD1lrbTbh489oy9nGBzMkp3Ex1y2fhXv2X0UWlnBbj+yjVSR4sB6x+LZPxoDKUpSgFKUoBUTsS/d7/ULE8AJBcwj9nP7YHRXB/iq2qJ2wTu2pafejgrMbSY/Ym4xE9BIP5hQFtSlKA4SyhVLMQFUEkngABzJqCvfSNNISbSFBH/VeZiC3kwRR6o8Rk56CqbbS1eTT7lIsljE2AOZ8SB7wCPjWt7eZWUMhypGRjyql6rmW46iq/fs57rfULsRRVXvfk92yu1osbGOzjt5p73LbqKMiZnLM0pk5KuTxLcR/rVDo+xDyzLd6q63FwOMcQ/o9v/cU+032248OgNYLZRC2pQ7n9mkjP0VgFUH3tjH93pW0Km4F8r6FOa8lh0zJnk48bLF5FCKUqaWJE6nsXLaytdaOyxSMd6W1bhbz+eB/ZP5MOHnjjUvt3t/FdWQh7KaC9SVHEbrgwSRMrByx4Mp5Arzz4ca29Wi/SnbsmqSF+UkaFD4FVG6QPcQfv61oyLHXByiWvSMSvLyo1Wvx5/z+DPaX6am7QC7gVYyeLxMSUHmVYesB44OehracUoZQykFWAIIOQQeIIPiK/MMjgAk8hX6E2FtJItNtUlyHWJcg8x4hT1AIHwrRiXSs3yLP4g6ZRhOEqfG9+P8ApnaUpU45ciNqW71q1hZjikO9eSj936sH85J+Aq3qJ2BXvF1qF+eIlm7CI/sbf1cjozbx+Aq2oBSlKAUpSgFT+3uhm7064hX2yhaPHPtE9ZMeR3lA+NUFKAw+x+ud8sbe48ZI1LdH5OP4gazFROwTd3utQsDwEU3bxD9jcetgDyVww/xCrOWUKpZiAqgkknAAHMk+AFAYbbDaYWNsZN3fkYhIYxzllbgiDHXiegNT2iejBRApupZe8OS8xik3ULuSzBVxgAZwCPKmzEJ1O8OpSg93i3o7JCOY5SXJB8Wxheg91XtYTrjNamtmuyuFi1NbRj9F0GG1QrAm7vHLMSWZj5sx4sayFKVkkktIzSUVpClKV6eisZr+zcF7GI7iMOAcqckMp81YcRWTpXjW/qZRk4vcXpms9c9FCW8Xb2HaSXEDrKkcrB0k3DkxlcAZI5HnkCrnZvaCO9to7iH2XHEHmjDgyN1U5FZOoC/H6I1DvA4WN64E4/qwXJ4LN0WTkx8+J8K8jFR8JGdt1lr5WSbf5L+p7b7XDaadcSp85ubseOfaP6qY65YH4VQ1EbXP3nU9PshxVGN3MPsxcIQehcn+EVkajP7I6GLOxt7fxijUNjxfGXPxYmsxSlAKUpQClKUApSlAat242pjs9YgnhHaypA8VxGp3fUYhogWIIDBsnHPGK817tt+mHgsAjWyTse8Mzgl41GexjYc2fkcgYA8c1CasH7zcdr8520m/n6W+3/bGOmK88Zffj7EEy9onZgczJvDcx1ziqz5ufc468Hcx+Hcd4Xd5Plx3v19Nn6atrZY0VEUKiAKqgYAUDAAHkBXZUV8r9S+p5PxkX5U+WGpfU8n4yL8qszhi1pUSdsdS+p5fxcX5V8+WWpfU0v4uL8qAt6VEfLLUvqaX8XF+VPllqX1NL+Li/KgLelRHyy1L6ml/FxflX0bZaj46PL+Li/KgLavJqulx3MEkMy70cilWHQ/7EcwfDFSvyy1H6nm/FRV4Nd2q1GS1mT9FTRb0bDf7xG24Cpy26vE4GeXGvG9LZ43pbPFs1tvNbQG3MZuxA7RxziQIJIV9gnI4sPZOOB3edZLYO6FxqN/cyDclYRpHG2N5IEX2gRwIZyc4+iPOpy13dxdz2d0bvuxwr37OZ/SVtuc8Sb37vcOc9N7c+Nc5i9WttyFCS8P/AEclhdbuvylXKK4v9o2nSlK6Q64UpSgFKUoBSlKAkdqvRpb3shl3nhmOAXTBD45byngSPMYPWuGy/oxt7OQTFnmlX2WfAVM8yqjgD1OTSlYduHLlrySvnL+12eb4/bfgsaUpWZFFKUoBSlKAUpSgFKUoCPvvRvGXLW8zwBjkoFV0BPPdDcU9wOOlZbZ7ZSK03ihZ5H4NI5BYgclGAAq9AKUrTHHqjLnGKT+5Hhi0wm7IxSk/ZmqUpW4kClKUB//Z">
            <a:extLst>
              <a:ext uri="{FF2B5EF4-FFF2-40B4-BE49-F238E27FC236}">
                <a16:creationId xmlns:a16="http://schemas.microsoft.com/office/drawing/2014/main" id="{CE28F822-C3B5-BE74-B42E-969A1C71E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625" y="-1079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AutoShape 4" descr="data:image/jpeg;base64,/9j/4AAQSkZJRgABAQAAAQABAAD/2wCEAAkGBhQSEBQUERQVFRUVFxwaGRgXFB4YGRgYGRoYIBgZHBoZHyYgGB8jIRcaHy8hIycvLC84GCExNTArNigrLikBCQoKDgwOGg8OGjUjHiQ1LDQ0LDY1LTU1MDE1NTUvKTUuNDQtKS8pLS81MC0sLDQpLCwvLCwsLCwsLCksKSosNP/AABEIAKgAsAMBIgACEQEDEQH/xAAcAAEBAAIDAQEAAAAAAAAAAAAABgUHAgMEAQj/xABHEAACAQMBBQQFCAYIBgMAAAABAgMABBEFBhIhMWETFEFRByIycYEWM1JVYpGU0RUjY3OSojRCQ3KCk6GxJDV0weHwU7Kz/8QAGgEBAAIDAQAAAAAAAAAAAAAAAAQFAgMGAf/EACoRAAICAgEEAAYBBQAAAAAAAAABAgMEERIFEyFBBhQxUWGRIhVxgaHB/9oADAMBAAIRAxEAPwDeNKUoBSlKAUpSgFKUoBSlfHbAyeAHM9KAj9qPSfb2cphVXmlX2lTAVM+DMeGegya57K+kq3vZBFuvDMQSEfBD457rA4JHkcHpWje3LlnZgzM7FmByCxY5ORzyfGu+wuezngcMEKzRkMTugHfXiSeAGM56ZqsWXLucdeDuJfDtCwu7yfLW9+vps/TNK+A19qzOHFKUoBSlKAUpSgFKUoBSlKAUpSgFKUoBSlSe0O3PZzd0sY+9Xh5xqf1cI+nM/JAPo8z0yKAzO0O0kFlCZbmQIvIDmzt4KijizHyFSaaRd6ud+9D2lieK2gOJph4Gdh7Cn/4x8fM5LZ7YbdlF1fyd6vPByMRwj6MKclA+lzPSq2gNbekD0cWqWs1zbgwPDCzbsYHZv2a8AUxwOBjIx1zXbsR6NbQ2sc8694eeBSRIAUUSICQqgc+ON45PliqX0gf8qvv+ml/+hrv2O/5dZ/8ATQ//AJJWvtw5cteSX87kdrs83x+xMfo+70c5tg95p45wE71xbj9kT84g+gePl51XaDtBBewia2kEiHy5qfFWHNSPI1kaj9e2HYTNd6bILa7Pt8P1NwPozIOZ+2OIz92wiFhSpbZvbhZpTa3UZtb1Rxhc8HH04X5SL7uI4+WaqaAUpSgFKUoBSlKAUpSgFKUoBXTd3iRI0krqiIMszEBVA8STyrEbT7YwWKqJN6SaThFBGN6WVvJVHh1PCsFZ7I3F/Is+r4CA70dijZiTyMzf2z9PZH+lAdT61dauSlgWtbLOGu2XEkw8RbqfZHh2h+HLBq9ntmoLKLs7ZAoPFmPF3bxZ2PFj1NZJEAAAAAAwAOAAHIVyoBSlKAkfSbrsEOn3MUkirJNBIsac3clSBhRk4zwzy612ej3aS3ns4IopVaWKCJXj4q6lUUHKsAcZ4ZHDrWpby7ae5uJ5M9o8rjjzVUdlRB5BQvLzya6XvGgdLiP5yF1ZSOZ9YBk6hgSpHWuiXRU6OfL+Wt/gpn1RK/tcfG9bP0VSlK50uTEbSbK299EEuEzunKOp3ZI28GRxxU8unDiDUxFtFdaURHqZM9qThL1V4pnktwg5eW+OB8eNX1cJYgylWAZSMEEZBB5gg8xQHy3uFdVdGVlYZVlIIIPIgjgRXZUHPsvc6a5l0n9ZbklpLF29Xjza3Y/Nt9nkfuAotmNrYL6MtCSHQ4kicbssTeKuh4j38jigM1SlKAUpSgFKx+va5HZ27zzE7iDkBlmJOFVR4kkgAVraT0tXhfeS3t1T6Du5fHV19UH/AAn41Kow7shN1x3o0W5FdOu49bNs1FapttLcSta6QqzSqcS3Df0e397D51/JV+PIisRp99ca8XVm7nZxMFlijfNxMxUEqzgfq4jn+rxbj8Ng6XpUVtEsUEaxxqMBVGB/5PU8ajzhKEnGS00bk01tGH2X2JjtC0rs1xdP85cS8Xboo5Rp5KP9ao6UrE9FKUoBSlKA0/ttsq36VSKx3We6SSeSJzurGVIBkDAEjtCTwxzB864bF7INJqUkd6VRrMxSdih3hKXBMblzjKqR7IHPGardjV7zqOoXx4qHFpCfsQfOEdGkP8tfNpU7rrFjdjglwGs5T1b14D/ECPuqf/UMhVdrl4I3ylPc7vH+Rb0pSoBJFKUoBUxtPsOly4uIHa2vEHqXEfMj6Mi8pU6H/wAGnpQEbo23DxzLaaogt7g8I5B/R7jrG59lvsHjx6gVZV4dZ0SG7haG5jWSNuasPHwIPNSPAjjUFfavdaGUjdjfWspKwB3C3ETBSQjMeEkYA9rmPuFZQhKclGK22eNpLbNl0rU0fpavA+89vbsn0Edw+Ojt6pP+EfCtk6Drkd5bpPCTuOORGGUg4ZWHgQQQRUi/Dux0nYtbNNWRXdvtveiV9MNsxsY5BnchnR5MfQw67x6KXU/DNayBr9CyRhgQwBBGCCMgg8wR41qrbnYK0tXtZ0R0t2uVjuIlmdY9yXKhgA2UCtu8FIGDVl07qcMaDhNfog52A8mSlF60YvYLVp7aa5nhs57mBgkbmEqSJI94nCEgvgPjhy5Vc23pZsC27O0tq/0bmB4iPexBUfFqqrDT44I1ihRY41GFVRgD4V2T2yuMOqsPJgCPuNVeVf37ZWa1ssKalVWoL0eD5S2xheZZ4njRSxZHVxgf3Sc+6oybb68c70SQxJ4LIrO5HhvFWUKegzjzr17Z+ju0NvJNb2sazx4cGJdwsFYFxhcBsgHgQamYJ1dQynIPEEVzXVsy7H4qvxv2c/1zPvxeCp8J+y+2U2t71vxyII5owCVByrKeAdCeOM8CDy4edUea03pUPeb9YYbw2sixOd5Cu++WT9WA3PlvHy4VXfIS8+uLv+CL8qscG6d1EZ2fVlt06+y/GjZYvLLbNYTbTXu52Fxcf1o4zu9XPBB/ERWDGwt79cXf+XF+VS20+yt1Je2di2p3Evalpn3o48RpDgo2ABvZfgAeHCphPNhbDaH3PT7eBvbVAX/eN60nv9Yn7q6PSNpDXOmzrHntUXtYiOYkiO+uOvq4+NY47DX31xdf5MX5V9+RN99cXP8AkRflQFFs1rS3dnBcLjEsatjyJHrD4HI+FZPNag2O2Vu0lu7CPU54e6OpRRDGQ0Uw3lcb3Ecd4EDgOHnVSNir/wCubj8PF+VAW1RW2/pJWycQxIJZ8BiC2EjB5bxHEk890feKfIvUPri4/DQ/lWpdp7dor+4jln7xIrAtId0FsovNV4KRyx0qPk2SrhuJcdFw6svKVdz8eX/f8F3onpmbtFW9iRY2OO0iJ9TPiytnK+ZB4eVbD1HaK2txme4hiH25VXPuyeNfm6UcCAMk8ABxJJ4AAeJPKt6bL+jmzt4Yi9rCZwi9o7L2jdpujfIZ84455cK1Yl0rE+RN+IOnUYc4djxv0dEnpZs2O7arc3jeVvbO4/iYKMdRmonb7Ubqea2nuLOS1hAeNDJIjEvJuniqEmPITHHnW6I4gowoAA8AMD7q6dQ0+OeNo5kWSNhhlYZBFWuLf2LY2a3o5W6pW1uD9mgSa2b6HrZhYySHISad3jz9DCLvDoxVmHvzWC9H+wVpdpLcyI7wNcSC3iaVzH2KHdUkE5fJDH1iRjFbVjjCgBQAAMAAYAA5ADwq06j1OOTBQgv2V+DgPGk5Se9nKsPtfoffLG4t/GWNgvR+aH4MBWYpVGWpP7A64bvTreZvbKBZM8+0T1Xz5HKk/GqConZB+7anqFkeCuwu4R9mbhKB0Dj+Y1bUAqfvdg7OVy7Q7rMctuSPGGPiSEYAnrzqgpWMoxktSWzCUIzWpLZParsFZz26wGIRhDmN4vUkjb6aOOIbPHjnPjmsHDtJc6Wyxapma2J3Y75F9nyW4QeyftjgfHxIva4TQq6lXUMrDBBGQQeYIPMVkZpa+h8gnV1DIwZWGQynIIPIgjmKjNkE7zqeoXp4qjC0hP2YeMpHQuf5TWK2k0yfRIZrrTpF7sAS9pKSURmOA8Dc19YglOR49MZf0S3cH6NhiifekjH69WBWRZmJMm+rcR6xPHxxQFrSlKAh9oU7rrVldDgl0rWkvlve3AfeSGXPQVZXl6kUbSSuqIgyzMQFA8yTyqI9MWpwrYGIv/xTMr2yIN6QyRsGDBRxAGDluX+1efZ3Q5NXSG+1J1eJgHhtIyewXyaTPzr9DwHLpQHc2rXer5WyL2tjya6I3Zpx4iBTxRf2h+HiKzA9Gth3Zbfu67qnIbJEm8ebmQHeLHxyccOWOFUyqAMAYA5AV9rxrf1MoycXuL0yY0L0cWVpIJI42eRfZeRy5X+6DwB64z1qnpSiSXhGVlk7Hym9v8ipn0kas1vps5jz2sgEMQHMyTHcXHX1s/CqaojaN+9azY2o4pbK15L5bw9SAe/eLH7q9NZTbO6OtpaQW68oo1TPmQPWb4nJ+NZGlKAUpSgInbde732n3w4ASG2mP7OfghPRXA/iq2rB7baF3zT7iAe08Z3P3i8U93rAU2I13vmn2859p4xv/vF9V/d6wNAZylKUApSlARO3jd4u9PsBxEkvbzD9lb8QD0ZyB/hNe/aXYdLiQXNvIbW8QerPGPa+zKvKVeh4/wC1Y/ZNe86rqF4eKxFbOE9IvWmI6FyP4TVTrOtQ2kLTXMixxrzZj9wA5sT4AcTQE3ou3LJMLTVEW2uf6jg/8PcdYnPI/Ybj/sOGqbbS3EzWukKs0inEty39Ht/eR86/2V+PjjGXel3GvKBOjWmn7wZVZR3mfHsscg9iv+p9xrlZx3GgruFDc6aCSHRB29tk5JkVQO2Tj7Q4j7gQKPZfYmK0LSuzXF1J85cS8Xb7K+EaeSr054FYz0b/AKhr3Tzw7pOTGP2E+Xi5+R3l+FVmm6nFcRLLA6yRsMhlOQf/AHyqR11O663Z3I4Jdo1rJ5b49eA+84Zfh1oC4pSlAKUpQCon0eDvE19qHMXE/ZxH9hb5RCOjNvH7qyfpD1lrbTbh489oy9nGBzMkp3Ex1y2fhXv2X0UWlnBbj+yjVSR4sB6x+LZPxoDKUpSgFKUoBUTsS/d7/ULE8AJBcwj9nP7YHRXB/iq2qJ2wTu2pafejgrMbSY/Ym4xE9BIP5hQFtSlKA4SyhVLMQFUEkngABzJqCvfSNNISbSFBH/VeZiC3kwRR6o8Rk56CqbbS1eTT7lIsljE2AOZ8SB7wCPjWt7eZWUMhypGRjyql6rmW46iq/fs57rfULsRRVXvfk92yu1osbGOzjt5p73LbqKMiZnLM0pk5KuTxLcR/rVDo+xDyzLd6q63FwOMcQ/o9v/cU+032248OgNYLZRC2pQ7n9mkjP0VgFUH3tjH93pW0Km4F8r6FOa8lh0zJnk48bLF5FCKUqaWJE6nsXLaytdaOyxSMd6W1bhbz+eB/ZP5MOHnjjUvt3t/FdWQh7KaC9SVHEbrgwSRMrByx4Mp5Arzz4ca29Wi/SnbsmqSF+UkaFD4FVG6QPcQfv61oyLHXByiWvSMSvLyo1Wvx5/z+DPaX6am7QC7gVYyeLxMSUHmVYesB44OehracUoZQykFWAIIOQQeIIPiK/MMjgAk8hX6E2FtJItNtUlyHWJcg8x4hT1AIHwrRiXSs3yLP4g6ZRhOEqfG9+P8ApnaUpU45ciNqW71q1hZjikO9eSj936sH85J+Aq3qJ2BXvF1qF+eIlm7CI/sbf1cjozbx+Aq2oBSlKAUpSgFT+3uhm7064hX2yhaPHPtE9ZMeR3lA+NUFKAw+x+ud8sbe48ZI1LdH5OP4gazFROwTd3utQsDwEU3bxD9jcetgDyVww/xCrOWUKpZiAqgkknAAHMk+AFAYbbDaYWNsZN3fkYhIYxzllbgiDHXiegNT2iejBRApupZe8OS8xik3ULuSzBVxgAZwCPKmzEJ1O8OpSg93i3o7JCOY5SXJB8Wxheg91XtYTrjNamtmuyuFi1NbRj9F0GG1QrAm7vHLMSWZj5sx4sayFKVkkktIzSUVpClKV6eisZr+zcF7GI7iMOAcqckMp81YcRWTpXjW/qZRk4vcXpms9c9FCW8Xb2HaSXEDrKkcrB0k3DkxlcAZI5HnkCrnZvaCO9to7iH2XHEHmjDgyN1U5FZOoC/H6I1DvA4WN64E4/qwXJ4LN0WTkx8+J8K8jFR8JGdt1lr5WSbf5L+p7b7XDaadcSp85ubseOfaP6qY65YH4VQ1EbXP3nU9PshxVGN3MPsxcIQehcn+EVkajP7I6GLOxt7fxijUNjxfGXPxYmsxSlAKUpQClKUApSlAat242pjs9YgnhHaypA8VxGp3fUYhogWIIDBsnHPGK817tt+mHgsAjWyTse8Mzgl41GexjYc2fkcgYA8c1CasH7zcdr8520m/n6W+3/bGOmK88Zffj7EEy9onZgczJvDcx1ziqz5ufc468Hcx+Hcd4Xd5Plx3v19Nn6atrZY0VEUKiAKqgYAUDAAHkBXZUV8r9S+p5PxkX5U+WGpfU8n4yL8qszhi1pUSdsdS+p5fxcX5V8+WWpfU0v4uL8qAt6VEfLLUvqaX8XF+VPllqX1NL+Li/KgLelRHyy1L6ml/FxflX0bZaj46PL+Li/KgLavJqulx3MEkMy70cilWHQ/7EcwfDFSvyy1H6nm/FRV4Nd2q1GS1mT9FTRb0bDf7xG24Cpy26vE4GeXGvG9LZ43pbPFs1tvNbQG3MZuxA7RxziQIJIV9gnI4sPZOOB3edZLYO6FxqN/cyDclYRpHG2N5IEX2gRwIZyc4+iPOpy13dxdz2d0bvuxwr37OZ/SVtuc8Sb37vcOc9N7c+Nc5i9WttyFCS8P/AEclhdbuvylXKK4v9o2nSlK6Q64UpSgFKUoBSlKAkdqvRpb3shl3nhmOAXTBD45byngSPMYPWuGy/oxt7OQTFnmlX2WfAVM8yqjgD1OTSlYduHLlrySvnL+12eb4/bfgsaUpWZFFKUoBSlKAUpSgFKUoCPvvRvGXLW8zwBjkoFV0BPPdDcU9wOOlZbZ7ZSK03ihZ5H4NI5BYgclGAAq9AKUrTHHqjLnGKT+5Hhi0wm7IxSk/ZmqUpW4kClKUB//Z">
            <a:extLst>
              <a:ext uri="{FF2B5EF4-FFF2-40B4-BE49-F238E27FC236}">
                <a16:creationId xmlns:a16="http://schemas.microsoft.com/office/drawing/2014/main" id="{1C8576C7-1BA6-E133-59C0-BAD87BC80F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025" y="444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DABBB-3EF0-94E7-1B0F-31ADAE359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055CD-ACFC-0757-13C4-4FB7779C6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099"/>
            <a:ext cx="5118100" cy="5018087"/>
          </a:xfrm>
        </p:spPr>
        <p:txBody>
          <a:bodyPr/>
          <a:lstStyle/>
          <a:p>
            <a:pPr lvl="1" eaLnBrk="1" hangingPunct="1"/>
            <a:r>
              <a:rPr lang="en-US" altLang="en-US" sz="2000" dirty="0"/>
              <a:t>Sudoku solver</a:t>
            </a:r>
            <a:br>
              <a:rPr lang="en-US" altLang="en-US" sz="2000" dirty="0">
                <a:solidFill>
                  <a:srgbClr val="FF0000"/>
                </a:solidFill>
              </a:rPr>
            </a:br>
            <a:r>
              <a:rPr lang="en-US" altLang="en-US" sz="2000" dirty="0">
                <a:solidFill>
                  <a:srgbClr val="FF0000"/>
                </a:solidFill>
                <a:hlinkClick r:id="rId2"/>
              </a:rPr>
              <a:t>https://leetcode.com/problems/sudoku-solver/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 eaLnBrk="1" hangingPunct="1"/>
            <a:br>
              <a:rPr lang="en-US" altLang="en-US" sz="2000" dirty="0"/>
            </a:br>
            <a:r>
              <a:rPr lang="en-US" altLang="en-US" sz="2000" dirty="0"/>
              <a:t>- if not open cells, solved</a:t>
            </a:r>
          </a:p>
          <a:p>
            <a:pPr lvl="1" eaLnBrk="1" hangingPunct="1"/>
            <a:r>
              <a:rPr lang="en-US" altLang="en-US" sz="2000" dirty="0"/>
              <a:t>- scan cells from left to right, top to bottom for first open cell.</a:t>
            </a:r>
          </a:p>
          <a:p>
            <a:pPr lvl="1" eaLnBrk="1" hangingPunct="1"/>
            <a:r>
              <a:rPr lang="en-US" altLang="en-US" sz="2000" dirty="0"/>
              <a:t>- When an open cell is found start looping through digits 1 to 9. </a:t>
            </a:r>
          </a:p>
          <a:p>
            <a:pPr lvl="1" eaLnBrk="1" hangingPunct="1"/>
            <a:r>
              <a:rPr lang="en-US" altLang="en-US" sz="2000" dirty="0"/>
              <a:t>- When a digit is placed, check that the set up is legal</a:t>
            </a:r>
          </a:p>
          <a:p>
            <a:pPr lvl="1" eaLnBrk="1" hangingPunct="1"/>
            <a:r>
              <a:rPr lang="en-US" altLang="en-US" sz="2000" dirty="0"/>
              <a:t>now solve the board</a:t>
            </a:r>
          </a:p>
          <a:p>
            <a:pPr lvl="1" eaLnBrk="1" hangingPunct="1"/>
            <a:endParaRPr lang="en-US" altLang="en-US" sz="2000" dirty="0"/>
          </a:p>
          <a:p>
            <a:r>
              <a:rPr lang="en-US" altLang="en-US" sz="2000" dirty="0"/>
              <a:t>After placing a number, Did you see the recursive  problem?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A705DEB2-DD66-5671-B474-1D08F06C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5D7765-707E-FE49-9D5A-965E4696ACDC}" type="slidenum">
              <a:rPr lang="en-US" altLang="en-US" baseline="0"/>
              <a:pPr eaLnBrk="1" hangingPunct="1"/>
              <a:t>8</a:t>
            </a:fld>
            <a:endParaRPr lang="en-US" altLang="en-US" baseline="0"/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5E100E22-9B02-E995-0B6E-4AA4A014B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04813"/>
            <a:ext cx="61198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baseline="0" dirty="0">
                <a:solidFill>
                  <a:srgbClr val="30B439"/>
                </a:solidFill>
                <a:latin typeface="Comic Sans MS" panose="030F0902030302020204" pitchFamily="66" charset="0"/>
              </a:rPr>
              <a:t>Backtracking – Concrete example</a:t>
            </a:r>
          </a:p>
        </p:txBody>
      </p:sp>
      <p:sp>
        <p:nvSpPr>
          <p:cNvPr id="13316" name="AutoShape 2" descr="data:image/jpeg;base64,/9j/4AAQSkZJRgABAQAAAQABAAD/2wCEAAkGBhQSEBQUERQVFRUVFxwaGRgXFB4YGRgYGRoYIBgZHBoZHyYgGB8jIRcaHy8hIycvLC84GCExNTArNigrLikBCQoKDgwOGg8OGjUjHiQ1LDQ0LDY1LTU1MDE1NTUvKTUuNDQtKS8pLS81MC0sLDQpLCwvLCwsLCwsLCksKSosNP/AABEIAKgAsAMBIgACEQEDEQH/xAAcAAEBAAIDAQEAAAAAAAAAAAAABgUHAgMEAQj/xABHEAACAQMBBQQFCAYIBgMAAAABAgMABBEFBhIhMWETFEFRByIycYEWM1JVYpGU0RUjY3OSojRCQ3KCk6GxJDV0weHwU7Kz/8QAGgEBAAIDAQAAAAAAAAAAAAAAAAQFAgMGAf/EACoRAAICAgEEAAYBBQAAAAAAAAABAgMEERIFEyFBBhQxUWGRIhVxgaHB/9oADAMBAAIRAxEAPwDeNKUoBSlKAUpSgFKUoBSlfHbAyeAHM9KAj9qPSfb2cphVXmlX2lTAVM+DMeGegya57K+kq3vZBFuvDMQSEfBD457rA4JHkcHpWje3LlnZgzM7FmByCxY5ORzyfGu+wuezngcMEKzRkMTugHfXiSeAGM56ZqsWXLucdeDuJfDtCwu7yfLW9+vps/TNK+A19qzOHFKUoBSlKAUpSgFKUoBSlKAUpSgFKUoBSlSe0O3PZzd0sY+9Xh5xqf1cI+nM/JAPo8z0yKAzO0O0kFlCZbmQIvIDmzt4KijizHyFSaaRd6ud+9D2lieK2gOJph4Gdh7Cn/4x8fM5LZ7YbdlF1fyd6vPByMRwj6MKclA+lzPSq2gNbekD0cWqWs1zbgwPDCzbsYHZv2a8AUxwOBjIx1zXbsR6NbQ2sc8694eeBSRIAUUSICQqgc+ON45PliqX0gf8qvv+ml/+hrv2O/5dZ/8ATQ//AJJWvtw5cteSX87kdrs83x+xMfo+70c5tg95p45wE71xbj9kT84g+gePl51XaDtBBewia2kEiHy5qfFWHNSPI1kaj9e2HYTNd6bILa7Pt8P1NwPozIOZ+2OIz92wiFhSpbZvbhZpTa3UZtb1Rxhc8HH04X5SL7uI4+WaqaAUpSgFKUoBSlKAUpSgFKUoBXTd3iRI0krqiIMszEBVA8STyrEbT7YwWKqJN6SaThFBGN6WVvJVHh1PCsFZ7I3F/Is+r4CA70dijZiTyMzf2z9PZH+lAdT61dauSlgWtbLOGu2XEkw8RbqfZHh2h+HLBq9ntmoLKLs7ZAoPFmPF3bxZ2PFj1NZJEAAAAAAwAOAAHIVyoBSlKAkfSbrsEOn3MUkirJNBIsac3clSBhRk4zwzy612ej3aS3ns4IopVaWKCJXj4q6lUUHKsAcZ4ZHDrWpby7ae5uJ5M9o8rjjzVUdlRB5BQvLzya6XvGgdLiP5yF1ZSOZ9YBk6hgSpHWuiXRU6OfL+Wt/gpn1RK/tcfG9bP0VSlK50uTEbSbK299EEuEzunKOp3ZI28GRxxU8unDiDUxFtFdaURHqZM9qThL1V4pnktwg5eW+OB8eNX1cJYgylWAZSMEEZBB5gg8xQHy3uFdVdGVlYZVlIIIPIgjgRXZUHPsvc6a5l0n9ZbklpLF29Xjza3Y/Nt9nkfuAotmNrYL6MtCSHQ4kicbssTeKuh4j38jigM1SlKAUpSgFKx+va5HZ27zzE7iDkBlmJOFVR4kkgAVraT0tXhfeS3t1T6Du5fHV19UH/AAn41Kow7shN1x3o0W5FdOu49bNs1FapttLcSta6QqzSqcS3Df0e397D51/JV+PIisRp99ca8XVm7nZxMFlijfNxMxUEqzgfq4jn+rxbj8Ng6XpUVtEsUEaxxqMBVGB/5PU8ajzhKEnGS00bk01tGH2X2JjtC0rs1xdP85cS8Xboo5Rp5KP9ao6UrE9FKUoBSlKA0/ttsq36VSKx3We6SSeSJzurGVIBkDAEjtCTwxzB864bF7INJqUkd6VRrMxSdih3hKXBMblzjKqR7IHPGardjV7zqOoXx4qHFpCfsQfOEdGkP8tfNpU7rrFjdjglwGs5T1b14D/ECPuqf/UMhVdrl4I3ylPc7vH+Rb0pSoBJFKUoBUxtPsOly4uIHa2vEHqXEfMj6Mi8pU6H/wAGnpQEbo23DxzLaaogt7g8I5B/R7jrG59lvsHjx6gVZV4dZ0SG7haG5jWSNuasPHwIPNSPAjjUFfavdaGUjdjfWspKwB3C3ETBSQjMeEkYA9rmPuFZQhKclGK22eNpLbNl0rU0fpavA+89vbsn0Edw+Ojt6pP+EfCtk6Drkd5bpPCTuOORGGUg4ZWHgQQQRUi/Dux0nYtbNNWRXdvtveiV9MNsxsY5BnchnR5MfQw67x6KXU/DNayBr9CyRhgQwBBGCCMgg8wR41qrbnYK0tXtZ0R0t2uVjuIlmdY9yXKhgA2UCtu8FIGDVl07qcMaDhNfog52A8mSlF60YvYLVp7aa5nhs57mBgkbmEqSJI94nCEgvgPjhy5Vc23pZsC27O0tq/0bmB4iPexBUfFqqrDT44I1ihRY41GFVRgD4V2T2yuMOqsPJgCPuNVeVf37ZWa1ssKalVWoL0eD5S2xheZZ4njRSxZHVxgf3Sc+6oybb68c70SQxJ4LIrO5HhvFWUKegzjzr17Z+ju0NvJNb2sazx4cGJdwsFYFxhcBsgHgQamYJ1dQynIPEEVzXVsy7H4qvxv2c/1zPvxeCp8J+y+2U2t71vxyII5owCVByrKeAdCeOM8CDy4edUea03pUPeb9YYbw2sixOd5Cu++WT9WA3PlvHy4VXfIS8+uLv+CL8qscG6d1EZ2fVlt06+y/GjZYvLLbNYTbTXu52Fxcf1o4zu9XPBB/ERWDGwt79cXf+XF+VS20+yt1Je2di2p3Evalpn3o48RpDgo2ABvZfgAeHCphPNhbDaH3PT7eBvbVAX/eN60nv9Yn7q6PSNpDXOmzrHntUXtYiOYkiO+uOvq4+NY47DX31xdf5MX5V9+RN99cXP8AkRflQFFs1rS3dnBcLjEsatjyJHrD4HI+FZPNag2O2Vu0lu7CPU54e6OpRRDGQ0Uw3lcb3Ecd4EDgOHnVSNir/wCubj8PF+VAW1RW2/pJWycQxIJZ8BiC2EjB5bxHEk890feKfIvUPri4/DQ/lWpdp7dor+4jln7xIrAtId0FsovNV4KRyx0qPk2SrhuJcdFw6svKVdz8eX/f8F3onpmbtFW9iRY2OO0iJ9TPiytnK+ZB4eVbD1HaK2txme4hiH25VXPuyeNfm6UcCAMk8ABxJJ4AAeJPKt6bL+jmzt4Yi9rCZwi9o7L2jdpujfIZ84455cK1Yl0rE+RN+IOnUYc4djxv0dEnpZs2O7arc3jeVvbO4/iYKMdRmonb7Ubqea2nuLOS1hAeNDJIjEvJuniqEmPITHHnW6I4gowoAA8AMD7q6dQ0+OeNo5kWSNhhlYZBFWuLf2LY2a3o5W6pW1uD9mgSa2b6HrZhYySHISad3jz9DCLvDoxVmHvzWC9H+wVpdpLcyI7wNcSC3iaVzH2KHdUkE5fJDH1iRjFbVjjCgBQAAMAAYAA5ADwq06j1OOTBQgv2V+DgPGk5Se9nKsPtfoffLG4t/GWNgvR+aH4MBWYpVGWpP7A64bvTreZvbKBZM8+0T1Xz5HKk/GqConZB+7anqFkeCuwu4R9mbhKB0Dj+Y1bUAqfvdg7OVy7Q7rMctuSPGGPiSEYAnrzqgpWMoxktSWzCUIzWpLZParsFZz26wGIRhDmN4vUkjb6aOOIbPHjnPjmsHDtJc6Wyxapma2J3Y75F9nyW4QeyftjgfHxIva4TQq6lXUMrDBBGQQeYIPMVkZpa+h8gnV1DIwZWGQynIIPIgjmKjNkE7zqeoXp4qjC0hP2YeMpHQuf5TWK2k0yfRIZrrTpF7sAS9pKSURmOA8Dc19YglOR49MZf0S3cH6NhiifekjH69WBWRZmJMm+rcR6xPHxxQFrSlKAh9oU7rrVldDgl0rWkvlve3AfeSGXPQVZXl6kUbSSuqIgyzMQFA8yTyqI9MWpwrYGIv/xTMr2yIN6QyRsGDBRxAGDluX+1efZ3Q5NXSG+1J1eJgHhtIyewXyaTPzr9DwHLpQHc2rXer5WyL2tjya6I3Zpx4iBTxRf2h+HiKzA9Gth3Zbfu67qnIbJEm8ebmQHeLHxyccOWOFUyqAMAYA5AV9rxrf1MoycXuL0yY0L0cWVpIJI42eRfZeRy5X+6DwB64z1qnpSiSXhGVlk7Hym9v8ipn0kas1vps5jz2sgEMQHMyTHcXHX1s/CqaojaN+9azY2o4pbK15L5bw9SAe/eLH7q9NZTbO6OtpaQW68oo1TPmQPWb4nJ+NZGlKAUpSgInbde732n3w4ASG2mP7OfghPRXA/iq2rB7baF3zT7iAe08Z3P3i8U93rAU2I13vmn2859p4xv/vF9V/d6wNAZylKUApSlARO3jd4u9PsBxEkvbzD9lb8QD0ZyB/hNe/aXYdLiQXNvIbW8QerPGPa+zKvKVeh4/wC1Y/ZNe86rqF4eKxFbOE9IvWmI6FyP4TVTrOtQ2kLTXMixxrzZj9wA5sT4AcTQE3ou3LJMLTVEW2uf6jg/8PcdYnPI/Ybj/sOGqbbS3EzWukKs0inEty39Ht/eR86/2V+PjjGXel3GvKBOjWmn7wZVZR3mfHsscg9iv+p9xrlZx3GgruFDc6aCSHRB29tk5JkVQO2Tj7Q4j7gQKPZfYmK0LSuzXF1J85cS8Xb7K+EaeSr054FYz0b/AKhr3Tzw7pOTGP2E+Xi5+R3l+FVmm6nFcRLLA6yRsMhlOQf/AHyqR11O663Z3I4Jdo1rJ5b49eA+84Zfh1oC4pSlAKUpQCon0eDvE19qHMXE/ZxH9hb5RCOjNvH7qyfpD1lrbTbh489oy9nGBzMkp3Ex1y2fhXv2X0UWlnBbj+yjVSR4sB6x+LZPxoDKUpSgFKUoBUTsS/d7/ULE8AJBcwj9nP7YHRXB/iq2qJ2wTu2pafejgrMbSY/Ym4xE9BIP5hQFtSlKA4SyhVLMQFUEkngABzJqCvfSNNISbSFBH/VeZiC3kwRR6o8Rk56CqbbS1eTT7lIsljE2AOZ8SB7wCPjWt7eZWUMhypGRjyql6rmW46iq/fs57rfULsRRVXvfk92yu1osbGOzjt5p73LbqKMiZnLM0pk5KuTxLcR/rVDo+xDyzLd6q63FwOMcQ/o9v/cU+032248OgNYLZRC2pQ7n9mkjP0VgFUH3tjH93pW0Km4F8r6FOa8lh0zJnk48bLF5FCKUqaWJE6nsXLaytdaOyxSMd6W1bhbz+eB/ZP5MOHnjjUvt3t/FdWQh7KaC9SVHEbrgwSRMrByx4Mp5Arzz4ca29Wi/SnbsmqSF+UkaFD4FVG6QPcQfv61oyLHXByiWvSMSvLyo1Wvx5/z+DPaX6am7QC7gVYyeLxMSUHmVYesB44OehracUoZQykFWAIIOQQeIIPiK/MMjgAk8hX6E2FtJItNtUlyHWJcg8x4hT1AIHwrRiXSs3yLP4g6ZRhOEqfG9+P8ApnaUpU45ciNqW71q1hZjikO9eSj936sH85J+Aq3qJ2BXvF1qF+eIlm7CI/sbf1cjozbx+Aq2oBSlKAUpSgFT+3uhm7064hX2yhaPHPtE9ZMeR3lA+NUFKAw+x+ud8sbe48ZI1LdH5OP4gazFROwTd3utQsDwEU3bxD9jcetgDyVww/xCrOWUKpZiAqgkknAAHMk+AFAYbbDaYWNsZN3fkYhIYxzllbgiDHXiegNT2iejBRApupZe8OS8xik3ULuSzBVxgAZwCPKmzEJ1O8OpSg93i3o7JCOY5SXJB8Wxheg91XtYTrjNamtmuyuFi1NbRj9F0GG1QrAm7vHLMSWZj5sx4sayFKVkkktIzSUVpClKV6eisZr+zcF7GI7iMOAcqckMp81YcRWTpXjW/qZRk4vcXpms9c9FCW8Xb2HaSXEDrKkcrB0k3DkxlcAZI5HnkCrnZvaCO9to7iH2XHEHmjDgyN1U5FZOoC/H6I1DvA4WN64E4/qwXJ4LN0WTkx8+J8K8jFR8JGdt1lr5WSbf5L+p7b7XDaadcSp85ubseOfaP6qY65YH4VQ1EbXP3nU9PshxVGN3MPsxcIQehcn+EVkajP7I6GLOxt7fxijUNjxfGXPxYmsxSlAKUpQClKUApSlAat242pjs9YgnhHaypA8VxGp3fUYhogWIIDBsnHPGK817tt+mHgsAjWyTse8Mzgl41GexjYc2fkcgYA8c1CasH7zcdr8520m/n6W+3/bGOmK88Zffj7EEy9onZgczJvDcx1ziqz5ufc468Hcx+Hcd4Xd5Plx3v19Nn6atrZY0VEUKiAKqgYAUDAAHkBXZUV8r9S+p5PxkX5U+WGpfU8n4yL8qszhi1pUSdsdS+p5fxcX5V8+WWpfU0v4uL8qAt6VEfLLUvqaX8XF+VPllqX1NL+Li/KgLelRHyy1L6ml/FxflX0bZaj46PL+Li/KgLavJqulx3MEkMy70cilWHQ/7EcwfDFSvyy1H6nm/FRV4Nd2q1GS1mT9FTRb0bDf7xG24Cpy26vE4GeXGvG9LZ43pbPFs1tvNbQG3MZuxA7RxziQIJIV9gnI4sPZOOB3edZLYO6FxqN/cyDclYRpHG2N5IEX2gRwIZyc4+iPOpy13dxdz2d0bvuxwr37OZ/SVtuc8Sb37vcOc9N7c+Nc5i9WttyFCS8P/AEclhdbuvylXKK4v9o2nSlK6Q64UpSgFKUoBSlKAkdqvRpb3shl3nhmOAXTBD45byngSPMYPWuGy/oxt7OQTFnmlX2WfAVM8yqjgD1OTSlYduHLlrySvnL+12eb4/bfgsaUpWZFFKUoBSlKAUpSgFKUoCPvvRvGXLW8zwBjkoFV0BPPdDcU9wOOlZbZ7ZSK03ihZ5H4NI5BYgclGAAq9AKUrTHHqjLnGKT+5Hhi0wm7IxSk/ZmqUpW4kClKUB//Z">
            <a:extLst>
              <a:ext uri="{FF2B5EF4-FFF2-40B4-BE49-F238E27FC236}">
                <a16:creationId xmlns:a16="http://schemas.microsoft.com/office/drawing/2014/main" id="{F05B34F0-57ED-DC5B-947D-EF3EF54FF3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625" y="-1079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AutoShape 4" descr="data:image/jpeg;base64,/9j/4AAQSkZJRgABAQAAAQABAAD/2wCEAAkGBhQSEBQUERQVFRUVFxwaGRgXFB4YGRgYGRoYIBgZHBoZHyYgGB8jIRcaHy8hIycvLC84GCExNTArNigrLikBCQoKDgwOGg8OGjUjHiQ1LDQ0LDY1LTU1MDE1NTUvKTUuNDQtKS8pLS81MC0sLDQpLCwvLCwsLCwsLCksKSosNP/AABEIAKgAsAMBIgACEQEDEQH/xAAcAAEBAAIDAQEAAAAAAAAAAAAABgUHAgMEAQj/xABHEAACAQMBBQQFCAYIBgMAAAABAgMABBEFBhIhMWETFEFRByIycYEWM1JVYpGU0RUjY3OSojRCQ3KCk6GxJDV0weHwU7Kz/8QAGgEBAAIDAQAAAAAAAAAAAAAAAAQFAgMGAf/EACoRAAICAgEEAAYBBQAAAAAAAAABAgMEERIFEyFBBhQxUWGRIhVxgaHB/9oADAMBAAIRAxEAPwDeNKUoBSlKAUpSgFKUoBSlfHbAyeAHM9KAj9qPSfb2cphVXmlX2lTAVM+DMeGegya57K+kq3vZBFuvDMQSEfBD457rA4JHkcHpWje3LlnZgzM7FmByCxY5ORzyfGu+wuezngcMEKzRkMTugHfXiSeAGM56ZqsWXLucdeDuJfDtCwu7yfLW9+vps/TNK+A19qzOHFKUoBSlKAUpSgFKUoBSlKAUpSgFKUoBSlSe0O3PZzd0sY+9Xh5xqf1cI+nM/JAPo8z0yKAzO0O0kFlCZbmQIvIDmzt4KijizHyFSaaRd6ud+9D2lieK2gOJph4Gdh7Cn/4x8fM5LZ7YbdlF1fyd6vPByMRwj6MKclA+lzPSq2gNbekD0cWqWs1zbgwPDCzbsYHZv2a8AUxwOBjIx1zXbsR6NbQ2sc8694eeBSRIAUUSICQqgc+ON45PliqX0gf8qvv+ml/+hrv2O/5dZ/8ATQ//AJJWvtw5cteSX87kdrs83x+xMfo+70c5tg95p45wE71xbj9kT84g+gePl51XaDtBBewia2kEiHy5qfFWHNSPI1kaj9e2HYTNd6bILa7Pt8P1NwPozIOZ+2OIz92wiFhSpbZvbhZpTa3UZtb1Rxhc8HH04X5SL7uI4+WaqaAUpSgFKUoBSlKAUpSgFKUoBXTd3iRI0krqiIMszEBVA8STyrEbT7YwWKqJN6SaThFBGN6WVvJVHh1PCsFZ7I3F/Is+r4CA70dijZiTyMzf2z9PZH+lAdT61dauSlgWtbLOGu2XEkw8RbqfZHh2h+HLBq9ntmoLKLs7ZAoPFmPF3bxZ2PFj1NZJEAAAAAAwAOAAHIVyoBSlKAkfSbrsEOn3MUkirJNBIsac3clSBhRk4zwzy612ej3aS3ns4IopVaWKCJXj4q6lUUHKsAcZ4ZHDrWpby7ae5uJ5M9o8rjjzVUdlRB5BQvLzya6XvGgdLiP5yF1ZSOZ9YBk6hgSpHWuiXRU6OfL+Wt/gpn1RK/tcfG9bP0VSlK50uTEbSbK299EEuEzunKOp3ZI28GRxxU8unDiDUxFtFdaURHqZM9qThL1V4pnktwg5eW+OB8eNX1cJYgylWAZSMEEZBB5gg8xQHy3uFdVdGVlYZVlIIIPIgjgRXZUHPsvc6a5l0n9ZbklpLF29Xjza3Y/Nt9nkfuAotmNrYL6MtCSHQ4kicbssTeKuh4j38jigM1SlKAUpSgFKx+va5HZ27zzE7iDkBlmJOFVR4kkgAVraT0tXhfeS3t1T6Du5fHV19UH/AAn41Kow7shN1x3o0W5FdOu49bNs1FapttLcSta6QqzSqcS3Df0e397D51/JV+PIisRp99ca8XVm7nZxMFlijfNxMxUEqzgfq4jn+rxbj8Ng6XpUVtEsUEaxxqMBVGB/5PU8ajzhKEnGS00bk01tGH2X2JjtC0rs1xdP85cS8Xboo5Rp5KP9ao6UrE9FKUoBSlKA0/ttsq36VSKx3We6SSeSJzurGVIBkDAEjtCTwxzB864bF7INJqUkd6VRrMxSdih3hKXBMblzjKqR7IHPGardjV7zqOoXx4qHFpCfsQfOEdGkP8tfNpU7rrFjdjglwGs5T1b14D/ECPuqf/UMhVdrl4I3ylPc7vH+Rb0pSoBJFKUoBUxtPsOly4uIHa2vEHqXEfMj6Mi8pU6H/wAGnpQEbo23DxzLaaogt7g8I5B/R7jrG59lvsHjx6gVZV4dZ0SG7haG5jWSNuasPHwIPNSPAjjUFfavdaGUjdjfWspKwB3C3ETBSQjMeEkYA9rmPuFZQhKclGK22eNpLbNl0rU0fpavA+89vbsn0Edw+Ojt6pP+EfCtk6Drkd5bpPCTuOORGGUg4ZWHgQQQRUi/Dux0nYtbNNWRXdvtveiV9MNsxsY5BnchnR5MfQw67x6KXU/DNayBr9CyRhgQwBBGCCMgg8wR41qrbnYK0tXtZ0R0t2uVjuIlmdY9yXKhgA2UCtu8FIGDVl07qcMaDhNfog52A8mSlF60YvYLVp7aa5nhs57mBgkbmEqSJI94nCEgvgPjhy5Vc23pZsC27O0tq/0bmB4iPexBUfFqqrDT44I1ihRY41GFVRgD4V2T2yuMOqsPJgCPuNVeVf37ZWa1ssKalVWoL0eD5S2xheZZ4njRSxZHVxgf3Sc+6oybb68c70SQxJ4LIrO5HhvFWUKegzjzr17Z+ju0NvJNb2sazx4cGJdwsFYFxhcBsgHgQamYJ1dQynIPEEVzXVsy7H4qvxv2c/1zPvxeCp8J+y+2U2t71vxyII5owCVByrKeAdCeOM8CDy4edUea03pUPeb9YYbw2sixOd5Cu++WT9WA3PlvHy4VXfIS8+uLv+CL8qscG6d1EZ2fVlt06+y/GjZYvLLbNYTbTXu52Fxcf1o4zu9XPBB/ERWDGwt79cXf+XF+VS20+yt1Je2di2p3Evalpn3o48RpDgo2ABvZfgAeHCphPNhbDaH3PT7eBvbVAX/eN60nv9Yn7q6PSNpDXOmzrHntUXtYiOYkiO+uOvq4+NY47DX31xdf5MX5V9+RN99cXP8AkRflQFFs1rS3dnBcLjEsatjyJHrD4HI+FZPNag2O2Vu0lu7CPU54e6OpRRDGQ0Uw3lcb3Ecd4EDgOHnVSNir/wCubj8PF+VAW1RW2/pJWycQxIJZ8BiC2EjB5bxHEk890feKfIvUPri4/DQ/lWpdp7dor+4jln7xIrAtId0FsovNV4KRyx0qPk2SrhuJcdFw6svKVdz8eX/f8F3onpmbtFW9iRY2OO0iJ9TPiytnK+ZB4eVbD1HaK2txme4hiH25VXPuyeNfm6UcCAMk8ABxJJ4AAeJPKt6bL+jmzt4Yi9rCZwi9o7L2jdpujfIZ84455cK1Yl0rE+RN+IOnUYc4djxv0dEnpZs2O7arc3jeVvbO4/iYKMdRmonb7Ubqea2nuLOS1hAeNDJIjEvJuniqEmPITHHnW6I4gowoAA8AMD7q6dQ0+OeNo5kWSNhhlYZBFWuLf2LY2a3o5W6pW1uD9mgSa2b6HrZhYySHISad3jz9DCLvDoxVmHvzWC9H+wVpdpLcyI7wNcSC3iaVzH2KHdUkE5fJDH1iRjFbVjjCgBQAAMAAYAA5ADwq06j1OOTBQgv2V+DgPGk5Se9nKsPtfoffLG4t/GWNgvR+aH4MBWYpVGWpP7A64bvTreZvbKBZM8+0T1Xz5HKk/GqConZB+7anqFkeCuwu4R9mbhKB0Dj+Y1bUAqfvdg7OVy7Q7rMctuSPGGPiSEYAnrzqgpWMoxktSWzCUIzWpLZParsFZz26wGIRhDmN4vUkjb6aOOIbPHjnPjmsHDtJc6Wyxapma2J3Y75F9nyW4QeyftjgfHxIva4TQq6lXUMrDBBGQQeYIPMVkZpa+h8gnV1DIwZWGQynIIPIgjmKjNkE7zqeoXp4qjC0hP2YeMpHQuf5TWK2k0yfRIZrrTpF7sAS9pKSURmOA8Dc19YglOR49MZf0S3cH6NhiifekjH69WBWRZmJMm+rcR6xPHxxQFrSlKAh9oU7rrVldDgl0rWkvlve3AfeSGXPQVZXl6kUbSSuqIgyzMQFA8yTyqI9MWpwrYGIv/xTMr2yIN6QyRsGDBRxAGDluX+1efZ3Q5NXSG+1J1eJgHhtIyewXyaTPzr9DwHLpQHc2rXer5WyL2tjya6I3Zpx4iBTxRf2h+HiKzA9Gth3Zbfu67qnIbJEm8ebmQHeLHxyccOWOFUyqAMAYA5AV9rxrf1MoycXuL0yY0L0cWVpIJI42eRfZeRy5X+6DwB64z1qnpSiSXhGVlk7Hym9v8ipn0kas1vps5jz2sgEMQHMyTHcXHX1s/CqaojaN+9azY2o4pbK15L5bw9SAe/eLH7q9NZTbO6OtpaQW68oo1TPmQPWb4nJ+NZGlKAUpSgInbde732n3w4ASG2mP7OfghPRXA/iq2rB7baF3zT7iAe08Z3P3i8U93rAU2I13vmn2859p4xv/vF9V/d6wNAZylKUApSlARO3jd4u9PsBxEkvbzD9lb8QD0ZyB/hNe/aXYdLiQXNvIbW8QerPGPa+zKvKVeh4/wC1Y/ZNe86rqF4eKxFbOE9IvWmI6FyP4TVTrOtQ2kLTXMixxrzZj9wA5sT4AcTQE3ou3LJMLTVEW2uf6jg/8PcdYnPI/Ybj/sOGqbbS3EzWukKs0inEty39Ht/eR86/2V+PjjGXel3GvKBOjWmn7wZVZR3mfHsscg9iv+p9xrlZx3GgruFDc6aCSHRB29tk5JkVQO2Tj7Q4j7gQKPZfYmK0LSuzXF1J85cS8Xb7K+EaeSr054FYz0b/AKhr3Tzw7pOTGP2E+Xi5+R3l+FVmm6nFcRLLA6yRsMhlOQf/AHyqR11O663Z3I4Jdo1rJ5b49eA+84Zfh1oC4pSlAKUpQCon0eDvE19qHMXE/ZxH9hb5RCOjNvH7qyfpD1lrbTbh489oy9nGBzMkp3Ex1y2fhXv2X0UWlnBbj+yjVSR4sB6x+LZPxoDKUpSgFKUoBUTsS/d7/ULE8AJBcwj9nP7YHRXB/iq2qJ2wTu2pafejgrMbSY/Ym4xE9BIP5hQFtSlKA4SyhVLMQFUEkngABzJqCvfSNNISbSFBH/VeZiC3kwRR6o8Rk56CqbbS1eTT7lIsljE2AOZ8SB7wCPjWt7eZWUMhypGRjyql6rmW46iq/fs57rfULsRRVXvfk92yu1osbGOzjt5p73LbqKMiZnLM0pk5KuTxLcR/rVDo+xDyzLd6q63FwOMcQ/o9v/cU+032248OgNYLZRC2pQ7n9mkjP0VgFUH3tjH93pW0Km4F8r6FOa8lh0zJnk48bLF5FCKUqaWJE6nsXLaytdaOyxSMd6W1bhbz+eB/ZP5MOHnjjUvt3t/FdWQh7KaC9SVHEbrgwSRMrByx4Mp5Arzz4ca29Wi/SnbsmqSF+UkaFD4FVG6QPcQfv61oyLHXByiWvSMSvLyo1Wvx5/z+DPaX6am7QC7gVYyeLxMSUHmVYesB44OehracUoZQykFWAIIOQQeIIPiK/MMjgAk8hX6E2FtJItNtUlyHWJcg8x4hT1AIHwrRiXSs3yLP4g6ZRhOEqfG9+P8ApnaUpU45ciNqW71q1hZjikO9eSj936sH85J+Aq3qJ2BXvF1qF+eIlm7CI/sbf1cjozbx+Aq2oBSlKAUpSgFT+3uhm7064hX2yhaPHPtE9ZMeR3lA+NUFKAw+x+ud8sbe48ZI1LdH5OP4gazFROwTd3utQsDwEU3bxD9jcetgDyVww/xCrOWUKpZiAqgkknAAHMk+AFAYbbDaYWNsZN3fkYhIYxzllbgiDHXiegNT2iejBRApupZe8OS8xik3ULuSzBVxgAZwCPKmzEJ1O8OpSg93i3o7JCOY5SXJB8Wxheg91XtYTrjNamtmuyuFi1NbRj9F0GG1QrAm7vHLMSWZj5sx4sayFKVkkktIzSUVpClKV6eisZr+zcF7GI7iMOAcqckMp81YcRWTpXjW/qZRk4vcXpms9c9FCW8Xb2HaSXEDrKkcrB0k3DkxlcAZI5HnkCrnZvaCO9to7iH2XHEHmjDgyN1U5FZOoC/H6I1DvA4WN64E4/qwXJ4LN0WTkx8+J8K8jFR8JGdt1lr5WSbf5L+p7b7XDaadcSp85ubseOfaP6qY65YH4VQ1EbXP3nU9PshxVGN3MPsxcIQehcn+EVkajP7I6GLOxt7fxijUNjxfGXPxYmsxSlAKUpQClKUApSlAat242pjs9YgnhHaypA8VxGp3fUYhogWIIDBsnHPGK817tt+mHgsAjWyTse8Mzgl41GexjYc2fkcgYA8c1CasH7zcdr8520m/n6W+3/bGOmK88Zffj7EEy9onZgczJvDcx1ziqz5ufc468Hcx+Hcd4Xd5Plx3v19Nn6atrZY0VEUKiAKqgYAUDAAHkBXZUV8r9S+p5PxkX5U+WGpfU8n4yL8qszhi1pUSdsdS+p5fxcX5V8+WWpfU0v4uL8qAt6VEfLLUvqaX8XF+VPllqX1NL+Li/KgLelRHyy1L6ml/FxflX0bZaj46PL+Li/KgLavJqulx3MEkMy70cilWHQ/7EcwfDFSvyy1H6nm/FRV4Nd2q1GS1mT9FTRb0bDf7xG24Cpy26vE4GeXGvG9LZ43pbPFs1tvNbQG3MZuxA7RxziQIJIV9gnI4sPZOOB3edZLYO6FxqN/cyDclYRpHG2N5IEX2gRwIZyc4+iPOpy13dxdz2d0bvuxwr37OZ/SVtuc8Sb37vcOc9N7c+Nc5i9WttyFCS8P/AEclhdbuvylXKK4v9o2nSlK6Q64UpSgFKUoBSlKAkdqvRpb3shl3nhmOAXTBD45byngSPMYPWuGy/oxt7OQTFnmlX2WfAVM8yqjgD1OTSlYduHLlrySvnL+12eb4/bfgsaUpWZFFKUoBSlKAUpSgFKUoCPvvRvGXLW8zwBjkoFV0BPPdDcU9wOOlZbZ7ZSK03ihZ5H4NI5BYgclGAAq9AKUrTHHqjLnGKT+5Hhi0wm7IxSk/ZmqUpW4kClKUB//Z">
            <a:extLst>
              <a:ext uri="{FF2B5EF4-FFF2-40B4-BE49-F238E27FC236}">
                <a16:creationId xmlns:a16="http://schemas.microsoft.com/office/drawing/2014/main" id="{149192CF-9D54-7111-025E-EB6EF68C41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025" y="444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CD2F225-CCAD-E677-B460-74FEB4AB54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2034019"/>
            <a:ext cx="31115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48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38912-87AC-E46D-5B8A-D999608A5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0564C312-0D7F-F2B9-634D-8B42C738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5D7765-707E-FE49-9D5A-965E4696ACDC}" type="slidenum">
              <a:rPr lang="en-US" altLang="en-US" baseline="0"/>
              <a:pPr eaLnBrk="1" hangingPunct="1"/>
              <a:t>9</a:t>
            </a:fld>
            <a:endParaRPr lang="en-US" altLang="en-US" baseline="0"/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45207712-B182-4BC8-6141-4035487AA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04813"/>
            <a:ext cx="61198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baseline="0" dirty="0">
                <a:solidFill>
                  <a:srgbClr val="30B439"/>
                </a:solidFill>
                <a:latin typeface="Comic Sans MS" panose="030F0902030302020204" pitchFamily="66" charset="0"/>
              </a:rPr>
              <a:t>Backtracking – Solving </a:t>
            </a:r>
          </a:p>
        </p:txBody>
      </p:sp>
      <p:sp>
        <p:nvSpPr>
          <p:cNvPr id="13316" name="AutoShape 2" descr="data:image/jpeg;base64,/9j/4AAQSkZJRgABAQAAAQABAAD/2wCEAAkGBhQSEBQUERQVFRUVFxwaGRgXFB4YGRgYGRoYIBgZHBoZHyYgGB8jIRcaHy8hIycvLC84GCExNTArNigrLikBCQoKDgwOGg8OGjUjHiQ1LDQ0LDY1LTU1MDE1NTUvKTUuNDQtKS8pLS81MC0sLDQpLCwvLCwsLCwsLCksKSosNP/AABEIAKgAsAMBIgACEQEDEQH/xAAcAAEBAAIDAQEAAAAAAAAAAAAABgUHAgMEAQj/xABHEAACAQMBBQQFCAYIBgMAAAABAgMABBEFBhIhMWETFEFRByIycYEWM1JVYpGU0RUjY3OSojRCQ3KCk6GxJDV0weHwU7Kz/8QAGgEBAAIDAQAAAAAAAAAAAAAAAAQFAgMGAf/EACoRAAICAgEEAAYBBQAAAAAAAAABAgMEERIFEyFBBhQxUWGRIhVxgaHB/9oADAMBAAIRAxEAPwDeNKUoBSlKAUpSgFKUoBSlfHbAyeAHM9KAj9qPSfb2cphVXmlX2lTAVM+DMeGegya57K+kq3vZBFuvDMQSEfBD457rA4JHkcHpWje3LlnZgzM7FmByCxY5ORzyfGu+wuezngcMEKzRkMTugHfXiSeAGM56ZqsWXLucdeDuJfDtCwu7yfLW9+vps/TNK+A19qzOHFKUoBSlKAUpSgFKUoBSlKAUpSgFKUoBSlSe0O3PZzd0sY+9Xh5xqf1cI+nM/JAPo8z0yKAzO0O0kFlCZbmQIvIDmzt4KijizHyFSaaRd6ud+9D2lieK2gOJph4Gdh7Cn/4x8fM5LZ7YbdlF1fyd6vPByMRwj6MKclA+lzPSq2gNbekD0cWqWs1zbgwPDCzbsYHZv2a8AUxwOBjIx1zXbsR6NbQ2sc8694eeBSRIAUUSICQqgc+ON45PliqX0gf8qvv+ml/+hrv2O/5dZ/8ATQ//AJJWvtw5cteSX87kdrs83x+xMfo+70c5tg95p45wE71xbj9kT84g+gePl51XaDtBBewia2kEiHy5qfFWHNSPI1kaj9e2HYTNd6bILa7Pt8P1NwPozIOZ+2OIz92wiFhSpbZvbhZpTa3UZtb1Rxhc8HH04X5SL7uI4+WaqaAUpSgFKUoBSlKAUpSgFKUoBXTd3iRI0krqiIMszEBVA8STyrEbT7YwWKqJN6SaThFBGN6WVvJVHh1PCsFZ7I3F/Is+r4CA70dijZiTyMzf2z9PZH+lAdT61dauSlgWtbLOGu2XEkw8RbqfZHh2h+HLBq9ntmoLKLs7ZAoPFmPF3bxZ2PFj1NZJEAAAAAAwAOAAHIVyoBSlKAkfSbrsEOn3MUkirJNBIsac3clSBhRk4zwzy612ej3aS3ns4IopVaWKCJXj4q6lUUHKsAcZ4ZHDrWpby7ae5uJ5M9o8rjjzVUdlRB5BQvLzya6XvGgdLiP5yF1ZSOZ9YBk6hgSpHWuiXRU6OfL+Wt/gpn1RK/tcfG9bP0VSlK50uTEbSbK299EEuEzunKOp3ZI28GRxxU8unDiDUxFtFdaURHqZM9qThL1V4pnktwg5eW+OB8eNX1cJYgylWAZSMEEZBB5gg8xQHy3uFdVdGVlYZVlIIIPIgjgRXZUHPsvc6a5l0n9ZbklpLF29Xjza3Y/Nt9nkfuAotmNrYL6MtCSHQ4kicbssTeKuh4j38jigM1SlKAUpSgFKx+va5HZ27zzE7iDkBlmJOFVR4kkgAVraT0tXhfeS3t1T6Du5fHV19UH/AAn41Kow7shN1x3o0W5FdOu49bNs1FapttLcSta6QqzSqcS3Df0e397D51/JV+PIisRp99ca8XVm7nZxMFlijfNxMxUEqzgfq4jn+rxbj8Ng6XpUVtEsUEaxxqMBVGB/5PU8ajzhKEnGS00bk01tGH2X2JjtC0rs1xdP85cS8Xboo5Rp5KP9ao6UrE9FKUoBSlKA0/ttsq36VSKx3We6SSeSJzurGVIBkDAEjtCTwxzB864bF7INJqUkd6VRrMxSdih3hKXBMblzjKqR7IHPGardjV7zqOoXx4qHFpCfsQfOEdGkP8tfNpU7rrFjdjglwGs5T1b14D/ECPuqf/UMhVdrl4I3ylPc7vH+Rb0pSoBJFKUoBUxtPsOly4uIHa2vEHqXEfMj6Mi8pU6H/wAGnpQEbo23DxzLaaogt7g8I5B/R7jrG59lvsHjx6gVZV4dZ0SG7haG5jWSNuasPHwIPNSPAjjUFfavdaGUjdjfWspKwB3C3ETBSQjMeEkYA9rmPuFZQhKclGK22eNpLbNl0rU0fpavA+89vbsn0Edw+Ojt6pP+EfCtk6Drkd5bpPCTuOORGGUg4ZWHgQQQRUi/Dux0nYtbNNWRXdvtveiV9MNsxsY5BnchnR5MfQw67x6KXU/DNayBr9CyRhgQwBBGCCMgg8wR41qrbnYK0tXtZ0R0t2uVjuIlmdY9yXKhgA2UCtu8FIGDVl07qcMaDhNfog52A8mSlF60YvYLVp7aa5nhs57mBgkbmEqSJI94nCEgvgPjhy5Vc23pZsC27O0tq/0bmB4iPexBUfFqqrDT44I1ihRY41GFVRgD4V2T2yuMOqsPJgCPuNVeVf37ZWa1ssKalVWoL0eD5S2xheZZ4njRSxZHVxgf3Sc+6oybb68c70SQxJ4LIrO5HhvFWUKegzjzr17Z+ju0NvJNb2sazx4cGJdwsFYFxhcBsgHgQamYJ1dQynIPEEVzXVsy7H4qvxv2c/1zPvxeCp8J+y+2U2t71vxyII5owCVByrKeAdCeOM8CDy4edUea03pUPeb9YYbw2sixOd5Cu++WT9WA3PlvHy4VXfIS8+uLv+CL8qscG6d1EZ2fVlt06+y/GjZYvLLbNYTbTXu52Fxcf1o4zu9XPBB/ERWDGwt79cXf+XF+VS20+yt1Je2di2p3Evalpn3o48RpDgo2ABvZfgAeHCphPNhbDaH3PT7eBvbVAX/eN60nv9Yn7q6PSNpDXOmzrHntUXtYiOYkiO+uOvq4+NY47DX31xdf5MX5V9+RN99cXP8AkRflQFFs1rS3dnBcLjEsatjyJHrD4HI+FZPNag2O2Vu0lu7CPU54e6OpRRDGQ0Uw3lcb3Ecd4EDgOHnVSNir/wCubj8PF+VAW1RW2/pJWycQxIJZ8BiC2EjB5bxHEk890feKfIvUPri4/DQ/lWpdp7dor+4jln7xIrAtId0FsovNV4KRyx0qPk2SrhuJcdFw6svKVdz8eX/f8F3onpmbtFW9iRY2OO0iJ9TPiytnK+ZB4eVbD1HaK2txme4hiH25VXPuyeNfm6UcCAMk8ABxJJ4AAeJPKt6bL+jmzt4Yi9rCZwi9o7L2jdpujfIZ84455cK1Yl0rE+RN+IOnUYc4djxv0dEnpZs2O7arc3jeVvbO4/iYKMdRmonb7Ubqea2nuLOS1hAeNDJIjEvJuniqEmPITHHnW6I4gowoAA8AMD7q6dQ0+OeNo5kWSNhhlYZBFWuLf2LY2a3o5W6pW1uD9mgSa2b6HrZhYySHISad3jz9DCLvDoxVmHvzWC9H+wVpdpLcyI7wNcSC3iaVzH2KHdUkE5fJDH1iRjFbVjjCgBQAAMAAYAA5ADwq06j1OOTBQgv2V+DgPGk5Se9nKsPtfoffLG4t/GWNgvR+aH4MBWYpVGWpP7A64bvTreZvbKBZM8+0T1Xz5HKk/GqConZB+7anqFkeCuwu4R9mbhKB0Dj+Y1bUAqfvdg7OVy7Q7rMctuSPGGPiSEYAnrzqgpWMoxktSWzCUIzWpLZParsFZz26wGIRhDmN4vUkjb6aOOIbPHjnPjmsHDtJc6Wyxapma2J3Y75F9nyW4QeyftjgfHxIva4TQq6lXUMrDBBGQQeYIPMVkZpa+h8gnV1DIwZWGQynIIPIgjmKjNkE7zqeoXp4qjC0hP2YeMpHQuf5TWK2k0yfRIZrrTpF7sAS9pKSURmOA8Dc19YglOR49MZf0S3cH6NhiifekjH69WBWRZmJMm+rcR6xPHxxQFrSlKAh9oU7rrVldDgl0rWkvlve3AfeSGXPQVZXl6kUbSSuqIgyzMQFA8yTyqI9MWpwrYGIv/xTMr2yIN6QyRsGDBRxAGDluX+1efZ3Q5NXSG+1J1eJgHhtIyewXyaTPzr9DwHLpQHc2rXer5WyL2tjya6I3Zpx4iBTxRf2h+HiKzA9Gth3Zbfu67qnIbJEm8ebmQHeLHxyccOWOFUyqAMAYA5AV9rxrf1MoycXuL0yY0L0cWVpIJI42eRfZeRy5X+6DwB64z1qnpSiSXhGVlk7Hym9v8ipn0kas1vps5jz2sgEMQHMyTHcXHX1s/CqaojaN+9azY2o4pbK15L5bw9SAe/eLH7q9NZTbO6OtpaQW68oo1TPmQPWb4nJ+NZGlKAUpSgInbde732n3w4ASG2mP7OfghPRXA/iq2rB7baF3zT7iAe08Z3P3i8U93rAU2I13vmn2859p4xv/vF9V/d6wNAZylKUApSlARO3jd4u9PsBxEkvbzD9lb8QD0ZyB/hNe/aXYdLiQXNvIbW8QerPGPa+zKvKVeh4/wC1Y/ZNe86rqF4eKxFbOE9IvWmI6FyP4TVTrOtQ2kLTXMixxrzZj9wA5sT4AcTQE3ou3LJMLTVEW2uf6jg/8PcdYnPI/Ybj/sOGqbbS3EzWukKs0inEty39Ht/eR86/2V+PjjGXel3GvKBOjWmn7wZVZR3mfHsscg9iv+p9xrlZx3GgruFDc6aCSHRB29tk5JkVQO2Tj7Q4j7gQKPZfYmK0LSuzXF1J85cS8Xb7K+EaeSr054FYz0b/AKhr3Tzw7pOTGP2E+Xi5+R3l+FVmm6nFcRLLA6yRsMhlOQf/AHyqR11O663Z3I4Jdo1rJ5b49eA+84Zfh1oC4pSlAKUpQCon0eDvE19qHMXE/ZxH9hb5RCOjNvH7qyfpD1lrbTbh489oy9nGBzMkp3Ex1y2fhXv2X0UWlnBbj+yjVSR4sB6x+LZPxoDKUpSgFKUoBUTsS/d7/ULE8AJBcwj9nP7YHRXB/iq2qJ2wTu2pafejgrMbSY/Ym4xE9BIP5hQFtSlKA4SyhVLMQFUEkngABzJqCvfSNNISbSFBH/VeZiC3kwRR6o8Rk56CqbbS1eTT7lIsljE2AOZ8SB7wCPjWt7eZWUMhypGRjyql6rmW46iq/fs57rfULsRRVXvfk92yu1osbGOzjt5p73LbqKMiZnLM0pk5KuTxLcR/rVDo+xDyzLd6q63FwOMcQ/o9v/cU+032248OgNYLZRC2pQ7n9mkjP0VgFUH3tjH93pW0Km4F8r6FOa8lh0zJnk48bLF5FCKUqaWJE6nsXLaytdaOyxSMd6W1bhbz+eB/ZP5MOHnjjUvt3t/FdWQh7KaC9SVHEbrgwSRMrByx4Mp5Arzz4ca29Wi/SnbsmqSF+UkaFD4FVG6QPcQfv61oyLHXByiWvSMSvLyo1Wvx5/z+DPaX6am7QC7gVYyeLxMSUHmVYesB44OehracUoZQykFWAIIOQQeIIPiK/MMjgAk8hX6E2FtJItNtUlyHWJcg8x4hT1AIHwrRiXSs3yLP4g6ZRhOEqfG9+P8ApnaUpU45ciNqW71q1hZjikO9eSj936sH85J+Aq3qJ2BXvF1qF+eIlm7CI/sbf1cjozbx+Aq2oBSlKAUpSgFT+3uhm7064hX2yhaPHPtE9ZMeR3lA+NUFKAw+x+ud8sbe48ZI1LdH5OP4gazFROwTd3utQsDwEU3bxD9jcetgDyVww/xCrOWUKpZiAqgkknAAHMk+AFAYbbDaYWNsZN3fkYhIYxzllbgiDHXiegNT2iejBRApupZe8OS8xik3ULuSzBVxgAZwCPKmzEJ1O8OpSg93i3o7JCOY5SXJB8Wxheg91XtYTrjNamtmuyuFi1NbRj9F0GG1QrAm7vHLMSWZj5sx4sayFKVkkktIzSUVpClKV6eisZr+zcF7GI7iMOAcqckMp81YcRWTpXjW/qZRk4vcXpms9c9FCW8Xb2HaSXEDrKkcrB0k3DkxlcAZI5HnkCrnZvaCO9to7iH2XHEHmjDgyN1U5FZOoC/H6I1DvA4WN64E4/qwXJ4LN0WTkx8+J8K8jFR8JGdt1lr5WSbf5L+p7b7XDaadcSp85ubseOfaP6qY65YH4VQ1EbXP3nU9PshxVGN3MPsxcIQehcn+EVkajP7I6GLOxt7fxijUNjxfGXPxYmsxSlAKUpQClKUApSlAat242pjs9YgnhHaypA8VxGp3fUYhogWIIDBsnHPGK817tt+mHgsAjWyTse8Mzgl41GexjYc2fkcgYA8c1CasH7zcdr8520m/n6W+3/bGOmK88Zffj7EEy9onZgczJvDcx1ziqz5ufc468Hcx+Hcd4Xd5Plx3v19Nn6atrZY0VEUKiAKqgYAUDAAHkBXZUV8r9S+p5PxkX5U+WGpfU8n4yL8qszhi1pUSdsdS+p5fxcX5V8+WWpfU0v4uL8qAt6VEfLLUvqaX8XF+VPllqX1NL+Li/KgLelRHyy1L6ml/FxflX0bZaj46PL+Li/KgLavJqulx3MEkMy70cilWHQ/7EcwfDFSvyy1H6nm/FRV4Nd2q1GS1mT9FTRb0bDf7xG24Cpy26vE4GeXGvG9LZ43pbPFs1tvNbQG3MZuxA7RxziQIJIV9gnI4sPZOOB3edZLYO6FxqN/cyDclYRpHG2N5IEX2gRwIZyc4+iPOpy13dxdz2d0bvuxwr37OZ/SVtuc8Sb37vcOc9N7c+Nc5i9WttyFCS8P/AEclhdbuvylXKK4v9o2nSlK6Q64UpSgFKUoBSlKAkdqvRpb3shl3nhmOAXTBD45byngSPMYPWuGy/oxt7OQTFnmlX2WfAVM8yqjgD1OTSlYduHLlrySvnL+12eb4/bfgsaUpWZFFKUoBSlKAUpSgFKUoCPvvRvGXLW8zwBjkoFV0BPPdDcU9wOOlZbZ7ZSK03ihZ5H4NI5BYgclGAAq9AKUrTHHqjLnGKT+5Hhi0wm7IxSk/ZmqUpW4kClKUB//Z">
            <a:extLst>
              <a:ext uri="{FF2B5EF4-FFF2-40B4-BE49-F238E27FC236}">
                <a16:creationId xmlns:a16="http://schemas.microsoft.com/office/drawing/2014/main" id="{0F9361F9-AA42-952F-1FB9-807BD7F18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625" y="-1079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AutoShape 4" descr="data:image/jpeg;base64,/9j/4AAQSkZJRgABAQAAAQABAAD/2wCEAAkGBhQSEBQUERQVFRUVFxwaGRgXFB4YGRgYGRoYIBgZHBoZHyYgGB8jIRcaHy8hIycvLC84GCExNTArNigrLikBCQoKDgwOGg8OGjUjHiQ1LDQ0LDY1LTU1MDE1NTUvKTUuNDQtKS8pLS81MC0sLDQpLCwvLCwsLCwsLCksKSosNP/AABEIAKgAsAMBIgACEQEDEQH/xAAcAAEBAAIDAQEAAAAAAAAAAAAABgUHAgMEAQj/xABHEAACAQMBBQQFCAYIBgMAAAABAgMABBEFBhIhMWETFEFRByIycYEWM1JVYpGU0RUjY3OSojRCQ3KCk6GxJDV0weHwU7Kz/8QAGgEBAAIDAQAAAAAAAAAAAAAAAAQFAgMGAf/EACoRAAICAgEEAAYBBQAAAAAAAAABAgMEERIFEyFBBhQxUWGRIhVxgaHB/9oADAMBAAIRAxEAPwDeNKUoBSlKAUpSgFKUoBSlfHbAyeAHM9KAj9qPSfb2cphVXmlX2lTAVM+DMeGegya57K+kq3vZBFuvDMQSEfBD457rA4JHkcHpWje3LlnZgzM7FmByCxY5ORzyfGu+wuezngcMEKzRkMTugHfXiSeAGM56ZqsWXLucdeDuJfDtCwu7yfLW9+vps/TNK+A19qzOHFKUoBSlKAUpSgFKUoBSlKAUpSgFKUoBSlSe0O3PZzd0sY+9Xh5xqf1cI+nM/JAPo8z0yKAzO0O0kFlCZbmQIvIDmzt4KijizHyFSaaRd6ud+9D2lieK2gOJph4Gdh7Cn/4x8fM5LZ7YbdlF1fyd6vPByMRwj6MKclA+lzPSq2gNbekD0cWqWs1zbgwPDCzbsYHZv2a8AUxwOBjIx1zXbsR6NbQ2sc8694eeBSRIAUUSICQqgc+ON45PliqX0gf8qvv+ml/+hrv2O/5dZ/8ATQ//AJJWvtw5cteSX87kdrs83x+xMfo+70c5tg95p45wE71xbj9kT84g+gePl51XaDtBBewia2kEiHy5qfFWHNSPI1kaj9e2HYTNd6bILa7Pt8P1NwPozIOZ+2OIz92wiFhSpbZvbhZpTa3UZtb1Rxhc8HH04X5SL7uI4+WaqaAUpSgFKUoBSlKAUpSgFKUoBXTd3iRI0krqiIMszEBVA8STyrEbT7YwWKqJN6SaThFBGN6WVvJVHh1PCsFZ7I3F/Is+r4CA70dijZiTyMzf2z9PZH+lAdT61dauSlgWtbLOGu2XEkw8RbqfZHh2h+HLBq9ntmoLKLs7ZAoPFmPF3bxZ2PFj1NZJEAAAAAAwAOAAHIVyoBSlKAkfSbrsEOn3MUkirJNBIsac3clSBhRk4zwzy612ej3aS3ns4IopVaWKCJXj4q6lUUHKsAcZ4ZHDrWpby7ae5uJ5M9o8rjjzVUdlRB5BQvLzya6XvGgdLiP5yF1ZSOZ9YBk6hgSpHWuiXRU6OfL+Wt/gpn1RK/tcfG9bP0VSlK50uTEbSbK299EEuEzunKOp3ZI28GRxxU8unDiDUxFtFdaURHqZM9qThL1V4pnktwg5eW+OB8eNX1cJYgylWAZSMEEZBB5gg8xQHy3uFdVdGVlYZVlIIIPIgjgRXZUHPsvc6a5l0n9ZbklpLF29Xjza3Y/Nt9nkfuAotmNrYL6MtCSHQ4kicbssTeKuh4j38jigM1SlKAUpSgFKx+va5HZ27zzE7iDkBlmJOFVR4kkgAVraT0tXhfeS3t1T6Du5fHV19UH/AAn41Kow7shN1x3o0W5FdOu49bNs1FapttLcSta6QqzSqcS3Df0e397D51/JV+PIisRp99ca8XVm7nZxMFlijfNxMxUEqzgfq4jn+rxbj8Ng6XpUVtEsUEaxxqMBVGB/5PU8ajzhKEnGS00bk01tGH2X2JjtC0rs1xdP85cS8Xboo5Rp5KP9ao6UrE9FKUoBSlKA0/ttsq36VSKx3We6SSeSJzurGVIBkDAEjtCTwxzB864bF7INJqUkd6VRrMxSdih3hKXBMblzjKqR7IHPGardjV7zqOoXx4qHFpCfsQfOEdGkP8tfNpU7rrFjdjglwGs5T1b14D/ECPuqf/UMhVdrl4I3ylPc7vH+Rb0pSoBJFKUoBUxtPsOly4uIHa2vEHqXEfMj6Mi8pU6H/wAGnpQEbo23DxzLaaogt7g8I5B/R7jrG59lvsHjx6gVZV4dZ0SG7haG5jWSNuasPHwIPNSPAjjUFfavdaGUjdjfWspKwB3C3ETBSQjMeEkYA9rmPuFZQhKclGK22eNpLbNl0rU0fpavA+89vbsn0Edw+Ojt6pP+EfCtk6Drkd5bpPCTuOORGGUg4ZWHgQQQRUi/Dux0nYtbNNWRXdvtveiV9MNsxsY5BnchnR5MfQw67x6KXU/DNayBr9CyRhgQwBBGCCMgg8wR41qrbnYK0tXtZ0R0t2uVjuIlmdY9yXKhgA2UCtu8FIGDVl07qcMaDhNfog52A8mSlF60YvYLVp7aa5nhs57mBgkbmEqSJI94nCEgvgPjhy5Vc23pZsC27O0tq/0bmB4iPexBUfFqqrDT44I1ihRY41GFVRgD4V2T2yuMOqsPJgCPuNVeVf37ZWa1ssKalVWoL0eD5S2xheZZ4njRSxZHVxgf3Sc+6oybb68c70SQxJ4LIrO5HhvFWUKegzjzr17Z+ju0NvJNb2sazx4cGJdwsFYFxhcBsgHgQamYJ1dQynIPEEVzXVsy7H4qvxv2c/1zPvxeCp8J+y+2U2t71vxyII5owCVByrKeAdCeOM8CDy4edUea03pUPeb9YYbw2sixOd5Cu++WT9WA3PlvHy4VXfIS8+uLv+CL8qscG6d1EZ2fVlt06+y/GjZYvLLbNYTbTXu52Fxcf1o4zu9XPBB/ERWDGwt79cXf+XF+VS20+yt1Je2di2p3Evalpn3o48RpDgo2ABvZfgAeHCphPNhbDaH3PT7eBvbVAX/eN60nv9Yn7q6PSNpDXOmzrHntUXtYiOYkiO+uOvq4+NY47DX31xdf5MX5V9+RN99cXP8AkRflQFFs1rS3dnBcLjEsatjyJHrD4HI+FZPNag2O2Vu0lu7CPU54e6OpRRDGQ0Uw3lcb3Ecd4EDgOHnVSNir/wCubj8PF+VAW1RW2/pJWycQxIJZ8BiC2EjB5bxHEk890feKfIvUPri4/DQ/lWpdp7dor+4jln7xIrAtId0FsovNV4KRyx0qPk2SrhuJcdFw6svKVdz8eX/f8F3onpmbtFW9iRY2OO0iJ9TPiytnK+ZB4eVbD1HaK2txme4hiH25VXPuyeNfm6UcCAMk8ABxJJ4AAeJPKt6bL+jmzt4Yi9rCZwi9o7L2jdpujfIZ84455cK1Yl0rE+RN+IOnUYc4djxv0dEnpZs2O7arc3jeVvbO4/iYKMdRmonb7Ubqea2nuLOS1hAeNDJIjEvJuniqEmPITHHnW6I4gowoAA8AMD7q6dQ0+OeNo5kWSNhhlYZBFWuLf2LY2a3o5W6pW1uD9mgSa2b6HrZhYySHISad3jz9DCLvDoxVmHvzWC9H+wVpdpLcyI7wNcSC3iaVzH2KHdUkE5fJDH1iRjFbVjjCgBQAAMAAYAA5ADwq06j1OOTBQgv2V+DgPGk5Se9nKsPtfoffLG4t/GWNgvR+aH4MBWYpVGWpP7A64bvTreZvbKBZM8+0T1Xz5HKk/GqConZB+7anqFkeCuwu4R9mbhKB0Dj+Y1bUAqfvdg7OVy7Q7rMctuSPGGPiSEYAnrzqgpWMoxktSWzCUIzWpLZParsFZz26wGIRhDmN4vUkjb6aOOIbPHjnPjmsHDtJc6Wyxapma2J3Y75F9nyW4QeyftjgfHxIva4TQq6lXUMrDBBGQQeYIPMVkZpa+h8gnV1DIwZWGQynIIPIgjmKjNkE7zqeoXp4qjC0hP2YeMpHQuf5TWK2k0yfRIZrrTpF7sAS9pKSURmOA8Dc19YglOR49MZf0S3cH6NhiifekjH69WBWRZmJMm+rcR6xPHxxQFrSlKAh9oU7rrVldDgl0rWkvlve3AfeSGXPQVZXl6kUbSSuqIgyzMQFA8yTyqI9MWpwrYGIv/xTMr2yIN6QyRsGDBRxAGDluX+1efZ3Q5NXSG+1J1eJgHhtIyewXyaTPzr9DwHLpQHc2rXer5WyL2tjya6I3Zpx4iBTxRf2h+HiKzA9Gth3Zbfu67qnIbJEm8ebmQHeLHxyccOWOFUyqAMAYA5AV9rxrf1MoycXuL0yY0L0cWVpIJI42eRfZeRy5X+6DwB64z1qnpSiSXhGVlk7Hym9v8ipn0kas1vps5jz2sgEMQHMyTHcXHX1s/CqaojaN+9azY2o4pbK15L5bw9SAe/eLH7q9NZTbO6OtpaQW68oo1TPmQPWb4nJ+NZGlKAUpSgInbde732n3w4ASG2mP7OfghPRXA/iq2rB7baF3zT7iAe08Z3P3i8U93rAU2I13vmn2859p4xv/vF9V/d6wNAZylKUApSlARO3jd4u9PsBxEkvbzD9lb8QD0ZyB/hNe/aXYdLiQXNvIbW8QerPGPa+zKvKVeh4/wC1Y/ZNe86rqF4eKxFbOE9IvWmI6FyP4TVTrOtQ2kLTXMixxrzZj9wA5sT4AcTQE3ou3LJMLTVEW2uf6jg/8PcdYnPI/Ybj/sOGqbbS3EzWukKs0inEty39Ht/eR86/2V+PjjGXel3GvKBOjWmn7wZVZR3mfHsscg9iv+p9xrlZx3GgruFDc6aCSHRB29tk5JkVQO2Tj7Q4j7gQKPZfYmK0LSuzXF1J85cS8Xb7K+EaeSr054FYz0b/AKhr3Tzw7pOTGP2E+Xi5+R3l+FVmm6nFcRLLA6yRsMhlOQf/AHyqR11O663Z3I4Jdo1rJ5b49eA+84Zfh1oC4pSlAKUpQCon0eDvE19qHMXE/ZxH9hb5RCOjNvH7qyfpD1lrbTbh489oy9nGBzMkp3Ex1y2fhXv2X0UWlnBbj+yjVSR4sB6x+LZPxoDKUpSgFKUoBUTsS/d7/ULE8AJBcwj9nP7YHRXB/iq2qJ2wTu2pafejgrMbSY/Ym4xE9BIP5hQFtSlKA4SyhVLMQFUEkngABzJqCvfSNNISbSFBH/VeZiC3kwRR6o8Rk56CqbbS1eTT7lIsljE2AOZ8SB7wCPjWt7eZWUMhypGRjyql6rmW46iq/fs57rfULsRRVXvfk92yu1osbGOzjt5p73LbqKMiZnLM0pk5KuTxLcR/rVDo+xDyzLd6q63FwOMcQ/o9v/cU+032248OgNYLZRC2pQ7n9mkjP0VgFUH3tjH93pW0Km4F8r6FOa8lh0zJnk48bLF5FCKUqaWJE6nsXLaytdaOyxSMd6W1bhbz+eB/ZP5MOHnjjUvt3t/FdWQh7KaC9SVHEbrgwSRMrByx4Mp5Arzz4ca29Wi/SnbsmqSF+UkaFD4FVG6QPcQfv61oyLHXByiWvSMSvLyo1Wvx5/z+DPaX6am7QC7gVYyeLxMSUHmVYesB44OehracUoZQykFWAIIOQQeIIPiK/MMjgAk8hX6E2FtJItNtUlyHWJcg8x4hT1AIHwrRiXSs3yLP4g6ZRhOEqfG9+P8ApnaUpU45ciNqW71q1hZjikO9eSj936sH85J+Aq3qJ2BXvF1qF+eIlm7CI/sbf1cjozbx+Aq2oBSlKAUpSgFT+3uhm7064hX2yhaPHPtE9ZMeR3lA+NUFKAw+x+ud8sbe48ZI1LdH5OP4gazFROwTd3utQsDwEU3bxD9jcetgDyVww/xCrOWUKpZiAqgkknAAHMk+AFAYbbDaYWNsZN3fkYhIYxzllbgiDHXiegNT2iejBRApupZe8OS8xik3ULuSzBVxgAZwCPKmzEJ1O8OpSg93i3o7JCOY5SXJB8Wxheg91XtYTrjNamtmuyuFi1NbRj9F0GG1QrAm7vHLMSWZj5sx4sayFKVkkktIzSUVpClKV6eisZr+zcF7GI7iMOAcqckMp81YcRWTpXjW/qZRk4vcXpms9c9FCW8Xb2HaSXEDrKkcrB0k3DkxlcAZI5HnkCrnZvaCO9to7iH2XHEHmjDgyN1U5FZOoC/H6I1DvA4WN64E4/qwXJ4LN0WTkx8+J8K8jFR8JGdt1lr5WSbf5L+p7b7XDaadcSp85ubseOfaP6qY65YH4VQ1EbXP3nU9PshxVGN3MPsxcIQehcn+EVkajP7I6GLOxt7fxijUNjxfGXPxYmsxSlAKUpQClKUApSlAat242pjs9YgnhHaypA8VxGp3fUYhogWIIDBsnHPGK817tt+mHgsAjWyTse8Mzgl41GexjYc2fkcgYA8c1CasH7zcdr8520m/n6W+3/bGOmK88Zffj7EEy9onZgczJvDcx1ziqz5ufc468Hcx+Hcd4Xd5Plx3v19Nn6atrZY0VEUKiAKqgYAUDAAHkBXZUV8r9S+p5PxkX5U+WGpfU8n4yL8qszhi1pUSdsdS+p5fxcX5V8+WWpfU0v4uL8qAt6VEfLLUvqaX8XF+VPllqX1NL+Li/KgLelRHyy1L6ml/FxflX0bZaj46PL+Li/KgLavJqulx3MEkMy70cilWHQ/7EcwfDFSvyy1H6nm/FRV4Nd2q1GS1mT9FTRb0bDf7xG24Cpy26vE4GeXGvG9LZ43pbPFs1tvNbQG3MZuxA7RxziQIJIV9gnI4sPZOOB3edZLYO6FxqN/cyDclYRpHG2N5IEX2gRwIZyc4+iPOpy13dxdz2d0bvuxwr37OZ/SVtuc8Sb37vcOc9N7c+Nc5i9WttyFCS8P/AEclhdbuvylXKK4v9o2nSlK6Q64UpSgFKUoBSlKAkdqvRpb3shl3nhmOAXTBD45byngSPMYPWuGy/oxt7OQTFnmlX2WfAVM8yqjgD1OTSlYduHLlrySvnL+12eb4/bfgsaUpWZFFKUoBSlKAUpSgFKUoCPvvRvGXLW8zwBjkoFV0BPPdDcU9wOOlZbZ7ZSK03ihZ5H4NI5BYgclGAAq9AKUrTHHqjLnGKT+5Hhi0wm7IxSk/ZmqUpW4kClKUB//Z">
            <a:extLst>
              <a:ext uri="{FF2B5EF4-FFF2-40B4-BE49-F238E27FC236}">
                <a16:creationId xmlns:a16="http://schemas.microsoft.com/office/drawing/2014/main" id="{B0B9F346-3EE8-2A35-04F8-EC882315D8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025" y="444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66C51D0-078B-D5DC-D533-A95A135B7E10}"/>
              </a:ext>
            </a:extLst>
          </p:cNvPr>
          <p:cNvSpPr txBox="1">
            <a:spLocks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521F8BD1-E051-3D4A-9AF1-09502A7765FE}" type="slidenum">
              <a:rPr lang="en-US" altLang="en-US" sz="1800" smtClean="0"/>
              <a:pPr eaLnBrk="1" hangingPunct="1"/>
              <a:t>9</a:t>
            </a:fld>
            <a:endParaRPr lang="en-US" altLang="en-US" sz="180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0F44503-1D42-B117-8394-3F60C0AE2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57" y="934982"/>
            <a:ext cx="25828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A5E7DBE2-EC49-A208-2AD0-E097BE082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98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</a:rPr>
              <a:t>1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F5371D47-9652-9A26-CFA8-36080625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14400"/>
            <a:ext cx="25828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0">
            <a:extLst>
              <a:ext uri="{FF2B5EF4-FFF2-40B4-BE49-F238E27FC236}">
                <a16:creationId xmlns:a16="http://schemas.microsoft.com/office/drawing/2014/main" id="{D97D5520-C04C-E0BC-9D3F-A0FBB7260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98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F44497F2-266D-DDE2-6049-9AB648363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898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</a:rPr>
              <a:t>2</a:t>
            </a: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B965441C-74B0-D72B-12DF-4ADC5EE65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914400"/>
            <a:ext cx="25828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5">
            <a:extLst>
              <a:ext uri="{FF2B5EF4-FFF2-40B4-BE49-F238E27FC236}">
                <a16:creationId xmlns:a16="http://schemas.microsoft.com/office/drawing/2014/main" id="{97AC6021-B80A-374D-C426-030AC61EA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898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EE4BC481-0877-7B0C-F922-5BEAB947B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898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DD81BA0D-3A2C-7CC6-61EB-44DAB7815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33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CDD4067D-C89B-D872-32DE-A4C957F33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286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515E0C30-683A-B5EE-30FC-6103E0C7F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5563" y="8985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</a:rPr>
              <a:t>4</a:t>
            </a:r>
          </a:p>
        </p:txBody>
      </p:sp>
      <p:pic>
        <p:nvPicPr>
          <p:cNvPr id="17" name="Picture 23">
            <a:extLst>
              <a:ext uri="{FF2B5EF4-FFF2-40B4-BE49-F238E27FC236}">
                <a16:creationId xmlns:a16="http://schemas.microsoft.com/office/drawing/2014/main" id="{3505C5BE-5AA3-7871-6F53-9151630D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58" y="3592457"/>
            <a:ext cx="25828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4">
            <a:extLst>
              <a:ext uri="{FF2B5EF4-FFF2-40B4-BE49-F238E27FC236}">
                <a16:creationId xmlns:a16="http://schemas.microsoft.com/office/drawing/2014/main" id="{4D921169-A572-9B0E-25AD-ED343CA88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65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9" name="Text Box 25">
            <a:extLst>
              <a:ext uri="{FF2B5EF4-FFF2-40B4-BE49-F238E27FC236}">
                <a16:creationId xmlns:a16="http://schemas.microsoft.com/office/drawing/2014/main" id="{B03760EA-51D4-8324-98CB-5389B4081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65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id="{7DDDBCE4-80B8-FD3C-C6C5-8167F6B06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35655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1" name="Text Box 27">
            <a:extLst>
              <a:ext uri="{FF2B5EF4-FFF2-40B4-BE49-F238E27FC236}">
                <a16:creationId xmlns:a16="http://schemas.microsoft.com/office/drawing/2014/main" id="{70EA967B-C31D-FD2E-25F7-82F7405A3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565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</a:rPr>
              <a:t>8</a:t>
            </a:r>
          </a:p>
        </p:txBody>
      </p:sp>
      <p:pic>
        <p:nvPicPr>
          <p:cNvPr id="22" name="Picture 29">
            <a:extLst>
              <a:ext uri="{FF2B5EF4-FFF2-40B4-BE49-F238E27FC236}">
                <a16:creationId xmlns:a16="http://schemas.microsoft.com/office/drawing/2014/main" id="{7A2D06BB-8080-CD0D-47AF-F2443D45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3641725"/>
            <a:ext cx="25828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30">
            <a:extLst>
              <a:ext uri="{FF2B5EF4-FFF2-40B4-BE49-F238E27FC236}">
                <a16:creationId xmlns:a16="http://schemas.microsoft.com/office/drawing/2014/main" id="{62A611FF-03E8-BEF8-D67B-032B2C985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6417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4" name="Text Box 31">
            <a:extLst>
              <a:ext uri="{FF2B5EF4-FFF2-40B4-BE49-F238E27FC236}">
                <a16:creationId xmlns:a16="http://schemas.microsoft.com/office/drawing/2014/main" id="{B2AB6967-5403-2BFE-69B9-3AAE2A552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6417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id="{D0722330-BED7-29C2-B6D7-1230A4E6F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619" y="36417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6" name="Text Box 33">
            <a:extLst>
              <a:ext uri="{FF2B5EF4-FFF2-40B4-BE49-F238E27FC236}">
                <a16:creationId xmlns:a16="http://schemas.microsoft.com/office/drawing/2014/main" id="{20160EC5-7A17-3D41-5F0F-6AEC3A38C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6417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7C593F92-13AD-8DF5-E1D0-06CC14635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36417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8" name="Text Box 41">
            <a:extLst>
              <a:ext uri="{FF2B5EF4-FFF2-40B4-BE49-F238E27FC236}">
                <a16:creationId xmlns:a16="http://schemas.microsoft.com/office/drawing/2014/main" id="{BB338187-76A3-C7A0-0C1D-64CFD2388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4637088"/>
            <a:ext cx="2089739" cy="6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Deadend</a:t>
            </a:r>
            <a:r>
              <a:rPr lang="en-US" altLang="en-US" dirty="0"/>
              <a:t>?</a:t>
            </a:r>
            <a:br>
              <a:rPr lang="en-US" altLang="en-US" dirty="0"/>
            </a:br>
            <a:r>
              <a:rPr lang="en-US" altLang="en-US" dirty="0"/>
              <a:t>Time to Backtrack</a:t>
            </a:r>
          </a:p>
        </p:txBody>
      </p:sp>
    </p:spTree>
    <p:extLst>
      <p:ext uri="{BB962C8B-B14F-4D97-AF65-F5344CB8AC3E}">
        <p14:creationId xmlns:p14="http://schemas.microsoft.com/office/powerpoint/2010/main" val="120122444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6473</TotalTime>
  <Words>953</Words>
  <Application>Microsoft Macintosh PowerPoint</Application>
  <PresentationFormat>On-screen Show (4:3)</PresentationFormat>
  <Paragraphs>153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Tahoma</vt:lpstr>
      <vt:lpstr>Arial</vt:lpstr>
      <vt:lpstr>Wingdings</vt:lpstr>
      <vt:lpstr>Comic Sans MS</vt:lpstr>
      <vt:lpstr>Garamond</vt:lpstr>
      <vt:lpstr>Blends</vt:lpstr>
      <vt:lpstr>ACM - ICPC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Custom Show 1</vt:lpstr>
    </vt:vector>
  </TitlesOfParts>
  <Company>UNBC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Farsheed</dc:creator>
  <cp:lastModifiedBy>Uppunuri, Gowtham Reddy (uppunugy)</cp:lastModifiedBy>
  <cp:revision>418</cp:revision>
  <dcterms:created xsi:type="dcterms:W3CDTF">2005-03-26T04:22:01Z</dcterms:created>
  <dcterms:modified xsi:type="dcterms:W3CDTF">2025-03-23T04:57:52Z</dcterms:modified>
</cp:coreProperties>
</file>