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5" r:id="rId6"/>
    <p:sldId id="261" r:id="rId7"/>
    <p:sldId id="263" r:id="rId8"/>
    <p:sldId id="262" r:id="rId9"/>
    <p:sldId id="264" r:id="rId10"/>
    <p:sldId id="268" r:id="rId11"/>
    <p:sldId id="266" r:id="rId12"/>
    <p:sldId id="267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3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66963-94FC-427B-B152-3B12F30A6D6B}" type="datetimeFigureOut">
              <a:rPr lang="zh-CN" altLang="en-US" smtClean="0"/>
              <a:pPr/>
              <a:t>2014/12/16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E2ACC-34EB-4948-980D-32B9D25930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E2ACC-34EB-4948-980D-32B9D25930D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2014/12/16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2014/12/16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2014/12/16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2014/12/16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2014/12/16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2014/12/16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2014/12/16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博弈论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ACM</a:t>
            </a:r>
            <a:r>
              <a:rPr lang="zh-CN" altLang="en-US" dirty="0" smtClean="0">
                <a:solidFill>
                  <a:schemeClr val="tx1"/>
                </a:solidFill>
              </a:rPr>
              <a:t>校队成员：数一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26469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SG(0)=0;</a:t>
            </a:r>
            <a:r>
              <a:rPr lang="zh-CN" altLang="en-US" dirty="0" smtClean="0"/>
              <a:t>必败</a:t>
            </a:r>
            <a:endParaRPr lang="en-US" altLang="zh-CN" dirty="0" smtClean="0"/>
          </a:p>
          <a:p>
            <a:r>
              <a:rPr lang="en-US" altLang="zh-CN" dirty="0" smtClean="0"/>
              <a:t>SG(1)=</a:t>
            </a:r>
            <a:r>
              <a:rPr lang="en-US" altLang="zh-CN" dirty="0" err="1" smtClean="0"/>
              <a:t>mex</a:t>
            </a:r>
            <a:r>
              <a:rPr lang="en-US" altLang="zh-CN" dirty="0" smtClean="0"/>
              <a:t>{0}=1;</a:t>
            </a:r>
            <a:r>
              <a:rPr lang="zh-CN" altLang="en-US" dirty="0" smtClean="0"/>
              <a:t>必胜</a:t>
            </a:r>
            <a:endParaRPr lang="en-US" altLang="zh-CN" dirty="0" smtClean="0"/>
          </a:p>
          <a:p>
            <a:r>
              <a:rPr lang="en-US" altLang="zh-CN" dirty="0" smtClean="0"/>
              <a:t>SG(2)=</a:t>
            </a:r>
            <a:r>
              <a:rPr lang="en-US" altLang="zh-CN" dirty="0" err="1" smtClean="0"/>
              <a:t>mex</a:t>
            </a:r>
            <a:r>
              <a:rPr lang="en-US" altLang="zh-CN" dirty="0" smtClean="0"/>
              <a:t>{0,1}=2;</a:t>
            </a:r>
            <a:r>
              <a:rPr lang="zh-CN" altLang="en-US" dirty="0" smtClean="0"/>
              <a:t>必胜</a:t>
            </a:r>
            <a:endParaRPr lang="en-US" altLang="zh-CN" dirty="0" smtClean="0"/>
          </a:p>
          <a:p>
            <a:r>
              <a:rPr lang="en-US" altLang="zh-CN" dirty="0" smtClean="0"/>
              <a:t>SG(3)=</a:t>
            </a:r>
            <a:r>
              <a:rPr lang="en-US" altLang="zh-CN" dirty="0" err="1" smtClean="0"/>
              <a:t>mex</a:t>
            </a:r>
            <a:r>
              <a:rPr lang="en-US" altLang="zh-CN" dirty="0" smtClean="0"/>
              <a:t>{0,1,2}=3;</a:t>
            </a:r>
            <a:r>
              <a:rPr lang="zh-CN" altLang="en-US" dirty="0" smtClean="0"/>
              <a:t>必胜</a:t>
            </a:r>
            <a:endParaRPr lang="en-US" altLang="zh-CN" dirty="0" smtClean="0"/>
          </a:p>
          <a:p>
            <a:r>
              <a:rPr lang="en-US" altLang="zh-CN" dirty="0" smtClean="0"/>
              <a:t>SG(4)=</a:t>
            </a:r>
            <a:r>
              <a:rPr lang="en-US" altLang="zh-CN" dirty="0" err="1" smtClean="0"/>
              <a:t>mex</a:t>
            </a:r>
            <a:r>
              <a:rPr lang="en-US" altLang="zh-CN" dirty="0" smtClean="0"/>
              <a:t>{1,2,3}=0;</a:t>
            </a:r>
            <a:r>
              <a:rPr lang="zh-CN" altLang="en-US" dirty="0" smtClean="0"/>
              <a:t>必败</a:t>
            </a:r>
            <a:endParaRPr lang="en-US" altLang="zh-CN" dirty="0" smtClean="0"/>
          </a:p>
          <a:p>
            <a:r>
              <a:rPr lang="en-US" altLang="zh-CN" dirty="0" smtClean="0"/>
              <a:t>SG(5)=</a:t>
            </a:r>
            <a:r>
              <a:rPr lang="en-US" altLang="zh-CN" dirty="0" err="1" smtClean="0"/>
              <a:t>mex</a:t>
            </a:r>
            <a:r>
              <a:rPr lang="en-US" altLang="zh-CN" dirty="0" smtClean="0"/>
              <a:t>{0,2,3}=1;</a:t>
            </a:r>
            <a:r>
              <a:rPr lang="zh-CN" altLang="en-US" dirty="0" smtClean="0"/>
              <a:t>必胜</a:t>
            </a:r>
            <a:endParaRPr lang="en-US" altLang="zh-CN" dirty="0" smtClean="0"/>
          </a:p>
          <a:p>
            <a:r>
              <a:rPr lang="en-US" altLang="zh-CN" dirty="0" smtClean="0"/>
              <a:t>SG(6)=</a:t>
            </a:r>
            <a:r>
              <a:rPr lang="en-US" altLang="zh-CN" dirty="0" err="1" smtClean="0"/>
              <a:t>mex</a:t>
            </a:r>
            <a:r>
              <a:rPr lang="en-US" altLang="zh-CN" dirty="0" smtClean="0"/>
              <a:t>{0,1,3}=2;</a:t>
            </a:r>
            <a:r>
              <a:rPr lang="zh-CN" altLang="en-US" dirty="0" smtClean="0"/>
              <a:t>必胜</a:t>
            </a:r>
            <a:endParaRPr lang="en-US" altLang="zh-CN" dirty="0" smtClean="0"/>
          </a:p>
          <a:p>
            <a:r>
              <a:rPr lang="en-US" altLang="zh-CN" dirty="0" smtClean="0"/>
              <a:t>SG(7)=</a:t>
            </a:r>
            <a:r>
              <a:rPr lang="en-US" altLang="zh-CN" dirty="0" err="1" smtClean="0"/>
              <a:t>mex</a:t>
            </a:r>
            <a:r>
              <a:rPr lang="en-US" altLang="zh-CN" dirty="0" smtClean="0"/>
              <a:t>{0,1,2}=3;</a:t>
            </a:r>
            <a:r>
              <a:rPr lang="zh-CN" altLang="en-US" dirty="0" smtClean="0"/>
              <a:t>必胜</a:t>
            </a:r>
            <a:endParaRPr lang="en-US" altLang="zh-CN" dirty="0" smtClean="0"/>
          </a:p>
          <a:p>
            <a:r>
              <a:rPr lang="en-US" altLang="zh-CN" dirty="0" smtClean="0"/>
              <a:t>SG(8)=</a:t>
            </a:r>
            <a:r>
              <a:rPr lang="en-US" altLang="zh-CN" dirty="0" err="1" smtClean="0"/>
              <a:t>mex</a:t>
            </a:r>
            <a:r>
              <a:rPr lang="en-US" altLang="zh-CN" dirty="0" smtClean="0"/>
              <a:t>{1,2,3}=0;</a:t>
            </a:r>
            <a:r>
              <a:rPr lang="zh-CN" altLang="en-US" dirty="0" smtClean="0"/>
              <a:t>必败</a:t>
            </a:r>
          </a:p>
          <a:p>
            <a:r>
              <a:rPr lang="en-US" altLang="zh-CN" dirty="0" smtClean="0"/>
              <a:t>SG(9)=</a:t>
            </a:r>
            <a:r>
              <a:rPr lang="en-US" altLang="zh-CN" dirty="0" err="1" smtClean="0"/>
              <a:t>mex</a:t>
            </a:r>
            <a:r>
              <a:rPr lang="en-US" altLang="zh-CN" dirty="0" smtClean="0"/>
              <a:t>{0,2,3}=1;</a:t>
            </a:r>
            <a:r>
              <a:rPr lang="zh-CN" altLang="en-US" dirty="0" smtClean="0"/>
              <a:t>必败</a:t>
            </a:r>
            <a:endParaRPr lang="en-US" altLang="zh-CN" dirty="0" smtClean="0"/>
          </a:p>
          <a:p>
            <a:r>
              <a:rPr lang="en-US" altLang="zh-CN" dirty="0" smtClean="0"/>
              <a:t>SG(10)=</a:t>
            </a:r>
            <a:r>
              <a:rPr lang="en-US" altLang="zh-CN" dirty="0" err="1" smtClean="0"/>
              <a:t>mex</a:t>
            </a:r>
            <a:r>
              <a:rPr lang="en-US" altLang="zh-CN" dirty="0" smtClean="0"/>
              <a:t>{0,1,3}=2;</a:t>
            </a:r>
            <a:r>
              <a:rPr lang="zh-CN" altLang="en-US" dirty="0" smtClean="0"/>
              <a:t>必败</a:t>
            </a:r>
          </a:p>
          <a:p>
            <a:r>
              <a:rPr lang="en-US" altLang="zh-CN" dirty="0" smtClean="0"/>
              <a:t>…………….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只能取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SG(0)=0;</a:t>
            </a:r>
            <a:r>
              <a:rPr lang="zh-CN" altLang="en-US" dirty="0" smtClean="0"/>
              <a:t>必败</a:t>
            </a:r>
            <a:endParaRPr lang="en-US" altLang="zh-CN" dirty="0" smtClean="0"/>
          </a:p>
          <a:p>
            <a:r>
              <a:rPr lang="en-US" altLang="zh-CN" dirty="0" smtClean="0"/>
              <a:t>SG(1)=</a:t>
            </a:r>
            <a:r>
              <a:rPr lang="en-US" altLang="zh-CN" dirty="0" err="1" smtClean="0"/>
              <a:t>mex</a:t>
            </a:r>
            <a:r>
              <a:rPr lang="en-US" altLang="zh-CN" dirty="0" smtClean="0"/>
              <a:t>{0}=1;</a:t>
            </a:r>
            <a:r>
              <a:rPr lang="zh-CN" altLang="en-US" dirty="0" smtClean="0"/>
              <a:t>必胜</a:t>
            </a:r>
            <a:endParaRPr lang="en-US" altLang="zh-CN" dirty="0" smtClean="0"/>
          </a:p>
          <a:p>
            <a:r>
              <a:rPr lang="en-US" altLang="zh-CN" dirty="0" smtClean="0"/>
              <a:t>SG(2)=</a:t>
            </a:r>
            <a:r>
              <a:rPr lang="en-US" altLang="zh-CN" dirty="0" err="1" smtClean="0"/>
              <a:t>mex</a:t>
            </a:r>
            <a:r>
              <a:rPr lang="en-US" altLang="zh-CN" dirty="0" smtClean="0"/>
              <a:t>{1}=0;</a:t>
            </a:r>
            <a:r>
              <a:rPr lang="zh-CN" altLang="en-US" dirty="0" smtClean="0"/>
              <a:t>必败</a:t>
            </a:r>
            <a:endParaRPr lang="en-US" altLang="zh-CN" dirty="0" smtClean="0"/>
          </a:p>
          <a:p>
            <a:r>
              <a:rPr lang="en-US" altLang="zh-CN" dirty="0" smtClean="0"/>
              <a:t>SG(3)=</a:t>
            </a:r>
            <a:r>
              <a:rPr lang="en-US" altLang="zh-CN" dirty="0" err="1" smtClean="0"/>
              <a:t>mex</a:t>
            </a:r>
            <a:r>
              <a:rPr lang="en-US" altLang="zh-CN" dirty="0" smtClean="0"/>
              <a:t>{0}=1;</a:t>
            </a:r>
            <a:r>
              <a:rPr lang="zh-CN" altLang="en-US" dirty="0" smtClean="0"/>
              <a:t>必胜</a:t>
            </a:r>
            <a:endParaRPr lang="en-US" altLang="zh-CN" dirty="0" smtClean="0"/>
          </a:p>
          <a:p>
            <a:r>
              <a:rPr lang="en-US" altLang="zh-CN" dirty="0" smtClean="0"/>
              <a:t>SG(4)=</a:t>
            </a:r>
            <a:r>
              <a:rPr lang="en-US" altLang="zh-CN" dirty="0" err="1" smtClean="0"/>
              <a:t>mex</a:t>
            </a:r>
            <a:r>
              <a:rPr lang="en-US" altLang="zh-CN" dirty="0" smtClean="0"/>
              <a:t>{0,1}=2;</a:t>
            </a:r>
            <a:r>
              <a:rPr lang="zh-CN" altLang="en-US" dirty="0" smtClean="0"/>
              <a:t>必胜</a:t>
            </a:r>
            <a:endParaRPr lang="en-US" altLang="zh-CN" dirty="0" smtClean="0"/>
          </a:p>
          <a:p>
            <a:r>
              <a:rPr lang="en-US" altLang="zh-CN" dirty="0" smtClean="0"/>
              <a:t>SG(5)=</a:t>
            </a:r>
            <a:r>
              <a:rPr lang="en-US" altLang="zh-CN" dirty="0" err="1" smtClean="0"/>
              <a:t>mex</a:t>
            </a:r>
            <a:r>
              <a:rPr lang="en-US" altLang="zh-CN" dirty="0" smtClean="0"/>
              <a:t>{0,1,2}=3;</a:t>
            </a:r>
            <a:r>
              <a:rPr lang="zh-CN" altLang="en-US" dirty="0" smtClean="0"/>
              <a:t>必胜</a:t>
            </a:r>
            <a:endParaRPr lang="en-US" altLang="zh-CN" dirty="0" smtClean="0"/>
          </a:p>
          <a:p>
            <a:r>
              <a:rPr lang="en-US" altLang="zh-CN" dirty="0" smtClean="0"/>
              <a:t>SG(6)=</a:t>
            </a:r>
            <a:r>
              <a:rPr lang="en-US" altLang="zh-CN" dirty="0" err="1" smtClean="0"/>
              <a:t>mex</a:t>
            </a:r>
            <a:r>
              <a:rPr lang="en-US" altLang="zh-CN" dirty="0" smtClean="0"/>
              <a:t>{0,1,3}=2;</a:t>
            </a:r>
            <a:r>
              <a:rPr lang="zh-CN" altLang="en-US" dirty="0" smtClean="0"/>
              <a:t>必胜</a:t>
            </a:r>
            <a:endParaRPr lang="en-US" altLang="zh-CN" dirty="0" smtClean="0"/>
          </a:p>
          <a:p>
            <a:r>
              <a:rPr lang="en-US" altLang="zh-CN" dirty="0" smtClean="0"/>
              <a:t>SG(7)=</a:t>
            </a:r>
            <a:r>
              <a:rPr lang="en-US" altLang="zh-CN" dirty="0" err="1" smtClean="0"/>
              <a:t>mex</a:t>
            </a:r>
            <a:r>
              <a:rPr lang="en-US" altLang="zh-CN" dirty="0" smtClean="0"/>
              <a:t>{1,2}=0;</a:t>
            </a:r>
            <a:r>
              <a:rPr lang="zh-CN" altLang="en-US" dirty="0" smtClean="0"/>
              <a:t>必败</a:t>
            </a:r>
            <a:endParaRPr lang="en-US" altLang="zh-CN" dirty="0" smtClean="0"/>
          </a:p>
          <a:p>
            <a:r>
              <a:rPr lang="en-US" altLang="zh-CN" dirty="0" smtClean="0"/>
              <a:t>SG(8)=</a:t>
            </a:r>
            <a:r>
              <a:rPr lang="en-US" altLang="zh-CN" dirty="0" err="1" smtClean="0"/>
              <a:t>mex</a:t>
            </a:r>
            <a:r>
              <a:rPr lang="en-US" altLang="zh-CN" dirty="0" smtClean="0"/>
              <a:t>{0,2,3}=1;</a:t>
            </a:r>
            <a:r>
              <a:rPr lang="zh-CN" altLang="en-US" dirty="0" smtClean="0"/>
              <a:t>必败</a:t>
            </a:r>
          </a:p>
          <a:p>
            <a:r>
              <a:rPr lang="en-US" altLang="zh-CN" dirty="0" smtClean="0"/>
              <a:t>SG(9)=</a:t>
            </a:r>
            <a:r>
              <a:rPr lang="en-US" altLang="zh-CN" dirty="0" err="1" smtClean="0"/>
              <a:t>mex</a:t>
            </a:r>
            <a:r>
              <a:rPr lang="en-US" altLang="zh-CN" dirty="0" smtClean="0"/>
              <a:t>{1,2,3}=0;</a:t>
            </a:r>
            <a:r>
              <a:rPr lang="zh-CN" altLang="en-US" dirty="0" smtClean="0"/>
              <a:t>必败</a:t>
            </a:r>
            <a:endParaRPr lang="en-US" altLang="zh-CN" dirty="0" smtClean="0"/>
          </a:p>
          <a:p>
            <a:r>
              <a:rPr lang="en-US" altLang="zh-CN" dirty="0" smtClean="0"/>
              <a:t>SG(10)=</a:t>
            </a:r>
            <a:r>
              <a:rPr lang="en-US" altLang="zh-CN" dirty="0" err="1" smtClean="0"/>
              <a:t>mex</a:t>
            </a:r>
            <a:r>
              <a:rPr lang="en-US" altLang="zh-CN" dirty="0" smtClean="0"/>
              <a:t>{0,2}=1;</a:t>
            </a:r>
            <a:r>
              <a:rPr lang="zh-CN" altLang="en-US" dirty="0" smtClean="0"/>
              <a:t>必败</a:t>
            </a:r>
          </a:p>
          <a:p>
            <a:r>
              <a:rPr lang="en-US" altLang="zh-CN" dirty="0" smtClean="0"/>
              <a:t>…………….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代码实现很简单</a:t>
            </a:r>
            <a:r>
              <a:rPr lang="en-US" altLang="zh-CN" dirty="0" smtClean="0"/>
              <a:t>~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1176" y="1600200"/>
            <a:ext cx="4618856" cy="4525963"/>
          </a:xfrm>
        </p:spPr>
        <p:txBody>
          <a:bodyPr>
            <a:noAutofit/>
          </a:bodyPr>
          <a:lstStyle/>
          <a:p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sg</a:t>
            </a:r>
            <a:r>
              <a:rPr lang="en-US" altLang="zh-CN" sz="2000" dirty="0" smtClean="0"/>
              <a:t>[1005];//</a:t>
            </a:r>
            <a:r>
              <a:rPr lang="en-US" altLang="zh-CN" sz="2000" dirty="0" err="1" smtClean="0"/>
              <a:t>sg</a:t>
            </a:r>
            <a:r>
              <a:rPr lang="zh-CN" altLang="en-US" sz="2000" dirty="0" smtClean="0"/>
              <a:t>函数值</a:t>
            </a:r>
            <a:endParaRPr lang="en-US" altLang="zh-CN" sz="2000" dirty="0" smtClean="0"/>
          </a:p>
          <a:p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oper</a:t>
            </a:r>
            <a:r>
              <a:rPr lang="en-US" altLang="zh-CN" sz="2000" dirty="0" smtClean="0"/>
              <a:t>[3]= {1,3,4};//</a:t>
            </a:r>
            <a:r>
              <a:rPr lang="zh-CN" altLang="en-US" sz="2000" dirty="0" smtClean="0"/>
              <a:t>操作集合</a:t>
            </a:r>
            <a:endParaRPr lang="en-US" altLang="zh-CN" sz="2000" dirty="0" smtClean="0"/>
          </a:p>
          <a:p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temp[4];//</a:t>
            </a:r>
            <a:r>
              <a:rPr lang="zh-CN" altLang="en-US" sz="2000" dirty="0" smtClean="0"/>
              <a:t>标记集合元素</a:t>
            </a:r>
            <a:endParaRPr lang="en-US" altLang="zh-CN" sz="2000" dirty="0" smtClean="0"/>
          </a:p>
          <a:p>
            <a:r>
              <a:rPr lang="en-US" altLang="zh-CN" sz="2000" dirty="0" smtClean="0"/>
              <a:t>void </a:t>
            </a:r>
            <a:r>
              <a:rPr lang="en-US" altLang="zh-CN" sz="2000" dirty="0" err="1" smtClean="0"/>
              <a:t>getsg</a:t>
            </a:r>
            <a:r>
              <a:rPr lang="en-US" altLang="zh-CN" sz="2000" dirty="0" smtClean="0"/>
              <a:t>()</a:t>
            </a:r>
          </a:p>
          <a:p>
            <a:r>
              <a:rPr lang="en-US" altLang="zh-CN" sz="2000" dirty="0" smtClean="0"/>
              <a:t>{</a:t>
            </a:r>
          </a:p>
          <a:p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sg</a:t>
            </a:r>
            <a:r>
              <a:rPr lang="en-US" altLang="zh-CN" sz="2000" dirty="0" smtClean="0"/>
              <a:t>[0]=0;</a:t>
            </a:r>
          </a:p>
          <a:p>
            <a:r>
              <a:rPr lang="en-US" altLang="zh-CN" sz="2000" dirty="0" smtClean="0"/>
              <a:t>    for(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=1;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&lt;=1000; ++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)</a:t>
            </a:r>
          </a:p>
          <a:p>
            <a:r>
              <a:rPr lang="en-US" altLang="zh-CN" sz="2000" dirty="0" smtClean="0"/>
              <a:t>    {</a:t>
            </a:r>
          </a:p>
          <a:p>
            <a:r>
              <a:rPr lang="en-US" altLang="zh-CN" sz="2000" dirty="0" smtClean="0"/>
              <a:t>        for(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j=0; j&lt;=3; ++j)//</a:t>
            </a:r>
            <a:r>
              <a:rPr lang="zh-CN" altLang="en-US" sz="2000" dirty="0" smtClean="0"/>
              <a:t>初始化</a:t>
            </a:r>
            <a:endParaRPr lang="en-US" altLang="zh-CN" sz="2000" dirty="0" smtClean="0"/>
          </a:p>
          <a:p>
            <a:r>
              <a:rPr lang="en-US" altLang="zh-CN" sz="2000" dirty="0" smtClean="0"/>
              <a:t>            temp[j]=0;</a:t>
            </a:r>
          </a:p>
          <a:p>
            <a:r>
              <a:rPr lang="en-US" altLang="zh-CN" sz="2000" dirty="0" smtClean="0"/>
              <a:t>        for(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 j=0; </a:t>
            </a:r>
            <a:r>
              <a:rPr lang="en-US" altLang="zh-CN" sz="2000" dirty="0" err="1" smtClean="0"/>
              <a:t>oper</a:t>
            </a:r>
            <a:r>
              <a:rPr lang="en-US" altLang="zh-CN" sz="2000" dirty="0" smtClean="0"/>
              <a:t>[j]&lt;=</a:t>
            </a:r>
            <a:r>
              <a:rPr lang="en-US" altLang="zh-CN" sz="2000" dirty="0" err="1" smtClean="0"/>
              <a:t>i&amp;&amp;j</a:t>
            </a:r>
            <a:r>
              <a:rPr lang="en-US" altLang="zh-CN" sz="2000" dirty="0" smtClean="0"/>
              <a:t>&lt;3; ++j)</a:t>
            </a:r>
          </a:p>
          <a:p>
            <a:r>
              <a:rPr lang="en-US" altLang="zh-CN" sz="2000" dirty="0" smtClean="0"/>
              <a:t>            temp[</a:t>
            </a:r>
            <a:r>
              <a:rPr lang="en-US" altLang="zh-CN" sz="2000" dirty="0" err="1" smtClean="0"/>
              <a:t>sg</a:t>
            </a: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i-oper</a:t>
            </a:r>
            <a:r>
              <a:rPr lang="en-US" altLang="zh-CN" sz="2000" dirty="0" smtClean="0"/>
              <a:t>[j]]]=1;//</a:t>
            </a:r>
            <a:r>
              <a:rPr lang="zh-CN" altLang="en-US" sz="2000" dirty="0" smtClean="0"/>
              <a:t>标记</a:t>
            </a:r>
            <a:endParaRPr lang="en-US" altLang="zh-CN" sz="2000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427984" y="1628800"/>
            <a:ext cx="4402832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for(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j=0; j&lt;=3; ++j)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if(temp[j]==0)//</a:t>
            </a:r>
            <a:r>
              <a:rPr lang="zh-CN" altLang="en-US" sz="2000" dirty="0" smtClean="0"/>
              <a:t>从小到大找到最小的没出现的元素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sg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]=j;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break;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11153" t="23250" r="56558" b="23594"/>
          <a:stretch>
            <a:fillRect/>
          </a:stretch>
        </p:blipFill>
        <p:spPr bwMode="auto">
          <a:xfrm>
            <a:off x="1619672" y="836712"/>
            <a:ext cx="6264696" cy="5798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有好几堆石子怎么办？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一个重要的定理，把每堆石子的状态的</a:t>
            </a:r>
            <a:r>
              <a:rPr lang="en-US" altLang="zh-CN" dirty="0" smtClean="0"/>
              <a:t>SG</a:t>
            </a:r>
            <a:r>
              <a:rPr lang="zh-CN" altLang="en-US" dirty="0" smtClean="0"/>
              <a:t>值都求出来，异或在一起！</a:t>
            </a:r>
            <a:endParaRPr lang="en-US" altLang="zh-CN" dirty="0" smtClean="0"/>
          </a:p>
          <a:p>
            <a:r>
              <a:rPr lang="zh-CN" altLang="en-US" dirty="0" smtClean="0"/>
              <a:t>异或：位运算的一种，可以看做不进位的二进制加法。</a:t>
            </a:r>
            <a:endParaRPr lang="en-US" altLang="zh-CN" dirty="0" smtClean="0"/>
          </a:p>
          <a:p>
            <a:r>
              <a:rPr lang="zh-CN" altLang="en-US" dirty="0" smtClean="0"/>
              <a:t>证明过长。。。可以结合位运算的特性用反证法证明</a:t>
            </a:r>
            <a:r>
              <a:rPr lang="en-US" altLang="zh-CN" dirty="0" smtClean="0"/>
              <a:t>~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有三堆石子，分别有</a:t>
            </a:r>
            <a:r>
              <a:rPr lang="en-US" altLang="zh-CN" dirty="0" smtClean="0"/>
              <a:t>30</a:t>
            </a:r>
            <a:r>
              <a:rPr lang="zh-CN" altLang="en-US" dirty="0" smtClean="0"/>
              <a:t>个，</a:t>
            </a:r>
            <a:r>
              <a:rPr lang="en-US" altLang="zh-CN" dirty="0" smtClean="0"/>
              <a:t>40</a:t>
            </a:r>
            <a:r>
              <a:rPr lang="zh-CN" altLang="en-US" dirty="0" smtClean="0"/>
              <a:t>个和</a:t>
            </a:r>
            <a:r>
              <a:rPr lang="en-US" altLang="zh-CN" dirty="0" smtClean="0"/>
              <a:t>50</a:t>
            </a:r>
            <a:r>
              <a:rPr lang="zh-CN" altLang="en-US" dirty="0" smtClean="0"/>
              <a:t>个，小明和小方在玩游戏，两人轮流取石子，每次只能选其中一堆取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个或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个，不得不取，取走最后一个石子的人胜利，小明先取，问谁有必胜策略？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SG[30]=0;</a:t>
            </a:r>
          </a:p>
          <a:p>
            <a:r>
              <a:rPr lang="en-US" altLang="zh-CN" dirty="0" smtClean="0"/>
              <a:t>SG[40]=3;</a:t>
            </a:r>
          </a:p>
          <a:p>
            <a:r>
              <a:rPr lang="en-US" altLang="zh-CN" dirty="0" smtClean="0"/>
              <a:t>SG[50]=1;</a:t>
            </a:r>
          </a:p>
          <a:p>
            <a:r>
              <a:rPr lang="zh-CN" altLang="en-US" dirty="0" smtClean="0"/>
              <a:t>所以</a:t>
            </a:r>
            <a:r>
              <a:rPr lang="en-US" altLang="zh-CN" dirty="0" smtClean="0"/>
              <a:t>SG[30]^SG[40]^SG[50]=0^3^1=2!=0</a:t>
            </a:r>
          </a:p>
          <a:p>
            <a:r>
              <a:rPr lang="zh-CN" altLang="en-US" dirty="0" smtClean="0"/>
              <a:t>小明必胜！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是不是所有博弈都可以用</a:t>
            </a:r>
            <a:r>
              <a:rPr lang="en-US" altLang="zh-CN" dirty="0" smtClean="0"/>
              <a:t>SG</a:t>
            </a:r>
            <a:r>
              <a:rPr lang="zh-CN" altLang="en-US" dirty="0" smtClean="0"/>
              <a:t>函数？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显然不是！！！！</a:t>
            </a:r>
            <a:endParaRPr lang="en-US" altLang="zh-CN" dirty="0" smtClean="0"/>
          </a:p>
          <a:p>
            <a:r>
              <a:rPr lang="zh-CN" altLang="en-US" dirty="0" smtClean="0"/>
              <a:t>限制条件：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二人游戏，轮流操作，不能轮空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能进行的操作是有限的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能进行的操作只取决于当前的状态，而与过去无关，与操作的人无关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游戏只会一直走向结束，不会遇到过去的状态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某一方无法操作即结束</a:t>
            </a:r>
            <a:endParaRPr lang="en-US" altLang="zh-CN" dirty="0" smtClean="0"/>
          </a:p>
          <a:p>
            <a:pPr marL="514350" indent="-51435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显然麻将，斗地主都不能用这种方法。但是！无禁手的五子棋是可以的，而且的确有先手必胜的策略，但是奈何状态十分复杂，人脑难以胜任。即使是普通的电脑也无法存下所有的状态。而中国象棋，国际象棋，由于双方移动棋子与选手有关，所以也不适用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一些有趣的游戏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HDU 1848</a:t>
            </a:r>
          </a:p>
          <a:p>
            <a:r>
              <a:rPr lang="zh-CN" altLang="en-US" dirty="0" smtClean="0"/>
              <a:t>今天，又一个关于</a:t>
            </a:r>
            <a:r>
              <a:rPr lang="en-US" altLang="zh-CN" dirty="0" smtClean="0"/>
              <a:t>Fibonacci</a:t>
            </a:r>
            <a:r>
              <a:rPr lang="zh-CN" altLang="en-US" dirty="0" smtClean="0"/>
              <a:t>的题目出现了，它是一个小游戏，定义如下：</a:t>
            </a:r>
            <a:br>
              <a:rPr lang="zh-CN" altLang="en-US" dirty="0" smtClean="0"/>
            </a:br>
            <a:r>
              <a:rPr lang="en-US" altLang="zh-CN" dirty="0" smtClean="0"/>
              <a:t>1</a:t>
            </a:r>
            <a:r>
              <a:rPr lang="zh-CN" altLang="en-US" dirty="0" smtClean="0"/>
              <a:t>、  这是一个二人游戏</a:t>
            </a:r>
            <a:r>
              <a:rPr lang="en-US" altLang="zh-CN" dirty="0" smtClean="0"/>
              <a:t>;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>2</a:t>
            </a:r>
            <a:r>
              <a:rPr lang="zh-CN" altLang="en-US" dirty="0" smtClean="0"/>
              <a:t>、  一共有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堆石子，数量分别是</a:t>
            </a:r>
            <a:r>
              <a:rPr lang="en-US" altLang="zh-CN" dirty="0" smtClean="0"/>
              <a:t>m, n, p</a:t>
            </a:r>
            <a:r>
              <a:rPr lang="zh-CN" altLang="en-US" dirty="0" smtClean="0"/>
              <a:t>个；</a:t>
            </a:r>
            <a:br>
              <a:rPr lang="zh-CN" altLang="en-US" dirty="0" smtClean="0"/>
            </a:br>
            <a:r>
              <a:rPr lang="en-US" altLang="zh-CN" dirty="0" smtClean="0"/>
              <a:t>3</a:t>
            </a:r>
            <a:r>
              <a:rPr lang="zh-CN" altLang="en-US" dirty="0" smtClean="0"/>
              <a:t>、  两人轮流走</a:t>
            </a:r>
            <a:r>
              <a:rPr lang="en-US" altLang="zh-CN" dirty="0" smtClean="0"/>
              <a:t>;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>4</a:t>
            </a:r>
            <a:r>
              <a:rPr lang="zh-CN" altLang="en-US" dirty="0" smtClean="0"/>
              <a:t>、  每走一步可以选择任意一堆石子，然后取走</a:t>
            </a:r>
            <a:r>
              <a:rPr lang="en-US" altLang="zh-CN" dirty="0" smtClean="0"/>
              <a:t>f</a:t>
            </a:r>
            <a:r>
              <a:rPr lang="zh-CN" altLang="en-US" dirty="0" smtClean="0"/>
              <a:t>个；</a:t>
            </a:r>
            <a:br>
              <a:rPr lang="zh-CN" altLang="en-US" dirty="0" smtClean="0"/>
            </a:br>
            <a:r>
              <a:rPr lang="en-US" altLang="zh-CN" dirty="0" smtClean="0"/>
              <a:t>5</a:t>
            </a:r>
            <a:r>
              <a:rPr lang="zh-CN" altLang="en-US" dirty="0" smtClean="0"/>
              <a:t>、  </a:t>
            </a:r>
            <a:r>
              <a:rPr lang="en-US" altLang="zh-CN" dirty="0" smtClean="0"/>
              <a:t>f</a:t>
            </a:r>
            <a:r>
              <a:rPr lang="zh-CN" altLang="en-US" dirty="0" smtClean="0"/>
              <a:t>只能是菲波那契数列中的元素（即每次只能取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8…</a:t>
            </a:r>
            <a:r>
              <a:rPr lang="zh-CN" altLang="en-US" dirty="0" smtClean="0"/>
              <a:t>等数量）；</a:t>
            </a:r>
            <a:br>
              <a:rPr lang="zh-CN" altLang="en-US" dirty="0" smtClean="0"/>
            </a:br>
            <a:r>
              <a:rPr lang="en-US" altLang="zh-CN" dirty="0" smtClean="0"/>
              <a:t>6</a:t>
            </a:r>
            <a:r>
              <a:rPr lang="zh-CN" altLang="en-US" dirty="0" smtClean="0"/>
              <a:t>、  最先取光所有石子的人为胜者；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假设双方都使用最优策略，请判断先手的人会赢还是后手的人会赢。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一些有趣的游戏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HDU3032</a:t>
            </a:r>
          </a:p>
          <a:p>
            <a:r>
              <a:rPr lang="zh-CN" altLang="en-US" dirty="0" smtClean="0"/>
              <a:t>今天，</a:t>
            </a:r>
            <a:r>
              <a:rPr lang="en-US" altLang="zh-CN" dirty="0" smtClean="0"/>
              <a:t>Alice</a:t>
            </a:r>
            <a:r>
              <a:rPr lang="zh-CN" altLang="en-US" dirty="0" smtClean="0"/>
              <a:t>与</a:t>
            </a:r>
            <a:r>
              <a:rPr lang="en-US" altLang="zh-CN" dirty="0" smtClean="0"/>
              <a:t>Bob</a:t>
            </a:r>
            <a:r>
              <a:rPr lang="zh-CN" altLang="en-US" dirty="0" smtClean="0"/>
              <a:t>在玩一个小游戏，定义如下：</a:t>
            </a:r>
            <a:br>
              <a:rPr lang="zh-CN" altLang="en-US" dirty="0" smtClean="0"/>
            </a:br>
            <a:r>
              <a:rPr lang="en-US" altLang="zh-CN" dirty="0" smtClean="0"/>
              <a:t>1</a:t>
            </a:r>
            <a:r>
              <a:rPr lang="zh-CN" altLang="en-US" dirty="0" smtClean="0"/>
              <a:t>、  这是一个二人游戏</a:t>
            </a:r>
            <a:r>
              <a:rPr lang="en-US" altLang="zh-CN" dirty="0" smtClean="0"/>
              <a:t>;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>2</a:t>
            </a:r>
            <a:r>
              <a:rPr lang="zh-CN" altLang="en-US" dirty="0" smtClean="0"/>
              <a:t>、  一共有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堆石子，数量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；</a:t>
            </a:r>
            <a:br>
              <a:rPr lang="zh-CN" altLang="en-US" dirty="0" smtClean="0"/>
            </a:br>
            <a:r>
              <a:rPr lang="en-US" altLang="zh-CN" dirty="0" smtClean="0"/>
              <a:t>3</a:t>
            </a:r>
            <a:r>
              <a:rPr lang="zh-CN" altLang="en-US" dirty="0" smtClean="0"/>
              <a:t>、  两人轮流操作</a:t>
            </a:r>
            <a:r>
              <a:rPr lang="en-US" altLang="zh-CN" dirty="0" smtClean="0"/>
              <a:t>;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>4</a:t>
            </a:r>
            <a:r>
              <a:rPr lang="zh-CN" altLang="en-US" dirty="0" smtClean="0"/>
              <a:t>、  每一个人选择任意一堆石子，然后取走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个或者把这堆石子分成任意两部分（要求石子数至少为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）；</a:t>
            </a:r>
            <a:br>
              <a:rPr lang="zh-CN" altLang="en-US" dirty="0" smtClean="0"/>
            </a:br>
            <a:r>
              <a:rPr lang="en-US" altLang="zh-CN" dirty="0" smtClean="0"/>
              <a:t>5</a:t>
            </a:r>
            <a:r>
              <a:rPr lang="zh-CN" altLang="en-US" dirty="0" smtClean="0"/>
              <a:t>、  最先取光所有石子的人为胜者；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假设双方都使用最优策略，请判断先手的人会赢还是后手的人会赢。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一个高智商的趣味桌游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首先纸上有若干个点，（至少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个），然后两个人轮流进行一下操作：选取任意两个点，然后画一条线，可以直的，也可以弯曲的，但是不可以穿过已有的线或点。同时要求连接完毕后不能有度大于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的点。（即每个点连接的边不能超过</a:t>
            </a:r>
            <a:r>
              <a:rPr lang="en-US" altLang="zh-CN" dirty="0" smtClean="0"/>
              <a:t>3</a:t>
            </a:r>
            <a:r>
              <a:rPr lang="zh-CN" altLang="en-US" dirty="0" smtClean="0"/>
              <a:t>根</a:t>
            </a:r>
            <a:r>
              <a:rPr lang="zh-CN" altLang="en-US" dirty="0" smtClean="0"/>
              <a:t>），连完线后在这根线上添加一个新的点（不能是端点），谁</a:t>
            </a:r>
            <a:r>
              <a:rPr lang="zh-CN" altLang="en-US" dirty="0" smtClean="0"/>
              <a:t>无法操作即输。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来看一个高中课本的例子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有一堆石子，共</a:t>
            </a:r>
            <a:r>
              <a:rPr lang="en-US" altLang="zh-CN" dirty="0" smtClean="0"/>
              <a:t>30</a:t>
            </a:r>
            <a:r>
              <a:rPr lang="zh-CN" altLang="en-US" dirty="0" smtClean="0"/>
              <a:t>个，小明和小方在玩游戏，两人轮流取石子，每次最多取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个，最少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个，不得不取，取走最后一个石子的人胜利，小明先取，问谁有必胜策略？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西电</a:t>
            </a:r>
            <a:r>
              <a:rPr lang="en-US" altLang="zh-CN" dirty="0" smtClean="0"/>
              <a:t>ACM</a:t>
            </a:r>
            <a:r>
              <a:rPr lang="zh-CN" altLang="en-US" dirty="0" smtClean="0"/>
              <a:t>欢迎你的到来！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r>
              <a:rPr lang="en-US" altLang="zh-CN" dirty="0" smtClean="0"/>
              <a:t>~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思路？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经过观察，如果一开始只有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个石子，小明必胜，如果一开始有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个石子，无论小明取</a:t>
            </a:r>
            <a:r>
              <a:rPr lang="en-US" altLang="zh-CN" dirty="0" smtClean="0"/>
              <a:t>x</a:t>
            </a:r>
            <a:r>
              <a:rPr lang="zh-CN" altLang="en-US" dirty="0" smtClean="0"/>
              <a:t>个</a:t>
            </a:r>
            <a:r>
              <a:rPr lang="en-US" altLang="zh-CN" dirty="0" smtClean="0"/>
              <a:t>(1&lt;=x&lt;=3)</a:t>
            </a:r>
            <a:r>
              <a:rPr lang="zh-CN" altLang="en-US" dirty="0" smtClean="0"/>
              <a:t>，小方总能取</a:t>
            </a:r>
            <a:r>
              <a:rPr lang="en-US" altLang="zh-CN" dirty="0" smtClean="0"/>
              <a:t>4-x</a:t>
            </a:r>
            <a:r>
              <a:rPr lang="zh-CN" altLang="en-US" dirty="0" smtClean="0"/>
              <a:t>个，小方必胜，如果是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个石子，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个石子或者</a:t>
            </a:r>
            <a:r>
              <a:rPr lang="en-US" altLang="zh-CN" dirty="0" smtClean="0"/>
              <a:t>7</a:t>
            </a:r>
            <a:r>
              <a:rPr lang="zh-CN" altLang="en-US" dirty="0" smtClean="0"/>
              <a:t>个石子，小明只要取走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个或者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个，都能剩下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个石子，无论小方接着取多少个，小明还是必胜。</a:t>
            </a:r>
            <a:endParaRPr lang="en-US" altLang="zh-CN" dirty="0" smtClean="0"/>
          </a:p>
          <a:p>
            <a:r>
              <a:rPr lang="en-US" altLang="zh-CN" dirty="0" smtClean="0"/>
              <a:t>………</a:t>
            </a:r>
          </a:p>
          <a:p>
            <a:r>
              <a:rPr lang="zh-CN" altLang="en-US" dirty="0" smtClean="0"/>
              <a:t>经过总结，石子数为</a:t>
            </a:r>
            <a:r>
              <a:rPr lang="en-US" altLang="zh-CN" dirty="0" smtClean="0"/>
              <a:t>4n(n=1,2,3,…)</a:t>
            </a:r>
            <a:r>
              <a:rPr lang="zh-CN" altLang="en-US" dirty="0" smtClean="0"/>
              <a:t>时小方必胜，否则小明必胜。因此对于</a:t>
            </a:r>
            <a:r>
              <a:rPr lang="en-US" altLang="zh-CN" dirty="0" smtClean="0"/>
              <a:t>30</a:t>
            </a:r>
            <a:r>
              <a:rPr lang="zh-CN" altLang="en-US" dirty="0" smtClean="0"/>
              <a:t>个石子小明必胜！</a:t>
            </a:r>
            <a:endParaRPr lang="zh-CN" altLang="en-US" dirty="0"/>
          </a:p>
        </p:txBody>
      </p:sp>
      <p:sp>
        <p:nvSpPr>
          <p:cNvPr id="4" name="爆炸形 2 3"/>
          <p:cNvSpPr/>
          <p:nvPr/>
        </p:nvSpPr>
        <p:spPr>
          <a:xfrm>
            <a:off x="1547664" y="908720"/>
            <a:ext cx="6696744" cy="4824536"/>
          </a:xfrm>
          <a:prstGeom prst="irregularSeal2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如果不是取</a:t>
            </a:r>
            <a:r>
              <a:rPr lang="en-US" altLang="zh-CN" sz="2400" dirty="0" smtClean="0">
                <a:solidFill>
                  <a:schemeClr val="tx1"/>
                </a:solidFill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</a:rPr>
              <a:t>个或</a:t>
            </a:r>
            <a:r>
              <a:rPr lang="en-US" altLang="zh-CN" sz="2400" dirty="0" smtClean="0">
                <a:solidFill>
                  <a:schemeClr val="tx1"/>
                </a:solidFill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</a:rPr>
              <a:t>个或</a:t>
            </a:r>
            <a:r>
              <a:rPr lang="en-US" altLang="zh-CN" sz="2400" dirty="0" smtClean="0">
                <a:solidFill>
                  <a:schemeClr val="tx1"/>
                </a:solidFill>
              </a:rPr>
              <a:t>3</a:t>
            </a:r>
            <a:r>
              <a:rPr lang="zh-CN" altLang="en-US" sz="2400" dirty="0" smtClean="0">
                <a:solidFill>
                  <a:schemeClr val="tx1"/>
                </a:solidFill>
              </a:rPr>
              <a:t>个石子，而是只能取</a:t>
            </a:r>
            <a:r>
              <a:rPr lang="en-US" altLang="zh-CN" sz="2400" dirty="0" smtClean="0">
                <a:solidFill>
                  <a:schemeClr val="tx1"/>
                </a:solidFill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</a:rPr>
              <a:t>个，</a:t>
            </a:r>
            <a:r>
              <a:rPr lang="en-US" altLang="zh-CN" sz="2400" dirty="0" smtClean="0">
                <a:solidFill>
                  <a:schemeClr val="tx1"/>
                </a:solidFill>
              </a:rPr>
              <a:t>3</a:t>
            </a:r>
            <a:r>
              <a:rPr lang="zh-CN" altLang="en-US" sz="2400" dirty="0" smtClean="0">
                <a:solidFill>
                  <a:schemeClr val="tx1"/>
                </a:solidFill>
              </a:rPr>
              <a:t>个，</a:t>
            </a:r>
            <a:r>
              <a:rPr lang="en-US" altLang="zh-CN" sz="2400" dirty="0" smtClean="0">
                <a:solidFill>
                  <a:schemeClr val="tx1"/>
                </a:solidFill>
              </a:rPr>
              <a:t>4</a:t>
            </a:r>
            <a:r>
              <a:rPr lang="zh-CN" altLang="en-US" sz="2400" dirty="0" smtClean="0">
                <a:solidFill>
                  <a:schemeClr val="tx1"/>
                </a:solidFill>
              </a:rPr>
              <a:t>个？如果有</a:t>
            </a:r>
            <a:r>
              <a:rPr lang="en-US" altLang="zh-CN" sz="2400" dirty="0" smtClean="0">
                <a:solidFill>
                  <a:schemeClr val="tx1"/>
                </a:solidFill>
              </a:rPr>
              <a:t>3</a:t>
            </a:r>
            <a:r>
              <a:rPr lang="zh-CN" altLang="en-US" sz="2400" dirty="0" smtClean="0">
                <a:solidFill>
                  <a:schemeClr val="tx1"/>
                </a:solidFill>
              </a:rPr>
              <a:t>堆石子呢？或者</a:t>
            </a:r>
            <a:r>
              <a:rPr lang="en-US" altLang="zh-CN" sz="2400" dirty="0" smtClean="0">
                <a:solidFill>
                  <a:schemeClr val="tx1"/>
                </a:solidFill>
              </a:rPr>
              <a:t>100</a:t>
            </a:r>
            <a:r>
              <a:rPr lang="zh-CN" altLang="en-US" sz="2400" dirty="0" smtClean="0">
                <a:solidFill>
                  <a:schemeClr val="tx1"/>
                </a:solidFill>
              </a:rPr>
              <a:t>堆？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我们先来定义一些名词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412776"/>
            <a:ext cx="8686800" cy="4525963"/>
          </a:xfrm>
        </p:spPr>
        <p:txBody>
          <a:bodyPr>
            <a:noAutofit/>
          </a:bodyPr>
          <a:lstStyle/>
          <a:p>
            <a:r>
              <a:rPr lang="zh-CN" altLang="en-US" sz="2400" dirty="0" smtClean="0"/>
              <a:t>先手：先操作的一方（例如小明）</a:t>
            </a:r>
            <a:endParaRPr lang="en-US" altLang="zh-CN" sz="2400" dirty="0" smtClean="0"/>
          </a:p>
          <a:p>
            <a:r>
              <a:rPr lang="zh-CN" altLang="en-US" sz="2400" dirty="0" smtClean="0"/>
              <a:t>后手：后操作的一方（例如小方）</a:t>
            </a:r>
            <a:endParaRPr lang="en-US" altLang="zh-CN" sz="2400" dirty="0" smtClean="0"/>
          </a:p>
          <a:p>
            <a:r>
              <a:rPr lang="zh-CN" altLang="en-US" sz="2400" dirty="0" smtClean="0"/>
              <a:t>先手必胜：无论后手如何操作，先手都能获胜</a:t>
            </a:r>
            <a:endParaRPr lang="en-US" altLang="zh-CN" sz="2400" dirty="0" smtClean="0"/>
          </a:p>
          <a:p>
            <a:r>
              <a:rPr lang="zh-CN" altLang="en-US" sz="2400" dirty="0" smtClean="0"/>
              <a:t>后手必胜（先手必败）：无论先手如何操作，后手都能获胜</a:t>
            </a:r>
            <a:endParaRPr lang="en-US" altLang="zh-CN" sz="2400" dirty="0" smtClean="0"/>
          </a:p>
          <a:p>
            <a:r>
              <a:rPr lang="zh-CN" altLang="en-US" sz="2400" dirty="0" smtClean="0"/>
              <a:t>状态：表示一个局面（例如</a:t>
            </a:r>
            <a:r>
              <a:rPr lang="en-US" altLang="zh-CN" sz="2400" dirty="0" smtClean="0"/>
              <a:t>30</a:t>
            </a:r>
            <a:r>
              <a:rPr lang="zh-CN" altLang="en-US" sz="2400" dirty="0" smtClean="0"/>
              <a:t>个石子）</a:t>
            </a:r>
            <a:endParaRPr lang="en-US" altLang="zh-CN" sz="2400" dirty="0" smtClean="0"/>
          </a:p>
          <a:p>
            <a:r>
              <a:rPr lang="zh-CN" altLang="en-US" sz="2400" dirty="0" smtClean="0"/>
              <a:t>操作集合：表示先手或后手允许的操作，例如取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颗石子，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颗石子，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颗石子。</a:t>
            </a:r>
            <a:endParaRPr lang="en-US" altLang="zh-CN" sz="2400" dirty="0" smtClean="0"/>
          </a:p>
          <a:p>
            <a:r>
              <a:rPr lang="zh-CN" altLang="en-US" sz="2400" dirty="0" smtClean="0"/>
              <a:t>必胜态：当前即将操作的一方能够必胜的状态（例如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个石子）</a:t>
            </a:r>
            <a:endParaRPr lang="en-US" altLang="zh-CN" sz="2400" dirty="0" smtClean="0"/>
          </a:p>
          <a:p>
            <a:r>
              <a:rPr lang="zh-CN" altLang="en-US" sz="2400" dirty="0" smtClean="0"/>
              <a:t>必败态：当前即将操作的一方不可能必胜的状态（例如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个石子）</a:t>
            </a:r>
            <a:endParaRPr lang="en-US" altLang="zh-CN" sz="2400" dirty="0" smtClean="0"/>
          </a:p>
          <a:p>
            <a:r>
              <a:rPr lang="zh-CN" altLang="en-US" sz="2400" dirty="0" smtClean="0"/>
              <a:t>后继：如果当前状态为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，采取某一个合法操作后，状态变成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，那么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的后继（例如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个石子是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个石子的后继）</a:t>
            </a:r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2696"/>
          </a:xfrm>
        </p:spPr>
        <p:txBody>
          <a:bodyPr/>
          <a:lstStyle/>
          <a:p>
            <a:r>
              <a:rPr lang="zh-CN" altLang="en-US" dirty="0" smtClean="0"/>
              <a:t>我们用        表示当前还有</a:t>
            </a:r>
            <a:r>
              <a:rPr lang="en-US" altLang="zh-CN" dirty="0" smtClean="0"/>
              <a:t>x</a:t>
            </a:r>
            <a:r>
              <a:rPr lang="zh-CN" altLang="en-US" dirty="0" smtClean="0"/>
              <a:t>枚石子的状态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2123728" y="1556792"/>
            <a:ext cx="64807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smtClean="0">
                <a:solidFill>
                  <a:schemeClr val="tx1"/>
                </a:solidFill>
              </a:rPr>
              <a:t>x</a:t>
            </a:r>
            <a:endParaRPr lang="zh-CN" altLang="en-US" sz="4800" dirty="0">
              <a:solidFill>
                <a:schemeClr val="tx1"/>
              </a:solidFill>
            </a:endParaRPr>
          </a:p>
        </p:txBody>
      </p:sp>
      <p:cxnSp>
        <p:nvCxnSpPr>
          <p:cNvPr id="55" name="直接箭头连接符 54"/>
          <p:cNvCxnSpPr>
            <a:stCxn id="54" idx="1"/>
            <a:endCxn id="20" idx="6"/>
          </p:cNvCxnSpPr>
          <p:nvPr/>
        </p:nvCxnSpPr>
        <p:spPr>
          <a:xfrm flipH="1" flipV="1">
            <a:off x="4355976" y="2888940"/>
            <a:ext cx="670972" cy="346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0" idx="0"/>
            <a:endCxn id="8" idx="4"/>
          </p:cNvCxnSpPr>
          <p:nvPr/>
        </p:nvCxnSpPr>
        <p:spPr>
          <a:xfrm flipV="1">
            <a:off x="2231740" y="328498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467544" y="3645024"/>
            <a:ext cx="64807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0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endCxn id="5" idx="7"/>
          </p:cNvCxnSpPr>
          <p:nvPr/>
        </p:nvCxnSpPr>
        <p:spPr>
          <a:xfrm flipH="1">
            <a:off x="1020708" y="3140968"/>
            <a:ext cx="959004" cy="598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1907704" y="2636912"/>
            <a:ext cx="64807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1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>
            <a:stCxn id="10" idx="2"/>
            <a:endCxn id="5" idx="6"/>
          </p:cNvCxnSpPr>
          <p:nvPr/>
        </p:nvCxnSpPr>
        <p:spPr>
          <a:xfrm flipH="1">
            <a:off x="1115616" y="3969060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1907704" y="3645024"/>
            <a:ext cx="64807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2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619672" y="4797152"/>
            <a:ext cx="64807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3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14" idx="1"/>
            <a:endCxn id="5" idx="5"/>
          </p:cNvCxnSpPr>
          <p:nvPr/>
        </p:nvCxnSpPr>
        <p:spPr>
          <a:xfrm flipH="1" flipV="1">
            <a:off x="1020708" y="4198188"/>
            <a:ext cx="693872" cy="6938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20" idx="2"/>
            <a:endCxn id="8" idx="6"/>
          </p:cNvCxnSpPr>
          <p:nvPr/>
        </p:nvCxnSpPr>
        <p:spPr>
          <a:xfrm flipH="1">
            <a:off x="2555776" y="2888940"/>
            <a:ext cx="1152128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3707904" y="2564904"/>
            <a:ext cx="64807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4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20" idx="3"/>
            <a:endCxn id="10" idx="7"/>
          </p:cNvCxnSpPr>
          <p:nvPr/>
        </p:nvCxnSpPr>
        <p:spPr>
          <a:xfrm flipH="1">
            <a:off x="2460868" y="3118068"/>
            <a:ext cx="1341944" cy="6218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0" idx="4"/>
            <a:endCxn id="14" idx="7"/>
          </p:cNvCxnSpPr>
          <p:nvPr/>
        </p:nvCxnSpPr>
        <p:spPr>
          <a:xfrm flipH="1">
            <a:off x="2172836" y="3212976"/>
            <a:ext cx="1859104" cy="1679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3995936" y="4941168"/>
            <a:ext cx="64807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5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36" idx="2"/>
            <a:endCxn id="10" idx="6"/>
          </p:cNvCxnSpPr>
          <p:nvPr/>
        </p:nvCxnSpPr>
        <p:spPr>
          <a:xfrm flipH="1" flipV="1">
            <a:off x="2555776" y="3969060"/>
            <a:ext cx="1440160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6" idx="3"/>
            <a:endCxn id="14" idx="6"/>
          </p:cNvCxnSpPr>
          <p:nvPr/>
        </p:nvCxnSpPr>
        <p:spPr>
          <a:xfrm flipH="1" flipV="1">
            <a:off x="2267744" y="5121188"/>
            <a:ext cx="1823100" cy="373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6" idx="0"/>
            <a:endCxn id="20" idx="5"/>
          </p:cNvCxnSpPr>
          <p:nvPr/>
        </p:nvCxnSpPr>
        <p:spPr>
          <a:xfrm flipH="1" flipV="1">
            <a:off x="4261068" y="3118068"/>
            <a:ext cx="58904" cy="1823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/>
          <p:cNvSpPr/>
          <p:nvPr/>
        </p:nvSpPr>
        <p:spPr>
          <a:xfrm>
            <a:off x="4932040" y="3140968"/>
            <a:ext cx="64807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6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cxnSp>
        <p:nvCxnSpPr>
          <p:cNvPr id="58" name="直接箭头连接符 57"/>
          <p:cNvCxnSpPr>
            <a:stCxn id="54" idx="4"/>
            <a:endCxn id="36" idx="7"/>
          </p:cNvCxnSpPr>
          <p:nvPr/>
        </p:nvCxnSpPr>
        <p:spPr>
          <a:xfrm flipH="1">
            <a:off x="4549100" y="3789040"/>
            <a:ext cx="706976" cy="1247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4" idx="3"/>
            <a:endCxn id="14" idx="6"/>
          </p:cNvCxnSpPr>
          <p:nvPr/>
        </p:nvCxnSpPr>
        <p:spPr>
          <a:xfrm flipH="1">
            <a:off x="2267744" y="3694132"/>
            <a:ext cx="2759204" cy="1427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4" idx="0"/>
            <a:endCxn id="10" idx="4"/>
          </p:cNvCxnSpPr>
          <p:nvPr/>
        </p:nvCxnSpPr>
        <p:spPr>
          <a:xfrm flipV="1">
            <a:off x="1943708" y="4293096"/>
            <a:ext cx="28803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圆角矩形标注 71"/>
          <p:cNvSpPr/>
          <p:nvPr/>
        </p:nvSpPr>
        <p:spPr>
          <a:xfrm>
            <a:off x="395536" y="4581128"/>
            <a:ext cx="1440160" cy="1152128"/>
          </a:xfrm>
          <a:prstGeom prst="wedgeRoundRectCallout">
            <a:avLst>
              <a:gd name="adj1" fmla="val -21857"/>
              <a:gd name="adj2" fmla="val -7575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必败态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3" name="圆角矩形标注 72"/>
          <p:cNvSpPr/>
          <p:nvPr/>
        </p:nvSpPr>
        <p:spPr>
          <a:xfrm>
            <a:off x="3203848" y="3501008"/>
            <a:ext cx="1440160" cy="1152128"/>
          </a:xfrm>
          <a:prstGeom prst="wedgeRoundRectCallout">
            <a:avLst>
              <a:gd name="adj1" fmla="val -95591"/>
              <a:gd name="adj2" fmla="val -8343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必胜态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4" name="圆角矩形标注 73"/>
          <p:cNvSpPr/>
          <p:nvPr/>
        </p:nvSpPr>
        <p:spPr>
          <a:xfrm>
            <a:off x="3203848" y="3501008"/>
            <a:ext cx="1440160" cy="1152128"/>
          </a:xfrm>
          <a:prstGeom prst="wedgeRoundRectCallout">
            <a:avLst>
              <a:gd name="adj1" fmla="val -95591"/>
              <a:gd name="adj2" fmla="val -918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必胜态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5" name="圆角矩形标注 74"/>
          <p:cNvSpPr/>
          <p:nvPr/>
        </p:nvSpPr>
        <p:spPr>
          <a:xfrm>
            <a:off x="3203848" y="3501008"/>
            <a:ext cx="1440160" cy="1152128"/>
          </a:xfrm>
          <a:prstGeom prst="wedgeRoundRectCallout">
            <a:avLst>
              <a:gd name="adj1" fmla="val -117097"/>
              <a:gd name="adj2" fmla="val 7786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必胜态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6" name="圆角矩形标注 75"/>
          <p:cNvSpPr/>
          <p:nvPr/>
        </p:nvSpPr>
        <p:spPr>
          <a:xfrm>
            <a:off x="5076056" y="1268760"/>
            <a:ext cx="1440160" cy="1152128"/>
          </a:xfrm>
          <a:prstGeom prst="wedgeRoundRectCallout">
            <a:avLst>
              <a:gd name="adj1" fmla="val -102760"/>
              <a:gd name="adj2" fmla="val 7146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必败态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7" name="圆角矩形标注 76"/>
          <p:cNvSpPr/>
          <p:nvPr/>
        </p:nvSpPr>
        <p:spPr>
          <a:xfrm>
            <a:off x="5436096" y="4725144"/>
            <a:ext cx="1440160" cy="1152128"/>
          </a:xfrm>
          <a:prstGeom prst="wedgeRoundRectCallout">
            <a:avLst>
              <a:gd name="adj1" fmla="val -107880"/>
              <a:gd name="adj2" fmla="val 233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必胜态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圆角矩形标注 77"/>
          <p:cNvSpPr/>
          <p:nvPr/>
        </p:nvSpPr>
        <p:spPr>
          <a:xfrm>
            <a:off x="6444208" y="2852936"/>
            <a:ext cx="1440160" cy="1152128"/>
          </a:xfrm>
          <a:prstGeom prst="wedgeRoundRectCallout">
            <a:avLst>
              <a:gd name="adj1" fmla="val -107880"/>
              <a:gd name="adj2" fmla="val 233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必胜态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60" name="直接箭头连接符 59"/>
          <p:cNvCxnSpPr>
            <a:stCxn id="14" idx="0"/>
            <a:endCxn id="8" idx="3"/>
          </p:cNvCxnSpPr>
          <p:nvPr/>
        </p:nvCxnSpPr>
        <p:spPr>
          <a:xfrm flipV="1">
            <a:off x="1943708" y="3190076"/>
            <a:ext cx="58904" cy="1607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8" grpId="0" animBg="1"/>
      <p:bldP spid="10" grpId="0" animBg="1"/>
      <p:bldP spid="14" grpId="0" animBg="1"/>
      <p:bldP spid="20" grpId="0" animBg="1"/>
      <p:bldP spid="36" grpId="0" animBg="1"/>
      <p:bldP spid="54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一个重要的结论！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如果一个状态，所有的一个后继是必胜态，那么这个状态是必败态；</a:t>
            </a:r>
            <a:endParaRPr lang="en-US" altLang="zh-CN" dirty="0" smtClean="0"/>
          </a:p>
          <a:p>
            <a:r>
              <a:rPr lang="zh-CN" altLang="en-US" dirty="0" smtClean="0"/>
              <a:t>如果一个状态，存在一个后继是必败态，那么这个状态是必胜态。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mex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定义一个辅助函数</a:t>
            </a:r>
            <a:r>
              <a:rPr lang="en-US" altLang="zh-CN" dirty="0" err="1" smtClean="0"/>
              <a:t>mex</a:t>
            </a:r>
            <a:r>
              <a:rPr lang="en-US" altLang="zh-CN" dirty="0" smtClean="0"/>
              <a:t>(minimal </a:t>
            </a:r>
            <a:r>
              <a:rPr lang="en-US" altLang="zh-CN" dirty="0" err="1" smtClean="0"/>
              <a:t>excludant</a:t>
            </a:r>
            <a:r>
              <a:rPr lang="zh-CN" altLang="en-US" dirty="0" smtClean="0"/>
              <a:t>，最小不在集合中的整数</a:t>
            </a:r>
            <a:r>
              <a:rPr lang="en-US" altLang="zh-CN" dirty="0" smtClean="0"/>
              <a:t>).</a:t>
            </a:r>
          </a:p>
          <a:p>
            <a:r>
              <a:rPr lang="zh-CN" altLang="en-US" dirty="0" smtClean="0"/>
              <a:t>例如</a:t>
            </a:r>
            <a:endParaRPr lang="en-US" altLang="zh-CN" dirty="0" smtClean="0"/>
          </a:p>
          <a:p>
            <a:r>
              <a:rPr lang="en-US" altLang="zh-CN" dirty="0" err="1" smtClean="0"/>
              <a:t>mex</a:t>
            </a:r>
            <a:r>
              <a:rPr lang="en-US" altLang="zh-CN" dirty="0" smtClean="0"/>
              <a:t>{0,1,2,4}=3;</a:t>
            </a:r>
          </a:p>
          <a:p>
            <a:r>
              <a:rPr lang="en-US" altLang="zh-CN" dirty="0" err="1" smtClean="0"/>
              <a:t>mex</a:t>
            </a:r>
            <a:r>
              <a:rPr lang="en-US" altLang="zh-CN" dirty="0" smtClean="0"/>
              <a:t>{1,2,4}=0;</a:t>
            </a:r>
          </a:p>
          <a:p>
            <a:r>
              <a:rPr lang="en-US" altLang="zh-CN" dirty="0" err="1" smtClean="0"/>
              <a:t>mex</a:t>
            </a:r>
            <a:r>
              <a:rPr lang="en-US" altLang="zh-CN" dirty="0" smtClean="0"/>
              <a:t>{0,1,2,3}=4;</a:t>
            </a:r>
          </a:p>
          <a:p>
            <a:r>
              <a:rPr lang="en-US" altLang="zh-CN" dirty="0" err="1" smtClean="0"/>
              <a:t>mex</a:t>
            </a:r>
            <a:r>
              <a:rPr lang="en-US" altLang="zh-CN" dirty="0" smtClean="0"/>
              <a:t>{}=0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SG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SG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Sprague-Grundy</a:t>
            </a:r>
            <a:r>
              <a:rPr lang="zh-CN" altLang="en-US" dirty="0" smtClean="0"/>
              <a:t>的缩写</a:t>
            </a:r>
            <a:endParaRPr lang="en-US" altLang="zh-CN" dirty="0" smtClean="0"/>
          </a:p>
          <a:p>
            <a:r>
              <a:rPr lang="en-US" altLang="zh-CN" dirty="0" smtClean="0"/>
              <a:t>SG(x)=0</a:t>
            </a:r>
            <a:r>
              <a:rPr lang="zh-CN" altLang="en-US" dirty="0" smtClean="0"/>
              <a:t>表示状态</a:t>
            </a:r>
            <a:r>
              <a:rPr lang="en-US" altLang="zh-CN" dirty="0" smtClean="0"/>
              <a:t>x</a:t>
            </a:r>
            <a:r>
              <a:rPr lang="zh-CN" altLang="en-US" dirty="0" smtClean="0"/>
              <a:t>为必败态，</a:t>
            </a:r>
            <a:r>
              <a:rPr lang="en-US" altLang="zh-CN" dirty="0" smtClean="0"/>
              <a:t>SG(x)!=0</a:t>
            </a:r>
            <a:r>
              <a:rPr lang="zh-CN" altLang="en-US" dirty="0" smtClean="0"/>
              <a:t>表示状态</a:t>
            </a:r>
            <a:r>
              <a:rPr lang="en-US" altLang="zh-CN" dirty="0" smtClean="0"/>
              <a:t>x</a:t>
            </a:r>
            <a:r>
              <a:rPr lang="zh-CN" altLang="en-US" dirty="0" smtClean="0"/>
              <a:t>为必胜态。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定义</a:t>
            </a:r>
            <a:r>
              <a:rPr lang="en-US" altLang="zh-CN" dirty="0" smtClean="0"/>
              <a:t>SG(x)=</a:t>
            </a:r>
            <a:r>
              <a:rPr lang="en-US" altLang="zh-CN" dirty="0" err="1" smtClean="0"/>
              <a:t>mex</a:t>
            </a:r>
            <a:r>
              <a:rPr lang="en-US" altLang="zh-CN" dirty="0" smtClean="0"/>
              <a:t>{SG(y)|y</a:t>
            </a:r>
            <a:r>
              <a:rPr lang="zh-CN" altLang="en-US" dirty="0" smtClean="0"/>
              <a:t>是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的后继</a:t>
            </a:r>
            <a:r>
              <a:rPr lang="en-US" altLang="zh-CN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2696"/>
          </a:xfrm>
        </p:spPr>
        <p:txBody>
          <a:bodyPr/>
          <a:lstStyle/>
          <a:p>
            <a:r>
              <a:rPr lang="zh-CN" altLang="en-US" dirty="0" smtClean="0"/>
              <a:t>我们用        表示当前还有</a:t>
            </a:r>
            <a:r>
              <a:rPr lang="en-US" altLang="zh-CN" dirty="0" smtClean="0"/>
              <a:t>x</a:t>
            </a:r>
            <a:r>
              <a:rPr lang="zh-CN" altLang="en-US" dirty="0" smtClean="0"/>
              <a:t>枚石子的状态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2123728" y="1556792"/>
            <a:ext cx="64807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smtClean="0">
                <a:solidFill>
                  <a:schemeClr val="tx1"/>
                </a:solidFill>
              </a:rPr>
              <a:t>x</a:t>
            </a:r>
            <a:endParaRPr lang="zh-CN" altLang="en-US" sz="4800" dirty="0">
              <a:solidFill>
                <a:schemeClr val="tx1"/>
              </a:solidFill>
            </a:endParaRPr>
          </a:p>
        </p:txBody>
      </p:sp>
      <p:cxnSp>
        <p:nvCxnSpPr>
          <p:cNvPr id="55" name="直接箭头连接符 54"/>
          <p:cNvCxnSpPr>
            <a:stCxn id="54" idx="1"/>
            <a:endCxn id="20" idx="6"/>
          </p:cNvCxnSpPr>
          <p:nvPr/>
        </p:nvCxnSpPr>
        <p:spPr>
          <a:xfrm flipH="1" flipV="1">
            <a:off x="4355976" y="2888940"/>
            <a:ext cx="670972" cy="346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0" idx="0"/>
            <a:endCxn id="8" idx="4"/>
          </p:cNvCxnSpPr>
          <p:nvPr/>
        </p:nvCxnSpPr>
        <p:spPr>
          <a:xfrm flipV="1">
            <a:off x="2231740" y="328498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组合 63"/>
          <p:cNvGrpSpPr/>
          <p:nvPr/>
        </p:nvGrpSpPr>
        <p:grpSpPr>
          <a:xfrm>
            <a:off x="467544" y="2564904"/>
            <a:ext cx="5112568" cy="3024336"/>
            <a:chOff x="467544" y="2564904"/>
            <a:chExt cx="5112568" cy="3024336"/>
          </a:xfrm>
        </p:grpSpPr>
        <p:sp>
          <p:nvSpPr>
            <p:cNvPr id="5" name="椭圆 4"/>
            <p:cNvSpPr/>
            <p:nvPr/>
          </p:nvSpPr>
          <p:spPr>
            <a:xfrm>
              <a:off x="467544" y="3645024"/>
              <a:ext cx="648072" cy="64807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tx1"/>
                  </a:solidFill>
                </a:rPr>
                <a:t>0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直接箭头连接符 6"/>
            <p:cNvCxnSpPr>
              <a:endCxn id="5" idx="7"/>
            </p:cNvCxnSpPr>
            <p:nvPr/>
          </p:nvCxnSpPr>
          <p:spPr>
            <a:xfrm flipH="1">
              <a:off x="1020708" y="3140968"/>
              <a:ext cx="959004" cy="5989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907704" y="2636912"/>
              <a:ext cx="648072" cy="64807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tx1"/>
                  </a:solidFill>
                </a:rPr>
                <a:t>1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接箭头连接符 8"/>
            <p:cNvCxnSpPr>
              <a:stCxn id="10" idx="2"/>
              <a:endCxn id="5" idx="6"/>
            </p:cNvCxnSpPr>
            <p:nvPr/>
          </p:nvCxnSpPr>
          <p:spPr>
            <a:xfrm flipH="1">
              <a:off x="1115616" y="3969060"/>
              <a:ext cx="7920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/>
            <p:cNvSpPr/>
            <p:nvPr/>
          </p:nvSpPr>
          <p:spPr>
            <a:xfrm>
              <a:off x="1907704" y="3645024"/>
              <a:ext cx="648072" cy="64807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tx1"/>
                  </a:solidFill>
                </a:rPr>
                <a:t>2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619672" y="4797152"/>
              <a:ext cx="648072" cy="64807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tx1"/>
                  </a:solidFill>
                </a:rPr>
                <a:t>3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接箭头连接符 14"/>
            <p:cNvCxnSpPr>
              <a:stCxn id="14" idx="1"/>
              <a:endCxn id="5" idx="5"/>
            </p:cNvCxnSpPr>
            <p:nvPr/>
          </p:nvCxnSpPr>
          <p:spPr>
            <a:xfrm flipH="1" flipV="1">
              <a:off x="1020708" y="4198188"/>
              <a:ext cx="693872" cy="6938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20" idx="2"/>
              <a:endCxn id="8" idx="6"/>
            </p:cNvCxnSpPr>
            <p:nvPr/>
          </p:nvCxnSpPr>
          <p:spPr>
            <a:xfrm flipH="1">
              <a:off x="2555776" y="2888940"/>
              <a:ext cx="1152128" cy="720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/>
            <p:cNvSpPr/>
            <p:nvPr/>
          </p:nvSpPr>
          <p:spPr>
            <a:xfrm>
              <a:off x="3707904" y="2564904"/>
              <a:ext cx="648072" cy="64807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tx1"/>
                  </a:solidFill>
                </a:rPr>
                <a:t>4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直接箭头连接符 21"/>
            <p:cNvCxnSpPr>
              <a:stCxn id="20" idx="3"/>
              <a:endCxn id="10" idx="7"/>
            </p:cNvCxnSpPr>
            <p:nvPr/>
          </p:nvCxnSpPr>
          <p:spPr>
            <a:xfrm flipH="1">
              <a:off x="2460868" y="3118068"/>
              <a:ext cx="1341944" cy="6218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20" idx="4"/>
              <a:endCxn id="14" idx="7"/>
            </p:cNvCxnSpPr>
            <p:nvPr/>
          </p:nvCxnSpPr>
          <p:spPr>
            <a:xfrm flipH="1">
              <a:off x="2172836" y="3212976"/>
              <a:ext cx="1859104" cy="16790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椭圆 35"/>
            <p:cNvSpPr/>
            <p:nvPr/>
          </p:nvSpPr>
          <p:spPr>
            <a:xfrm>
              <a:off x="3995936" y="4941168"/>
              <a:ext cx="648072" cy="64807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tx1"/>
                  </a:solidFill>
                </a:rPr>
                <a:t>5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直接箭头连接符 36"/>
            <p:cNvCxnSpPr>
              <a:stCxn id="36" idx="2"/>
              <a:endCxn id="10" idx="6"/>
            </p:cNvCxnSpPr>
            <p:nvPr/>
          </p:nvCxnSpPr>
          <p:spPr>
            <a:xfrm flipH="1" flipV="1">
              <a:off x="2555776" y="3969060"/>
              <a:ext cx="1440160" cy="12961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6" idx="3"/>
              <a:endCxn id="14" idx="6"/>
            </p:cNvCxnSpPr>
            <p:nvPr/>
          </p:nvCxnSpPr>
          <p:spPr>
            <a:xfrm flipH="1" flipV="1">
              <a:off x="2267744" y="5121188"/>
              <a:ext cx="1823100" cy="3731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36" idx="0"/>
              <a:endCxn id="20" idx="5"/>
            </p:cNvCxnSpPr>
            <p:nvPr/>
          </p:nvCxnSpPr>
          <p:spPr>
            <a:xfrm flipH="1" flipV="1">
              <a:off x="4261068" y="3118068"/>
              <a:ext cx="58904" cy="18231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椭圆 53"/>
            <p:cNvSpPr/>
            <p:nvPr/>
          </p:nvSpPr>
          <p:spPr>
            <a:xfrm>
              <a:off x="4932040" y="3140968"/>
              <a:ext cx="648072" cy="64807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tx1"/>
                  </a:solidFill>
                </a:rPr>
                <a:t>6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直接箭头连接符 57"/>
            <p:cNvCxnSpPr>
              <a:stCxn id="54" idx="4"/>
              <a:endCxn id="36" idx="7"/>
            </p:cNvCxnSpPr>
            <p:nvPr/>
          </p:nvCxnSpPr>
          <p:spPr>
            <a:xfrm flipH="1">
              <a:off x="4549100" y="3789040"/>
              <a:ext cx="706976" cy="12470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54" idx="3"/>
              <a:endCxn id="14" idx="6"/>
            </p:cNvCxnSpPr>
            <p:nvPr/>
          </p:nvCxnSpPr>
          <p:spPr>
            <a:xfrm flipH="1">
              <a:off x="2267744" y="3694132"/>
              <a:ext cx="2759204" cy="1427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14" idx="0"/>
              <a:endCxn id="10" idx="4"/>
            </p:cNvCxnSpPr>
            <p:nvPr/>
          </p:nvCxnSpPr>
          <p:spPr>
            <a:xfrm flipV="1">
              <a:off x="1943708" y="4293096"/>
              <a:ext cx="288032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圆角矩形标注 71"/>
          <p:cNvSpPr/>
          <p:nvPr/>
        </p:nvSpPr>
        <p:spPr>
          <a:xfrm>
            <a:off x="395536" y="4581128"/>
            <a:ext cx="1440160" cy="1152128"/>
          </a:xfrm>
          <a:prstGeom prst="wedgeRoundRectCallout">
            <a:avLst>
              <a:gd name="adj1" fmla="val -21857"/>
              <a:gd name="adj2" fmla="val -7575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SG(0)=0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3" name="圆角矩形标注 72"/>
          <p:cNvSpPr/>
          <p:nvPr/>
        </p:nvSpPr>
        <p:spPr>
          <a:xfrm>
            <a:off x="1475656" y="764704"/>
            <a:ext cx="2520280" cy="1152128"/>
          </a:xfrm>
          <a:prstGeom prst="wedgeRoundRectCallout">
            <a:avLst>
              <a:gd name="adj1" fmla="val -24198"/>
              <a:gd name="adj2" fmla="val 11498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SG(1)=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mex</a:t>
            </a:r>
            <a:r>
              <a:rPr lang="en-US" altLang="zh-CN" sz="2400" dirty="0" smtClean="0">
                <a:solidFill>
                  <a:schemeClr val="tx1"/>
                </a:solidFill>
              </a:rPr>
              <a:t>{0}=1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4" name="圆角矩形标注 73"/>
          <p:cNvSpPr/>
          <p:nvPr/>
        </p:nvSpPr>
        <p:spPr>
          <a:xfrm>
            <a:off x="2627784" y="3717032"/>
            <a:ext cx="3024336" cy="1152128"/>
          </a:xfrm>
          <a:prstGeom prst="wedgeRoundRectCallout">
            <a:avLst>
              <a:gd name="adj1" fmla="val -54139"/>
              <a:gd name="adj2" fmla="val -2710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SG(2)=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mex</a:t>
            </a:r>
            <a:r>
              <a:rPr lang="en-US" altLang="zh-CN" sz="2400" dirty="0" smtClean="0">
                <a:solidFill>
                  <a:schemeClr val="tx1"/>
                </a:solidFill>
              </a:rPr>
              <a:t>{0,1}=2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5" name="圆角矩形标注 74"/>
          <p:cNvSpPr/>
          <p:nvPr/>
        </p:nvSpPr>
        <p:spPr>
          <a:xfrm>
            <a:off x="2195736" y="5705872"/>
            <a:ext cx="3024336" cy="1152128"/>
          </a:xfrm>
          <a:prstGeom prst="wedgeRoundRectCallout">
            <a:avLst>
              <a:gd name="adj1" fmla="val -50288"/>
              <a:gd name="adj2" fmla="val -8087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SG(3)=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mex</a:t>
            </a:r>
            <a:r>
              <a:rPr lang="en-US" altLang="zh-CN" sz="2400" dirty="0" smtClean="0">
                <a:solidFill>
                  <a:schemeClr val="tx1"/>
                </a:solidFill>
              </a:rPr>
              <a:t>{0,1,2}=3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6" name="圆角矩形标注 75"/>
          <p:cNvSpPr/>
          <p:nvPr/>
        </p:nvSpPr>
        <p:spPr>
          <a:xfrm>
            <a:off x="5004048" y="1196752"/>
            <a:ext cx="3096344" cy="1152128"/>
          </a:xfrm>
          <a:prstGeom prst="wedgeRoundRectCallout">
            <a:avLst>
              <a:gd name="adj1" fmla="val -76454"/>
              <a:gd name="adj2" fmla="val 7274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SG(4)=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mex</a:t>
            </a:r>
            <a:r>
              <a:rPr lang="en-US" altLang="zh-CN" sz="2400" dirty="0" smtClean="0">
                <a:solidFill>
                  <a:schemeClr val="tx1"/>
                </a:solidFill>
              </a:rPr>
              <a:t>{1,2,3}=0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7" name="圆角矩形标注 76"/>
          <p:cNvSpPr/>
          <p:nvPr/>
        </p:nvSpPr>
        <p:spPr>
          <a:xfrm>
            <a:off x="5436096" y="4725144"/>
            <a:ext cx="2952328" cy="1152128"/>
          </a:xfrm>
          <a:prstGeom prst="wedgeRoundRectCallout">
            <a:avLst>
              <a:gd name="adj1" fmla="val -76408"/>
              <a:gd name="adj2" fmla="val 105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SG(5)=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mex</a:t>
            </a:r>
            <a:r>
              <a:rPr lang="en-US" altLang="zh-CN" sz="2400" dirty="0" smtClean="0">
                <a:solidFill>
                  <a:schemeClr val="tx1"/>
                </a:solidFill>
              </a:rPr>
              <a:t>{0,2,3}=1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圆角矩形标注 77"/>
          <p:cNvSpPr/>
          <p:nvPr/>
        </p:nvSpPr>
        <p:spPr>
          <a:xfrm>
            <a:off x="6047656" y="2708920"/>
            <a:ext cx="3096344" cy="1152128"/>
          </a:xfrm>
          <a:prstGeom prst="wedgeRoundRectCallout">
            <a:avLst>
              <a:gd name="adj1" fmla="val -66441"/>
              <a:gd name="adj2" fmla="val 489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SG(6)=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mex</a:t>
            </a:r>
            <a:r>
              <a:rPr lang="en-US" altLang="zh-CN" sz="2400" dirty="0" smtClean="0">
                <a:solidFill>
                  <a:schemeClr val="tx1"/>
                </a:solidFill>
              </a:rPr>
              <a:t>{0,1,3}=2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60" name="直接箭头连接符 59"/>
          <p:cNvCxnSpPr>
            <a:stCxn id="14" idx="0"/>
            <a:endCxn id="8" idx="3"/>
          </p:cNvCxnSpPr>
          <p:nvPr/>
        </p:nvCxnSpPr>
        <p:spPr>
          <a:xfrm flipV="1">
            <a:off x="1943708" y="3190076"/>
            <a:ext cx="58904" cy="1607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1631</Words>
  <Application>Microsoft Office PowerPoint</Application>
  <PresentationFormat>全屏显示(4:3)</PresentationFormat>
  <Paragraphs>141</Paragraphs>
  <Slides>20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博弈论</vt:lpstr>
      <vt:lpstr>来看一个高中课本的例子</vt:lpstr>
      <vt:lpstr>思路？</vt:lpstr>
      <vt:lpstr>我们先来定义一些名词</vt:lpstr>
      <vt:lpstr>幻灯片 5</vt:lpstr>
      <vt:lpstr>一个重要的结论！</vt:lpstr>
      <vt:lpstr>mex</vt:lpstr>
      <vt:lpstr>SG函数</vt:lpstr>
      <vt:lpstr>幻灯片 9</vt:lpstr>
      <vt:lpstr>幻灯片 10</vt:lpstr>
      <vt:lpstr>只能取1个，3个，4个？</vt:lpstr>
      <vt:lpstr>代码实现很简单~</vt:lpstr>
      <vt:lpstr>有好几堆石子怎么办？</vt:lpstr>
      <vt:lpstr>幻灯片 14</vt:lpstr>
      <vt:lpstr>幻灯片 15</vt:lpstr>
      <vt:lpstr>是不是所有博弈都可以用SG函数？</vt:lpstr>
      <vt:lpstr>一些有趣的游戏</vt:lpstr>
      <vt:lpstr>一些有趣的游戏</vt:lpstr>
      <vt:lpstr>一个高智商的趣味桌游</vt:lpstr>
      <vt:lpstr>西电ACM欢迎你的到来！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暴力出奇迹！</dc:title>
  <cp:lastModifiedBy>Administrator</cp:lastModifiedBy>
  <cp:revision>21</cp:revision>
  <dcterms:modified xsi:type="dcterms:W3CDTF">2014-12-16T13:01:26Z</dcterms:modified>
</cp:coreProperties>
</file>