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261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modifyVerifier cryptProviderType="rsaFull" cryptAlgorithmClass="hash" cryptAlgorithmType="typeAny" cryptAlgorithmSid="4" spinCount="100000" saltData="D7tUU+rtx4lUYWuVVxnzfw==" hashData="sQycDjG1q8Wct53qeY23SwqrCy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C06"/>
    <a:srgbClr val="6FB9D7"/>
    <a:srgbClr val="808080"/>
    <a:srgbClr val="969696"/>
    <a:srgbClr val="FF7F00"/>
    <a:srgbClr val="000000"/>
    <a:srgbClr val="333333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 autoAdjust="0"/>
    <p:restoredTop sz="94698" autoAdjust="0"/>
  </p:normalViewPr>
  <p:slideViewPr>
    <p:cSldViewPr>
      <p:cViewPr varScale="1">
        <p:scale>
          <a:sx n="66" d="100"/>
          <a:sy n="66" d="100"/>
        </p:scale>
        <p:origin x="-114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fld id="{BEE63EAC-BA47-435C-A799-B5E7480880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2147483647 h 1678"/>
              <a:gd name="T2" fmla="*/ 0 w 1406"/>
              <a:gd name="T3" fmla="*/ 2147483647 h 1678"/>
              <a:gd name="T4" fmla="*/ 2147483647 w 1406"/>
              <a:gd name="T5" fmla="*/ 0 h 1678"/>
              <a:gd name="T6" fmla="*/ 2147483647 w 1406"/>
              <a:gd name="T7" fmla="*/ 2147483647 h 1678"/>
              <a:gd name="T8" fmla="*/ 0 w 1406"/>
              <a:gd name="T9" fmla="*/ 2147483647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3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4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2147483647 w 1124"/>
              <a:gd name="T3" fmla="*/ 2147483647 h 4343"/>
              <a:gd name="T4" fmla="*/ 2147483647 w 1124"/>
              <a:gd name="T5" fmla="*/ 2147483647 h 4343"/>
              <a:gd name="T6" fmla="*/ 2147483647 w 1124"/>
              <a:gd name="T7" fmla="*/ 2147483647 h 4343"/>
              <a:gd name="T8" fmla="*/ 2147483647 w 1124"/>
              <a:gd name="T9" fmla="*/ 2147483647 h 4343"/>
              <a:gd name="T10" fmla="*/ 2147483647 w 1124"/>
              <a:gd name="T11" fmla="*/ 2147483647 h 4343"/>
              <a:gd name="T12" fmla="*/ 2147483647 w 1124"/>
              <a:gd name="T13" fmla="*/ 2147483647 h 4343"/>
              <a:gd name="T14" fmla="*/ 2147483647 w 1124"/>
              <a:gd name="T15" fmla="*/ 2147483647 h 4343"/>
              <a:gd name="T16" fmla="*/ 0 w 1124"/>
              <a:gd name="T17" fmla="*/ 0 h 43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2147483647 w 1507"/>
              <a:gd name="T1" fmla="*/ 0 h 4334"/>
              <a:gd name="T2" fmla="*/ 2147483647 w 1507"/>
              <a:gd name="T3" fmla="*/ 2147483647 h 4334"/>
              <a:gd name="T4" fmla="*/ 2147483647 w 1507"/>
              <a:gd name="T5" fmla="*/ 2147483647 h 4334"/>
              <a:gd name="T6" fmla="*/ 2147483647 w 1507"/>
              <a:gd name="T7" fmla="*/ 2147483647 h 4334"/>
              <a:gd name="T8" fmla="*/ 2147483647 w 1507"/>
              <a:gd name="T9" fmla="*/ 2147483647 h 4334"/>
              <a:gd name="T10" fmla="*/ 2147483647 w 1507"/>
              <a:gd name="T11" fmla="*/ 2147483647 h 4334"/>
              <a:gd name="T12" fmla="*/ 2147483647 w 1507"/>
              <a:gd name="T13" fmla="*/ 2147483647 h 4334"/>
              <a:gd name="T14" fmla="*/ 2147483647 w 1507"/>
              <a:gd name="T15" fmla="*/ 2147483647 h 4334"/>
              <a:gd name="T16" fmla="*/ 2147483647 w 1507"/>
              <a:gd name="T17" fmla="*/ 2147483647 h 4334"/>
              <a:gd name="T18" fmla="*/ 0 w 1507"/>
              <a:gd name="T19" fmla="*/ 2147483647 h 4334"/>
              <a:gd name="T20" fmla="*/ 2147483647 w 1507"/>
              <a:gd name="T21" fmla="*/ 0 h 4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2147483647 w 1904"/>
              <a:gd name="T1" fmla="*/ 0 h 4354"/>
              <a:gd name="T2" fmla="*/ 2147483647 w 1904"/>
              <a:gd name="T3" fmla="*/ 0 h 4354"/>
              <a:gd name="T4" fmla="*/ 0 w 1904"/>
              <a:gd name="T5" fmla="*/ 2147483647 h 4354"/>
              <a:gd name="T6" fmla="*/ 0 w 1904"/>
              <a:gd name="T7" fmla="*/ 2147483647 h 4354"/>
              <a:gd name="T8" fmla="*/ 2147483647 w 1904"/>
              <a:gd name="T9" fmla="*/ 2147483647 h 4354"/>
              <a:gd name="T10" fmla="*/ 2147483647 w 1904"/>
              <a:gd name="T11" fmla="*/ 2147483647 h 4354"/>
              <a:gd name="T12" fmla="*/ 2147483647 w 1904"/>
              <a:gd name="T13" fmla="*/ 2147483647 h 4354"/>
              <a:gd name="T14" fmla="*/ 2147483647 w 1904"/>
              <a:gd name="T15" fmla="*/ 2147483647 h 4354"/>
              <a:gd name="T16" fmla="*/ 2147483647 w 1904"/>
              <a:gd name="T17" fmla="*/ 0 h 4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2147483647 w 1708"/>
              <a:gd name="T1" fmla="*/ 2147483647 h 1189"/>
              <a:gd name="T2" fmla="*/ 2147483647 w 1708"/>
              <a:gd name="T3" fmla="*/ 0 h 1189"/>
              <a:gd name="T4" fmla="*/ 0 w 1708"/>
              <a:gd name="T5" fmla="*/ 2147483647 h 1189"/>
              <a:gd name="T6" fmla="*/ 2147483647 w 1708"/>
              <a:gd name="T7" fmla="*/ 2147483647 h 11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2147483647 w 3846"/>
              <a:gd name="T1" fmla="*/ 0 h 4354"/>
              <a:gd name="T2" fmla="*/ 2147483647 w 3846"/>
              <a:gd name="T3" fmla="*/ 0 h 4354"/>
              <a:gd name="T4" fmla="*/ 0 w 3846"/>
              <a:gd name="T5" fmla="*/ 2147483647 h 4354"/>
              <a:gd name="T6" fmla="*/ 0 w 3846"/>
              <a:gd name="T7" fmla="*/ 2147483647 h 4354"/>
              <a:gd name="T8" fmla="*/ 2147483647 w 3846"/>
              <a:gd name="T9" fmla="*/ 2147483647 h 4354"/>
              <a:gd name="T10" fmla="*/ 2147483647 w 3846"/>
              <a:gd name="T11" fmla="*/ 2147483647 h 4354"/>
              <a:gd name="T12" fmla="*/ 2147483647 w 3846"/>
              <a:gd name="T13" fmla="*/ 2147483647 h 4354"/>
              <a:gd name="T14" fmla="*/ 2147483647 w 3846"/>
              <a:gd name="T15" fmla="*/ 2147483647 h 4354"/>
              <a:gd name="T16" fmla="*/ 2147483647 w 3846"/>
              <a:gd name="T17" fmla="*/ 0 h 4354"/>
              <a:gd name="T18" fmla="*/ 2147483647 w 3846"/>
              <a:gd name="T19" fmla="*/ 0 h 43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2147483647 w 1415"/>
              <a:gd name="T3" fmla="*/ 2147483647 h 3770"/>
              <a:gd name="T4" fmla="*/ 2147483647 w 1415"/>
              <a:gd name="T5" fmla="*/ 2147483647 h 3770"/>
              <a:gd name="T6" fmla="*/ 0 w 1415"/>
              <a:gd name="T7" fmla="*/ 2147483647 h 3770"/>
              <a:gd name="T8" fmla="*/ 0 w 1415"/>
              <a:gd name="T9" fmla="*/ 2147483647 h 3770"/>
              <a:gd name="T10" fmla="*/ 2147483647 w 1415"/>
              <a:gd name="T11" fmla="*/ 2147483647 h 3770"/>
              <a:gd name="T12" fmla="*/ 2147483647 w 1415"/>
              <a:gd name="T13" fmla="*/ 2147483647 h 3770"/>
              <a:gd name="T14" fmla="*/ 2147483647 w 1415"/>
              <a:gd name="T15" fmla="*/ 2147483647 h 3770"/>
              <a:gd name="T16" fmla="*/ 0 w 1415"/>
              <a:gd name="T17" fmla="*/ 0 h 3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2147483647 w 4120"/>
              <a:gd name="T1" fmla="*/ 0 h 3915"/>
              <a:gd name="T2" fmla="*/ 2147483647 w 4120"/>
              <a:gd name="T3" fmla="*/ 2147483647 h 3915"/>
              <a:gd name="T4" fmla="*/ 2147483647 w 4120"/>
              <a:gd name="T5" fmla="*/ 2147483647 h 3915"/>
              <a:gd name="T6" fmla="*/ 2147483647 w 4120"/>
              <a:gd name="T7" fmla="*/ 2147483647 h 3915"/>
              <a:gd name="T8" fmla="*/ 2147483647 w 4120"/>
              <a:gd name="T9" fmla="*/ 2147483647 h 3915"/>
              <a:gd name="T10" fmla="*/ 2147483647 w 4120"/>
              <a:gd name="T11" fmla="*/ 2147483647 h 3915"/>
              <a:gd name="T12" fmla="*/ 0 w 4120"/>
              <a:gd name="T13" fmla="*/ 2147483647 h 3915"/>
              <a:gd name="T14" fmla="*/ 0 w 4120"/>
              <a:gd name="T15" fmla="*/ 2147483647 h 3915"/>
              <a:gd name="T16" fmla="*/ 2147483647 w 4120"/>
              <a:gd name="T17" fmla="*/ 0 h 39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2147483647 w 4131"/>
              <a:gd name="T1" fmla="*/ 0 h 4348"/>
              <a:gd name="T2" fmla="*/ 2147483647 w 4131"/>
              <a:gd name="T3" fmla="*/ 2147483647 h 4348"/>
              <a:gd name="T4" fmla="*/ 2147483647 w 4131"/>
              <a:gd name="T5" fmla="*/ 2147483647 h 4348"/>
              <a:gd name="T6" fmla="*/ 2147483647 w 4131"/>
              <a:gd name="T7" fmla="*/ 2147483647 h 4348"/>
              <a:gd name="T8" fmla="*/ 2147483647 w 4131"/>
              <a:gd name="T9" fmla="*/ 2147483647 h 4348"/>
              <a:gd name="T10" fmla="*/ 2147483647 w 4131"/>
              <a:gd name="T11" fmla="*/ 2147483647 h 4348"/>
              <a:gd name="T12" fmla="*/ 0 w 4131"/>
              <a:gd name="T13" fmla="*/ 2147483647 h 4348"/>
              <a:gd name="T14" fmla="*/ 0 w 4131"/>
              <a:gd name="T15" fmla="*/ 2147483647 h 4348"/>
              <a:gd name="T16" fmla="*/ 2147483647 w 4131"/>
              <a:gd name="T17" fmla="*/ 0 h 4348"/>
              <a:gd name="T18" fmla="*/ 2147483647 w 4131"/>
              <a:gd name="T19" fmla="*/ 0 h 4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2147483647 h 1315"/>
              <a:gd name="T2" fmla="*/ 2147483647 w 3629"/>
              <a:gd name="T3" fmla="*/ 0 h 1315"/>
              <a:gd name="T4" fmla="*/ 2147483647 w 3629"/>
              <a:gd name="T5" fmla="*/ 0 h 1315"/>
              <a:gd name="T6" fmla="*/ 0 w 3629"/>
              <a:gd name="T7" fmla="*/ 2147483647 h 1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47483647 w 2132"/>
              <a:gd name="T3" fmla="*/ 2147483647 h 2495"/>
              <a:gd name="T4" fmla="*/ 2147483647 w 2132"/>
              <a:gd name="T5" fmla="*/ 2147483647 h 2495"/>
              <a:gd name="T6" fmla="*/ 0 w 2132"/>
              <a:gd name="T7" fmla="*/ 0 h 24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2147483647 w 1425"/>
              <a:gd name="T1" fmla="*/ 2147483647 h 1206"/>
              <a:gd name="T2" fmla="*/ 0 w 1425"/>
              <a:gd name="T3" fmla="*/ 0 h 1206"/>
              <a:gd name="T4" fmla="*/ 0 w 1425"/>
              <a:gd name="T5" fmla="*/ 2147483647 h 1206"/>
              <a:gd name="T6" fmla="*/ 2147483647 w 1425"/>
              <a:gd name="T7" fmla="*/ 2147483647 h 12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147483647 h 2370"/>
              <a:gd name="T2" fmla="*/ 2147483647 w 1466"/>
              <a:gd name="T3" fmla="*/ 0 h 2370"/>
              <a:gd name="T4" fmla="*/ 2147483647 w 1466"/>
              <a:gd name="T5" fmla="*/ 2147483647 h 2370"/>
              <a:gd name="T6" fmla="*/ 2147483647 w 1466"/>
              <a:gd name="T7" fmla="*/ 2147483647 h 2370"/>
              <a:gd name="T8" fmla="*/ 0 w 1466"/>
              <a:gd name="T9" fmla="*/ 2147483647 h 2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2147483647 w 1460"/>
              <a:gd name="T1" fmla="*/ 0 h 3317"/>
              <a:gd name="T2" fmla="*/ 2147483647 w 1460"/>
              <a:gd name="T3" fmla="*/ 2147483647 h 3317"/>
              <a:gd name="T4" fmla="*/ 2147483647 w 1460"/>
              <a:gd name="T5" fmla="*/ 2147483647 h 3317"/>
              <a:gd name="T6" fmla="*/ 2147483647 w 1460"/>
              <a:gd name="T7" fmla="*/ 2147483647 h 3317"/>
              <a:gd name="T8" fmla="*/ 0 w 1460"/>
              <a:gd name="T9" fmla="*/ 2147483647 h 3317"/>
              <a:gd name="T10" fmla="*/ 0 w 1460"/>
              <a:gd name="T11" fmla="*/ 2147483647 h 3317"/>
              <a:gd name="T12" fmla="*/ 2147483647 w 1460"/>
              <a:gd name="T13" fmla="*/ 2147483647 h 3317"/>
              <a:gd name="T14" fmla="*/ 2147483647 w 1460"/>
              <a:gd name="T15" fmla="*/ 2147483647 h 3317"/>
              <a:gd name="T16" fmla="*/ 2147483647 w 1460"/>
              <a:gd name="T17" fmla="*/ 0 h 3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-41275" y="-44450"/>
            <a:ext cx="9185275" cy="6929438"/>
            <a:chOff x="0" y="0"/>
            <a:chExt cx="5760" cy="4326"/>
          </a:xfrm>
        </p:grpSpPr>
        <p:pic>
          <p:nvPicPr>
            <p:cNvPr id="20" name="Picture 18" descr="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19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2" name="Picture 20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4140200" y="3716338"/>
            <a:ext cx="4159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6"/>
          <p:cNvSpPr>
            <a:spLocks noChangeArrowheads="1"/>
          </p:cNvSpPr>
          <p:nvPr/>
        </p:nvSpPr>
        <p:spPr bwMode="gray">
          <a:xfrm>
            <a:off x="303213" y="696913"/>
            <a:ext cx="850265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4" name="Picture 34" descr="01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5" descr="acmcolor"/>
          <p:cNvPicPr>
            <a:picLocks noChangeAspect="1" noChangeArrowheads="1"/>
          </p:cNvPicPr>
          <p:nvPr userDrawn="1"/>
        </p:nvPicPr>
        <p:blipFill>
          <a:blip r:embed="rId6" cstate="print"/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8" descr="01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9" descr="acmcolor"/>
          <p:cNvPicPr>
            <a:picLocks noChangeAspect="1" noChangeArrowheads="1"/>
          </p:cNvPicPr>
          <p:nvPr userDrawn="1"/>
        </p:nvPicPr>
        <p:blipFill>
          <a:blip r:embed="rId6" cstate="print"/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0" descr="01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510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1042988" y="3500438"/>
            <a:ext cx="7699375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1511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4284663" y="4437063"/>
            <a:ext cx="4500562" cy="457200"/>
          </a:xfrm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9" name="Rectangle 2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7010400" y="0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8718ED20-4AC2-4C6A-BE89-B1D610048F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038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038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2147483647 w 696"/>
              <a:gd name="T1" fmla="*/ 0 h 4314"/>
              <a:gd name="T2" fmla="*/ 2147483647 w 696"/>
              <a:gd name="T3" fmla="*/ 2147483647 h 4314"/>
              <a:gd name="T4" fmla="*/ 2147483647 w 696"/>
              <a:gd name="T5" fmla="*/ 2147483647 h 4314"/>
              <a:gd name="T6" fmla="*/ 2147483647 w 696"/>
              <a:gd name="T7" fmla="*/ 2147483647 h 4314"/>
              <a:gd name="T8" fmla="*/ 2147483647 w 696"/>
              <a:gd name="T9" fmla="*/ 2147483647 h 4314"/>
              <a:gd name="T10" fmla="*/ 2147483647 w 696"/>
              <a:gd name="T11" fmla="*/ 2147483647 h 4314"/>
              <a:gd name="T12" fmla="*/ 2147483647 w 696"/>
              <a:gd name="T13" fmla="*/ 2147483647 h 4314"/>
              <a:gd name="T14" fmla="*/ 0 w 696"/>
              <a:gd name="T15" fmla="*/ 0 h 4314"/>
              <a:gd name="T16" fmla="*/ 2147483647 w 696"/>
              <a:gd name="T17" fmla="*/ 0 h 4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2147483647 w 4752"/>
              <a:gd name="T3" fmla="*/ 0 h 4320"/>
              <a:gd name="T4" fmla="*/ 2147483647 w 4752"/>
              <a:gd name="T5" fmla="*/ 2147483647 h 4320"/>
              <a:gd name="T6" fmla="*/ 2147483647 w 4752"/>
              <a:gd name="T7" fmla="*/ 2147483647 h 4320"/>
              <a:gd name="T8" fmla="*/ 2147483647 w 4752"/>
              <a:gd name="T9" fmla="*/ 2147483647 h 4320"/>
              <a:gd name="T10" fmla="*/ 2147483647 w 4752"/>
              <a:gd name="T11" fmla="*/ 2147483647 h 4320"/>
              <a:gd name="T12" fmla="*/ 2147483647 w 4752"/>
              <a:gd name="T13" fmla="*/ 2147483647 h 4320"/>
              <a:gd name="T14" fmla="*/ 2147483647 w 4752"/>
              <a:gd name="T15" fmla="*/ 2147483647 h 4320"/>
              <a:gd name="T16" fmla="*/ 0 w 4752"/>
              <a:gd name="T17" fmla="*/ 0 h 4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2147483647 w 1884"/>
              <a:gd name="T1" fmla="*/ 2147483647 h 3276"/>
              <a:gd name="T2" fmla="*/ 2147483647 w 1884"/>
              <a:gd name="T3" fmla="*/ 0 h 3276"/>
              <a:gd name="T4" fmla="*/ 0 w 1884"/>
              <a:gd name="T5" fmla="*/ 2147483647 h 3276"/>
              <a:gd name="T6" fmla="*/ 2147483647 w 1884"/>
              <a:gd name="T7" fmla="*/ 2147483647 h 3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2147483647 w 3258"/>
              <a:gd name="T3" fmla="*/ 2147483647 h 4320"/>
              <a:gd name="T4" fmla="*/ 2147483647 w 3258"/>
              <a:gd name="T5" fmla="*/ 2147483647 h 4320"/>
              <a:gd name="T6" fmla="*/ 2147483647 w 3258"/>
              <a:gd name="T7" fmla="*/ 2147483647 h 4320"/>
              <a:gd name="T8" fmla="*/ 2147483647 w 3258"/>
              <a:gd name="T9" fmla="*/ 2147483647 h 4320"/>
              <a:gd name="T10" fmla="*/ 2147483647 w 3258"/>
              <a:gd name="T11" fmla="*/ 2147483647 h 4320"/>
              <a:gd name="T12" fmla="*/ 2147483647 w 3258"/>
              <a:gd name="T13" fmla="*/ 2147483647 h 4320"/>
              <a:gd name="T14" fmla="*/ 2147483647 w 3258"/>
              <a:gd name="T15" fmla="*/ 0 h 4320"/>
              <a:gd name="T16" fmla="*/ 0 w 3258"/>
              <a:gd name="T17" fmla="*/ 0 h 4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2147483647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2147483647 w 480"/>
              <a:gd name="T7" fmla="*/ 2147483647 h 720"/>
              <a:gd name="T8" fmla="*/ 2147483647 w 480"/>
              <a:gd name="T9" fmla="*/ 2147483647 h 720"/>
              <a:gd name="T10" fmla="*/ 2147483647 w 480"/>
              <a:gd name="T11" fmla="*/ 2147483647 h 720"/>
              <a:gd name="T12" fmla="*/ 2147483647 w 480"/>
              <a:gd name="T13" fmla="*/ 0 h 720"/>
              <a:gd name="T14" fmla="*/ 2147483647 w 4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2147483647 w 336"/>
              <a:gd name="T1" fmla="*/ 2147483647 h 336"/>
              <a:gd name="T2" fmla="*/ 0 w 336"/>
              <a:gd name="T3" fmla="*/ 0 h 336"/>
              <a:gd name="T4" fmla="*/ 2147483647 w 336"/>
              <a:gd name="T5" fmla="*/ 2147483647 h 336"/>
              <a:gd name="T6" fmla="*/ 2147483647 w 33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43" name="Freeform 9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10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1" name="Rectangle 12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5" name="Picture 15" descr="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900113" y="115888"/>
            <a:ext cx="67675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7" name="Rectangle 1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8" name="Picture 36" descr="0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429250" y="6027738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37" descr="acmcolor"/>
          <p:cNvPicPr>
            <a:picLocks noChangeAspect="1" noChangeArrowheads="1"/>
          </p:cNvPicPr>
          <p:nvPr userDrawn="1"/>
        </p:nvPicPr>
        <p:blipFill>
          <a:blip r:embed="rId15" cstate="print"/>
          <a:srcRect b="18195"/>
          <a:stretch>
            <a:fillRect/>
          </a:stretch>
        </p:blipFill>
        <p:spPr bwMode="auto">
          <a:xfrm>
            <a:off x="7716838" y="5661025"/>
            <a:ext cx="12382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38"/>
          <p:cNvSpPr>
            <a:spLocks noChangeArrowheads="1"/>
          </p:cNvSpPr>
          <p:nvPr/>
        </p:nvSpPr>
        <p:spPr bwMode="gray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FC16050C-FD61-45B4-83A5-57B2796BBDE1}" type="slidenum">
              <a:rPr lang="zh-CN" altLang="en-US" sz="1400"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A4591D-6C49-412D-9916-5003C48A025F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7675" y="3500438"/>
            <a:ext cx="5754688" cy="885825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动态规划</a:t>
            </a:r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7127875" y="6237288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zplinti1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用各种工具优化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之单调队列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5544615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一般形式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]=min(f[j])+g[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],(l[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]&lt;=j&lt;=r[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])</a:t>
            </a:r>
          </a:p>
          <a:p>
            <a:pPr>
              <a:buNone/>
            </a:pPr>
            <a:r>
              <a:rPr lang="zh-CN" altLang="en-US" sz="2800" dirty="0" smtClean="0"/>
              <a:t>能用单调队列解决的情况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l[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都单调不减（最常见的）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维护方式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步：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 </a:t>
            </a:r>
            <a:r>
              <a:rPr lang="zh-CN" altLang="en-US" sz="2800" dirty="0" smtClean="0"/>
              <a:t>第一步：将小于</a:t>
            </a:r>
            <a:r>
              <a:rPr lang="en-US" altLang="zh-CN" sz="2800" dirty="0" smtClean="0"/>
              <a:t>l[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剔除队列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队头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	 </a:t>
            </a:r>
            <a:r>
              <a:rPr lang="zh-CN" altLang="en-US" sz="2800" dirty="0" smtClean="0"/>
              <a:t>第二步：对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赋值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 </a:t>
            </a:r>
            <a:r>
              <a:rPr lang="zh-CN" altLang="en-US" sz="2800" dirty="0" smtClean="0"/>
              <a:t>第三部：将新的元素加入队列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指</a:t>
            </a:r>
            <a:r>
              <a:rPr lang="en-US" altLang="zh-CN" sz="2800" dirty="0" smtClean="0"/>
              <a:t>r[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]&lt;j&lt;=r[i+1])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第四步：维护队列单调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队尾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15888"/>
            <a:ext cx="7992367" cy="1143000"/>
          </a:xfrm>
        </p:spPr>
        <p:txBody>
          <a:bodyPr/>
          <a:lstStyle/>
          <a:p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用各种工具优化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之树状数组、线段树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554461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l[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不单调时，怎么办？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]=0;</a:t>
            </a:r>
            <a:r>
              <a:rPr lang="zh-CN" altLang="en-US" sz="2400" dirty="0" smtClean="0"/>
              <a:t>转移方程为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]=min{f[j]}+g[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],0&lt;=j&lt;=r[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	 </a:t>
            </a:r>
            <a:r>
              <a:rPr lang="zh-CN" altLang="en-US" sz="2400" dirty="0" smtClean="0"/>
              <a:t>仔细观察，这其实就是求区间</a:t>
            </a:r>
            <a:r>
              <a:rPr lang="en-US" altLang="zh-CN" sz="2400" dirty="0" smtClean="0"/>
              <a:t>[ 0 ,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]</a:t>
            </a:r>
            <a:r>
              <a:rPr lang="zh-CN" altLang="en-US" sz="2400" dirty="0" smtClean="0"/>
              <a:t>的最小值，可以用树状数组在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lg</a:t>
            </a:r>
            <a:r>
              <a:rPr lang="en-US" altLang="zh-CN" sz="2400" dirty="0" smtClean="0"/>
              <a:t> n)</a:t>
            </a:r>
            <a:r>
              <a:rPr lang="zh-CN" altLang="en-US" sz="2400" dirty="0" smtClean="0"/>
              <a:t>的时间内解决问题。也可以用线段树。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、当</a:t>
            </a:r>
            <a:r>
              <a:rPr lang="en-US" altLang="zh-CN" sz="2400" dirty="0" smtClean="0"/>
              <a:t>l[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]!=0</a:t>
            </a:r>
            <a:r>
              <a:rPr lang="zh-CN" altLang="en-US" sz="2400" dirty="0" smtClean="0"/>
              <a:t>时。此时变成求区间</a:t>
            </a:r>
            <a:r>
              <a:rPr lang="en-US" altLang="zh-CN" sz="2400" dirty="0" smtClean="0"/>
              <a:t>[ l[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, r[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]</a:t>
            </a:r>
            <a:r>
              <a:rPr lang="zh-CN" altLang="en-US" sz="2400" dirty="0" smtClean="0"/>
              <a:t>的最小值，树状数组不好解决，但线段树依旧可以在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lg</a:t>
            </a:r>
            <a:r>
              <a:rPr lang="en-US" altLang="zh-CN" sz="2400" dirty="0" smtClean="0"/>
              <a:t> n)</a:t>
            </a:r>
            <a:r>
              <a:rPr lang="zh-CN" altLang="en-US" sz="2400" dirty="0" smtClean="0"/>
              <a:t>的时间内解决问题！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15888"/>
            <a:ext cx="7992367" cy="1143000"/>
          </a:xfrm>
        </p:spPr>
        <p:txBody>
          <a:bodyPr/>
          <a:lstStyle/>
          <a:p>
            <a:r>
              <a:rPr lang="zh-CN" altLang="en-US" sz="3600" dirty="0" smtClean="0"/>
              <a:t>根据决策单调优化</a:t>
            </a:r>
            <a:r>
              <a:rPr lang="en-US" altLang="zh-CN" sz="3600" dirty="0" smtClean="0"/>
              <a:t>DP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5544615"/>
          </a:xfrm>
        </p:spPr>
        <p:txBody>
          <a:bodyPr/>
          <a:lstStyle/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实例：</a:t>
            </a:r>
            <a:r>
              <a:rPr lang="en-US" altLang="zh-CN" sz="2400" dirty="0" smtClean="0"/>
              <a:t>Print Article</a:t>
            </a:r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smtClean="0"/>
              <a:t>fish</a:t>
            </a:r>
            <a:r>
              <a:rPr lang="zh-CN" altLang="en-US" sz="2400" dirty="0" smtClean="0"/>
              <a:t>想要打印有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个字符的一篇文章，打印每个字符都有一个费用</a:t>
            </a:r>
            <a:r>
              <a:rPr lang="en-US" altLang="zh-CN" sz="2400" dirty="0" err="1" smtClean="0"/>
              <a:t>Ci</a:t>
            </a:r>
            <a:r>
              <a:rPr lang="zh-CN" altLang="en-US" sz="2400" dirty="0" smtClean="0"/>
              <a:t>，将第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个字符到第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个字符打印在同一行的费用为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smtClean="0"/>
              <a:t>( </a:t>
            </a:r>
            <a:r>
              <a:rPr lang="el-GR" altLang="zh-CN" sz="2400" dirty="0" smtClean="0"/>
              <a:t>Σ</a:t>
            </a:r>
            <a:r>
              <a:rPr lang="en-US" altLang="zh-CN" sz="2400" dirty="0" smtClean="0"/>
              <a:t>c[k],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&lt;=k&lt;=j)^2+m</a:t>
            </a:r>
            <a:r>
              <a:rPr lang="zh-CN" altLang="en-US" sz="2400" dirty="0" smtClean="0"/>
              <a:t>。问如何排版，使得总花费最小？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分析：</a:t>
            </a:r>
            <a:r>
              <a:rPr lang="en-US" altLang="zh-CN" sz="2400" dirty="0" smtClean="0"/>
              <a:t>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表示从第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个字符到第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个字符的总费用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表示打印到第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个字符，且以第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个字符结尾的最小 花费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则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]=min{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[j]+(sc[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]-sc[j])^2+m};0&lt;=j&lt;</a:t>
            </a:r>
            <a:r>
              <a:rPr lang="en-US" altLang="zh-CN" sz="2400" dirty="0" err="1" smtClean="0"/>
              <a:t>i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设</a:t>
            </a:r>
            <a:r>
              <a:rPr lang="en-US" altLang="zh-CN" sz="2400" dirty="0" smtClean="0"/>
              <a:t>k[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表示令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取得最优值的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，打表发现</a:t>
            </a:r>
            <a:r>
              <a:rPr lang="en-US" altLang="zh-CN" sz="2400" dirty="0" smtClean="0"/>
              <a:t>k[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单调不减。（证明略过）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方程可变为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]=min{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[j]+(sc[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]-sc[j])^2+m};k[i-1]&lt;=j&lt;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15888"/>
            <a:ext cx="7992367" cy="1143000"/>
          </a:xfrm>
        </p:spPr>
        <p:txBody>
          <a:bodyPr/>
          <a:lstStyle/>
          <a:p>
            <a:r>
              <a:rPr lang="zh-CN" altLang="en-US" sz="3600" dirty="0" smtClean="0"/>
              <a:t>根据决策单调优化</a:t>
            </a:r>
            <a:r>
              <a:rPr lang="en-US" altLang="zh-CN" sz="3600" dirty="0" smtClean="0"/>
              <a:t>DP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544615"/>
          </a:xfrm>
        </p:spPr>
        <p:txBody>
          <a:bodyPr/>
          <a:lstStyle/>
          <a:p>
            <a:pPr marL="0">
              <a:spcBef>
                <a:spcPts val="1200"/>
              </a:spcBef>
              <a:buNone/>
            </a:pPr>
            <a:r>
              <a:rPr lang="zh-CN" altLang="en-US" sz="2800" dirty="0" smtClean="0"/>
              <a:t>不过还是</a:t>
            </a:r>
            <a:endParaRPr lang="en-US" altLang="zh-CN" sz="28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800" dirty="0" smtClean="0"/>
              <a:t>仔细分析题目，发现</a:t>
            </a:r>
            <a:r>
              <a:rPr lang="en-US" altLang="zh-CN" sz="2800" dirty="0" err="1" smtClean="0"/>
              <a:t>Ci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的字符可以直接删除。再加了这个优化之后，</a:t>
            </a:r>
            <a:r>
              <a:rPr lang="en-US" altLang="zh-CN" sz="2800" dirty="0" smtClean="0">
                <a:solidFill>
                  <a:srgbClr val="FF0000"/>
                </a:solidFill>
              </a:rPr>
              <a:t>AC</a:t>
            </a:r>
            <a:r>
              <a:rPr lang="zh-CN" altLang="en-US" sz="2800" dirty="0" smtClean="0"/>
              <a:t>！！！</a:t>
            </a:r>
            <a:endParaRPr lang="en-US" altLang="zh-CN" sz="28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800" dirty="0" smtClean="0"/>
              <a:t>假如以后碰到的问题没有这种特殊情况，怎么办？</a:t>
            </a:r>
            <a:endParaRPr lang="en-US" altLang="zh-CN" sz="28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800" dirty="0" smtClean="0"/>
              <a:t>只要是满足决策单调，都有一个</a:t>
            </a:r>
            <a:r>
              <a:rPr lang="en-US" altLang="zh-CN" sz="2800" dirty="0" smtClean="0"/>
              <a:t>O</a:t>
            </a:r>
            <a:r>
              <a:rPr lang="zh-CN" altLang="en-US" sz="2800" dirty="0" smtClean="0"/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n*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lg</a:t>
            </a:r>
            <a:r>
              <a:rPr lang="en-US" altLang="zh-CN" sz="2800" dirty="0" smtClean="0">
                <a:solidFill>
                  <a:srgbClr val="FF0000"/>
                </a:solidFill>
              </a:rPr>
              <a:t> 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的做法。具体做法参见提供的资料。</a:t>
            </a:r>
            <a:endParaRPr lang="en-US" altLang="zh-CN" sz="28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800" dirty="0" smtClean="0"/>
              <a:t>另外还有一类特殊的满足决策单调的优化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四边形不等式。详细内容参见提供的资料。</a:t>
            </a:r>
            <a:endParaRPr lang="en-US" altLang="zh-CN" sz="2800" dirty="0" smtClean="0"/>
          </a:p>
          <a:p>
            <a:pPr marL="0">
              <a:spcBef>
                <a:spcPts val="1200"/>
              </a:spcBef>
              <a:buNone/>
            </a:pPr>
            <a:endParaRPr lang="en-US" altLang="zh-CN" sz="2800" dirty="0" smtClean="0"/>
          </a:p>
          <a:p>
            <a:pPr marL="0">
              <a:spcBef>
                <a:spcPts val="1200"/>
              </a:spcBef>
              <a:buNone/>
            </a:pPr>
            <a:endParaRPr lang="en-US" altLang="zh-C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3768" y="83671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TLE</a:t>
            </a:r>
            <a:r>
              <a:rPr lang="en-US" altLang="zh-CN" sz="2800" dirty="0" smtClean="0"/>
              <a:t> = =</a:t>
            </a:r>
            <a:r>
              <a:rPr lang="zh-CN" altLang="en-US" sz="2800" dirty="0" smtClean="0"/>
              <a:t>！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15888"/>
            <a:ext cx="7992367" cy="1143000"/>
          </a:xfrm>
        </p:spPr>
        <p:txBody>
          <a:bodyPr/>
          <a:lstStyle/>
          <a:p>
            <a:r>
              <a:rPr lang="zh-CN" altLang="en-US" sz="3600" dirty="0" smtClean="0"/>
              <a:t>根据凸单调性优化</a:t>
            </a:r>
            <a:r>
              <a:rPr lang="en-US" altLang="zh-CN" sz="3600" dirty="0" smtClean="0"/>
              <a:t>DP-</a:t>
            </a:r>
            <a:r>
              <a:rPr lang="zh-CN" altLang="en-US" sz="3600" dirty="0" smtClean="0"/>
              <a:t>斜率优化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5544615"/>
          </a:xfrm>
        </p:spPr>
        <p:txBody>
          <a:bodyPr/>
          <a:lstStyle/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实例：</a:t>
            </a:r>
            <a:r>
              <a:rPr lang="en-US" altLang="zh-CN" sz="2400" dirty="0" smtClean="0"/>
              <a:t>Print Article</a:t>
            </a:r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状态转移方程：</a:t>
            </a:r>
            <a:r>
              <a:rPr lang="en-US" altLang="zh-CN" sz="2400" dirty="0" smtClean="0"/>
              <a:t> </a:t>
            </a:r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]=min{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[j]+(sc[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]-sc[j])^2+m};0&lt;=j&lt;</a:t>
            </a:r>
            <a:r>
              <a:rPr lang="en-US" altLang="zh-CN" sz="2400" dirty="0" err="1" smtClean="0"/>
              <a:t>i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展开、移项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]=(</a:t>
            </a:r>
            <a:r>
              <a:rPr lang="en-US" altLang="zh-CN" sz="2400" dirty="0" smtClean="0">
                <a:solidFill>
                  <a:srgbClr val="92D050"/>
                </a:solidFill>
              </a:rPr>
              <a:t>sc[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i</a:t>
            </a:r>
            <a:r>
              <a:rPr lang="en-US" altLang="zh-CN" sz="2400" dirty="0" smtClean="0">
                <a:solidFill>
                  <a:srgbClr val="92D050"/>
                </a:solidFill>
              </a:rPr>
              <a:t>]^2+m</a:t>
            </a:r>
            <a:r>
              <a:rPr lang="en-US" altLang="zh-CN" sz="2400" dirty="0" smtClean="0"/>
              <a:t>)+min{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dp</a:t>
            </a:r>
            <a:r>
              <a:rPr lang="en-US" altLang="zh-CN" sz="2400" dirty="0" smtClean="0">
                <a:solidFill>
                  <a:srgbClr val="FF0000"/>
                </a:solidFill>
              </a:rPr>
              <a:t>[j]+sc[j]^2</a:t>
            </a:r>
            <a:r>
              <a:rPr lang="en-US" altLang="zh-CN" sz="2400" dirty="0" smtClean="0"/>
              <a:t>)-</a:t>
            </a:r>
            <a:r>
              <a:rPr lang="en-US" altLang="zh-CN" sz="2400" dirty="0" smtClean="0">
                <a:solidFill>
                  <a:srgbClr val="0070C0"/>
                </a:solidFill>
              </a:rPr>
              <a:t>2*sc[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</a:rPr>
              <a:t>]*sc[j]}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抽象化：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smtClean="0"/>
              <a:t>b=min{y-2*a*x}( 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一些固定的值</a:t>
            </a:r>
            <a:r>
              <a:rPr lang="en-US" altLang="zh-CN" sz="2400" dirty="0" smtClean="0"/>
              <a:t>)</a:t>
            </a:r>
          </a:p>
          <a:p>
            <a:pPr marL="0">
              <a:spcBef>
                <a:spcPts val="1200"/>
              </a:spcBef>
              <a:buNone/>
            </a:pPr>
            <a:r>
              <a:rPr lang="zh-CN" altLang="en-US" sz="2400" dirty="0" smtClean="0"/>
              <a:t>移项：</a:t>
            </a:r>
            <a:endParaRPr lang="en-US" altLang="zh-CN" sz="2400" dirty="0" smtClean="0"/>
          </a:p>
          <a:p>
            <a:pPr marL="0">
              <a:spcBef>
                <a:spcPts val="1200"/>
              </a:spcBef>
              <a:buNone/>
            </a:pPr>
            <a:r>
              <a:rPr lang="en-US" altLang="zh-CN" sz="2400" dirty="0" smtClean="0"/>
              <a:t>y=2*a*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目标就是使得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尽量小。（</a:t>
            </a:r>
            <a:r>
              <a:rPr lang="en-US" altLang="zh-CN" sz="2400" dirty="0" smtClean="0"/>
              <a:t>a&gt;0)</a:t>
            </a:r>
          </a:p>
          <a:p>
            <a:pPr marL="0">
              <a:spcBef>
                <a:spcPts val="1200"/>
              </a:spcBef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数形结合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0">
              <a:spcBef>
                <a:spcPts val="1200"/>
              </a:spcBef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15888"/>
            <a:ext cx="7992367" cy="792832"/>
          </a:xfrm>
        </p:spPr>
        <p:txBody>
          <a:bodyPr/>
          <a:lstStyle/>
          <a:p>
            <a:r>
              <a:rPr lang="zh-CN" altLang="en-US" sz="3600" dirty="0" smtClean="0"/>
              <a:t>根据凸单调性优化</a:t>
            </a:r>
            <a:r>
              <a:rPr lang="en-US" altLang="zh-CN" sz="3600" dirty="0" smtClean="0"/>
              <a:t>DP-</a:t>
            </a:r>
            <a:r>
              <a:rPr lang="zh-CN" altLang="en-US" sz="3600" dirty="0" smtClean="0"/>
              <a:t>斜率优化</a:t>
            </a:r>
            <a:endParaRPr lang="zh-CN" altLang="en-US" sz="3600" dirty="0"/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984776" cy="5145996"/>
          </a:xfrm>
        </p:spPr>
      </p:pic>
      <p:sp>
        <p:nvSpPr>
          <p:cNvPr id="5" name="TextBox 4"/>
          <p:cNvSpPr txBox="1"/>
          <p:nvPr/>
        </p:nvSpPr>
        <p:spPr>
          <a:xfrm>
            <a:off x="971600" y="764704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y=2*a*</a:t>
            </a:r>
            <a:r>
              <a:rPr lang="en-US" altLang="zh-CN" sz="2800" dirty="0" err="1" smtClean="0"/>
              <a:t>x+b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目标就是使得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尽量小。（</a:t>
            </a:r>
            <a:r>
              <a:rPr lang="en-US" altLang="zh-CN" sz="2800" dirty="0" smtClean="0"/>
              <a:t>a&gt;0)</a:t>
            </a:r>
          </a:p>
          <a:p>
            <a:endParaRPr lang="zh-CN" altLang="en-US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123728" y="4365104"/>
            <a:ext cx="3312368" cy="1459324"/>
            <a:chOff x="2123728" y="4365104"/>
            <a:chExt cx="3312368" cy="1459324"/>
          </a:xfrm>
        </p:grpSpPr>
        <p:sp>
          <p:nvSpPr>
            <p:cNvPr id="6" name="TextBox 5"/>
            <p:cNvSpPr txBox="1"/>
            <p:nvPr/>
          </p:nvSpPr>
          <p:spPr>
            <a:xfrm>
              <a:off x="2123728" y="5301208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K1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4365104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K2</a:t>
              </a:r>
              <a:endParaRPr lang="zh-CN" altLang="en-US" sz="28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72200" y="256490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K3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44522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[0,K1)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537321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[K1,K2)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41490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[K2,K3)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08304" y="1988840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[K3, </a:t>
            </a:r>
            <a:r>
              <a:rPr lang="en-US" altLang="zh-CN" sz="2800" dirty="0" err="1" smtClean="0"/>
              <a:t>oo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412776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C2C06"/>
                </a:solidFill>
              </a:rPr>
              <a:t>1</a:t>
            </a:r>
            <a:r>
              <a:rPr lang="zh-CN" altLang="en-US" sz="2800" dirty="0" smtClean="0">
                <a:solidFill>
                  <a:srgbClr val="EC2C06"/>
                </a:solidFill>
              </a:rPr>
              <a:t>、决策点在凸包上</a:t>
            </a:r>
            <a:endParaRPr lang="en-US" altLang="zh-CN" sz="2800" dirty="0" smtClean="0">
              <a:solidFill>
                <a:srgbClr val="EC2C06"/>
              </a:solidFill>
            </a:endParaRPr>
          </a:p>
          <a:p>
            <a:r>
              <a:rPr lang="en-US" altLang="zh-CN" sz="2800" dirty="0" smtClean="0">
                <a:solidFill>
                  <a:srgbClr val="EC2C06"/>
                </a:solidFill>
              </a:rPr>
              <a:t>2</a:t>
            </a:r>
            <a:r>
              <a:rPr lang="zh-CN" altLang="en-US" sz="2800" dirty="0" smtClean="0">
                <a:solidFill>
                  <a:srgbClr val="EC2C06"/>
                </a:solidFill>
              </a:rPr>
              <a:t>、</a:t>
            </a:r>
            <a:r>
              <a:rPr lang="en-US" altLang="zh-CN" sz="2800" dirty="0" smtClean="0">
                <a:solidFill>
                  <a:srgbClr val="EC2C06"/>
                </a:solidFill>
              </a:rPr>
              <a:t>K1&lt;K2&lt;K3&lt;….</a:t>
            </a:r>
            <a:r>
              <a:rPr lang="zh-CN" altLang="en-US" sz="2800" dirty="0" smtClean="0">
                <a:solidFill>
                  <a:srgbClr val="EC2C06"/>
                </a:solidFill>
              </a:rPr>
              <a:t>斜率增加</a:t>
            </a:r>
            <a:endParaRPr lang="en-US" altLang="zh-CN" sz="2800" dirty="0" smtClean="0">
              <a:solidFill>
                <a:srgbClr val="EC2C06"/>
              </a:solidFill>
            </a:endParaRPr>
          </a:p>
          <a:p>
            <a:r>
              <a:rPr lang="en-US" altLang="zh-CN" sz="2800" dirty="0" smtClean="0">
                <a:solidFill>
                  <a:srgbClr val="EC2C06"/>
                </a:solidFill>
              </a:rPr>
              <a:t>      </a:t>
            </a:r>
            <a:r>
              <a:rPr lang="zh-CN" altLang="en-US" sz="2800" dirty="0" smtClean="0">
                <a:solidFill>
                  <a:srgbClr val="EC2C06"/>
                </a:solidFill>
              </a:rPr>
              <a:t>用单调队列维护斜率递增</a:t>
            </a:r>
            <a:endParaRPr lang="zh-CN" altLang="en-US" sz="2800" dirty="0">
              <a:solidFill>
                <a:srgbClr val="EC2C0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162880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P4</a:t>
            </a:r>
            <a:endParaRPr lang="zh-CN" altLang="en-US" sz="2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87624" y="3573016"/>
            <a:ext cx="5688632" cy="2621905"/>
            <a:chOff x="1187624" y="3573016"/>
            <a:chExt cx="5688632" cy="2621905"/>
          </a:xfrm>
        </p:grpSpPr>
        <p:sp>
          <p:nvSpPr>
            <p:cNvPr id="16" name="TextBox 15"/>
            <p:cNvSpPr txBox="1"/>
            <p:nvPr/>
          </p:nvSpPr>
          <p:spPr>
            <a:xfrm>
              <a:off x="6084168" y="3573016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P3</a:t>
              </a:r>
              <a:endParaRPr lang="zh-CN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3928" y="494116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P2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573325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P1</a:t>
              </a:r>
              <a:endParaRPr lang="zh-CN" altLang="en-US" sz="2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15888"/>
            <a:ext cx="7992367" cy="792832"/>
          </a:xfrm>
        </p:spPr>
        <p:txBody>
          <a:bodyPr/>
          <a:lstStyle/>
          <a:p>
            <a:r>
              <a:rPr lang="zh-CN" altLang="en-US" sz="3600" dirty="0" smtClean="0"/>
              <a:t>根据凸单调性优化</a:t>
            </a:r>
            <a:r>
              <a:rPr lang="en-US" altLang="zh-CN" sz="3600" dirty="0" smtClean="0"/>
              <a:t>DP-</a:t>
            </a:r>
            <a:r>
              <a:rPr lang="zh-CN" altLang="en-US" sz="3600" dirty="0" smtClean="0"/>
              <a:t>斜率优化</a:t>
            </a:r>
            <a:endParaRPr lang="zh-CN" altLang="en-US" sz="3600" dirty="0"/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984776" cy="5145996"/>
          </a:xfrm>
        </p:spPr>
      </p:pic>
      <p:sp>
        <p:nvSpPr>
          <p:cNvPr id="5" name="TextBox 4"/>
          <p:cNvSpPr txBox="1"/>
          <p:nvPr/>
        </p:nvSpPr>
        <p:spPr>
          <a:xfrm>
            <a:off x="971600" y="836712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y=2*a*</a:t>
            </a:r>
            <a:r>
              <a:rPr lang="en-US" altLang="zh-CN" sz="2800" dirty="0" err="1" smtClean="0"/>
              <a:t>x+b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目标就是使得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尽量小。（</a:t>
            </a:r>
            <a:r>
              <a:rPr lang="en-US" altLang="zh-CN" sz="2800" dirty="0" smtClean="0"/>
              <a:t>a&gt;0)</a:t>
            </a:r>
          </a:p>
          <a:p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530120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K1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436510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K2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256490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K3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544522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[0,K1)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537321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[K1,K2)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41490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[K2,K3)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08304" y="1988840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[K3, </a:t>
            </a:r>
            <a:r>
              <a:rPr lang="en-US" altLang="zh-CN" sz="2800" dirty="0" err="1" smtClean="0"/>
              <a:t>oo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340768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C2C06"/>
                </a:solidFill>
              </a:rPr>
              <a:t>当</a:t>
            </a:r>
            <a:r>
              <a:rPr lang="en-US" altLang="zh-CN" sz="2400" dirty="0" smtClean="0">
                <a:solidFill>
                  <a:srgbClr val="EC2C06"/>
                </a:solidFill>
              </a:rPr>
              <a:t>a</a:t>
            </a:r>
            <a:r>
              <a:rPr lang="zh-CN" altLang="en-US" sz="2400" dirty="0" smtClean="0">
                <a:solidFill>
                  <a:srgbClr val="EC2C06"/>
                </a:solidFill>
              </a:rPr>
              <a:t>单调递增时</a:t>
            </a:r>
            <a:r>
              <a:rPr lang="en-US" altLang="zh-CN" sz="2400" dirty="0" smtClean="0">
                <a:solidFill>
                  <a:srgbClr val="EC2C06"/>
                </a:solidFill>
              </a:rPr>
              <a:t>:</a:t>
            </a:r>
          </a:p>
          <a:p>
            <a:r>
              <a:rPr lang="zh-CN" altLang="en-US" sz="2400" dirty="0" smtClean="0">
                <a:solidFill>
                  <a:srgbClr val="EC2C06"/>
                </a:solidFill>
              </a:rPr>
              <a:t>假如队列里的点集是</a:t>
            </a:r>
            <a:r>
              <a:rPr lang="en-US" altLang="zh-CN" sz="2400" dirty="0" smtClean="0">
                <a:solidFill>
                  <a:srgbClr val="EC2C06"/>
                </a:solidFill>
              </a:rPr>
              <a:t>[p1,p2,p3,p4],K2&lt;=a&lt;K3</a:t>
            </a:r>
          </a:p>
          <a:p>
            <a:r>
              <a:rPr lang="zh-CN" altLang="en-US" sz="2400" dirty="0" smtClean="0">
                <a:solidFill>
                  <a:srgbClr val="EC2C06"/>
                </a:solidFill>
              </a:rPr>
              <a:t>让</a:t>
            </a:r>
            <a:r>
              <a:rPr lang="en-US" altLang="zh-CN" sz="2400" dirty="0" smtClean="0">
                <a:solidFill>
                  <a:srgbClr val="EC2C06"/>
                </a:solidFill>
              </a:rPr>
              <a:t>p1,p2</a:t>
            </a:r>
            <a:r>
              <a:rPr lang="zh-CN" altLang="en-US" sz="2400" dirty="0" smtClean="0">
                <a:solidFill>
                  <a:srgbClr val="EC2C06"/>
                </a:solidFill>
              </a:rPr>
              <a:t>出队，得到</a:t>
            </a:r>
            <a:r>
              <a:rPr lang="en-US" altLang="zh-CN" sz="2400" dirty="0" smtClean="0">
                <a:solidFill>
                  <a:srgbClr val="EC2C06"/>
                </a:solidFill>
              </a:rPr>
              <a:t>[p3,p4],</a:t>
            </a:r>
          </a:p>
          <a:p>
            <a:r>
              <a:rPr lang="en-US" altLang="zh-CN" sz="2400" dirty="0" smtClean="0">
                <a:solidFill>
                  <a:srgbClr val="EC2C06"/>
                </a:solidFill>
              </a:rPr>
              <a:t>b=y-2*a*x(</a:t>
            </a:r>
            <a:r>
              <a:rPr lang="zh-CN" altLang="en-US" sz="2400" dirty="0" smtClean="0">
                <a:solidFill>
                  <a:srgbClr val="EC2C06"/>
                </a:solidFill>
              </a:rPr>
              <a:t>带入</a:t>
            </a:r>
            <a:r>
              <a:rPr lang="en-US" altLang="zh-CN" sz="2400" dirty="0" smtClean="0">
                <a:solidFill>
                  <a:srgbClr val="EC2C06"/>
                </a:solidFill>
              </a:rPr>
              <a:t>p3</a:t>
            </a:r>
            <a:r>
              <a:rPr lang="zh-CN" altLang="en-US" sz="2400" dirty="0" smtClean="0">
                <a:solidFill>
                  <a:srgbClr val="EC2C06"/>
                </a:solidFill>
              </a:rPr>
              <a:t>的坐标</a:t>
            </a:r>
            <a:r>
              <a:rPr lang="en-US" altLang="zh-CN" sz="2400" dirty="0" smtClean="0">
                <a:solidFill>
                  <a:srgbClr val="EC2C06"/>
                </a:solidFill>
              </a:rPr>
              <a:t>)</a:t>
            </a:r>
          </a:p>
          <a:p>
            <a:r>
              <a:rPr lang="zh-CN" altLang="en-US" sz="2400" dirty="0" smtClean="0">
                <a:solidFill>
                  <a:srgbClr val="EC2C06"/>
                </a:solidFill>
              </a:rPr>
              <a:t>即在队首出队的条件是队首的下一个点不比队首差，则队首出队。</a:t>
            </a:r>
            <a:endParaRPr lang="zh-CN" altLang="en-US" sz="2400" dirty="0">
              <a:solidFill>
                <a:srgbClr val="EC2C0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501317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P2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624" y="609329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P1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2160" y="371703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P3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162880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P4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根据凸单调性优化</a:t>
            </a:r>
            <a:r>
              <a:rPr lang="en-US" altLang="zh-CN" sz="3600" dirty="0" smtClean="0"/>
              <a:t>DP-</a:t>
            </a:r>
            <a:r>
              <a:rPr lang="zh-CN" altLang="en-US" sz="3600" dirty="0" smtClean="0"/>
              <a:t>斜率优化</a:t>
            </a:r>
            <a:endParaRPr lang="zh-CN" altLang="en-US" sz="3600" dirty="0"/>
          </a:p>
        </p:txBody>
      </p:sp>
      <p:pic>
        <p:nvPicPr>
          <p:cNvPr id="22" name="图片 2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8666667" cy="48245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3528" y="98072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队尾出队：</a:t>
            </a:r>
            <a:endParaRPr lang="en-US" altLang="zh-CN" sz="2400" dirty="0" smtClean="0"/>
          </a:p>
          <a:p>
            <a:r>
              <a:rPr lang="en-US" altLang="zh-CN" sz="2400" dirty="0" smtClean="0"/>
              <a:t>P5</a:t>
            </a:r>
            <a:r>
              <a:rPr lang="zh-CN" altLang="en-US" sz="2400" dirty="0" smtClean="0"/>
              <a:t>进队，队列为</a:t>
            </a:r>
            <a:r>
              <a:rPr lang="en-US" altLang="zh-CN" sz="2400" dirty="0" smtClean="0"/>
              <a:t>[P1,P2,P3,P4,P5]</a:t>
            </a:r>
          </a:p>
          <a:p>
            <a:r>
              <a:rPr lang="zh-CN" altLang="en-US" sz="2400" dirty="0" smtClean="0"/>
              <a:t>进行凸包维护：</a:t>
            </a:r>
            <a:endParaRPr lang="en-US" altLang="zh-CN" sz="2400" dirty="0" smtClean="0"/>
          </a:p>
          <a:p>
            <a:r>
              <a:rPr lang="zh-CN" altLang="en-US" sz="2400" dirty="0" smtClean="0"/>
              <a:t>由于</a:t>
            </a:r>
            <a:r>
              <a:rPr lang="en-US" altLang="zh-CN" sz="2400" dirty="0" smtClean="0"/>
              <a:t>K3&gt;=K4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P4</a:t>
            </a:r>
            <a:r>
              <a:rPr lang="zh-CN" altLang="en-US" sz="2400" dirty="0" smtClean="0"/>
              <a:t>出队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704763" cy="5449884"/>
          </a:xfrm>
          <a:prstGeom prst="rect">
            <a:avLst/>
          </a:prstGeom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根据凸单调性优化</a:t>
            </a:r>
            <a:r>
              <a:rPr lang="en-US" altLang="zh-CN" sz="3600" dirty="0" smtClean="0"/>
              <a:t>DP-</a:t>
            </a:r>
            <a:r>
              <a:rPr lang="zh-CN" altLang="en-US" sz="3600" dirty="0" smtClean="0"/>
              <a:t>斜率优化</a:t>
            </a:r>
            <a:endParaRPr lang="zh-CN" altLang="en-US" sz="3600" dirty="0"/>
          </a:p>
        </p:txBody>
      </p:sp>
      <p:pic>
        <p:nvPicPr>
          <p:cNvPr id="6" name="图片 5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380" y="1052736"/>
            <a:ext cx="8695239" cy="55446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3528" y="1268760"/>
            <a:ext cx="54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得到</a:t>
            </a:r>
            <a:r>
              <a:rPr lang="en-US" altLang="zh-CN" sz="2400" dirty="0" smtClean="0">
                <a:solidFill>
                  <a:srgbClr val="FF0000"/>
                </a:solidFill>
              </a:rPr>
              <a:t>[P1,P2,P3,P5]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由于</a:t>
            </a:r>
            <a:r>
              <a:rPr lang="en-US" altLang="zh-CN" sz="2400" dirty="0" smtClean="0">
                <a:solidFill>
                  <a:srgbClr val="FF0000"/>
                </a:solidFill>
              </a:rPr>
              <a:t>K2&gt;=K5,P3</a:t>
            </a:r>
            <a:r>
              <a:rPr lang="zh-CN" altLang="en-US" sz="2400" dirty="0" smtClean="0">
                <a:solidFill>
                  <a:srgbClr val="FF0000"/>
                </a:solidFill>
              </a:rPr>
              <a:t>出队，得到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[P1,P2,P5]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由于</a:t>
            </a:r>
            <a:r>
              <a:rPr lang="en-US" altLang="zh-CN" sz="2400" dirty="0" smtClean="0">
                <a:solidFill>
                  <a:srgbClr val="FF0000"/>
                </a:solidFill>
              </a:rPr>
              <a:t>K1&lt;K6,</a:t>
            </a:r>
            <a:r>
              <a:rPr lang="zh-CN" altLang="en-US" sz="2400" dirty="0" smtClean="0">
                <a:solidFill>
                  <a:srgbClr val="FF0000"/>
                </a:solidFill>
              </a:rPr>
              <a:t>符合凸包性质，终止出队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根据凸单调性优化</a:t>
            </a:r>
            <a:r>
              <a:rPr lang="en-US" altLang="zh-CN" sz="3600" dirty="0" smtClean="0"/>
              <a:t>DP-</a:t>
            </a:r>
            <a:r>
              <a:rPr lang="zh-CN" altLang="en-US" sz="3600" dirty="0" smtClean="0"/>
              <a:t>斜率优化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268760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当插入的点不在队尾时，怎么办？</a:t>
            </a:r>
            <a:endParaRPr lang="en-US" altLang="zh-CN" sz="2800" dirty="0" smtClean="0"/>
          </a:p>
          <a:p>
            <a:r>
              <a:rPr lang="zh-CN" altLang="en-US" sz="2800" dirty="0" smtClean="0"/>
              <a:t>显然单调队列已经无法在</a:t>
            </a:r>
            <a:r>
              <a:rPr lang="en-US" altLang="zh-CN" sz="2800" dirty="0" smtClean="0"/>
              <a:t>O(1)</a:t>
            </a:r>
            <a:r>
              <a:rPr lang="zh-CN" altLang="en-US" sz="2800" dirty="0" smtClean="0"/>
              <a:t>的时间内维护，需要</a:t>
            </a:r>
            <a:r>
              <a:rPr lang="en-US" altLang="zh-CN" sz="2800" dirty="0" smtClean="0"/>
              <a:t>O(n)</a:t>
            </a:r>
            <a:r>
              <a:rPr lang="zh-CN" altLang="en-US" sz="2800" dirty="0" smtClean="0"/>
              <a:t>。而我们需要的操作只有插入、删除、查询结点。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用平衡树！平衡树可以在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lg</a:t>
            </a:r>
            <a:r>
              <a:rPr lang="en-US" altLang="zh-CN" sz="2800" dirty="0" smtClean="0"/>
              <a:t> n)</a:t>
            </a:r>
            <a:r>
              <a:rPr lang="zh-CN" altLang="en-US" sz="2800" dirty="0" smtClean="0"/>
              <a:t>的时间内完成上诉操作。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这我也不会</a:t>
            </a:r>
            <a:r>
              <a:rPr lang="en-US" altLang="zh-CN" sz="2800" dirty="0" smtClean="0"/>
              <a:t>- -</a:t>
            </a:r>
            <a:r>
              <a:rPr lang="zh-CN" altLang="en-US" sz="2800" dirty="0" smtClean="0"/>
              <a:t>！自己看去。。。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6767512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PPT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24000"/>
            <a:ext cx="8135938" cy="39211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按位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DP </a:t>
            </a:r>
          </a:p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用各种工具优化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DP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单调队列、树状数组、线段树。。。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根据决策单调优化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DP</a:t>
            </a:r>
          </a:p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根据凸单调性优化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DP</a:t>
            </a:r>
          </a:p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背包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204864"/>
            <a:ext cx="8676456" cy="3384376"/>
          </a:xfrm>
          <a:prstGeom prst="rect">
            <a:avLst/>
          </a:prstGeom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900112" y="115888"/>
            <a:ext cx="7272287" cy="1080864"/>
          </a:xfrm>
        </p:spPr>
        <p:txBody>
          <a:bodyPr/>
          <a:lstStyle/>
          <a:p>
            <a:r>
              <a:rPr lang="zh-CN" altLang="en-US" sz="3600" dirty="0" smtClean="0"/>
              <a:t>背包选</a:t>
            </a:r>
            <a:r>
              <a:rPr lang="zh-CN" altLang="en-US" sz="3600" dirty="0" smtClean="0"/>
              <a:t>讲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单调队列优化多重背包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3040" y="90872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多重背包的单调队列优化</a:t>
            </a:r>
            <a:endParaRPr lang="en-US" altLang="zh-CN" sz="2800" dirty="0" smtClean="0">
              <a:latin typeface="+mn-ea"/>
              <a:ea typeface="+mn-ea"/>
            </a:endParaRPr>
          </a:p>
          <a:p>
            <a:r>
              <a:rPr lang="zh-CN" altLang="en-US" sz="2800" dirty="0" smtClean="0">
                <a:latin typeface="+mn-ea"/>
                <a:ea typeface="+mn-ea"/>
              </a:rPr>
              <a:t>假如某种物品的费用</a:t>
            </a:r>
            <a:r>
              <a:rPr lang="en-US" altLang="zh-CN" sz="2800" dirty="0" smtClean="0">
                <a:latin typeface="+mn-ea"/>
                <a:ea typeface="+mn-ea"/>
              </a:rPr>
              <a:t>w</a:t>
            </a:r>
            <a:r>
              <a:rPr lang="zh-CN" altLang="en-US" sz="2800" dirty="0" smtClean="0">
                <a:latin typeface="+mn-ea"/>
                <a:ea typeface="+mn-ea"/>
              </a:rPr>
              <a:t>为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，价值</a:t>
            </a:r>
            <a:r>
              <a:rPr lang="en-US" altLang="zh-CN" sz="2800" dirty="0" smtClean="0">
                <a:latin typeface="+mn-ea"/>
                <a:ea typeface="+mn-ea"/>
              </a:rPr>
              <a:t>v</a:t>
            </a:r>
            <a:r>
              <a:rPr lang="zh-CN" altLang="en-US" sz="2800" dirty="0" smtClean="0">
                <a:latin typeface="+mn-ea"/>
                <a:ea typeface="+mn-ea"/>
              </a:rPr>
              <a:t>为</a:t>
            </a:r>
            <a:r>
              <a:rPr lang="en-US" altLang="zh-CN" sz="2800" dirty="0" smtClean="0">
                <a:latin typeface="+mn-ea"/>
                <a:ea typeface="+mn-ea"/>
              </a:rPr>
              <a:t>5</a:t>
            </a:r>
            <a:r>
              <a:rPr lang="zh-CN" altLang="en-US" sz="2800" dirty="0" smtClean="0">
                <a:latin typeface="+mn-ea"/>
                <a:ea typeface="+mn-ea"/>
              </a:rPr>
              <a:t>，数量</a:t>
            </a:r>
            <a:r>
              <a:rPr lang="en-US" altLang="zh-CN" sz="2800" dirty="0" smtClean="0">
                <a:latin typeface="+mn-ea"/>
                <a:ea typeface="+mn-ea"/>
              </a:rPr>
              <a:t>p</a:t>
            </a:r>
            <a:r>
              <a:rPr lang="zh-CN" altLang="en-US" sz="2800" dirty="0" smtClean="0">
                <a:latin typeface="+mn-ea"/>
                <a:ea typeface="+mn-ea"/>
              </a:rPr>
              <a:t>为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en-US" altLang="zh-CN" sz="2800" dirty="0" smtClean="0">
              <a:latin typeface="+mn-ea"/>
              <a:ea typeface="+mn-ea"/>
            </a:endParaRPr>
          </a:p>
          <a:p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]=max{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-k*w]+k*v]} 0&lt;=k&lt;=</a:t>
            </a:r>
            <a:r>
              <a:rPr lang="en-US" altLang="zh-CN" sz="2800" dirty="0" smtClean="0"/>
              <a:t>p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6612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模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余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的状态的有关状态只有模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余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的状态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背包选讲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544616"/>
          </a:xfrm>
        </p:spPr>
        <p:txBody>
          <a:bodyPr/>
          <a:lstStyle/>
          <a:p>
            <a:pPr marL="0">
              <a:buNone/>
            </a:pPr>
            <a:r>
              <a:rPr lang="zh-CN" altLang="en-US" sz="2800" dirty="0" smtClean="0"/>
              <a:t>把</a:t>
            </a:r>
            <a:r>
              <a:rPr lang="en-US" altLang="zh-CN" sz="2800" dirty="0" smtClean="0"/>
              <a:t>2,5,8,11,14,17,20…</a:t>
            </a:r>
            <a:r>
              <a:rPr lang="zh-CN" altLang="en-US" sz="2800" dirty="0" smtClean="0"/>
              <a:t>重新编号为</a:t>
            </a:r>
            <a:r>
              <a:rPr lang="en-US" altLang="zh-CN" sz="2800" dirty="0" smtClean="0"/>
              <a:t>0,1,2…</a:t>
            </a:r>
          </a:p>
          <a:p>
            <a:pPr marL="0">
              <a:buNone/>
            </a:pPr>
            <a:r>
              <a:rPr lang="zh-CN" altLang="en-US" sz="2800" dirty="0" smtClean="0"/>
              <a:t>原来的多重背包转移方程为</a:t>
            </a:r>
            <a:endParaRPr lang="en-US" altLang="zh-CN" sz="2800" dirty="0" smtClean="0"/>
          </a:p>
          <a:p>
            <a:pPr marL="0">
              <a:buNone/>
            </a:pP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]=max{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-k*w]+k*v]} 0&lt;=k&lt;=p</a:t>
            </a:r>
          </a:p>
          <a:p>
            <a:pPr marL="0">
              <a:buNone/>
            </a:pPr>
            <a:r>
              <a:rPr lang="zh-CN" altLang="en-US" sz="2800" dirty="0" smtClean="0"/>
              <a:t>重新编号后的方程</a:t>
            </a:r>
            <a:endParaRPr lang="en-US" altLang="zh-CN" sz="2800" dirty="0" smtClean="0"/>
          </a:p>
          <a:p>
            <a:pPr marL="0">
              <a:buNone/>
            </a:pP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]=max{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-k]+k*v]},0&lt;=k&lt;=p</a:t>
            </a:r>
          </a:p>
          <a:p>
            <a:pPr marL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=max{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-k]+(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-k)*v}+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*v,0&lt;=k&lt;=p</a:t>
            </a:r>
          </a:p>
          <a:p>
            <a:pPr marL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=max{f[j]}+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*v, 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-p&lt;=j&lt;=</a:t>
            </a:r>
            <a:r>
              <a:rPr lang="en-US" altLang="zh-CN" sz="2800" dirty="0" err="1" smtClean="0"/>
              <a:t>i</a:t>
            </a:r>
            <a:endParaRPr lang="en-US" altLang="zh-CN" sz="2800" dirty="0" smtClean="0"/>
          </a:p>
          <a:p>
            <a:pPr marL="0">
              <a:buNone/>
            </a:pPr>
            <a:r>
              <a:rPr lang="zh-CN" altLang="en-US" sz="2800" dirty="0" smtClean="0"/>
              <a:t>用单调队列来维护，复杂度为</a:t>
            </a:r>
            <a:r>
              <a:rPr lang="en-US" altLang="zh-CN" sz="2800" dirty="0" smtClean="0"/>
              <a:t>O(V)</a:t>
            </a:r>
          </a:p>
          <a:p>
            <a:pPr marL="0">
              <a:buNone/>
            </a:pPr>
            <a:r>
              <a:rPr lang="zh-CN" altLang="en-US" sz="2800" dirty="0" smtClean="0"/>
              <a:t>无论是</a:t>
            </a:r>
            <a:r>
              <a:rPr lang="en-US" altLang="zh-CN" sz="2800" dirty="0" smtClean="0"/>
              <a:t>0-1</a:t>
            </a:r>
            <a:r>
              <a:rPr lang="zh-CN" altLang="en-US" sz="2800" dirty="0" smtClean="0"/>
              <a:t>背包，还是完全背包，还是多重背包，都可以转化为多重背包，复杂度为</a:t>
            </a:r>
            <a:r>
              <a:rPr lang="en-US" altLang="zh-CN" sz="2800" dirty="0" smtClean="0"/>
              <a:t>O(V).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5"/>
          <p:cNvSpPr>
            <a:spLocks noGrp="1" noChangeArrowheads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6A1AC9-B082-4D98-9623-7C654B428B1E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按位</a:t>
            </a:r>
            <a:r>
              <a:rPr lang="en-US" altLang="zh-CN" dirty="0" smtClean="0"/>
              <a:t>DP-</a:t>
            </a:r>
            <a:r>
              <a:rPr lang="zh-CN" altLang="en-US" dirty="0" smtClean="0"/>
              <a:t>数位统计问题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常见的问题类型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求区间</a:t>
            </a:r>
            <a:r>
              <a:rPr lang="en-US" altLang="zh-CN" dirty="0" smtClean="0"/>
              <a:t>[A,B]</a:t>
            </a:r>
            <a:r>
              <a:rPr lang="zh-CN" altLang="en-US" dirty="0" smtClean="0"/>
              <a:t>之间满足某种</a:t>
            </a:r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zh-CN" altLang="en-US" dirty="0" smtClean="0"/>
              <a:t>的个数（总和、最值）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sz="2400" dirty="0" smtClean="0"/>
              <a:t>性质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：合法即可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性质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：不含前导零且相邻两个数字之差至少为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的正整数（</a:t>
            </a:r>
            <a:r>
              <a:rPr lang="en-US" altLang="zh-CN" sz="2400" dirty="0" smtClean="0"/>
              <a:t>windy</a:t>
            </a:r>
            <a:r>
              <a:rPr lang="zh-CN" altLang="en-US" sz="2400" dirty="0" smtClean="0"/>
              <a:t>数）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性质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：单峰数（</a:t>
            </a:r>
            <a:r>
              <a:rPr lang="en-US" altLang="zh-CN" sz="2400" dirty="0" smtClean="0"/>
              <a:t>Mountain Number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性质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：双峰数（</a:t>
            </a:r>
            <a:r>
              <a:rPr lang="en-US" altLang="zh-CN" sz="2400" dirty="0" smtClean="0"/>
              <a:t>Bi-peak  Number)</a:t>
            </a:r>
          </a:p>
          <a:p>
            <a:pPr>
              <a:buFontTx/>
              <a:buNone/>
            </a:pPr>
            <a:r>
              <a:rPr lang="zh-CN" altLang="en-US" sz="2400" dirty="0" smtClean="0"/>
              <a:t>其它各种变形</a:t>
            </a:r>
            <a:endParaRPr lang="en-US" altLang="zh-CN" sz="2400" dirty="0" smtClean="0"/>
          </a:p>
          <a:p>
            <a:pPr>
              <a:buFontTx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00113" y="187325"/>
            <a:ext cx="6767512" cy="938213"/>
          </a:xfrm>
        </p:spPr>
        <p:txBody>
          <a:bodyPr/>
          <a:lstStyle/>
          <a:p>
            <a:r>
              <a:rPr lang="zh-CN" altLang="en-US" dirty="0" smtClean="0"/>
              <a:t>按位</a:t>
            </a:r>
            <a:r>
              <a:rPr lang="en-US" altLang="zh-CN" dirty="0" smtClean="0"/>
              <a:t>DP-</a:t>
            </a:r>
            <a:r>
              <a:rPr lang="zh-CN" altLang="en-US" dirty="0" smtClean="0"/>
              <a:t>数位统计问题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5288" y="1844675"/>
            <a:ext cx="8229600" cy="43815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：统计</a:t>
            </a:r>
            <a:r>
              <a:rPr lang="en-US" altLang="zh-CN" dirty="0" smtClean="0"/>
              <a:t>[0,A-1]</a:t>
            </a:r>
            <a:r>
              <a:rPr lang="zh-CN" altLang="en-US" dirty="0" smtClean="0"/>
              <a:t>之间的个数</a:t>
            </a:r>
            <a:r>
              <a:rPr lang="en-US" altLang="zh-CN" dirty="0" err="1" smtClean="0"/>
              <a:t>ansa</a:t>
            </a:r>
            <a:r>
              <a:rPr lang="zh-CN" altLang="en-US" dirty="0" smtClean="0"/>
              <a:t>，统计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[0,B]</a:t>
            </a:r>
            <a:r>
              <a:rPr lang="zh-CN" altLang="en-US" dirty="0" smtClean="0"/>
              <a:t>之间的个数</a:t>
            </a:r>
            <a:r>
              <a:rPr lang="en-US" altLang="zh-CN" dirty="0" err="1" smtClean="0"/>
              <a:t>ansb</a:t>
            </a:r>
            <a:r>
              <a:rPr lang="zh-CN" altLang="en-US" dirty="0" smtClean="0"/>
              <a:t>，答案为</a:t>
            </a:r>
            <a:r>
              <a:rPr lang="en-US" altLang="zh-CN" dirty="0" err="1" smtClean="0"/>
              <a:t>ansb-ansa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：直接统计区间</a:t>
            </a:r>
            <a:r>
              <a:rPr lang="en-US" altLang="zh-CN" dirty="0" smtClean="0"/>
              <a:t>[A,B]</a:t>
            </a:r>
            <a:r>
              <a:rPr lang="zh-CN" altLang="en-US" dirty="0" smtClean="0"/>
              <a:t>之间符合答案的个数。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gray">
          <a:xfrm>
            <a:off x="395288" y="1196975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kern="0" dirty="0" smtClean="0">
                <a:latin typeface="+mn-lt"/>
                <a:ea typeface="+mn-ea"/>
              </a:rPr>
              <a:t>以单峰数为例：</a:t>
            </a:r>
            <a:endParaRPr lang="zh-CN" altLang="en-US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按位</a:t>
            </a:r>
            <a:r>
              <a:rPr lang="en-US" altLang="zh-CN" dirty="0" smtClean="0"/>
              <a:t>DP-</a:t>
            </a:r>
            <a:r>
              <a:rPr lang="zh-CN" altLang="en-US" dirty="0" smtClean="0"/>
              <a:t>数位统计问题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96753"/>
            <a:ext cx="8229600" cy="495798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思路：先确定高位的数，再确定低位的数。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状态：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[pos][d][u][last][state]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pos</a:t>
            </a:r>
            <a:r>
              <a:rPr lang="zh-CN" altLang="en-US" dirty="0" smtClean="0"/>
              <a:t>表示已经确定了</a:t>
            </a:r>
            <a:r>
              <a:rPr lang="en-US" altLang="zh-CN" dirty="0" smtClean="0"/>
              <a:t>pos</a:t>
            </a:r>
            <a:r>
              <a:rPr lang="zh-CN" altLang="en-US" dirty="0" smtClean="0"/>
              <a:t>位以上的，当前要确定第</a:t>
            </a:r>
            <a:r>
              <a:rPr lang="en-US" altLang="zh-CN" dirty="0" smtClean="0"/>
              <a:t>pos</a:t>
            </a:r>
            <a:r>
              <a:rPr lang="zh-CN" altLang="en-US" dirty="0" smtClean="0"/>
              <a:t>位的数字。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表示是否曾经大于下界。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u</a:t>
            </a:r>
            <a:r>
              <a:rPr lang="zh-CN" altLang="en-US" dirty="0" smtClean="0"/>
              <a:t>表示是否曾经小于上界。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last</a:t>
            </a:r>
            <a:r>
              <a:rPr lang="zh-CN" altLang="en-US" dirty="0" smtClean="0"/>
              <a:t>表示上一位的数字是多少。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state</a:t>
            </a:r>
            <a:r>
              <a:rPr lang="zh-CN" altLang="en-US" dirty="0" smtClean="0"/>
              <a:t>表示当前处于哪个状态。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414908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508104" y="2996952"/>
            <a:ext cx="3456384" cy="2259428"/>
            <a:chOff x="5508104" y="2996952"/>
            <a:chExt cx="3456384" cy="2259428"/>
          </a:xfrm>
        </p:grpSpPr>
        <p:pic>
          <p:nvPicPr>
            <p:cNvPr id="15" name="图片 14" descr="QQ截图未命名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176" y="2996952"/>
              <a:ext cx="2664296" cy="225942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028384" y="3645024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76256" y="3140968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2200" y="3573016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60432" y="4293096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077072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4149080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按位</a:t>
            </a:r>
            <a:r>
              <a:rPr lang="en-US" altLang="zh-CN" dirty="0" smtClean="0"/>
              <a:t>DP-</a:t>
            </a:r>
            <a:r>
              <a:rPr lang="zh-CN" altLang="en-US" dirty="0" smtClean="0"/>
              <a:t>数位统计问题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实例：统计</a:t>
            </a:r>
            <a:r>
              <a:rPr lang="en-US" altLang="zh-CN" dirty="0" smtClean="0"/>
              <a:t>[123,34567]</a:t>
            </a:r>
            <a:r>
              <a:rPr lang="zh-CN" altLang="en-US" dirty="0" smtClean="0"/>
              <a:t>之间的单峰数。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l[]=32100.r[]=76543 .</a:t>
            </a:r>
            <a:r>
              <a:rPr lang="zh-CN" altLang="en-US" dirty="0" smtClean="0"/>
              <a:t>不足位数，高位补</a:t>
            </a:r>
            <a:r>
              <a:rPr lang="en-US" altLang="zh-CN" dirty="0" smtClean="0"/>
              <a:t>0</a:t>
            </a:r>
          </a:p>
          <a:p>
            <a:pPr>
              <a:buNone/>
            </a:pPr>
            <a:r>
              <a:rPr lang="en-US" altLang="zh-CN" dirty="0" err="1" smtClean="0"/>
              <a:t>memset</a:t>
            </a:r>
            <a:r>
              <a:rPr lang="en-US" altLang="zh-CN" dirty="0" smtClean="0"/>
              <a:t>(dp,-1,sizeof(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err="1" smtClean="0"/>
              <a:t>len</a:t>
            </a:r>
            <a:r>
              <a:rPr lang="en-US" altLang="zh-CN" dirty="0" smtClean="0"/>
              <a:t>=4;</a:t>
            </a:r>
          </a:p>
          <a:p>
            <a:pPr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(len,0,0,0,0);</a:t>
            </a:r>
          </a:p>
          <a:p>
            <a:pPr>
              <a:buNone/>
            </a:pPr>
            <a:r>
              <a:rPr lang="zh-CN" altLang="en-US" dirty="0" smtClean="0"/>
              <a:t>下面就是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0871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LL </a:t>
            </a:r>
            <a:r>
              <a:rPr lang="en-US" altLang="zh-CN" sz="2000" dirty="0" err="1" smtClean="0"/>
              <a:t>dfs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pos,int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last,int</a:t>
            </a:r>
            <a:r>
              <a:rPr lang="en-US" altLang="zh-CN" sz="2000" dirty="0" smtClean="0"/>
              <a:t> s){</a:t>
            </a:r>
          </a:p>
          <a:p>
            <a:pPr>
              <a:buNone/>
            </a:pPr>
            <a:r>
              <a:rPr lang="en-US" altLang="zh-CN" sz="2000" dirty="0" smtClean="0"/>
              <a:t>      if (pos&lt;0){</a:t>
            </a:r>
          </a:p>
          <a:p>
            <a:pPr>
              <a:buNone/>
            </a:pPr>
            <a:r>
              <a:rPr lang="en-US" altLang="zh-CN" sz="2000" dirty="0" smtClean="0"/>
              <a:t>        if (s==3) return 1;</a:t>
            </a:r>
          </a:p>
          <a:p>
            <a:pPr>
              <a:buNone/>
            </a:pPr>
            <a:r>
              <a:rPr lang="en-US" altLang="zh-CN" sz="2000" dirty="0" smtClean="0"/>
              <a:t>        return 0;</a:t>
            </a:r>
          </a:p>
          <a:p>
            <a:pPr>
              <a:buNone/>
            </a:pPr>
            <a:r>
              <a:rPr lang="en-US" altLang="zh-CN" sz="2000" dirty="0" smtClean="0"/>
              <a:t>      }//</a:t>
            </a:r>
            <a:r>
              <a:rPr lang="zh-CN" altLang="en-US" sz="2000" dirty="0" smtClean="0"/>
              <a:t>终态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</a:t>
            </a:r>
            <a:r>
              <a:rPr lang="en-US" altLang="zh-CN" sz="2000" dirty="0" smtClean="0"/>
              <a:t>=d?0:l[pos];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ed</a:t>
            </a:r>
            <a:r>
              <a:rPr lang="en-US" altLang="zh-CN" sz="2000" dirty="0" smtClean="0"/>
              <a:t>=u?9:r[pos];</a:t>
            </a:r>
          </a:p>
          <a:p>
            <a:pPr>
              <a:buNone/>
            </a:pPr>
            <a:r>
              <a:rPr lang="en-US" altLang="zh-CN" sz="2000" dirty="0" smtClean="0"/>
              <a:t>    LL &amp;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dp</a:t>
            </a:r>
            <a:r>
              <a:rPr lang="en-US" altLang="zh-CN" sz="2000" dirty="0" smtClean="0"/>
              <a:t>[pos][d][u][last][s];</a:t>
            </a:r>
          </a:p>
          <a:p>
            <a:pPr>
              <a:buNone/>
            </a:pPr>
            <a:r>
              <a:rPr lang="en-US" altLang="zh-CN" sz="2000" dirty="0" smtClean="0"/>
              <a:t>    if (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!=-1) return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;//</a:t>
            </a:r>
            <a:r>
              <a:rPr lang="zh-CN" altLang="en-US" sz="2000" dirty="0" smtClean="0"/>
              <a:t>记忆化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=0;</a:t>
            </a:r>
          </a:p>
          <a:p>
            <a:pPr>
              <a:buNone/>
            </a:pPr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st;i</a:t>
            </a:r>
            <a:r>
              <a:rPr lang="en-US" altLang="zh-CN" sz="2000" dirty="0" smtClean="0"/>
              <a:t>&lt;=</a:t>
            </a:r>
            <a:r>
              <a:rPr lang="en-US" altLang="zh-CN" sz="2000" dirty="0" err="1" smtClean="0"/>
              <a:t>ed;i</a:t>
            </a:r>
            <a:r>
              <a:rPr lang="en-US" altLang="zh-CN" sz="2000" dirty="0" smtClean="0"/>
              <a:t>++){//</a:t>
            </a:r>
            <a:r>
              <a:rPr lang="zh-CN" altLang="en-US" sz="2000" dirty="0" smtClean="0"/>
              <a:t>枚举第</a:t>
            </a:r>
            <a:r>
              <a:rPr lang="en-US" altLang="zh-CN" sz="2000" dirty="0" smtClean="0"/>
              <a:t>pos</a:t>
            </a:r>
            <a:r>
              <a:rPr lang="zh-CN" altLang="en-US" sz="2000" dirty="0" smtClean="0"/>
              <a:t>位是哪个数字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if (s==2){</a:t>
            </a:r>
          </a:p>
          <a:p>
            <a:pPr>
              <a:buNone/>
            </a:pPr>
            <a:r>
              <a:rPr lang="en-US" altLang="zh-CN" sz="2000" dirty="0" smtClean="0"/>
              <a:t>            if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&gt;last)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+=</a:t>
            </a:r>
            <a:r>
              <a:rPr lang="en-US" altLang="zh-CN" sz="2000" dirty="0" err="1" smtClean="0"/>
              <a:t>dfs</a:t>
            </a:r>
            <a:r>
              <a:rPr lang="en-US" altLang="zh-CN" sz="2000" dirty="0" smtClean="0"/>
              <a:t>(pos-1,d||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&gt;l[pos],u||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&lt;r[pos],i,2);</a:t>
            </a:r>
          </a:p>
          <a:p>
            <a:pPr>
              <a:buNone/>
            </a:pPr>
            <a:r>
              <a:rPr lang="en-US" altLang="zh-CN" sz="2000" dirty="0" smtClean="0"/>
              <a:t>            if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&lt;last)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+=</a:t>
            </a:r>
            <a:r>
              <a:rPr lang="en-US" altLang="zh-CN" sz="2000" dirty="0" err="1" smtClean="0"/>
              <a:t>dfs</a:t>
            </a:r>
            <a:r>
              <a:rPr lang="en-US" altLang="zh-CN" sz="2000" dirty="0" smtClean="0"/>
              <a:t>(pos-1,d||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&gt;l[pos],u||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&lt;r[pos],i,3);</a:t>
            </a:r>
          </a:p>
          <a:p>
            <a:pPr>
              <a:buNone/>
            </a:pPr>
            <a:r>
              <a:rPr lang="en-US" altLang="zh-CN" sz="2000" dirty="0" smtClean="0"/>
              <a:t>        }</a:t>
            </a:r>
          </a:p>
          <a:p>
            <a:pPr>
              <a:buNone/>
            </a:pPr>
            <a:r>
              <a:rPr lang="en-US" altLang="zh-CN" sz="2000" dirty="0" smtClean="0"/>
              <a:t>    }</a:t>
            </a:r>
          </a:p>
          <a:p>
            <a:pPr>
              <a:buNone/>
            </a:pPr>
            <a:r>
              <a:rPr lang="en-US" altLang="zh-CN" sz="2000" dirty="0" smtClean="0"/>
              <a:t>    return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pic>
        <p:nvPicPr>
          <p:cNvPr id="6" name="图片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908720"/>
            <a:ext cx="3690828" cy="20882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用各种工具优化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之单调队列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3"/>
            <a:ext cx="8230369" cy="3096343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dirty="0" smtClean="0"/>
              <a:t>实例：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Robotruck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机器人要将一些邮件按顺序分发到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个位置。每个位置的邮件数量为</a:t>
            </a:r>
            <a:r>
              <a:rPr lang="en-US" altLang="zh-CN" sz="2400" dirty="0" smtClean="0"/>
              <a:t>num[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，坐标为（</a:t>
            </a:r>
            <a:r>
              <a:rPr lang="en-US" altLang="zh-CN" sz="2400" dirty="0" err="1" smtClean="0"/>
              <a:t>Xi,Yi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。机器人有一个包，容量为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。每一个来回，机器人可以将一些位置的邮件全部放入包中（不超过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），从邮局出发，按顺序分发，之后返回邮局（坐标</a:t>
            </a:r>
            <a:r>
              <a:rPr lang="en-US" altLang="zh-CN" sz="2400" dirty="0" smtClean="0"/>
              <a:t>0,0</a:t>
            </a:r>
            <a:r>
              <a:rPr lang="zh-CN" altLang="en-US" sz="2400" dirty="0" smtClean="0"/>
              <a:t>）。时间花费为机器人走的路径长度总和。两点之间的路径长度为两点的哈密顿距离。问机器人将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个位置的邮件全部分发完的最小花费。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 algn="just">
              <a:buNone/>
            </a:pPr>
            <a:endParaRPr lang="zh-CN" altLang="en-US" sz="2400" dirty="0"/>
          </a:p>
        </p:txBody>
      </p:sp>
      <p:pic>
        <p:nvPicPr>
          <p:cNvPr id="21" name="图片 20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365104"/>
            <a:ext cx="3744416" cy="22200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用各种工具优化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之单调队列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7"/>
            <a:ext cx="8229600" cy="5544615"/>
          </a:xfrm>
        </p:spPr>
        <p:txBody>
          <a:bodyPr/>
          <a:lstStyle/>
          <a:p>
            <a:pPr>
              <a:buNone/>
            </a:pP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表示坐标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到原点的距离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表示从第一个点按顺序走到第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个点的总路径长度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表示从第一个点按顺序到第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个点的总邮件数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表示走到第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点，并且从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点返回邮局的最小花费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[0]=s[0]=s[1]=sc[0]=0;</a:t>
            </a:r>
          </a:p>
          <a:p>
            <a:pPr marL="0" indent="0">
              <a:buNone/>
            </a:pP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]=x[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]+y[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</a:t>
            </a:r>
          </a:p>
          <a:p>
            <a:pPr marL="0" indent="0">
              <a:buNone/>
            </a:pP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]=s[i-1]+abs(x[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]-x[i-1])+abs(y[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]-y[i-1])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]=sc[i-1]+num[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]=min{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[j]+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[j+1]+sum[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]-sum[j+1]+</a:t>
            </a:r>
            <a:r>
              <a:rPr lang="en-US" altLang="zh-CN" sz="2400" dirty="0" err="1" smtClean="0"/>
              <a:t>len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]};</a:t>
            </a:r>
          </a:p>
          <a:p>
            <a:pPr marL="0" indent="0">
              <a:buNone/>
            </a:pPr>
            <a:r>
              <a:rPr lang="en-US" altLang="zh-CN" sz="2400" dirty="0" smtClean="0"/>
              <a:t>       =min{</a:t>
            </a:r>
            <a:r>
              <a:rPr lang="en-US" altLang="zh-CN" sz="2400" dirty="0" err="1" smtClean="0">
                <a:solidFill>
                  <a:srgbClr val="EC2C06"/>
                </a:solidFill>
              </a:rPr>
              <a:t>dp</a:t>
            </a:r>
            <a:r>
              <a:rPr lang="en-US" altLang="zh-CN" sz="2400" dirty="0" smtClean="0">
                <a:solidFill>
                  <a:srgbClr val="EC2C06"/>
                </a:solidFill>
              </a:rPr>
              <a:t>[j]+</a:t>
            </a:r>
            <a:r>
              <a:rPr lang="en-US" altLang="zh-CN" sz="2400" dirty="0" err="1" smtClean="0">
                <a:solidFill>
                  <a:srgbClr val="EC2C06"/>
                </a:solidFill>
              </a:rPr>
              <a:t>len</a:t>
            </a:r>
            <a:r>
              <a:rPr lang="en-US" altLang="zh-CN" sz="2400" dirty="0" smtClean="0">
                <a:solidFill>
                  <a:srgbClr val="EC2C06"/>
                </a:solidFill>
              </a:rPr>
              <a:t>[j+1]-sum[j+1]</a:t>
            </a:r>
            <a:r>
              <a:rPr lang="en-US" altLang="zh-CN" sz="2400" dirty="0" smtClean="0"/>
              <a:t>}+{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len</a:t>
            </a:r>
            <a:r>
              <a:rPr lang="en-US" altLang="zh-CN" sz="2400" dirty="0" smtClean="0">
                <a:solidFill>
                  <a:srgbClr val="00B050"/>
                </a:solidFill>
              </a:rPr>
              <a:t>[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</a:rPr>
              <a:t>]+sum[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400" dirty="0" smtClean="0">
                <a:solidFill>
                  <a:srgbClr val="00B050"/>
                </a:solidFill>
              </a:rPr>
              <a:t>]</a:t>
            </a:r>
            <a:r>
              <a:rPr lang="en-US" altLang="zh-CN" sz="2400" dirty="0" smtClean="0"/>
              <a:t>};</a:t>
            </a:r>
          </a:p>
          <a:p>
            <a:pPr marL="0" indent="0">
              <a:buNone/>
            </a:pPr>
            <a:r>
              <a:rPr lang="en-US" altLang="zh-CN" sz="2400" dirty="0" smtClean="0"/>
              <a:t>       =min{f[j]}+g[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].(sc[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]-sc[j]&lt;=c);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6TGp_report_light">
  <a:themeElements>
    <a:clrScheme name="576TGp_report_light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576TGp_report_ligh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76TGp_report_light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1538</Words>
  <Application>Microsoft Office PowerPoint</Application>
  <PresentationFormat>全屏显示(4:3)</PresentationFormat>
  <Paragraphs>192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576TGp_report_light</vt:lpstr>
      <vt:lpstr>动态规划</vt:lpstr>
      <vt:lpstr>PPT的主要内容</vt:lpstr>
      <vt:lpstr>按位DP-数位统计问题</vt:lpstr>
      <vt:lpstr>按位DP-数位统计问题</vt:lpstr>
      <vt:lpstr>按位DP-数位统计问题</vt:lpstr>
      <vt:lpstr>按位DP-数位统计问题</vt:lpstr>
      <vt:lpstr>幻灯片 7</vt:lpstr>
      <vt:lpstr>用各种工具优化DP之单调队列</vt:lpstr>
      <vt:lpstr>用各种工具优化DP之单调队列</vt:lpstr>
      <vt:lpstr>用各种工具优化DP之单调队列</vt:lpstr>
      <vt:lpstr>用各种工具优化DP之树状数组、线段树</vt:lpstr>
      <vt:lpstr>根据决策单调优化DP</vt:lpstr>
      <vt:lpstr>根据决策单调优化DP</vt:lpstr>
      <vt:lpstr>根据凸单调性优化DP-斜率优化</vt:lpstr>
      <vt:lpstr>根据凸单调性优化DP-斜率优化</vt:lpstr>
      <vt:lpstr>根据凸单调性优化DP-斜率优化</vt:lpstr>
      <vt:lpstr>根据凸单调性优化DP-斜率优化</vt:lpstr>
      <vt:lpstr>根据凸单调性优化DP-斜率优化</vt:lpstr>
      <vt:lpstr>根据凸单调性优化DP-斜率优化</vt:lpstr>
      <vt:lpstr>背包选讲-单调队列优化多重背包</vt:lpstr>
      <vt:lpstr>背包选讲</vt:lpstr>
      <vt:lpstr>Thank You！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数学学院ACM讲座PPT</dc:title>
  <dc:creator>数学学院ACM;Sayakiss</dc:creator>
  <cp:lastModifiedBy>林添</cp:lastModifiedBy>
  <cp:revision>144</cp:revision>
  <dcterms:created xsi:type="dcterms:W3CDTF">2010-10-05T11:22:25Z</dcterms:created>
  <dcterms:modified xsi:type="dcterms:W3CDTF">2011-06-03T03:40:02Z</dcterms:modified>
</cp:coreProperties>
</file>