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4" r:id="rId3"/>
    <p:sldId id="275" r:id="rId4"/>
    <p:sldId id="276" r:id="rId5"/>
    <p:sldId id="277" r:id="rId6"/>
    <p:sldId id="294" r:id="rId7"/>
    <p:sldId id="257" r:id="rId8"/>
    <p:sldId id="259" r:id="rId9"/>
    <p:sldId id="258" r:id="rId10"/>
    <p:sldId id="260" r:id="rId11"/>
    <p:sldId id="278" r:id="rId12"/>
    <p:sldId id="279" r:id="rId13"/>
    <p:sldId id="280" r:id="rId14"/>
    <p:sldId id="281" r:id="rId15"/>
    <p:sldId id="282" r:id="rId16"/>
    <p:sldId id="284" r:id="rId17"/>
    <p:sldId id="286" r:id="rId18"/>
    <p:sldId id="264" r:id="rId19"/>
    <p:sldId id="265" r:id="rId20"/>
    <p:sldId id="285" r:id="rId21"/>
    <p:sldId id="26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DEF8-A64A-4304-992E-B1F25D203998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5C503-402D-4300-9EF9-9512DB19D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2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5C503-402D-4300-9EF9-9512DB19D12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9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1371600"/>
            <a:ext cx="8242204" cy="1828800"/>
          </a:xfrm>
        </p:spPr>
        <p:txBody>
          <a:bodyPr>
            <a:normAutofit fontScale="90000"/>
          </a:bodyPr>
          <a:lstStyle/>
          <a:p>
            <a:r>
              <a:rPr lang="zh-CN" altLang="en-US" sz="104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动态规划基础</a:t>
            </a:r>
            <a:r>
              <a:rPr lang="en-US" altLang="zh-CN" sz="10400" u="sng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ynamic 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rogramming</a:t>
            </a: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3357562"/>
            <a:ext cx="7854696" cy="77196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4400" dirty="0">
                <a:latin typeface="华文新魏" pitchFamily="2" charset="-122"/>
                <a:ea typeface="华文新魏" pitchFamily="2" charset="-122"/>
              </a:rPr>
              <a:t>树型动规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02" y="4714884"/>
            <a:ext cx="54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由于本蒟蒻水平实在是有限，若有遗漏和错误欢迎大家立即指出并请多多包涵！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</a:rPr>
              <a:t>				——by 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dsy</a:t>
            </a:r>
            <a:endParaRPr lang="zh-CN" altLang="en-US" sz="2400" dirty="0" smtClean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第三步</a:t>
            </a:r>
            <a:r>
              <a:rPr lang="zh-CN" altLang="en-US" sz="36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确定编程实现方式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dirty="0" err="1" smtClean="0">
                <a:latin typeface="+mj-lt"/>
              </a:rPr>
              <a:t>dfs</a:t>
            </a:r>
            <a:r>
              <a:rPr lang="en-US" altLang="zh-CN" dirty="0" smtClean="0">
                <a:latin typeface="+mj-lt"/>
              </a:rPr>
              <a:t>(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x)</a:t>
            </a:r>
          </a:p>
          <a:p>
            <a:r>
              <a:rPr lang="en-US" altLang="zh-CN" dirty="0" smtClean="0">
                <a:latin typeface="+mj-lt"/>
              </a:rPr>
              <a:t>{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    v[x] = 1;</a:t>
            </a:r>
          </a:p>
          <a:p>
            <a:r>
              <a:rPr lang="en-US" altLang="zh-CN" dirty="0">
                <a:latin typeface="+mj-lt"/>
              </a:rPr>
              <a:t>    for (</a:t>
            </a:r>
            <a:r>
              <a:rPr lang="en-US" altLang="zh-CN" dirty="0" err="1">
                <a:latin typeface="+mj-lt"/>
              </a:rPr>
              <a:t>int</a:t>
            </a:r>
            <a:r>
              <a:rPr lang="en-US" altLang="zh-CN" dirty="0">
                <a:latin typeface="+mj-lt"/>
              </a:rPr>
              <a:t> i=1; i&lt;=n; i++)</a:t>
            </a:r>
          </a:p>
          <a:p>
            <a:r>
              <a:rPr lang="en-US" altLang="zh-CN" dirty="0">
                <a:latin typeface="+mj-lt"/>
              </a:rPr>
              <a:t>    {</a:t>
            </a:r>
          </a:p>
          <a:p>
            <a:r>
              <a:rPr lang="en-US" altLang="zh-CN" dirty="0" smtClean="0">
                <a:latin typeface="+mj-lt"/>
              </a:rPr>
              <a:t>        if </a:t>
            </a:r>
            <a:r>
              <a:rPr lang="en-US" altLang="zh-CN" dirty="0">
                <a:latin typeface="+mj-lt"/>
              </a:rPr>
              <a:t>((!v[i]) &amp;&amp; (</a:t>
            </a:r>
            <a:r>
              <a:rPr lang="en-US" altLang="zh-CN" dirty="0" err="1">
                <a:latin typeface="+mj-lt"/>
              </a:rPr>
              <a:t>fa</a:t>
            </a:r>
            <a:r>
              <a:rPr lang="en-US" altLang="zh-CN" dirty="0">
                <a:latin typeface="+mj-lt"/>
              </a:rPr>
              <a:t>[i] == x))</a:t>
            </a:r>
          </a:p>
          <a:p>
            <a:r>
              <a:rPr lang="en-US" altLang="zh-CN" dirty="0">
                <a:latin typeface="+mj-lt"/>
              </a:rPr>
              <a:t>        {</a:t>
            </a:r>
          </a:p>
          <a:p>
            <a:r>
              <a:rPr lang="en-US" altLang="zh-CN" dirty="0">
                <a:latin typeface="+mj-lt"/>
              </a:rPr>
              <a:t>           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(i);</a:t>
            </a:r>
          </a:p>
          <a:p>
            <a:r>
              <a:rPr lang="en-US" altLang="zh-CN" dirty="0">
                <a:latin typeface="+mj-lt"/>
              </a:rPr>
              <a:t>            f[x][0] += max(f[i][1], f[i][0]);</a:t>
            </a:r>
          </a:p>
          <a:p>
            <a:r>
              <a:rPr lang="en-US" altLang="zh-CN" dirty="0">
                <a:latin typeface="+mj-lt"/>
              </a:rPr>
              <a:t>            f[x][1] += f[i][0];</a:t>
            </a:r>
          </a:p>
          <a:p>
            <a:r>
              <a:rPr lang="en-US" altLang="zh-CN" dirty="0">
                <a:latin typeface="+mj-lt"/>
              </a:rPr>
              <a:t>        }</a:t>
            </a:r>
          </a:p>
          <a:p>
            <a:r>
              <a:rPr lang="en-US" altLang="zh-CN" dirty="0">
                <a:latin typeface="+mj-lt"/>
              </a:rPr>
              <a:t>    </a:t>
            </a:r>
            <a:r>
              <a:rPr lang="en-US" altLang="zh-CN" dirty="0" smtClean="0">
                <a:latin typeface="+mj-lt"/>
              </a:rPr>
              <a:t>}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}</a:t>
            </a:r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r>
              <a:rPr lang="zh-CN" altLang="en-US" dirty="0" smtClean="0"/>
              <a:t>：没有上司的舞会</a:t>
            </a:r>
            <a:endParaRPr lang="zh-CN" altLang="en-US" dirty="0"/>
          </a:p>
        </p:txBody>
      </p:sp>
      <p:sp>
        <p:nvSpPr>
          <p:cNvPr id="5" name="爆炸形 1 4"/>
          <p:cNvSpPr/>
          <p:nvPr/>
        </p:nvSpPr>
        <p:spPr bwMode="auto">
          <a:xfrm rot="19890709">
            <a:off x="4092117" y="2901865"/>
            <a:ext cx="5328592" cy="1152128"/>
          </a:xfrm>
          <a:prstGeom prst="irregularSeal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树的最大独立集！</a:t>
            </a:r>
          </a:p>
        </p:txBody>
      </p:sp>
    </p:spTree>
    <p:extLst>
      <p:ext uri="{BB962C8B-B14F-4D97-AF65-F5344CB8AC3E}">
        <p14:creationId xmlns:p14="http://schemas.microsoft.com/office/powerpoint/2010/main" val="41281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Strategic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一城堡的所有的道路形成一个</a:t>
            </a:r>
            <a:r>
              <a:rPr lang="en-US" altLang="zh-CN" dirty="0"/>
              <a:t>n</a:t>
            </a:r>
            <a:r>
              <a:rPr lang="zh-CN" altLang="en-US" dirty="0"/>
              <a:t>个节点的树，如果在一个节点上放上一个士兵，那么和这个节点相连的边就会被看守住，问把所有边看守住最少需要放多少士兵。</a:t>
            </a:r>
          </a:p>
        </p:txBody>
      </p:sp>
      <p:sp>
        <p:nvSpPr>
          <p:cNvPr id="4" name="爆炸形 1 3"/>
          <p:cNvSpPr/>
          <p:nvPr/>
        </p:nvSpPr>
        <p:spPr bwMode="auto">
          <a:xfrm>
            <a:off x="323528" y="4005064"/>
            <a:ext cx="8172400" cy="2448272"/>
          </a:xfrm>
          <a:prstGeom prst="irregularSeal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树的最小点覆盖！</a:t>
            </a:r>
          </a:p>
        </p:txBody>
      </p:sp>
    </p:spTree>
    <p:extLst>
      <p:ext uri="{BB962C8B-B14F-4D97-AF65-F5344CB8AC3E}">
        <p14:creationId xmlns:p14="http://schemas.microsoft.com/office/powerpoint/2010/main" val="11789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8058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</a:t>
            </a:r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en-US" altLang="zh-CN" dirty="0"/>
          </a:p>
          <a:p>
            <a:r>
              <a:rPr lang="en-US" altLang="zh-CN" dirty="0">
                <a:latin typeface="+mj-lt"/>
              </a:rPr>
              <a:t>f[x][1]</a:t>
            </a:r>
            <a:r>
              <a:rPr lang="zh-CN" altLang="en-US" dirty="0">
                <a:latin typeface="+mj-lt"/>
              </a:rPr>
              <a:t>以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为根的子树在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上放置的士兵的最少所需的士兵</a:t>
            </a:r>
            <a:r>
              <a:rPr lang="zh-CN" altLang="en-US" dirty="0" smtClean="0">
                <a:latin typeface="+mj-lt"/>
              </a:rPr>
              <a:t>数目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f[x</a:t>
            </a:r>
            <a:r>
              <a:rPr lang="en-US" altLang="zh-CN" dirty="0">
                <a:latin typeface="+mj-lt"/>
              </a:rPr>
              <a:t>][0]</a:t>
            </a:r>
            <a:r>
              <a:rPr lang="zh-CN" altLang="en-US" dirty="0">
                <a:latin typeface="+mj-lt"/>
              </a:rPr>
              <a:t>以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为根的子树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上不放置的士兵的最少所需的士兵</a:t>
            </a:r>
            <a:r>
              <a:rPr lang="zh-CN" altLang="en-US" dirty="0" smtClean="0">
                <a:latin typeface="+mj-lt"/>
              </a:rPr>
              <a:t>数目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</a:t>
            </a:r>
            <a:endParaRPr lang="en-US" altLang="zh-CN" b="1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+mj-lt"/>
              </a:rPr>
              <a:t>f[x</a:t>
            </a:r>
            <a:r>
              <a:rPr lang="en-US" altLang="zh-CN" dirty="0">
                <a:latin typeface="+mj-lt"/>
              </a:rPr>
              <a:t>][1] =1 + </a:t>
            </a:r>
            <a:r>
              <a:rPr lang="el-GR" altLang="zh-CN" dirty="0">
                <a:latin typeface="+mj-lt"/>
              </a:rPr>
              <a:t>Σ </a:t>
            </a:r>
            <a:r>
              <a:rPr lang="en-US" altLang="zh-CN" dirty="0" smtClean="0">
                <a:latin typeface="+mj-lt"/>
              </a:rPr>
              <a:t>min(f[i][</a:t>
            </a:r>
            <a:r>
              <a:rPr lang="en-US" altLang="zh-CN" dirty="0">
                <a:latin typeface="+mj-lt"/>
              </a:rPr>
              <a:t>0],</a:t>
            </a:r>
            <a:r>
              <a:rPr lang="en-US" altLang="zh-CN" dirty="0" smtClean="0">
                <a:latin typeface="+mj-lt"/>
              </a:rPr>
              <a:t>f[i][</a:t>
            </a:r>
            <a:r>
              <a:rPr lang="en-US" altLang="zh-CN" dirty="0">
                <a:latin typeface="+mj-lt"/>
              </a:rPr>
              <a:t>1</a:t>
            </a:r>
            <a:r>
              <a:rPr lang="en-US" altLang="zh-CN" dirty="0" smtClean="0">
                <a:latin typeface="+mj-lt"/>
              </a:rPr>
              <a:t>]) </a:t>
            </a:r>
          </a:p>
          <a:p>
            <a:r>
              <a:rPr lang="en-US" altLang="zh-CN" dirty="0" smtClean="0">
                <a:latin typeface="+mj-lt"/>
              </a:rPr>
              <a:t>// x</a:t>
            </a:r>
            <a:r>
              <a:rPr lang="zh-CN" altLang="en-US" dirty="0">
                <a:latin typeface="+mj-lt"/>
              </a:rPr>
              <a:t>上放置的士兵，于是它的儿子们可放可不放</a:t>
            </a:r>
            <a:r>
              <a:rPr lang="zh-CN" altLang="en-US" dirty="0" smtClean="0">
                <a:latin typeface="+mj-lt"/>
              </a:rPr>
              <a:t>！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f[x</a:t>
            </a:r>
            <a:r>
              <a:rPr lang="en-US" altLang="zh-CN" dirty="0">
                <a:latin typeface="+mj-lt"/>
              </a:rPr>
              <a:t>][0] </a:t>
            </a:r>
            <a:r>
              <a:rPr lang="en-US" altLang="zh-CN" dirty="0" smtClean="0">
                <a:latin typeface="+mj-lt"/>
              </a:rPr>
              <a:t>=</a:t>
            </a:r>
            <a:r>
              <a:rPr lang="el-GR" altLang="zh-CN" dirty="0">
                <a:latin typeface="+mj-lt"/>
              </a:rPr>
              <a:t> Σ </a:t>
            </a:r>
            <a:r>
              <a:rPr lang="en-US" altLang="zh-CN" dirty="0" smtClean="0">
                <a:latin typeface="+mj-lt"/>
              </a:rPr>
              <a:t>f[i][</a:t>
            </a:r>
            <a:r>
              <a:rPr lang="en-US" altLang="zh-CN" dirty="0">
                <a:latin typeface="+mj-lt"/>
              </a:rPr>
              <a:t>1</a:t>
            </a:r>
            <a:r>
              <a:rPr lang="en-US" altLang="zh-CN" dirty="0" smtClean="0">
                <a:latin typeface="+mj-lt"/>
              </a:rPr>
              <a:t>]           </a:t>
            </a:r>
          </a:p>
          <a:p>
            <a:r>
              <a:rPr lang="en-US" altLang="zh-CN" dirty="0" smtClean="0">
                <a:latin typeface="+mj-lt"/>
              </a:rPr>
              <a:t>//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上不放置的士兵，它的儿子们都必须放</a:t>
            </a:r>
            <a:r>
              <a:rPr lang="zh-CN" altLang="en-US" dirty="0" smtClean="0">
                <a:latin typeface="+mj-lt"/>
              </a:rPr>
              <a:t>！</a:t>
            </a:r>
            <a:endParaRPr lang="en-US" altLang="zh-CN" dirty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(i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的</a:t>
            </a:r>
            <a:r>
              <a:rPr lang="zh-CN" altLang="en-US" dirty="0">
                <a:latin typeface="+mj-lt"/>
              </a:rPr>
              <a:t>儿子！！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zh-CN" altLang="en-US" dirty="0">
                <a:latin typeface="+mj-lt"/>
              </a:rPr>
              <a:t>结果为</a:t>
            </a:r>
            <a:r>
              <a:rPr lang="en-US" altLang="zh-CN" dirty="0">
                <a:latin typeface="+mj-lt"/>
              </a:rPr>
              <a:t>min(f[root][0], f[root][1])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704088"/>
            <a:ext cx="8712968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Strategic game(poj1463 )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3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(long x)</a:t>
            </a:r>
          </a:p>
          <a:p>
            <a:r>
              <a:rPr lang="en-US" altLang="zh-CN" dirty="0" smtClean="0">
                <a:latin typeface="+mj-lt"/>
              </a:rPr>
              <a:t>{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    v[x] = 1;</a:t>
            </a:r>
          </a:p>
          <a:p>
            <a:r>
              <a:rPr lang="en-US" altLang="zh-CN" dirty="0">
                <a:latin typeface="+mj-lt"/>
              </a:rPr>
              <a:t>    for (long i=0; i&lt;n; i++)</a:t>
            </a:r>
          </a:p>
          <a:p>
            <a:r>
              <a:rPr lang="en-US" altLang="zh-CN" dirty="0">
                <a:latin typeface="+mj-lt"/>
              </a:rPr>
              <a:t>    {</a:t>
            </a:r>
          </a:p>
          <a:p>
            <a:r>
              <a:rPr lang="en-US" altLang="zh-CN" dirty="0" smtClean="0">
                <a:latin typeface="+mj-lt"/>
              </a:rPr>
              <a:t>       if </a:t>
            </a:r>
            <a:r>
              <a:rPr lang="en-US" altLang="zh-CN" dirty="0">
                <a:latin typeface="+mj-lt"/>
              </a:rPr>
              <a:t>((!v[i]) &amp;&amp; (b[x][i]))</a:t>
            </a:r>
          </a:p>
          <a:p>
            <a:r>
              <a:rPr lang="en-US" altLang="zh-CN" dirty="0">
                <a:latin typeface="+mj-lt"/>
              </a:rPr>
              <a:t>        {</a:t>
            </a:r>
          </a:p>
          <a:p>
            <a:r>
              <a:rPr lang="en-US" altLang="zh-CN" dirty="0">
                <a:latin typeface="+mj-lt"/>
              </a:rPr>
              <a:t>           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(i);</a:t>
            </a:r>
          </a:p>
          <a:p>
            <a:r>
              <a:rPr lang="en-US" altLang="zh-CN" dirty="0">
                <a:latin typeface="+mj-lt"/>
              </a:rPr>
              <a:t>            f[x][0] += f[i][1];</a:t>
            </a:r>
          </a:p>
          <a:p>
            <a:r>
              <a:rPr lang="en-US" altLang="zh-CN" dirty="0">
                <a:latin typeface="+mj-lt"/>
              </a:rPr>
              <a:t>            f[x][1] += min(f[i][0], f[i][1]);</a:t>
            </a:r>
          </a:p>
          <a:p>
            <a:r>
              <a:rPr lang="en-US" altLang="zh-CN" dirty="0">
                <a:latin typeface="+mj-lt"/>
              </a:rPr>
              <a:t>        }</a:t>
            </a:r>
          </a:p>
          <a:p>
            <a:r>
              <a:rPr lang="en-US" altLang="zh-CN" dirty="0">
                <a:latin typeface="+mj-lt"/>
              </a:rPr>
              <a:t>    </a:t>
            </a:r>
            <a:r>
              <a:rPr lang="en-US" altLang="zh-CN" dirty="0" smtClean="0">
                <a:latin typeface="+mj-lt"/>
              </a:rPr>
              <a:t>}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}</a:t>
            </a:r>
            <a:endParaRPr lang="zh-CN" altLang="en-US" dirty="0">
              <a:latin typeface="+mj-lt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Strategic game(poj1463 )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5004048" y="1916832"/>
            <a:ext cx="4032448" cy="2826928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关于树的点覆盖问题，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解法还有贪心，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二分图匹配等等。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由于课程安排，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我们不能在此进行讨论，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希望学有余力的同学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自己找资料进行学习！！</a:t>
            </a:r>
          </a:p>
        </p:txBody>
      </p:sp>
    </p:spTree>
    <p:extLst>
      <p:ext uri="{BB962C8B-B14F-4D97-AF65-F5344CB8AC3E}">
        <p14:creationId xmlns:p14="http://schemas.microsoft.com/office/powerpoint/2010/main" val="975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/>
              <a:t>Cell Phone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给你一棵无向树，问你最少用多少个点可以覆盖掉所有其他的点。</a:t>
            </a:r>
          </a:p>
          <a:p>
            <a:r>
              <a:rPr lang="zh-CN" altLang="en-US" dirty="0"/>
              <a:t>（一个点被盖，它自己和与它相邻的点都算被覆盖）</a:t>
            </a:r>
          </a:p>
          <a:p>
            <a:endParaRPr lang="zh-CN" altLang="en-US" dirty="0"/>
          </a:p>
        </p:txBody>
      </p:sp>
      <p:sp>
        <p:nvSpPr>
          <p:cNvPr id="4" name="横卷形 3"/>
          <p:cNvSpPr/>
          <p:nvPr/>
        </p:nvSpPr>
        <p:spPr bwMode="auto">
          <a:xfrm rot="21418623">
            <a:off x="500439" y="4124533"/>
            <a:ext cx="7299711" cy="1440160"/>
          </a:xfrm>
          <a:prstGeom prst="horizontalScroll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r>
              <a:rPr lang="zh-CN" altLang="en-US" sz="4800" b="1" dirty="0" smtClean="0">
                <a:latin typeface="华文行楷" pitchFamily="2" charset="-122"/>
                <a:ea typeface="华文行楷" pitchFamily="2" charset="-122"/>
              </a:rPr>
              <a:t>       树</a:t>
            </a:r>
            <a:r>
              <a:rPr lang="zh-CN" altLang="en-US" sz="4800" b="1" dirty="0">
                <a:latin typeface="华文行楷" pitchFamily="2" charset="-122"/>
                <a:ea typeface="华文行楷" pitchFamily="2" charset="-122"/>
              </a:rPr>
              <a:t>的最小支配集</a:t>
            </a:r>
          </a:p>
        </p:txBody>
      </p:sp>
    </p:spTree>
    <p:extLst>
      <p:ext uri="{BB962C8B-B14F-4D97-AF65-F5344CB8AC3E}">
        <p14:creationId xmlns:p14="http://schemas.microsoft.com/office/powerpoint/2010/main" val="364492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6886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①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[i][0]</a:t>
            </a:r>
            <a:r>
              <a:rPr lang="zh-CN" altLang="en-US" dirty="0" smtClean="0">
                <a:latin typeface="+mj-lt"/>
              </a:rPr>
              <a:t>：选点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</a:t>
            </a:r>
            <a:r>
              <a:rPr lang="zh-CN" altLang="en-US" dirty="0">
                <a:latin typeface="+mj-lt"/>
              </a:rPr>
              <a:t>并且以点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为根的子树都被</a:t>
            </a:r>
            <a:r>
              <a:rPr lang="zh-CN" altLang="en-US" dirty="0" smtClean="0">
                <a:latin typeface="+mj-lt"/>
              </a:rPr>
              <a:t>覆盖了。</a:t>
            </a:r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②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[i][1]</a:t>
            </a:r>
            <a:r>
              <a:rPr lang="zh-CN" altLang="en-US" dirty="0" smtClean="0">
                <a:latin typeface="+mj-lt"/>
              </a:rPr>
              <a:t>：</a:t>
            </a:r>
            <a:r>
              <a:rPr lang="zh-CN" altLang="en-US" dirty="0">
                <a:latin typeface="+mj-lt"/>
              </a:rPr>
              <a:t>不</a:t>
            </a:r>
            <a:r>
              <a:rPr lang="zh-CN" altLang="en-US" dirty="0" smtClean="0">
                <a:latin typeface="+mj-lt"/>
              </a:rPr>
              <a:t>选点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被其儿子覆盖</a:t>
            </a:r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③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[i][2]</a:t>
            </a:r>
            <a:r>
              <a:rPr lang="zh-CN" altLang="en-US" dirty="0" smtClean="0">
                <a:latin typeface="+mj-lt"/>
              </a:rPr>
              <a:t>：</a:t>
            </a:r>
            <a:r>
              <a:rPr lang="zh-CN" altLang="en-US" dirty="0">
                <a:latin typeface="+mj-lt"/>
              </a:rPr>
              <a:t>不</a:t>
            </a:r>
            <a:r>
              <a:rPr lang="zh-CN" altLang="en-US" dirty="0" smtClean="0">
                <a:latin typeface="+mj-lt"/>
              </a:rPr>
              <a:t>选点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没有被子</a:t>
            </a:r>
            <a:r>
              <a:rPr lang="zh-CN" altLang="en-US" dirty="0">
                <a:latin typeface="+mj-lt"/>
              </a:rPr>
              <a:t>节点</a:t>
            </a:r>
            <a:r>
              <a:rPr lang="zh-CN" altLang="en-US" dirty="0" smtClean="0">
                <a:latin typeface="+mj-lt"/>
              </a:rPr>
              <a:t>覆盖（被其父亲覆盖）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转移方程</a:t>
            </a:r>
            <a:endParaRPr lang="zh-CN" altLang="en-US" dirty="0">
              <a:latin typeface="+mj-lt"/>
            </a:endParaRPr>
          </a:p>
          <a:p>
            <a:r>
              <a:rPr lang="pl-PL" altLang="zh-CN" dirty="0">
                <a:latin typeface="+mj-lt"/>
              </a:rPr>
              <a:t>dp[i][0]=1+Σmin(dp[u][0],dp[u][1],dp[u][2</a:t>
            </a:r>
            <a:r>
              <a:rPr lang="pl-PL" altLang="zh-CN" dirty="0" smtClean="0">
                <a:latin typeface="+mj-lt"/>
              </a:rPr>
              <a:t>])</a:t>
            </a:r>
            <a:r>
              <a:rPr lang="en-US" altLang="zh-CN" dirty="0" smtClean="0">
                <a:latin typeface="+mj-lt"/>
              </a:rPr>
              <a:t> 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zh-CN" altLang="en-US" dirty="0"/>
              <a:t>是</a:t>
            </a:r>
            <a:r>
              <a:rPr lang="en-US" altLang="zh-CN" dirty="0"/>
              <a:t>i</a:t>
            </a:r>
            <a:r>
              <a:rPr lang="zh-CN" altLang="en-US" dirty="0"/>
              <a:t>的儿子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j-lt"/>
            </a:endParaRPr>
          </a:p>
          <a:p>
            <a:r>
              <a:rPr lang="pl-PL" altLang="zh-CN" dirty="0" smtClean="0">
                <a:latin typeface="+mj-lt"/>
              </a:rPr>
              <a:t>dp[i][</a:t>
            </a:r>
            <a:r>
              <a:rPr lang="en-US" altLang="zh-CN" dirty="0" smtClean="0">
                <a:latin typeface="+mj-lt"/>
              </a:rPr>
              <a:t>2</a:t>
            </a:r>
            <a:r>
              <a:rPr lang="pl-PL" altLang="zh-CN" dirty="0" smtClean="0">
                <a:latin typeface="+mj-lt"/>
              </a:rPr>
              <a:t>]=Σ(dp[u][</a:t>
            </a:r>
            <a:r>
              <a:rPr lang="en-US" altLang="zh-CN" dirty="0" smtClean="0">
                <a:latin typeface="+mj-lt"/>
              </a:rPr>
              <a:t>1</a:t>
            </a:r>
            <a:r>
              <a:rPr lang="pl-PL" altLang="zh-CN" dirty="0" smtClean="0">
                <a:latin typeface="+mj-lt"/>
              </a:rPr>
              <a:t>]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zh-CN" altLang="en-US" dirty="0">
                <a:latin typeface="+mj-lt"/>
              </a:rPr>
              <a:t>对于</a:t>
            </a:r>
            <a:r>
              <a:rPr lang="en-US" altLang="zh-CN" dirty="0" err="1" smtClean="0">
                <a:latin typeface="+mj-lt"/>
              </a:rPr>
              <a:t>dp</a:t>
            </a:r>
            <a:r>
              <a:rPr lang="en-US" altLang="zh-CN" dirty="0" smtClean="0">
                <a:latin typeface="+mj-lt"/>
              </a:rPr>
              <a:t>[i][1]</a:t>
            </a:r>
            <a:r>
              <a:rPr lang="zh-CN" altLang="en-US" dirty="0" smtClean="0">
                <a:latin typeface="+mj-lt"/>
              </a:rPr>
              <a:t>的讨论稍微复杂一点</a:t>
            </a:r>
            <a:r>
              <a:rPr lang="en-US" altLang="zh-CN" dirty="0" smtClean="0">
                <a:latin typeface="+mj-lt"/>
              </a:rPr>
              <a:t>——</a:t>
            </a:r>
            <a:r>
              <a:rPr lang="zh-CN" altLang="en-US" dirty="0" smtClean="0">
                <a:latin typeface="+mj-lt"/>
              </a:rPr>
              <a:t>他的所有儿子里面必须有一个取</a:t>
            </a:r>
            <a:r>
              <a:rPr lang="en-US" altLang="zh-CN" dirty="0" err="1" smtClean="0">
                <a:latin typeface="+mj-lt"/>
              </a:rPr>
              <a:t>dp</a:t>
            </a:r>
            <a:r>
              <a:rPr lang="en-US" altLang="zh-CN" dirty="0" smtClean="0">
                <a:latin typeface="+mj-lt"/>
              </a:rPr>
              <a:t>[u][1]</a:t>
            </a:r>
          </a:p>
          <a:p>
            <a:r>
              <a:rPr lang="en-US" altLang="zh-CN" dirty="0" smtClean="0">
                <a:latin typeface="+mj-lt"/>
              </a:rPr>
              <a:t> </a:t>
            </a:r>
            <a:r>
              <a:rPr lang="zh-CN" altLang="en-US" dirty="0" smtClean="0">
                <a:latin typeface="+mj-lt"/>
              </a:rPr>
              <a:t>那么：</a:t>
            </a:r>
            <a:r>
              <a:rPr lang="en-US" altLang="zh-CN" dirty="0" smtClean="0">
                <a:latin typeface="+mj-lt"/>
              </a:rPr>
              <a:t>if(i</a:t>
            </a:r>
            <a:r>
              <a:rPr lang="zh-CN" altLang="en-US" dirty="0">
                <a:latin typeface="+mj-lt"/>
              </a:rPr>
              <a:t>没有子节点</a:t>
            </a:r>
            <a:r>
              <a:rPr lang="en-US" altLang="zh-CN" dirty="0">
                <a:latin typeface="+mj-lt"/>
              </a:rPr>
              <a:t>)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[i][1]=INF</a:t>
            </a:r>
          </a:p>
          <a:p>
            <a:r>
              <a:rPr lang="en-US" altLang="zh-CN" dirty="0">
                <a:latin typeface="+mj-lt"/>
              </a:rPr>
              <a:t>else 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[i][1]=</a:t>
            </a:r>
            <a:r>
              <a:rPr lang="el-GR" altLang="zh-CN" dirty="0">
                <a:latin typeface="+mj-lt"/>
              </a:rPr>
              <a:t>Σ</a:t>
            </a:r>
            <a:r>
              <a:rPr lang="en-US" altLang="zh-CN" dirty="0">
                <a:latin typeface="+mj-lt"/>
              </a:rPr>
              <a:t>min(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[u][0],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[u][1])+</a:t>
            </a:r>
            <a:r>
              <a:rPr lang="en-US" altLang="zh-CN" dirty="0" err="1" smtClean="0">
                <a:latin typeface="+mj-lt"/>
              </a:rPr>
              <a:t>inc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>
                <a:latin typeface="+mj-lt"/>
              </a:rPr>
              <a:t>其中对于</a:t>
            </a:r>
            <a:r>
              <a:rPr lang="en-US" altLang="zh-CN" dirty="0" err="1">
                <a:latin typeface="+mj-lt"/>
              </a:rPr>
              <a:t>inc</a:t>
            </a:r>
            <a:r>
              <a:rPr lang="zh-CN" altLang="en-US" dirty="0">
                <a:latin typeface="+mj-lt"/>
              </a:rPr>
              <a:t>有：</a:t>
            </a:r>
          </a:p>
          <a:p>
            <a:r>
              <a:rPr lang="en-US" altLang="zh-CN" dirty="0">
                <a:latin typeface="+mj-lt"/>
              </a:rPr>
              <a:t>if(</a:t>
            </a:r>
            <a:r>
              <a:rPr lang="zh-CN" altLang="en-US" dirty="0">
                <a:latin typeface="+mj-lt"/>
              </a:rPr>
              <a:t>上面式子中的</a:t>
            </a:r>
            <a:r>
              <a:rPr lang="el-GR" altLang="zh-CN" dirty="0">
                <a:latin typeface="+mj-lt"/>
              </a:rPr>
              <a:t>Σ</a:t>
            </a:r>
            <a:r>
              <a:rPr lang="en-US" altLang="zh-CN" dirty="0">
                <a:latin typeface="+mj-lt"/>
              </a:rPr>
              <a:t>min(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[u][0],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[u][1])</a:t>
            </a:r>
            <a:r>
              <a:rPr lang="zh-CN" altLang="en-US" dirty="0">
                <a:latin typeface="+mj-lt"/>
              </a:rPr>
              <a:t>中包含某个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[u][0])</a:t>
            </a:r>
            <a:r>
              <a:rPr lang="en-US" altLang="zh-CN" dirty="0" err="1">
                <a:latin typeface="+mj-lt"/>
              </a:rPr>
              <a:t>inc</a:t>
            </a:r>
            <a:r>
              <a:rPr lang="en-US" altLang="zh-CN" dirty="0">
                <a:latin typeface="+mj-lt"/>
              </a:rPr>
              <a:t>=0;</a:t>
            </a:r>
          </a:p>
          <a:p>
            <a:r>
              <a:rPr lang="en-US" altLang="zh-CN" dirty="0">
                <a:latin typeface="+mj-lt"/>
              </a:rPr>
              <a:t>else </a:t>
            </a:r>
            <a:r>
              <a:rPr lang="en-US" altLang="zh-CN" dirty="0" err="1">
                <a:latin typeface="+mj-lt"/>
              </a:rPr>
              <a:t>inc</a:t>
            </a:r>
            <a:r>
              <a:rPr lang="en-US" altLang="zh-CN" dirty="0">
                <a:latin typeface="+mj-lt"/>
              </a:rPr>
              <a:t>=min(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[u][0]-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[u][1])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/>
              <a:t>Cell Phone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" y="0"/>
            <a:ext cx="8774698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3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树的最小点覆盖，最小支配集，最大独立集都还存在贪心解法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5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：二叉苹果树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有</a:t>
            </a:r>
            <a:r>
              <a:rPr lang="zh-CN" altLang="en-US" dirty="0">
                <a:latin typeface="+mj-lt"/>
              </a:rPr>
              <a:t>一棵苹果树，苹果树的是一棵二叉树，共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个节点，树节点编号为</a:t>
            </a:r>
            <a:r>
              <a:rPr lang="en-US" altLang="zh-CN" dirty="0">
                <a:latin typeface="+mj-lt"/>
              </a:rPr>
              <a:t>1~N</a:t>
            </a:r>
            <a:r>
              <a:rPr lang="zh-CN" altLang="en-US" dirty="0">
                <a:latin typeface="+mj-lt"/>
              </a:rPr>
              <a:t>，编号为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的节点为树根，边可理解为树的分枝，每个分支都长着若干个苹果，现在要要求减去若干个分支，保留</a:t>
            </a:r>
            <a:r>
              <a:rPr lang="en-US" altLang="zh-CN" dirty="0">
                <a:latin typeface="+mj-lt"/>
              </a:rPr>
              <a:t>M</a:t>
            </a:r>
            <a:r>
              <a:rPr lang="zh-CN" altLang="en-US" dirty="0">
                <a:latin typeface="+mj-lt"/>
              </a:rPr>
              <a:t>个分支，要求这</a:t>
            </a:r>
            <a:r>
              <a:rPr lang="en-US" altLang="zh-CN" dirty="0">
                <a:latin typeface="+mj-lt"/>
              </a:rPr>
              <a:t>M</a:t>
            </a:r>
            <a:r>
              <a:rPr lang="zh-CN" altLang="en-US" dirty="0">
                <a:latin typeface="+mj-lt"/>
              </a:rPr>
              <a:t>个分支的苹果数量最多。</a:t>
            </a:r>
          </a:p>
        </p:txBody>
      </p:sp>
    </p:spTree>
    <p:extLst>
      <p:ext uri="{BB962C8B-B14F-4D97-AF65-F5344CB8AC3E}">
        <p14:creationId xmlns:p14="http://schemas.microsoft.com/office/powerpoint/2010/main" val="3245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zh-CN" altLang="en-US" dirty="0"/>
              <a:t>二叉苹果树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f[u</a:t>
            </a:r>
            <a:r>
              <a:rPr lang="en-US" altLang="zh-CN" dirty="0">
                <a:latin typeface="+mj-lt"/>
              </a:rPr>
              <a:t>][j]</a:t>
            </a:r>
            <a:r>
              <a:rPr lang="zh-CN" altLang="en-US" dirty="0">
                <a:latin typeface="+mj-lt"/>
              </a:rPr>
              <a:t>表示在以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为根的子树保留</a:t>
            </a:r>
            <a:r>
              <a:rPr lang="en-US" altLang="zh-CN" dirty="0">
                <a:latin typeface="+mj-lt"/>
              </a:rPr>
              <a:t>j</a:t>
            </a:r>
            <a:r>
              <a:rPr lang="zh-CN" altLang="en-US" dirty="0">
                <a:latin typeface="+mj-lt"/>
              </a:rPr>
              <a:t>个分支可以得到的最大苹果</a:t>
            </a:r>
            <a:r>
              <a:rPr lang="zh-CN" altLang="en-US" dirty="0" smtClean="0">
                <a:latin typeface="+mj-lt"/>
              </a:rPr>
              <a:t>数量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转移方程</a:t>
            </a:r>
            <a:endParaRPr lang="en-US" altLang="zh-C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97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什么是树？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3888432" cy="288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8772" y="2132856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华文行楷" pitchFamily="2" charset="-122"/>
                <a:ea typeface="华文行楷" pitchFamily="2" charset="-122"/>
              </a:rPr>
              <a:t>父亲</a:t>
            </a:r>
            <a:endParaRPr lang="en-US" altLang="zh-CN" sz="72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7200" dirty="0" smtClean="0">
                <a:latin typeface="华文行楷" pitchFamily="2" charset="-122"/>
                <a:ea typeface="华文行楷" pitchFamily="2" charset="-122"/>
              </a:rPr>
              <a:t>儿子</a:t>
            </a:r>
            <a:endParaRPr lang="en-US" altLang="zh-CN" sz="72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7200" dirty="0">
                <a:latin typeface="华文行楷" pitchFamily="2" charset="-122"/>
                <a:ea typeface="华文行楷" pitchFamily="2" charset="-122"/>
              </a:rPr>
              <a:t>根</a:t>
            </a:r>
          </a:p>
        </p:txBody>
      </p:sp>
    </p:spTree>
    <p:extLst>
      <p:ext uri="{BB962C8B-B14F-4D97-AF65-F5344CB8AC3E}">
        <p14:creationId xmlns:p14="http://schemas.microsoft.com/office/powerpoint/2010/main" val="34510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如果是多叉树怎么办？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latin typeface="+mj-lt"/>
              </a:rPr>
              <a:t>F[u][j] = max(f[u][k] + f[v][j – k - 1] + W)</a:t>
            </a:r>
          </a:p>
          <a:p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分别是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的儿子，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边上的苹果数目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属于</a:t>
            </a:r>
            <a:r>
              <a:rPr lang="en-US" altLang="zh-CN" dirty="0">
                <a:latin typeface="+mj-lt"/>
              </a:rPr>
              <a:t>[0, j]</a:t>
            </a:r>
          </a:p>
          <a:p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int</a:t>
            </a:r>
            <a:r>
              <a:rPr lang="en-US" altLang="zh-CN" dirty="0">
                <a:latin typeface="+mj-lt"/>
              </a:rPr>
              <a:t> u)</a:t>
            </a:r>
          </a:p>
          <a:p>
            <a:r>
              <a:rPr lang="en-US" altLang="zh-CN" dirty="0">
                <a:latin typeface="+mj-lt"/>
              </a:rPr>
              <a:t>{</a:t>
            </a:r>
          </a:p>
          <a:p>
            <a:r>
              <a:rPr lang="en-US" altLang="zh-CN" dirty="0" smtClean="0">
                <a:latin typeface="+mj-lt"/>
              </a:rPr>
              <a:t>     </a:t>
            </a:r>
            <a:r>
              <a:rPr lang="en-US" altLang="zh-CN" dirty="0" err="1" smtClean="0">
                <a:latin typeface="+mj-lt"/>
              </a:rPr>
              <a:t>vis</a:t>
            </a:r>
            <a:r>
              <a:rPr lang="en-US" altLang="zh-CN" dirty="0" smtClean="0">
                <a:latin typeface="+mj-lt"/>
              </a:rPr>
              <a:t>[u</a:t>
            </a:r>
            <a:r>
              <a:rPr lang="en-US" altLang="zh-CN" dirty="0">
                <a:latin typeface="+mj-lt"/>
              </a:rPr>
              <a:t>]=</a:t>
            </a:r>
            <a:r>
              <a:rPr lang="en-US" altLang="zh-CN" dirty="0" smtClean="0">
                <a:latin typeface="+mj-lt"/>
              </a:rPr>
              <a:t>1;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i,v,w,j,k,son</a:t>
            </a:r>
            <a:r>
              <a:rPr lang="en-US" altLang="zh-CN" dirty="0">
                <a:latin typeface="+mj-lt"/>
              </a:rPr>
              <a:t>=0;</a:t>
            </a:r>
          </a:p>
          <a:p>
            <a:r>
              <a:rPr lang="en-US" altLang="zh-CN" dirty="0" smtClean="0">
                <a:latin typeface="+mj-lt"/>
              </a:rPr>
              <a:t>      for(i=head[u</a:t>
            </a:r>
            <a:r>
              <a:rPr lang="en-US" altLang="zh-CN" dirty="0">
                <a:latin typeface="+mj-lt"/>
              </a:rPr>
              <a:t>];i!=-1;i=e[i].next)</a:t>
            </a:r>
          </a:p>
          <a:p>
            <a:r>
              <a:rPr lang="en-US" altLang="zh-CN" dirty="0" smtClean="0">
                <a:latin typeface="+mj-lt"/>
              </a:rPr>
              <a:t>      {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v=e[i</a:t>
            </a:r>
            <a:r>
              <a:rPr lang="en-US" altLang="zh-CN" dirty="0">
                <a:latin typeface="+mj-lt"/>
              </a:rPr>
              <a:t>].</a:t>
            </a:r>
            <a:r>
              <a:rPr lang="en-US" altLang="zh-CN" dirty="0" err="1">
                <a:latin typeface="+mj-lt"/>
              </a:rPr>
              <a:t>ed;w</a:t>
            </a:r>
            <a:r>
              <a:rPr lang="en-US" altLang="zh-CN" dirty="0">
                <a:latin typeface="+mj-lt"/>
              </a:rPr>
              <a:t>=e[i].w;</a:t>
            </a: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if(</a:t>
            </a:r>
            <a:r>
              <a:rPr lang="en-US" altLang="zh-CN" dirty="0" err="1" smtClean="0">
                <a:latin typeface="+mj-lt"/>
              </a:rPr>
              <a:t>vis</a:t>
            </a:r>
            <a:r>
              <a:rPr lang="en-US" altLang="zh-CN" dirty="0" smtClean="0">
                <a:latin typeface="+mj-lt"/>
              </a:rPr>
              <a:t>[v</a:t>
            </a:r>
            <a:r>
              <a:rPr lang="en-US" altLang="zh-CN" dirty="0">
                <a:latin typeface="+mj-lt"/>
              </a:rPr>
              <a:t>]==1)continue;</a:t>
            </a: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dfs</a:t>
            </a:r>
            <a:r>
              <a:rPr lang="en-US" altLang="zh-CN" dirty="0" smtClean="0">
                <a:latin typeface="+mj-lt"/>
              </a:rPr>
              <a:t>(v</a:t>
            </a:r>
            <a:r>
              <a:rPr lang="en-US" altLang="zh-CN" dirty="0">
                <a:latin typeface="+mj-lt"/>
              </a:rPr>
              <a:t>);</a:t>
            </a: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for(k=</a:t>
            </a:r>
            <a:r>
              <a:rPr lang="en-US" altLang="zh-CN" dirty="0" err="1" smtClean="0">
                <a:latin typeface="+mj-lt"/>
              </a:rPr>
              <a:t>m;k</a:t>
            </a:r>
            <a:r>
              <a:rPr lang="en-US" altLang="zh-CN" dirty="0">
                <a:latin typeface="+mj-lt"/>
              </a:rPr>
              <a:t>&gt;=1;k-</a:t>
            </a:r>
            <a:r>
              <a:rPr lang="en-US" altLang="zh-CN" dirty="0" smtClean="0">
                <a:latin typeface="+mj-lt"/>
              </a:rPr>
              <a:t>-)</a:t>
            </a:r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	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{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      for(j=1;j</a:t>
            </a:r>
            <a:r>
              <a:rPr lang="en-US" altLang="zh-CN" dirty="0">
                <a:latin typeface="+mj-lt"/>
              </a:rPr>
              <a:t>&lt;=</a:t>
            </a:r>
            <a:r>
              <a:rPr lang="en-US" altLang="zh-CN" dirty="0" err="1">
                <a:latin typeface="+mj-lt"/>
              </a:rPr>
              <a:t>k;j</a:t>
            </a:r>
            <a:r>
              <a:rPr lang="en-US" altLang="zh-CN" dirty="0">
                <a:latin typeface="+mj-lt"/>
              </a:rPr>
              <a:t>++)//</a:t>
            </a:r>
            <a:r>
              <a:rPr lang="zh-CN" altLang="en-US" dirty="0">
                <a:latin typeface="+mj-lt"/>
              </a:rPr>
              <a:t>在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节点的子树中选择</a:t>
            </a:r>
            <a:r>
              <a:rPr lang="en-US" altLang="zh-CN" dirty="0">
                <a:latin typeface="+mj-lt"/>
              </a:rPr>
              <a:t>j</a:t>
            </a:r>
            <a:r>
              <a:rPr lang="zh-CN" altLang="en-US" dirty="0">
                <a:latin typeface="+mj-lt"/>
              </a:rPr>
              <a:t>条边</a:t>
            </a:r>
          </a:p>
          <a:p>
            <a:r>
              <a:rPr lang="zh-CN" altLang="en-US" dirty="0" smtClean="0">
                <a:latin typeface="+mj-lt"/>
              </a:rPr>
              <a:t>                         </a:t>
            </a:r>
            <a:r>
              <a:rPr lang="en-US" altLang="zh-CN" dirty="0" smtClean="0">
                <a:latin typeface="+mj-lt"/>
              </a:rPr>
              <a:t>if(f[u</a:t>
            </a:r>
            <a:r>
              <a:rPr lang="en-US" altLang="zh-CN" dirty="0">
                <a:latin typeface="+mj-lt"/>
              </a:rPr>
              <a:t>][k</a:t>
            </a:r>
            <a:r>
              <a:rPr lang="en-US" altLang="zh-CN" dirty="0" smtClean="0">
                <a:latin typeface="+mj-lt"/>
              </a:rPr>
              <a:t>]&lt;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[u</a:t>
            </a:r>
            <a:r>
              <a:rPr lang="en-US" altLang="zh-CN" dirty="0">
                <a:latin typeface="+mj-lt"/>
              </a:rPr>
              <a:t>][k-j</a:t>
            </a:r>
            <a:r>
              <a:rPr lang="en-US" altLang="zh-CN" dirty="0" smtClean="0">
                <a:latin typeface="+mj-lt"/>
              </a:rPr>
              <a:t>]+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[v</a:t>
            </a:r>
            <a:r>
              <a:rPr lang="en-US" altLang="zh-CN" dirty="0">
                <a:latin typeface="+mj-lt"/>
              </a:rPr>
              <a:t>][j-1]+w</a:t>
            </a:r>
            <a:r>
              <a:rPr lang="en-US" altLang="zh-CN" dirty="0" smtClean="0">
                <a:latin typeface="+mj-lt"/>
              </a:rPr>
              <a:t>)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		</a:t>
            </a:r>
            <a:r>
              <a:rPr lang="en-US" altLang="zh-CN" dirty="0" smtClean="0">
                <a:latin typeface="+mj-lt"/>
              </a:rPr>
              <a:t>    f[u</a:t>
            </a:r>
            <a:r>
              <a:rPr lang="en-US" altLang="zh-CN" dirty="0">
                <a:latin typeface="+mj-lt"/>
              </a:rPr>
              <a:t>][k</a:t>
            </a:r>
            <a:r>
              <a:rPr lang="en-US" altLang="zh-CN" dirty="0" smtClean="0">
                <a:latin typeface="+mj-lt"/>
              </a:rPr>
              <a:t>]=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[u</a:t>
            </a:r>
            <a:r>
              <a:rPr lang="en-US" altLang="zh-CN" dirty="0">
                <a:latin typeface="+mj-lt"/>
              </a:rPr>
              <a:t>][k-j</a:t>
            </a:r>
            <a:r>
              <a:rPr lang="en-US" altLang="zh-CN" dirty="0" smtClean="0">
                <a:latin typeface="+mj-lt"/>
              </a:rPr>
              <a:t>]+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[v</a:t>
            </a:r>
            <a:r>
              <a:rPr lang="en-US" altLang="zh-CN" dirty="0">
                <a:latin typeface="+mj-lt"/>
              </a:rPr>
              <a:t>][j-1]+w;</a:t>
            </a:r>
          </a:p>
          <a:p>
            <a:r>
              <a:rPr lang="en-US" altLang="zh-CN" dirty="0" smtClean="0">
                <a:latin typeface="+mj-lt"/>
              </a:rPr>
              <a:t>                              //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与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有一条边，所以加上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[v][j-1]</a:t>
            </a:r>
          </a:p>
          <a:p>
            <a:r>
              <a:rPr lang="en-US" altLang="zh-CN" dirty="0" smtClean="0">
                <a:latin typeface="+mj-lt"/>
              </a:rPr>
              <a:t>           }</a:t>
            </a:r>
            <a:endParaRPr lang="en-US" altLang="zh-CN" dirty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     }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}		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0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：树的直径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树的直径定义为：树中距离</a:t>
            </a:r>
            <a:r>
              <a:rPr lang="zh-CN" altLang="en-US" dirty="0"/>
              <a:t>最</a:t>
            </a:r>
            <a:r>
              <a:rPr lang="zh-CN" altLang="en-US" dirty="0" smtClean="0"/>
              <a:t>远的两个点的距离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+mj-lt"/>
              </a:rPr>
              <a:t>题目大意：给定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个敌方据点，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为司令部，其他点各有一条边相连构成一棵树，每条边都有一个权值</a:t>
            </a:r>
            <a:r>
              <a:rPr lang="en-US" altLang="zh-CN" dirty="0">
                <a:latin typeface="+mj-lt"/>
              </a:rPr>
              <a:t>cost</a:t>
            </a:r>
            <a:r>
              <a:rPr lang="zh-CN" altLang="en-US" dirty="0">
                <a:latin typeface="+mj-lt"/>
              </a:rPr>
              <a:t>表示破坏这条边的费用，叶子节点为前线。现要切断前线和司令部的联系，每次切断边的费用不能超过上限</a:t>
            </a:r>
            <a:r>
              <a:rPr lang="en-US" altLang="zh-CN" dirty="0">
                <a:latin typeface="+mj-lt"/>
              </a:rPr>
              <a:t>limit</a:t>
            </a:r>
            <a:r>
              <a:rPr lang="zh-CN" altLang="en-US" dirty="0">
                <a:latin typeface="+mj-lt"/>
              </a:rPr>
              <a:t>，问切断所有前线与司令部联系所花费的总费用少于</a:t>
            </a:r>
            <a:r>
              <a:rPr lang="en-US" altLang="zh-CN" dirty="0">
                <a:latin typeface="+mj-lt"/>
              </a:rPr>
              <a:t>m</a:t>
            </a:r>
            <a:r>
              <a:rPr lang="zh-CN" altLang="en-US" dirty="0">
                <a:latin typeface="+mj-lt"/>
              </a:rPr>
              <a:t>时的最小</a:t>
            </a:r>
            <a:r>
              <a:rPr lang="en-US" altLang="zh-CN" dirty="0">
                <a:latin typeface="+mj-lt"/>
              </a:rPr>
              <a:t>limit</a:t>
            </a:r>
            <a:r>
              <a:rPr lang="zh-CN" altLang="en-US" dirty="0">
                <a:latin typeface="+mj-lt"/>
              </a:rPr>
              <a:t>。</a:t>
            </a:r>
            <a:r>
              <a:rPr lang="en-US" altLang="zh-CN" dirty="0">
                <a:latin typeface="+mj-lt"/>
              </a:rPr>
              <a:t>1&lt;=n&lt;=1000,1&lt;=m&lt;=100</a:t>
            </a:r>
            <a:r>
              <a:rPr lang="zh-CN" altLang="en-US" dirty="0">
                <a:latin typeface="+mj-lt"/>
              </a:rPr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27385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最大值最小</a:t>
            </a:r>
            <a:r>
              <a:rPr lang="en-US" altLang="zh-CN" dirty="0" smtClean="0"/>
              <a:t>——</a:t>
            </a:r>
          </a:p>
          <a:p>
            <a:r>
              <a:rPr lang="zh-CN" altLang="en-US" dirty="0"/>
              <a:t>二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怎么检验？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/>
              <a:t>f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</a:t>
            </a:r>
            <a:r>
              <a:rPr lang="zh-CN" altLang="en-US" dirty="0"/>
              <a:t>为切断</a:t>
            </a:r>
            <a:r>
              <a:rPr lang="en-US" altLang="zh-CN" dirty="0" err="1"/>
              <a:t>i</a:t>
            </a:r>
            <a:r>
              <a:rPr lang="zh-CN" altLang="en-US" dirty="0"/>
              <a:t>的所有子孙叶子所花费的最小</a:t>
            </a:r>
            <a:r>
              <a:rPr lang="zh-CN" altLang="en-US" dirty="0" smtClean="0"/>
              <a:t>费用</a:t>
            </a:r>
            <a:endParaRPr lang="en-US" altLang="zh-CN" dirty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]+=min(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[k],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][k] 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(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][k] &lt;= limit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else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 +=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9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：消防站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Z</a:t>
            </a:r>
            <a:r>
              <a:rPr lang="zh-CN" altLang="zh-CN" dirty="0"/>
              <a:t>国有</a:t>
            </a:r>
            <a:r>
              <a:rPr lang="en-US" altLang="zh-CN" dirty="0"/>
              <a:t>n</a:t>
            </a:r>
            <a:r>
              <a:rPr lang="zh-CN" altLang="zh-CN" dirty="0"/>
              <a:t>个城市，从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给这些城市编号。城市之间连着高速公路，并且每两个城市之间有且只有一条通路。不同的高速公路可能有不同的长度。最近</a:t>
            </a:r>
            <a:r>
              <a:rPr lang="en-US" altLang="zh-CN" dirty="0"/>
              <a:t>Z</a:t>
            </a:r>
            <a:r>
              <a:rPr lang="zh-CN" altLang="zh-CN" dirty="0"/>
              <a:t>国经常发生火灾，所以当地政府决定在某些城市修建一些消防站。在城市</a:t>
            </a:r>
            <a:r>
              <a:rPr lang="en-US" altLang="zh-CN" dirty="0"/>
              <a:t>k</a:t>
            </a:r>
            <a:r>
              <a:rPr lang="zh-CN" altLang="zh-CN" dirty="0"/>
              <a:t>修建一个消防站须要花费大小</a:t>
            </a:r>
            <a:r>
              <a:rPr lang="zh-CN" altLang="zh-CN" dirty="0" smtClean="0"/>
              <a:t>为</a:t>
            </a:r>
            <a:r>
              <a:rPr lang="en-US" altLang="zh-CN" dirty="0"/>
              <a:t>W</a:t>
            </a:r>
            <a:r>
              <a:rPr lang="zh-CN" altLang="zh-CN" dirty="0" smtClean="0"/>
              <a:t>的</a:t>
            </a:r>
            <a:r>
              <a:rPr lang="zh-CN" altLang="zh-CN" dirty="0"/>
              <a:t>费用。函数</a:t>
            </a:r>
            <a:r>
              <a:rPr lang="en-US" altLang="zh-CN" dirty="0"/>
              <a:t>W</a:t>
            </a:r>
            <a:r>
              <a:rPr lang="zh-CN" altLang="zh-CN" dirty="0"/>
              <a:t>对于不同的城市可能有不同的取值。如果在城市</a:t>
            </a:r>
            <a:r>
              <a:rPr lang="en-US" altLang="zh-CN" dirty="0"/>
              <a:t>k</a:t>
            </a:r>
            <a:r>
              <a:rPr lang="zh-CN" altLang="zh-CN" dirty="0"/>
              <a:t>没有消防站，那么它到离它最近的消防站的距离不能超过</a:t>
            </a:r>
            <a:r>
              <a:rPr lang="en-US" altLang="zh-CN" dirty="0"/>
              <a:t> </a:t>
            </a:r>
            <a:r>
              <a:rPr lang="zh-CN" altLang="zh-CN" dirty="0"/>
              <a:t>。每个城市在不超过</a:t>
            </a:r>
            <a:r>
              <a:rPr lang="zh-CN" altLang="zh-CN" dirty="0" smtClean="0"/>
              <a:t>距离</a:t>
            </a:r>
            <a:r>
              <a:rPr lang="en-US" altLang="zh-CN" dirty="0" smtClean="0"/>
              <a:t>Di</a:t>
            </a:r>
            <a:r>
              <a:rPr lang="zh-CN" altLang="zh-CN" dirty="0" smtClean="0"/>
              <a:t>的</a:t>
            </a:r>
            <a:r>
              <a:rPr lang="zh-CN" altLang="zh-CN" dirty="0"/>
              <a:t>前提下，必须选择最近的消防站作为负责站。函数</a:t>
            </a:r>
            <a:r>
              <a:rPr lang="en-US" altLang="zh-CN" dirty="0"/>
              <a:t>D</a:t>
            </a:r>
            <a:r>
              <a:rPr lang="zh-CN" altLang="zh-CN" dirty="0"/>
              <a:t>对于不同的城市可能有不同的取值。为了节省钱，当地政府希望你用最少的总费用修建一些消防站，并且使得这些消防站满足上述的要求。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4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令</a:t>
            </a:r>
            <a:r>
              <a:rPr lang="en-US" altLang="zh-CN" dirty="0"/>
              <a:t>f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zh-CN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是被</a:t>
            </a:r>
            <a:r>
              <a:rPr lang="zh-CN" altLang="zh-CN" dirty="0" smtClean="0"/>
              <a:t>在结点</a:t>
            </a:r>
            <a:r>
              <a:rPr lang="en-US" altLang="zh-CN" dirty="0" smtClean="0"/>
              <a:t>j</a:t>
            </a:r>
            <a:r>
              <a:rPr lang="zh-CN" altLang="zh-CN" dirty="0" smtClean="0"/>
              <a:t>修建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消防站</a:t>
            </a:r>
            <a:r>
              <a:rPr lang="zh-CN" altLang="en-US" dirty="0" smtClean="0"/>
              <a:t>保护的，且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的子树被子树中的消防站或者</a:t>
            </a:r>
            <a:r>
              <a:rPr lang="en-US" altLang="zh-CN" dirty="0" smtClean="0"/>
              <a:t>j</a:t>
            </a:r>
            <a:r>
              <a:rPr lang="zh-CN" altLang="en-US" dirty="0" smtClean="0"/>
              <a:t>点的消防站保护的最小花费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39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表示在以</a:t>
            </a:r>
            <a:r>
              <a:rPr lang="en-US" altLang="zh-CN" dirty="0" err="1"/>
              <a:t>i</a:t>
            </a:r>
            <a:r>
              <a:rPr lang="zh-CN" altLang="zh-CN" dirty="0"/>
              <a:t>为根的子树中，修建合符要求的消防站的最小费用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Best[</a:t>
            </a:r>
            <a:r>
              <a:rPr lang="en-US" altLang="zh-CN" dirty="0" err="1"/>
              <a:t>i</a:t>
            </a:r>
            <a:r>
              <a:rPr lang="en-US" altLang="zh-CN" dirty="0"/>
              <a:t>] = f[</a:t>
            </a:r>
            <a:r>
              <a:rPr lang="en-US" altLang="zh-CN" dirty="0" err="1"/>
              <a:t>i</a:t>
            </a:r>
            <a:r>
              <a:rPr lang="en-US" altLang="zh-CN" dirty="0"/>
              <a:t>][k]  (k</a:t>
            </a:r>
            <a:r>
              <a:rPr lang="zh-CN" altLang="en-US" dirty="0"/>
              <a:t>在</a:t>
            </a:r>
            <a:r>
              <a:rPr lang="en-US" altLang="zh-CN" dirty="0" err="1"/>
              <a:t>i</a:t>
            </a:r>
            <a:r>
              <a:rPr lang="zh-CN" altLang="en-US" dirty="0"/>
              <a:t>的子树内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6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①当</a:t>
            </a:r>
            <a:r>
              <a:rPr lang="en-US" altLang="zh-CN" dirty="0"/>
              <a:t>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&gt; Di</a:t>
            </a:r>
            <a:r>
              <a:rPr lang="zh-CN" altLang="zh-CN" dirty="0" smtClean="0"/>
              <a:t>时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</a:t>
            </a:r>
            <a:r>
              <a:rPr lang="zh-CN" altLang="zh-CN" dirty="0" smtClean="0"/>
              <a:t>∞</a:t>
            </a:r>
            <a:endParaRPr lang="en-US" altLang="zh-CN" dirty="0" smtClean="0"/>
          </a:p>
          <a:p>
            <a:r>
              <a:rPr lang="zh-CN" altLang="zh-CN" dirty="0" smtClean="0"/>
              <a:t>②</a:t>
            </a:r>
            <a:r>
              <a:rPr lang="zh-CN" altLang="zh-CN" dirty="0"/>
              <a:t>当</a:t>
            </a:r>
            <a:r>
              <a:rPr lang="en-US" altLang="zh-CN" dirty="0"/>
              <a:t> 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en-US" altLang="zh-CN" dirty="0" smtClean="0"/>
              <a:t>&lt;=Di</a:t>
            </a:r>
            <a:r>
              <a:rPr lang="zh-CN" altLang="zh-CN" dirty="0" smtClean="0"/>
              <a:t>时</a:t>
            </a:r>
            <a:r>
              <a:rPr lang="zh-CN" altLang="zh-CN" dirty="0"/>
              <a:t>，</a:t>
            </a:r>
          </a:p>
          <a:p>
            <a:r>
              <a:rPr lang="zh-CN" altLang="zh-CN" dirty="0"/>
              <a:t>⑴</a:t>
            </a:r>
            <a:r>
              <a:rPr lang="zh-CN" altLang="zh-CN" dirty="0" smtClean="0"/>
              <a:t>当</a:t>
            </a:r>
            <a:r>
              <a:rPr lang="en-US" altLang="zh-CN" dirty="0" smtClean="0"/>
              <a:t>j</a:t>
            </a:r>
            <a:r>
              <a:rPr lang="zh-CN" altLang="zh-CN" dirty="0" smtClean="0"/>
              <a:t>在以</a:t>
            </a:r>
            <a:r>
              <a:rPr lang="en-US" altLang="zh-CN" dirty="0"/>
              <a:t>i</a:t>
            </a:r>
            <a:r>
              <a:rPr lang="zh-CN" altLang="zh-CN" dirty="0" smtClean="0"/>
              <a:t>为</a:t>
            </a:r>
            <a:r>
              <a:rPr lang="zh-CN" altLang="zh-CN" dirty="0"/>
              <a:t>根的子树外时</a:t>
            </a:r>
            <a:r>
              <a:rPr lang="zh-CN" altLang="zh-CN" dirty="0" smtClean="0"/>
              <a:t>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 </a:t>
            </a:r>
            <a:r>
              <a:rPr lang="el-GR" altLang="zh-CN" dirty="0" smtClean="0">
                <a:latin typeface="华文仿宋"/>
                <a:ea typeface="华文仿宋"/>
              </a:rPr>
              <a:t>Σ</a:t>
            </a:r>
            <a:r>
              <a:rPr lang="en-US" altLang="zh-CN" dirty="0" smtClean="0"/>
              <a:t>min(best[k], f[k][j])</a:t>
            </a:r>
          </a:p>
          <a:p>
            <a:r>
              <a:rPr lang="zh-CN" altLang="zh-CN" dirty="0" smtClean="0"/>
              <a:t>⑵当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 j</a:t>
            </a:r>
            <a:r>
              <a:rPr lang="zh-CN" altLang="zh-CN" dirty="0" smtClean="0"/>
              <a:t>时，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 =  </a:t>
            </a:r>
            <a:r>
              <a:rPr lang="el-GR" altLang="zh-CN" dirty="0">
                <a:latin typeface="华文仿宋"/>
                <a:ea typeface="华文仿宋"/>
              </a:rPr>
              <a:t>Σ</a:t>
            </a:r>
            <a:r>
              <a:rPr lang="en-US" altLang="zh-CN" dirty="0"/>
              <a:t>min(best[k], f[k][j</a:t>
            </a:r>
            <a:r>
              <a:rPr lang="en-US" altLang="zh-CN" dirty="0" smtClean="0"/>
              <a:t>]) + cost[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zh-CN" dirty="0" smtClean="0"/>
              <a:t>⑶当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</a:t>
            </a:r>
            <a:r>
              <a:rPr lang="zh-CN" altLang="zh-CN" dirty="0" smtClean="0"/>
              <a:t>并且</a:t>
            </a:r>
            <a:r>
              <a:rPr lang="en-US" altLang="zh-CN" dirty="0"/>
              <a:t>j</a:t>
            </a:r>
            <a:r>
              <a:rPr lang="zh-CN" altLang="zh-CN" dirty="0" smtClean="0"/>
              <a:t>在以</a:t>
            </a:r>
            <a:r>
              <a:rPr lang="en-US" altLang="zh-CN" dirty="0"/>
              <a:t>i</a:t>
            </a:r>
            <a:r>
              <a:rPr lang="zh-CN" altLang="zh-CN" dirty="0" smtClean="0"/>
              <a:t>为</a:t>
            </a:r>
            <a:r>
              <a:rPr lang="zh-CN" altLang="zh-CN" dirty="0"/>
              <a:t>根的子树内时</a:t>
            </a:r>
            <a:r>
              <a:rPr lang="zh-CN" altLang="zh-CN" dirty="0" smtClean="0"/>
              <a:t>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f[child][j]+</a:t>
            </a:r>
            <a:r>
              <a:rPr lang="el-GR" altLang="zh-CN" dirty="0" smtClean="0">
                <a:latin typeface="华文仿宋"/>
                <a:ea typeface="华文仿宋"/>
              </a:rPr>
              <a:t>Σ</a:t>
            </a:r>
            <a:r>
              <a:rPr lang="en-US" altLang="zh-CN" dirty="0"/>
              <a:t>min(best[k], f[k][j</a:t>
            </a:r>
            <a:r>
              <a:rPr lang="en-US" altLang="zh-CN" dirty="0" smtClean="0"/>
              <a:t>])  (k != child)(child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的直接儿子，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的祖先，或者</a:t>
            </a:r>
            <a:r>
              <a:rPr lang="en-US" altLang="zh-CN" dirty="0" smtClean="0"/>
              <a:t>j</a:t>
            </a:r>
            <a:r>
              <a:rPr lang="zh-CN" altLang="en-US" dirty="0" smtClean="0"/>
              <a:t>自己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95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给你一棵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个点的树（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号点为根节点），求以点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为根的子树的大小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F[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</a:t>
            </a:r>
            <a:r>
              <a:rPr lang="zh-CN" altLang="en-US" dirty="0">
                <a:latin typeface="+mj-lt"/>
              </a:rPr>
              <a:t>以点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为根的子树的点的个数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F[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 = 1+</a:t>
            </a:r>
            <a:r>
              <a:rPr lang="el-GR" altLang="zh-CN" dirty="0">
                <a:latin typeface="+mj-lt"/>
              </a:rPr>
              <a:t>Σ</a:t>
            </a:r>
            <a:r>
              <a:rPr lang="en-US" altLang="zh-CN" dirty="0">
                <a:latin typeface="+mj-lt"/>
              </a:rPr>
              <a:t>F[k]  (k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的儿子</a:t>
            </a:r>
            <a:r>
              <a:rPr lang="en-US" altLang="zh-CN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143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)</a:t>
            </a:r>
          </a:p>
          <a:p>
            <a:r>
              <a:rPr lang="en-US" altLang="zh-CN" dirty="0">
                <a:latin typeface="+mj-lt"/>
              </a:rPr>
              <a:t>{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>
                <a:latin typeface="+mj-lt"/>
              </a:rPr>
              <a:t>  If(</a:t>
            </a:r>
            <a:r>
              <a:rPr lang="en-US" altLang="zh-CN" sz="2600" dirty="0" err="1">
                <a:latin typeface="+mj-lt"/>
              </a:rPr>
              <a:t>i</a:t>
            </a:r>
            <a:r>
              <a:rPr lang="zh-CN" altLang="en-US" sz="2600" dirty="0">
                <a:latin typeface="+mj-lt"/>
              </a:rPr>
              <a:t>是叶子节点</a:t>
            </a:r>
            <a:r>
              <a:rPr lang="en-US" altLang="zh-CN" sz="2600" dirty="0">
                <a:latin typeface="+mj-lt"/>
              </a:rPr>
              <a:t>)  f[</a:t>
            </a:r>
            <a:r>
              <a:rPr lang="en-US" altLang="zh-CN" sz="2600" dirty="0" err="1">
                <a:latin typeface="+mj-lt"/>
              </a:rPr>
              <a:t>i</a:t>
            </a:r>
            <a:r>
              <a:rPr lang="en-US" altLang="zh-CN" sz="2600" dirty="0">
                <a:latin typeface="+mj-lt"/>
              </a:rPr>
              <a:t>] = 1, </a:t>
            </a:r>
            <a:r>
              <a:rPr lang="zh-CN" altLang="en-US" sz="2600" dirty="0">
                <a:latin typeface="+mj-lt"/>
              </a:rPr>
              <a:t>返回；</a:t>
            </a:r>
            <a:endParaRPr lang="en-US" altLang="zh-CN" sz="2600" dirty="0">
              <a:latin typeface="+mj-lt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>
                <a:latin typeface="+mj-lt"/>
              </a:rPr>
              <a:t>  for (k </a:t>
            </a:r>
            <a:r>
              <a:rPr lang="zh-CN" altLang="en-US" sz="2600" dirty="0">
                <a:latin typeface="+mj-lt"/>
              </a:rPr>
              <a:t>是</a:t>
            </a:r>
            <a:r>
              <a:rPr lang="en-US" altLang="zh-CN" sz="2600" dirty="0" err="1">
                <a:latin typeface="+mj-lt"/>
              </a:rPr>
              <a:t>i</a:t>
            </a:r>
            <a:r>
              <a:rPr lang="zh-CN" altLang="en-US" sz="2600" dirty="0">
                <a:latin typeface="+mj-lt"/>
              </a:rPr>
              <a:t>的儿子</a:t>
            </a:r>
            <a:r>
              <a:rPr lang="en-US" altLang="zh-CN" sz="2600" dirty="0">
                <a:latin typeface="+mj-lt"/>
              </a:rPr>
              <a:t>)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>
                <a:latin typeface="+mj-lt"/>
              </a:rPr>
              <a:t>  {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>
                <a:latin typeface="+mj-lt"/>
              </a:rPr>
              <a:t>       </a:t>
            </a:r>
            <a:r>
              <a:rPr lang="en-US" altLang="zh-CN" sz="2600" dirty="0" err="1">
                <a:latin typeface="+mj-lt"/>
              </a:rPr>
              <a:t>dfs</a:t>
            </a:r>
            <a:r>
              <a:rPr lang="en-US" altLang="zh-CN" sz="2600" dirty="0">
                <a:latin typeface="+mj-lt"/>
              </a:rPr>
              <a:t>(k);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>
                <a:latin typeface="+mj-lt"/>
              </a:rPr>
              <a:t>       f[</a:t>
            </a:r>
            <a:r>
              <a:rPr lang="en-US" altLang="zh-CN" sz="2600" dirty="0" err="1">
                <a:latin typeface="+mj-lt"/>
              </a:rPr>
              <a:t>i</a:t>
            </a:r>
            <a:r>
              <a:rPr lang="en-US" altLang="zh-CN" sz="2600" dirty="0">
                <a:latin typeface="+mj-lt"/>
              </a:rPr>
              <a:t>]+=f[k];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>
                <a:latin typeface="+mj-lt"/>
              </a:rPr>
              <a:t>  }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>
                <a:latin typeface="+mj-lt"/>
              </a:rPr>
              <a:t>  f[</a:t>
            </a:r>
            <a:r>
              <a:rPr lang="en-US" altLang="zh-CN" sz="2600" dirty="0" err="1">
                <a:latin typeface="+mj-lt"/>
              </a:rPr>
              <a:t>i</a:t>
            </a:r>
            <a:r>
              <a:rPr lang="en-US" altLang="zh-CN" sz="2600" dirty="0">
                <a:latin typeface="+mj-lt"/>
              </a:rPr>
              <a:t>]+=1;</a:t>
            </a:r>
          </a:p>
          <a:p>
            <a:r>
              <a:rPr lang="en-US" altLang="zh-CN" dirty="0">
                <a:latin typeface="+mj-lt"/>
              </a:rPr>
              <a:t>}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600" dirty="0">
                <a:latin typeface="+mj-lt"/>
              </a:rPr>
              <a:t>给出一棵</a:t>
            </a:r>
            <a:r>
              <a:rPr lang="en-US" altLang="zh-CN" sz="2600" dirty="0">
                <a:latin typeface="+mj-lt"/>
              </a:rPr>
              <a:t>n</a:t>
            </a:r>
            <a:r>
              <a:rPr lang="zh-CN" altLang="en-US" sz="2600" dirty="0">
                <a:latin typeface="+mj-lt"/>
              </a:rPr>
              <a:t>个节点的树，让你删掉其中一个节点，使得删掉后形成的最大联通块最小</a:t>
            </a:r>
            <a:endParaRPr lang="en-US" altLang="zh-CN" sz="2600" dirty="0">
              <a:latin typeface="+mj-lt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7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/>
              <a:t>F[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</a:t>
            </a:r>
            <a:r>
              <a:rPr lang="zh-CN" altLang="en-US" sz="2600" dirty="0"/>
              <a:t>以将点</a:t>
            </a:r>
            <a:r>
              <a:rPr lang="en-US" altLang="zh-CN" sz="2600" dirty="0" err="1"/>
              <a:t>i</a:t>
            </a:r>
            <a:r>
              <a:rPr lang="zh-CN" altLang="en-US" sz="2600" dirty="0"/>
              <a:t>删掉以后最大联通块的大小</a:t>
            </a:r>
            <a:endParaRPr lang="en-US" altLang="zh-CN" sz="26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/>
              <a:t>F[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 = max(n-tot[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], max(tot[k]))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/>
              <a:t>K</a:t>
            </a:r>
            <a:r>
              <a:rPr lang="zh-CN" altLang="en-US" sz="2600" dirty="0"/>
              <a:t>是</a:t>
            </a:r>
            <a:r>
              <a:rPr lang="en-US" altLang="zh-CN" sz="2600" dirty="0"/>
              <a:t>I </a:t>
            </a:r>
            <a:r>
              <a:rPr lang="zh-CN" altLang="en-US" sz="2600" dirty="0"/>
              <a:t>的儿子</a:t>
            </a:r>
            <a:endParaRPr lang="en-US" altLang="zh-CN" sz="26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600" dirty="0"/>
              <a:t>Tot[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</a:t>
            </a:r>
            <a:r>
              <a:rPr lang="zh-CN" altLang="en-US" sz="2600" dirty="0"/>
              <a:t>是以</a:t>
            </a:r>
            <a:r>
              <a:rPr lang="en-US" altLang="zh-CN" sz="2600" dirty="0" err="1"/>
              <a:t>i</a:t>
            </a:r>
            <a:r>
              <a:rPr lang="zh-CN" altLang="en-US" sz="2600" dirty="0"/>
              <a:t>为根的子树的大小</a:t>
            </a:r>
            <a:r>
              <a:rPr lang="en-US" altLang="zh-CN" sz="2600" dirty="0"/>
              <a:t> </a:t>
            </a:r>
            <a:endParaRPr lang="zh-CN" altLang="en-US" sz="2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7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r>
              <a:rPr lang="zh-CN" altLang="en-US" dirty="0" smtClean="0"/>
              <a:t>：没有上司的舞会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个人形成一个关系树，每个节点代表一个人，节点的根表示这个人的唯一的直接上司，只有根没有上司。要求选取一部分人出来，使得每</a:t>
            </a:r>
            <a:r>
              <a:rPr lang="en-US" altLang="zh-CN" dirty="0"/>
              <a:t>2</a:t>
            </a:r>
            <a:r>
              <a:rPr lang="zh-CN" altLang="en-US" dirty="0"/>
              <a:t>个人之间不能有直接的上下级的关系，求最多能选多少个人出来，并且求出获得最大人数的选人方案是否唯一。</a:t>
            </a:r>
          </a:p>
        </p:txBody>
      </p:sp>
    </p:spTree>
    <p:extLst>
      <p:ext uri="{BB962C8B-B14F-4D97-AF65-F5344CB8AC3E}">
        <p14:creationId xmlns:p14="http://schemas.microsoft.com/office/powerpoint/2010/main" val="38284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简单的染色统计是不正确的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2484438" y="2492375"/>
            <a:ext cx="576262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059113" y="3716338"/>
            <a:ext cx="576262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908175" y="3716338"/>
            <a:ext cx="576263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755650" y="3716338"/>
            <a:ext cx="576263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4284663" y="3716338"/>
            <a:ext cx="576262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1187450" y="2924175"/>
            <a:ext cx="12969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2268537" y="3068638"/>
            <a:ext cx="504031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987675" y="2997200"/>
            <a:ext cx="359569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059113" y="2852738"/>
            <a:ext cx="14414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4859338" y="494188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3708400" y="4941888"/>
            <a:ext cx="5762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2555875" y="4941888"/>
            <a:ext cx="5762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084888" y="494188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2987675" y="4149725"/>
            <a:ext cx="12969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4068762" y="4222750"/>
            <a:ext cx="395288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787900" y="4222750"/>
            <a:ext cx="359569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859338" y="4078288"/>
            <a:ext cx="14414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539750" y="3284538"/>
            <a:ext cx="3311525" cy="136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1908175" y="4508500"/>
            <a:ext cx="5111750" cy="136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994" y="30327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r>
              <a:rPr lang="zh-CN" altLang="en-US" dirty="0" smtClean="0"/>
              <a:t>：没有上司的舞会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 animBg="1"/>
      <p:bldP spid="174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</a:t>
            </a:r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zh-CN" altLang="en-US" dirty="0"/>
          </a:p>
          <a:p>
            <a:r>
              <a:rPr lang="zh-CN" altLang="en-US" dirty="0" smtClean="0">
                <a:latin typeface="+mj-lt"/>
              </a:rPr>
              <a:t>用</a:t>
            </a:r>
            <a:r>
              <a:rPr lang="en-US" altLang="zh-CN" dirty="0" smtClean="0">
                <a:latin typeface="+mj-lt"/>
              </a:rPr>
              <a:t>f[i</a:t>
            </a:r>
            <a:r>
              <a:rPr lang="en-US" altLang="zh-CN" dirty="0">
                <a:latin typeface="+mj-lt"/>
              </a:rPr>
              <a:t>][0]</a:t>
            </a:r>
            <a:r>
              <a:rPr lang="zh-CN" altLang="en-US" dirty="0">
                <a:latin typeface="+mj-lt"/>
              </a:rPr>
              <a:t>表示不选择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点时，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点及其子树能选出的最多人数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[i</a:t>
            </a:r>
            <a:r>
              <a:rPr lang="en-US" altLang="zh-CN" dirty="0">
                <a:latin typeface="+mj-lt"/>
              </a:rPr>
              <a:t>][1]</a:t>
            </a:r>
            <a:r>
              <a:rPr lang="zh-CN" altLang="en-US" dirty="0">
                <a:latin typeface="+mj-lt"/>
              </a:rPr>
              <a:t>表示选择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点时，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点及其子树的最多人数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转移方程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+mj-lt"/>
              </a:rPr>
              <a:t>f[i][0</a:t>
            </a:r>
            <a:r>
              <a:rPr lang="en-US" altLang="zh-CN" dirty="0" smtClean="0">
                <a:latin typeface="+mj-lt"/>
              </a:rPr>
              <a:t>] = </a:t>
            </a:r>
            <a:r>
              <a:rPr lang="el-GR" altLang="zh-CN" dirty="0" smtClean="0">
                <a:latin typeface="+mj-lt"/>
              </a:rPr>
              <a:t>Σ</a:t>
            </a:r>
            <a:r>
              <a:rPr lang="en-US" altLang="zh-CN" dirty="0" smtClean="0">
                <a:latin typeface="+mj-lt"/>
              </a:rPr>
              <a:t>(max (f[j][0], f[j][1]))</a:t>
            </a:r>
          </a:p>
          <a:p>
            <a:r>
              <a:rPr lang="en-US" altLang="zh-CN" dirty="0">
                <a:latin typeface="+mj-lt"/>
              </a:rPr>
              <a:t>f[i</a:t>
            </a:r>
            <a:r>
              <a:rPr lang="en-US" altLang="zh-CN" dirty="0" smtClean="0">
                <a:latin typeface="+mj-lt"/>
              </a:rPr>
              <a:t>][1] </a:t>
            </a:r>
            <a:r>
              <a:rPr lang="en-US" altLang="zh-CN" dirty="0">
                <a:latin typeface="+mj-lt"/>
              </a:rPr>
              <a:t>= </a:t>
            </a:r>
            <a:r>
              <a:rPr lang="en-US" altLang="zh-CN" dirty="0" smtClean="0">
                <a:latin typeface="+mj-lt"/>
              </a:rPr>
              <a:t>1+ </a:t>
            </a:r>
            <a:r>
              <a:rPr lang="el-GR" altLang="zh-CN" dirty="0" smtClean="0">
                <a:latin typeface="+mj-lt"/>
              </a:rPr>
              <a:t>Σ</a:t>
            </a:r>
            <a:r>
              <a:rPr lang="en-US" altLang="zh-CN" dirty="0" smtClean="0">
                <a:latin typeface="+mj-lt"/>
              </a:rPr>
              <a:t>f[j</a:t>
            </a:r>
            <a:r>
              <a:rPr lang="en-US" altLang="zh-CN" dirty="0">
                <a:latin typeface="+mj-lt"/>
              </a:rPr>
              <a:t>][0</a:t>
            </a:r>
            <a:r>
              <a:rPr lang="en-US" altLang="zh-CN" dirty="0" smtClean="0">
                <a:latin typeface="+mj-lt"/>
              </a:rPr>
              <a:t>]</a:t>
            </a:r>
          </a:p>
          <a:p>
            <a:r>
              <a:rPr lang="en-US" altLang="zh-CN" dirty="0" smtClean="0">
                <a:latin typeface="+mj-lt"/>
              </a:rPr>
              <a:t>(j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的儿子！！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zh-CN" altLang="en-US" dirty="0" smtClean="0">
                <a:latin typeface="+mj-lt"/>
              </a:rPr>
              <a:t>边界：</a:t>
            </a:r>
            <a:r>
              <a:rPr lang="en-US" altLang="zh-CN" dirty="0" smtClean="0">
                <a:latin typeface="+mj-lt"/>
              </a:rPr>
              <a:t>f[i][0] = 0, f[i][1] = 1  --------i</a:t>
            </a:r>
            <a:r>
              <a:rPr lang="zh-CN" altLang="en-US" dirty="0" smtClean="0">
                <a:latin typeface="+mj-lt"/>
              </a:rPr>
              <a:t>是叶子节点</a:t>
            </a:r>
            <a:r>
              <a:rPr lang="en-US" altLang="zh-CN" dirty="0" smtClean="0">
                <a:latin typeface="+mj-lt"/>
              </a:rPr>
              <a:t> </a:t>
            </a:r>
          </a:p>
          <a:p>
            <a:r>
              <a:rPr lang="zh-CN" altLang="en-US" dirty="0" smtClean="0">
                <a:latin typeface="+mj-lt"/>
              </a:rPr>
              <a:t>结果为</a:t>
            </a:r>
            <a:r>
              <a:rPr lang="en-US" altLang="zh-CN" dirty="0" smtClean="0">
                <a:latin typeface="+mj-lt"/>
              </a:rPr>
              <a:t>max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smtClean="0">
                <a:latin typeface="+mj-lt"/>
              </a:rPr>
              <a:t>f[root][0], f[root][1]</a:t>
            </a:r>
            <a:r>
              <a:rPr lang="en-US" altLang="zh-CN" dirty="0">
                <a:latin typeface="+mj-lt"/>
              </a:rPr>
              <a:t>)</a:t>
            </a:r>
          </a:p>
          <a:p>
            <a:endParaRPr lang="en-US" altLang="zh-CN" b="1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r>
              <a:rPr lang="zh-CN" altLang="en-US" dirty="0" smtClean="0"/>
              <a:t>：没有上司的舞会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2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2">
              <a:lumMod val="60000"/>
              <a:lumOff val="40000"/>
            </a:schemeClr>
          </a:solidFill>
          <a:round/>
          <a:headEnd/>
          <a:tailEnd/>
        </a:ln>
        <a:effectLst/>
      </a:spPr>
      <a:bodyPr wrap="none" rtlCol="0" anchor="ctr"/>
      <a:lstStyle>
        <a:defPPr>
          <a:defRPr sz="2000" dirty="0" smtClean="0">
            <a:latin typeface="Arial" charset="0"/>
            <a:ea typeface="宋体" charset="-122"/>
          </a:defRPr>
        </a:defPPr>
      </a:lst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2448</TotalTime>
  <Words>1806</Words>
  <Application>Microsoft Office PowerPoint</Application>
  <PresentationFormat>全屏显示(4:3)</PresentationFormat>
  <Paragraphs>163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流畅</vt:lpstr>
      <vt:lpstr>动态规划基础3 （dynamic programming）</vt:lpstr>
      <vt:lpstr>什么是树？</vt:lpstr>
      <vt:lpstr>引入</vt:lpstr>
      <vt:lpstr>PowerPoint 演示文稿</vt:lpstr>
      <vt:lpstr>例1： </vt:lpstr>
      <vt:lpstr>PowerPoint 演示文稿</vt:lpstr>
      <vt:lpstr>例2：没有上司的舞会</vt:lpstr>
      <vt:lpstr>PowerPoint 演示文稿</vt:lpstr>
      <vt:lpstr>例2：没有上司的舞会</vt:lpstr>
      <vt:lpstr>例2：没有上司的舞会</vt:lpstr>
      <vt:lpstr>例3：Strategic game</vt:lpstr>
      <vt:lpstr>例3：Strategic game(poj1463 )</vt:lpstr>
      <vt:lpstr>例3：Strategic game(poj1463 )</vt:lpstr>
      <vt:lpstr>例4：Cell Phone Network</vt:lpstr>
      <vt:lpstr>例4：Cell Phone Network</vt:lpstr>
      <vt:lpstr>PowerPoint 演示文稿</vt:lpstr>
      <vt:lpstr>PowerPoint 演示文稿</vt:lpstr>
      <vt:lpstr>例5：二叉苹果树</vt:lpstr>
      <vt:lpstr>例5：二叉苹果树</vt:lpstr>
      <vt:lpstr>PowerPoint 演示文稿</vt:lpstr>
      <vt:lpstr>PowerPoint 演示文稿</vt:lpstr>
      <vt:lpstr>例6：树的直径</vt:lpstr>
      <vt:lpstr>例7：</vt:lpstr>
      <vt:lpstr>PowerPoint 演示文稿</vt:lpstr>
      <vt:lpstr>例8：消防站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动态规划基础 （dynamic programming）</dc:title>
  <dc:creator>Administrator</dc:creator>
  <cp:lastModifiedBy>teacher</cp:lastModifiedBy>
  <cp:revision>250</cp:revision>
  <dcterms:created xsi:type="dcterms:W3CDTF">2014-06-28T11:08:05Z</dcterms:created>
  <dcterms:modified xsi:type="dcterms:W3CDTF">2018-03-14T10:04:19Z</dcterms:modified>
</cp:coreProperties>
</file>