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6" r:id="rId7"/>
    <p:sldId id="260" r:id="rId8"/>
    <p:sldId id="267" r:id="rId9"/>
    <p:sldId id="268" r:id="rId10"/>
    <p:sldId id="269" r:id="rId11"/>
    <p:sldId id="261" r:id="rId12"/>
    <p:sldId id="270" r:id="rId13"/>
    <p:sldId id="262" r:id="rId14"/>
    <p:sldId id="271" r:id="rId15"/>
    <p:sldId id="263" r:id="rId16"/>
    <p:sldId id="272" r:id="rId17"/>
    <p:sldId id="264" r:id="rId18"/>
    <p:sldId id="273" r:id="rId19"/>
    <p:sldId id="265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14" autoAdjust="0"/>
  </p:normalViewPr>
  <p:slideViewPr>
    <p:cSldViewPr>
      <p:cViewPr varScale="1">
        <p:scale>
          <a:sx n="104" d="100"/>
          <a:sy n="104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华文隶书" panose="02010800040101010101" pitchFamily="2" charset="-122"/>
          <a:ea typeface="华文隶书" panose="02010800040101010101" pitchFamily="2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5400" dirty="0" smtClean="0"/>
              <a:t>动态规划习题选讲</a:t>
            </a:r>
            <a:r>
              <a:rPr lang="en-US" altLang="zh-CN" sz="5400" dirty="0" smtClean="0"/>
              <a:t>1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：关路灯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600" dirty="0"/>
              <a:t>某一村庄在一条路线上安装了</a:t>
            </a:r>
            <a:r>
              <a:rPr lang="en-US" altLang="zh-CN" sz="1600" dirty="0"/>
              <a:t>n</a:t>
            </a:r>
            <a:r>
              <a:rPr lang="zh-CN" altLang="en-US" sz="1600" dirty="0"/>
              <a:t>盏路灯，每盏灯的功率有大有小（即同一段时间内消耗的电量有多有少）。老张就住在这条路中间某一路灯旁，他有一项工作就是每天早上天亮时一盏一盏地关掉这些路灯。</a:t>
            </a:r>
            <a:endParaRPr lang="zh-CN" altLang="en-US" sz="1600" dirty="0"/>
          </a:p>
          <a:p>
            <a:r>
              <a:rPr lang="zh-CN" altLang="en-US" sz="1600" dirty="0"/>
              <a:t>为了给村里节省电费，老张记录下了每盏路灯的位置和功率，他每次关灯时也都是尽快地去关，但是老张不知道怎样去关灯才能够最节省电。他每天都是在天亮时首先关掉自己所处位置的路灯，然后可以向左也可以向右去关灯。开始他以为先算一下左边路灯的总功率再算一下右边路灯的总功率，然后选择先关掉功率大的一边，再回过头来关掉另一边的路灯，而事实并非如此，因为在关的过程中适当地调头有可能会更省一些。</a:t>
            </a:r>
            <a:endParaRPr lang="zh-CN" altLang="en-US" sz="1600" dirty="0"/>
          </a:p>
          <a:p>
            <a:r>
              <a:rPr lang="zh-CN" altLang="en-US" sz="1600" dirty="0"/>
              <a:t>现在已知老张走的速度为</a:t>
            </a:r>
            <a:r>
              <a:rPr lang="en-US" altLang="zh-CN" sz="1600" dirty="0"/>
              <a:t>1m/s</a:t>
            </a:r>
            <a:r>
              <a:rPr lang="zh-CN" altLang="en-US" sz="1600" dirty="0"/>
              <a:t>，每个路灯的位置（是一个整数，即距路线起点的距离，单位：</a:t>
            </a:r>
            <a:r>
              <a:rPr lang="en-US" altLang="zh-CN" sz="1600" dirty="0"/>
              <a:t>m</a:t>
            </a:r>
            <a:r>
              <a:rPr lang="zh-CN" altLang="en-US" sz="1600" dirty="0"/>
              <a:t>）、功率（</a:t>
            </a:r>
            <a:r>
              <a:rPr lang="en-US" altLang="zh-CN" sz="1600" dirty="0"/>
              <a:t>W</a:t>
            </a:r>
            <a:r>
              <a:rPr lang="zh-CN" altLang="en-US" sz="1600" dirty="0"/>
              <a:t>），老张关灯所用的时间很短而可以忽略不计。</a:t>
            </a:r>
            <a:endParaRPr lang="zh-CN" altLang="en-US" sz="1600" dirty="0"/>
          </a:p>
          <a:p>
            <a:r>
              <a:rPr lang="zh-CN" altLang="en-US" sz="1600" dirty="0"/>
              <a:t>请你为老张编一程序来安排关灯的顺序，使从老张开始关灯时刻算起所有灯消耗电最少（灯关掉后便不再消耗电了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/>
              <a:t>][j][0] = min(f[</a:t>
            </a:r>
            <a:r>
              <a:rPr lang="en-US" altLang="zh-CN" dirty="0" err="1"/>
              <a:t>i</a:t>
            </a:r>
            <a:r>
              <a:rPr lang="en-US" altLang="zh-CN" dirty="0"/>
              <a:t>][j][0], f[</a:t>
            </a:r>
            <a:r>
              <a:rPr lang="en-US" altLang="zh-CN" dirty="0" err="1"/>
              <a:t>i</a:t>
            </a:r>
            <a:r>
              <a:rPr lang="en-US" altLang="zh-CN" dirty="0"/>
              <a:t> + 1][j][0] + (a[</a:t>
            </a:r>
            <a:r>
              <a:rPr lang="en-US" altLang="zh-CN" dirty="0" err="1"/>
              <a:t>i</a:t>
            </a:r>
            <a:r>
              <a:rPr lang="en-US" altLang="zh-CN" dirty="0"/>
              <a:t> + 1].x - a[</a:t>
            </a:r>
            <a:r>
              <a:rPr lang="en-US" altLang="zh-CN" dirty="0" err="1"/>
              <a:t>i</a:t>
            </a:r>
            <a:r>
              <a:rPr lang="en-US" altLang="zh-CN" dirty="0"/>
              <a:t>].x</a:t>
            </a:r>
            <a:r>
              <a:rPr lang="en-US" altLang="zh-CN" dirty="0" smtClean="0"/>
              <a:t>)</a:t>
            </a:r>
            <a:r>
              <a:rPr lang="zh-CN" altLang="en-US" dirty="0" smtClean="0"/>
              <a:t>*</a:t>
            </a:r>
            <a:r>
              <a:rPr lang="en-US" altLang="zh-CN" dirty="0" smtClean="0"/>
              <a:t>(add </a:t>
            </a:r>
            <a:r>
              <a:rPr lang="en-US" altLang="zh-CN" dirty="0"/>
              <a:t>+ a[</a:t>
            </a:r>
            <a:r>
              <a:rPr lang="en-US" altLang="zh-CN" dirty="0" err="1"/>
              <a:t>i</a:t>
            </a:r>
            <a:r>
              <a:rPr lang="en-US" altLang="zh-CN" dirty="0"/>
              <a:t>].v)) * </a:t>
            </a:r>
            <a:r>
              <a:rPr lang="en-US" altLang="zh-CN" dirty="0" smtClean="0"/>
              <a:t>v</a:t>
            </a:r>
            <a:endParaRPr lang="en-US" altLang="zh-CN" dirty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/>
              <a:t>][j][0] = min(f[</a:t>
            </a:r>
            <a:r>
              <a:rPr lang="en-US" altLang="zh-CN" dirty="0" err="1"/>
              <a:t>i</a:t>
            </a:r>
            <a:r>
              <a:rPr lang="en-US" altLang="zh-CN" dirty="0"/>
              <a:t>][j][0], f[</a:t>
            </a:r>
            <a:r>
              <a:rPr lang="en-US" altLang="zh-CN" dirty="0" err="1"/>
              <a:t>i</a:t>
            </a:r>
            <a:r>
              <a:rPr lang="en-US" altLang="zh-CN" dirty="0"/>
              <a:t> + 1][j][1] + (a[j].x - a[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smtClean="0"/>
              <a:t>x)</a:t>
            </a:r>
            <a:r>
              <a:rPr lang="zh-CN" altLang="en-US" dirty="0"/>
              <a:t> *</a:t>
            </a:r>
            <a:r>
              <a:rPr lang="en-US" altLang="zh-CN" dirty="0" smtClean="0"/>
              <a:t>(add </a:t>
            </a:r>
            <a:r>
              <a:rPr lang="en-US" altLang="zh-CN" dirty="0"/>
              <a:t>+ a[</a:t>
            </a:r>
            <a:r>
              <a:rPr lang="en-US" altLang="zh-CN" dirty="0" err="1"/>
              <a:t>i</a:t>
            </a:r>
            <a:r>
              <a:rPr lang="en-US" altLang="zh-CN" dirty="0"/>
              <a:t>].v)) * v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题目大意</a:t>
            </a:r>
            <a:br>
              <a:rPr lang="zh-CN" altLang="en-US" dirty="0"/>
            </a:br>
            <a:r>
              <a:rPr lang="zh-CN" altLang="en-US" dirty="0"/>
              <a:t>一共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30001</a:t>
            </a:r>
            <a:r>
              <a:rPr lang="zh-CN" altLang="en-US" dirty="0" smtClean="0"/>
              <a:t>个</a:t>
            </a:r>
            <a:r>
              <a:rPr lang="zh-CN" altLang="en-US" dirty="0"/>
              <a:t>岛屿，下标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30000</a:t>
            </a:r>
            <a:r>
              <a:rPr lang="zh-CN" altLang="en-US" dirty="0" smtClean="0"/>
              <a:t>，</a:t>
            </a:r>
            <a:r>
              <a:rPr lang="zh-CN" altLang="en-US" dirty="0"/>
              <a:t>有些岛屿藏有宝藏。你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往</a:t>
            </a:r>
            <a:r>
              <a:rPr lang="zh-CN" altLang="en-US" dirty="0"/>
              <a:t>下标大的方向跳，第一步</a:t>
            </a:r>
            <a:r>
              <a:rPr lang="zh-CN" altLang="en-US" dirty="0" smtClean="0"/>
              <a:t>跳的</a:t>
            </a:r>
            <a:r>
              <a:rPr lang="zh-CN" altLang="en-US" dirty="0"/>
              <a:t>距离</a:t>
            </a:r>
            <a:r>
              <a:rPr lang="zh-CN" altLang="en-US" dirty="0" smtClean="0"/>
              <a:t>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。</a:t>
            </a:r>
            <a:r>
              <a:rPr lang="zh-CN" altLang="en-US" dirty="0"/>
              <a:t>如果上一步跳的距离</a:t>
            </a:r>
            <a:r>
              <a:rPr lang="zh-CN" altLang="en-US" dirty="0" smtClean="0"/>
              <a:t>为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</a:t>
            </a:r>
            <a:r>
              <a:rPr lang="zh-CN" altLang="en-US" dirty="0"/>
              <a:t>这一步就可以</a:t>
            </a:r>
            <a:r>
              <a:rPr lang="zh-CN" altLang="en-US" dirty="0" smtClean="0"/>
              <a:t>跳</a:t>
            </a:r>
            <a:r>
              <a:rPr lang="en-US" altLang="zh-CN" dirty="0"/>
              <a:t>l-1</a:t>
            </a:r>
            <a:r>
              <a:rPr lang="zh-CN" altLang="en-US" dirty="0" smtClean="0"/>
              <a:t>謱</a:t>
            </a:r>
            <a:r>
              <a:rPr lang="zh-CN" altLang="en-US" dirty="0"/>
              <a:t>或譬</a:t>
            </a:r>
            <a:r>
              <a:rPr lang="zh-CN" altLang="en-US" dirty="0" smtClean="0"/>
              <a:t>或</a:t>
            </a:r>
            <a:r>
              <a:rPr lang="en-US" altLang="zh-CN" dirty="0"/>
              <a:t>l+1</a:t>
            </a:r>
            <a:r>
              <a:rPr lang="zh-CN" altLang="en-US" dirty="0" smtClean="0"/>
              <a:t>（</a:t>
            </a:r>
            <a:r>
              <a:rPr lang="zh-CN" altLang="en-US" dirty="0"/>
              <a:t>距离必须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r>
              <a:rPr lang="zh-CN" altLang="en-US" dirty="0"/>
              <a:t>。问最多拿到</a:t>
            </a:r>
            <a:r>
              <a:rPr lang="zh-CN" altLang="en-US" dirty="0" smtClean="0"/>
              <a:t>多少宝藏</a:t>
            </a:r>
            <a:r>
              <a:rPr lang="zh-CN" altLang="en-US" dirty="0"/>
              <a:t>。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</a:t>
            </a:r>
            <a:r>
              <a:rPr lang="zh-CN" altLang="en-US" dirty="0" smtClean="0"/>
              <a:t>当前在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这个岛上，上一步跳了</a:t>
            </a:r>
            <a:r>
              <a:rPr lang="en-US" altLang="zh-CN" dirty="0" smtClean="0"/>
              <a:t>j</a:t>
            </a:r>
            <a:r>
              <a:rPr lang="zh-CN" altLang="en-US" dirty="0" smtClean="0"/>
              <a:t>这个距离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MLE+TLE……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zh-CN" altLang="en-US" dirty="0" smtClean="0"/>
              <a:t>最多在</a:t>
            </a:r>
            <a:r>
              <a:rPr lang="en-US" altLang="zh-CN" dirty="0" smtClean="0"/>
              <a:t>d </a:t>
            </a:r>
            <a:r>
              <a:rPr lang="zh-CN" altLang="en-US" dirty="0" smtClean="0"/>
              <a:t>的基础上上下浮动</a:t>
            </a:r>
            <a:r>
              <a:rPr lang="zh-CN" altLang="en-US" dirty="0"/>
              <a:t>不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250……</a:t>
            </a:r>
            <a:endParaRPr lang="en-US" altLang="zh-CN" dirty="0" smtClean="0"/>
          </a:p>
          <a:p>
            <a:r>
              <a:rPr lang="en-US" altLang="zh-CN" dirty="0" smtClean="0"/>
              <a:t>J</a:t>
            </a:r>
            <a:r>
              <a:rPr lang="zh-CN" altLang="en-US" dirty="0" smtClean="0"/>
              <a:t>这一维表示跳跃距离与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的差值即可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：敲砖块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333759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在一个凹槽中放置了 </a:t>
            </a:r>
            <a:r>
              <a:rPr lang="en-US" altLang="zh-CN" sz="2000" dirty="0"/>
              <a:t>n </a:t>
            </a:r>
            <a:r>
              <a:rPr lang="zh-CN" altLang="en-US" sz="2000" dirty="0"/>
              <a:t>层砖块、最上面的一层有</a:t>
            </a:r>
            <a:r>
              <a:rPr lang="en-US" altLang="zh-CN" sz="2000" dirty="0"/>
              <a:t>n </a:t>
            </a:r>
            <a:r>
              <a:rPr lang="zh-CN" altLang="en-US" sz="2000" dirty="0"/>
              <a:t>块砖，从上到下每层依次减少一块砖。每块砖</a:t>
            </a:r>
            <a:endParaRPr lang="zh-CN" altLang="en-US" sz="2000" dirty="0"/>
          </a:p>
          <a:p>
            <a:r>
              <a:rPr lang="zh-CN" altLang="en-US" sz="2000" dirty="0"/>
              <a:t>都有一个分值，敲掉这块砖就能得到相应的分值，如下图所示。</a:t>
            </a:r>
            <a:endParaRPr lang="zh-CN" altLang="en-US" sz="2000" dirty="0"/>
          </a:p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你想敲掉第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层的第</a:t>
            </a:r>
            <a:r>
              <a:rPr lang="en-US" altLang="zh-CN" sz="2000" dirty="0"/>
              <a:t>j </a:t>
            </a:r>
            <a:r>
              <a:rPr lang="zh-CN" altLang="en-US" sz="2000" dirty="0"/>
              <a:t>块砖的话，若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</a:t>
            </a:r>
            <a:r>
              <a:rPr lang="zh-CN" altLang="en-US" sz="2000" dirty="0"/>
              <a:t>，你可以直接敲掉它；若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&gt;1</a:t>
            </a:r>
            <a:r>
              <a:rPr lang="zh-CN" altLang="en-US" sz="2000" dirty="0"/>
              <a:t>，则你必须先敲掉</a:t>
            </a:r>
            <a:r>
              <a:rPr lang="zh-CN" altLang="en-US" sz="2000" dirty="0" smtClean="0"/>
              <a:t>第</a:t>
            </a:r>
            <a:r>
              <a:rPr lang="en-US" altLang="zh-CN" sz="2000" dirty="0" smtClean="0"/>
              <a:t>i-1 </a:t>
            </a:r>
            <a:r>
              <a:rPr lang="zh-CN" altLang="en-US" sz="2000" dirty="0"/>
              <a:t>层的第</a:t>
            </a:r>
            <a:r>
              <a:rPr lang="en-US" altLang="zh-CN" sz="2000" dirty="0"/>
              <a:t>j </a:t>
            </a:r>
            <a:r>
              <a:rPr lang="zh-CN" altLang="en-US" sz="2000" dirty="0"/>
              <a:t>和第</a:t>
            </a:r>
            <a:r>
              <a:rPr lang="en-US" altLang="zh-CN" sz="2000" dirty="0"/>
              <a:t>j+1 </a:t>
            </a:r>
            <a:r>
              <a:rPr lang="zh-CN" altLang="en-US" sz="2000" dirty="0"/>
              <a:t>块砖</a:t>
            </a:r>
            <a:r>
              <a:rPr lang="zh-CN" altLang="en-US" sz="2000" dirty="0" smtClean="0"/>
              <a:t>。你</a:t>
            </a:r>
            <a:r>
              <a:rPr lang="zh-CN" altLang="en-US" sz="2000" dirty="0"/>
              <a:t>现在可以敲掉最多 </a:t>
            </a:r>
            <a:r>
              <a:rPr lang="en-US" altLang="zh-CN" sz="2000" dirty="0"/>
              <a:t>m </a:t>
            </a:r>
            <a:r>
              <a:rPr lang="zh-CN" altLang="en-US" sz="2000" dirty="0"/>
              <a:t>块砖，求得分最多能有多少。</a:t>
            </a:r>
            <a:endParaRPr lang="zh-CN" altLang="en-US" sz="2000" dirty="0"/>
          </a:p>
          <a:p>
            <a:r>
              <a:rPr lang="en-US" altLang="zh-CN" sz="2000" dirty="0" smtClean="0"/>
              <a:t>N &lt;= 50 m &lt;= 500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013176"/>
            <a:ext cx="40862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14 15 04 03 23</a:t>
            </a:r>
            <a:endParaRPr lang="en-US" altLang="zh-CN" dirty="0" smtClean="0"/>
          </a:p>
          <a:p>
            <a:r>
              <a:rPr lang="en-US" altLang="zh-CN" dirty="0" smtClean="0"/>
              <a:t>33 33 76 02</a:t>
            </a:r>
            <a:endParaRPr lang="en-US" altLang="zh-CN" dirty="0" smtClean="0"/>
          </a:p>
          <a:p>
            <a:r>
              <a:rPr lang="en-US" altLang="zh-CN" dirty="0" smtClean="0"/>
              <a:t>02 13 11</a:t>
            </a:r>
            <a:endParaRPr lang="en-US" altLang="zh-CN" dirty="0" smtClean="0"/>
          </a:p>
          <a:p>
            <a:r>
              <a:rPr lang="en-US" altLang="zh-CN" dirty="0" smtClean="0"/>
              <a:t>22 23</a:t>
            </a:r>
            <a:endParaRPr lang="en-US" altLang="zh-CN" dirty="0" smtClean="0"/>
          </a:p>
          <a:p>
            <a:r>
              <a:rPr lang="en-US" altLang="zh-CN" dirty="0" smtClean="0"/>
              <a:t>31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Min</a:t>
            </a:r>
            <a:r>
              <a:rPr lang="zh-CN" altLang="en-US" dirty="0" smtClean="0"/>
              <a:t>酱要旅行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69763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600" dirty="0"/>
              <a:t>从前有个富帅</a:t>
            </a:r>
            <a:r>
              <a:rPr lang="zh-CN" altLang="en-US" sz="2600" dirty="0" smtClean="0"/>
              <a:t>叫做</a:t>
            </a:r>
            <a:r>
              <a:rPr lang="en-US" altLang="zh-CN" sz="2600" dirty="0" err="1" smtClean="0"/>
              <a:t>MIn</a:t>
            </a:r>
            <a:r>
              <a:rPr lang="zh-CN" altLang="en-US" sz="2600" dirty="0" smtClean="0"/>
              <a:t>酱</a:t>
            </a:r>
            <a:r>
              <a:rPr lang="zh-CN" altLang="en-US" sz="2600" dirty="0"/>
              <a:t>，他很喜欢出门旅行，每次出门旅行，他会准备很大一个包裹以及</a:t>
            </a:r>
            <a:r>
              <a:rPr lang="zh-CN" altLang="en-US" sz="2600" dirty="0" smtClean="0"/>
              <a:t>一大堆东西</a:t>
            </a:r>
            <a:r>
              <a:rPr lang="zh-CN" altLang="en-US" sz="2600" dirty="0"/>
              <a:t>，然后尝试各种方案去塞满它</a:t>
            </a:r>
            <a:r>
              <a:rPr lang="zh-CN" altLang="en-US" sz="2600" dirty="0" smtClean="0"/>
              <a:t>。然而</a:t>
            </a:r>
            <a:r>
              <a:rPr lang="zh-CN" altLang="en-US" sz="2600" dirty="0"/>
              <a:t>每次出门前</a:t>
            </a:r>
            <a:r>
              <a:rPr lang="zh-CN" altLang="en-US" sz="2600" dirty="0" smtClean="0"/>
              <a:t>，</a:t>
            </a:r>
            <a:r>
              <a:rPr lang="en-US" altLang="zh-CN" sz="2600" dirty="0"/>
              <a:t> </a:t>
            </a:r>
            <a:r>
              <a:rPr lang="en-US" altLang="zh-CN" sz="2600" dirty="0" err="1"/>
              <a:t>MIn</a:t>
            </a:r>
            <a:r>
              <a:rPr lang="zh-CN" altLang="en-US" sz="2600" dirty="0" smtClean="0"/>
              <a:t>酱</a:t>
            </a:r>
            <a:r>
              <a:rPr lang="zh-CN" altLang="en-US" sz="2600" dirty="0"/>
              <a:t>都会有个小小的烦恼。众所周知，富帅是很讨妹子喜欢的，</a:t>
            </a:r>
            <a:r>
              <a:rPr lang="zh-CN" altLang="en-US" sz="2600" dirty="0" smtClean="0"/>
              <a:t>所以</a:t>
            </a:r>
            <a:r>
              <a:rPr lang="en-US" altLang="zh-CN" sz="2600" dirty="0" err="1"/>
              <a:t>MIn</a:t>
            </a:r>
            <a:r>
              <a:rPr lang="zh-CN" altLang="en-US" sz="2600" dirty="0" smtClean="0"/>
              <a:t>酱也是</a:t>
            </a:r>
            <a:r>
              <a:rPr lang="zh-CN" altLang="en-US" sz="2600" dirty="0"/>
              <a:t>有大把大把的妹子，每次出门都会有一只妹子随行。然而这些妹子总是会非常</a:t>
            </a:r>
            <a:r>
              <a:rPr lang="zh-CN" altLang="en-US" sz="2600" dirty="0" smtClean="0"/>
              <a:t>排斥</a:t>
            </a:r>
            <a:r>
              <a:rPr lang="en-US" altLang="zh-CN" sz="2600" dirty="0" err="1"/>
              <a:t>MIn</a:t>
            </a:r>
            <a:r>
              <a:rPr lang="zh-CN" altLang="en-US" sz="2600" dirty="0" smtClean="0"/>
              <a:t>酱</a:t>
            </a:r>
            <a:r>
              <a:rPr lang="zh-CN" altLang="en-US" sz="2600" dirty="0"/>
              <a:t>准备的</a:t>
            </a:r>
            <a:r>
              <a:rPr lang="zh-CN" altLang="en-US" sz="2600" dirty="0" smtClean="0"/>
              <a:t>众多</a:t>
            </a:r>
            <a:r>
              <a:rPr lang="zh-CN" altLang="en-US" sz="2600" dirty="0"/>
              <a:t>东西中的一件（也许是因为这件东西是其它妹子</a:t>
            </a:r>
            <a:r>
              <a:rPr lang="zh-CN" altLang="en-US" sz="2600" dirty="0" smtClean="0"/>
              <a:t>送给</a:t>
            </a:r>
            <a:r>
              <a:rPr lang="en-US" altLang="zh-CN" sz="2600" dirty="0" err="1"/>
              <a:t>MIn</a:t>
            </a:r>
            <a:r>
              <a:rPr lang="zh-CN" altLang="en-US" sz="2600" dirty="0" smtClean="0"/>
              <a:t>酱</a:t>
            </a:r>
            <a:r>
              <a:rPr lang="zh-CN" altLang="en-US" sz="2600" dirty="0"/>
              <a:t>的），这件</a:t>
            </a:r>
            <a:r>
              <a:rPr lang="zh-CN" altLang="en-US" sz="2600" dirty="0" smtClean="0"/>
              <a:t>东西</a:t>
            </a:r>
            <a:r>
              <a:rPr lang="en-US" altLang="zh-CN" sz="2600" dirty="0" err="1"/>
              <a:t>MIn</a:t>
            </a:r>
            <a:r>
              <a:rPr lang="zh-CN" altLang="en-US" sz="2600" dirty="0" smtClean="0"/>
              <a:t>酱</a:t>
            </a:r>
            <a:r>
              <a:rPr lang="zh-CN" altLang="en-US" sz="2600" dirty="0"/>
              <a:t>是万万不敢带上的</a:t>
            </a:r>
            <a:r>
              <a:rPr lang="zh-CN" altLang="en-US" sz="2600" dirty="0" smtClean="0"/>
              <a:t>，否则</a:t>
            </a:r>
            <a:r>
              <a:rPr lang="zh-CN" altLang="en-US" sz="2600" dirty="0"/>
              <a:t>的话</a:t>
            </a:r>
            <a:r>
              <a:rPr lang="en-US" altLang="zh-CN" sz="2600" dirty="0"/>
              <a:t>……</a:t>
            </a:r>
            <a:r>
              <a:rPr lang="zh-CN" altLang="en-US" sz="2600" dirty="0"/>
              <a:t>嘿嘿嘿。另外，妹子们</a:t>
            </a:r>
            <a:r>
              <a:rPr lang="zh-CN" altLang="en-US" sz="2600" dirty="0" smtClean="0"/>
              <a:t>嫌</a:t>
            </a:r>
            <a:r>
              <a:rPr lang="en-US" altLang="zh-CN" sz="2600" dirty="0" err="1"/>
              <a:t>MIn</a:t>
            </a:r>
            <a:r>
              <a:rPr lang="zh-CN" altLang="en-US" sz="2600" dirty="0" smtClean="0"/>
              <a:t>酱</a:t>
            </a:r>
            <a:r>
              <a:rPr lang="zh-CN" altLang="en-US" sz="2600" dirty="0"/>
              <a:t>的包裹太丑了，会自带一个包裹去换</a:t>
            </a:r>
            <a:r>
              <a:rPr lang="zh-CN" altLang="en-US" sz="2600" dirty="0" smtClean="0"/>
              <a:t>掉</a:t>
            </a:r>
            <a:r>
              <a:rPr lang="en-US" altLang="zh-CN" sz="2600" dirty="0" err="1"/>
              <a:t>MIn</a:t>
            </a:r>
            <a:r>
              <a:rPr lang="zh-CN" altLang="en-US" sz="2600" dirty="0" smtClean="0"/>
              <a:t>酱</a:t>
            </a:r>
            <a:r>
              <a:rPr lang="zh-CN" altLang="en-US" sz="2600" dirty="0"/>
              <a:t>的包裹</a:t>
            </a:r>
            <a:r>
              <a:rPr lang="zh-CN" altLang="en-US" sz="2600" dirty="0" smtClean="0"/>
              <a:t>。</a:t>
            </a:r>
            <a:r>
              <a:rPr lang="en-US" altLang="zh-CN" sz="2600" dirty="0" err="1" smtClean="0"/>
              <a:t>MIn</a:t>
            </a:r>
            <a:r>
              <a:rPr lang="zh-CN" altLang="en-US" sz="2600" dirty="0" smtClean="0"/>
              <a:t>酱</a:t>
            </a:r>
            <a:r>
              <a:rPr lang="zh-CN" altLang="en-US" sz="2600" dirty="0"/>
              <a:t>是个控制欲很强的人，然而这样一来</a:t>
            </a:r>
            <a:r>
              <a:rPr lang="zh-CN" altLang="en-US" sz="2600" dirty="0" smtClean="0"/>
              <a:t>，</a:t>
            </a:r>
            <a:r>
              <a:rPr lang="en-US" altLang="zh-CN" sz="2600" dirty="0"/>
              <a:t> </a:t>
            </a:r>
            <a:r>
              <a:rPr lang="en-US" altLang="zh-CN" sz="2600" dirty="0" err="1"/>
              <a:t>MIn</a:t>
            </a:r>
            <a:r>
              <a:rPr lang="zh-CN" altLang="en-US" sz="2600" dirty="0" smtClean="0"/>
              <a:t>酱</a:t>
            </a:r>
            <a:r>
              <a:rPr lang="zh-CN" altLang="en-US" sz="2600" dirty="0"/>
              <a:t>就不知道可以用多少种方案去填充包裹了，</a:t>
            </a:r>
            <a:r>
              <a:rPr lang="zh-CN" altLang="en-US" sz="2600" dirty="0" smtClean="0"/>
              <a:t>所以</a:t>
            </a:r>
            <a:r>
              <a:rPr lang="en-US" altLang="zh-CN" sz="2600" dirty="0" err="1"/>
              <a:t>MIn</a:t>
            </a:r>
            <a:r>
              <a:rPr lang="zh-CN" altLang="en-US" sz="2600" dirty="0" smtClean="0"/>
              <a:t>酱</a:t>
            </a:r>
            <a:r>
              <a:rPr lang="zh-CN" altLang="en-US" sz="2600" dirty="0"/>
              <a:t>很郁闷</a:t>
            </a:r>
            <a:r>
              <a:rPr lang="zh-CN" altLang="en-US" sz="2600" dirty="0" smtClean="0"/>
              <a:t>。于是</a:t>
            </a:r>
            <a:r>
              <a:rPr lang="en-US" altLang="zh-CN" sz="2600" dirty="0" err="1"/>
              <a:t>MIn</a:t>
            </a:r>
            <a:r>
              <a:rPr lang="zh-CN" altLang="en-US" sz="2600" dirty="0" smtClean="0"/>
              <a:t>酱</a:t>
            </a:r>
            <a:r>
              <a:rPr lang="zh-CN" altLang="en-US" sz="2600" dirty="0"/>
              <a:t>找到了聪明的你，希望你能帮助他解决这些问题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r>
              <a:rPr lang="zh-CN" altLang="en-US" sz="2600" dirty="0" smtClean="0"/>
              <a:t>另外，</a:t>
            </a:r>
            <a:r>
              <a:rPr lang="en-US" altLang="zh-CN" sz="2600" dirty="0"/>
              <a:t> </a:t>
            </a:r>
            <a:r>
              <a:rPr lang="en-US" altLang="zh-CN" sz="2600" dirty="0" err="1"/>
              <a:t>MIn</a:t>
            </a:r>
            <a:r>
              <a:rPr lang="zh-CN" altLang="en-US" sz="2600" dirty="0" smtClean="0"/>
              <a:t>酱</a:t>
            </a:r>
            <a:r>
              <a:rPr lang="zh-CN" altLang="en-US" sz="2600" dirty="0"/>
              <a:t>是个典型的懒人，他不希望每次带不同的妹子出去都麻烦你，所以他希望你能给</a:t>
            </a:r>
            <a:r>
              <a:rPr lang="zh-CN" altLang="en-US" sz="2600" dirty="0" smtClean="0"/>
              <a:t>出有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件</a:t>
            </a:r>
            <a:r>
              <a:rPr lang="zh-CN" altLang="en-US" sz="2600" dirty="0"/>
              <a:t>物品，</a:t>
            </a:r>
            <a:r>
              <a:rPr lang="zh-CN" altLang="en-US" sz="2600" dirty="0" smtClean="0"/>
              <a:t>第</a:t>
            </a:r>
            <a:r>
              <a:rPr lang="en-US" altLang="zh-CN" sz="2600" dirty="0" err="1" smtClean="0"/>
              <a:t>i</a:t>
            </a:r>
            <a:r>
              <a:rPr lang="zh-CN" altLang="en-US" sz="2600" dirty="0" smtClean="0"/>
              <a:t>件</a:t>
            </a:r>
            <a:r>
              <a:rPr lang="zh-CN" altLang="en-US" sz="2600" dirty="0"/>
              <a:t>不能带并且包裹大小</a:t>
            </a:r>
            <a:r>
              <a:rPr lang="zh-CN" altLang="en-US" sz="2600" dirty="0" smtClean="0"/>
              <a:t>为</a:t>
            </a:r>
            <a:r>
              <a:rPr lang="en-US" altLang="zh-CN" sz="2600" dirty="0" smtClean="0"/>
              <a:t>j</a:t>
            </a:r>
            <a:r>
              <a:rPr lang="zh-CN" altLang="en-US" sz="2600" dirty="0" smtClean="0"/>
              <a:t>的</a:t>
            </a:r>
            <a:r>
              <a:rPr lang="zh-CN" altLang="en-US" sz="2600" dirty="0"/>
              <a:t>所有方案数。 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当前这件不取的方法数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所有方法数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当前这件一定要取的方法数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所有方法数 </a:t>
            </a:r>
            <a:r>
              <a:rPr lang="en-US" altLang="zh-CN" dirty="0" smtClean="0"/>
              <a:t>= 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r>
              <a:rPr lang="zh-CN" altLang="en-US" dirty="0" smtClean="0"/>
              <a:t>当前这件一定要取 </a:t>
            </a:r>
            <a:r>
              <a:rPr lang="en-US" altLang="zh-CN" dirty="0" smtClean="0"/>
              <a:t>= g[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-v[</a:t>
            </a:r>
            <a:r>
              <a:rPr lang="en-US" altLang="zh-CN" dirty="0"/>
              <a:t>x</a:t>
            </a:r>
            <a:r>
              <a:rPr lang="en-US" altLang="zh-CN" dirty="0" smtClean="0"/>
              <a:t>]]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Substring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给你一个序列， 给出</a:t>
            </a:r>
            <a:r>
              <a:rPr lang="en-US" altLang="zh-CN" dirty="0"/>
              <a:t>Q</a:t>
            </a:r>
            <a:r>
              <a:rPr lang="zh-CN" altLang="en-US" dirty="0"/>
              <a:t>个查询，问对于每一个长度</a:t>
            </a:r>
            <a:r>
              <a:rPr lang="en-US" altLang="zh-CN" dirty="0"/>
              <a:t>W</a:t>
            </a:r>
            <a:r>
              <a:rPr lang="zh-CN" altLang="en-US" dirty="0"/>
              <a:t>的序列的不同元素的个数和。</a:t>
            </a:r>
            <a:endParaRPr lang="zh-CN" altLang="en-US" dirty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example:</a:t>
            </a:r>
            <a:endParaRPr lang="en-US" altLang="zh-CN" dirty="0"/>
          </a:p>
          <a:p>
            <a:r>
              <a:rPr lang="zh-CN" altLang="en-US" dirty="0" smtClean="0"/>
              <a:t>序列</a:t>
            </a:r>
            <a:r>
              <a:rPr lang="en-US" altLang="zh-CN" dirty="0"/>
              <a:t>1 1 2 3 4 4 </a:t>
            </a:r>
            <a:r>
              <a:rPr lang="en-US" altLang="zh-CN" dirty="0" smtClean="0"/>
              <a:t>5</a:t>
            </a:r>
            <a:endParaRPr lang="en-US" altLang="zh-CN" dirty="0"/>
          </a:p>
          <a:p>
            <a:r>
              <a:rPr lang="en-US" altLang="zh-CN" dirty="0" smtClean="0"/>
              <a:t>w </a:t>
            </a:r>
            <a:r>
              <a:rPr lang="en-US" altLang="zh-CN" dirty="0"/>
              <a:t>= 3 </a:t>
            </a:r>
            <a:r>
              <a:rPr lang="zh-CN" altLang="en-US" dirty="0"/>
              <a:t>时，</a:t>
            </a:r>
            <a:r>
              <a:rPr lang="en-US" altLang="zh-CN" dirty="0" smtClean="0"/>
              <a:t>substring</a:t>
            </a:r>
            <a:r>
              <a:rPr lang="zh-CN" altLang="en-US" dirty="0" smtClean="0"/>
              <a:t>为</a:t>
            </a:r>
            <a:r>
              <a:rPr lang="en-US" altLang="zh-CN" dirty="0"/>
              <a:t>:(1,1,2),(1,2,3),(2,3,4),(3,4,4),(4,4,5)</a:t>
            </a:r>
            <a:endParaRPr lang="en-US" altLang="zh-CN" dirty="0"/>
          </a:p>
          <a:p>
            <a:r>
              <a:rPr lang="zh-CN" altLang="en-US" dirty="0" smtClean="0"/>
              <a:t>不同</a:t>
            </a:r>
            <a:r>
              <a:rPr lang="zh-CN" altLang="en-US" dirty="0"/>
              <a:t>元素个数分别为</a:t>
            </a:r>
            <a:r>
              <a:rPr lang="en-US" altLang="zh-CN" dirty="0" smtClean="0"/>
              <a:t>:2  3 3 </a:t>
            </a:r>
            <a:r>
              <a:rPr lang="en-US" altLang="zh-CN" dirty="0"/>
              <a:t>2 </a:t>
            </a:r>
            <a:r>
              <a:rPr lang="en-US" altLang="zh-CN" dirty="0" smtClean="0"/>
              <a:t> </a:t>
            </a:r>
            <a:r>
              <a:rPr lang="en-US" altLang="zh-CN" dirty="0"/>
              <a:t>2 </a:t>
            </a:r>
            <a:endParaRPr lang="en-US" altLang="zh-CN" dirty="0"/>
          </a:p>
          <a:p>
            <a:r>
              <a:rPr lang="zh-CN" altLang="en-US" dirty="0" smtClean="0"/>
              <a:t>所以 </a:t>
            </a:r>
            <a:r>
              <a:rPr lang="en-US" altLang="zh-CN" dirty="0"/>
              <a:t>w = 3</a:t>
            </a:r>
            <a:r>
              <a:rPr lang="zh-CN" altLang="en-US" dirty="0"/>
              <a:t>时， 答案是： </a:t>
            </a:r>
            <a:r>
              <a:rPr lang="en-US" altLang="zh-CN" dirty="0"/>
              <a:t>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zh-CN" altLang="en-US" dirty="0" smtClean="0"/>
              <a:t>子串长度为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的时候的答案</a:t>
            </a:r>
            <a:endParaRPr lang="en-US" altLang="zh-CN" dirty="0" smtClean="0"/>
          </a:p>
          <a:p>
            <a:r>
              <a:rPr lang="zh-CN" altLang="en-US" dirty="0" smtClean="0"/>
              <a:t>怎么从</a:t>
            </a:r>
            <a:r>
              <a:rPr lang="en-US" altLang="zh-CN" dirty="0" smtClean="0"/>
              <a:t>f[i-1]</a:t>
            </a:r>
            <a:r>
              <a:rPr lang="zh-CN" altLang="en-US" dirty="0" smtClean="0"/>
              <a:t>推到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]?</a:t>
            </a:r>
            <a:endParaRPr lang="en-US" altLang="zh-CN" dirty="0" smtClean="0"/>
          </a:p>
          <a:p>
            <a:r>
              <a:rPr lang="en-US" altLang="zh-CN" dirty="0" smtClean="0"/>
              <a:t>(1 </a:t>
            </a:r>
            <a:r>
              <a:rPr lang="en-US" altLang="zh-CN" dirty="0"/>
              <a:t>1 </a:t>
            </a:r>
            <a:r>
              <a:rPr lang="en-US" altLang="zh-CN" dirty="0" smtClean="0"/>
              <a:t>2) </a:t>
            </a:r>
            <a:r>
              <a:rPr lang="en-US" altLang="zh-CN" dirty="0"/>
              <a:t>3 4 4 5</a:t>
            </a:r>
            <a:endParaRPr lang="en-US" altLang="zh-CN" dirty="0"/>
          </a:p>
          <a:p>
            <a:r>
              <a:rPr lang="en-US" altLang="zh-CN" dirty="0" smtClean="0"/>
              <a:t>112 </a:t>
            </a:r>
            <a:r>
              <a:rPr lang="zh-CN" altLang="en-US" dirty="0" smtClean="0"/>
              <a:t>会变成 </a:t>
            </a:r>
            <a:r>
              <a:rPr lang="en-US" altLang="zh-CN" dirty="0" smtClean="0"/>
              <a:t>1123 </a:t>
            </a:r>
            <a:r>
              <a:rPr lang="zh-CN" altLang="en-US" dirty="0" smtClean="0"/>
              <a:t> </a:t>
            </a:r>
            <a:r>
              <a:rPr lang="en-US" altLang="zh-CN" dirty="0" smtClean="0"/>
              <a:t>+1</a:t>
            </a:r>
            <a:endParaRPr lang="en-US" altLang="zh-CN" dirty="0" smtClean="0"/>
          </a:p>
          <a:p>
            <a:r>
              <a:rPr lang="en-US" altLang="zh-CN" dirty="0" smtClean="0"/>
              <a:t>123 </a:t>
            </a:r>
            <a:r>
              <a:rPr lang="zh-CN" altLang="en-US" dirty="0" smtClean="0"/>
              <a:t>会</a:t>
            </a:r>
            <a:r>
              <a:rPr lang="zh-CN" altLang="en-US" dirty="0"/>
              <a:t>变成 </a:t>
            </a:r>
            <a:r>
              <a:rPr lang="en-US" altLang="zh-CN" dirty="0" smtClean="0"/>
              <a:t>1234 </a:t>
            </a:r>
            <a:r>
              <a:rPr lang="zh-CN" altLang="en-US" dirty="0" smtClean="0"/>
              <a:t> </a:t>
            </a:r>
            <a:r>
              <a:rPr lang="en-US" altLang="zh-CN" dirty="0" smtClean="0"/>
              <a:t>+1</a:t>
            </a:r>
            <a:endParaRPr lang="en-US" altLang="zh-CN" dirty="0" smtClean="0"/>
          </a:p>
          <a:p>
            <a:r>
              <a:rPr lang="en-US" altLang="zh-CN" dirty="0" smtClean="0"/>
              <a:t>234 </a:t>
            </a:r>
            <a:r>
              <a:rPr lang="zh-CN" altLang="en-US" dirty="0"/>
              <a:t>会变成 </a:t>
            </a:r>
            <a:r>
              <a:rPr lang="en-US" altLang="zh-CN" dirty="0" smtClean="0"/>
              <a:t>2344 </a:t>
            </a:r>
            <a:r>
              <a:rPr lang="zh-CN" altLang="en-US" dirty="0" smtClean="0"/>
              <a:t> 不变</a:t>
            </a:r>
            <a:endParaRPr lang="en-US" altLang="zh-CN" dirty="0" smtClean="0"/>
          </a:p>
          <a:p>
            <a:r>
              <a:rPr lang="en-US" altLang="zh-CN" dirty="0" smtClean="0"/>
              <a:t>34</a:t>
            </a:r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zh-CN" altLang="en-US" dirty="0"/>
              <a:t>会变成 </a:t>
            </a:r>
            <a:r>
              <a:rPr lang="en-US" altLang="zh-CN" dirty="0" smtClean="0"/>
              <a:t>3445 </a:t>
            </a:r>
            <a:r>
              <a:rPr lang="zh-CN" altLang="en-US" dirty="0" smtClean="0"/>
              <a:t> </a:t>
            </a:r>
            <a:r>
              <a:rPr lang="en-US" altLang="zh-CN" dirty="0"/>
              <a:t>+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r>
              <a:rPr lang="en-US" altLang="zh-CN" dirty="0" smtClean="0"/>
              <a:t>445</a:t>
            </a:r>
            <a:r>
              <a:rPr lang="zh-CN" altLang="en-US" dirty="0" smtClean="0"/>
              <a:t>没有了 </a:t>
            </a:r>
            <a:r>
              <a:rPr lang="en-US" altLang="zh-CN" dirty="0" smtClean="0"/>
              <a:t>-2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：最大全</a:t>
            </a:r>
            <a:r>
              <a:rPr lang="en-US" altLang="zh-CN" dirty="0" smtClean="0"/>
              <a:t>0</a:t>
            </a:r>
            <a:r>
              <a:rPr lang="zh-CN" altLang="en-US" dirty="0" smtClean="0"/>
              <a:t>子矩形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子串长度为</a:t>
            </a:r>
            <a:r>
              <a:rPr lang="en-US" altLang="zh-CN" dirty="0" err="1"/>
              <a:t>i</a:t>
            </a:r>
            <a:r>
              <a:rPr lang="zh-CN" altLang="en-US" dirty="0"/>
              <a:t>的时候的答案</a:t>
            </a:r>
            <a:endParaRPr lang="en-US" altLang="zh-CN" dirty="0"/>
          </a:p>
          <a:p>
            <a:r>
              <a:rPr lang="zh-CN" altLang="en-US" dirty="0"/>
              <a:t>怎么从</a:t>
            </a:r>
            <a:r>
              <a:rPr lang="en-US" altLang="zh-CN" dirty="0"/>
              <a:t>f[i-1]</a:t>
            </a:r>
            <a:r>
              <a:rPr lang="zh-CN" altLang="en-US" dirty="0"/>
              <a:t>推到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]?</a:t>
            </a:r>
            <a:endParaRPr lang="en-US" altLang="zh-CN" dirty="0"/>
          </a:p>
          <a:p>
            <a:r>
              <a:rPr lang="en-US" altLang="zh-CN" b="1" dirty="0" smtClean="0"/>
              <a:t>F[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 = f[i+1] + delta[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 – different[i-1]</a:t>
            </a:r>
            <a:endParaRPr lang="en-US" altLang="zh-CN" b="1" dirty="0" smtClean="0"/>
          </a:p>
          <a:p>
            <a:r>
              <a:rPr lang="en-US" altLang="zh-CN" dirty="0" smtClean="0"/>
              <a:t>Different </a:t>
            </a:r>
            <a:r>
              <a:rPr lang="zh-CN" altLang="en-US" dirty="0" smtClean="0"/>
              <a:t>为最后</a:t>
            </a:r>
            <a:r>
              <a:rPr lang="en-US" altLang="zh-CN" dirty="0" smtClean="0"/>
              <a:t>i-1</a:t>
            </a:r>
            <a:r>
              <a:rPr lang="zh-CN" altLang="en-US" dirty="0" smtClean="0"/>
              <a:t>个数中不同数的个数</a:t>
            </a:r>
            <a:endParaRPr lang="en-US" altLang="zh-CN" b="1" dirty="0"/>
          </a:p>
          <a:p>
            <a:pPr marL="6858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Delta</a:t>
            </a:r>
            <a:r>
              <a:rPr lang="zh-CN" altLang="en-US" b="1" dirty="0"/>
              <a:t>怎么求？</a:t>
            </a:r>
            <a:endParaRPr lang="en-US" altLang="zh-CN" dirty="0"/>
          </a:p>
          <a:p>
            <a:r>
              <a:rPr lang="zh-CN" altLang="en-US" dirty="0" smtClean="0"/>
              <a:t>考虑每一个元素都作出了贡献没有！</a:t>
            </a:r>
            <a:endParaRPr lang="en-US" altLang="zh-CN" dirty="0" smtClean="0"/>
          </a:p>
          <a:p>
            <a:r>
              <a:rPr lang="zh-CN" altLang="en-US" dirty="0" smtClean="0"/>
              <a:t>只有与上一个相同元素间隔</a:t>
            </a:r>
            <a:r>
              <a:rPr lang="en-US" altLang="zh-CN" dirty="0" smtClean="0"/>
              <a:t>&gt;=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时，才会在从</a:t>
            </a:r>
            <a:r>
              <a:rPr lang="en-US" altLang="zh-CN" dirty="0" smtClean="0"/>
              <a:t>i-1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的转移中贡献</a:t>
            </a:r>
            <a:r>
              <a:rPr lang="en-US" altLang="zh-CN" dirty="0" smtClean="0"/>
              <a:t>1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变形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：最大全</a:t>
            </a:r>
            <a:r>
              <a:rPr lang="en-US" altLang="zh-CN" dirty="0" smtClean="0"/>
              <a:t>0</a:t>
            </a:r>
            <a:r>
              <a:rPr lang="zh-CN" altLang="en-US" dirty="0" smtClean="0"/>
              <a:t>子正方形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：棋盘制作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国际象棋是世界上最古老的博弈游戏之一，和中国的围棋、象棋以及日本的将棋同享盛名。据说国际象棋起源于易经的思想，棋盘是一个</a:t>
            </a:r>
            <a:r>
              <a:rPr lang="en-US" altLang="zh-CN" dirty="0"/>
              <a:t>8*8</a:t>
            </a:r>
            <a:r>
              <a:rPr lang="zh-CN" altLang="en-US" dirty="0"/>
              <a:t>大小的黑白相间的方阵，对应八八六十四卦，黑白对应阴阳。</a:t>
            </a:r>
            <a:endParaRPr lang="zh-CN" altLang="en-US" dirty="0"/>
          </a:p>
          <a:p>
            <a:r>
              <a:rPr lang="zh-CN" altLang="en-US" dirty="0"/>
              <a:t>而我们的主人公小</a:t>
            </a:r>
            <a:r>
              <a:rPr lang="en-US" altLang="zh-CN" dirty="0"/>
              <a:t>Q</a:t>
            </a:r>
            <a:r>
              <a:rPr lang="zh-CN" altLang="en-US" dirty="0"/>
              <a:t>，正是国际象棋的狂热爱好者。作为一个顶尖高手，他已不满足于普通的棋盘与规则，于是他跟他的好朋友小</a:t>
            </a:r>
            <a:r>
              <a:rPr lang="en-US" altLang="zh-CN" dirty="0"/>
              <a:t>W</a:t>
            </a:r>
            <a:r>
              <a:rPr lang="zh-CN" altLang="en-US" dirty="0"/>
              <a:t>决定将棋盘扩大以适应他们的新规则。</a:t>
            </a:r>
            <a:endParaRPr lang="zh-CN" altLang="en-US" dirty="0"/>
          </a:p>
          <a:p>
            <a:r>
              <a:rPr lang="zh-CN" altLang="en-US" dirty="0"/>
              <a:t>小</a:t>
            </a:r>
            <a:r>
              <a:rPr lang="en-US" altLang="zh-CN" dirty="0"/>
              <a:t>Q</a:t>
            </a:r>
            <a:r>
              <a:rPr lang="zh-CN" altLang="en-US" dirty="0"/>
              <a:t>找到了一张由</a:t>
            </a:r>
            <a:r>
              <a:rPr lang="en-US" altLang="zh-CN" dirty="0"/>
              <a:t>N*M</a:t>
            </a:r>
            <a:r>
              <a:rPr lang="zh-CN" altLang="en-US" dirty="0"/>
              <a:t>个正方形的格子组成的矩形纸片，每个格子被涂有黑白两种颜色之一。小</a:t>
            </a:r>
            <a:r>
              <a:rPr lang="en-US" altLang="zh-CN" dirty="0"/>
              <a:t>Q</a:t>
            </a:r>
            <a:r>
              <a:rPr lang="zh-CN" altLang="en-US" dirty="0"/>
              <a:t>想在这种纸中裁减一部分作为新棋盘，当然，他希望这个棋盘尽可能的大。</a:t>
            </a:r>
            <a:endParaRPr lang="zh-CN" altLang="en-US" dirty="0"/>
          </a:p>
          <a:p>
            <a:r>
              <a:rPr lang="zh-CN" altLang="en-US" dirty="0"/>
              <a:t>不过小</a:t>
            </a:r>
            <a:r>
              <a:rPr lang="en-US" altLang="zh-CN" dirty="0"/>
              <a:t>Q</a:t>
            </a:r>
            <a:r>
              <a:rPr lang="zh-CN" altLang="en-US" dirty="0"/>
              <a:t>还没有决定是找一个正方形的棋盘还是一个矩形的棋盘（当然，不管哪种，棋盘必须都黑白相间，即相邻的格子不同色），所以他希望可以找到最大的正方形棋盘面积和最大的矩形棋盘面积，从而决定哪个更好一些。</a:t>
            </a:r>
            <a:endParaRPr lang="zh-CN" altLang="en-US" dirty="0"/>
          </a:p>
          <a:p>
            <a:r>
              <a:rPr lang="zh-CN" altLang="en-US" dirty="0"/>
              <a:t>于是小</a:t>
            </a:r>
            <a:r>
              <a:rPr lang="en-US" altLang="zh-CN" dirty="0"/>
              <a:t>Q</a:t>
            </a:r>
            <a:r>
              <a:rPr lang="zh-CN" altLang="en-US" dirty="0"/>
              <a:t>找到了即将参加全国信息学竞赛的你，你能帮助他么？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：修改转移条件（前一个状态和自己颜色不同时转移）</a:t>
            </a:r>
            <a:endParaRPr lang="en-US" altLang="zh-CN" dirty="0" smtClean="0"/>
          </a:p>
          <a:p>
            <a:r>
              <a:rPr lang="zh-CN" altLang="en-US" dirty="0" smtClean="0"/>
              <a:t>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：棋盘黑白染色颠倒</a:t>
            </a:r>
            <a:r>
              <a:rPr lang="en-US" altLang="zh-CN" dirty="0" smtClean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b="1" dirty="0"/>
              <a:t>环状最大两段子段</a:t>
            </a:r>
            <a:r>
              <a:rPr lang="zh-CN" altLang="en-US" b="1" dirty="0" smtClean="0"/>
              <a:t>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给出一段环状序列，即认为</a:t>
            </a:r>
            <a:r>
              <a:rPr lang="en-US" altLang="zh-CN" dirty="0"/>
              <a:t>A[1]</a:t>
            </a:r>
            <a:r>
              <a:rPr lang="zh-CN" altLang="en-US" dirty="0"/>
              <a:t>和</a:t>
            </a:r>
            <a:r>
              <a:rPr lang="en-US" altLang="zh-CN" dirty="0"/>
              <a:t>A[N]</a:t>
            </a:r>
            <a:r>
              <a:rPr lang="zh-CN" altLang="en-US" dirty="0"/>
              <a:t>是相邻的，选出其中连续不重叠且非空的两段使得这两段和最大。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整体思路：</a:t>
            </a:r>
            <a:endParaRPr lang="en-US" altLang="zh-CN" dirty="0" smtClean="0"/>
          </a:p>
          <a:p>
            <a:r>
              <a:rPr lang="en-US" altLang="zh-CN" dirty="0" smtClean="0"/>
              <a:t>0011100111100  ——</a:t>
            </a:r>
            <a:r>
              <a:rPr lang="zh-CN" altLang="en-US" dirty="0" smtClean="0"/>
              <a:t>选任意两段</a:t>
            </a:r>
            <a:endParaRPr lang="en-US" altLang="zh-CN" dirty="0" smtClean="0"/>
          </a:p>
          <a:p>
            <a:r>
              <a:rPr lang="en-US" altLang="zh-CN" dirty="0" smtClean="0"/>
              <a:t>1100011000111  ——</a:t>
            </a:r>
            <a:r>
              <a:rPr lang="zh-CN" altLang="en-US" dirty="0" smtClean="0"/>
              <a:t>选包含头尾的三段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dp1[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</a:t>
            </a:r>
            <a:r>
              <a:rPr lang="zh-CN" altLang="en-US" dirty="0" smtClean="0"/>
              <a:t>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个选</a:t>
            </a:r>
            <a:r>
              <a:rPr lang="en-US" altLang="zh-CN" dirty="0" smtClean="0"/>
              <a:t>j</a:t>
            </a:r>
            <a:r>
              <a:rPr lang="zh-CN" altLang="en-US" dirty="0" smtClean="0"/>
              <a:t>段，第一个必选</a:t>
            </a:r>
            <a:endParaRPr lang="en-US" altLang="zh-CN" dirty="0" smtClean="0"/>
          </a:p>
          <a:p>
            <a:r>
              <a:rPr lang="en-US" altLang="zh-CN" dirty="0" smtClean="0"/>
              <a:t>Dp1[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][1] =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[i-1][1] +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答案是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[n][3]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求一</a:t>
            </a:r>
            <a:r>
              <a:rPr lang="zh-CN" altLang="en-US" dirty="0" smtClean="0"/>
              <a:t>个去头去尾的两段最小和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2564</Words>
  <Application>WPS 演示</Application>
  <PresentationFormat>全屏显示(4:3)</PresentationFormat>
  <Paragraphs>115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华文隶书</vt:lpstr>
      <vt:lpstr>Wingdings 2</vt:lpstr>
      <vt:lpstr>Century Gothic</vt:lpstr>
      <vt:lpstr>幼圆</vt:lpstr>
      <vt:lpstr>微软雅黑</vt:lpstr>
      <vt:lpstr>Arial Unicode MS</vt:lpstr>
      <vt:lpstr>Calibri</vt:lpstr>
      <vt:lpstr>奥斯汀</vt:lpstr>
      <vt:lpstr>动态规划习题选讲1</vt:lpstr>
      <vt:lpstr>例1：最大全0子矩形</vt:lpstr>
      <vt:lpstr>变形1：最大全0子正方形</vt:lpstr>
      <vt:lpstr>变形2：棋盘制作</vt:lpstr>
      <vt:lpstr>PowerPoint 演示文稿</vt:lpstr>
      <vt:lpstr>例2：环状最大两段子段和</vt:lpstr>
      <vt:lpstr>PowerPoint 演示文稿</vt:lpstr>
      <vt:lpstr>PowerPoint 演示文稿</vt:lpstr>
      <vt:lpstr>PowerPoint 演示文稿</vt:lpstr>
      <vt:lpstr>例3：关路灯</vt:lpstr>
      <vt:lpstr>PowerPoint 演示文稿</vt:lpstr>
      <vt:lpstr>例4：</vt:lpstr>
      <vt:lpstr>PowerPoint 演示文稿</vt:lpstr>
      <vt:lpstr>例5：敲砖块</vt:lpstr>
      <vt:lpstr>PowerPoint 演示文稿</vt:lpstr>
      <vt:lpstr>例6：Min酱要旅行</vt:lpstr>
      <vt:lpstr>PowerPoint 演示文稿</vt:lpstr>
      <vt:lpstr>例7：Substring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动态规划习题选讲1</dc:title>
  <dc:creator>Deng</dc:creator>
  <cp:lastModifiedBy>newviss</cp:lastModifiedBy>
  <cp:revision>10</cp:revision>
  <dcterms:created xsi:type="dcterms:W3CDTF">2018-03-20T03:05:00Z</dcterms:created>
  <dcterms:modified xsi:type="dcterms:W3CDTF">2019-01-31T05:17:46Z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