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28"/>
  </p:notesMasterIdLst>
  <p:sldIdLst>
    <p:sldId id="259" r:id="rId4"/>
    <p:sldId id="374" r:id="rId5"/>
    <p:sldId id="375" r:id="rId6"/>
    <p:sldId id="376" r:id="rId7"/>
    <p:sldId id="607" r:id="rId8"/>
    <p:sldId id="608" r:id="rId9"/>
    <p:sldId id="711" r:id="rId10"/>
    <p:sldId id="377" r:id="rId11"/>
    <p:sldId id="378" r:id="rId12"/>
    <p:sldId id="381" r:id="rId13"/>
    <p:sldId id="382" r:id="rId14"/>
    <p:sldId id="383" r:id="rId15"/>
    <p:sldId id="384" r:id="rId16"/>
    <p:sldId id="385" r:id="rId17"/>
    <p:sldId id="386" r:id="rId18"/>
    <p:sldId id="388" r:id="rId19"/>
    <p:sldId id="389" r:id="rId20"/>
    <p:sldId id="390" r:id="rId21"/>
    <p:sldId id="391" r:id="rId22"/>
    <p:sldId id="392" r:id="rId23"/>
    <p:sldId id="393" r:id="rId24"/>
    <p:sldId id="394" r:id="rId25"/>
    <p:sldId id="397" r:id="rId26"/>
    <p:sldId id="398" r:id="rId27"/>
    <p:sldId id="399" r:id="rId29"/>
    <p:sldId id="400" r:id="rId30"/>
    <p:sldId id="401" r:id="rId31"/>
    <p:sldId id="406" r:id="rId32"/>
    <p:sldId id="404" r:id="rId33"/>
    <p:sldId id="405" r:id="rId34"/>
    <p:sldId id="407" r:id="rId35"/>
    <p:sldId id="408" r:id="rId36"/>
    <p:sldId id="409" r:id="rId37"/>
    <p:sldId id="410" r:id="rId38"/>
    <p:sldId id="411" r:id="rId39"/>
    <p:sldId id="412" r:id="rId40"/>
    <p:sldId id="413" r:id="rId41"/>
    <p:sldId id="414" r:id="rId42"/>
    <p:sldId id="416" r:id="rId43"/>
    <p:sldId id="417" r:id="rId44"/>
    <p:sldId id="538" r:id="rId45"/>
    <p:sldId id="424" r:id="rId46"/>
    <p:sldId id="491" r:id="rId47"/>
    <p:sldId id="425" r:id="rId48"/>
    <p:sldId id="427" r:id="rId49"/>
    <p:sldId id="428" r:id="rId50"/>
    <p:sldId id="429" r:id="rId51"/>
    <p:sldId id="430" r:id="rId52"/>
    <p:sldId id="431" r:id="rId53"/>
    <p:sldId id="432" r:id="rId54"/>
    <p:sldId id="433" r:id="rId55"/>
    <p:sldId id="434" r:id="rId56"/>
    <p:sldId id="435" r:id="rId57"/>
    <p:sldId id="436" r:id="rId58"/>
    <p:sldId id="539" r:id="rId59"/>
    <p:sldId id="453" r:id="rId60"/>
    <p:sldId id="454" r:id="rId61"/>
    <p:sldId id="439" r:id="rId62"/>
    <p:sldId id="440" r:id="rId63"/>
    <p:sldId id="455" r:id="rId64"/>
    <p:sldId id="456" r:id="rId65"/>
    <p:sldId id="444" r:id="rId66"/>
    <p:sldId id="445" r:id="rId67"/>
    <p:sldId id="446" r:id="rId68"/>
    <p:sldId id="447" r:id="rId69"/>
    <p:sldId id="443" r:id="rId70"/>
    <p:sldId id="450" r:id="rId71"/>
    <p:sldId id="451" r:id="rId72"/>
    <p:sldId id="492" r:id="rId73"/>
    <p:sldId id="493" r:id="rId74"/>
    <p:sldId id="494" r:id="rId75"/>
    <p:sldId id="495" r:id="rId76"/>
    <p:sldId id="497" r:id="rId77"/>
    <p:sldId id="498" r:id="rId78"/>
    <p:sldId id="499" r:id="rId79"/>
    <p:sldId id="496" r:id="rId80"/>
    <p:sldId id="500" r:id="rId81"/>
    <p:sldId id="501" r:id="rId82"/>
    <p:sldId id="542" r:id="rId83"/>
    <p:sldId id="543" r:id="rId84"/>
    <p:sldId id="502" r:id="rId85"/>
    <p:sldId id="503" r:id="rId86"/>
    <p:sldId id="504" r:id="rId87"/>
    <p:sldId id="505" r:id="rId88"/>
    <p:sldId id="508" r:id="rId89"/>
    <p:sldId id="509" r:id="rId90"/>
    <p:sldId id="510" r:id="rId91"/>
    <p:sldId id="511" r:id="rId92"/>
    <p:sldId id="512" r:id="rId93"/>
    <p:sldId id="513" r:id="rId94"/>
    <p:sldId id="514" r:id="rId95"/>
    <p:sldId id="516" r:id="rId96"/>
    <p:sldId id="517" r:id="rId97"/>
    <p:sldId id="518" r:id="rId98"/>
    <p:sldId id="519" r:id="rId99"/>
    <p:sldId id="520" r:id="rId100"/>
    <p:sldId id="521" r:id="rId101"/>
    <p:sldId id="522" r:id="rId102"/>
    <p:sldId id="523" r:id="rId103"/>
    <p:sldId id="524" r:id="rId104"/>
    <p:sldId id="525" r:id="rId105"/>
    <p:sldId id="526" r:id="rId106"/>
    <p:sldId id="527" r:id="rId107"/>
    <p:sldId id="530" r:id="rId108"/>
    <p:sldId id="531" r:id="rId109"/>
    <p:sldId id="537" r:id="rId110"/>
    <p:sldId id="540" r:id="rId111"/>
    <p:sldId id="541" r:id="rId112"/>
    <p:sldId id="536" r:id="rId1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26" autoAdjust="0"/>
  </p:normalViewPr>
  <p:slideViewPr>
    <p:cSldViewPr>
      <p:cViewPr>
        <p:scale>
          <a:sx n="66" d="100"/>
          <a:sy n="66" d="100"/>
        </p:scale>
        <p:origin x="-1422" y="-72"/>
      </p:cViewPr>
      <p:guideLst>
        <p:guide orient="horz" pos="1996"/>
        <p:guide pos="2904"/>
      </p:guideLst>
    </p:cSldViewPr>
  </p:slideViewPr>
  <p:notesTextViewPr>
    <p:cViewPr>
      <p:scale>
        <a:sx n="100" d="100"/>
        <a:sy n="100" d="100"/>
      </p:scale>
      <p:origin x="0" y="0"/>
    </p:cViewPr>
  </p:notesTextViewPr>
  <p:sorterViewPr>
    <p:cViewPr>
      <p:scale>
        <a:sx n="100" d="100"/>
        <a:sy n="100" d="100"/>
      </p:scale>
      <p:origin x="0" y="2539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notesMaster" Target="notesMasters/notes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0F5D75-EE90-4E3F-9134-2E039DBAAA7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0FE5BA-73C9-4CA3-80AB-AE03549E44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panose="02010600030101010101" pitchFamily="2" charset="-122"/>
            </a:endParaRPr>
          </a:p>
        </p:txBody>
      </p:sp>
      <p:sp>
        <p:nvSpPr>
          <p:cNvPr id="819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F3660BCC-1910-47E3-A357-69F34D8E8592}" type="slidenum">
              <a:rPr lang="en-US" altLang="zh-CN" sz="1200" smtClean="0"/>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1536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r>
              <a:rPr lang="zh-CN" altLang="en-US">
                <a:latin typeface="Arial" panose="020B0604020202020204" pitchFamily="34" charset="0"/>
              </a:rPr>
              <a:t>背包容量小于4时，无法装入物品5,故价值为0，当背包容量大于等于4时可以装入。所以m[i][&gt;=4] = 6</a:t>
            </a:r>
            <a:endParaRPr lang="zh-CN" altLang="en-US">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17411"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r>
              <a:rPr lang="zh-CN" altLang="en-US">
                <a:latin typeface="Arial" panose="020B0604020202020204" pitchFamily="34" charset="0"/>
              </a:rPr>
              <a:t>第一步考虑是因为，背包容量小于5时，无法装入物品4，故此时，m[4][&lt;5] = m[5][&lt;5]</a:t>
            </a:r>
            <a:endParaRPr lang="zh-CN" altLang="en-US">
              <a:latin typeface="Arial" panose="020B0604020202020204" pitchFamily="34" charset="0"/>
            </a:endParaRPr>
          </a:p>
          <a:p>
            <a:r>
              <a:rPr lang="zh-CN" altLang="en-US">
                <a:latin typeface="Arial" panose="020B0604020202020204" pitchFamily="34" charset="0"/>
              </a:rPr>
              <a:t>第二步考虑，是不装入物品4的情况下价值高，还是装入物品4后物品5的解空间加上物品4的价值价值高</a:t>
            </a:r>
            <a:endParaRPr lang="zh-CN" altLang="en-US">
              <a:latin typeface="Arial" panose="020B0604020202020204" pitchFamily="34" charset="0"/>
            </a:endParaRPr>
          </a:p>
          <a:p>
            <a:r>
              <a:rPr lang="zh-CN" altLang="en-US">
                <a:latin typeface="Arial" panose="020B0604020202020204" pitchFamily="34" charset="0"/>
              </a:rPr>
              <a:t>m[i+1][j-w[i]]+v[i]:背包容量为j-w[i]时，子问题i+1,.....,n的最优解</a:t>
            </a:r>
            <a:endParaRPr lang="zh-CN" altLang="en-US">
              <a:latin typeface="Arial" panose="020B0604020202020204" pitchFamily="34" charset="0"/>
            </a:endParaRPr>
          </a:p>
          <a:p>
            <a:r>
              <a:rPr lang="zh-CN" altLang="en-US">
                <a:latin typeface="Arial" panose="020B0604020202020204" pitchFamily="34" charset="0"/>
              </a:rPr>
              <a:t>装入物品四，是对于考虑物品五情况下的最优解</a:t>
            </a:r>
            <a:endParaRPr lang="zh-CN" altLang="en-US">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41413" y="684213"/>
            <a:ext cx="4572000" cy="3429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3555" name="Rectangle 3"/>
          <p:cNvSpPr>
            <a:spLocks noGrp="1" noChangeArrowheads="1"/>
          </p:cNvSpPr>
          <p:nvPr>
            <p:ph type="body" idx="1"/>
          </p:nvPr>
        </p:nvSpPr>
        <p:spPr>
          <a:xfrm>
            <a:off x="684213" y="4341813"/>
            <a:ext cx="54864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r>
              <a:rPr lang="zh-CN" altLang="en-US">
                <a:latin typeface="Arial" panose="020B0604020202020204" pitchFamily="34" charset="0"/>
              </a:rPr>
              <a:t>m[i][c]说明在背包容量最大情况下是否装入。</a:t>
            </a:r>
            <a:endParaRPr lang="zh-CN" altLang="en-US">
              <a:latin typeface="Arial" panose="020B0604020202020204" pitchFamily="34" charset="0"/>
            </a:endParaRPr>
          </a:p>
          <a:p>
            <a:r>
              <a:rPr lang="zh-CN" altLang="en-US">
                <a:latin typeface="Arial" panose="020B0604020202020204" pitchFamily="34" charset="0"/>
              </a:rPr>
              <a:t>不变说明，最优解里没有它</a:t>
            </a:r>
            <a:endParaRPr lang="zh-CN" altLang="en-US">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39825" y="682625"/>
            <a:ext cx="4572000" cy="3429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5603" name="Rectangle 3"/>
          <p:cNvSpPr>
            <a:spLocks noGrp="1" noChangeArrowheads="1"/>
          </p:cNvSpPr>
          <p:nvPr>
            <p:ph type="body" idx="1"/>
          </p:nvPr>
        </p:nvSpPr>
        <p:spPr>
          <a:xfrm>
            <a:off x="682625" y="4340225"/>
            <a:ext cx="54864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r>
              <a:rPr lang="zh-CN" altLang="en-US">
                <a:latin typeface="Arial" panose="020B0604020202020204" pitchFamily="34" charset="0"/>
              </a:rPr>
              <a:t>我们注意到填入数组的总有一段相同的值，造成这样的原因在于我们用数组的列值j来表示背包容量。变量j是连续的值，而背包装入物品后剩余的容量总是部分值，并不是0-C间的所有值。</a:t>
            </a:r>
            <a:endParaRPr lang="zh-CN" altLang="en-US">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2635AC8-93A4-4A5B-924B-3F116392DF16}"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4591BFC-832D-4F5F-BE70-84D917EA1000}"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B6C9680-3BC2-4713-B194-2C322AECEB57}"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A5767968-7A29-4019-82B9-F3AAF31018A0}"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图表占位符 3"/>
          <p:cNvSpPr>
            <a:spLocks noGrp="1"/>
          </p:cNvSpPr>
          <p:nvPr>
            <p:ph type="chart" sz="half" idx="2"/>
          </p:nvPr>
        </p:nvSpPr>
        <p:spPr>
          <a:xfrm>
            <a:off x="4648200" y="1981200"/>
            <a:ext cx="3810000" cy="4114800"/>
          </a:xfrm>
        </p:spPr>
        <p:txBody>
          <a:bodyPr/>
          <a:lstStyle/>
          <a:p>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86724B05-E071-4DE1-9175-F863BC688C14}"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6482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8281F53B-24EA-419B-AD18-B34CE81124B5}"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96385F63-591B-4015-8CF3-BD7BDAF6304D}"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62050" y="6243638"/>
            <a:ext cx="1905000" cy="457200"/>
          </a:xfrm>
        </p:spPr>
        <p:txBody>
          <a:bodyPr/>
          <a:lstStyle>
            <a:lvl1pPr>
              <a:defRPr/>
            </a:lvl1pPr>
          </a:lstStyle>
          <a:p>
            <a:endParaRPr lang="zh-CN" altLang="en-US">
              <a:solidFill>
                <a:srgbClr val="000000"/>
              </a:solidFill>
            </a:endParaRPr>
          </a:p>
        </p:txBody>
      </p:sp>
      <p:sp>
        <p:nvSpPr>
          <p:cNvPr id="4" name="页脚占位符 3"/>
          <p:cNvSpPr>
            <a:spLocks noGrp="1"/>
          </p:cNvSpPr>
          <p:nvPr>
            <p:ph type="ftr" sz="quarter" idx="11"/>
          </p:nvPr>
        </p:nvSpPr>
        <p:spPr>
          <a:xfrm>
            <a:off x="3657600" y="6243638"/>
            <a:ext cx="2895600" cy="457200"/>
          </a:xfrm>
        </p:spPr>
        <p:txBody>
          <a:bodyPr/>
          <a:lstStyle>
            <a:lvl1pPr>
              <a:defRPr/>
            </a:lvl1pPr>
          </a:lstStyle>
          <a:p>
            <a:endParaRPr lang="zh-CN" altLang="en-US">
              <a:solidFill>
                <a:srgbClr val="000000"/>
              </a:solidFill>
            </a:endParaRPr>
          </a:p>
        </p:txBody>
      </p:sp>
      <p:sp>
        <p:nvSpPr>
          <p:cNvPr id="5" name="灯片编号占位符 4"/>
          <p:cNvSpPr>
            <a:spLocks noGrp="1"/>
          </p:cNvSpPr>
          <p:nvPr>
            <p:ph type="sldNum" sz="quarter" idx="12"/>
          </p:nvPr>
        </p:nvSpPr>
        <p:spPr>
          <a:xfrm>
            <a:off x="7042150" y="6243638"/>
            <a:ext cx="1905000" cy="457200"/>
          </a:xfrm>
        </p:spPr>
        <p:txBody>
          <a:bodyPr/>
          <a:lstStyle>
            <a:lvl1pPr>
              <a:defRPr/>
            </a:lvl1pPr>
          </a:lstStyle>
          <a:p>
            <a:fld id="{1E33A3F0-9CA2-46BE-95EF-86976404A061}" type="slidenum">
              <a:rPr lang="zh-CN" altLang="en-US">
                <a:solidFill>
                  <a:srgbClr val="000000"/>
                </a:solidFill>
              </a:rPr>
            </a:fld>
            <a:endParaRPr lang="en-US" altLang="zh-CN" sz="1800" b="1">
              <a:solidFill>
                <a:srgbClr val="FFFFFF"/>
              </a:solidFill>
            </a:endParaRPr>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fld id="{339DAB62-C0FB-420B-9E7E-23908122CA86}" type="datetime1">
              <a:rPr lang="zh-CN" altLang="en-US"/>
            </a:fld>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r>
              <a:rPr lang="en-US" altLang="zh-CN"/>
              <a:t>算法设计与分析</a:t>
            </a: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803C8843-0C9E-4129-9495-F195996B32F3}" type="slidenum">
              <a:rPr lang="en-US" altLang="zh-CN"/>
            </a:fld>
            <a:endParaRPr lang="en-US" altLang="zh-CN"/>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r>
              <a:rPr lang="en-US" altLang="zh-CN"/>
              <a:t>◎Software College, NEU</a:t>
            </a:r>
            <a:endParaRPr lang="en-US" altLang="zh-CN"/>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D736105A-A9E0-4041-9C22-3DE827ECC6BA}" type="slidenum">
              <a:rPr lang="en-US" altLang="zh-CN"/>
            </a:fld>
            <a:endParaRPr lang="en-US" altLang="zh-CN"/>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0D6AB3A-6BF0-422B-8CAE-AF7A51B184FA}"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1634FA0-8CA8-49E9-8142-6CBD37B8AABA}"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FCC7A18-8C6F-4648-877E-5C88E13DFF97}"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15AABBC-DA29-4885-9756-C2B9B2D924A6}"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7A78A7E2-D360-4B30-8568-E4C7772BB746}"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A8964F6B-DD79-44C8-8198-D71996398BB0}"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79BDA57F-2ED9-4FE1-880D-A7E362C623A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82086416-DE38-4F9B-A677-D33B51DB9899}"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BFC614F1-7164-4E85-ABF2-EBC65EF07A1D}"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BBE5D46E-6662-49D5-9D85-4B1F4A46EE08}"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8690270-6D96-4DF1-B6E8-A53A7132C8F7}"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AE1737C-C500-4C24-8DF9-54131406F468}"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A0DA288-E1C8-435B-A885-4991F0A72E53}"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52EDC2AF-3B0A-40EC-AF8F-E3BF58D81A86}"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7931B8AF-BBCB-4415-87F5-E7B35CB49720}"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r>
              <a:rPr lang="en-US" altLang="zh-CN">
                <a:solidFill>
                  <a:srgbClr val="000000"/>
                </a:solidFill>
              </a:rPr>
              <a:t>◎Software College, NEU</a:t>
            </a:r>
            <a:endParaRPr lang="en-US" altLang="zh-CN">
              <a:solidFill>
                <a:srgbClr val="000000"/>
              </a:solidFill>
            </a:endParaRPr>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D736105A-A9E0-4041-9C22-3DE827ECC6BA}"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A3C75183-3B1B-4760-A5CC-7E9C3621BFB6}"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AE2BB036-54C1-4BC1-97B3-015B60FDC958}"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7D8849AC-F5F5-4B51-88A8-C3E3E0110DA2}"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4FDE987D-EB21-49ED-8CD2-2F016F218418}"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8CBAE44B-8A00-439C-8B89-EBFC6F6B32D3}"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B434021-FC02-47EA-803C-38A295F9FA2E}"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jpe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7613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7613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kumimoji="1" sz="1400">
                <a:solidFill>
                  <a:schemeClr val="tx1"/>
                </a:solidFill>
                <a:latin typeface="+mn-lt"/>
                <a:ea typeface="+mn-ea"/>
              </a:defRPr>
            </a:lvl1pPr>
          </a:lstStyle>
          <a:p>
            <a:pPr fontAlgn="base">
              <a:spcBef>
                <a:spcPct val="0"/>
              </a:spcBef>
              <a:spcAft>
                <a:spcPct val="0"/>
              </a:spcAft>
            </a:pPr>
            <a:endParaRPr lang="en-US" altLang="zh-CN">
              <a:solidFill>
                <a:srgbClr val="000000"/>
              </a:solidFill>
            </a:endParaRPr>
          </a:p>
        </p:txBody>
      </p:sp>
      <p:sp>
        <p:nvSpPr>
          <p:cNvPr id="17613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400">
                <a:solidFill>
                  <a:schemeClr val="tx1"/>
                </a:solidFill>
                <a:latin typeface="+mn-lt"/>
                <a:ea typeface="+mn-ea"/>
              </a:defRPr>
            </a:lvl1pPr>
          </a:lstStyle>
          <a:p>
            <a:pPr algn="ctr" fontAlgn="base">
              <a:spcBef>
                <a:spcPct val="0"/>
              </a:spcBef>
              <a:spcAft>
                <a:spcPct val="0"/>
              </a:spcAft>
            </a:pPr>
            <a:endParaRPr lang="en-US" altLang="zh-CN">
              <a:solidFill>
                <a:srgbClr val="000000"/>
              </a:solidFill>
            </a:endParaRPr>
          </a:p>
        </p:txBody>
      </p:sp>
      <p:sp>
        <p:nvSpPr>
          <p:cNvPr id="176134"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400">
                <a:solidFill>
                  <a:schemeClr val="tx1"/>
                </a:solidFill>
                <a:latin typeface="+mn-lt"/>
                <a:ea typeface="+mn-ea"/>
              </a:defRPr>
            </a:lvl1pPr>
          </a:lstStyle>
          <a:p>
            <a:pPr fontAlgn="base">
              <a:spcBef>
                <a:spcPct val="0"/>
              </a:spcBef>
              <a:spcAft>
                <a:spcPct val="0"/>
              </a:spcAft>
            </a:pPr>
            <a:fld id="{12B632C1-6F14-4B92-A562-38D206D42C2F}" type="slidenum">
              <a:rPr lang="zh-CN" altLang="en-US" smtClean="0">
                <a:solidFill>
                  <a:srgbClr val="000000"/>
                </a:solidFill>
              </a:rPr>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random/>
  </p:transition>
  <p:hf hdr="0" ftr="0" dt="0"/>
  <p:txStyles>
    <p:title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2pPr>
      <a:lvl3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3pPr>
      <a:lvl4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4pPr>
      <a:lvl5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CCFF"/>
            </a:gs>
            <a:gs pos="100000">
              <a:srgbClr val="FFCCFF">
                <a:gamma/>
                <a:tint val="0"/>
                <a:invGamma/>
              </a:srgb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fontAlgn="base">
              <a:spcBef>
                <a:spcPct val="0"/>
              </a:spcBef>
              <a:spcAft>
                <a:spcPct val="0"/>
              </a:spcAft>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fontAlgn="base">
              <a:spcBef>
                <a:spcPct val="0"/>
              </a:spcBef>
              <a:spcAft>
                <a:spcPct val="0"/>
              </a:spcAft>
            </a:pPr>
            <a:r>
              <a:rPr lang="en-US" altLang="zh-CN">
                <a:solidFill>
                  <a:srgbClr val="000000"/>
                </a:solidFill>
              </a:rPr>
              <a:t>◎Software College, NEU</a:t>
            </a: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fontAlgn="base">
              <a:spcBef>
                <a:spcPct val="0"/>
              </a:spcBef>
              <a:spcAft>
                <a:spcPct val="0"/>
              </a:spcAft>
            </a:pPr>
            <a:fld id="{77403126-A2FC-4D6D-B2F4-EB4C689C5127}" type="slidenum">
              <a:rPr lang="en-US" altLang="zh-CN" smtClean="0">
                <a:solidFill>
                  <a:srgbClr val="000000"/>
                </a:solidFill>
              </a:rPr>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7.png"/><Relationship Id="rId1" Type="http://schemas.openxmlformats.org/officeDocument/2006/relationships/image" Target="../media/image46.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9.png"/><Relationship Id="rId1" Type="http://schemas.openxmlformats.org/officeDocument/2006/relationships/image" Target="../media/image4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3.bin"/><Relationship Id="rId2" Type="http://schemas.openxmlformats.org/officeDocument/2006/relationships/image" Target="../media/image7.w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13.wmf"/><Relationship Id="rId1"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9.png"/><Relationship Id="rId1" Type="http://schemas.openxmlformats.org/officeDocument/2006/relationships/image" Target="../media/image1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17.xml"/><Relationship Id="rId4" Type="http://schemas.openxmlformats.org/officeDocument/2006/relationships/image" Target="../media/image21.wmf"/><Relationship Id="rId3" Type="http://schemas.openxmlformats.org/officeDocument/2006/relationships/oleObject" Target="../embeddings/oleObject11.bin"/><Relationship Id="rId2" Type="http://schemas.openxmlformats.org/officeDocument/2006/relationships/image" Target="../media/image20.wmf"/><Relationship Id="rId1" Type="http://schemas.openxmlformats.org/officeDocument/2006/relationships/oleObject" Target="../embeddings/oleObject10.bin"/></Relationships>
</file>

<file path=ppt/slides/_rels/slide6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5.wmf"/><Relationship Id="rId7" Type="http://schemas.openxmlformats.org/officeDocument/2006/relationships/oleObject" Target="../embeddings/oleObject15.bin"/><Relationship Id="rId6" Type="http://schemas.openxmlformats.org/officeDocument/2006/relationships/image" Target="../media/image24.wmf"/><Relationship Id="rId5" Type="http://schemas.openxmlformats.org/officeDocument/2006/relationships/oleObject" Target="../embeddings/oleObject14.bin"/><Relationship Id="rId4" Type="http://schemas.openxmlformats.org/officeDocument/2006/relationships/image" Target="../media/image23.wmf"/><Relationship Id="rId3" Type="http://schemas.openxmlformats.org/officeDocument/2006/relationships/oleObject" Target="../embeddings/oleObject13.bin"/><Relationship Id="rId2" Type="http://schemas.openxmlformats.org/officeDocument/2006/relationships/image" Target="../media/image22.wmf"/><Relationship Id="rId10" Type="http://schemas.openxmlformats.org/officeDocument/2006/relationships/vmlDrawing" Target="../drawings/vmlDrawing10.vml"/><Relationship Id="rId1" Type="http://schemas.openxmlformats.org/officeDocument/2006/relationships/oleObject" Target="../embeddings/oleObject12.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oleObject" Target="../embeddings/oleObject16.bin"/></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oleObject" Target="../embeddings/oleObject17.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3.vml"/><Relationship Id="rId4" Type="http://schemas.openxmlformats.org/officeDocument/2006/relationships/slideLayout" Target="../slideLayouts/slideLayout7.xml"/><Relationship Id="rId3" Type="http://schemas.openxmlformats.org/officeDocument/2006/relationships/image" Target="../media/image24.wmf"/><Relationship Id="rId2" Type="http://schemas.openxmlformats.org/officeDocument/2006/relationships/oleObject" Target="../embeddings/oleObject18.bin"/><Relationship Id="rId1" Type="http://schemas.openxmlformats.org/officeDocument/2006/relationships/image" Target="../media/image26.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0.png"/><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2.png"/></Relationships>
</file>

<file path=ppt/slides/_rels/slide91.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18.xml"/><Relationship Id="rId2" Type="http://schemas.openxmlformats.org/officeDocument/2006/relationships/image" Target="../media/image33.wmf"/><Relationship Id="rId1" Type="http://schemas.openxmlformats.org/officeDocument/2006/relationships/oleObject" Target="../embeddings/oleObject19.bin"/></Relationships>
</file>

<file path=ppt/slides/_rels/slide92.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17.xml"/><Relationship Id="rId4" Type="http://schemas.openxmlformats.org/officeDocument/2006/relationships/image" Target="../media/image36.wmf"/><Relationship Id="rId3" Type="http://schemas.openxmlformats.org/officeDocument/2006/relationships/oleObject" Target="../embeddings/oleObject20.bin"/><Relationship Id="rId2" Type="http://schemas.openxmlformats.org/officeDocument/2006/relationships/image" Target="../media/image35.png"/><Relationship Id="rId1" Type="http://schemas.openxmlformats.org/officeDocument/2006/relationships/image" Target="../media/image34.png"/></Relationships>
</file>

<file path=ppt/slides/_rels/slide9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2.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2.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2.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STATBAR"/>
          <p:cNvPicPr preferRelativeResize="0">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7411" name="Picture 3" descr="STATBAR"/>
          <p:cNvPicPr preferRelativeResize="0">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4"/>
          <p:cNvSpPr txBox="1">
            <a:spLocks noChangeArrowheads="1"/>
          </p:cNvSpPr>
          <p:nvPr/>
        </p:nvSpPr>
        <p:spPr bwMode="auto">
          <a:xfrm>
            <a:off x="2209800" y="1828800"/>
            <a:ext cx="487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charset="0"/>
                <a:ea typeface="宋体" panose="02010600030101010101" pitchFamily="2" charset="-122"/>
              </a:defRPr>
            </a:lvl1pPr>
            <a:lvl2pPr marL="742950" indent="-285750">
              <a:defRPr kumimoji="1" sz="2200" baseline="-25000">
                <a:solidFill>
                  <a:schemeClr val="tx1"/>
                </a:solidFill>
                <a:latin typeface="Times New Roman" panose="02020603050405020304" charset="0"/>
                <a:ea typeface="宋体" panose="02010600030101010101" pitchFamily="2" charset="-122"/>
              </a:defRPr>
            </a:lvl2pPr>
            <a:lvl3pPr marL="1143000" indent="-228600">
              <a:defRPr kumimoji="1" sz="2200" baseline="-25000">
                <a:solidFill>
                  <a:schemeClr val="tx1"/>
                </a:solidFill>
                <a:latin typeface="Times New Roman" panose="02020603050405020304" charset="0"/>
                <a:ea typeface="宋体" panose="02010600030101010101" pitchFamily="2" charset="-122"/>
              </a:defRPr>
            </a:lvl3pPr>
            <a:lvl4pPr marL="1600200" indent="-228600">
              <a:defRPr kumimoji="1" sz="2200" baseline="-25000">
                <a:solidFill>
                  <a:schemeClr val="tx1"/>
                </a:solidFill>
                <a:latin typeface="Times New Roman" panose="02020603050405020304" charset="0"/>
                <a:ea typeface="宋体" panose="02010600030101010101" pitchFamily="2" charset="-122"/>
              </a:defRPr>
            </a:lvl4pPr>
            <a:lvl5pPr marL="2057400" indent="-228600">
              <a:defRPr kumimoji="1" sz="2200" baseline="-25000">
                <a:solidFill>
                  <a:schemeClr val="tx1"/>
                </a:solidFill>
                <a:latin typeface="Times New Roman" panose="02020603050405020304"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9pPr>
          </a:lstStyle>
          <a:p>
            <a:pPr algn="dist" fontAlgn="base"/>
            <a:r>
              <a:rPr lang="zh-CN" altLang="en-US" sz="5400" b="1" baseline="0" dirty="0">
                <a:solidFill>
                  <a:srgbClr val="000000"/>
                </a:solidFill>
                <a:latin typeface="隶书" panose="02010509060101010101" pitchFamily="49" charset="-122"/>
                <a:ea typeface="隶书" panose="02010509060101010101" pitchFamily="49" charset="-122"/>
              </a:rPr>
              <a:t>动态规划</a:t>
            </a:r>
            <a:endParaRPr lang="en-US" altLang="zh-CN" sz="5400" b="1" baseline="0" dirty="0">
              <a:solidFill>
                <a:srgbClr val="000000"/>
              </a:solidFill>
              <a:latin typeface="隶书" panose="02010509060101010101" pitchFamily="49" charset="-122"/>
              <a:ea typeface="隶书" panose="02010509060101010101" pitchFamily="49" charset="-122"/>
            </a:endParaRPr>
          </a:p>
        </p:txBody>
      </p:sp>
      <p:sp>
        <p:nvSpPr>
          <p:cNvPr id="17413" name="Text Box 9"/>
          <p:cNvSpPr txBox="1">
            <a:spLocks noChangeArrowheads="1"/>
          </p:cNvSpPr>
          <p:nvPr/>
        </p:nvSpPr>
        <p:spPr bwMode="auto">
          <a:xfrm>
            <a:off x="0" y="2743200"/>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200" baseline="-25000">
                <a:solidFill>
                  <a:schemeClr val="tx1"/>
                </a:solidFill>
                <a:latin typeface="Times New Roman" panose="02020603050405020304" charset="0"/>
                <a:ea typeface="宋体" panose="02010600030101010101" pitchFamily="2" charset="-122"/>
              </a:defRPr>
            </a:lvl1pPr>
            <a:lvl2pPr marL="742950" indent="-285750">
              <a:defRPr kumimoji="1" sz="2200" baseline="-25000">
                <a:solidFill>
                  <a:schemeClr val="tx1"/>
                </a:solidFill>
                <a:latin typeface="Times New Roman" panose="02020603050405020304" charset="0"/>
                <a:ea typeface="宋体" panose="02010600030101010101" pitchFamily="2" charset="-122"/>
              </a:defRPr>
            </a:lvl2pPr>
            <a:lvl3pPr marL="1143000" indent="-228600">
              <a:defRPr kumimoji="1" sz="2200" baseline="-25000">
                <a:solidFill>
                  <a:schemeClr val="tx1"/>
                </a:solidFill>
                <a:latin typeface="Times New Roman" panose="02020603050405020304" charset="0"/>
                <a:ea typeface="宋体" panose="02010600030101010101" pitchFamily="2" charset="-122"/>
              </a:defRPr>
            </a:lvl3pPr>
            <a:lvl4pPr marL="1600200" indent="-228600">
              <a:defRPr kumimoji="1" sz="2200" baseline="-25000">
                <a:solidFill>
                  <a:schemeClr val="tx1"/>
                </a:solidFill>
                <a:latin typeface="Times New Roman" panose="02020603050405020304" charset="0"/>
                <a:ea typeface="宋体" panose="02010600030101010101" pitchFamily="2" charset="-122"/>
              </a:defRPr>
            </a:lvl4pPr>
            <a:lvl5pPr marL="2057400" indent="-228600">
              <a:defRPr kumimoji="1" sz="2200" baseline="-25000">
                <a:solidFill>
                  <a:schemeClr val="tx1"/>
                </a:solidFill>
                <a:latin typeface="Times New Roman" panose="02020603050405020304"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9pPr>
          </a:lstStyle>
          <a:p>
            <a:pPr algn="ctr" fontAlgn="base"/>
            <a:r>
              <a:rPr lang="en-US" altLang="zh-CN" sz="3600" b="1" baseline="0" dirty="0">
                <a:solidFill>
                  <a:srgbClr val="000000"/>
                </a:solidFill>
                <a:latin typeface="Century Schoolbook" panose="02040604050505020304" pitchFamily="18" charset="0"/>
                <a:ea typeface="幼圆" panose="02010509060101010101" pitchFamily="49" charset="-122"/>
              </a:rPr>
              <a:t>dynamic programming</a:t>
            </a:r>
            <a:endParaRPr lang="en-US" altLang="zh-CN" sz="3600" b="1" baseline="0" dirty="0">
              <a:solidFill>
                <a:srgbClr val="000000"/>
              </a:solidFill>
              <a:latin typeface="Century Schoolbook" panose="02040604050505020304" pitchFamily="18" charset="0"/>
              <a:ea typeface="幼圆" panose="02010509060101010101" pitchFamily="49" charset="-122"/>
            </a:endParaRPr>
          </a:p>
        </p:txBody>
      </p:sp>
      <p:sp>
        <p:nvSpPr>
          <p:cNvPr id="17414" name="Text Box 10"/>
          <p:cNvSpPr txBox="1">
            <a:spLocks noChangeArrowheads="1"/>
          </p:cNvSpPr>
          <p:nvPr/>
        </p:nvSpPr>
        <p:spPr bwMode="auto">
          <a:xfrm>
            <a:off x="3771941" y="990600"/>
            <a:ext cx="160011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charset="0"/>
                <a:ea typeface="宋体" panose="02010600030101010101" pitchFamily="2" charset="-122"/>
              </a:defRPr>
            </a:lvl1pPr>
            <a:lvl2pPr marL="742950" indent="-285750">
              <a:defRPr kumimoji="1" sz="2200" baseline="-25000">
                <a:solidFill>
                  <a:schemeClr val="tx1"/>
                </a:solidFill>
                <a:latin typeface="Times New Roman" panose="02020603050405020304" charset="0"/>
                <a:ea typeface="宋体" panose="02010600030101010101" pitchFamily="2" charset="-122"/>
              </a:defRPr>
            </a:lvl2pPr>
            <a:lvl3pPr marL="1143000" indent="-228600">
              <a:defRPr kumimoji="1" sz="2200" baseline="-25000">
                <a:solidFill>
                  <a:schemeClr val="tx1"/>
                </a:solidFill>
                <a:latin typeface="Times New Roman" panose="02020603050405020304" charset="0"/>
                <a:ea typeface="宋体" panose="02010600030101010101" pitchFamily="2" charset="-122"/>
              </a:defRPr>
            </a:lvl3pPr>
            <a:lvl4pPr marL="1600200" indent="-228600">
              <a:defRPr kumimoji="1" sz="2200" baseline="-25000">
                <a:solidFill>
                  <a:schemeClr val="tx1"/>
                </a:solidFill>
                <a:latin typeface="Times New Roman" panose="02020603050405020304" charset="0"/>
                <a:ea typeface="宋体" panose="02010600030101010101" pitchFamily="2" charset="-122"/>
              </a:defRPr>
            </a:lvl4pPr>
            <a:lvl5pPr marL="2057400" indent="-228600">
              <a:defRPr kumimoji="1" sz="2200" baseline="-25000">
                <a:solidFill>
                  <a:schemeClr val="tx1"/>
                </a:solidFill>
                <a:latin typeface="Times New Roman" panose="02020603050405020304"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9pPr>
          </a:lstStyle>
          <a:p>
            <a:pPr fontAlgn="base"/>
            <a:r>
              <a:rPr lang="zh-CN" altLang="en-US" sz="4400" b="1" baseline="0" dirty="0">
                <a:solidFill>
                  <a:srgbClr val="000000"/>
                </a:solidFill>
                <a:latin typeface="幼圆" panose="02010509060101010101" pitchFamily="49" charset="-122"/>
                <a:ea typeface="幼圆" panose="02010509060101010101" pitchFamily="49" charset="-122"/>
              </a:rPr>
              <a:t>第</a:t>
            </a:r>
            <a:r>
              <a:rPr lang="en-US" altLang="zh-CN" sz="4400" b="1" baseline="0" dirty="0">
                <a:solidFill>
                  <a:srgbClr val="000000"/>
                </a:solidFill>
                <a:latin typeface="幼圆" panose="02010509060101010101" pitchFamily="49" charset="-122"/>
                <a:ea typeface="幼圆" panose="02010509060101010101" pitchFamily="49" charset="-122"/>
              </a:rPr>
              <a:t>3</a:t>
            </a:r>
            <a:r>
              <a:rPr lang="zh-CN" altLang="en-US" sz="4400" b="1" baseline="0" dirty="0">
                <a:solidFill>
                  <a:srgbClr val="000000"/>
                </a:solidFill>
                <a:latin typeface="幼圆" panose="02010509060101010101" pitchFamily="49" charset="-122"/>
                <a:ea typeface="幼圆" panose="02010509060101010101" pitchFamily="49" charset="-122"/>
              </a:rPr>
              <a:t>章</a:t>
            </a:r>
            <a:endParaRPr lang="zh-CN" altLang="en-US" sz="4400" b="1" baseline="0" dirty="0">
              <a:solidFill>
                <a:srgbClr val="000000"/>
              </a:solidFill>
              <a:latin typeface="宋体" panose="02010600030101010101" pitchFamily="2" charset="-122"/>
            </a:endParaRPr>
          </a:p>
        </p:txBody>
      </p:sp>
      <p:sp>
        <p:nvSpPr>
          <p:cNvPr id="17415" name="Rectangle 11"/>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charset="0"/>
                <a:ea typeface="宋体" panose="02010600030101010101" pitchFamily="2" charset="-122"/>
              </a:defRPr>
            </a:lvl1pPr>
            <a:lvl2pPr marL="742950" indent="-285750">
              <a:defRPr kumimoji="1" sz="2200" baseline="-25000">
                <a:solidFill>
                  <a:schemeClr val="tx1"/>
                </a:solidFill>
                <a:latin typeface="Times New Roman" panose="02020603050405020304" charset="0"/>
                <a:ea typeface="宋体" panose="02010600030101010101" pitchFamily="2" charset="-122"/>
              </a:defRPr>
            </a:lvl2pPr>
            <a:lvl3pPr marL="1143000" indent="-228600">
              <a:defRPr kumimoji="1" sz="2200" baseline="-25000">
                <a:solidFill>
                  <a:schemeClr val="tx1"/>
                </a:solidFill>
                <a:latin typeface="Times New Roman" panose="02020603050405020304" charset="0"/>
                <a:ea typeface="宋体" panose="02010600030101010101" pitchFamily="2" charset="-122"/>
              </a:defRPr>
            </a:lvl3pPr>
            <a:lvl4pPr marL="1600200" indent="-228600">
              <a:defRPr kumimoji="1" sz="2200" baseline="-25000">
                <a:solidFill>
                  <a:schemeClr val="tx1"/>
                </a:solidFill>
                <a:latin typeface="Times New Roman" panose="02020603050405020304" charset="0"/>
                <a:ea typeface="宋体" panose="02010600030101010101" pitchFamily="2" charset="-122"/>
              </a:defRPr>
            </a:lvl4pPr>
            <a:lvl5pPr marL="2057400" indent="-228600">
              <a:defRPr kumimoji="1" sz="2200" baseline="-25000">
                <a:solidFill>
                  <a:schemeClr val="tx1"/>
                </a:solidFill>
                <a:latin typeface="Times New Roman" panose="02020603050405020304"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9pPr>
          </a:lstStyle>
          <a:p>
            <a:endParaRPr lang="zh-CN" altLang="en-US">
              <a:solidFill>
                <a:srgbClr val="000000"/>
              </a:solidFill>
            </a:endParaRPr>
          </a:p>
        </p:txBody>
      </p:sp>
      <p:sp>
        <p:nvSpPr>
          <p:cNvPr id="17417" name="Text Box 13" descr="羊皮纸"/>
          <p:cNvSpPr txBox="1">
            <a:spLocks noChangeArrowheads="1"/>
          </p:cNvSpPr>
          <p:nvPr/>
        </p:nvSpPr>
        <p:spPr bwMode="auto">
          <a:xfrm>
            <a:off x="1828800" y="3377952"/>
            <a:ext cx="5638800" cy="285936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charset="0"/>
                <a:ea typeface="宋体" panose="02010600030101010101" pitchFamily="2" charset="-122"/>
              </a:defRPr>
            </a:lvl1pPr>
            <a:lvl2pPr marL="742950" indent="-285750">
              <a:defRPr kumimoji="1" sz="2200" baseline="-25000">
                <a:solidFill>
                  <a:schemeClr val="tx1"/>
                </a:solidFill>
                <a:latin typeface="Times New Roman" panose="02020603050405020304" charset="0"/>
                <a:ea typeface="宋体" panose="02010600030101010101" pitchFamily="2" charset="-122"/>
              </a:defRPr>
            </a:lvl2pPr>
            <a:lvl3pPr marL="1143000" indent="-228600">
              <a:defRPr kumimoji="1" sz="2200" baseline="-25000">
                <a:solidFill>
                  <a:schemeClr val="tx1"/>
                </a:solidFill>
                <a:latin typeface="Times New Roman" panose="02020603050405020304" charset="0"/>
                <a:ea typeface="宋体" panose="02010600030101010101" pitchFamily="2" charset="-122"/>
              </a:defRPr>
            </a:lvl3pPr>
            <a:lvl4pPr marL="1600200" indent="-228600">
              <a:defRPr kumimoji="1" sz="2200" baseline="-25000">
                <a:solidFill>
                  <a:schemeClr val="tx1"/>
                </a:solidFill>
                <a:latin typeface="Times New Roman" panose="02020603050405020304" charset="0"/>
                <a:ea typeface="宋体" panose="02010600030101010101" pitchFamily="2" charset="-122"/>
              </a:defRPr>
            </a:lvl4pPr>
            <a:lvl5pPr marL="2057400" indent="-228600">
              <a:defRPr kumimoji="1" sz="2200" baseline="-25000">
                <a:solidFill>
                  <a:schemeClr val="tx1"/>
                </a:solidFill>
                <a:latin typeface="Times New Roman" panose="02020603050405020304"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charset="0"/>
                <a:ea typeface="宋体" panose="02010600030101010101" pitchFamily="2" charset="-122"/>
              </a:defRPr>
            </a:lvl9pPr>
          </a:lstStyle>
          <a:p>
            <a:pPr algn="ctr" fontAlgn="base">
              <a:spcBef>
                <a:spcPct val="10000"/>
              </a:spcBef>
              <a:spcAft>
                <a:spcPct val="10000"/>
              </a:spcAft>
            </a:pPr>
            <a:r>
              <a:rPr lang="zh-CN" altLang="en-US" sz="3200" b="1" baseline="0" dirty="0">
                <a:solidFill>
                  <a:srgbClr val="800000"/>
                </a:solidFill>
              </a:rPr>
              <a:t>方法思想</a:t>
            </a:r>
            <a:endParaRPr lang="en-US" altLang="zh-CN" sz="3200" b="1" baseline="0" dirty="0">
              <a:solidFill>
                <a:srgbClr val="800000"/>
              </a:solidFill>
            </a:endParaRPr>
          </a:p>
          <a:p>
            <a:pPr algn="ctr" fontAlgn="base">
              <a:spcBef>
                <a:spcPct val="10000"/>
              </a:spcBef>
              <a:spcAft>
                <a:spcPct val="10000"/>
              </a:spcAft>
            </a:pPr>
            <a:r>
              <a:rPr lang="zh-CN" altLang="en-US" sz="3200" b="1" baseline="0" dirty="0">
                <a:solidFill>
                  <a:srgbClr val="800000"/>
                </a:solidFill>
              </a:rPr>
              <a:t>基本元素与步骤</a:t>
            </a:r>
            <a:endParaRPr lang="en-US" altLang="zh-CN" sz="3200" b="1" baseline="0" dirty="0">
              <a:solidFill>
                <a:srgbClr val="800000"/>
              </a:solidFill>
            </a:endParaRPr>
          </a:p>
          <a:p>
            <a:pPr algn="ctr" fontAlgn="base">
              <a:spcBef>
                <a:spcPct val="10000"/>
              </a:spcBef>
              <a:spcAft>
                <a:spcPct val="10000"/>
              </a:spcAft>
            </a:pPr>
            <a:r>
              <a:rPr lang="zh-CN" altLang="en-US" sz="3200" b="1" baseline="0" dirty="0">
                <a:solidFill>
                  <a:srgbClr val="800000"/>
                </a:solidFill>
              </a:rPr>
              <a:t>算法设计思想</a:t>
            </a:r>
            <a:endParaRPr lang="en-US" altLang="zh-CN" sz="3200" b="1" baseline="0" dirty="0">
              <a:solidFill>
                <a:srgbClr val="800000"/>
              </a:solidFill>
            </a:endParaRPr>
          </a:p>
          <a:p>
            <a:pPr algn="ctr" fontAlgn="base">
              <a:spcBef>
                <a:spcPct val="10000"/>
              </a:spcBef>
              <a:spcAft>
                <a:spcPct val="10000"/>
              </a:spcAft>
            </a:pPr>
            <a:r>
              <a:rPr lang="zh-CN" altLang="en-US" sz="3200" b="1" baseline="0" dirty="0">
                <a:solidFill>
                  <a:srgbClr val="800000"/>
                </a:solidFill>
              </a:rPr>
              <a:t>最长公共子序列、</a:t>
            </a:r>
            <a:r>
              <a:rPr lang="en-US" altLang="zh-CN" sz="3200" b="1" baseline="0" dirty="0">
                <a:solidFill>
                  <a:srgbClr val="800000"/>
                </a:solidFill>
              </a:rPr>
              <a:t>0-1</a:t>
            </a:r>
            <a:r>
              <a:rPr lang="zh-CN" altLang="en-US" sz="3200" b="1" baseline="0" dirty="0">
                <a:solidFill>
                  <a:srgbClr val="800000"/>
                </a:solidFill>
              </a:rPr>
              <a:t>背包</a:t>
            </a:r>
            <a:endParaRPr lang="en-US" altLang="zh-CN" sz="3200" b="1" baseline="0" dirty="0">
              <a:solidFill>
                <a:srgbClr val="800000"/>
              </a:solidFill>
            </a:endParaRPr>
          </a:p>
          <a:p>
            <a:pPr algn="ctr" fontAlgn="base">
              <a:spcBef>
                <a:spcPct val="10000"/>
              </a:spcBef>
              <a:spcAft>
                <a:spcPct val="10000"/>
              </a:spcAft>
            </a:pPr>
            <a:r>
              <a:rPr lang="zh-CN" altLang="en-US" sz="3200" b="1" baseline="0" dirty="0">
                <a:solidFill>
                  <a:srgbClr val="800000"/>
                </a:solidFill>
              </a:rPr>
              <a:t>最优二叉树</a:t>
            </a:r>
            <a:endParaRPr lang="en-US" altLang="zh-CN" sz="3600" b="1" baseline="0" dirty="0">
              <a:solidFill>
                <a:srgbClr val="808080"/>
              </a:solidFill>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F81BD088-8A19-4587-B5E3-14BA550CD595}" type="datetime1">
              <a:rPr lang="zh-CN" altLang="en-US" sz="1400" smtClean="0"/>
            </a:fld>
            <a:endParaRPr lang="en-US" altLang="zh-CN" sz="1400"/>
          </a:p>
        </p:txBody>
      </p:sp>
      <p:sp>
        <p:nvSpPr>
          <p:cNvPr id="36867"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1400"/>
              <a:t>算法设计与分析</a:t>
            </a:r>
            <a:endParaRPr lang="en-US" altLang="zh-CN" sz="1400"/>
          </a:p>
        </p:txBody>
      </p:sp>
      <p:sp>
        <p:nvSpPr>
          <p:cNvPr id="3686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0FB4F298-63A4-4CFE-879C-C5F65E53C0D4}" type="slidenum">
              <a:rPr lang="en-US" altLang="zh-CN" sz="1400" smtClean="0"/>
            </a:fld>
            <a:endParaRPr lang="en-US" altLang="zh-CN" sz="1400"/>
          </a:p>
        </p:txBody>
      </p:sp>
      <p:sp>
        <p:nvSpPr>
          <p:cNvPr id="36869" name="Rectangle 2"/>
          <p:cNvSpPr>
            <a:spLocks noGrp="1" noChangeArrowheads="1"/>
          </p:cNvSpPr>
          <p:nvPr>
            <p:ph type="title"/>
          </p:nvPr>
        </p:nvSpPr>
        <p:spPr>
          <a:xfrm>
            <a:off x="304800" y="506760"/>
            <a:ext cx="7772400" cy="762000"/>
          </a:xfrm>
        </p:spPr>
        <p:txBody>
          <a:bodyPr/>
          <a:lstStyle/>
          <a:p>
            <a:pPr eaLnBrk="1" hangingPunct="1"/>
            <a:r>
              <a:rPr lang="zh-CN" altLang="en-US" dirty="0"/>
              <a:t>动态规划法的设计思想</a:t>
            </a:r>
            <a:endParaRPr lang="zh-CN" altLang="en-US" dirty="0"/>
          </a:p>
        </p:txBody>
      </p:sp>
      <p:sp>
        <p:nvSpPr>
          <p:cNvPr id="36870" name="Rectangle 3"/>
          <p:cNvSpPr>
            <a:spLocks noGrp="1" noChangeArrowheads="1"/>
          </p:cNvSpPr>
          <p:nvPr>
            <p:ph type="body" idx="1"/>
          </p:nvPr>
        </p:nvSpPr>
        <p:spPr>
          <a:xfrm>
            <a:off x="533400" y="1295400"/>
            <a:ext cx="8305800" cy="1219200"/>
          </a:xfrm>
        </p:spPr>
        <p:txBody>
          <a:bodyPr/>
          <a:lstStyle/>
          <a:p>
            <a:pPr eaLnBrk="1" hangingPunct="1">
              <a:lnSpc>
                <a:spcPct val="120000"/>
              </a:lnSpc>
            </a:pPr>
            <a:r>
              <a:rPr lang="zh-CN" altLang="en-US" dirty="0">
                <a:solidFill>
                  <a:srgbClr val="C00000"/>
                </a:solidFill>
                <a:ea typeface="楷体_GB2312" pitchFamily="49" charset="-122"/>
              </a:rPr>
              <a:t>动态规划算法</a:t>
            </a:r>
            <a:r>
              <a:rPr lang="zh-CN" altLang="en-US" u="sng" dirty="0">
                <a:solidFill>
                  <a:srgbClr val="C00000"/>
                </a:solidFill>
                <a:ea typeface="楷体_GB2312" pitchFamily="49" charset="-122"/>
              </a:rPr>
              <a:t>基本思想</a:t>
            </a:r>
            <a:r>
              <a:rPr lang="zh-CN" altLang="en-US" dirty="0">
                <a:solidFill>
                  <a:schemeClr val="hlink"/>
                </a:solidFill>
                <a:ea typeface="楷体_GB2312" pitchFamily="49" charset="-122"/>
              </a:rPr>
              <a:t>：</a:t>
            </a:r>
            <a:r>
              <a:rPr lang="zh-CN" altLang="en-US" dirty="0"/>
              <a:t>将待求解问题分解成若干个子问题。</a:t>
            </a:r>
            <a:endParaRPr lang="zh-CN" altLang="en-US" dirty="0"/>
          </a:p>
        </p:txBody>
      </p:sp>
      <p:grpSp>
        <p:nvGrpSpPr>
          <p:cNvPr id="36871" name="Group 4"/>
          <p:cNvGrpSpPr/>
          <p:nvPr/>
        </p:nvGrpSpPr>
        <p:grpSpPr bwMode="auto">
          <a:xfrm>
            <a:off x="250825" y="2743200"/>
            <a:ext cx="8715375" cy="3200400"/>
            <a:chOff x="270" y="2025"/>
            <a:chExt cx="5490" cy="2016"/>
          </a:xfrm>
        </p:grpSpPr>
        <p:sp>
          <p:nvSpPr>
            <p:cNvPr id="36873" name="Oval 5"/>
            <p:cNvSpPr>
              <a:spLocks noChangeArrowheads="1"/>
            </p:cNvSpPr>
            <p:nvPr/>
          </p:nvSpPr>
          <p:spPr bwMode="auto">
            <a:xfrm>
              <a:off x="2699" y="2205"/>
              <a:ext cx="504" cy="384"/>
            </a:xfrm>
            <a:prstGeom prst="ellipse">
              <a:avLst/>
            </a:prstGeom>
            <a:solidFill>
              <a:schemeClr val="accent1"/>
            </a:solidFill>
            <a:ln w="19050">
              <a:solidFill>
                <a:schemeClr val="accent2"/>
              </a:solidFill>
              <a:round/>
            </a:ln>
          </p:spPr>
          <p:txBody>
            <a:bodyPr wrap="none" anchor="ctr"/>
            <a:lstStyle/>
            <a:p>
              <a:pPr algn="ctr" eaLnBrk="0" hangingPunct="0"/>
              <a:r>
                <a:rPr kumimoji="0" lang="en-US" altLang="zh-CN" sz="3200">
                  <a:latin typeface="Arial Rounded MT Bold" panose="020F0704030504030204" pitchFamily="34" charset="0"/>
                </a:rPr>
                <a:t>n</a:t>
              </a:r>
              <a:endParaRPr kumimoji="0" lang="en-US" altLang="zh-CN" sz="3200">
                <a:latin typeface="Arial Rounded MT Bold" panose="020F0704030504030204" pitchFamily="34" charset="0"/>
              </a:endParaRPr>
            </a:p>
          </p:txBody>
        </p:sp>
        <p:cxnSp>
          <p:nvCxnSpPr>
            <p:cNvPr id="36874" name="AutoShape 6"/>
            <p:cNvCxnSpPr>
              <a:cxnSpLocks noChangeShapeType="1"/>
              <a:stCxn id="36873" idx="4"/>
              <a:endCxn id="36881" idx="0"/>
            </p:cNvCxnSpPr>
            <p:nvPr/>
          </p:nvCxnSpPr>
          <p:spPr bwMode="auto">
            <a:xfrm>
              <a:off x="2951" y="2595"/>
              <a:ext cx="2281" cy="512"/>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6875" name="AutoShape 7"/>
            <p:cNvCxnSpPr>
              <a:cxnSpLocks noChangeShapeType="1"/>
              <a:stCxn id="36873" idx="4"/>
              <a:endCxn id="36878" idx="0"/>
            </p:cNvCxnSpPr>
            <p:nvPr/>
          </p:nvCxnSpPr>
          <p:spPr bwMode="auto">
            <a:xfrm flipH="1">
              <a:off x="798" y="2595"/>
              <a:ext cx="2153" cy="48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6876" name="AutoShape 8"/>
            <p:cNvCxnSpPr>
              <a:cxnSpLocks noChangeShapeType="1"/>
              <a:stCxn id="36873" idx="4"/>
              <a:endCxn id="36879" idx="0"/>
            </p:cNvCxnSpPr>
            <p:nvPr/>
          </p:nvCxnSpPr>
          <p:spPr bwMode="auto">
            <a:xfrm flipH="1">
              <a:off x="2276" y="2595"/>
              <a:ext cx="675" cy="512"/>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6877" name="AutoShape 9"/>
            <p:cNvCxnSpPr>
              <a:cxnSpLocks noChangeShapeType="1"/>
              <a:stCxn id="36873" idx="4"/>
              <a:endCxn id="36880" idx="0"/>
            </p:cNvCxnSpPr>
            <p:nvPr/>
          </p:nvCxnSpPr>
          <p:spPr bwMode="auto">
            <a:xfrm>
              <a:off x="2951" y="2595"/>
              <a:ext cx="803" cy="512"/>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sp>
          <p:nvSpPr>
            <p:cNvPr id="36878" name="AutoShape 10"/>
            <p:cNvSpPr>
              <a:spLocks noChangeArrowheads="1"/>
            </p:cNvSpPr>
            <p:nvPr/>
          </p:nvSpPr>
          <p:spPr bwMode="auto">
            <a:xfrm>
              <a:off x="270" y="3081"/>
              <a:ext cx="1056" cy="92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2800" b="1">
                  <a:latin typeface="Arial Rounded MT Bold" panose="020F0704030504030204" pitchFamily="34" charset="0"/>
                </a:rPr>
                <a:t>T(n/2)</a:t>
              </a:r>
              <a:endParaRPr kumimoji="0" lang="en-US" altLang="zh-CN" sz="2800" b="1">
                <a:latin typeface="Arial Rounded MT Bold" panose="020F0704030504030204" pitchFamily="34" charset="0"/>
              </a:endParaRPr>
            </a:p>
          </p:txBody>
        </p:sp>
        <p:sp>
          <p:nvSpPr>
            <p:cNvPr id="36879" name="AutoShape 11"/>
            <p:cNvSpPr>
              <a:spLocks noChangeArrowheads="1"/>
            </p:cNvSpPr>
            <p:nvPr/>
          </p:nvSpPr>
          <p:spPr bwMode="auto">
            <a:xfrm>
              <a:off x="1748" y="3113"/>
              <a:ext cx="1056" cy="92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2800" b="1">
                  <a:latin typeface="Arial Rounded MT Bold" panose="020F0704030504030204" pitchFamily="34" charset="0"/>
                </a:rPr>
                <a:t>T(n/2)</a:t>
              </a:r>
              <a:endParaRPr kumimoji="0" lang="en-US" altLang="zh-CN" sz="2800" b="1">
                <a:latin typeface="Arial Rounded MT Bold" panose="020F0704030504030204" pitchFamily="34" charset="0"/>
              </a:endParaRPr>
            </a:p>
          </p:txBody>
        </p:sp>
        <p:sp>
          <p:nvSpPr>
            <p:cNvPr id="36880" name="AutoShape 12"/>
            <p:cNvSpPr>
              <a:spLocks noChangeArrowheads="1"/>
            </p:cNvSpPr>
            <p:nvPr/>
          </p:nvSpPr>
          <p:spPr bwMode="auto">
            <a:xfrm>
              <a:off x="3226" y="3113"/>
              <a:ext cx="1056" cy="92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2800" b="1">
                  <a:latin typeface="Arial Rounded MT Bold" panose="020F0704030504030204" pitchFamily="34" charset="0"/>
                </a:rPr>
                <a:t>T(n/2)</a:t>
              </a:r>
              <a:endParaRPr kumimoji="0" lang="en-US" altLang="zh-CN" sz="2800" b="1">
                <a:latin typeface="Arial Rounded MT Bold" panose="020F0704030504030204" pitchFamily="34" charset="0"/>
              </a:endParaRPr>
            </a:p>
          </p:txBody>
        </p:sp>
        <p:sp>
          <p:nvSpPr>
            <p:cNvPr id="36881" name="AutoShape 13"/>
            <p:cNvSpPr>
              <a:spLocks noChangeArrowheads="1"/>
            </p:cNvSpPr>
            <p:nvPr/>
          </p:nvSpPr>
          <p:spPr bwMode="auto">
            <a:xfrm>
              <a:off x="4704" y="3113"/>
              <a:ext cx="1056" cy="92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2800" b="1">
                  <a:latin typeface="Arial Rounded MT Bold" panose="020F0704030504030204" pitchFamily="34" charset="0"/>
                </a:rPr>
                <a:t>T(n/2)</a:t>
              </a:r>
              <a:endParaRPr kumimoji="0" lang="en-US" altLang="zh-CN" sz="2800" b="1">
                <a:latin typeface="Arial Rounded MT Bold" panose="020F0704030504030204" pitchFamily="34" charset="0"/>
              </a:endParaRPr>
            </a:p>
          </p:txBody>
        </p:sp>
        <p:sp>
          <p:nvSpPr>
            <p:cNvPr id="36882" name="AutoShape 14"/>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ln>
          </p:spPr>
          <p:txBody>
            <a:bodyPr wrap="none" anchor="ctr"/>
            <a:lstStyle/>
            <a:p>
              <a:pPr algn="ctr" eaLnBrk="0" hangingPunct="0"/>
              <a:r>
                <a:rPr kumimoji="0" lang="en-US" altLang="zh-CN" sz="3200">
                  <a:latin typeface="Arial Rounded MT Bold" panose="020F0704030504030204" pitchFamily="34" charset="0"/>
                </a:rPr>
                <a:t>T(n)</a:t>
              </a:r>
              <a:endParaRPr kumimoji="0" lang="en-US" altLang="zh-CN" sz="3200">
                <a:latin typeface="Arial Rounded MT Bold" panose="020F0704030504030204" pitchFamily="34" charset="0"/>
              </a:endParaRPr>
            </a:p>
          </p:txBody>
        </p:sp>
        <p:sp>
          <p:nvSpPr>
            <p:cNvPr id="36883" name="Text Box 15"/>
            <p:cNvSpPr txBox="1">
              <a:spLocks noChangeArrowheads="1"/>
            </p:cNvSpPr>
            <p:nvPr/>
          </p:nvSpPr>
          <p:spPr bwMode="auto">
            <a:xfrm>
              <a:off x="1824" y="2236"/>
              <a:ext cx="6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a:spcBef>
                  <a:spcPct val="50000"/>
                </a:spcBef>
              </a:pPr>
              <a:r>
                <a:rPr kumimoji="0" lang="en-US" altLang="zh-CN" sz="3200">
                  <a:latin typeface="Arial Rounded MT Bold" panose="020F0704030504030204" pitchFamily="34" charset="0"/>
                </a:rPr>
                <a:t>=</a:t>
              </a:r>
              <a:endParaRPr kumimoji="0" lang="en-US" altLang="zh-CN" sz="3200">
                <a:latin typeface="Arial Rounded MT Bold" panose="020F0704030504030204" pitchFamily="34" charset="0"/>
              </a:endParaRPr>
            </a:p>
          </p:txBody>
        </p:sp>
      </p:grpSp>
      <p:sp>
        <p:nvSpPr>
          <p:cNvPr id="171024" name="Text Box 16"/>
          <p:cNvSpPr txBox="1">
            <a:spLocks noChangeArrowheads="1"/>
          </p:cNvSpPr>
          <p:nvPr/>
        </p:nvSpPr>
        <p:spPr bwMode="auto">
          <a:xfrm>
            <a:off x="4643438" y="2349500"/>
            <a:ext cx="3889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b="1" i="1"/>
              <a:t>T</a:t>
            </a:r>
            <a:r>
              <a:rPr lang="en-US" altLang="zh-CN" sz="2800" b="1"/>
              <a:t>(</a:t>
            </a:r>
            <a:r>
              <a:rPr lang="en-US" altLang="zh-CN" sz="2800" b="1" i="1"/>
              <a:t>n</a:t>
            </a:r>
            <a:r>
              <a:rPr lang="en-US" altLang="zh-CN" sz="2800" b="1"/>
              <a:t>) = 4</a:t>
            </a:r>
            <a:r>
              <a:rPr lang="en-US" altLang="zh-CN" sz="2800" b="1" i="1"/>
              <a:t>T</a:t>
            </a:r>
            <a:r>
              <a:rPr lang="en-US" altLang="zh-CN" sz="2800" b="1"/>
              <a:t>(</a:t>
            </a:r>
            <a:r>
              <a:rPr lang="en-US" altLang="zh-CN" sz="2800" b="1" i="1"/>
              <a:t>n</a:t>
            </a:r>
            <a:r>
              <a:rPr lang="en-US" altLang="zh-CN" sz="2800" b="1"/>
              <a:t>/2) + </a:t>
            </a:r>
            <a:r>
              <a:rPr lang="en-US" altLang="zh-CN" sz="2800" b="1" i="1"/>
              <a:t>n</a:t>
            </a:r>
            <a:endParaRPr lang="en-US" altLang="zh-CN" sz="2800" b="1" i="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1024"/>
                                        </p:tgtEl>
                                        <p:attrNameLst>
                                          <p:attrName>style.visibility</p:attrName>
                                        </p:attrNameLst>
                                      </p:cBhvr>
                                      <p:to>
                                        <p:strVal val="visible"/>
                                      </p:to>
                                    </p:set>
                                    <p:animEffect transition="in" filter="box(in)">
                                      <p:cBhvr>
                                        <p:cTn id="7" dur="500"/>
                                        <p:tgtEl>
                                          <p:spTgt spid="17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2" name="Picture 52"/>
          <p:cNvPicPr>
            <a:picLocks noChangeAspect="1" noChangeArrowheads="1"/>
          </p:cNvPicPr>
          <p:nvPr/>
        </p:nvPicPr>
        <p:blipFill>
          <a:blip r:embed="rId1">
            <a:lum bright="-42000" contrast="78000"/>
            <a:extLst>
              <a:ext uri="{28A0092B-C50C-407E-A947-70E740481C1C}">
                <a14:useLocalDpi xmlns:a14="http://schemas.microsoft.com/office/drawing/2010/main" val="0"/>
              </a:ext>
            </a:extLst>
          </a:blip>
          <a:srcRect r="-502" b="44020"/>
          <a:stretch>
            <a:fillRect/>
          </a:stretch>
        </p:blipFill>
        <p:spPr bwMode="auto">
          <a:xfrm>
            <a:off x="0" y="404813"/>
            <a:ext cx="763428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53" name="Line 53"/>
          <p:cNvSpPr>
            <a:spLocks noChangeShapeType="1"/>
          </p:cNvSpPr>
          <p:nvPr/>
        </p:nvSpPr>
        <p:spPr bwMode="auto">
          <a:xfrm>
            <a:off x="5434013" y="1557338"/>
            <a:ext cx="28082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4" name="Line 54"/>
          <p:cNvSpPr>
            <a:spLocks noChangeShapeType="1"/>
          </p:cNvSpPr>
          <p:nvPr/>
        </p:nvSpPr>
        <p:spPr bwMode="auto">
          <a:xfrm>
            <a:off x="6010275" y="981075"/>
            <a:ext cx="0" cy="2665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5" name="Text Box 55"/>
          <p:cNvSpPr txBox="1">
            <a:spLocks noChangeArrowheads="1"/>
          </p:cNvSpPr>
          <p:nvPr/>
        </p:nvSpPr>
        <p:spPr bwMode="auto">
          <a:xfrm>
            <a:off x="6081713" y="1196975"/>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a:t>
            </a:r>
            <a:endParaRPr lang="en-US" altLang="zh-CN" sz="2000" b="1"/>
          </a:p>
        </p:txBody>
      </p:sp>
      <p:sp>
        <p:nvSpPr>
          <p:cNvPr id="51256" name="Text Box 56"/>
          <p:cNvSpPr txBox="1">
            <a:spLocks noChangeArrowheads="1"/>
          </p:cNvSpPr>
          <p:nvPr/>
        </p:nvSpPr>
        <p:spPr bwMode="auto">
          <a:xfrm>
            <a:off x="6731000" y="1196975"/>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1</a:t>
            </a:r>
            <a:endParaRPr lang="en-US" altLang="zh-CN" sz="2000" b="1"/>
          </a:p>
        </p:txBody>
      </p:sp>
      <p:sp>
        <p:nvSpPr>
          <p:cNvPr id="51257" name="Text Box 57"/>
          <p:cNvSpPr txBox="1">
            <a:spLocks noChangeArrowheads="1"/>
          </p:cNvSpPr>
          <p:nvPr/>
        </p:nvSpPr>
        <p:spPr bwMode="auto">
          <a:xfrm>
            <a:off x="7377113" y="1196975"/>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2</a:t>
            </a:r>
            <a:endParaRPr lang="en-US" altLang="zh-CN" sz="2000" b="1"/>
          </a:p>
        </p:txBody>
      </p:sp>
      <p:sp>
        <p:nvSpPr>
          <p:cNvPr id="51258" name="Text Box 58"/>
          <p:cNvSpPr txBox="1">
            <a:spLocks noChangeArrowheads="1"/>
          </p:cNvSpPr>
          <p:nvPr/>
        </p:nvSpPr>
        <p:spPr bwMode="auto">
          <a:xfrm>
            <a:off x="8026400" y="1196975"/>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3</a:t>
            </a:r>
            <a:endParaRPr lang="en-US" altLang="zh-CN" sz="2000" b="1"/>
          </a:p>
        </p:txBody>
      </p:sp>
      <p:sp>
        <p:nvSpPr>
          <p:cNvPr id="51259" name="Text Box 59"/>
          <p:cNvSpPr txBox="1">
            <a:spLocks noChangeArrowheads="1"/>
          </p:cNvSpPr>
          <p:nvPr/>
        </p:nvSpPr>
        <p:spPr bwMode="auto">
          <a:xfrm>
            <a:off x="5505450" y="169545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1</a:t>
            </a:r>
            <a:endParaRPr lang="en-US" altLang="zh-CN" sz="2000" b="1"/>
          </a:p>
        </p:txBody>
      </p:sp>
      <p:sp>
        <p:nvSpPr>
          <p:cNvPr id="51260" name="Text Box 60"/>
          <p:cNvSpPr txBox="1">
            <a:spLocks noChangeArrowheads="1"/>
          </p:cNvSpPr>
          <p:nvPr/>
        </p:nvSpPr>
        <p:spPr bwMode="auto">
          <a:xfrm>
            <a:off x="5507038" y="2205038"/>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2</a:t>
            </a:r>
            <a:endParaRPr lang="en-US" altLang="zh-CN" sz="2000" b="1"/>
          </a:p>
        </p:txBody>
      </p:sp>
      <p:sp>
        <p:nvSpPr>
          <p:cNvPr id="51261" name="Text Box 61"/>
          <p:cNvSpPr txBox="1">
            <a:spLocks noChangeArrowheads="1"/>
          </p:cNvSpPr>
          <p:nvPr/>
        </p:nvSpPr>
        <p:spPr bwMode="auto">
          <a:xfrm>
            <a:off x="5507038" y="270986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3</a:t>
            </a:r>
            <a:endParaRPr lang="en-US" altLang="zh-CN" sz="2000" b="1"/>
          </a:p>
        </p:txBody>
      </p:sp>
      <p:sp>
        <p:nvSpPr>
          <p:cNvPr id="51262" name="Text Box 62"/>
          <p:cNvSpPr txBox="1">
            <a:spLocks noChangeArrowheads="1"/>
          </p:cNvSpPr>
          <p:nvPr/>
        </p:nvSpPr>
        <p:spPr bwMode="auto">
          <a:xfrm>
            <a:off x="6081713" y="169545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a:t>
            </a:r>
            <a:endParaRPr lang="en-US" altLang="zh-CN" sz="2000" b="1"/>
          </a:p>
        </p:txBody>
      </p:sp>
      <p:sp>
        <p:nvSpPr>
          <p:cNvPr id="51263" name="Text Box 63"/>
          <p:cNvSpPr txBox="1">
            <a:spLocks noChangeArrowheads="1"/>
          </p:cNvSpPr>
          <p:nvPr/>
        </p:nvSpPr>
        <p:spPr bwMode="auto">
          <a:xfrm>
            <a:off x="6657975" y="21336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a:t>
            </a:r>
            <a:endParaRPr lang="en-US" altLang="zh-CN" sz="2000" b="1"/>
          </a:p>
        </p:txBody>
      </p:sp>
      <p:sp>
        <p:nvSpPr>
          <p:cNvPr id="51264" name="Text Box 64"/>
          <p:cNvSpPr txBox="1">
            <a:spLocks noChangeArrowheads="1"/>
          </p:cNvSpPr>
          <p:nvPr/>
        </p:nvSpPr>
        <p:spPr bwMode="auto">
          <a:xfrm>
            <a:off x="7450138" y="2638425"/>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a:t>
            </a:r>
            <a:endParaRPr lang="en-US" altLang="zh-CN" sz="2000" b="1"/>
          </a:p>
        </p:txBody>
      </p:sp>
      <p:sp>
        <p:nvSpPr>
          <p:cNvPr id="51265" name="Text Box 65"/>
          <p:cNvSpPr txBox="1">
            <a:spLocks noChangeArrowheads="1"/>
          </p:cNvSpPr>
          <p:nvPr/>
        </p:nvSpPr>
        <p:spPr bwMode="auto">
          <a:xfrm>
            <a:off x="8097838" y="314166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a:t>
            </a:r>
            <a:endParaRPr lang="en-US" altLang="zh-CN" sz="2000" b="1"/>
          </a:p>
        </p:txBody>
      </p:sp>
      <p:sp>
        <p:nvSpPr>
          <p:cNvPr id="51266" name="Text Box 66"/>
          <p:cNvSpPr txBox="1">
            <a:spLocks noChangeArrowheads="1"/>
          </p:cNvSpPr>
          <p:nvPr/>
        </p:nvSpPr>
        <p:spPr bwMode="auto">
          <a:xfrm>
            <a:off x="5507038" y="320675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4</a:t>
            </a:r>
            <a:endParaRPr lang="en-US" altLang="zh-CN" sz="2000" b="1"/>
          </a:p>
        </p:txBody>
      </p:sp>
      <p:sp>
        <p:nvSpPr>
          <p:cNvPr id="51267" name="Line 67"/>
          <p:cNvSpPr>
            <a:spLocks noChangeShapeType="1"/>
          </p:cNvSpPr>
          <p:nvPr/>
        </p:nvSpPr>
        <p:spPr bwMode="auto">
          <a:xfrm>
            <a:off x="106363" y="2071688"/>
            <a:ext cx="33131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68" name="Line 68"/>
          <p:cNvSpPr>
            <a:spLocks noChangeShapeType="1"/>
          </p:cNvSpPr>
          <p:nvPr/>
        </p:nvSpPr>
        <p:spPr bwMode="auto">
          <a:xfrm>
            <a:off x="395288" y="1566863"/>
            <a:ext cx="0" cy="28813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69" name="Text Box 69"/>
          <p:cNvSpPr txBox="1">
            <a:spLocks noChangeArrowheads="1"/>
          </p:cNvSpPr>
          <p:nvPr/>
        </p:nvSpPr>
        <p:spPr bwMode="auto">
          <a:xfrm>
            <a:off x="519113" y="1557338"/>
            <a:ext cx="2995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0         1          2          3</a:t>
            </a:r>
            <a:endParaRPr lang="en-US" altLang="zh-CN" sz="2000" b="1">
              <a:latin typeface="Tahoma" panose="020B0604030504040204" pitchFamily="34" charset="0"/>
            </a:endParaRPr>
          </a:p>
        </p:txBody>
      </p:sp>
      <p:sp>
        <p:nvSpPr>
          <p:cNvPr id="51270" name="Text Box 70"/>
          <p:cNvSpPr txBox="1">
            <a:spLocks noChangeArrowheads="1"/>
          </p:cNvSpPr>
          <p:nvPr/>
        </p:nvSpPr>
        <p:spPr bwMode="auto">
          <a:xfrm>
            <a:off x="34925" y="2143125"/>
            <a:ext cx="28892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ahoma" panose="020B0604030504040204" pitchFamily="34" charset="0"/>
              </a:rPr>
              <a:t>1</a:t>
            </a:r>
            <a:endParaRPr lang="en-US" altLang="zh-CN" sz="2000" b="1">
              <a:latin typeface="Tahoma" panose="020B0604030504040204" pitchFamily="34" charset="0"/>
            </a:endParaRPr>
          </a:p>
          <a:p>
            <a:pPr>
              <a:spcBef>
                <a:spcPct val="50000"/>
              </a:spcBef>
            </a:pPr>
            <a:r>
              <a:rPr lang="en-US" altLang="zh-CN" sz="2000" b="1">
                <a:latin typeface="Tahoma" panose="020B0604030504040204" pitchFamily="34" charset="0"/>
              </a:rPr>
              <a:t>2</a:t>
            </a:r>
            <a:endParaRPr lang="en-US" altLang="zh-CN" sz="2000" b="1">
              <a:latin typeface="Tahoma" panose="020B0604030504040204" pitchFamily="34" charset="0"/>
            </a:endParaRPr>
          </a:p>
          <a:p>
            <a:pPr>
              <a:spcBef>
                <a:spcPct val="50000"/>
              </a:spcBef>
            </a:pPr>
            <a:r>
              <a:rPr lang="en-US" altLang="zh-CN" sz="2000" b="1">
                <a:latin typeface="Tahoma" panose="020B0604030504040204" pitchFamily="34" charset="0"/>
              </a:rPr>
              <a:t>3</a:t>
            </a:r>
            <a:endParaRPr lang="en-US" altLang="zh-CN" sz="2000" b="1">
              <a:latin typeface="Tahoma" panose="020B0604030504040204" pitchFamily="34" charset="0"/>
            </a:endParaRPr>
          </a:p>
          <a:p>
            <a:pPr>
              <a:spcBef>
                <a:spcPct val="50000"/>
              </a:spcBef>
            </a:pPr>
            <a:r>
              <a:rPr lang="en-US" altLang="zh-CN" sz="2000" b="1">
                <a:latin typeface="Tahoma" panose="020B0604030504040204" pitchFamily="34" charset="0"/>
              </a:rPr>
              <a:t>4</a:t>
            </a:r>
            <a:endParaRPr lang="en-US" altLang="zh-CN" sz="2000" b="1">
              <a:latin typeface="Tahoma" panose="020B0604030504040204" pitchFamily="34" charset="0"/>
            </a:endParaRPr>
          </a:p>
        </p:txBody>
      </p:sp>
      <p:sp>
        <p:nvSpPr>
          <p:cNvPr id="51272" name="Text Box 72"/>
          <p:cNvSpPr txBox="1">
            <a:spLocks noChangeArrowheads="1"/>
          </p:cNvSpPr>
          <p:nvPr/>
        </p:nvSpPr>
        <p:spPr bwMode="auto">
          <a:xfrm>
            <a:off x="1476375" y="3943350"/>
            <a:ext cx="998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W(i, j)</a:t>
            </a:r>
            <a:endParaRPr lang="en-US" altLang="zh-CN" sz="2000" b="1">
              <a:latin typeface="Tahoma" panose="020B0604030504040204" pitchFamily="34" charset="0"/>
            </a:endParaRPr>
          </a:p>
        </p:txBody>
      </p:sp>
      <p:sp>
        <p:nvSpPr>
          <p:cNvPr id="51273" name="Line 73"/>
          <p:cNvSpPr>
            <a:spLocks noChangeShapeType="1"/>
          </p:cNvSpPr>
          <p:nvPr/>
        </p:nvSpPr>
        <p:spPr bwMode="auto">
          <a:xfrm>
            <a:off x="611188" y="4868863"/>
            <a:ext cx="33131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74" name="Line 74"/>
          <p:cNvSpPr>
            <a:spLocks noChangeShapeType="1"/>
          </p:cNvSpPr>
          <p:nvPr/>
        </p:nvSpPr>
        <p:spPr bwMode="auto">
          <a:xfrm>
            <a:off x="900113" y="4364038"/>
            <a:ext cx="0" cy="24939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75" name="Text Box 75"/>
          <p:cNvSpPr txBox="1">
            <a:spLocks noChangeArrowheads="1"/>
          </p:cNvSpPr>
          <p:nvPr/>
        </p:nvSpPr>
        <p:spPr bwMode="auto">
          <a:xfrm>
            <a:off x="1023938" y="4354513"/>
            <a:ext cx="2398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latin typeface="Tahoma" panose="020B0604030504040204" pitchFamily="34" charset="0"/>
              </a:rPr>
              <a:t>0      1        2       3</a:t>
            </a:r>
            <a:endParaRPr lang="en-US" altLang="zh-CN" sz="2000" b="1" dirty="0">
              <a:latin typeface="Tahoma" panose="020B0604030504040204" pitchFamily="34" charset="0"/>
            </a:endParaRPr>
          </a:p>
        </p:txBody>
      </p:sp>
      <p:sp>
        <p:nvSpPr>
          <p:cNvPr id="51276" name="Text Box 76"/>
          <p:cNvSpPr txBox="1">
            <a:spLocks noChangeArrowheads="1"/>
          </p:cNvSpPr>
          <p:nvPr/>
        </p:nvSpPr>
        <p:spPr bwMode="auto">
          <a:xfrm>
            <a:off x="539750" y="5156200"/>
            <a:ext cx="288925"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34" charset="0"/>
              </a:rPr>
              <a:t>1</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2</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3</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4</a:t>
            </a:r>
            <a:endParaRPr lang="en-US" altLang="zh-CN">
              <a:latin typeface="Tahoma" panose="020B0604030504040204" pitchFamily="34" charset="0"/>
            </a:endParaRPr>
          </a:p>
          <a:p>
            <a:pPr>
              <a:spcBef>
                <a:spcPct val="50000"/>
              </a:spcBef>
            </a:pPr>
            <a:endParaRPr lang="en-US" altLang="zh-CN">
              <a:latin typeface="Tahoma" panose="020B0604030504040204" pitchFamily="34" charset="0"/>
            </a:endParaRPr>
          </a:p>
        </p:txBody>
      </p:sp>
      <p:sp>
        <p:nvSpPr>
          <p:cNvPr id="51278" name="Text Box 78"/>
          <p:cNvSpPr txBox="1">
            <a:spLocks noChangeArrowheads="1"/>
          </p:cNvSpPr>
          <p:nvPr/>
        </p:nvSpPr>
        <p:spPr bwMode="auto">
          <a:xfrm>
            <a:off x="1116013" y="5013325"/>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a:t>
            </a:r>
            <a:endParaRPr lang="en-US" altLang="zh-CN" sz="2000" b="1"/>
          </a:p>
        </p:txBody>
      </p:sp>
      <p:sp>
        <p:nvSpPr>
          <p:cNvPr id="51279" name="Text Box 79"/>
          <p:cNvSpPr txBox="1">
            <a:spLocks noChangeArrowheads="1"/>
          </p:cNvSpPr>
          <p:nvPr/>
        </p:nvSpPr>
        <p:spPr bwMode="auto">
          <a:xfrm>
            <a:off x="1692275" y="548005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a:t>
            </a:r>
            <a:endParaRPr lang="en-US" altLang="zh-CN" sz="2000" b="1"/>
          </a:p>
        </p:txBody>
      </p:sp>
      <p:sp>
        <p:nvSpPr>
          <p:cNvPr id="51280" name="Text Box 80"/>
          <p:cNvSpPr txBox="1">
            <a:spLocks noChangeArrowheads="1"/>
          </p:cNvSpPr>
          <p:nvPr/>
        </p:nvSpPr>
        <p:spPr bwMode="auto">
          <a:xfrm>
            <a:off x="2411413" y="594995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a:t>
            </a:r>
            <a:endParaRPr lang="en-US" altLang="zh-CN" sz="2000" b="1"/>
          </a:p>
        </p:txBody>
      </p:sp>
      <p:sp>
        <p:nvSpPr>
          <p:cNvPr id="51281" name="Text Box 81"/>
          <p:cNvSpPr txBox="1">
            <a:spLocks noChangeArrowheads="1"/>
          </p:cNvSpPr>
          <p:nvPr/>
        </p:nvSpPr>
        <p:spPr bwMode="auto">
          <a:xfrm>
            <a:off x="3130550" y="638175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a:t>
            </a:r>
            <a:endParaRPr lang="en-US" altLang="zh-CN" sz="2000" b="1"/>
          </a:p>
        </p:txBody>
      </p:sp>
      <p:sp>
        <p:nvSpPr>
          <p:cNvPr id="51282" name="Text Box 82"/>
          <p:cNvSpPr txBox="1">
            <a:spLocks noChangeArrowheads="1"/>
          </p:cNvSpPr>
          <p:nvPr/>
        </p:nvSpPr>
        <p:spPr bwMode="auto">
          <a:xfrm>
            <a:off x="396875" y="214312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0.15</a:t>
            </a:r>
            <a:endParaRPr lang="en-US" altLang="zh-CN" sz="2000" b="1"/>
          </a:p>
        </p:txBody>
      </p:sp>
      <p:sp>
        <p:nvSpPr>
          <p:cNvPr id="51283" name="Text Box 83"/>
          <p:cNvSpPr txBox="1">
            <a:spLocks noChangeArrowheads="1"/>
          </p:cNvSpPr>
          <p:nvPr/>
        </p:nvSpPr>
        <p:spPr bwMode="auto">
          <a:xfrm>
            <a:off x="1260475" y="257492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0.1</a:t>
            </a:r>
            <a:endParaRPr lang="en-US" altLang="zh-CN" sz="2000" b="1"/>
          </a:p>
        </p:txBody>
      </p:sp>
      <p:sp>
        <p:nvSpPr>
          <p:cNvPr id="51284" name="Text Box 84"/>
          <p:cNvSpPr txBox="1">
            <a:spLocks noChangeArrowheads="1"/>
          </p:cNvSpPr>
          <p:nvPr/>
        </p:nvSpPr>
        <p:spPr bwMode="auto">
          <a:xfrm>
            <a:off x="1979613" y="300037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0.05</a:t>
            </a:r>
            <a:endParaRPr lang="en-US" altLang="zh-CN" sz="2000" b="1"/>
          </a:p>
        </p:txBody>
      </p:sp>
      <p:sp>
        <p:nvSpPr>
          <p:cNvPr id="51285" name="Text Box 85"/>
          <p:cNvSpPr txBox="1">
            <a:spLocks noChangeArrowheads="1"/>
          </p:cNvSpPr>
          <p:nvPr/>
        </p:nvSpPr>
        <p:spPr bwMode="auto">
          <a:xfrm>
            <a:off x="2843213" y="346392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0.05</a:t>
            </a:r>
            <a:endParaRPr lang="en-US" altLang="zh-CN" sz="2000" b="1"/>
          </a:p>
        </p:txBody>
      </p:sp>
      <p:sp>
        <p:nvSpPr>
          <p:cNvPr id="51286" name="Text Box 86"/>
          <p:cNvSpPr txBox="1">
            <a:spLocks noChangeArrowheads="1"/>
          </p:cNvSpPr>
          <p:nvPr/>
        </p:nvSpPr>
        <p:spPr bwMode="auto">
          <a:xfrm>
            <a:off x="1116013" y="214312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0.75</a:t>
            </a:r>
            <a:endParaRPr lang="en-US" altLang="zh-CN" sz="2000" b="1"/>
          </a:p>
        </p:txBody>
      </p:sp>
      <p:sp>
        <p:nvSpPr>
          <p:cNvPr id="51290" name="Text Box 90"/>
          <p:cNvSpPr txBox="1">
            <a:spLocks noChangeArrowheads="1"/>
          </p:cNvSpPr>
          <p:nvPr/>
        </p:nvSpPr>
        <p:spPr bwMode="auto">
          <a:xfrm>
            <a:off x="6513513" y="1700213"/>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0.75</a:t>
            </a:r>
            <a:endParaRPr lang="en-US" altLang="zh-CN" sz="2000" b="1"/>
          </a:p>
        </p:txBody>
      </p:sp>
      <p:sp>
        <p:nvSpPr>
          <p:cNvPr id="51291" name="Text Box 91"/>
          <p:cNvSpPr txBox="1">
            <a:spLocks noChangeArrowheads="1"/>
          </p:cNvSpPr>
          <p:nvPr/>
        </p:nvSpPr>
        <p:spPr bwMode="auto">
          <a:xfrm>
            <a:off x="1690688" y="501332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1</a:t>
            </a:r>
            <a:endParaRPr lang="en-US" altLang="zh-CN" sz="2000" b="1"/>
          </a:p>
        </p:txBody>
      </p:sp>
      <p:sp>
        <p:nvSpPr>
          <p:cNvPr id="51292" name="Text Box 92"/>
          <p:cNvSpPr txBox="1">
            <a:spLocks noChangeArrowheads="1"/>
          </p:cNvSpPr>
          <p:nvPr/>
        </p:nvSpPr>
        <p:spPr bwMode="auto">
          <a:xfrm>
            <a:off x="1979613" y="2609850"/>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0.25</a:t>
            </a:r>
            <a:endParaRPr lang="en-US" altLang="zh-CN" sz="2000" b="1"/>
          </a:p>
        </p:txBody>
      </p:sp>
      <p:sp>
        <p:nvSpPr>
          <p:cNvPr id="51293" name="Text Box 93"/>
          <p:cNvSpPr txBox="1">
            <a:spLocks noChangeArrowheads="1"/>
          </p:cNvSpPr>
          <p:nvPr/>
        </p:nvSpPr>
        <p:spPr bwMode="auto">
          <a:xfrm>
            <a:off x="2844800" y="300672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0.15</a:t>
            </a:r>
            <a:endParaRPr lang="en-US" altLang="zh-CN" sz="2000" b="1"/>
          </a:p>
        </p:txBody>
      </p:sp>
      <p:sp>
        <p:nvSpPr>
          <p:cNvPr id="51294" name="Text Box 94"/>
          <p:cNvSpPr txBox="1">
            <a:spLocks noChangeArrowheads="1"/>
          </p:cNvSpPr>
          <p:nvPr/>
        </p:nvSpPr>
        <p:spPr bwMode="auto">
          <a:xfrm>
            <a:off x="7234238" y="2133600"/>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0.25</a:t>
            </a:r>
            <a:endParaRPr lang="en-US" altLang="zh-CN" sz="2000" b="1"/>
          </a:p>
        </p:txBody>
      </p:sp>
      <p:sp>
        <p:nvSpPr>
          <p:cNvPr id="51295" name="Text Box 95"/>
          <p:cNvSpPr txBox="1">
            <a:spLocks noChangeArrowheads="1"/>
          </p:cNvSpPr>
          <p:nvPr/>
        </p:nvSpPr>
        <p:spPr bwMode="auto">
          <a:xfrm>
            <a:off x="7954963" y="2636838"/>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0.15</a:t>
            </a:r>
            <a:endParaRPr lang="en-US" altLang="zh-CN" sz="2000" b="1"/>
          </a:p>
        </p:txBody>
      </p:sp>
      <p:sp>
        <p:nvSpPr>
          <p:cNvPr id="51296" name="Text Box 96"/>
          <p:cNvSpPr txBox="1">
            <a:spLocks noChangeArrowheads="1"/>
          </p:cNvSpPr>
          <p:nvPr/>
        </p:nvSpPr>
        <p:spPr bwMode="auto">
          <a:xfrm>
            <a:off x="2411413" y="5480050"/>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2</a:t>
            </a:r>
            <a:endParaRPr lang="en-US" altLang="zh-CN" sz="2000" b="1"/>
          </a:p>
        </p:txBody>
      </p:sp>
      <p:sp>
        <p:nvSpPr>
          <p:cNvPr id="51297" name="Text Box 97"/>
          <p:cNvSpPr txBox="1">
            <a:spLocks noChangeArrowheads="1"/>
          </p:cNvSpPr>
          <p:nvPr/>
        </p:nvSpPr>
        <p:spPr bwMode="auto">
          <a:xfrm>
            <a:off x="3132138" y="5949950"/>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3</a:t>
            </a:r>
            <a:endParaRPr lang="en-US" altLang="zh-CN" sz="2000" b="1"/>
          </a:p>
        </p:txBody>
      </p:sp>
      <p:sp>
        <p:nvSpPr>
          <p:cNvPr id="51298" name="Text Box 98"/>
          <p:cNvSpPr txBox="1">
            <a:spLocks noChangeArrowheads="1"/>
          </p:cNvSpPr>
          <p:nvPr/>
        </p:nvSpPr>
        <p:spPr bwMode="auto">
          <a:xfrm>
            <a:off x="1981200" y="214312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0.9</a:t>
            </a:r>
            <a:endParaRPr lang="en-US" altLang="zh-CN" sz="2000" b="1"/>
          </a:p>
        </p:txBody>
      </p:sp>
      <p:sp>
        <p:nvSpPr>
          <p:cNvPr id="51299" name="Text Box 99"/>
          <p:cNvSpPr txBox="1">
            <a:spLocks noChangeArrowheads="1"/>
          </p:cNvSpPr>
          <p:nvPr/>
        </p:nvSpPr>
        <p:spPr bwMode="auto">
          <a:xfrm>
            <a:off x="7234238" y="1693863"/>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1.15</a:t>
            </a:r>
            <a:endParaRPr lang="en-US" altLang="zh-CN" sz="2000" b="1"/>
          </a:p>
        </p:txBody>
      </p:sp>
      <p:sp>
        <p:nvSpPr>
          <p:cNvPr id="51300" name="Text Box 100"/>
          <p:cNvSpPr txBox="1">
            <a:spLocks noChangeArrowheads="1"/>
          </p:cNvSpPr>
          <p:nvPr/>
        </p:nvSpPr>
        <p:spPr bwMode="auto">
          <a:xfrm>
            <a:off x="2411413" y="501332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1</a:t>
            </a:r>
            <a:endParaRPr lang="en-US" altLang="zh-CN" sz="2000" b="1"/>
          </a:p>
        </p:txBody>
      </p:sp>
      <p:sp>
        <p:nvSpPr>
          <p:cNvPr id="51301" name="Text Box 101"/>
          <p:cNvSpPr txBox="1">
            <a:spLocks noChangeArrowheads="1"/>
          </p:cNvSpPr>
          <p:nvPr/>
        </p:nvSpPr>
        <p:spPr bwMode="auto">
          <a:xfrm>
            <a:off x="2843213" y="2609850"/>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0.35</a:t>
            </a:r>
            <a:endParaRPr lang="en-US" altLang="zh-CN" sz="2000" b="1"/>
          </a:p>
        </p:txBody>
      </p:sp>
      <p:sp>
        <p:nvSpPr>
          <p:cNvPr id="51302" name="Text Box 102"/>
          <p:cNvSpPr txBox="1">
            <a:spLocks noChangeArrowheads="1"/>
          </p:cNvSpPr>
          <p:nvPr/>
        </p:nvSpPr>
        <p:spPr bwMode="auto">
          <a:xfrm>
            <a:off x="2989263" y="214312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1</a:t>
            </a:r>
            <a:endParaRPr lang="en-US" altLang="zh-CN" sz="2000" b="1"/>
          </a:p>
        </p:txBody>
      </p:sp>
      <p:sp>
        <p:nvSpPr>
          <p:cNvPr id="51303" name="Text Box 103"/>
          <p:cNvSpPr txBox="1">
            <a:spLocks noChangeArrowheads="1"/>
          </p:cNvSpPr>
          <p:nvPr/>
        </p:nvSpPr>
        <p:spPr bwMode="auto">
          <a:xfrm>
            <a:off x="7953375" y="2133600"/>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0. 5</a:t>
            </a:r>
            <a:endParaRPr lang="en-US" altLang="zh-CN" sz="2000" b="1"/>
          </a:p>
        </p:txBody>
      </p:sp>
      <p:sp>
        <p:nvSpPr>
          <p:cNvPr id="51304" name="Text Box 104"/>
          <p:cNvSpPr txBox="1">
            <a:spLocks noChangeArrowheads="1"/>
          </p:cNvSpPr>
          <p:nvPr/>
        </p:nvSpPr>
        <p:spPr bwMode="auto">
          <a:xfrm>
            <a:off x="3130550" y="5516563"/>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2</a:t>
            </a:r>
            <a:endParaRPr lang="en-US" altLang="zh-CN" sz="2000" b="1"/>
          </a:p>
        </p:txBody>
      </p:sp>
      <p:sp>
        <p:nvSpPr>
          <p:cNvPr id="51305" name="Text Box 105"/>
          <p:cNvSpPr txBox="1">
            <a:spLocks noChangeArrowheads="1"/>
          </p:cNvSpPr>
          <p:nvPr/>
        </p:nvSpPr>
        <p:spPr bwMode="auto">
          <a:xfrm>
            <a:off x="7954963" y="1700213"/>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1.5</a:t>
            </a:r>
            <a:endParaRPr lang="en-US" altLang="zh-CN" sz="2000" b="1"/>
          </a:p>
        </p:txBody>
      </p:sp>
      <p:sp>
        <p:nvSpPr>
          <p:cNvPr id="51306" name="Text Box 106"/>
          <p:cNvSpPr txBox="1">
            <a:spLocks noChangeArrowheads="1"/>
          </p:cNvSpPr>
          <p:nvPr/>
        </p:nvSpPr>
        <p:spPr bwMode="auto">
          <a:xfrm>
            <a:off x="3130550" y="501332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1</a:t>
            </a:r>
            <a:endParaRPr lang="en-US" altLang="zh-CN" sz="2000" b="1"/>
          </a:p>
        </p:txBody>
      </p:sp>
      <p:sp>
        <p:nvSpPr>
          <p:cNvPr id="51307" name="Text Box 107"/>
          <p:cNvSpPr txBox="1">
            <a:spLocks noChangeArrowheads="1"/>
          </p:cNvSpPr>
          <p:nvPr/>
        </p:nvSpPr>
        <p:spPr bwMode="auto">
          <a:xfrm>
            <a:off x="6804025" y="3860800"/>
            <a:ext cx="981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m(i, j)</a:t>
            </a:r>
            <a:endParaRPr lang="en-US" altLang="zh-CN" sz="2000" b="1">
              <a:latin typeface="Tahoma" panose="020B0604030504040204" pitchFamily="34" charset="0"/>
            </a:endParaRPr>
          </a:p>
        </p:txBody>
      </p:sp>
      <p:sp>
        <p:nvSpPr>
          <p:cNvPr id="51308" name="Text Box 108"/>
          <p:cNvSpPr txBox="1">
            <a:spLocks noChangeArrowheads="1"/>
          </p:cNvSpPr>
          <p:nvPr/>
        </p:nvSpPr>
        <p:spPr bwMode="auto">
          <a:xfrm>
            <a:off x="3924300" y="6165850"/>
            <a:ext cx="86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s(i, j)</a:t>
            </a:r>
            <a:endParaRPr lang="en-US" altLang="zh-CN" sz="2000" b="1">
              <a:latin typeface="Tahoma" panose="020B0604030504040204" pitchFamily="34" charset="0"/>
            </a:endParaRPr>
          </a:p>
        </p:txBody>
      </p:sp>
      <p:sp>
        <p:nvSpPr>
          <p:cNvPr id="51309" name="Rectangle 109"/>
          <p:cNvSpPr>
            <a:spLocks noChangeArrowheads="1"/>
          </p:cNvSpPr>
          <p:nvPr/>
        </p:nvSpPr>
        <p:spPr bwMode="auto">
          <a:xfrm>
            <a:off x="0" y="0"/>
            <a:ext cx="921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q0=0.15,  </a:t>
            </a:r>
            <a:r>
              <a:rPr lang="en-US" altLang="zh-CN" sz="2000" b="1">
                <a:solidFill>
                  <a:srgbClr val="FF0000"/>
                </a:solidFill>
              </a:rPr>
              <a:t>P1=0.5</a:t>
            </a:r>
            <a:r>
              <a:rPr lang="en-US" altLang="zh-CN" sz="2000" b="1"/>
              <a:t>,  q1=0.1,  </a:t>
            </a:r>
            <a:r>
              <a:rPr lang="en-US" altLang="zh-CN" sz="2000" b="1">
                <a:solidFill>
                  <a:srgbClr val="FF0000"/>
                </a:solidFill>
              </a:rPr>
              <a:t>P2=0.1</a:t>
            </a:r>
            <a:r>
              <a:rPr lang="en-US" altLang="zh-CN" sz="2000" b="1"/>
              <a:t>,  q2=0.05,  </a:t>
            </a:r>
            <a:r>
              <a:rPr lang="en-US" altLang="zh-CN" sz="2000" b="1">
                <a:solidFill>
                  <a:srgbClr val="FF0000"/>
                </a:solidFill>
              </a:rPr>
              <a:t>P3=0.05</a:t>
            </a:r>
            <a:r>
              <a:rPr lang="en-US" altLang="zh-CN" sz="2000" b="1"/>
              <a:t>,  q3=0.05</a:t>
            </a:r>
            <a:endParaRPr lang="en-US" altLang="zh-CN" sz="2000" b="1"/>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613" y="4295141"/>
            <a:ext cx="184785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088" y="4240212"/>
            <a:ext cx="184785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450" y="4400823"/>
            <a:ext cx="2279650" cy="226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2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2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28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28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129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12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129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12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129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129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129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129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29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129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130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32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5325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130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130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130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325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53252"/>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130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130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130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5325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532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2" grpId="0"/>
      <p:bldP spid="51263" grpId="0"/>
      <p:bldP spid="51264" grpId="0"/>
      <p:bldP spid="51265" grpId="0"/>
      <p:bldP spid="51278" grpId="0"/>
      <p:bldP spid="51279" grpId="0"/>
      <p:bldP spid="51280" grpId="0"/>
      <p:bldP spid="51281" grpId="0"/>
      <p:bldP spid="51282" grpId="0"/>
      <p:bldP spid="51283" grpId="0"/>
      <p:bldP spid="51284" grpId="0"/>
      <p:bldP spid="51285" grpId="0"/>
      <p:bldP spid="51286" grpId="0"/>
      <p:bldP spid="51290" grpId="0"/>
      <p:bldP spid="51291" grpId="0"/>
      <p:bldP spid="51292" grpId="0"/>
      <p:bldP spid="51293" grpId="0"/>
      <p:bldP spid="51294" grpId="0"/>
      <p:bldP spid="51295" grpId="0"/>
      <p:bldP spid="51296" grpId="0"/>
      <p:bldP spid="51297" grpId="0"/>
      <p:bldP spid="51298" grpId="0"/>
      <p:bldP spid="51299" grpId="0"/>
      <p:bldP spid="51300" grpId="0"/>
      <p:bldP spid="51301" grpId="0"/>
      <p:bldP spid="51302" grpId="0"/>
      <p:bldP spid="51303" grpId="0"/>
      <p:bldP spid="51304" grpId="0"/>
      <p:bldP spid="51305" grpId="0"/>
      <p:bldP spid="5130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196C6D1-90ED-4309-80C7-33E774F195B8}" type="slidenum">
              <a:rPr lang="en-US" altLang="zh-CN"/>
            </a:fld>
            <a:endParaRPr lang="en-US" altLang="zh-CN"/>
          </a:p>
        </p:txBody>
      </p:sp>
      <p:sp>
        <p:nvSpPr>
          <p:cNvPr id="18434" name="Rectangle 2"/>
          <p:cNvSpPr>
            <a:spLocks noGrp="1" noChangeArrowheads="1"/>
          </p:cNvSpPr>
          <p:nvPr>
            <p:ph type="title"/>
          </p:nvPr>
        </p:nvSpPr>
        <p:spPr>
          <a:xfrm>
            <a:off x="457200" y="274638"/>
            <a:ext cx="8229600" cy="561975"/>
          </a:xfrm>
        </p:spPr>
        <p:txBody>
          <a:bodyPr/>
          <a:lstStyle/>
          <a:p>
            <a:r>
              <a:rPr lang="zh-CN" altLang="en-US" sz="4000" b="1"/>
              <a:t>具体求解过程</a:t>
            </a:r>
            <a:endParaRPr lang="zh-CN" altLang="en-US" sz="4000" b="1"/>
          </a:p>
        </p:txBody>
      </p:sp>
      <p:sp>
        <p:nvSpPr>
          <p:cNvPr id="18435" name="Rectangle 3"/>
          <p:cNvSpPr>
            <a:spLocks noGrp="1" noChangeArrowheads="1"/>
          </p:cNvSpPr>
          <p:nvPr>
            <p:ph type="body" idx="1"/>
          </p:nvPr>
        </p:nvSpPr>
        <p:spPr>
          <a:xfrm>
            <a:off x="457200" y="981075"/>
            <a:ext cx="8686800" cy="5145088"/>
          </a:xfrm>
        </p:spPr>
        <p:txBody>
          <a:bodyPr/>
          <a:lstStyle/>
          <a:p>
            <a:pPr marL="609600" indent="-609600">
              <a:lnSpc>
                <a:spcPct val="80000"/>
              </a:lnSpc>
              <a:buFontTx/>
              <a:buAutoNum type="arabicParenR"/>
            </a:pPr>
            <a:r>
              <a:rPr lang="zh-CN" altLang="en-US" sz="2800" b="1"/>
              <a:t>递归出口，没有内部节点时，构造</a:t>
            </a:r>
            <a:r>
              <a:rPr lang="en-US" altLang="zh-CN" sz="2800" b="1"/>
              <a:t>T[1][0]</a:t>
            </a:r>
            <a:endParaRPr lang="en-US" altLang="zh-CN" sz="2800" b="1"/>
          </a:p>
          <a:p>
            <a:pPr marL="609600" indent="-609600">
              <a:lnSpc>
                <a:spcPct val="80000"/>
              </a:lnSpc>
              <a:buFontTx/>
              <a:buNone/>
            </a:pPr>
            <a:r>
              <a:rPr lang="en-US" altLang="zh-CN" sz="2800" b="1"/>
              <a:t>      T[2][1],T[3][2]……</a:t>
            </a:r>
            <a:r>
              <a:rPr lang="zh-CN" altLang="en-US" sz="2800" b="1"/>
              <a:t>，</a:t>
            </a:r>
            <a:r>
              <a:rPr lang="en-US" altLang="zh-CN" sz="2800" b="1"/>
              <a:t>T[n+1][n]</a:t>
            </a:r>
            <a:endParaRPr lang="en-US" altLang="zh-CN" sz="2800" b="1"/>
          </a:p>
          <a:p>
            <a:pPr marL="609600" indent="-609600">
              <a:lnSpc>
                <a:spcPct val="80000"/>
              </a:lnSpc>
              <a:buFontTx/>
              <a:buNone/>
            </a:pPr>
            <a:r>
              <a:rPr lang="en-US" altLang="zh-CN" sz="2800" b="1"/>
              <a:t>2) </a:t>
            </a:r>
            <a:r>
              <a:rPr lang="zh-CN" altLang="en-US" sz="2800" b="1"/>
              <a:t>构造具有</a:t>
            </a:r>
            <a:r>
              <a:rPr lang="en-US" altLang="zh-CN" sz="2800" b="1"/>
              <a:t>2</a:t>
            </a:r>
            <a:r>
              <a:rPr lang="zh-CN" altLang="en-US" sz="2800" b="1"/>
              <a:t>个、</a:t>
            </a:r>
            <a:r>
              <a:rPr lang="en-US" altLang="zh-CN" sz="2800" b="1"/>
              <a:t>3</a:t>
            </a:r>
            <a:r>
              <a:rPr lang="zh-CN" altLang="en-US" sz="2800" b="1"/>
              <a:t>个、</a:t>
            </a:r>
            <a:r>
              <a:rPr lang="en-US" altLang="zh-CN" sz="2800" b="1"/>
              <a:t>……</a:t>
            </a:r>
            <a:r>
              <a:rPr lang="zh-CN" altLang="en-US" sz="2800" b="1"/>
              <a:t>、</a:t>
            </a:r>
            <a:r>
              <a:rPr lang="en-US" altLang="zh-CN" sz="2800" b="1"/>
              <a:t>n</a:t>
            </a:r>
            <a:r>
              <a:rPr lang="zh-CN" altLang="en-US" sz="2800" b="1"/>
              <a:t>个内部结点的最优二叉搜索树</a:t>
            </a:r>
            <a:endParaRPr lang="zh-CN" altLang="en-US" sz="2800" b="1"/>
          </a:p>
          <a:p>
            <a:pPr marL="609600" indent="-609600">
              <a:lnSpc>
                <a:spcPct val="80000"/>
              </a:lnSpc>
              <a:buFontTx/>
              <a:buNone/>
            </a:pPr>
            <a:r>
              <a:rPr lang="en-US" altLang="zh-CN" sz="2800" b="1">
                <a:solidFill>
                  <a:srgbClr val="990033"/>
                </a:solidFill>
              </a:rPr>
              <a:t>r</a:t>
            </a:r>
            <a:r>
              <a:rPr lang="en-US" altLang="zh-CN" sz="2800" b="1"/>
              <a:t> </a:t>
            </a:r>
            <a:r>
              <a:rPr lang="zh-CN" altLang="en-US" sz="2800" b="1"/>
              <a:t>（ 起止下标的差）</a:t>
            </a:r>
            <a:endParaRPr lang="zh-CN" altLang="en-US" sz="2800" b="1"/>
          </a:p>
          <a:p>
            <a:pPr marL="609600" indent="-609600">
              <a:lnSpc>
                <a:spcPct val="80000"/>
              </a:lnSpc>
              <a:buFontTx/>
              <a:buNone/>
            </a:pPr>
            <a:r>
              <a:rPr lang="en-US" altLang="zh-CN" sz="2800" b="1">
                <a:solidFill>
                  <a:srgbClr val="990033"/>
                </a:solidFill>
              </a:rPr>
              <a:t>0</a:t>
            </a:r>
            <a:r>
              <a:rPr lang="en-US" altLang="zh-CN" sz="2800" b="1"/>
              <a:t>   T[1][1], T[2][2]       , …</a:t>
            </a:r>
            <a:r>
              <a:rPr lang="zh-CN" altLang="en-US" sz="2800" b="1"/>
              <a:t>，     </a:t>
            </a:r>
            <a:r>
              <a:rPr lang="en-US" altLang="zh-CN" sz="2800" b="1"/>
              <a:t>T[n][n]</a:t>
            </a:r>
            <a:r>
              <a:rPr lang="zh-CN" altLang="en-US" sz="2800" b="1"/>
              <a:t>，</a:t>
            </a:r>
            <a:endParaRPr lang="zh-CN" altLang="en-US" sz="2800" b="1"/>
          </a:p>
          <a:p>
            <a:pPr marL="609600" indent="-609600">
              <a:lnSpc>
                <a:spcPct val="80000"/>
              </a:lnSpc>
              <a:buFontTx/>
              <a:buNone/>
            </a:pPr>
            <a:r>
              <a:rPr lang="en-US" altLang="zh-CN" sz="2800" b="1">
                <a:solidFill>
                  <a:srgbClr val="990033"/>
                </a:solidFill>
              </a:rPr>
              <a:t>1 </a:t>
            </a:r>
            <a:r>
              <a:rPr lang="en-US" altLang="zh-CN" sz="2800" b="1"/>
              <a:t>  T[1][2], T[2][3], …</a:t>
            </a:r>
            <a:r>
              <a:rPr lang="zh-CN" altLang="en-US" sz="2800" b="1"/>
              <a:t>，</a:t>
            </a:r>
            <a:r>
              <a:rPr lang="en-US" altLang="zh-CN" sz="2800" b="1"/>
              <a:t>T[n-1][n]</a:t>
            </a:r>
            <a:r>
              <a:rPr lang="zh-CN" altLang="en-US" sz="2800" b="1"/>
              <a:t>，</a:t>
            </a:r>
            <a:endParaRPr lang="zh-CN" altLang="en-US" sz="2800" b="1"/>
          </a:p>
          <a:p>
            <a:pPr marL="609600" indent="-609600">
              <a:lnSpc>
                <a:spcPct val="80000"/>
              </a:lnSpc>
              <a:buFontTx/>
              <a:buNone/>
            </a:pPr>
            <a:r>
              <a:rPr lang="en-US" altLang="zh-CN" sz="2800" b="1">
                <a:solidFill>
                  <a:srgbClr val="990033"/>
                </a:solidFill>
              </a:rPr>
              <a:t>2</a:t>
            </a:r>
            <a:r>
              <a:rPr lang="en-US" altLang="zh-CN" sz="2800" b="1"/>
              <a:t>   T[1][3], T[2][4], …</a:t>
            </a:r>
            <a:r>
              <a:rPr lang="zh-CN" altLang="en-US" sz="2800" b="1"/>
              <a:t>，</a:t>
            </a:r>
            <a:r>
              <a:rPr lang="en-US" altLang="zh-CN" sz="2800" b="1"/>
              <a:t>T[n-2][n]</a:t>
            </a:r>
            <a:r>
              <a:rPr lang="zh-CN" altLang="en-US" sz="2800" b="1"/>
              <a:t>，</a:t>
            </a:r>
            <a:endParaRPr lang="zh-CN" altLang="en-US" sz="2800" b="1"/>
          </a:p>
          <a:p>
            <a:pPr marL="609600" indent="-609600">
              <a:lnSpc>
                <a:spcPct val="80000"/>
              </a:lnSpc>
              <a:buFontTx/>
              <a:buNone/>
            </a:pPr>
            <a:endParaRPr lang="zh-CN" altLang="en-US" sz="2800" b="1"/>
          </a:p>
          <a:p>
            <a:pPr marL="609600" indent="-609600">
              <a:lnSpc>
                <a:spcPct val="80000"/>
              </a:lnSpc>
              <a:buFontTx/>
              <a:buNone/>
            </a:pPr>
            <a:r>
              <a:rPr lang="en-US" altLang="zh-CN" sz="2800" b="1">
                <a:solidFill>
                  <a:srgbClr val="990033"/>
                </a:solidFill>
              </a:rPr>
              <a:t>r   </a:t>
            </a:r>
            <a:r>
              <a:rPr lang="en-US" altLang="zh-CN" sz="2800" b="1"/>
              <a:t>T[1][r+1], T[2][r+2], …</a:t>
            </a:r>
            <a:r>
              <a:rPr lang="zh-CN" altLang="en-US" sz="2800" b="1"/>
              <a:t>，</a:t>
            </a:r>
            <a:r>
              <a:rPr lang="en-US" altLang="zh-CN" sz="2800" b="1"/>
              <a:t>T[i][i+r]</a:t>
            </a:r>
            <a:r>
              <a:rPr lang="zh-CN" altLang="en-US" sz="2800" b="1"/>
              <a:t>，</a:t>
            </a:r>
            <a:r>
              <a:rPr lang="en-US" altLang="zh-CN" sz="2800" b="1"/>
              <a:t>…</a:t>
            </a:r>
            <a:r>
              <a:rPr lang="zh-CN" altLang="en-US" sz="2800" b="1"/>
              <a:t>，</a:t>
            </a:r>
            <a:r>
              <a:rPr lang="en-US" altLang="zh-CN" sz="2800" b="1"/>
              <a:t>T[n-r][n]</a:t>
            </a:r>
            <a:endParaRPr lang="en-US" altLang="zh-CN" sz="2800" b="1"/>
          </a:p>
          <a:p>
            <a:pPr marL="609600" indent="-609600">
              <a:lnSpc>
                <a:spcPct val="80000"/>
              </a:lnSpc>
              <a:buFontTx/>
              <a:buNone/>
            </a:pPr>
            <a:endParaRPr lang="en-US" altLang="zh-CN" sz="2800" b="1"/>
          </a:p>
          <a:p>
            <a:pPr marL="609600" indent="-609600">
              <a:lnSpc>
                <a:spcPct val="80000"/>
              </a:lnSpc>
              <a:buFontTx/>
              <a:buNone/>
            </a:pPr>
            <a:r>
              <a:rPr lang="en-US" altLang="zh-CN" sz="2800" b="1">
                <a:solidFill>
                  <a:srgbClr val="990033"/>
                </a:solidFill>
              </a:rPr>
              <a:t>n-1</a:t>
            </a:r>
            <a:r>
              <a:rPr lang="en-US" altLang="zh-CN" sz="2800" b="1"/>
              <a:t>   T[1][n] </a:t>
            </a:r>
            <a:endParaRPr lang="en-US" altLang="zh-CN" sz="2800" b="1"/>
          </a:p>
        </p:txBody>
      </p:sp>
      <p:sp>
        <p:nvSpPr>
          <p:cNvPr id="18436" name="Line 4"/>
          <p:cNvSpPr>
            <a:spLocks noChangeShapeType="1"/>
          </p:cNvSpPr>
          <p:nvPr/>
        </p:nvSpPr>
        <p:spPr bwMode="auto">
          <a:xfrm>
            <a:off x="2916238" y="4365625"/>
            <a:ext cx="0" cy="360363"/>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 name="Line 5"/>
          <p:cNvSpPr>
            <a:spLocks noChangeShapeType="1"/>
          </p:cNvSpPr>
          <p:nvPr/>
        </p:nvSpPr>
        <p:spPr bwMode="auto">
          <a:xfrm>
            <a:off x="2916238" y="5300663"/>
            <a:ext cx="0" cy="36036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18436" grpId="0" animBg="1"/>
      <p:bldP spid="1843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20CD923-CB28-43E3-B236-ECF8B674D2AF}" type="slidenum">
              <a:rPr lang="en-US" altLang="zh-CN"/>
            </a:fld>
            <a:endParaRPr lang="en-US" altLang="zh-CN"/>
          </a:p>
        </p:txBody>
      </p:sp>
      <p:sp>
        <p:nvSpPr>
          <p:cNvPr id="60418" name="Rectangle 2"/>
          <p:cNvSpPr>
            <a:spLocks noGrp="1" noChangeArrowheads="1"/>
          </p:cNvSpPr>
          <p:nvPr>
            <p:ph type="title"/>
          </p:nvPr>
        </p:nvSpPr>
        <p:spPr>
          <a:xfrm>
            <a:off x="0" y="419100"/>
            <a:ext cx="9144000" cy="633413"/>
          </a:xfrm>
        </p:spPr>
        <p:txBody>
          <a:bodyPr/>
          <a:lstStyle/>
          <a:p>
            <a:r>
              <a:rPr lang="en-US" altLang="zh-CN" sz="2800" b="1">
                <a:solidFill>
                  <a:schemeClr val="tx1"/>
                </a:solidFill>
              </a:rPr>
              <a:t>void OBST ( int *</a:t>
            </a:r>
            <a:r>
              <a:rPr lang="en-US" altLang="zh-CN" sz="2800" b="1">
                <a:solidFill>
                  <a:srgbClr val="990033"/>
                </a:solidFill>
              </a:rPr>
              <a:t>a</a:t>
            </a:r>
            <a:r>
              <a:rPr lang="en-US" altLang="zh-CN" sz="2800" b="1">
                <a:solidFill>
                  <a:schemeClr val="tx1"/>
                </a:solidFill>
              </a:rPr>
              <a:t>, int *</a:t>
            </a:r>
            <a:r>
              <a:rPr lang="en-US" altLang="zh-CN" sz="2800" b="1">
                <a:solidFill>
                  <a:srgbClr val="990033"/>
                </a:solidFill>
              </a:rPr>
              <a:t>b</a:t>
            </a:r>
            <a:r>
              <a:rPr lang="en-US" altLang="zh-CN" sz="2800" b="1">
                <a:solidFill>
                  <a:schemeClr val="tx1"/>
                </a:solidFill>
              </a:rPr>
              <a:t>,int </a:t>
            </a:r>
            <a:r>
              <a:rPr lang="en-US" altLang="zh-CN" sz="2800" b="1">
                <a:solidFill>
                  <a:srgbClr val="990033"/>
                </a:solidFill>
              </a:rPr>
              <a:t>n</a:t>
            </a:r>
            <a:r>
              <a:rPr lang="en-US" altLang="zh-CN" sz="2800" b="1">
                <a:solidFill>
                  <a:schemeClr val="tx1"/>
                </a:solidFill>
              </a:rPr>
              <a:t>, int **</a:t>
            </a:r>
            <a:r>
              <a:rPr lang="en-US" altLang="zh-CN" sz="2800" b="1">
                <a:solidFill>
                  <a:schemeClr val="folHlink"/>
                </a:solidFill>
              </a:rPr>
              <a:t>m</a:t>
            </a:r>
            <a:r>
              <a:rPr lang="en-US" altLang="zh-CN" sz="2800" b="1">
                <a:solidFill>
                  <a:schemeClr val="tx1"/>
                </a:solidFill>
              </a:rPr>
              <a:t>, int **</a:t>
            </a:r>
            <a:r>
              <a:rPr lang="en-US" altLang="zh-CN" sz="2800" b="1">
                <a:solidFill>
                  <a:schemeClr val="folHlink"/>
                </a:solidFill>
              </a:rPr>
              <a:t>s</a:t>
            </a:r>
            <a:r>
              <a:rPr lang="en-US" altLang="zh-CN" sz="2800" b="1">
                <a:solidFill>
                  <a:schemeClr val="tx1"/>
                </a:solidFill>
              </a:rPr>
              <a:t>, int **</a:t>
            </a:r>
            <a:r>
              <a:rPr lang="en-US" altLang="zh-CN" sz="2800" b="1">
                <a:solidFill>
                  <a:schemeClr val="folHlink"/>
                </a:solidFill>
              </a:rPr>
              <a:t>w</a:t>
            </a:r>
            <a:r>
              <a:rPr lang="en-US" altLang="zh-CN" sz="2800" b="1">
                <a:solidFill>
                  <a:schemeClr val="tx1"/>
                </a:solidFill>
              </a:rPr>
              <a:t>)</a:t>
            </a:r>
            <a:br>
              <a:rPr lang="en-US" altLang="zh-CN" sz="4000" b="1">
                <a:solidFill>
                  <a:schemeClr val="tx1"/>
                </a:solidFill>
              </a:rPr>
            </a:br>
            <a:endParaRPr lang="en-US" altLang="zh-CN" sz="4000" b="1">
              <a:solidFill>
                <a:schemeClr val="tx1"/>
              </a:solidFill>
            </a:endParaRPr>
          </a:p>
        </p:txBody>
      </p:sp>
      <p:sp>
        <p:nvSpPr>
          <p:cNvPr id="60419" name="Rectangle 3"/>
          <p:cNvSpPr>
            <a:spLocks noGrp="1" noChangeArrowheads="1"/>
          </p:cNvSpPr>
          <p:nvPr>
            <p:ph type="body" idx="1"/>
          </p:nvPr>
        </p:nvSpPr>
        <p:spPr>
          <a:xfrm>
            <a:off x="0" y="665163"/>
            <a:ext cx="9144000" cy="6192837"/>
          </a:xfrm>
        </p:spPr>
        <p:txBody>
          <a:bodyPr/>
          <a:lstStyle/>
          <a:p>
            <a:pPr>
              <a:lnSpc>
                <a:spcPct val="90000"/>
              </a:lnSpc>
              <a:buFontTx/>
              <a:buNone/>
            </a:pPr>
            <a:r>
              <a:rPr lang="en-US" altLang="zh-CN" sz="2800"/>
              <a:t>{  </a:t>
            </a:r>
            <a:endParaRPr lang="en-US" altLang="zh-CN" sz="2800"/>
          </a:p>
          <a:p>
            <a:pPr lvl="2">
              <a:lnSpc>
                <a:spcPct val="90000"/>
              </a:lnSpc>
              <a:buFontTx/>
              <a:buNone/>
            </a:pPr>
            <a:r>
              <a:rPr lang="en-US" altLang="zh-CN" sz="2800" b="1"/>
              <a:t>for( int i=0; i&lt;=n; i++)</a:t>
            </a:r>
            <a:endParaRPr lang="en-US" altLang="zh-CN" sz="2800" b="1"/>
          </a:p>
          <a:p>
            <a:pPr lvl="2">
              <a:lnSpc>
                <a:spcPct val="90000"/>
              </a:lnSpc>
              <a:buFontTx/>
              <a:buNone/>
            </a:pPr>
            <a:r>
              <a:rPr lang="en-US" altLang="zh-CN" sz="2800" b="1"/>
              <a:t>{</a:t>
            </a:r>
            <a:endParaRPr lang="en-US" altLang="zh-CN" sz="2800" b="1"/>
          </a:p>
          <a:p>
            <a:pPr lvl="3">
              <a:lnSpc>
                <a:spcPct val="90000"/>
              </a:lnSpc>
              <a:buFontTx/>
              <a:buNone/>
            </a:pPr>
            <a:r>
              <a:rPr lang="en-US" altLang="zh-CN" sz="2800" b="1"/>
              <a:t> w[i+1][i]=a[i];</a:t>
            </a:r>
            <a:endParaRPr lang="en-US" altLang="zh-CN" sz="2800" b="1"/>
          </a:p>
          <a:p>
            <a:pPr lvl="3">
              <a:lnSpc>
                <a:spcPct val="90000"/>
              </a:lnSpc>
              <a:buFontTx/>
              <a:buNone/>
            </a:pPr>
            <a:r>
              <a:rPr lang="en-US" altLang="zh-CN" sz="2800" b="1"/>
              <a:t> m[i+1][i]=0; </a:t>
            </a:r>
            <a:endParaRPr lang="en-US" altLang="zh-CN" sz="2400" b="1"/>
          </a:p>
          <a:p>
            <a:pPr lvl="2">
              <a:lnSpc>
                <a:spcPct val="90000"/>
              </a:lnSpc>
              <a:buFontTx/>
              <a:buNone/>
            </a:pPr>
            <a:r>
              <a:rPr lang="en-US" altLang="zh-CN" sz="2800" b="1"/>
              <a:t>}//</a:t>
            </a:r>
            <a:r>
              <a:rPr lang="zh-CN" altLang="en-US" sz="3200" b="1"/>
              <a:t>初始化，构造没有内部节点时的情况</a:t>
            </a:r>
            <a:endParaRPr lang="zh-CN" altLang="en-US" sz="3200" b="1"/>
          </a:p>
          <a:p>
            <a:pPr lvl="2">
              <a:lnSpc>
                <a:spcPct val="90000"/>
              </a:lnSpc>
              <a:buFontTx/>
              <a:buNone/>
            </a:pPr>
            <a:r>
              <a:rPr lang="en-US" altLang="zh-CN" sz="2800" b="1"/>
              <a:t>for(int r=0; r&lt;n; r++)</a:t>
            </a:r>
            <a:endParaRPr lang="en-US" altLang="zh-CN" sz="2800" b="1"/>
          </a:p>
          <a:p>
            <a:pPr lvl="2">
              <a:lnSpc>
                <a:spcPct val="90000"/>
              </a:lnSpc>
              <a:buFontTx/>
              <a:buNone/>
            </a:pPr>
            <a:r>
              <a:rPr lang="en-US" altLang="zh-CN" sz="2800" b="1"/>
              <a:t>      for(int i =1; i&lt;=n-r; i++)</a:t>
            </a:r>
            <a:endParaRPr lang="en-US" altLang="zh-CN" sz="2800" b="1"/>
          </a:p>
          <a:p>
            <a:pPr lvl="2">
              <a:lnSpc>
                <a:spcPct val="90000"/>
              </a:lnSpc>
              <a:buFontTx/>
              <a:buNone/>
            </a:pPr>
            <a:r>
              <a:rPr lang="en-US" altLang="zh-CN" sz="2800" b="1"/>
              <a:t>      {</a:t>
            </a:r>
            <a:endParaRPr lang="en-US" altLang="zh-CN" sz="2800" b="1"/>
          </a:p>
          <a:p>
            <a:pPr lvl="2">
              <a:lnSpc>
                <a:spcPct val="90000"/>
              </a:lnSpc>
              <a:buFontTx/>
              <a:buNone/>
            </a:pPr>
            <a:r>
              <a:rPr lang="en-US" altLang="zh-CN" sz="2800" b="1"/>
              <a:t>          int j= i+r;</a:t>
            </a:r>
            <a:endParaRPr lang="en-US" altLang="zh-CN" sz="2800" b="1"/>
          </a:p>
          <a:p>
            <a:pPr lvl="2">
              <a:lnSpc>
                <a:spcPct val="90000"/>
              </a:lnSpc>
              <a:buFontTx/>
              <a:buNone/>
            </a:pPr>
            <a:r>
              <a:rPr lang="en-US" altLang="zh-CN" sz="2800" b="1"/>
              <a:t>          </a:t>
            </a:r>
            <a:r>
              <a:rPr lang="zh-CN" altLang="en-US" sz="2800" b="1"/>
              <a:t>构造</a:t>
            </a:r>
            <a:r>
              <a:rPr lang="en-US" altLang="zh-CN" sz="2800" b="1"/>
              <a:t>T[i][j]</a:t>
            </a:r>
            <a:r>
              <a:rPr lang="zh-CN" altLang="en-US" sz="2800" b="1"/>
              <a:t>，填写</a:t>
            </a:r>
            <a:r>
              <a:rPr lang="en-US" altLang="zh-CN" sz="2800" b="1"/>
              <a:t>w[i][j],m[i][j],s[i][j]</a:t>
            </a:r>
            <a:endParaRPr lang="en-US" altLang="zh-CN" sz="2800" b="1"/>
          </a:p>
          <a:p>
            <a:pPr lvl="2">
              <a:lnSpc>
                <a:spcPct val="90000"/>
              </a:lnSpc>
              <a:buFontTx/>
              <a:buNone/>
            </a:pPr>
            <a:r>
              <a:rPr lang="en-US" altLang="zh-CN" sz="2800" b="1"/>
              <a:t>      }</a:t>
            </a:r>
            <a:endParaRPr lang="en-US" altLang="zh-CN" sz="2800" b="1"/>
          </a:p>
          <a:p>
            <a:pPr lvl="1">
              <a:lnSpc>
                <a:spcPct val="90000"/>
              </a:lnSpc>
              <a:buFontTx/>
              <a:buNone/>
            </a:pPr>
            <a:r>
              <a:rPr lang="en-US" altLang="zh-CN"/>
              <a:t>}</a:t>
            </a:r>
            <a:endParaRPr lang="en-US"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492B26A-510C-4CAB-B8EB-0182B8004CD3}" type="slidenum">
              <a:rPr lang="en-US" altLang="zh-CN"/>
            </a:fld>
            <a:endParaRPr lang="en-US" altLang="zh-CN"/>
          </a:p>
        </p:txBody>
      </p:sp>
      <p:sp>
        <p:nvSpPr>
          <p:cNvPr id="61442" name="Rectangle 2"/>
          <p:cNvSpPr>
            <a:spLocks noGrp="1" noChangeArrowheads="1"/>
          </p:cNvSpPr>
          <p:nvPr>
            <p:ph type="title"/>
          </p:nvPr>
        </p:nvSpPr>
        <p:spPr>
          <a:xfrm>
            <a:off x="468313" y="0"/>
            <a:ext cx="8229600" cy="561975"/>
          </a:xfrm>
        </p:spPr>
        <p:txBody>
          <a:bodyPr/>
          <a:lstStyle/>
          <a:p>
            <a:r>
              <a:rPr lang="zh-CN" altLang="en-US" sz="4000" b="1"/>
              <a:t>构造</a:t>
            </a:r>
            <a:r>
              <a:rPr lang="en-US" altLang="zh-CN" sz="4000" b="1"/>
              <a:t>T[i][j]</a:t>
            </a:r>
            <a:endParaRPr lang="en-US" altLang="zh-CN" sz="4000" b="1"/>
          </a:p>
        </p:txBody>
      </p:sp>
      <p:sp>
        <p:nvSpPr>
          <p:cNvPr id="61443" name="Rectangle 3"/>
          <p:cNvSpPr>
            <a:spLocks noGrp="1" noChangeArrowheads="1"/>
          </p:cNvSpPr>
          <p:nvPr>
            <p:ph type="body" idx="1"/>
          </p:nvPr>
        </p:nvSpPr>
        <p:spPr>
          <a:xfrm>
            <a:off x="0" y="620713"/>
            <a:ext cx="8686800" cy="6021387"/>
          </a:xfrm>
        </p:spPr>
        <p:txBody>
          <a:bodyPr/>
          <a:lstStyle/>
          <a:p>
            <a:pPr>
              <a:spcBef>
                <a:spcPts val="0"/>
              </a:spcBef>
              <a:buFontTx/>
              <a:buNone/>
            </a:pPr>
            <a:r>
              <a:rPr lang="en-US" altLang="zh-CN" sz="2800" b="1" dirty="0"/>
              <a:t>T[i][j]</a:t>
            </a:r>
            <a:r>
              <a:rPr lang="zh-CN" altLang="en-US" sz="2800" b="1" dirty="0"/>
              <a:t>表示用第</a:t>
            </a:r>
            <a:r>
              <a:rPr lang="en-US" altLang="zh-CN" sz="2800" b="1" dirty="0"/>
              <a:t>i</a:t>
            </a:r>
            <a:r>
              <a:rPr lang="zh-CN" altLang="en-US" sz="2800" b="1" dirty="0"/>
              <a:t>到第</a:t>
            </a:r>
            <a:r>
              <a:rPr lang="en-US" altLang="zh-CN" sz="2800" b="1" dirty="0"/>
              <a:t>j</a:t>
            </a:r>
            <a:r>
              <a:rPr lang="zh-CN" altLang="en-US" sz="2800" b="1" dirty="0"/>
              <a:t>个内部节点构造的树，做根的结点可以是第</a:t>
            </a:r>
            <a:r>
              <a:rPr lang="en-US" altLang="zh-CN" sz="2800" b="1" dirty="0"/>
              <a:t>i</a:t>
            </a:r>
            <a:r>
              <a:rPr lang="zh-CN" altLang="en-US" sz="2800" b="1" dirty="0"/>
              <a:t>，</a:t>
            </a:r>
            <a:r>
              <a:rPr lang="en-US" altLang="zh-CN" sz="2800" b="1" dirty="0"/>
              <a:t>i+1,…,j</a:t>
            </a:r>
            <a:r>
              <a:rPr lang="zh-CN" altLang="en-US" sz="2800" b="1" dirty="0"/>
              <a:t>中任意一个。</a:t>
            </a:r>
            <a:endParaRPr lang="zh-CN" altLang="en-US" sz="2800" b="1" dirty="0"/>
          </a:p>
          <a:p>
            <a:pPr>
              <a:spcBef>
                <a:spcPts val="0"/>
              </a:spcBef>
              <a:buFontTx/>
              <a:buNone/>
            </a:pPr>
            <a:r>
              <a:rPr lang="en-US" altLang="zh-CN" sz="2800" b="1" dirty="0">
                <a:solidFill>
                  <a:srgbClr val="990033"/>
                </a:solidFill>
              </a:rPr>
              <a:t>1) </a:t>
            </a:r>
            <a:r>
              <a:rPr lang="zh-CN" altLang="en-US" sz="2800" b="1" dirty="0">
                <a:solidFill>
                  <a:srgbClr val="990033"/>
                </a:solidFill>
              </a:rPr>
              <a:t>首选</a:t>
            </a:r>
            <a:r>
              <a:rPr lang="en-US" altLang="zh-CN" sz="2800" b="1" dirty="0">
                <a:solidFill>
                  <a:srgbClr val="990033"/>
                </a:solidFill>
              </a:rPr>
              <a:t>i</a:t>
            </a:r>
            <a:r>
              <a:rPr lang="zh-CN" altLang="en-US" sz="2800" b="1" dirty="0">
                <a:solidFill>
                  <a:srgbClr val="990033"/>
                </a:solidFill>
              </a:rPr>
              <a:t>作为根，其左子树空，右子树为结点</a:t>
            </a:r>
            <a:r>
              <a:rPr lang="en-US" altLang="zh-CN" sz="2800" b="1" dirty="0"/>
              <a:t>i+1,i+2…j</a:t>
            </a:r>
            <a:r>
              <a:rPr lang="zh-CN" altLang="en-US" sz="2800" b="1" dirty="0"/>
              <a:t>构成即</a:t>
            </a:r>
            <a:r>
              <a:rPr lang="en-US" altLang="zh-CN" sz="2800" b="1" dirty="0"/>
              <a:t>T[i+1][j]</a:t>
            </a:r>
            <a:r>
              <a:rPr lang="zh-CN" altLang="en-US" sz="2800" b="1" dirty="0"/>
              <a:t>。</a:t>
            </a:r>
            <a:endParaRPr lang="zh-CN" altLang="en-US" sz="2800" b="1" dirty="0"/>
          </a:p>
          <a:p>
            <a:pPr>
              <a:spcBef>
                <a:spcPts val="0"/>
              </a:spcBef>
              <a:buFontTx/>
              <a:buNone/>
            </a:pPr>
            <a:r>
              <a:rPr lang="zh-CN" altLang="en-US" sz="2800" b="1" dirty="0"/>
              <a:t>    </a:t>
            </a:r>
            <a:r>
              <a:rPr lang="en-US" altLang="zh-CN" sz="2800" b="1" dirty="0"/>
              <a:t>m[i][j]=w[i][j]+0+m[i+1][j]</a:t>
            </a:r>
            <a:endParaRPr lang="en-US" altLang="zh-CN" sz="2800" b="1" dirty="0"/>
          </a:p>
          <a:p>
            <a:pPr>
              <a:spcBef>
                <a:spcPts val="0"/>
              </a:spcBef>
              <a:buFontTx/>
              <a:buNone/>
            </a:pPr>
            <a:r>
              <a:rPr lang="en-US" altLang="zh-CN" sz="2800" b="1" dirty="0"/>
              <a:t>    s[i][j]= i</a:t>
            </a:r>
            <a:endParaRPr lang="en-US" altLang="zh-CN" sz="2800" b="1" dirty="0"/>
          </a:p>
          <a:p>
            <a:pPr>
              <a:spcBef>
                <a:spcPts val="0"/>
              </a:spcBef>
              <a:buFontTx/>
              <a:buNone/>
            </a:pPr>
            <a:r>
              <a:rPr lang="en-US" altLang="zh-CN" sz="2800" b="1" dirty="0">
                <a:solidFill>
                  <a:srgbClr val="990033"/>
                </a:solidFill>
              </a:rPr>
              <a:t>2) </a:t>
            </a:r>
            <a:r>
              <a:rPr lang="zh-CN" altLang="en-US" sz="2800" b="1" dirty="0">
                <a:solidFill>
                  <a:srgbClr val="990033"/>
                </a:solidFill>
              </a:rPr>
              <a:t>不选</a:t>
            </a:r>
            <a:r>
              <a:rPr lang="en-US" altLang="zh-CN" sz="2800" b="1" dirty="0">
                <a:solidFill>
                  <a:srgbClr val="990033"/>
                </a:solidFill>
              </a:rPr>
              <a:t>i</a:t>
            </a:r>
            <a:r>
              <a:rPr lang="zh-CN" altLang="en-US" sz="2800" b="1" dirty="0">
                <a:solidFill>
                  <a:srgbClr val="990033"/>
                </a:solidFill>
              </a:rPr>
              <a:t>做根，设</a:t>
            </a:r>
            <a:r>
              <a:rPr lang="en-US" altLang="zh-CN" sz="2800" b="1" dirty="0">
                <a:solidFill>
                  <a:srgbClr val="990033"/>
                </a:solidFill>
              </a:rPr>
              <a:t>k</a:t>
            </a:r>
            <a:r>
              <a:rPr lang="zh-CN" altLang="en-US" sz="2800" b="1" dirty="0">
                <a:solidFill>
                  <a:srgbClr val="990033"/>
                </a:solidFill>
              </a:rPr>
              <a:t>为其根，则</a:t>
            </a:r>
            <a:r>
              <a:rPr lang="en-US" altLang="zh-CN" sz="2800" b="1" dirty="0">
                <a:solidFill>
                  <a:srgbClr val="990033"/>
                </a:solidFill>
              </a:rPr>
              <a:t>k= i+1,…,j,</a:t>
            </a:r>
            <a:r>
              <a:rPr lang="zh-CN" altLang="en-US" sz="2800" b="1" dirty="0">
                <a:solidFill>
                  <a:srgbClr val="990033"/>
                </a:solidFill>
              </a:rPr>
              <a:t>左子树为结点</a:t>
            </a:r>
            <a:r>
              <a:rPr lang="en-US" altLang="zh-CN" sz="2800" b="1" dirty="0">
                <a:solidFill>
                  <a:srgbClr val="990033"/>
                </a:solidFill>
              </a:rPr>
              <a:t>i, i+1,…,k-1, </a:t>
            </a:r>
            <a:r>
              <a:rPr lang="zh-CN" altLang="en-US" sz="2800" b="1" dirty="0">
                <a:solidFill>
                  <a:srgbClr val="990033"/>
                </a:solidFill>
              </a:rPr>
              <a:t>右子树为</a:t>
            </a:r>
            <a:r>
              <a:rPr lang="en-US" altLang="zh-CN" sz="2800" b="1" dirty="0">
                <a:solidFill>
                  <a:srgbClr val="990033"/>
                </a:solidFill>
              </a:rPr>
              <a:t>k+1, k+2, …,j</a:t>
            </a:r>
            <a:endParaRPr lang="en-US" altLang="zh-CN" sz="2800" b="1" dirty="0">
              <a:solidFill>
                <a:srgbClr val="990033"/>
              </a:solidFill>
            </a:endParaRPr>
          </a:p>
          <a:p>
            <a:pPr>
              <a:spcBef>
                <a:spcPts val="0"/>
              </a:spcBef>
              <a:buFontTx/>
              <a:buNone/>
            </a:pPr>
            <a:r>
              <a:rPr lang="en-US" altLang="zh-CN" sz="2800" b="1" dirty="0"/>
              <a:t>    t= w[i][j]+m[i][k-1]+m[k+1][j]</a:t>
            </a:r>
            <a:endParaRPr lang="en-US" altLang="zh-CN" sz="2800" b="1" dirty="0"/>
          </a:p>
          <a:p>
            <a:pPr>
              <a:spcBef>
                <a:spcPts val="0"/>
              </a:spcBef>
              <a:buFontTx/>
              <a:buNone/>
            </a:pPr>
            <a:r>
              <a:rPr lang="en-US" altLang="zh-CN" sz="2800" b="1" dirty="0"/>
              <a:t>    if(t &lt; m[i][j])</a:t>
            </a:r>
            <a:endParaRPr lang="en-US" altLang="zh-CN" sz="2800" b="1" dirty="0"/>
          </a:p>
          <a:p>
            <a:pPr>
              <a:spcBef>
                <a:spcPts val="0"/>
              </a:spcBef>
              <a:buFontTx/>
              <a:buNone/>
            </a:pPr>
            <a:r>
              <a:rPr lang="en-US" altLang="zh-CN" sz="2800" b="1" dirty="0"/>
              <a:t>      { m[i][j]=t;</a:t>
            </a:r>
            <a:endParaRPr lang="en-US" altLang="zh-CN" sz="2800" b="1" dirty="0"/>
          </a:p>
          <a:p>
            <a:pPr>
              <a:spcBef>
                <a:spcPts val="0"/>
              </a:spcBef>
              <a:buFontTx/>
              <a:buNone/>
            </a:pPr>
            <a:r>
              <a:rPr lang="en-US" altLang="zh-CN" sz="2800" b="1" dirty="0"/>
              <a:t>        s[i][j]=k;  </a:t>
            </a:r>
            <a:endParaRPr lang="en-US" altLang="zh-CN" sz="2800" b="1" dirty="0"/>
          </a:p>
          <a:p>
            <a:pPr>
              <a:spcBef>
                <a:spcPts val="0"/>
              </a:spcBef>
              <a:buFontTx/>
              <a:buNone/>
            </a:pPr>
            <a:r>
              <a:rPr lang="en-US" altLang="zh-CN" sz="2800" b="1" dirty="0"/>
              <a:t>       }</a:t>
            </a:r>
            <a:endParaRPr lang="en-US" altLang="zh-CN" sz="2800" b="1" dirty="0"/>
          </a:p>
          <a:p>
            <a:pPr>
              <a:spcBef>
                <a:spcPts val="0"/>
              </a:spcBef>
              <a:buFontTx/>
              <a:buNone/>
            </a:pPr>
            <a:r>
              <a:rPr lang="en-US" altLang="zh-CN" sz="2800" b="1" dirty="0"/>
              <a:t>3)k= k+1, </a:t>
            </a:r>
            <a:r>
              <a:rPr lang="zh-CN" altLang="en-US" sz="2800" b="1" dirty="0"/>
              <a:t>跳回</a:t>
            </a:r>
            <a:r>
              <a:rPr lang="en-US" altLang="zh-CN" sz="2800" b="1" dirty="0"/>
              <a:t>2</a:t>
            </a:r>
            <a:endParaRPr lang="en-US" altLang="zh-CN" sz="2800" b="1"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AFDD6C3D-D9AC-4511-B2C6-738360D6DDB0}" type="slidenum">
              <a:rPr lang="en-US" altLang="zh-CN"/>
            </a:fld>
            <a:endParaRPr lang="en-US" altLang="zh-CN"/>
          </a:p>
        </p:txBody>
      </p:sp>
      <p:sp>
        <p:nvSpPr>
          <p:cNvPr id="26626" name="Rectangle 2"/>
          <p:cNvSpPr>
            <a:spLocks noGrp="1" noChangeArrowheads="1"/>
          </p:cNvSpPr>
          <p:nvPr>
            <p:ph type="title"/>
          </p:nvPr>
        </p:nvSpPr>
        <p:spPr/>
        <p:txBody>
          <a:bodyPr/>
          <a:lstStyle/>
          <a:p>
            <a:r>
              <a:rPr lang="en-US" altLang="zh-CN"/>
              <a:t>6</a:t>
            </a:r>
            <a:r>
              <a:rPr lang="zh-CN" altLang="en-US"/>
              <a:t>、构造最优解</a:t>
            </a:r>
            <a:endParaRPr lang="zh-CN" altLang="en-US"/>
          </a:p>
        </p:txBody>
      </p:sp>
      <p:pic>
        <p:nvPicPr>
          <p:cNvPr id="26627" name="Picture 3"/>
          <p:cNvPicPr>
            <a:picLocks noGrp="1" noChangeAspect="1" noChangeArrowheads="1"/>
          </p:cNvPicPr>
          <p:nvPr>
            <p:ph sz="half" idx="1"/>
          </p:nvPr>
        </p:nvPicPr>
        <p:blipFill>
          <a:blip r:embed="rId1">
            <a:lum bright="-36000" contrast="54000"/>
            <a:extLst>
              <a:ext uri="{28A0092B-C50C-407E-A947-70E740481C1C}">
                <a14:useLocalDpi xmlns:a14="http://schemas.microsoft.com/office/drawing/2010/main" val="0"/>
              </a:ext>
            </a:extLst>
          </a:blip>
          <a:srcRect/>
          <a:stretch>
            <a:fillRect/>
          </a:stretch>
        </p:blipFill>
        <p:spPr>
          <a:xfrm>
            <a:off x="216792" y="1993900"/>
            <a:ext cx="8675688" cy="3019425"/>
          </a:xfrm>
          <a:noFill/>
        </p:spPr>
      </p:pic>
      <p:pic>
        <p:nvPicPr>
          <p:cNvPr id="26628" name="Picture 4"/>
          <p:cNvPicPr>
            <a:picLocks noGrp="1" noChangeAspect="1" noChangeArrowheads="1"/>
          </p:cNvPicPr>
          <p:nvPr>
            <p:ph sz="half" idx="2"/>
          </p:nvPr>
        </p:nvPicPr>
        <p:blipFill>
          <a:blip r:embed="rId2">
            <a:lum bright="-18000" contrast="36000"/>
            <a:extLst>
              <a:ext uri="{28A0092B-C50C-407E-A947-70E740481C1C}">
                <a14:useLocalDpi xmlns:a14="http://schemas.microsoft.com/office/drawing/2010/main" val="0"/>
              </a:ext>
            </a:extLst>
          </a:blip>
          <a:srcRect/>
          <a:stretch>
            <a:fillRect/>
          </a:stretch>
        </p:blipFill>
        <p:spPr>
          <a:xfrm>
            <a:off x="251520" y="5164360"/>
            <a:ext cx="1258888" cy="496888"/>
          </a:xfrm>
          <a:noFill/>
        </p:spPr>
      </p:pic>
    </p:spTree>
  </p:cSld>
  <p:clrMapOvr>
    <a:masterClrMapping/>
  </p:clrMapOvr>
  <p:transition>
    <p:rand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68E6E374-C23A-4268-8D27-48DDA001F6DD}" type="slidenum">
              <a:rPr lang="en-US" altLang="zh-CN"/>
            </a:fld>
            <a:endParaRPr lang="en-US" altLang="zh-CN"/>
          </a:p>
        </p:txBody>
      </p:sp>
      <p:sp>
        <p:nvSpPr>
          <p:cNvPr id="27650" name="Rectangle 2"/>
          <p:cNvSpPr>
            <a:spLocks noGrp="1" noChangeArrowheads="1"/>
          </p:cNvSpPr>
          <p:nvPr>
            <p:ph type="title"/>
          </p:nvPr>
        </p:nvSpPr>
        <p:spPr/>
        <p:txBody>
          <a:bodyPr/>
          <a:lstStyle/>
          <a:p>
            <a:r>
              <a:rPr lang="en-US" altLang="zh-CN"/>
              <a:t>7</a:t>
            </a:r>
            <a:r>
              <a:rPr lang="zh-CN" altLang="en-US"/>
              <a:t>、计算复杂性</a:t>
            </a:r>
            <a:endParaRPr lang="zh-CN" altLang="en-US"/>
          </a:p>
        </p:txBody>
      </p:sp>
      <p:pic>
        <p:nvPicPr>
          <p:cNvPr id="27651" name="Picture 3"/>
          <p:cNvPicPr>
            <a:picLocks noGrp="1" noChangeAspect="1" noChangeArrowheads="1"/>
          </p:cNvPicPr>
          <p:nvPr>
            <p:ph sz="half" idx="1"/>
          </p:nvPr>
        </p:nvPicPr>
        <p:blipFill>
          <a:blip r:embed="rId1">
            <a:lum bright="-72000" contrast="84000"/>
            <a:extLst>
              <a:ext uri="{28A0092B-C50C-407E-A947-70E740481C1C}">
                <a14:useLocalDpi xmlns:a14="http://schemas.microsoft.com/office/drawing/2010/main" val="0"/>
              </a:ext>
            </a:extLst>
          </a:blip>
          <a:srcRect/>
          <a:stretch>
            <a:fillRect/>
          </a:stretch>
        </p:blipFill>
        <p:spPr>
          <a:xfrm>
            <a:off x="0" y="2276872"/>
            <a:ext cx="8964613" cy="658813"/>
          </a:xfrm>
          <a:noFill/>
        </p:spPr>
      </p:pic>
      <p:pic>
        <p:nvPicPr>
          <p:cNvPr id="27652" name="Picture 4"/>
          <p:cNvPicPr>
            <a:picLocks noGrp="1" noChangeAspect="1" noChangeArrowheads="1"/>
          </p:cNvPicPr>
          <p:nvPr>
            <p:ph sz="half" idx="2"/>
          </p:nvPr>
        </p:nvPicPr>
        <p:blipFill>
          <a:blip r:embed="rId2">
            <a:lum bright="-72000" contrast="90000"/>
            <a:extLst>
              <a:ext uri="{28A0092B-C50C-407E-A947-70E740481C1C}">
                <a14:useLocalDpi xmlns:a14="http://schemas.microsoft.com/office/drawing/2010/main" val="0"/>
              </a:ext>
            </a:extLst>
          </a:blip>
          <a:srcRect/>
          <a:stretch>
            <a:fillRect/>
          </a:stretch>
        </p:blipFill>
        <p:spPr>
          <a:xfrm>
            <a:off x="0" y="3068638"/>
            <a:ext cx="9144000" cy="2290762"/>
          </a:xfrm>
          <a:noFill/>
        </p:spPr>
      </p:pic>
    </p:spTree>
  </p:cSld>
  <p:clrMapOvr>
    <a:masterClrMapping/>
  </p:clrMapOvr>
  <p:transition>
    <p:rand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测验</a:t>
            </a:r>
            <a:endParaRPr lang="zh-CN" altLang="en-US" dirty="0"/>
          </a:p>
        </p:txBody>
      </p:sp>
      <p:sp>
        <p:nvSpPr>
          <p:cNvPr id="5" name="灯片编号占位符 4"/>
          <p:cNvSpPr>
            <a:spLocks noGrp="1"/>
          </p:cNvSpPr>
          <p:nvPr>
            <p:ph type="sldNum" sz="quarter" idx="12"/>
          </p:nvPr>
        </p:nvSpPr>
        <p:spPr/>
        <p:txBody>
          <a:bodyPr/>
          <a:lstStyle/>
          <a:p>
            <a:fld id="{A3C75183-3B1B-4760-A5CC-7E9C3621BFB6}" type="slidenum">
              <a:rPr lang="zh-CN" altLang="en-US" smtClean="0">
                <a:solidFill>
                  <a:srgbClr val="000000"/>
                </a:solidFill>
              </a:rPr>
            </a:fld>
            <a:endParaRPr lang="en-US" altLang="zh-CN">
              <a:solidFill>
                <a:srgbClr val="000000"/>
              </a:solidFill>
            </a:endParaRPr>
          </a:p>
        </p:txBody>
      </p:sp>
      <p:sp>
        <p:nvSpPr>
          <p:cNvPr id="44" name="TextBox 43"/>
          <p:cNvSpPr txBox="1"/>
          <p:nvPr/>
        </p:nvSpPr>
        <p:spPr>
          <a:xfrm>
            <a:off x="-53268" y="1628800"/>
            <a:ext cx="9324527" cy="1077218"/>
          </a:xfrm>
          <a:prstGeom prst="rect">
            <a:avLst/>
          </a:prstGeom>
          <a:noFill/>
        </p:spPr>
        <p:txBody>
          <a:bodyPr wrap="square" rtlCol="0">
            <a:spAutoFit/>
          </a:bodyPr>
          <a:lstStyle/>
          <a:p>
            <a:r>
              <a:rPr lang="en-US" altLang="zh-CN" sz="3200" i="1" dirty="0"/>
              <a:t>a</a:t>
            </a:r>
            <a:r>
              <a:rPr lang="en-US" altLang="zh-CN" sz="3200" baseline="-25000" dirty="0"/>
              <a:t>1</a:t>
            </a:r>
            <a:r>
              <a:rPr lang="en-US" altLang="zh-CN" sz="3200" dirty="0"/>
              <a:t>=0.15     </a:t>
            </a:r>
            <a:r>
              <a:rPr lang="en-US" altLang="zh-CN" sz="3200" i="1" dirty="0"/>
              <a:t>a</a:t>
            </a:r>
            <a:r>
              <a:rPr lang="en-US" altLang="zh-CN" sz="3200" baseline="-25000" dirty="0"/>
              <a:t>2</a:t>
            </a:r>
            <a:r>
              <a:rPr lang="en-US" altLang="zh-CN" sz="3200" dirty="0"/>
              <a:t>=0.1     </a:t>
            </a:r>
            <a:r>
              <a:rPr lang="en-US" altLang="zh-CN" sz="3200" i="1" dirty="0"/>
              <a:t>a</a:t>
            </a:r>
            <a:r>
              <a:rPr lang="en-US" altLang="zh-CN" sz="3200" baseline="-25000" dirty="0"/>
              <a:t>3</a:t>
            </a:r>
            <a:r>
              <a:rPr lang="en-US" altLang="zh-CN" sz="3200" dirty="0"/>
              <a:t>=0.05     </a:t>
            </a:r>
            <a:r>
              <a:rPr lang="en-US" altLang="zh-CN" sz="3200" i="1" dirty="0"/>
              <a:t>a</a:t>
            </a:r>
            <a:r>
              <a:rPr lang="en-US" altLang="zh-CN" sz="3200" baseline="-25000" dirty="0"/>
              <a:t>4</a:t>
            </a:r>
            <a:r>
              <a:rPr lang="en-US" altLang="zh-CN" sz="3200" dirty="0"/>
              <a:t>=0.1      </a:t>
            </a:r>
            <a:r>
              <a:rPr lang="en-US" altLang="zh-CN" sz="3200" i="1" dirty="0"/>
              <a:t>a</a:t>
            </a:r>
            <a:r>
              <a:rPr lang="en-US" altLang="zh-CN" sz="3200" baseline="-25000" dirty="0"/>
              <a:t>5</a:t>
            </a:r>
            <a:r>
              <a:rPr lang="en-US" altLang="zh-CN" sz="3200" dirty="0"/>
              <a:t>=0.2</a:t>
            </a:r>
            <a:endParaRPr lang="en-US" altLang="zh-CN" sz="3200" dirty="0"/>
          </a:p>
          <a:p>
            <a:r>
              <a:rPr lang="en-US" altLang="zh-CN" sz="3200" i="1" dirty="0"/>
              <a:t>E</a:t>
            </a:r>
            <a:r>
              <a:rPr lang="en-US" altLang="zh-CN" sz="3200" baseline="-25000" dirty="0"/>
              <a:t>0</a:t>
            </a:r>
            <a:r>
              <a:rPr lang="en-US" altLang="zh-CN" sz="3200" dirty="0"/>
              <a:t>=0.05   </a:t>
            </a:r>
            <a:r>
              <a:rPr lang="en-US" altLang="zh-CN" sz="3200" i="1" dirty="0"/>
              <a:t>E</a:t>
            </a:r>
            <a:r>
              <a:rPr lang="en-US" altLang="zh-CN" sz="3200" baseline="-25000" dirty="0"/>
              <a:t>1</a:t>
            </a:r>
            <a:r>
              <a:rPr lang="en-US" altLang="zh-CN" sz="3200" dirty="0"/>
              <a:t>=0.1   </a:t>
            </a:r>
            <a:r>
              <a:rPr lang="en-US" altLang="zh-CN" sz="3200" i="1" dirty="0"/>
              <a:t>E</a:t>
            </a:r>
            <a:r>
              <a:rPr lang="en-US" altLang="zh-CN" sz="3200" baseline="-25000" dirty="0"/>
              <a:t>2</a:t>
            </a:r>
            <a:r>
              <a:rPr lang="en-US" altLang="zh-CN" sz="3200" dirty="0"/>
              <a:t>=0.05   </a:t>
            </a:r>
            <a:r>
              <a:rPr lang="en-US" altLang="zh-CN" sz="3200" i="1" dirty="0"/>
              <a:t>E</a:t>
            </a:r>
            <a:r>
              <a:rPr lang="en-US" altLang="zh-CN" sz="3200" baseline="-25000" dirty="0"/>
              <a:t>3</a:t>
            </a:r>
            <a:r>
              <a:rPr lang="en-US" altLang="zh-CN" sz="3200" dirty="0"/>
              <a:t>=0.05   </a:t>
            </a:r>
            <a:r>
              <a:rPr lang="en-US" altLang="zh-CN" sz="3200" i="1" dirty="0"/>
              <a:t>E</a:t>
            </a:r>
            <a:r>
              <a:rPr lang="en-US" altLang="zh-CN" sz="3200" baseline="-25000" dirty="0"/>
              <a:t>4</a:t>
            </a:r>
            <a:r>
              <a:rPr lang="en-US" altLang="zh-CN" sz="3200" dirty="0"/>
              <a:t>=0.05   </a:t>
            </a:r>
            <a:r>
              <a:rPr lang="en-US" altLang="zh-CN" sz="3200" i="1" dirty="0"/>
              <a:t>E</a:t>
            </a:r>
            <a:r>
              <a:rPr lang="en-US" altLang="zh-CN" sz="3200" baseline="-25000" dirty="0"/>
              <a:t>5</a:t>
            </a:r>
            <a:r>
              <a:rPr lang="en-US" altLang="zh-CN" sz="3200" dirty="0"/>
              <a:t>=0.1</a:t>
            </a:r>
            <a:endParaRPr lang="zh-CN" altLang="en-US" sz="3200" dirty="0"/>
          </a:p>
        </p:txBody>
      </p:sp>
      <p:sp>
        <p:nvSpPr>
          <p:cNvPr id="45" name="矩形 44"/>
          <p:cNvSpPr/>
          <p:nvPr/>
        </p:nvSpPr>
        <p:spPr>
          <a:xfrm>
            <a:off x="279036" y="2808113"/>
            <a:ext cx="6102424" cy="1126462"/>
          </a:xfrm>
          <a:prstGeom prst="rect">
            <a:avLst/>
          </a:prstGeom>
        </p:spPr>
        <p:txBody>
          <a:bodyPr wrap="square">
            <a:spAutoFit/>
          </a:bodyPr>
          <a:lstStyle/>
          <a:p>
            <a:pPr marL="533400" indent="-533400">
              <a:lnSpc>
                <a:spcPct val="120000"/>
              </a:lnSpc>
              <a:buFontTx/>
              <a:buAutoNum type="arabicPeriod"/>
            </a:pPr>
            <a:r>
              <a:rPr lang="zh-CN" altLang="en-US" sz="2800" dirty="0"/>
              <a:t>给出该树的最优平均查找长度；</a:t>
            </a:r>
            <a:endParaRPr lang="zh-CN" altLang="en-US" sz="2800" dirty="0"/>
          </a:p>
          <a:p>
            <a:pPr marL="533400" indent="-533400">
              <a:lnSpc>
                <a:spcPct val="120000"/>
              </a:lnSpc>
              <a:buFontTx/>
              <a:buAutoNum type="arabicPeriod"/>
            </a:pPr>
            <a:r>
              <a:rPr lang="zh-CN" altLang="en-US" sz="2800" dirty="0"/>
              <a:t>画出树形。</a:t>
            </a:r>
            <a:endParaRPr lang="zh-CN" altLang="en-US" sz="2800" dirty="0"/>
          </a:p>
        </p:txBody>
      </p:sp>
    </p:spTree>
  </p:cSld>
  <p:clrMapOvr>
    <a:masterClrMapping/>
  </p:clrMapOvr>
  <p:transition>
    <p:rand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FDE987D-EB21-49ED-8CD2-2F016F218418}" type="slidenum">
              <a:rPr lang="zh-CN" altLang="en-US" smtClean="0">
                <a:solidFill>
                  <a:srgbClr val="000000"/>
                </a:solidFill>
              </a:rPr>
            </a:fld>
            <a:endParaRPr lang="en-US" altLang="zh-CN">
              <a:solidFill>
                <a:srgbClr val="000000"/>
              </a:solidFill>
            </a:endParaRPr>
          </a:p>
        </p:txBody>
      </p:sp>
      <p:sp>
        <p:nvSpPr>
          <p:cNvPr id="3" name="Rectangle 3"/>
          <p:cNvSpPr>
            <a:spLocks noGrp="1" noChangeArrowheads="1"/>
          </p:cNvSpPr>
          <p:nvPr/>
        </p:nvSpPr>
        <p:spPr bwMode="auto">
          <a:xfrm>
            <a:off x="606425" y="1368424"/>
            <a:ext cx="8166100" cy="4724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800"/>
              <a:t>hdu 4508-</a:t>
            </a:r>
            <a:r>
              <a:rPr lang="zh-CN" altLang="en-US" sz="2800"/>
              <a:t>湫湫系列故事</a:t>
            </a:r>
            <a:r>
              <a:rPr lang="en-US" altLang="zh-CN" sz="2800"/>
              <a:t>――</a:t>
            </a:r>
            <a:r>
              <a:rPr lang="zh-CN" altLang="en-US" sz="2800"/>
              <a:t>减肥记</a:t>
            </a:r>
            <a:endParaRPr lang="en-US" altLang="zh-CN" sz="2800"/>
          </a:p>
          <a:p>
            <a:r>
              <a:rPr lang="zh-CN" altLang="en-US" sz="2800"/>
              <a:t>描述：对于吃货来说，过年最幸福的事就是吃了，没有之一！</a:t>
            </a:r>
            <a:br>
              <a:rPr lang="zh-CN" altLang="en-US" sz="2800"/>
            </a:br>
            <a:r>
              <a:rPr lang="zh-CN" altLang="en-US" sz="2800"/>
              <a:t>　　但是对于女生来说，卡路里（热量）是天敌啊！</a:t>
            </a:r>
            <a:br>
              <a:rPr lang="zh-CN" altLang="en-US" sz="2800"/>
            </a:br>
            <a:r>
              <a:rPr lang="zh-CN" altLang="en-US" sz="2800"/>
              <a:t>　　资深美女湫湫深谙“胖来如山倒，胖去如抽丝”的道理，所以她希望你能帮忙制定一个食谱，能使她吃得开心的同时，不会制造太多的天敌。</a:t>
            </a:r>
            <a:endParaRPr lang="zh-CN" altLang="en-US" sz="2800"/>
          </a:p>
          <a:p>
            <a:r>
              <a:rPr lang="zh-CN" altLang="en-US" sz="2800"/>
              <a:t>　　当然，为了方便你制作食谱，湫湫给了你每日食物清单，上面描述了当天她想吃的每种食物能带给她的幸福程度，以及会增加的卡路里量。</a:t>
            </a:r>
            <a:endParaRPr lang="zh-CN" altLang="en-US" sz="2800"/>
          </a:p>
          <a:p>
            <a:endParaRPr lang="zh-CN" altLang="en-US" sz="2800"/>
          </a:p>
        </p:txBody>
      </p:sp>
    </p:spTree>
  </p:cSld>
  <p:clrMapOvr>
    <a:masterClrMapping/>
  </p:clrMapOvr>
  <p:transition>
    <p:rand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FDE987D-EB21-49ED-8CD2-2F016F218418}" type="slidenum">
              <a:rPr lang="zh-CN" altLang="en-US" smtClean="0">
                <a:solidFill>
                  <a:srgbClr val="000000"/>
                </a:solidFill>
              </a:rPr>
            </a:fld>
            <a:endParaRPr lang="en-US" altLang="zh-CN">
              <a:solidFill>
                <a:srgbClr val="000000"/>
              </a:solidFill>
            </a:endParaRPr>
          </a:p>
        </p:txBody>
      </p:sp>
      <p:sp>
        <p:nvSpPr>
          <p:cNvPr id="3" name="Rectangle 3"/>
          <p:cNvSpPr>
            <a:spLocks noGrp="1" noChangeArrowheads="1"/>
          </p:cNvSpPr>
          <p:nvPr/>
        </p:nvSpPr>
        <p:spPr bwMode="auto">
          <a:xfrm>
            <a:off x="1" y="476672"/>
            <a:ext cx="5838601"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800"/>
              <a:t>Input</a:t>
            </a:r>
            <a:r>
              <a:rPr lang="zh-CN" altLang="en-US" sz="2800"/>
              <a:t>：输入包含多组测试用例。</a:t>
            </a:r>
            <a:br>
              <a:rPr lang="zh-CN" altLang="en-US" sz="2800"/>
            </a:br>
            <a:r>
              <a:rPr lang="zh-CN" altLang="en-US" sz="2800"/>
              <a:t>　　每组数据以一个整数</a:t>
            </a:r>
            <a:r>
              <a:rPr lang="en-US" altLang="zh-CN" sz="2800"/>
              <a:t>n</a:t>
            </a:r>
            <a:r>
              <a:rPr lang="zh-CN" altLang="en-US" sz="2800"/>
              <a:t>开始，表示每天的食物清单有</a:t>
            </a:r>
            <a:r>
              <a:rPr lang="en-US" altLang="zh-CN" sz="2800"/>
              <a:t>n</a:t>
            </a:r>
            <a:r>
              <a:rPr lang="zh-CN" altLang="en-US" sz="2800"/>
              <a:t>种食物。 </a:t>
            </a:r>
            <a:br>
              <a:rPr lang="zh-CN" altLang="en-US" sz="2800"/>
            </a:br>
            <a:r>
              <a:rPr lang="zh-CN" altLang="en-US" sz="2800"/>
              <a:t>　　接下来</a:t>
            </a:r>
            <a:r>
              <a:rPr lang="en-US" altLang="zh-CN" sz="2800"/>
              <a:t>n</a:t>
            </a:r>
            <a:r>
              <a:rPr lang="zh-CN" altLang="en-US" sz="2800"/>
              <a:t>行，每行两个整数</a:t>
            </a:r>
            <a:r>
              <a:rPr lang="en-US" altLang="zh-CN" sz="2800"/>
              <a:t>a</a:t>
            </a:r>
            <a:r>
              <a:rPr lang="zh-CN" altLang="en-US" sz="2800"/>
              <a:t>和</a:t>
            </a:r>
            <a:r>
              <a:rPr lang="en-US" altLang="zh-CN" sz="2800"/>
              <a:t>b</a:t>
            </a:r>
            <a:r>
              <a:rPr lang="zh-CN" altLang="en-US" sz="2800"/>
              <a:t>，</a:t>
            </a:r>
            <a:r>
              <a:rPr lang="en-US" altLang="zh-CN" sz="2800"/>
              <a:t>a</a:t>
            </a:r>
            <a:r>
              <a:rPr lang="zh-CN" altLang="en-US" sz="2800"/>
              <a:t>表示这种食物可以带给湫湫的幸福值（数值越大，越幸福），</a:t>
            </a:r>
            <a:r>
              <a:rPr lang="en-US" altLang="zh-CN" sz="2800"/>
              <a:t>b</a:t>
            </a:r>
            <a:r>
              <a:rPr lang="zh-CN" altLang="en-US" sz="2800"/>
              <a:t>表示湫湫吃这种食物会吸收的卡路里量。</a:t>
            </a:r>
            <a:br>
              <a:rPr lang="zh-CN" altLang="en-US" sz="2800"/>
            </a:br>
            <a:r>
              <a:rPr lang="zh-CN" altLang="en-US" sz="2800"/>
              <a:t>　　最后是一个整数</a:t>
            </a:r>
            <a:r>
              <a:rPr lang="en-US" altLang="zh-CN" sz="2800"/>
              <a:t>m</a:t>
            </a:r>
            <a:r>
              <a:rPr lang="zh-CN" altLang="en-US" sz="2800"/>
              <a:t>，表示湫湫一天吸收的卡路里不能超过</a:t>
            </a:r>
            <a:r>
              <a:rPr lang="en-US" altLang="zh-CN" sz="2800"/>
              <a:t>m</a:t>
            </a:r>
            <a:r>
              <a:rPr lang="zh-CN" altLang="en-US" sz="2800"/>
              <a:t>。</a:t>
            </a:r>
            <a:endParaRPr lang="en-US" altLang="zh-CN" sz="2800"/>
          </a:p>
          <a:p>
            <a:r>
              <a:rPr lang="en-US" altLang="zh-CN" sz="2800"/>
              <a:t>Output</a:t>
            </a:r>
            <a:endParaRPr lang="en-US" altLang="zh-CN" sz="2800"/>
          </a:p>
          <a:p>
            <a:r>
              <a:rPr lang="zh-CN" altLang="en-US" sz="2800"/>
              <a:t>　　对每份清单，输出一个整数，即满足卡路里吸收量的同时，湫湫可获得的最大幸福值。</a:t>
            </a:r>
            <a:endParaRPr lang="zh-CN" altLang="en-US" sz="2800"/>
          </a:p>
          <a:p>
            <a:endParaRPr lang="en-US" altLang="zh-CN" sz="2800"/>
          </a:p>
        </p:txBody>
      </p:sp>
      <p:pic>
        <p:nvPicPr>
          <p:cNvPr id="573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38602" y="620688"/>
            <a:ext cx="3283186" cy="5870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8A4EFDE3-E9EF-4A2B-A2B7-64ADA00C2901}" type="slidenum">
              <a:rPr lang="en-US" altLang="zh-CN" sz="1400" smtClean="0"/>
            </a:fld>
            <a:endParaRPr lang="en-US" altLang="zh-CN" sz="1400"/>
          </a:p>
        </p:txBody>
      </p:sp>
      <p:sp>
        <p:nvSpPr>
          <p:cNvPr id="79877" name="Rectangle 2"/>
          <p:cNvSpPr>
            <a:spLocks noGrp="1" noChangeArrowheads="1"/>
          </p:cNvSpPr>
          <p:nvPr>
            <p:ph type="title"/>
          </p:nvPr>
        </p:nvSpPr>
        <p:spPr/>
        <p:txBody>
          <a:bodyPr/>
          <a:lstStyle/>
          <a:p>
            <a:pPr eaLnBrk="1" hangingPunct="1"/>
            <a:r>
              <a:rPr lang="zh-CN" altLang="en-US" dirty="0"/>
              <a:t>小结</a:t>
            </a:r>
            <a:endParaRPr lang="zh-CN" altLang="en-US" dirty="0"/>
          </a:p>
        </p:txBody>
      </p:sp>
      <p:sp>
        <p:nvSpPr>
          <p:cNvPr id="79878" name="Rectangle 3"/>
          <p:cNvSpPr>
            <a:spLocks noGrp="1" noChangeArrowheads="1"/>
          </p:cNvSpPr>
          <p:nvPr>
            <p:ph type="body" idx="1"/>
          </p:nvPr>
        </p:nvSpPr>
        <p:spPr>
          <a:xfrm>
            <a:off x="685800" y="1844824"/>
            <a:ext cx="7772400" cy="4114800"/>
          </a:xfrm>
        </p:spPr>
        <p:txBody>
          <a:bodyPr/>
          <a:lstStyle/>
          <a:p>
            <a:pPr eaLnBrk="1" hangingPunct="1"/>
            <a:r>
              <a:rPr lang="zh-CN" altLang="en-US" dirty="0"/>
              <a:t>动态规划方法的基本思想</a:t>
            </a:r>
            <a:endParaRPr lang="en-US" altLang="zh-CN" dirty="0"/>
          </a:p>
          <a:p>
            <a:pPr eaLnBrk="1" hangingPunct="1"/>
            <a:r>
              <a:rPr lang="zh-CN" altLang="en-US" dirty="0"/>
              <a:t>动态规划方法适用问题</a:t>
            </a:r>
            <a:endParaRPr lang="en-US" altLang="zh-CN" dirty="0"/>
          </a:p>
          <a:p>
            <a:pPr eaLnBrk="1" hangingPunct="1"/>
            <a:r>
              <a:rPr lang="zh-CN" altLang="en-US" dirty="0"/>
              <a:t>动态规划的基本要素</a:t>
            </a:r>
            <a:endParaRPr lang="en-US" altLang="zh-CN" dirty="0"/>
          </a:p>
          <a:p>
            <a:pPr eaLnBrk="1" hangingPunct="1"/>
            <a:r>
              <a:rPr lang="zh-CN" altLang="en-US" dirty="0"/>
              <a:t>动态规划相对于蛮力法的优势</a:t>
            </a:r>
            <a:endParaRPr lang="en-US" altLang="zh-CN" dirty="0"/>
          </a:p>
          <a:p>
            <a:pPr eaLnBrk="1" hangingPunct="1"/>
            <a:r>
              <a:rPr lang="en-US" altLang="zh-CN" dirty="0"/>
              <a:t>DP</a:t>
            </a:r>
            <a:r>
              <a:rPr lang="zh-CN" altLang="en-US" dirty="0"/>
              <a:t>求解问题实例</a:t>
            </a:r>
            <a:endParaRPr lang="en-US" altLang="zh-CN" dirty="0"/>
          </a:p>
          <a:p>
            <a:pPr eaLnBrk="1" hangingPunct="1"/>
            <a:r>
              <a:rPr lang="zh-CN" altLang="en-US" dirty="0"/>
              <a:t>举一反三，活学活用</a:t>
            </a:r>
            <a:endParaRPr lang="zh-CN" altLang="zh-CN" dirty="0"/>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0E9340C1-B9F6-4AA4-B0D7-84C58D151C17}" type="slidenum">
              <a:rPr lang="en-US" altLang="zh-CN" sz="1400" smtClean="0"/>
            </a:fld>
            <a:endParaRPr lang="en-US" altLang="zh-CN" sz="1400"/>
          </a:p>
        </p:txBody>
      </p:sp>
      <p:sp>
        <p:nvSpPr>
          <p:cNvPr id="37893" name="Rectangle 3"/>
          <p:cNvSpPr>
            <a:spLocks noGrp="1" noChangeArrowheads="1"/>
          </p:cNvSpPr>
          <p:nvPr>
            <p:ph type="body" idx="1"/>
          </p:nvPr>
        </p:nvSpPr>
        <p:spPr>
          <a:xfrm>
            <a:off x="381000" y="638944"/>
            <a:ext cx="8458200" cy="2286000"/>
          </a:xfrm>
        </p:spPr>
        <p:txBody>
          <a:bodyPr/>
          <a:lstStyle/>
          <a:p>
            <a:pPr eaLnBrk="1" hangingPunct="1">
              <a:lnSpc>
                <a:spcPct val="120000"/>
              </a:lnSpc>
            </a:pPr>
            <a:r>
              <a:rPr lang="zh-CN" altLang="en-US" dirty="0"/>
              <a:t>但是经分解得到的子问题往往</a:t>
            </a:r>
            <a:r>
              <a:rPr lang="zh-CN" altLang="en-US" dirty="0">
                <a:solidFill>
                  <a:srgbClr val="D60093"/>
                </a:solidFill>
                <a:ea typeface="楷体_GB2312" pitchFamily="49" charset="-122"/>
              </a:rPr>
              <a:t>不是互相独立</a:t>
            </a:r>
            <a:r>
              <a:rPr lang="zh-CN" altLang="en-US" dirty="0"/>
              <a:t>的，子问题的数目常常达到</a:t>
            </a:r>
            <a:r>
              <a:rPr lang="zh-CN" altLang="en-US" dirty="0">
                <a:solidFill>
                  <a:srgbClr val="FF0000"/>
                </a:solidFill>
                <a:ea typeface="黑体" panose="02010609060101010101" pitchFamily="2" charset="-122"/>
              </a:rPr>
              <a:t>指数量级</a:t>
            </a:r>
            <a:r>
              <a:rPr lang="zh-CN" altLang="en-US" dirty="0"/>
              <a:t>。</a:t>
            </a:r>
            <a:endParaRPr lang="zh-CN" altLang="en-US" dirty="0"/>
          </a:p>
          <a:p>
            <a:pPr eaLnBrk="1" hangingPunct="1">
              <a:lnSpc>
                <a:spcPct val="120000"/>
              </a:lnSpc>
            </a:pPr>
            <a:r>
              <a:rPr lang="zh-CN" altLang="en-US" dirty="0"/>
              <a:t>在用分治法求解时，有些子问题</a:t>
            </a:r>
            <a:r>
              <a:rPr lang="zh-CN" altLang="en-US" dirty="0">
                <a:ea typeface="楷体_GB2312" pitchFamily="49" charset="-122"/>
              </a:rPr>
              <a:t>被</a:t>
            </a:r>
            <a:r>
              <a:rPr lang="zh-CN" altLang="en-US" dirty="0">
                <a:solidFill>
                  <a:srgbClr val="C00000"/>
                </a:solidFill>
                <a:ea typeface="楷体_GB2312" pitchFamily="49" charset="-122"/>
              </a:rPr>
              <a:t>重复计算</a:t>
            </a:r>
            <a:r>
              <a:rPr lang="zh-CN" altLang="en-US" dirty="0">
                <a:ea typeface="楷体_GB2312" pitchFamily="49" charset="-122"/>
              </a:rPr>
              <a:t>了许多次</a:t>
            </a:r>
            <a:r>
              <a:rPr lang="zh-CN" altLang="en-US" dirty="0"/>
              <a:t>。</a:t>
            </a:r>
            <a:endParaRPr lang="zh-CN" altLang="en-US" dirty="0"/>
          </a:p>
        </p:txBody>
      </p:sp>
      <p:grpSp>
        <p:nvGrpSpPr>
          <p:cNvPr id="37894" name="Group 52"/>
          <p:cNvGrpSpPr/>
          <p:nvPr/>
        </p:nvGrpSpPr>
        <p:grpSpPr bwMode="auto">
          <a:xfrm>
            <a:off x="107950" y="3068960"/>
            <a:ext cx="8893175" cy="3221038"/>
            <a:chOff x="68" y="1728"/>
            <a:chExt cx="5602" cy="2029"/>
          </a:xfrm>
        </p:grpSpPr>
        <p:sp>
          <p:nvSpPr>
            <p:cNvPr id="37895" name="Oval 5"/>
            <p:cNvSpPr>
              <a:spLocks noChangeArrowheads="1"/>
            </p:cNvSpPr>
            <p:nvPr/>
          </p:nvSpPr>
          <p:spPr bwMode="auto">
            <a:xfrm>
              <a:off x="2609" y="1908"/>
              <a:ext cx="504" cy="384"/>
            </a:xfrm>
            <a:prstGeom prst="ellipse">
              <a:avLst/>
            </a:prstGeom>
            <a:solidFill>
              <a:schemeClr val="accent1"/>
            </a:solidFill>
            <a:ln w="19050">
              <a:solidFill>
                <a:schemeClr val="accent2"/>
              </a:solidFill>
              <a:round/>
            </a:ln>
          </p:spPr>
          <p:txBody>
            <a:bodyPr wrap="none" anchor="ctr"/>
            <a:lstStyle/>
            <a:p>
              <a:pPr algn="ctr" eaLnBrk="0" hangingPunct="0"/>
              <a:r>
                <a:rPr kumimoji="0" lang="en-US" altLang="zh-CN" sz="3200">
                  <a:latin typeface="Arial Rounded MT Bold" panose="020F0704030504030204" pitchFamily="34" charset="0"/>
                </a:rPr>
                <a:t>n</a:t>
              </a:r>
              <a:endParaRPr kumimoji="0" lang="en-US" altLang="zh-CN" sz="3200">
                <a:latin typeface="Arial Rounded MT Bold" panose="020F0704030504030204" pitchFamily="34" charset="0"/>
              </a:endParaRPr>
            </a:p>
          </p:txBody>
        </p:sp>
        <p:cxnSp>
          <p:nvCxnSpPr>
            <p:cNvPr id="37896" name="AutoShape 6"/>
            <p:cNvCxnSpPr>
              <a:cxnSpLocks noChangeShapeType="1"/>
              <a:stCxn id="37895" idx="4"/>
            </p:cNvCxnSpPr>
            <p:nvPr/>
          </p:nvCxnSpPr>
          <p:spPr bwMode="auto">
            <a:xfrm>
              <a:off x="2861" y="2298"/>
              <a:ext cx="2281" cy="512"/>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897" name="AutoShape 7"/>
            <p:cNvCxnSpPr>
              <a:cxnSpLocks noChangeShapeType="1"/>
              <a:stCxn id="37895" idx="4"/>
            </p:cNvCxnSpPr>
            <p:nvPr/>
          </p:nvCxnSpPr>
          <p:spPr bwMode="auto">
            <a:xfrm flipH="1">
              <a:off x="708" y="2298"/>
              <a:ext cx="2153" cy="48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898" name="AutoShape 8"/>
            <p:cNvCxnSpPr>
              <a:cxnSpLocks noChangeShapeType="1"/>
              <a:stCxn id="37895" idx="4"/>
            </p:cNvCxnSpPr>
            <p:nvPr/>
          </p:nvCxnSpPr>
          <p:spPr bwMode="auto">
            <a:xfrm flipH="1">
              <a:off x="2186" y="2298"/>
              <a:ext cx="675" cy="512"/>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899" name="AutoShape 9"/>
            <p:cNvCxnSpPr>
              <a:cxnSpLocks noChangeShapeType="1"/>
              <a:stCxn id="37895" idx="4"/>
            </p:cNvCxnSpPr>
            <p:nvPr/>
          </p:nvCxnSpPr>
          <p:spPr bwMode="auto">
            <a:xfrm>
              <a:off x="2861" y="2298"/>
              <a:ext cx="803" cy="512"/>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sp>
          <p:nvSpPr>
            <p:cNvPr id="37900" name="AutoShape 10"/>
            <p:cNvSpPr>
              <a:spLocks noChangeArrowheads="1"/>
            </p:cNvSpPr>
            <p:nvPr/>
          </p:nvSpPr>
          <p:spPr bwMode="auto">
            <a:xfrm>
              <a:off x="294" y="1728"/>
              <a:ext cx="816" cy="672"/>
            </a:xfrm>
            <a:prstGeom prst="triangle">
              <a:avLst>
                <a:gd name="adj" fmla="val 50000"/>
              </a:avLst>
            </a:prstGeom>
            <a:solidFill>
              <a:schemeClr val="accent1"/>
            </a:solidFill>
            <a:ln w="9525">
              <a:solidFill>
                <a:schemeClr val="accent2"/>
              </a:solidFill>
              <a:miter lim="800000"/>
            </a:ln>
          </p:spPr>
          <p:txBody>
            <a:bodyPr wrap="none" anchor="ctr"/>
            <a:lstStyle/>
            <a:p>
              <a:pPr algn="ctr" eaLnBrk="0" hangingPunct="0"/>
              <a:r>
                <a:rPr kumimoji="0" lang="en-US" altLang="zh-CN" sz="3200">
                  <a:latin typeface="Arial Rounded MT Bold" panose="020F0704030504030204" pitchFamily="34" charset="0"/>
                </a:rPr>
                <a:t>T(n)</a:t>
              </a:r>
              <a:endParaRPr kumimoji="0" lang="en-US" altLang="zh-CN" sz="3200">
                <a:latin typeface="Arial Rounded MT Bold" panose="020F0704030504030204" pitchFamily="34" charset="0"/>
              </a:endParaRPr>
            </a:p>
          </p:txBody>
        </p:sp>
        <p:sp>
          <p:nvSpPr>
            <p:cNvPr id="37901" name="Text Box 11"/>
            <p:cNvSpPr txBox="1">
              <a:spLocks noChangeArrowheads="1"/>
            </p:cNvSpPr>
            <p:nvPr/>
          </p:nvSpPr>
          <p:spPr bwMode="auto">
            <a:xfrm>
              <a:off x="1734" y="1939"/>
              <a:ext cx="6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a:spcBef>
                  <a:spcPct val="50000"/>
                </a:spcBef>
              </a:pPr>
              <a:r>
                <a:rPr kumimoji="0" lang="en-US" altLang="zh-CN" sz="3200">
                  <a:latin typeface="Arial Rounded MT Bold" panose="020F0704030504030204" pitchFamily="34" charset="0"/>
                </a:rPr>
                <a:t>=</a:t>
              </a:r>
              <a:endParaRPr kumimoji="0" lang="en-US" altLang="zh-CN" sz="3200">
                <a:latin typeface="Arial Rounded MT Bold" panose="020F0704030504030204" pitchFamily="34" charset="0"/>
              </a:endParaRPr>
            </a:p>
          </p:txBody>
        </p:sp>
        <p:grpSp>
          <p:nvGrpSpPr>
            <p:cNvPr id="37902" name="Group 12"/>
            <p:cNvGrpSpPr/>
            <p:nvPr/>
          </p:nvGrpSpPr>
          <p:grpSpPr bwMode="auto">
            <a:xfrm>
              <a:off x="68" y="2861"/>
              <a:ext cx="1248" cy="896"/>
              <a:chOff x="96" y="1296"/>
              <a:chExt cx="1488" cy="1104"/>
            </a:xfrm>
          </p:grpSpPr>
          <p:sp>
            <p:nvSpPr>
              <p:cNvPr id="37933" name="Oval 13"/>
              <p:cNvSpPr>
                <a:spLocks noChangeArrowheads="1"/>
              </p:cNvSpPr>
              <p:nvPr/>
            </p:nvSpPr>
            <p:spPr bwMode="auto">
              <a:xfrm>
                <a:off x="624" y="1296"/>
                <a:ext cx="504" cy="384"/>
              </a:xfrm>
              <a:prstGeom prst="ellipse">
                <a:avLst/>
              </a:prstGeom>
              <a:solidFill>
                <a:schemeClr val="accent1"/>
              </a:solidFill>
              <a:ln w="19050">
                <a:solidFill>
                  <a:schemeClr val="accent2"/>
                </a:solidFill>
                <a:round/>
              </a:ln>
            </p:spPr>
            <p:txBody>
              <a:bodyPr wrap="none" anchor="ctr"/>
              <a:lstStyle/>
              <a:p>
                <a:pPr algn="ctr" eaLnBrk="0" hangingPunct="0"/>
                <a:r>
                  <a:rPr kumimoji="0" lang="en-US" altLang="zh-CN" sz="2800">
                    <a:latin typeface="Arial Rounded MT Bold" panose="020F0704030504030204" pitchFamily="34" charset="0"/>
                  </a:rPr>
                  <a:t>n/2</a:t>
                </a:r>
                <a:endParaRPr kumimoji="0" lang="en-US" altLang="zh-CN" sz="2800">
                  <a:latin typeface="Arial Rounded MT Bold" panose="020F0704030504030204" pitchFamily="34" charset="0"/>
                </a:endParaRPr>
              </a:p>
            </p:txBody>
          </p:sp>
          <p:cxnSp>
            <p:nvCxnSpPr>
              <p:cNvPr id="37934" name="AutoShape 14"/>
              <p:cNvCxnSpPr>
                <a:cxnSpLocks noChangeShapeType="1"/>
                <a:stCxn id="37933" idx="4"/>
                <a:endCxn id="37941" idx="0"/>
              </p:cNvCxnSpPr>
              <p:nvPr/>
            </p:nvCxnSpPr>
            <p:spPr bwMode="auto">
              <a:xfrm>
                <a:off x="876" y="1686"/>
                <a:ext cx="576"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935" name="AutoShape 15"/>
              <p:cNvCxnSpPr>
                <a:cxnSpLocks noChangeShapeType="1"/>
                <a:stCxn id="37933" idx="4"/>
                <a:endCxn id="37938" idx="0"/>
              </p:cNvCxnSpPr>
              <p:nvPr/>
            </p:nvCxnSpPr>
            <p:spPr bwMode="auto">
              <a:xfrm flipH="1">
                <a:off x="228" y="1686"/>
                <a:ext cx="648"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936" name="AutoShape 16"/>
              <p:cNvCxnSpPr>
                <a:cxnSpLocks noChangeShapeType="1"/>
                <a:stCxn id="37933" idx="4"/>
                <a:endCxn id="37939" idx="0"/>
              </p:cNvCxnSpPr>
              <p:nvPr/>
            </p:nvCxnSpPr>
            <p:spPr bwMode="auto">
              <a:xfrm flipH="1">
                <a:off x="636" y="1686"/>
                <a:ext cx="240"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937" name="AutoShape 17"/>
              <p:cNvCxnSpPr>
                <a:cxnSpLocks noChangeShapeType="1"/>
                <a:stCxn id="37933" idx="4"/>
                <a:endCxn id="37940" idx="0"/>
              </p:cNvCxnSpPr>
              <p:nvPr/>
            </p:nvCxnSpPr>
            <p:spPr bwMode="auto">
              <a:xfrm>
                <a:off x="876" y="1686"/>
                <a:ext cx="168"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sp>
            <p:nvSpPr>
              <p:cNvPr id="37938" name="AutoShape 1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7939" name="AutoShape 1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7940" name="AutoShape 2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7941" name="AutoShape 2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grpSp>
        <p:grpSp>
          <p:nvGrpSpPr>
            <p:cNvPr id="37903" name="Group 22"/>
            <p:cNvGrpSpPr/>
            <p:nvPr/>
          </p:nvGrpSpPr>
          <p:grpSpPr bwMode="auto">
            <a:xfrm>
              <a:off x="1565" y="2861"/>
              <a:ext cx="1248" cy="896"/>
              <a:chOff x="96" y="1296"/>
              <a:chExt cx="1488" cy="1104"/>
            </a:xfrm>
          </p:grpSpPr>
          <p:sp>
            <p:nvSpPr>
              <p:cNvPr id="37924" name="Oval 23"/>
              <p:cNvSpPr>
                <a:spLocks noChangeArrowheads="1"/>
              </p:cNvSpPr>
              <p:nvPr/>
            </p:nvSpPr>
            <p:spPr bwMode="auto">
              <a:xfrm>
                <a:off x="624" y="1296"/>
                <a:ext cx="504" cy="384"/>
              </a:xfrm>
              <a:prstGeom prst="ellipse">
                <a:avLst/>
              </a:prstGeom>
              <a:solidFill>
                <a:schemeClr val="accent1"/>
              </a:solidFill>
              <a:ln w="19050">
                <a:solidFill>
                  <a:schemeClr val="accent2"/>
                </a:solidFill>
                <a:round/>
              </a:ln>
            </p:spPr>
            <p:txBody>
              <a:bodyPr wrap="none" anchor="ctr"/>
              <a:lstStyle/>
              <a:p>
                <a:pPr algn="ctr" eaLnBrk="0" hangingPunct="0"/>
                <a:r>
                  <a:rPr kumimoji="0" lang="en-US" altLang="zh-CN" sz="2800">
                    <a:latin typeface="Arial Rounded MT Bold" panose="020F0704030504030204" pitchFamily="34" charset="0"/>
                  </a:rPr>
                  <a:t>n/2</a:t>
                </a:r>
                <a:endParaRPr kumimoji="0" lang="en-US" altLang="zh-CN" sz="2800">
                  <a:latin typeface="Arial Rounded MT Bold" panose="020F0704030504030204" pitchFamily="34" charset="0"/>
                </a:endParaRPr>
              </a:p>
            </p:txBody>
          </p:sp>
          <p:cxnSp>
            <p:nvCxnSpPr>
              <p:cNvPr id="37925" name="AutoShape 24"/>
              <p:cNvCxnSpPr>
                <a:cxnSpLocks noChangeShapeType="1"/>
                <a:stCxn id="37924" idx="4"/>
                <a:endCxn id="37932" idx="0"/>
              </p:cNvCxnSpPr>
              <p:nvPr/>
            </p:nvCxnSpPr>
            <p:spPr bwMode="auto">
              <a:xfrm>
                <a:off x="876" y="1686"/>
                <a:ext cx="576"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926" name="AutoShape 25"/>
              <p:cNvCxnSpPr>
                <a:cxnSpLocks noChangeShapeType="1"/>
                <a:stCxn id="37924" idx="4"/>
                <a:endCxn id="37929" idx="0"/>
              </p:cNvCxnSpPr>
              <p:nvPr/>
            </p:nvCxnSpPr>
            <p:spPr bwMode="auto">
              <a:xfrm flipH="1">
                <a:off x="228" y="1686"/>
                <a:ext cx="648"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927" name="AutoShape 26"/>
              <p:cNvCxnSpPr>
                <a:cxnSpLocks noChangeShapeType="1"/>
                <a:stCxn id="37924" idx="4"/>
                <a:endCxn id="37930" idx="0"/>
              </p:cNvCxnSpPr>
              <p:nvPr/>
            </p:nvCxnSpPr>
            <p:spPr bwMode="auto">
              <a:xfrm flipH="1">
                <a:off x="636" y="1686"/>
                <a:ext cx="240"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928" name="AutoShape 27"/>
              <p:cNvCxnSpPr>
                <a:cxnSpLocks noChangeShapeType="1"/>
                <a:stCxn id="37924" idx="4"/>
                <a:endCxn id="37931" idx="0"/>
              </p:cNvCxnSpPr>
              <p:nvPr/>
            </p:nvCxnSpPr>
            <p:spPr bwMode="auto">
              <a:xfrm>
                <a:off x="876" y="1686"/>
                <a:ext cx="168"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sp>
            <p:nvSpPr>
              <p:cNvPr id="37929" name="AutoShape 2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7930" name="AutoShape 2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7931" name="AutoShape 3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7932" name="AutoShape 3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grpSp>
        <p:grpSp>
          <p:nvGrpSpPr>
            <p:cNvPr id="37904" name="Group 32"/>
            <p:cNvGrpSpPr/>
            <p:nvPr/>
          </p:nvGrpSpPr>
          <p:grpSpPr bwMode="auto">
            <a:xfrm>
              <a:off x="3017" y="2861"/>
              <a:ext cx="1248" cy="896"/>
              <a:chOff x="96" y="1296"/>
              <a:chExt cx="1488" cy="1104"/>
            </a:xfrm>
          </p:grpSpPr>
          <p:sp>
            <p:nvSpPr>
              <p:cNvPr id="37915" name="Oval 33"/>
              <p:cNvSpPr>
                <a:spLocks noChangeArrowheads="1"/>
              </p:cNvSpPr>
              <p:nvPr/>
            </p:nvSpPr>
            <p:spPr bwMode="auto">
              <a:xfrm>
                <a:off x="624" y="1296"/>
                <a:ext cx="504" cy="384"/>
              </a:xfrm>
              <a:prstGeom prst="ellipse">
                <a:avLst/>
              </a:prstGeom>
              <a:solidFill>
                <a:schemeClr val="accent1"/>
              </a:solidFill>
              <a:ln w="19050">
                <a:solidFill>
                  <a:schemeClr val="accent2"/>
                </a:solidFill>
                <a:round/>
              </a:ln>
            </p:spPr>
            <p:txBody>
              <a:bodyPr wrap="none" anchor="ctr"/>
              <a:lstStyle/>
              <a:p>
                <a:pPr algn="ctr" eaLnBrk="0" hangingPunct="0"/>
                <a:r>
                  <a:rPr kumimoji="0" lang="en-US" altLang="zh-CN" sz="2800">
                    <a:latin typeface="Arial Rounded MT Bold" panose="020F0704030504030204" pitchFamily="34" charset="0"/>
                  </a:rPr>
                  <a:t>n/2</a:t>
                </a:r>
                <a:endParaRPr kumimoji="0" lang="en-US" altLang="zh-CN" sz="2800">
                  <a:latin typeface="Arial Rounded MT Bold" panose="020F0704030504030204" pitchFamily="34" charset="0"/>
                </a:endParaRPr>
              </a:p>
            </p:txBody>
          </p:sp>
          <p:cxnSp>
            <p:nvCxnSpPr>
              <p:cNvPr id="37916" name="AutoShape 34"/>
              <p:cNvCxnSpPr>
                <a:cxnSpLocks noChangeShapeType="1"/>
                <a:stCxn id="37915" idx="4"/>
                <a:endCxn id="37923" idx="0"/>
              </p:cNvCxnSpPr>
              <p:nvPr/>
            </p:nvCxnSpPr>
            <p:spPr bwMode="auto">
              <a:xfrm>
                <a:off x="876" y="1686"/>
                <a:ext cx="576"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917" name="AutoShape 35"/>
              <p:cNvCxnSpPr>
                <a:cxnSpLocks noChangeShapeType="1"/>
                <a:stCxn id="37915" idx="4"/>
                <a:endCxn id="37920" idx="0"/>
              </p:cNvCxnSpPr>
              <p:nvPr/>
            </p:nvCxnSpPr>
            <p:spPr bwMode="auto">
              <a:xfrm flipH="1">
                <a:off x="228" y="1686"/>
                <a:ext cx="648"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918" name="AutoShape 36"/>
              <p:cNvCxnSpPr>
                <a:cxnSpLocks noChangeShapeType="1"/>
                <a:stCxn id="37915" idx="4"/>
                <a:endCxn id="37921" idx="0"/>
              </p:cNvCxnSpPr>
              <p:nvPr/>
            </p:nvCxnSpPr>
            <p:spPr bwMode="auto">
              <a:xfrm flipH="1">
                <a:off x="636" y="1686"/>
                <a:ext cx="240"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919" name="AutoShape 37"/>
              <p:cNvCxnSpPr>
                <a:cxnSpLocks noChangeShapeType="1"/>
                <a:stCxn id="37915" idx="4"/>
                <a:endCxn id="37922" idx="0"/>
              </p:cNvCxnSpPr>
              <p:nvPr/>
            </p:nvCxnSpPr>
            <p:spPr bwMode="auto">
              <a:xfrm>
                <a:off x="876" y="1686"/>
                <a:ext cx="168"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sp>
            <p:nvSpPr>
              <p:cNvPr id="37920" name="AutoShape 3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7921" name="AutoShape 3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7922" name="AutoShape 4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7923" name="AutoShape 4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grpSp>
        <p:grpSp>
          <p:nvGrpSpPr>
            <p:cNvPr id="37905" name="Group 42"/>
            <p:cNvGrpSpPr/>
            <p:nvPr/>
          </p:nvGrpSpPr>
          <p:grpSpPr bwMode="auto">
            <a:xfrm>
              <a:off x="4422" y="2861"/>
              <a:ext cx="1248" cy="896"/>
              <a:chOff x="96" y="1296"/>
              <a:chExt cx="1488" cy="1104"/>
            </a:xfrm>
          </p:grpSpPr>
          <p:sp>
            <p:nvSpPr>
              <p:cNvPr id="37906" name="Oval 43"/>
              <p:cNvSpPr>
                <a:spLocks noChangeArrowheads="1"/>
              </p:cNvSpPr>
              <p:nvPr/>
            </p:nvSpPr>
            <p:spPr bwMode="auto">
              <a:xfrm>
                <a:off x="624" y="1296"/>
                <a:ext cx="504" cy="384"/>
              </a:xfrm>
              <a:prstGeom prst="ellipse">
                <a:avLst/>
              </a:prstGeom>
              <a:solidFill>
                <a:schemeClr val="accent1"/>
              </a:solidFill>
              <a:ln w="19050">
                <a:solidFill>
                  <a:schemeClr val="accent2"/>
                </a:solidFill>
                <a:round/>
              </a:ln>
            </p:spPr>
            <p:txBody>
              <a:bodyPr wrap="none" anchor="ctr"/>
              <a:lstStyle/>
              <a:p>
                <a:pPr algn="ctr" eaLnBrk="0" hangingPunct="0"/>
                <a:r>
                  <a:rPr kumimoji="0" lang="en-US" altLang="zh-CN" sz="2800">
                    <a:latin typeface="Arial Rounded MT Bold" panose="020F0704030504030204" pitchFamily="34" charset="0"/>
                  </a:rPr>
                  <a:t>n/2</a:t>
                </a:r>
                <a:endParaRPr kumimoji="0" lang="en-US" altLang="zh-CN" sz="2800">
                  <a:latin typeface="Arial Rounded MT Bold" panose="020F0704030504030204" pitchFamily="34" charset="0"/>
                </a:endParaRPr>
              </a:p>
            </p:txBody>
          </p:sp>
          <p:cxnSp>
            <p:nvCxnSpPr>
              <p:cNvPr id="37907" name="AutoShape 44"/>
              <p:cNvCxnSpPr>
                <a:cxnSpLocks noChangeShapeType="1"/>
                <a:stCxn id="37906" idx="4"/>
                <a:endCxn id="37914" idx="0"/>
              </p:cNvCxnSpPr>
              <p:nvPr/>
            </p:nvCxnSpPr>
            <p:spPr bwMode="auto">
              <a:xfrm>
                <a:off x="876" y="1686"/>
                <a:ext cx="576"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908" name="AutoShape 45"/>
              <p:cNvCxnSpPr>
                <a:cxnSpLocks noChangeShapeType="1"/>
                <a:stCxn id="37906" idx="4"/>
                <a:endCxn id="37911" idx="0"/>
              </p:cNvCxnSpPr>
              <p:nvPr/>
            </p:nvCxnSpPr>
            <p:spPr bwMode="auto">
              <a:xfrm flipH="1">
                <a:off x="228" y="1686"/>
                <a:ext cx="648"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909" name="AutoShape 46"/>
              <p:cNvCxnSpPr>
                <a:cxnSpLocks noChangeShapeType="1"/>
                <a:stCxn id="37906" idx="4"/>
                <a:endCxn id="37912" idx="0"/>
              </p:cNvCxnSpPr>
              <p:nvPr/>
            </p:nvCxnSpPr>
            <p:spPr bwMode="auto">
              <a:xfrm flipH="1">
                <a:off x="636" y="1686"/>
                <a:ext cx="240"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7910" name="AutoShape 47"/>
              <p:cNvCxnSpPr>
                <a:cxnSpLocks noChangeShapeType="1"/>
                <a:stCxn id="37906" idx="4"/>
                <a:endCxn id="37913" idx="0"/>
              </p:cNvCxnSpPr>
              <p:nvPr/>
            </p:nvCxnSpPr>
            <p:spPr bwMode="auto">
              <a:xfrm>
                <a:off x="876" y="1686"/>
                <a:ext cx="168" cy="500"/>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sp>
            <p:nvSpPr>
              <p:cNvPr id="37911" name="AutoShape 4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7912" name="AutoShape 4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7913" name="AutoShape 5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7914" name="AutoShape 5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grpSp>
      </p:gr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A9256408-D20C-4316-995B-326522C97332}" type="datetime1">
              <a:rPr lang="zh-CN" altLang="en-US" sz="1400" smtClean="0"/>
            </a:fld>
            <a:endParaRPr lang="en-US" altLang="zh-CN" sz="1400"/>
          </a:p>
        </p:txBody>
      </p:sp>
      <p:sp>
        <p:nvSpPr>
          <p:cNvPr id="38915"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1400"/>
              <a:t>算法设计与分析</a:t>
            </a:r>
            <a:endParaRPr lang="en-US" altLang="zh-CN" sz="1400"/>
          </a:p>
        </p:txBody>
      </p:sp>
      <p:sp>
        <p:nvSpPr>
          <p:cNvPr id="3891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6948A900-E0AA-4A97-A10E-3E5CDEA25A40}" type="slidenum">
              <a:rPr lang="en-US" altLang="zh-CN" sz="1400" smtClean="0"/>
            </a:fld>
            <a:endParaRPr lang="en-US" altLang="zh-CN" sz="1400"/>
          </a:p>
        </p:txBody>
      </p:sp>
      <p:sp>
        <p:nvSpPr>
          <p:cNvPr id="38917" name="Rectangle 3"/>
          <p:cNvSpPr>
            <a:spLocks noGrp="1" noChangeArrowheads="1"/>
          </p:cNvSpPr>
          <p:nvPr>
            <p:ph type="body" idx="1"/>
          </p:nvPr>
        </p:nvSpPr>
        <p:spPr>
          <a:xfrm>
            <a:off x="381000" y="659904"/>
            <a:ext cx="8458200" cy="1905000"/>
          </a:xfrm>
        </p:spPr>
        <p:txBody>
          <a:bodyPr/>
          <a:lstStyle/>
          <a:p>
            <a:pPr eaLnBrk="1" hangingPunct="1">
              <a:lnSpc>
                <a:spcPct val="120000"/>
              </a:lnSpc>
            </a:pPr>
            <a:r>
              <a:rPr lang="zh-CN" altLang="en-US" dirty="0"/>
              <a:t>如果能够保存已解决的子问题的答案，而在需要时再找出已求得的答案，就可以避免大量重复计算，从而得到</a:t>
            </a:r>
            <a:r>
              <a:rPr lang="zh-CN" altLang="en-US" dirty="0">
                <a:solidFill>
                  <a:srgbClr val="D60093"/>
                </a:solidFill>
                <a:ea typeface="黑体" panose="02010609060101010101" pitchFamily="2" charset="-122"/>
              </a:rPr>
              <a:t>多项式时间算法</a:t>
            </a:r>
            <a:r>
              <a:rPr lang="zh-CN" altLang="en-US" dirty="0"/>
              <a:t>。</a:t>
            </a:r>
            <a:endParaRPr lang="zh-CN" altLang="en-US" dirty="0"/>
          </a:p>
        </p:txBody>
      </p:sp>
      <p:grpSp>
        <p:nvGrpSpPr>
          <p:cNvPr id="38918" name="Group 43"/>
          <p:cNvGrpSpPr/>
          <p:nvPr/>
        </p:nvGrpSpPr>
        <p:grpSpPr bwMode="auto">
          <a:xfrm>
            <a:off x="466725" y="2743200"/>
            <a:ext cx="8201025" cy="3240088"/>
            <a:chOff x="294" y="1728"/>
            <a:chExt cx="5166" cy="2041"/>
          </a:xfrm>
        </p:grpSpPr>
        <p:grpSp>
          <p:nvGrpSpPr>
            <p:cNvPr id="38919" name="Group 4"/>
            <p:cNvGrpSpPr/>
            <p:nvPr/>
          </p:nvGrpSpPr>
          <p:grpSpPr bwMode="auto">
            <a:xfrm>
              <a:off x="431" y="1920"/>
              <a:ext cx="5029" cy="1849"/>
              <a:chOff x="521" y="2204"/>
              <a:chExt cx="5029" cy="1849"/>
            </a:xfrm>
          </p:grpSpPr>
          <p:sp>
            <p:nvSpPr>
              <p:cNvPr id="38921" name="Oval 5"/>
              <p:cNvSpPr>
                <a:spLocks noChangeArrowheads="1"/>
              </p:cNvSpPr>
              <p:nvPr/>
            </p:nvSpPr>
            <p:spPr bwMode="auto">
              <a:xfrm>
                <a:off x="2699" y="2204"/>
                <a:ext cx="504" cy="384"/>
              </a:xfrm>
              <a:prstGeom prst="ellipse">
                <a:avLst/>
              </a:prstGeom>
              <a:solidFill>
                <a:schemeClr val="accent1"/>
              </a:solidFill>
              <a:ln w="19050">
                <a:solidFill>
                  <a:schemeClr val="accent2"/>
                </a:solidFill>
                <a:round/>
              </a:ln>
            </p:spPr>
            <p:txBody>
              <a:bodyPr wrap="none" anchor="ctr"/>
              <a:lstStyle/>
              <a:p>
                <a:pPr algn="ctr" eaLnBrk="0" hangingPunct="0"/>
                <a:r>
                  <a:rPr kumimoji="0" lang="en-US" altLang="zh-CN" sz="3200">
                    <a:latin typeface="Arial Rounded MT Bold" panose="020F0704030504030204" pitchFamily="34" charset="0"/>
                  </a:rPr>
                  <a:t>n</a:t>
                </a:r>
                <a:endParaRPr kumimoji="0" lang="en-US" altLang="zh-CN" sz="3200">
                  <a:latin typeface="Arial Rounded MT Bold" panose="020F0704030504030204" pitchFamily="34" charset="0"/>
                </a:endParaRPr>
              </a:p>
            </p:txBody>
          </p:sp>
          <p:cxnSp>
            <p:nvCxnSpPr>
              <p:cNvPr id="38922" name="AutoShape 6"/>
              <p:cNvCxnSpPr>
                <a:cxnSpLocks noChangeShapeType="1"/>
                <a:stCxn id="38921" idx="4"/>
                <a:endCxn id="38948" idx="0"/>
              </p:cNvCxnSpPr>
              <p:nvPr/>
            </p:nvCxnSpPr>
            <p:spPr bwMode="auto">
              <a:xfrm>
                <a:off x="2951" y="2594"/>
                <a:ext cx="2216" cy="557"/>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23" name="AutoShape 7"/>
              <p:cNvCxnSpPr>
                <a:cxnSpLocks noChangeShapeType="1"/>
                <a:stCxn id="38921" idx="4"/>
                <a:endCxn id="38927" idx="0"/>
              </p:cNvCxnSpPr>
              <p:nvPr/>
            </p:nvCxnSpPr>
            <p:spPr bwMode="auto">
              <a:xfrm flipH="1">
                <a:off x="1051" y="2594"/>
                <a:ext cx="1900" cy="558"/>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24" name="AutoShape 8"/>
              <p:cNvCxnSpPr>
                <a:cxnSpLocks noChangeShapeType="1"/>
                <a:stCxn id="38921" idx="4"/>
                <a:endCxn id="38936" idx="0"/>
              </p:cNvCxnSpPr>
              <p:nvPr/>
            </p:nvCxnSpPr>
            <p:spPr bwMode="auto">
              <a:xfrm flipH="1">
                <a:off x="2774" y="2594"/>
                <a:ext cx="177" cy="558"/>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25" name="AutoShape 9"/>
              <p:cNvCxnSpPr>
                <a:cxnSpLocks noChangeShapeType="1"/>
                <a:stCxn id="38921" idx="4"/>
                <a:endCxn id="38941" idx="0"/>
              </p:cNvCxnSpPr>
              <p:nvPr/>
            </p:nvCxnSpPr>
            <p:spPr bwMode="auto">
              <a:xfrm>
                <a:off x="2951" y="2594"/>
                <a:ext cx="811" cy="557"/>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sp>
            <p:nvSpPr>
              <p:cNvPr id="38926" name="Text Box 10"/>
              <p:cNvSpPr txBox="1">
                <a:spLocks noChangeArrowheads="1"/>
              </p:cNvSpPr>
              <p:nvPr/>
            </p:nvSpPr>
            <p:spPr bwMode="auto">
              <a:xfrm>
                <a:off x="1824" y="2235"/>
                <a:ext cx="6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a:spcBef>
                    <a:spcPct val="50000"/>
                  </a:spcBef>
                </a:pPr>
                <a:r>
                  <a:rPr kumimoji="0" lang="en-US" altLang="zh-CN" sz="3200">
                    <a:latin typeface="Arial Rounded MT Bold" panose="020F0704030504030204" pitchFamily="34" charset="0"/>
                  </a:rPr>
                  <a:t>=</a:t>
                </a:r>
                <a:endParaRPr kumimoji="0" lang="en-US" altLang="zh-CN" sz="3200">
                  <a:latin typeface="Arial Rounded MT Bold" panose="020F0704030504030204" pitchFamily="34" charset="0"/>
                </a:endParaRPr>
              </a:p>
            </p:txBody>
          </p:sp>
          <p:sp>
            <p:nvSpPr>
              <p:cNvPr id="38927" name="Oval 11"/>
              <p:cNvSpPr>
                <a:spLocks noChangeArrowheads="1"/>
              </p:cNvSpPr>
              <p:nvPr/>
            </p:nvSpPr>
            <p:spPr bwMode="auto">
              <a:xfrm>
                <a:off x="839" y="3158"/>
                <a:ext cx="423" cy="312"/>
              </a:xfrm>
              <a:prstGeom prst="ellipse">
                <a:avLst/>
              </a:prstGeom>
              <a:solidFill>
                <a:schemeClr val="accent1"/>
              </a:solidFill>
              <a:ln w="19050">
                <a:solidFill>
                  <a:schemeClr val="accent2"/>
                </a:solidFill>
                <a:round/>
              </a:ln>
            </p:spPr>
            <p:txBody>
              <a:bodyPr wrap="none" anchor="ctr"/>
              <a:lstStyle/>
              <a:p>
                <a:pPr algn="ctr" eaLnBrk="0" hangingPunct="0"/>
                <a:r>
                  <a:rPr kumimoji="0" lang="en-US" altLang="zh-CN" sz="2800">
                    <a:latin typeface="Arial Rounded MT Bold" panose="020F0704030504030204" pitchFamily="34" charset="0"/>
                  </a:rPr>
                  <a:t>n/2</a:t>
                </a:r>
                <a:endParaRPr kumimoji="0" lang="en-US" altLang="zh-CN" sz="2800">
                  <a:latin typeface="Arial Rounded MT Bold" panose="020F0704030504030204" pitchFamily="34" charset="0"/>
                </a:endParaRPr>
              </a:p>
            </p:txBody>
          </p:sp>
          <p:cxnSp>
            <p:nvCxnSpPr>
              <p:cNvPr id="38928" name="AutoShape 12"/>
              <p:cNvCxnSpPr>
                <a:cxnSpLocks noChangeShapeType="1"/>
                <a:stCxn id="38927" idx="4"/>
                <a:endCxn id="38935" idx="0"/>
              </p:cNvCxnSpPr>
              <p:nvPr/>
            </p:nvCxnSpPr>
            <p:spPr bwMode="auto">
              <a:xfrm>
                <a:off x="1051" y="3476"/>
                <a:ext cx="1305" cy="402"/>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29" name="AutoShape 13"/>
              <p:cNvCxnSpPr>
                <a:cxnSpLocks noChangeShapeType="1"/>
                <a:stCxn id="38927" idx="4"/>
                <a:endCxn id="38932" idx="0"/>
              </p:cNvCxnSpPr>
              <p:nvPr/>
            </p:nvCxnSpPr>
            <p:spPr bwMode="auto">
              <a:xfrm flipH="1">
                <a:off x="632" y="3476"/>
                <a:ext cx="419" cy="402"/>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30" name="AutoShape 14"/>
              <p:cNvCxnSpPr>
                <a:cxnSpLocks noChangeShapeType="1"/>
                <a:stCxn id="38927" idx="4"/>
                <a:endCxn id="38933" idx="0"/>
              </p:cNvCxnSpPr>
              <p:nvPr/>
            </p:nvCxnSpPr>
            <p:spPr bwMode="auto">
              <a:xfrm>
                <a:off x="1051" y="3476"/>
                <a:ext cx="126" cy="402"/>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31" name="AutoShape 15"/>
              <p:cNvCxnSpPr>
                <a:cxnSpLocks noChangeShapeType="1"/>
                <a:stCxn id="38927" idx="4"/>
                <a:endCxn id="38934" idx="0"/>
              </p:cNvCxnSpPr>
              <p:nvPr/>
            </p:nvCxnSpPr>
            <p:spPr bwMode="auto">
              <a:xfrm>
                <a:off x="1051" y="3476"/>
                <a:ext cx="806" cy="402"/>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sp>
            <p:nvSpPr>
              <p:cNvPr id="38932" name="AutoShape 16"/>
              <p:cNvSpPr>
                <a:spLocks noChangeArrowheads="1"/>
              </p:cNvSpPr>
              <p:nvPr/>
            </p:nvSpPr>
            <p:spPr bwMode="auto">
              <a:xfrm>
                <a:off x="521" y="3884"/>
                <a:ext cx="221"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8933" name="AutoShape 17"/>
              <p:cNvSpPr>
                <a:spLocks noChangeArrowheads="1"/>
              </p:cNvSpPr>
              <p:nvPr/>
            </p:nvSpPr>
            <p:spPr bwMode="auto">
              <a:xfrm>
                <a:off x="1066" y="3884"/>
                <a:ext cx="222"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8934" name="AutoShape 18"/>
              <p:cNvSpPr>
                <a:spLocks noChangeArrowheads="1"/>
              </p:cNvSpPr>
              <p:nvPr/>
            </p:nvSpPr>
            <p:spPr bwMode="auto">
              <a:xfrm>
                <a:off x="1746" y="3884"/>
                <a:ext cx="222"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8935" name="AutoShape 19"/>
              <p:cNvSpPr>
                <a:spLocks noChangeArrowheads="1"/>
              </p:cNvSpPr>
              <p:nvPr/>
            </p:nvSpPr>
            <p:spPr bwMode="auto">
              <a:xfrm>
                <a:off x="2245" y="3884"/>
                <a:ext cx="221"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8936" name="Oval 20"/>
              <p:cNvSpPr>
                <a:spLocks noChangeArrowheads="1"/>
              </p:cNvSpPr>
              <p:nvPr/>
            </p:nvSpPr>
            <p:spPr bwMode="auto">
              <a:xfrm>
                <a:off x="2562" y="3158"/>
                <a:ext cx="423" cy="312"/>
              </a:xfrm>
              <a:prstGeom prst="ellipse">
                <a:avLst/>
              </a:prstGeom>
              <a:solidFill>
                <a:schemeClr val="accent1"/>
              </a:solidFill>
              <a:ln w="19050">
                <a:solidFill>
                  <a:schemeClr val="accent2"/>
                </a:solidFill>
                <a:round/>
              </a:ln>
            </p:spPr>
            <p:txBody>
              <a:bodyPr wrap="none" anchor="ctr"/>
              <a:lstStyle/>
              <a:p>
                <a:pPr algn="ctr" eaLnBrk="0" hangingPunct="0"/>
                <a:r>
                  <a:rPr kumimoji="0" lang="en-US" altLang="zh-CN" sz="2800">
                    <a:latin typeface="Arial Rounded MT Bold" panose="020F0704030504030204" pitchFamily="34" charset="0"/>
                  </a:rPr>
                  <a:t>n/2</a:t>
                </a:r>
                <a:endParaRPr kumimoji="0" lang="en-US" altLang="zh-CN" sz="2800">
                  <a:latin typeface="Arial Rounded MT Bold" panose="020F0704030504030204" pitchFamily="34" charset="0"/>
                </a:endParaRPr>
              </a:p>
            </p:txBody>
          </p:sp>
          <p:cxnSp>
            <p:nvCxnSpPr>
              <p:cNvPr id="38937" name="AutoShape 21"/>
              <p:cNvCxnSpPr>
                <a:cxnSpLocks noChangeShapeType="1"/>
                <a:stCxn id="38936" idx="4"/>
              </p:cNvCxnSpPr>
              <p:nvPr/>
            </p:nvCxnSpPr>
            <p:spPr bwMode="auto">
              <a:xfrm>
                <a:off x="2774" y="3476"/>
                <a:ext cx="483" cy="405"/>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38" name="AutoShape 22"/>
              <p:cNvCxnSpPr>
                <a:cxnSpLocks noChangeShapeType="1"/>
                <a:stCxn id="38936" idx="4"/>
                <a:endCxn id="38934" idx="0"/>
              </p:cNvCxnSpPr>
              <p:nvPr/>
            </p:nvCxnSpPr>
            <p:spPr bwMode="auto">
              <a:xfrm flipH="1">
                <a:off x="1857" y="3476"/>
                <a:ext cx="917" cy="402"/>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39" name="AutoShape 23"/>
              <p:cNvCxnSpPr>
                <a:cxnSpLocks noChangeShapeType="1"/>
                <a:stCxn id="38936" idx="4"/>
                <a:endCxn id="38935" idx="0"/>
              </p:cNvCxnSpPr>
              <p:nvPr/>
            </p:nvCxnSpPr>
            <p:spPr bwMode="auto">
              <a:xfrm flipH="1">
                <a:off x="2356" y="3476"/>
                <a:ext cx="418" cy="402"/>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40" name="AutoShape 24"/>
              <p:cNvCxnSpPr>
                <a:cxnSpLocks noChangeShapeType="1"/>
                <a:stCxn id="38936" idx="4"/>
                <a:endCxn id="38956" idx="0"/>
              </p:cNvCxnSpPr>
              <p:nvPr/>
            </p:nvCxnSpPr>
            <p:spPr bwMode="auto">
              <a:xfrm>
                <a:off x="2774" y="3476"/>
                <a:ext cx="81" cy="402"/>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sp>
            <p:nvSpPr>
              <p:cNvPr id="38941" name="Oval 25"/>
              <p:cNvSpPr>
                <a:spLocks noChangeArrowheads="1"/>
              </p:cNvSpPr>
              <p:nvPr/>
            </p:nvSpPr>
            <p:spPr bwMode="auto">
              <a:xfrm>
                <a:off x="3550" y="3157"/>
                <a:ext cx="423" cy="312"/>
              </a:xfrm>
              <a:prstGeom prst="ellipse">
                <a:avLst/>
              </a:prstGeom>
              <a:solidFill>
                <a:schemeClr val="accent1"/>
              </a:solidFill>
              <a:ln w="19050">
                <a:solidFill>
                  <a:schemeClr val="accent2"/>
                </a:solidFill>
                <a:round/>
              </a:ln>
            </p:spPr>
            <p:txBody>
              <a:bodyPr wrap="none" anchor="ctr"/>
              <a:lstStyle/>
              <a:p>
                <a:pPr algn="ctr" eaLnBrk="0" hangingPunct="0"/>
                <a:r>
                  <a:rPr kumimoji="0" lang="en-US" altLang="zh-CN" sz="2800">
                    <a:latin typeface="Arial Rounded MT Bold" panose="020F0704030504030204" pitchFamily="34" charset="0"/>
                  </a:rPr>
                  <a:t>n/2</a:t>
                </a:r>
                <a:endParaRPr kumimoji="0" lang="en-US" altLang="zh-CN" sz="2800">
                  <a:latin typeface="Arial Rounded MT Bold" panose="020F0704030504030204" pitchFamily="34" charset="0"/>
                </a:endParaRPr>
              </a:p>
            </p:txBody>
          </p:sp>
          <p:cxnSp>
            <p:nvCxnSpPr>
              <p:cNvPr id="38942" name="AutoShape 26"/>
              <p:cNvCxnSpPr>
                <a:cxnSpLocks noChangeShapeType="1"/>
                <a:stCxn id="38941" idx="4"/>
                <a:endCxn id="38953" idx="0"/>
              </p:cNvCxnSpPr>
              <p:nvPr/>
            </p:nvCxnSpPr>
            <p:spPr bwMode="auto">
              <a:xfrm>
                <a:off x="3762" y="3475"/>
                <a:ext cx="635" cy="403"/>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43" name="AutoShape 27"/>
              <p:cNvCxnSpPr>
                <a:cxnSpLocks noChangeShapeType="1"/>
                <a:stCxn id="38941" idx="4"/>
              </p:cNvCxnSpPr>
              <p:nvPr/>
            </p:nvCxnSpPr>
            <p:spPr bwMode="auto">
              <a:xfrm flipH="1">
                <a:off x="3218" y="3474"/>
                <a:ext cx="543" cy="405"/>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44" name="AutoShape 28"/>
              <p:cNvCxnSpPr>
                <a:cxnSpLocks noChangeShapeType="1"/>
                <a:stCxn id="38941" idx="4"/>
                <a:endCxn id="38946" idx="0"/>
              </p:cNvCxnSpPr>
              <p:nvPr/>
            </p:nvCxnSpPr>
            <p:spPr bwMode="auto">
              <a:xfrm flipH="1">
                <a:off x="3671" y="3475"/>
                <a:ext cx="91" cy="403"/>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45" name="AutoShape 29"/>
              <p:cNvCxnSpPr>
                <a:cxnSpLocks noChangeShapeType="1"/>
                <a:stCxn id="38941" idx="4"/>
                <a:endCxn id="38947" idx="0"/>
              </p:cNvCxnSpPr>
              <p:nvPr/>
            </p:nvCxnSpPr>
            <p:spPr bwMode="auto">
              <a:xfrm>
                <a:off x="3762" y="3475"/>
                <a:ext cx="272" cy="403"/>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sp>
            <p:nvSpPr>
              <p:cNvPr id="38946" name="AutoShape 30"/>
              <p:cNvSpPr>
                <a:spLocks noChangeArrowheads="1"/>
              </p:cNvSpPr>
              <p:nvPr/>
            </p:nvSpPr>
            <p:spPr bwMode="auto">
              <a:xfrm>
                <a:off x="3560" y="3884"/>
                <a:ext cx="222"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8947" name="AutoShape 31"/>
              <p:cNvSpPr>
                <a:spLocks noChangeArrowheads="1"/>
              </p:cNvSpPr>
              <p:nvPr/>
            </p:nvSpPr>
            <p:spPr bwMode="auto">
              <a:xfrm>
                <a:off x="3923" y="3884"/>
                <a:ext cx="222"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8948" name="Oval 32"/>
              <p:cNvSpPr>
                <a:spLocks noChangeArrowheads="1"/>
              </p:cNvSpPr>
              <p:nvPr/>
            </p:nvSpPr>
            <p:spPr bwMode="auto">
              <a:xfrm>
                <a:off x="4955" y="3157"/>
                <a:ext cx="423" cy="312"/>
              </a:xfrm>
              <a:prstGeom prst="ellipse">
                <a:avLst/>
              </a:prstGeom>
              <a:solidFill>
                <a:schemeClr val="accent1"/>
              </a:solidFill>
              <a:ln w="19050">
                <a:solidFill>
                  <a:schemeClr val="accent2"/>
                </a:solidFill>
                <a:round/>
              </a:ln>
            </p:spPr>
            <p:txBody>
              <a:bodyPr wrap="none" anchor="ctr"/>
              <a:lstStyle/>
              <a:p>
                <a:pPr algn="ctr" eaLnBrk="0" hangingPunct="0"/>
                <a:r>
                  <a:rPr kumimoji="0" lang="en-US" altLang="zh-CN" sz="2800">
                    <a:latin typeface="Arial Rounded MT Bold" panose="020F0704030504030204" pitchFamily="34" charset="0"/>
                  </a:rPr>
                  <a:t>n/2</a:t>
                </a:r>
                <a:endParaRPr kumimoji="0" lang="en-US" altLang="zh-CN" sz="2800">
                  <a:latin typeface="Arial Rounded MT Bold" panose="020F0704030504030204" pitchFamily="34" charset="0"/>
                </a:endParaRPr>
              </a:p>
            </p:txBody>
          </p:sp>
          <p:cxnSp>
            <p:nvCxnSpPr>
              <p:cNvPr id="38949" name="AutoShape 33"/>
              <p:cNvCxnSpPr>
                <a:cxnSpLocks noChangeShapeType="1"/>
                <a:stCxn id="38948" idx="4"/>
                <a:endCxn id="38955" idx="0"/>
              </p:cNvCxnSpPr>
              <p:nvPr/>
            </p:nvCxnSpPr>
            <p:spPr bwMode="auto">
              <a:xfrm>
                <a:off x="5167" y="3475"/>
                <a:ext cx="273" cy="403"/>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50" name="AutoShape 34"/>
              <p:cNvCxnSpPr>
                <a:cxnSpLocks noChangeShapeType="1"/>
                <a:stCxn id="38948" idx="4"/>
                <a:endCxn id="38953" idx="0"/>
              </p:cNvCxnSpPr>
              <p:nvPr/>
            </p:nvCxnSpPr>
            <p:spPr bwMode="auto">
              <a:xfrm flipH="1">
                <a:off x="4397" y="3475"/>
                <a:ext cx="770" cy="403"/>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51" name="AutoShape 35"/>
              <p:cNvCxnSpPr>
                <a:cxnSpLocks noChangeShapeType="1"/>
                <a:stCxn id="38948" idx="4"/>
                <a:endCxn id="38954" idx="0"/>
              </p:cNvCxnSpPr>
              <p:nvPr/>
            </p:nvCxnSpPr>
            <p:spPr bwMode="auto">
              <a:xfrm flipH="1">
                <a:off x="4851" y="3475"/>
                <a:ext cx="316" cy="403"/>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cxnSp>
            <p:nvCxnSpPr>
              <p:cNvPr id="38952" name="AutoShape 36"/>
              <p:cNvCxnSpPr>
                <a:cxnSpLocks noChangeShapeType="1"/>
                <a:stCxn id="38948" idx="4"/>
                <a:endCxn id="38946" idx="0"/>
              </p:cNvCxnSpPr>
              <p:nvPr/>
            </p:nvCxnSpPr>
            <p:spPr bwMode="auto">
              <a:xfrm flipH="1">
                <a:off x="3671" y="3475"/>
                <a:ext cx="1496" cy="403"/>
              </a:xfrm>
              <a:prstGeom prst="straightConnector1">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cxnSp>
          <p:sp>
            <p:nvSpPr>
              <p:cNvPr id="38953" name="AutoShape 37"/>
              <p:cNvSpPr>
                <a:spLocks noChangeArrowheads="1"/>
              </p:cNvSpPr>
              <p:nvPr/>
            </p:nvSpPr>
            <p:spPr bwMode="auto">
              <a:xfrm>
                <a:off x="4286" y="3884"/>
                <a:ext cx="221"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8954" name="AutoShape 38"/>
              <p:cNvSpPr>
                <a:spLocks noChangeArrowheads="1"/>
              </p:cNvSpPr>
              <p:nvPr/>
            </p:nvSpPr>
            <p:spPr bwMode="auto">
              <a:xfrm>
                <a:off x="4740" y="3884"/>
                <a:ext cx="222"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8955" name="AutoShape 39"/>
              <p:cNvSpPr>
                <a:spLocks noChangeArrowheads="1"/>
              </p:cNvSpPr>
              <p:nvPr/>
            </p:nvSpPr>
            <p:spPr bwMode="auto">
              <a:xfrm>
                <a:off x="5329" y="3884"/>
                <a:ext cx="221"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8956" name="AutoShape 40"/>
              <p:cNvSpPr>
                <a:spLocks noChangeArrowheads="1"/>
              </p:cNvSpPr>
              <p:nvPr/>
            </p:nvSpPr>
            <p:spPr bwMode="auto">
              <a:xfrm>
                <a:off x="2744" y="3884"/>
                <a:ext cx="221" cy="169"/>
              </a:xfrm>
              <a:prstGeom prst="triangle">
                <a:avLst>
                  <a:gd name="adj" fmla="val 50000"/>
                </a:avLst>
              </a:prstGeom>
              <a:solidFill>
                <a:schemeClr val="accent1"/>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sp>
            <p:nvSpPr>
              <p:cNvPr id="38957" name="AutoShape 41"/>
              <p:cNvSpPr>
                <a:spLocks noChangeArrowheads="1"/>
              </p:cNvSpPr>
              <p:nvPr/>
            </p:nvSpPr>
            <p:spPr bwMode="auto">
              <a:xfrm>
                <a:off x="3152" y="3884"/>
                <a:ext cx="221" cy="169"/>
              </a:xfrm>
              <a:prstGeom prst="triangle">
                <a:avLst>
                  <a:gd name="adj" fmla="val 50000"/>
                </a:avLst>
              </a:prstGeom>
              <a:solidFill>
                <a:srgbClr val="FF0000"/>
              </a:solidFill>
              <a:ln w="19050">
                <a:solidFill>
                  <a:schemeClr val="accent2"/>
                </a:solidFill>
                <a:miter lim="800000"/>
              </a:ln>
            </p:spPr>
            <p:txBody>
              <a:bodyPr wrap="none" anchor="ctr"/>
              <a:lstStyle/>
              <a:p>
                <a:pPr algn="ctr" eaLnBrk="0" hangingPunct="0"/>
                <a:r>
                  <a:rPr kumimoji="0" lang="en-US" altLang="zh-CN" sz="1600" b="1">
                    <a:latin typeface="Arial Rounded MT Bold" panose="020F0704030504030204" pitchFamily="34" charset="0"/>
                  </a:rPr>
                  <a:t>T(n/4)</a:t>
                </a:r>
                <a:endParaRPr kumimoji="0" lang="en-US" altLang="zh-CN" sz="1600" b="1">
                  <a:latin typeface="Arial Rounded MT Bold" panose="020F0704030504030204" pitchFamily="34" charset="0"/>
                </a:endParaRPr>
              </a:p>
            </p:txBody>
          </p:sp>
        </p:grpSp>
        <p:sp>
          <p:nvSpPr>
            <p:cNvPr id="38920" name="AutoShape 42"/>
            <p:cNvSpPr>
              <a:spLocks noChangeArrowheads="1"/>
            </p:cNvSpPr>
            <p:nvPr/>
          </p:nvSpPr>
          <p:spPr bwMode="auto">
            <a:xfrm>
              <a:off x="294" y="1728"/>
              <a:ext cx="816" cy="672"/>
            </a:xfrm>
            <a:prstGeom prst="triangle">
              <a:avLst>
                <a:gd name="adj" fmla="val 50000"/>
              </a:avLst>
            </a:prstGeom>
            <a:solidFill>
              <a:schemeClr val="accent1"/>
            </a:solidFill>
            <a:ln w="9525">
              <a:solidFill>
                <a:schemeClr val="accent2"/>
              </a:solidFill>
              <a:miter lim="800000"/>
            </a:ln>
          </p:spPr>
          <p:txBody>
            <a:bodyPr wrap="none" anchor="ctr"/>
            <a:lstStyle/>
            <a:p>
              <a:pPr algn="ctr" eaLnBrk="0" hangingPunct="0"/>
              <a:r>
                <a:rPr kumimoji="0" lang="en-US" altLang="zh-CN" sz="3200">
                  <a:latin typeface="Arial Rounded MT Bold" panose="020F0704030504030204" pitchFamily="34" charset="0"/>
                </a:rPr>
                <a:t>T(n)</a:t>
              </a:r>
              <a:endParaRPr kumimoji="0" lang="en-US" altLang="zh-CN" sz="3200">
                <a:latin typeface="Arial Rounded MT Bold" panose="020F0704030504030204" pitchFamily="34" charset="0"/>
              </a:endParaRPr>
            </a:p>
          </p:txBody>
        </p:sp>
      </p:gr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4EEA5A83-CACD-46C7-AEA4-0AE075AA8D29}" type="slidenum">
              <a:rPr lang="en-US" altLang="zh-CN" sz="1400" smtClean="0"/>
            </a:fld>
            <a:endParaRPr lang="en-US" altLang="zh-CN" sz="1400"/>
          </a:p>
        </p:txBody>
      </p:sp>
      <p:sp>
        <p:nvSpPr>
          <p:cNvPr id="39941" name="Rectangle 2"/>
          <p:cNvSpPr>
            <a:spLocks noGrp="1" noChangeArrowheads="1"/>
          </p:cNvSpPr>
          <p:nvPr>
            <p:ph type="title"/>
          </p:nvPr>
        </p:nvSpPr>
        <p:spPr>
          <a:xfrm>
            <a:off x="533400" y="609600"/>
            <a:ext cx="7772400" cy="762000"/>
          </a:xfrm>
        </p:spPr>
        <p:txBody>
          <a:bodyPr/>
          <a:lstStyle/>
          <a:p>
            <a:pPr eaLnBrk="1" hangingPunct="1"/>
            <a:r>
              <a:rPr lang="zh-CN" altLang="en-US"/>
              <a:t>结论</a:t>
            </a:r>
            <a:endParaRPr lang="zh-CN" altLang="en-US"/>
          </a:p>
        </p:txBody>
      </p:sp>
      <p:sp>
        <p:nvSpPr>
          <p:cNvPr id="174083" name="Rectangle 3"/>
          <p:cNvSpPr>
            <a:spLocks noGrp="1" noChangeArrowheads="1"/>
          </p:cNvSpPr>
          <p:nvPr>
            <p:ph type="body" idx="1"/>
          </p:nvPr>
        </p:nvSpPr>
        <p:spPr>
          <a:xfrm>
            <a:off x="286072" y="1601688"/>
            <a:ext cx="8534400" cy="4563616"/>
          </a:xfrm>
        </p:spPr>
        <p:txBody>
          <a:bodyPr/>
          <a:lstStyle/>
          <a:p>
            <a:pPr eaLnBrk="1" hangingPunct="1">
              <a:lnSpc>
                <a:spcPct val="120000"/>
              </a:lnSpc>
            </a:pPr>
            <a:r>
              <a:rPr lang="zh-CN" altLang="en-US" sz="3000" dirty="0"/>
              <a:t>动态规划法将待求解问题分解成</a:t>
            </a:r>
            <a:r>
              <a:rPr lang="zh-CN" altLang="en-US" sz="3000" dirty="0">
                <a:solidFill>
                  <a:srgbClr val="C00000"/>
                </a:solidFill>
                <a:ea typeface="楷体_GB2312" pitchFamily="49" charset="-122"/>
              </a:rPr>
              <a:t>若干个相互重叠的子问题</a:t>
            </a:r>
            <a:r>
              <a:rPr lang="zh-CN" altLang="en-US" sz="3000" dirty="0">
                <a:ea typeface="楷体_GB2312" pitchFamily="49" charset="-122"/>
              </a:rPr>
              <a:t>（也就是</a:t>
            </a:r>
            <a:r>
              <a:rPr lang="zh-CN" altLang="en-US" sz="3000" b="1" dirty="0">
                <a:solidFill>
                  <a:srgbClr val="C00000"/>
                </a:solidFill>
                <a:ea typeface="黑体" panose="02010609060101010101" pitchFamily="2" charset="-122"/>
              </a:rPr>
              <a:t>子状态</a:t>
            </a:r>
            <a:r>
              <a:rPr lang="zh-CN" altLang="en-US" sz="3000" dirty="0">
                <a:ea typeface="楷体_GB2312" pitchFamily="49" charset="-122"/>
              </a:rPr>
              <a:t>）</a:t>
            </a:r>
            <a:r>
              <a:rPr lang="zh-CN" altLang="en-US" sz="3000" dirty="0"/>
              <a:t>，每个子问题对应决策过程的一个阶段。</a:t>
            </a:r>
            <a:endParaRPr lang="zh-CN" altLang="en-US" sz="3000" dirty="0"/>
          </a:p>
          <a:p>
            <a:pPr eaLnBrk="1" hangingPunct="1">
              <a:lnSpc>
                <a:spcPct val="120000"/>
              </a:lnSpc>
            </a:pPr>
            <a:r>
              <a:rPr lang="zh-CN" altLang="en-US" sz="3000" dirty="0"/>
              <a:t>一般来说，子问题的重叠关系表现在对给定问题求解的</a:t>
            </a:r>
            <a:r>
              <a:rPr lang="zh-CN" altLang="en-US" sz="3000" dirty="0">
                <a:solidFill>
                  <a:srgbClr val="800080"/>
                </a:solidFill>
                <a:ea typeface="楷体_GB2312" pitchFamily="49" charset="-122"/>
              </a:rPr>
              <a:t>递推关系</a:t>
            </a:r>
            <a:r>
              <a:rPr lang="zh-CN" altLang="en-US" sz="3000" dirty="0"/>
              <a:t>（也就是</a:t>
            </a:r>
            <a:r>
              <a:rPr lang="zh-CN" altLang="en-US" sz="3000" b="1" dirty="0">
                <a:solidFill>
                  <a:srgbClr val="C00000"/>
                </a:solidFill>
                <a:ea typeface="黑体" panose="02010609060101010101" pitchFamily="2" charset="-122"/>
              </a:rPr>
              <a:t>状态转移函数</a:t>
            </a:r>
            <a:r>
              <a:rPr lang="zh-CN" altLang="en-US" sz="3000" dirty="0"/>
              <a:t>）中，将子问题的解求解一次并</a:t>
            </a:r>
            <a:r>
              <a:rPr lang="zh-CN" altLang="en-US" sz="3000" dirty="0">
                <a:solidFill>
                  <a:srgbClr val="C00000"/>
                </a:solidFill>
              </a:rPr>
              <a:t>填入</a:t>
            </a:r>
            <a:r>
              <a:rPr lang="zh-CN" altLang="en-US" sz="3000" dirty="0">
                <a:solidFill>
                  <a:srgbClr val="C00000"/>
                </a:solidFill>
                <a:ea typeface="楷体_GB2312" pitchFamily="49" charset="-122"/>
              </a:rPr>
              <a:t>表</a:t>
            </a:r>
            <a:r>
              <a:rPr lang="zh-CN" altLang="en-US" sz="3000" dirty="0"/>
              <a:t>中，当需要再次求解此子问题时，可以通过查表获得该子问题的解而不用再次求解，从而</a:t>
            </a:r>
            <a:r>
              <a:rPr lang="zh-CN" altLang="en-US" sz="3000" dirty="0">
                <a:solidFill>
                  <a:srgbClr val="C00000"/>
                </a:solidFill>
              </a:rPr>
              <a:t>避免了大量重复计算</a:t>
            </a:r>
            <a:r>
              <a:rPr lang="zh-CN" altLang="en-US" sz="3000" dirty="0"/>
              <a:t>。</a:t>
            </a:r>
            <a:endParaRPr lang="zh-CN" altLang="en-US" sz="3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slide(fromBottom)">
                                      <p:cBhvr>
                                        <p:cTn id="7" dur="500"/>
                                        <p:tgtEl>
                                          <p:spTgt spid="174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4083">
                                            <p:txEl>
                                              <p:pRg st="1" end="1"/>
                                            </p:txEl>
                                          </p:spTgt>
                                        </p:tgtEl>
                                        <p:attrNameLst>
                                          <p:attrName>style.visibility</p:attrName>
                                        </p:attrNameLst>
                                      </p:cBhvr>
                                      <p:to>
                                        <p:strVal val="visible"/>
                                      </p:to>
                                    </p:set>
                                    <p:animEffect transition="in" filter="slide(fromBottom)">
                                      <p:cBhvr>
                                        <p:cTn id="12" dur="500"/>
                                        <p:tgtEl>
                                          <p:spTgt spid="174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77876EFB-7162-4AEA-9B4D-3218ABE2E4A8}" type="slidenum">
              <a:rPr lang="en-US" altLang="zh-CN" sz="1400" smtClean="0"/>
            </a:fld>
            <a:endParaRPr lang="en-US" altLang="zh-CN" sz="1400"/>
          </a:p>
        </p:txBody>
      </p:sp>
      <p:sp>
        <p:nvSpPr>
          <p:cNvPr id="40965" name="Rectangle 2"/>
          <p:cNvSpPr>
            <a:spLocks noGrp="1" noChangeArrowheads="1"/>
          </p:cNvSpPr>
          <p:nvPr>
            <p:ph type="title"/>
          </p:nvPr>
        </p:nvSpPr>
        <p:spPr>
          <a:xfrm>
            <a:off x="381000" y="802034"/>
            <a:ext cx="7772400" cy="838200"/>
          </a:xfrm>
        </p:spPr>
        <p:txBody>
          <a:bodyPr/>
          <a:lstStyle/>
          <a:p>
            <a:pPr eaLnBrk="1" hangingPunct="1"/>
            <a:r>
              <a:rPr lang="zh-CN" altLang="en-US"/>
              <a:t>动态规划法的求解过程</a:t>
            </a:r>
            <a:endParaRPr lang="zh-CN" altLang="en-US"/>
          </a:p>
        </p:txBody>
      </p:sp>
      <p:grpSp>
        <p:nvGrpSpPr>
          <p:cNvPr id="40966" name="Group 4"/>
          <p:cNvGrpSpPr/>
          <p:nvPr/>
        </p:nvGrpSpPr>
        <p:grpSpPr bwMode="auto">
          <a:xfrm>
            <a:off x="1042988" y="1945034"/>
            <a:ext cx="7127875" cy="3932238"/>
            <a:chOff x="700" y="1395"/>
            <a:chExt cx="4490" cy="2477"/>
          </a:xfrm>
        </p:grpSpPr>
        <p:sp>
          <p:nvSpPr>
            <p:cNvPr id="40967" name="Line 5"/>
            <p:cNvSpPr>
              <a:spLocks noChangeShapeType="1"/>
            </p:cNvSpPr>
            <p:nvPr/>
          </p:nvSpPr>
          <p:spPr bwMode="auto">
            <a:xfrm flipH="1">
              <a:off x="1438" y="1700"/>
              <a:ext cx="789" cy="448"/>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0968" name="Line 6"/>
            <p:cNvSpPr>
              <a:spLocks noChangeShapeType="1"/>
            </p:cNvSpPr>
            <p:nvPr/>
          </p:nvSpPr>
          <p:spPr bwMode="auto">
            <a:xfrm>
              <a:off x="3420" y="1709"/>
              <a:ext cx="870" cy="505"/>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0969" name="Line 7"/>
            <p:cNvSpPr>
              <a:spLocks noChangeShapeType="1"/>
            </p:cNvSpPr>
            <p:nvPr/>
          </p:nvSpPr>
          <p:spPr bwMode="auto">
            <a:xfrm>
              <a:off x="2894" y="3369"/>
              <a:ext cx="11" cy="268"/>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0970" name="Text Box 8"/>
            <p:cNvSpPr txBox="1">
              <a:spLocks noChangeArrowheads="1"/>
            </p:cNvSpPr>
            <p:nvPr/>
          </p:nvSpPr>
          <p:spPr bwMode="auto">
            <a:xfrm>
              <a:off x="2300" y="3644"/>
              <a:ext cx="1193" cy="228"/>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lIns="36000" tIns="0" rIns="36000" bIns="1080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a:t>  </a:t>
              </a:r>
              <a:r>
                <a:rPr kumimoji="0" lang="zh-CN" altLang="en-US"/>
                <a:t>原问题的解</a:t>
              </a:r>
              <a:endParaRPr kumimoji="0" lang="zh-CN" altLang="en-US"/>
            </a:p>
          </p:txBody>
        </p:sp>
        <p:sp>
          <p:nvSpPr>
            <p:cNvPr id="40971" name="Oval 9"/>
            <p:cNvSpPr>
              <a:spLocks noChangeArrowheads="1"/>
            </p:cNvSpPr>
            <p:nvPr/>
          </p:nvSpPr>
          <p:spPr bwMode="auto">
            <a:xfrm>
              <a:off x="2156" y="1395"/>
              <a:ext cx="1355" cy="415"/>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lIns="0" tIns="18000" rIns="0" bIns="0"/>
            <a:lstStyle/>
            <a:p>
              <a:pPr algn="just" eaLnBrk="0" hangingPunct="0">
                <a:lnSpc>
                  <a:spcPct val="112000"/>
                </a:lnSpc>
              </a:pPr>
              <a:r>
                <a:rPr kumimoji="0" lang="en-US" altLang="zh-CN"/>
                <a:t>    </a:t>
              </a:r>
              <a:r>
                <a:rPr kumimoji="0" lang="zh-CN" altLang="en-US"/>
                <a:t>原问题</a:t>
              </a:r>
              <a:endParaRPr kumimoji="0" lang="zh-CN" altLang="en-US"/>
            </a:p>
          </p:txBody>
        </p:sp>
        <p:sp>
          <p:nvSpPr>
            <p:cNvPr id="40972" name="Oval 10"/>
            <p:cNvSpPr>
              <a:spLocks noChangeArrowheads="1"/>
            </p:cNvSpPr>
            <p:nvPr/>
          </p:nvSpPr>
          <p:spPr bwMode="auto">
            <a:xfrm>
              <a:off x="3835" y="2194"/>
              <a:ext cx="1355" cy="415"/>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lIns="0" tIns="18000" rIns="0" bIns="0"/>
            <a:lstStyle/>
            <a:p>
              <a:pPr algn="just" eaLnBrk="0" hangingPunct="0"/>
              <a:endParaRPr kumimoji="0" lang="zh-CN" altLang="zh-CN"/>
            </a:p>
          </p:txBody>
        </p:sp>
        <p:sp>
          <p:nvSpPr>
            <p:cNvPr id="40973" name="Line 11"/>
            <p:cNvSpPr>
              <a:spLocks noChangeShapeType="1"/>
            </p:cNvSpPr>
            <p:nvPr/>
          </p:nvSpPr>
          <p:spPr bwMode="auto">
            <a:xfrm>
              <a:off x="1489" y="2577"/>
              <a:ext cx="1082" cy="562"/>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0974" name="Line 12"/>
            <p:cNvSpPr>
              <a:spLocks noChangeShapeType="1"/>
            </p:cNvSpPr>
            <p:nvPr/>
          </p:nvSpPr>
          <p:spPr bwMode="auto">
            <a:xfrm flipH="1">
              <a:off x="2419" y="1812"/>
              <a:ext cx="202" cy="359"/>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0975" name="Text Box 13"/>
            <p:cNvSpPr txBox="1">
              <a:spLocks noChangeArrowheads="1"/>
            </p:cNvSpPr>
            <p:nvPr/>
          </p:nvSpPr>
          <p:spPr bwMode="auto">
            <a:xfrm>
              <a:off x="3159" y="2284"/>
              <a:ext cx="57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1080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a:t>……</a:t>
              </a:r>
              <a:endParaRPr kumimoji="0" lang="en-US" altLang="zh-CN"/>
            </a:p>
          </p:txBody>
        </p:sp>
        <p:sp>
          <p:nvSpPr>
            <p:cNvPr id="40976" name="Text Box 14"/>
            <p:cNvSpPr txBox="1">
              <a:spLocks noChangeArrowheads="1"/>
            </p:cNvSpPr>
            <p:nvPr/>
          </p:nvSpPr>
          <p:spPr bwMode="auto">
            <a:xfrm>
              <a:off x="2411" y="3134"/>
              <a:ext cx="1011" cy="228"/>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lIns="36000" tIns="0" rIns="36000" bIns="1080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a:t>    </a:t>
              </a:r>
              <a:r>
                <a:rPr kumimoji="0" lang="zh-CN" altLang="en-US"/>
                <a:t>填   表</a:t>
              </a:r>
              <a:endParaRPr kumimoji="0" lang="zh-CN" altLang="en-US"/>
            </a:p>
          </p:txBody>
        </p:sp>
        <p:sp>
          <p:nvSpPr>
            <p:cNvPr id="40977" name="Line 15"/>
            <p:cNvSpPr>
              <a:spLocks noChangeShapeType="1"/>
            </p:cNvSpPr>
            <p:nvPr/>
          </p:nvSpPr>
          <p:spPr bwMode="auto">
            <a:xfrm>
              <a:off x="2348" y="2584"/>
              <a:ext cx="466" cy="555"/>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0978" name="Line 16"/>
            <p:cNvSpPr>
              <a:spLocks noChangeShapeType="1"/>
            </p:cNvSpPr>
            <p:nvPr/>
          </p:nvSpPr>
          <p:spPr bwMode="auto">
            <a:xfrm flipH="1">
              <a:off x="3228" y="2606"/>
              <a:ext cx="1193" cy="53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0979" name="Oval 17"/>
            <p:cNvSpPr>
              <a:spLocks noChangeArrowheads="1"/>
            </p:cNvSpPr>
            <p:nvPr/>
          </p:nvSpPr>
          <p:spPr bwMode="auto">
            <a:xfrm>
              <a:off x="700" y="2162"/>
              <a:ext cx="1355" cy="415"/>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lIns="0" tIns="18000" rIns="0" bIns="0"/>
            <a:lstStyle/>
            <a:p>
              <a:pPr algn="just" eaLnBrk="0" hangingPunct="0"/>
              <a:endParaRPr kumimoji="0" lang="zh-CN" altLang="zh-CN"/>
            </a:p>
          </p:txBody>
        </p:sp>
        <p:sp>
          <p:nvSpPr>
            <p:cNvPr id="40980" name="Oval 18"/>
            <p:cNvSpPr>
              <a:spLocks noChangeArrowheads="1"/>
            </p:cNvSpPr>
            <p:nvPr/>
          </p:nvSpPr>
          <p:spPr bwMode="auto">
            <a:xfrm>
              <a:off x="1519" y="2160"/>
              <a:ext cx="1355" cy="415"/>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lIns="0" tIns="18000" rIns="0" bIns="0"/>
            <a:lstStyle/>
            <a:p>
              <a:pPr algn="just" eaLnBrk="0" hangingPunct="0"/>
              <a:endParaRPr kumimoji="0" lang="zh-CN" altLang="zh-CN"/>
            </a:p>
          </p:txBody>
        </p:sp>
        <p:sp>
          <p:nvSpPr>
            <p:cNvPr id="40981" name="Text Box 19"/>
            <p:cNvSpPr txBox="1">
              <a:spLocks noChangeArrowheads="1"/>
            </p:cNvSpPr>
            <p:nvPr/>
          </p:nvSpPr>
          <p:spPr bwMode="auto">
            <a:xfrm>
              <a:off x="803" y="2291"/>
              <a:ext cx="708"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lnSpc>
                  <a:spcPct val="80000"/>
                </a:lnSpc>
              </a:pPr>
              <a:r>
                <a:rPr kumimoji="0" lang="zh-CN" altLang="en-US"/>
                <a:t>子问题</a:t>
              </a:r>
              <a:r>
                <a:rPr kumimoji="0" lang="en-US" altLang="zh-CN"/>
                <a:t>1</a:t>
              </a:r>
              <a:endParaRPr kumimoji="0" lang="en-US" altLang="zh-CN"/>
            </a:p>
            <a:p>
              <a:pPr algn="just"/>
              <a:endParaRPr kumimoji="0" lang="en-US" altLang="zh-CN"/>
            </a:p>
          </p:txBody>
        </p:sp>
        <p:sp>
          <p:nvSpPr>
            <p:cNvPr id="40982" name="Text Box 20"/>
            <p:cNvSpPr txBox="1">
              <a:spLocks noChangeArrowheads="1"/>
            </p:cNvSpPr>
            <p:nvPr/>
          </p:nvSpPr>
          <p:spPr bwMode="auto">
            <a:xfrm>
              <a:off x="2077" y="2297"/>
              <a:ext cx="70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lnSpc>
                  <a:spcPct val="80000"/>
                </a:lnSpc>
              </a:pPr>
              <a:r>
                <a:rPr kumimoji="0" lang="zh-CN" altLang="en-US"/>
                <a:t>子问题</a:t>
              </a:r>
              <a:r>
                <a:rPr kumimoji="0" lang="en-US" altLang="zh-CN"/>
                <a:t>2</a:t>
              </a:r>
              <a:endParaRPr kumimoji="0" lang="en-US" altLang="zh-CN"/>
            </a:p>
            <a:p>
              <a:pPr algn="just"/>
              <a:endParaRPr kumimoji="0" lang="en-US" altLang="zh-CN"/>
            </a:p>
          </p:txBody>
        </p:sp>
        <p:sp>
          <p:nvSpPr>
            <p:cNvPr id="40983" name="Text Box 21"/>
            <p:cNvSpPr txBox="1">
              <a:spLocks noChangeArrowheads="1"/>
            </p:cNvSpPr>
            <p:nvPr/>
          </p:nvSpPr>
          <p:spPr bwMode="auto">
            <a:xfrm>
              <a:off x="4181" y="2349"/>
              <a:ext cx="70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lnSpc>
                  <a:spcPct val="80000"/>
                </a:lnSpc>
              </a:pPr>
              <a:r>
                <a:rPr kumimoji="0" lang="zh-CN" altLang="en-US"/>
                <a:t>子问题</a:t>
              </a:r>
              <a:r>
                <a:rPr kumimoji="0" lang="en-US" altLang="zh-CN" i="1"/>
                <a:t>n</a:t>
              </a:r>
              <a:endParaRPr kumimoji="0" lang="en-US" altLang="zh-CN"/>
            </a:p>
            <a:p>
              <a:pPr algn="just"/>
              <a:endParaRPr kumimoji="0" lang="en-US" altLang="zh-CN"/>
            </a:p>
          </p:txBody>
        </p:sp>
      </p:gr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843BA1C5-3505-4CCC-A9FC-37C1453A2346}" type="slidenum">
              <a:rPr lang="en-US" altLang="zh-CN" sz="1400" smtClean="0"/>
            </a:fld>
            <a:endParaRPr lang="en-US" altLang="zh-CN" sz="1400"/>
          </a:p>
        </p:txBody>
      </p:sp>
      <p:sp>
        <p:nvSpPr>
          <p:cNvPr id="1030" name="Rectangle 2"/>
          <p:cNvSpPr>
            <a:spLocks noGrp="1" noChangeArrowheads="1"/>
          </p:cNvSpPr>
          <p:nvPr>
            <p:ph type="title"/>
          </p:nvPr>
        </p:nvSpPr>
        <p:spPr>
          <a:xfrm>
            <a:off x="228600" y="476672"/>
            <a:ext cx="7772400" cy="609600"/>
          </a:xfrm>
        </p:spPr>
        <p:txBody>
          <a:bodyPr/>
          <a:lstStyle/>
          <a:p>
            <a:pPr eaLnBrk="1" hangingPunct="1"/>
            <a:r>
              <a:rPr lang="zh-CN" altLang="en-US" u="sng" dirty="0">
                <a:solidFill>
                  <a:srgbClr val="C00000"/>
                </a:solidFill>
                <a:ea typeface="楷体_GB2312" pitchFamily="49" charset="-122"/>
              </a:rPr>
              <a:t>举例</a:t>
            </a:r>
            <a:r>
              <a:rPr lang="zh-CN" altLang="en-US" dirty="0">
                <a:solidFill>
                  <a:srgbClr val="C00000"/>
                </a:solidFill>
                <a:ea typeface="楷体_GB2312" pitchFamily="49" charset="-122"/>
              </a:rPr>
              <a:t>：</a:t>
            </a:r>
            <a:r>
              <a:rPr lang="zh-CN" altLang="en-US" dirty="0"/>
              <a:t>斐波那契数列</a:t>
            </a:r>
            <a:endParaRPr lang="zh-CN" altLang="en-US" dirty="0"/>
          </a:p>
        </p:txBody>
      </p:sp>
      <p:sp>
        <p:nvSpPr>
          <p:cNvPr id="176131" name="Rectangle 3"/>
          <p:cNvSpPr>
            <a:spLocks noGrp="1" noChangeArrowheads="1"/>
          </p:cNvSpPr>
          <p:nvPr>
            <p:ph type="body" idx="1"/>
          </p:nvPr>
        </p:nvSpPr>
        <p:spPr>
          <a:xfrm>
            <a:off x="533400" y="2319536"/>
            <a:ext cx="7772400" cy="533400"/>
          </a:xfrm>
        </p:spPr>
        <p:txBody>
          <a:bodyPr/>
          <a:lstStyle/>
          <a:p>
            <a:pPr eaLnBrk="1" hangingPunct="1"/>
            <a:r>
              <a:rPr lang="en-US" altLang="zh-CN" i="1" dirty="0">
                <a:ea typeface="楷体_GB2312" pitchFamily="49" charset="-122"/>
              </a:rPr>
              <a:t>n</a:t>
            </a:r>
            <a:r>
              <a:rPr lang="en-US" altLang="zh-CN" dirty="0">
                <a:ea typeface="楷体_GB2312" pitchFamily="49" charset="-122"/>
              </a:rPr>
              <a:t>=5</a:t>
            </a:r>
            <a:r>
              <a:rPr lang="zh-CN" altLang="en-US" dirty="0">
                <a:ea typeface="楷体_GB2312" pitchFamily="49" charset="-122"/>
              </a:rPr>
              <a:t>时</a:t>
            </a:r>
            <a:r>
              <a:rPr lang="zh-CN" altLang="en-US" dirty="0">
                <a:solidFill>
                  <a:srgbClr val="FF0000"/>
                </a:solidFill>
                <a:ea typeface="楷体_GB2312" pitchFamily="49" charset="-122"/>
              </a:rPr>
              <a:t>分治法</a:t>
            </a:r>
            <a:r>
              <a:rPr lang="zh-CN" altLang="en-US" dirty="0">
                <a:ea typeface="楷体_GB2312" pitchFamily="49" charset="-122"/>
              </a:rPr>
              <a:t>计算斐波那契数的过程。</a:t>
            </a:r>
            <a:endParaRPr lang="zh-CN" altLang="en-US" dirty="0">
              <a:ea typeface="楷体_GB2312" pitchFamily="49" charset="-122"/>
            </a:endParaRPr>
          </a:p>
        </p:txBody>
      </p:sp>
      <p:graphicFrame>
        <p:nvGraphicFramePr>
          <p:cNvPr id="1026" name="Object 4"/>
          <p:cNvGraphicFramePr>
            <a:graphicFrameLocks noChangeAspect="1"/>
          </p:cNvGraphicFramePr>
          <p:nvPr/>
        </p:nvGraphicFramePr>
        <p:xfrm>
          <a:off x="1474788" y="1124744"/>
          <a:ext cx="4852987" cy="1344613"/>
        </p:xfrm>
        <a:graphic>
          <a:graphicData uri="http://schemas.openxmlformats.org/presentationml/2006/ole">
            <mc:AlternateContent xmlns:mc="http://schemas.openxmlformats.org/markup-compatibility/2006">
              <mc:Choice xmlns:v="urn:schemas-microsoft-com:vml" Requires="v">
                <p:oleObj spid="_x0000_s19514" name="Equation" r:id="rId1" imgW="2463800" imgH="698500" progId="Equation.3">
                  <p:embed/>
                </p:oleObj>
              </mc:Choice>
              <mc:Fallback>
                <p:oleObj name="Equation" r:id="rId1" imgW="2463800" imgH="698500" progId="Equation.3">
                  <p:embed/>
                  <p:pic>
                    <p:nvPicPr>
                      <p:cNvPr id="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788" y="1124744"/>
                        <a:ext cx="4852987" cy="1344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p:nvPr/>
        </p:nvGrpSpPr>
        <p:grpSpPr bwMode="auto">
          <a:xfrm>
            <a:off x="1143000" y="2780928"/>
            <a:ext cx="6781800" cy="3352800"/>
            <a:chOff x="703" y="1797"/>
            <a:chExt cx="4269" cy="1997"/>
          </a:xfrm>
        </p:grpSpPr>
        <p:sp>
          <p:nvSpPr>
            <p:cNvPr id="1033" name="Text Box 6"/>
            <p:cNvSpPr txBox="1">
              <a:spLocks noChangeArrowheads="1"/>
            </p:cNvSpPr>
            <p:nvPr/>
          </p:nvSpPr>
          <p:spPr bwMode="auto">
            <a:xfrm>
              <a:off x="3210" y="1797"/>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F(5)</a:t>
              </a:r>
              <a:endParaRPr kumimoji="0" lang="en-US" altLang="zh-CN" sz="2000" b="1"/>
            </a:p>
          </p:txBody>
        </p:sp>
        <p:sp>
          <p:nvSpPr>
            <p:cNvPr id="1034" name="Line 7"/>
            <p:cNvSpPr>
              <a:spLocks noChangeShapeType="1"/>
            </p:cNvSpPr>
            <p:nvPr/>
          </p:nvSpPr>
          <p:spPr bwMode="auto">
            <a:xfrm flipH="1">
              <a:off x="2445" y="2003"/>
              <a:ext cx="805" cy="27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5" name="Line 8"/>
            <p:cNvSpPr>
              <a:spLocks noChangeShapeType="1"/>
            </p:cNvSpPr>
            <p:nvPr/>
          </p:nvSpPr>
          <p:spPr bwMode="auto">
            <a:xfrm>
              <a:off x="3582" y="2003"/>
              <a:ext cx="695" cy="2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6" name="Text Box 9"/>
            <p:cNvSpPr txBox="1">
              <a:spLocks noChangeArrowheads="1"/>
            </p:cNvSpPr>
            <p:nvPr/>
          </p:nvSpPr>
          <p:spPr bwMode="auto">
            <a:xfrm>
              <a:off x="2123" y="2253"/>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F(4)</a:t>
              </a:r>
              <a:endParaRPr kumimoji="0" lang="en-US" altLang="zh-CN" sz="2000" b="1"/>
            </a:p>
          </p:txBody>
        </p:sp>
        <p:sp>
          <p:nvSpPr>
            <p:cNvPr id="1037" name="Text Box 10"/>
            <p:cNvSpPr txBox="1">
              <a:spLocks noChangeArrowheads="1"/>
            </p:cNvSpPr>
            <p:nvPr/>
          </p:nvSpPr>
          <p:spPr bwMode="auto">
            <a:xfrm>
              <a:off x="4076" y="2255"/>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F(3)</a:t>
              </a:r>
              <a:endParaRPr kumimoji="0" lang="en-US" altLang="zh-CN" sz="2000" b="1"/>
            </a:p>
          </p:txBody>
        </p:sp>
        <p:sp>
          <p:nvSpPr>
            <p:cNvPr id="1038" name="Text Box 11"/>
            <p:cNvSpPr txBox="1">
              <a:spLocks noChangeArrowheads="1"/>
            </p:cNvSpPr>
            <p:nvPr/>
          </p:nvSpPr>
          <p:spPr bwMode="auto">
            <a:xfrm>
              <a:off x="1529" y="2691"/>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F(3)</a:t>
              </a:r>
              <a:endParaRPr kumimoji="0" lang="en-US" altLang="zh-CN" sz="2000" b="1"/>
            </a:p>
          </p:txBody>
        </p:sp>
        <p:sp>
          <p:nvSpPr>
            <p:cNvPr id="1039" name="Line 12"/>
            <p:cNvSpPr>
              <a:spLocks noChangeShapeType="1"/>
            </p:cNvSpPr>
            <p:nvPr/>
          </p:nvSpPr>
          <p:spPr bwMode="auto">
            <a:xfrm flipH="1">
              <a:off x="1800" y="2431"/>
              <a:ext cx="343" cy="2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0" name="Line 13"/>
            <p:cNvSpPr>
              <a:spLocks noChangeShapeType="1"/>
            </p:cNvSpPr>
            <p:nvPr/>
          </p:nvSpPr>
          <p:spPr bwMode="auto">
            <a:xfrm>
              <a:off x="2415" y="2445"/>
              <a:ext cx="281" cy="2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1" name="Text Box 14"/>
            <p:cNvSpPr txBox="1">
              <a:spLocks noChangeArrowheads="1"/>
            </p:cNvSpPr>
            <p:nvPr/>
          </p:nvSpPr>
          <p:spPr bwMode="auto">
            <a:xfrm>
              <a:off x="2515" y="2699"/>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F(2)</a:t>
              </a:r>
              <a:endParaRPr kumimoji="0" lang="en-US" altLang="zh-CN" sz="2000" b="1"/>
            </a:p>
          </p:txBody>
        </p:sp>
        <p:sp>
          <p:nvSpPr>
            <p:cNvPr id="1042" name="Text Box 15"/>
            <p:cNvSpPr txBox="1">
              <a:spLocks noChangeArrowheads="1"/>
            </p:cNvSpPr>
            <p:nvPr/>
          </p:nvSpPr>
          <p:spPr bwMode="auto">
            <a:xfrm>
              <a:off x="3623" y="2697"/>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F(2)</a:t>
              </a:r>
              <a:endParaRPr kumimoji="0" lang="en-US" altLang="zh-CN" sz="2000" b="1"/>
            </a:p>
          </p:txBody>
        </p:sp>
        <p:sp>
          <p:nvSpPr>
            <p:cNvPr id="1043" name="Line 16"/>
            <p:cNvSpPr>
              <a:spLocks noChangeShapeType="1"/>
            </p:cNvSpPr>
            <p:nvPr/>
          </p:nvSpPr>
          <p:spPr bwMode="auto">
            <a:xfrm flipH="1">
              <a:off x="3794" y="2447"/>
              <a:ext cx="322" cy="2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 name="Text Box 17"/>
            <p:cNvSpPr txBox="1">
              <a:spLocks noChangeArrowheads="1"/>
            </p:cNvSpPr>
            <p:nvPr/>
          </p:nvSpPr>
          <p:spPr bwMode="auto">
            <a:xfrm>
              <a:off x="4509" y="2695"/>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F(1)</a:t>
              </a:r>
              <a:endParaRPr kumimoji="0" lang="en-US" altLang="zh-CN" sz="2000" b="1"/>
            </a:p>
          </p:txBody>
        </p:sp>
        <p:sp>
          <p:nvSpPr>
            <p:cNvPr id="1045" name="Text Box 18"/>
            <p:cNvSpPr txBox="1">
              <a:spLocks noChangeArrowheads="1"/>
            </p:cNvSpPr>
            <p:nvPr/>
          </p:nvSpPr>
          <p:spPr bwMode="auto">
            <a:xfrm>
              <a:off x="1086" y="3142"/>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F(2)</a:t>
              </a:r>
              <a:endParaRPr kumimoji="0" lang="en-US" altLang="zh-CN" sz="2000" b="1"/>
            </a:p>
          </p:txBody>
        </p:sp>
        <p:sp>
          <p:nvSpPr>
            <p:cNvPr id="1046" name="Line 19"/>
            <p:cNvSpPr>
              <a:spLocks noChangeShapeType="1"/>
            </p:cNvSpPr>
            <p:nvPr/>
          </p:nvSpPr>
          <p:spPr bwMode="auto">
            <a:xfrm flipH="1">
              <a:off x="1367" y="2893"/>
              <a:ext cx="202" cy="2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7" name="Line 20"/>
            <p:cNvSpPr>
              <a:spLocks noChangeShapeType="1"/>
            </p:cNvSpPr>
            <p:nvPr/>
          </p:nvSpPr>
          <p:spPr bwMode="auto">
            <a:xfrm>
              <a:off x="1831" y="2895"/>
              <a:ext cx="151" cy="26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8" name="Text Box 21"/>
            <p:cNvSpPr txBox="1">
              <a:spLocks noChangeArrowheads="1"/>
            </p:cNvSpPr>
            <p:nvPr/>
          </p:nvSpPr>
          <p:spPr bwMode="auto">
            <a:xfrm>
              <a:off x="1750" y="3148"/>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F(1)</a:t>
              </a:r>
              <a:endParaRPr kumimoji="0" lang="en-US" altLang="zh-CN" sz="2000" b="1"/>
            </a:p>
          </p:txBody>
        </p:sp>
        <p:sp>
          <p:nvSpPr>
            <p:cNvPr id="1049" name="Text Box 22"/>
            <p:cNvSpPr txBox="1">
              <a:spLocks noChangeArrowheads="1"/>
            </p:cNvSpPr>
            <p:nvPr/>
          </p:nvSpPr>
          <p:spPr bwMode="auto">
            <a:xfrm>
              <a:off x="703" y="3608"/>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F(1)</a:t>
              </a:r>
              <a:endParaRPr kumimoji="0" lang="en-US" altLang="zh-CN" sz="2000" b="1"/>
            </a:p>
          </p:txBody>
        </p:sp>
        <p:sp>
          <p:nvSpPr>
            <p:cNvPr id="1050" name="Line 23"/>
            <p:cNvSpPr>
              <a:spLocks noChangeShapeType="1"/>
            </p:cNvSpPr>
            <p:nvPr/>
          </p:nvSpPr>
          <p:spPr bwMode="auto">
            <a:xfrm flipH="1">
              <a:off x="904" y="3364"/>
              <a:ext cx="212" cy="2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1" name="Line 24"/>
            <p:cNvSpPr>
              <a:spLocks noChangeShapeType="1"/>
            </p:cNvSpPr>
            <p:nvPr/>
          </p:nvSpPr>
          <p:spPr bwMode="auto">
            <a:xfrm>
              <a:off x="1418" y="3366"/>
              <a:ext cx="181" cy="2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2" name="Text Box 25"/>
            <p:cNvSpPr txBox="1">
              <a:spLocks noChangeArrowheads="1"/>
            </p:cNvSpPr>
            <p:nvPr/>
          </p:nvSpPr>
          <p:spPr bwMode="auto">
            <a:xfrm>
              <a:off x="1418" y="3608"/>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F(0)</a:t>
              </a:r>
              <a:endParaRPr kumimoji="0" lang="en-US" altLang="zh-CN" sz="2000" b="1"/>
            </a:p>
          </p:txBody>
        </p:sp>
        <p:sp>
          <p:nvSpPr>
            <p:cNvPr id="1053" name="Text Box 26"/>
            <p:cNvSpPr txBox="1">
              <a:spLocks noChangeArrowheads="1"/>
            </p:cNvSpPr>
            <p:nvPr/>
          </p:nvSpPr>
          <p:spPr bwMode="auto">
            <a:xfrm>
              <a:off x="2183" y="3148"/>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F(1)</a:t>
              </a:r>
              <a:endParaRPr kumimoji="0" lang="en-US" altLang="zh-CN" sz="2000" b="1"/>
            </a:p>
          </p:txBody>
        </p:sp>
        <p:sp>
          <p:nvSpPr>
            <p:cNvPr id="1054" name="Line 27"/>
            <p:cNvSpPr>
              <a:spLocks noChangeShapeType="1"/>
            </p:cNvSpPr>
            <p:nvPr/>
          </p:nvSpPr>
          <p:spPr bwMode="auto">
            <a:xfrm flipH="1">
              <a:off x="2364" y="2893"/>
              <a:ext cx="212" cy="2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5" name="Line 28"/>
            <p:cNvSpPr>
              <a:spLocks noChangeShapeType="1"/>
            </p:cNvSpPr>
            <p:nvPr/>
          </p:nvSpPr>
          <p:spPr bwMode="auto">
            <a:xfrm>
              <a:off x="2847" y="2907"/>
              <a:ext cx="182" cy="26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6" name="Text Box 29"/>
            <p:cNvSpPr txBox="1">
              <a:spLocks noChangeArrowheads="1"/>
            </p:cNvSpPr>
            <p:nvPr/>
          </p:nvSpPr>
          <p:spPr bwMode="auto">
            <a:xfrm>
              <a:off x="2827" y="3160"/>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F(0)</a:t>
              </a:r>
              <a:endParaRPr kumimoji="0" lang="en-US" altLang="zh-CN" sz="2000" b="1"/>
            </a:p>
          </p:txBody>
        </p:sp>
        <p:sp>
          <p:nvSpPr>
            <p:cNvPr id="1057" name="Text Box 30"/>
            <p:cNvSpPr txBox="1">
              <a:spLocks noChangeArrowheads="1"/>
            </p:cNvSpPr>
            <p:nvPr/>
          </p:nvSpPr>
          <p:spPr bwMode="auto">
            <a:xfrm>
              <a:off x="3270" y="3156"/>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F(1)</a:t>
              </a:r>
              <a:endParaRPr kumimoji="0" lang="en-US" altLang="zh-CN" sz="2000" b="1"/>
            </a:p>
          </p:txBody>
        </p:sp>
        <p:sp>
          <p:nvSpPr>
            <p:cNvPr id="1058" name="Line 31"/>
            <p:cNvSpPr>
              <a:spLocks noChangeShapeType="1"/>
            </p:cNvSpPr>
            <p:nvPr/>
          </p:nvSpPr>
          <p:spPr bwMode="auto">
            <a:xfrm flipH="1">
              <a:off x="3462" y="2901"/>
              <a:ext cx="221" cy="2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9" name="Line 32"/>
            <p:cNvSpPr>
              <a:spLocks noChangeShapeType="1"/>
            </p:cNvSpPr>
            <p:nvPr/>
          </p:nvSpPr>
          <p:spPr bwMode="auto">
            <a:xfrm>
              <a:off x="3935" y="2909"/>
              <a:ext cx="191" cy="2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0" name="Text Box 33"/>
            <p:cNvSpPr txBox="1">
              <a:spLocks noChangeArrowheads="1"/>
            </p:cNvSpPr>
            <p:nvPr/>
          </p:nvSpPr>
          <p:spPr bwMode="auto">
            <a:xfrm>
              <a:off x="3935" y="3168"/>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sz="2000" b="1"/>
                <a:t>F(0)</a:t>
              </a:r>
              <a:endParaRPr kumimoji="0" lang="en-US" altLang="zh-CN" sz="2000" b="1"/>
            </a:p>
          </p:txBody>
        </p:sp>
        <p:sp>
          <p:nvSpPr>
            <p:cNvPr id="1061" name="Line 34"/>
            <p:cNvSpPr>
              <a:spLocks noChangeShapeType="1"/>
            </p:cNvSpPr>
            <p:nvPr/>
          </p:nvSpPr>
          <p:spPr bwMode="auto">
            <a:xfrm>
              <a:off x="4398" y="2447"/>
              <a:ext cx="282" cy="2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 name="等腰三角形 2"/>
          <p:cNvSpPr/>
          <p:nvPr/>
        </p:nvSpPr>
        <p:spPr bwMode="auto">
          <a:xfrm>
            <a:off x="855460" y="4851875"/>
            <a:ext cx="2158929" cy="1281854"/>
          </a:xfrm>
          <a:prstGeom prst="triangle">
            <a:avLst/>
          </a:prstGeom>
          <a:no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39" name="等腰三角形 38"/>
          <p:cNvSpPr/>
          <p:nvPr/>
        </p:nvSpPr>
        <p:spPr bwMode="auto">
          <a:xfrm>
            <a:off x="3171413" y="4136071"/>
            <a:ext cx="2158929" cy="1281854"/>
          </a:xfrm>
          <a:prstGeom prst="triangle">
            <a:avLst/>
          </a:prstGeom>
          <a:no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40" name="等腰三角形 39"/>
          <p:cNvSpPr/>
          <p:nvPr/>
        </p:nvSpPr>
        <p:spPr bwMode="auto">
          <a:xfrm>
            <a:off x="4973946" y="4118195"/>
            <a:ext cx="2158929" cy="1281854"/>
          </a:xfrm>
          <a:prstGeom prst="triangle">
            <a:avLst/>
          </a:prstGeom>
          <a:no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grpSp>
        <p:nvGrpSpPr>
          <p:cNvPr id="41" name="Group 5"/>
          <p:cNvGrpSpPr/>
          <p:nvPr/>
        </p:nvGrpSpPr>
        <p:grpSpPr bwMode="auto">
          <a:xfrm>
            <a:off x="1136638" y="6096000"/>
            <a:ext cx="6761163" cy="762000"/>
            <a:chOff x="703" y="2205"/>
            <a:chExt cx="4259" cy="480"/>
          </a:xfrm>
        </p:grpSpPr>
        <p:grpSp>
          <p:nvGrpSpPr>
            <p:cNvPr id="42" name="Group 6"/>
            <p:cNvGrpSpPr/>
            <p:nvPr/>
          </p:nvGrpSpPr>
          <p:grpSpPr bwMode="auto">
            <a:xfrm>
              <a:off x="703" y="2205"/>
              <a:ext cx="426" cy="240"/>
              <a:chOff x="0" y="0"/>
              <a:chExt cx="358" cy="384"/>
            </a:xfrm>
          </p:grpSpPr>
          <p:sp>
            <p:nvSpPr>
              <p:cNvPr id="100" name="Rectangle 7"/>
              <p:cNvSpPr>
                <a:spLocks noChangeArrowheads="1"/>
              </p:cNvSpPr>
              <p:nvPr/>
            </p:nvSpPr>
            <p:spPr bwMode="auto">
              <a:xfrm>
                <a:off x="43" y="0"/>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0</a:t>
                </a:r>
                <a:endParaRPr lang="en-US" altLang="zh-CN" b="1"/>
              </a:p>
              <a:p>
                <a:pPr algn="ctr" eaLnBrk="0" hangingPunct="0"/>
                <a:endParaRPr lang="en-US" altLang="zh-CN" b="1"/>
              </a:p>
            </p:txBody>
          </p:sp>
          <p:sp>
            <p:nvSpPr>
              <p:cNvPr id="101" name="Rectangle 8"/>
              <p:cNvSpPr>
                <a:spLocks noChangeArrowheads="1"/>
              </p:cNvSpPr>
              <p:nvPr/>
            </p:nvSpPr>
            <p:spPr bwMode="auto">
              <a:xfrm>
                <a:off x="0" y="0"/>
                <a:ext cx="3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tIns="324000"/>
              <a:lstStyle/>
              <a:p>
                <a:endParaRPr lang="zh-CN" altLang="en-US"/>
              </a:p>
            </p:txBody>
          </p:sp>
        </p:grpSp>
        <p:grpSp>
          <p:nvGrpSpPr>
            <p:cNvPr id="43" name="Group 9"/>
            <p:cNvGrpSpPr/>
            <p:nvPr/>
          </p:nvGrpSpPr>
          <p:grpSpPr bwMode="auto">
            <a:xfrm>
              <a:off x="1129" y="2205"/>
              <a:ext cx="426" cy="240"/>
              <a:chOff x="358" y="0"/>
              <a:chExt cx="358" cy="384"/>
            </a:xfrm>
          </p:grpSpPr>
          <p:sp>
            <p:nvSpPr>
              <p:cNvPr id="98" name="Rectangle 10"/>
              <p:cNvSpPr>
                <a:spLocks noChangeArrowheads="1"/>
              </p:cNvSpPr>
              <p:nvPr/>
            </p:nvSpPr>
            <p:spPr bwMode="auto">
              <a:xfrm>
                <a:off x="401" y="0"/>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1</a:t>
                </a:r>
                <a:endParaRPr lang="en-US" altLang="zh-CN" b="1"/>
              </a:p>
              <a:p>
                <a:pPr algn="ctr" eaLnBrk="0" hangingPunct="0"/>
                <a:endParaRPr lang="en-US" altLang="zh-CN" b="1"/>
              </a:p>
            </p:txBody>
          </p:sp>
          <p:sp>
            <p:nvSpPr>
              <p:cNvPr id="99" name="Rectangle 11"/>
              <p:cNvSpPr>
                <a:spLocks noChangeArrowheads="1"/>
              </p:cNvSpPr>
              <p:nvPr/>
            </p:nvSpPr>
            <p:spPr bwMode="auto">
              <a:xfrm>
                <a:off x="358" y="0"/>
                <a:ext cx="3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tIns="324000"/>
              <a:lstStyle/>
              <a:p>
                <a:endParaRPr lang="zh-CN" altLang="en-US"/>
              </a:p>
            </p:txBody>
          </p:sp>
        </p:grpSp>
        <p:grpSp>
          <p:nvGrpSpPr>
            <p:cNvPr id="44" name="Group 12"/>
            <p:cNvGrpSpPr/>
            <p:nvPr/>
          </p:nvGrpSpPr>
          <p:grpSpPr bwMode="auto">
            <a:xfrm>
              <a:off x="1555" y="2205"/>
              <a:ext cx="426" cy="240"/>
              <a:chOff x="716" y="0"/>
              <a:chExt cx="358" cy="384"/>
            </a:xfrm>
          </p:grpSpPr>
          <p:sp>
            <p:nvSpPr>
              <p:cNvPr id="96" name="Rectangle 13"/>
              <p:cNvSpPr>
                <a:spLocks noChangeArrowheads="1"/>
              </p:cNvSpPr>
              <p:nvPr/>
            </p:nvSpPr>
            <p:spPr bwMode="auto">
              <a:xfrm>
                <a:off x="759" y="0"/>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2</a:t>
                </a:r>
                <a:endParaRPr lang="en-US" altLang="zh-CN" b="1"/>
              </a:p>
              <a:p>
                <a:pPr algn="ctr" eaLnBrk="0" hangingPunct="0"/>
                <a:endParaRPr lang="en-US" altLang="zh-CN" b="1"/>
              </a:p>
            </p:txBody>
          </p:sp>
          <p:sp>
            <p:nvSpPr>
              <p:cNvPr id="97" name="Rectangle 14"/>
              <p:cNvSpPr>
                <a:spLocks noChangeArrowheads="1"/>
              </p:cNvSpPr>
              <p:nvPr/>
            </p:nvSpPr>
            <p:spPr bwMode="auto">
              <a:xfrm>
                <a:off x="716" y="0"/>
                <a:ext cx="3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tIns="324000"/>
              <a:lstStyle/>
              <a:p>
                <a:endParaRPr lang="zh-CN" altLang="en-US"/>
              </a:p>
            </p:txBody>
          </p:sp>
        </p:grpSp>
        <p:grpSp>
          <p:nvGrpSpPr>
            <p:cNvPr id="45" name="Group 15"/>
            <p:cNvGrpSpPr/>
            <p:nvPr/>
          </p:nvGrpSpPr>
          <p:grpSpPr bwMode="auto">
            <a:xfrm>
              <a:off x="1981" y="2205"/>
              <a:ext cx="426" cy="240"/>
              <a:chOff x="1074" y="0"/>
              <a:chExt cx="358" cy="384"/>
            </a:xfrm>
          </p:grpSpPr>
          <p:sp>
            <p:nvSpPr>
              <p:cNvPr id="94" name="Rectangle 16"/>
              <p:cNvSpPr>
                <a:spLocks noChangeArrowheads="1"/>
              </p:cNvSpPr>
              <p:nvPr/>
            </p:nvSpPr>
            <p:spPr bwMode="auto">
              <a:xfrm>
                <a:off x="1117" y="0"/>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3</a:t>
                </a:r>
                <a:endParaRPr lang="en-US" altLang="zh-CN" b="1"/>
              </a:p>
              <a:p>
                <a:pPr algn="ctr" eaLnBrk="0" hangingPunct="0"/>
                <a:endParaRPr lang="en-US" altLang="zh-CN" b="1"/>
              </a:p>
            </p:txBody>
          </p:sp>
          <p:sp>
            <p:nvSpPr>
              <p:cNvPr id="95" name="Rectangle 17"/>
              <p:cNvSpPr>
                <a:spLocks noChangeArrowheads="1"/>
              </p:cNvSpPr>
              <p:nvPr/>
            </p:nvSpPr>
            <p:spPr bwMode="auto">
              <a:xfrm>
                <a:off x="1074" y="0"/>
                <a:ext cx="3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tIns="324000"/>
              <a:lstStyle/>
              <a:p>
                <a:endParaRPr lang="zh-CN" altLang="en-US"/>
              </a:p>
            </p:txBody>
          </p:sp>
        </p:grpSp>
        <p:grpSp>
          <p:nvGrpSpPr>
            <p:cNvPr id="46" name="Group 18"/>
            <p:cNvGrpSpPr/>
            <p:nvPr/>
          </p:nvGrpSpPr>
          <p:grpSpPr bwMode="auto">
            <a:xfrm>
              <a:off x="2407" y="2205"/>
              <a:ext cx="426" cy="240"/>
              <a:chOff x="1432" y="0"/>
              <a:chExt cx="358" cy="384"/>
            </a:xfrm>
          </p:grpSpPr>
          <p:sp>
            <p:nvSpPr>
              <p:cNvPr id="92" name="Rectangle 19"/>
              <p:cNvSpPr>
                <a:spLocks noChangeArrowheads="1"/>
              </p:cNvSpPr>
              <p:nvPr/>
            </p:nvSpPr>
            <p:spPr bwMode="auto">
              <a:xfrm>
                <a:off x="1475" y="0"/>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4</a:t>
                </a:r>
                <a:endParaRPr lang="en-US" altLang="zh-CN" b="1"/>
              </a:p>
              <a:p>
                <a:pPr algn="ctr" eaLnBrk="0" hangingPunct="0"/>
                <a:endParaRPr lang="en-US" altLang="zh-CN" b="1"/>
              </a:p>
            </p:txBody>
          </p:sp>
          <p:sp>
            <p:nvSpPr>
              <p:cNvPr id="93" name="Rectangle 20"/>
              <p:cNvSpPr>
                <a:spLocks noChangeArrowheads="1"/>
              </p:cNvSpPr>
              <p:nvPr/>
            </p:nvSpPr>
            <p:spPr bwMode="auto">
              <a:xfrm>
                <a:off x="1432" y="0"/>
                <a:ext cx="3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tIns="324000"/>
              <a:lstStyle/>
              <a:p>
                <a:endParaRPr lang="zh-CN" altLang="en-US"/>
              </a:p>
            </p:txBody>
          </p:sp>
        </p:grpSp>
        <p:grpSp>
          <p:nvGrpSpPr>
            <p:cNvPr id="47" name="Group 21"/>
            <p:cNvGrpSpPr/>
            <p:nvPr/>
          </p:nvGrpSpPr>
          <p:grpSpPr bwMode="auto">
            <a:xfrm>
              <a:off x="2833" y="2205"/>
              <a:ext cx="425" cy="240"/>
              <a:chOff x="1790" y="0"/>
              <a:chExt cx="358" cy="384"/>
            </a:xfrm>
          </p:grpSpPr>
          <p:sp>
            <p:nvSpPr>
              <p:cNvPr id="90" name="Rectangle 22"/>
              <p:cNvSpPr>
                <a:spLocks noChangeArrowheads="1"/>
              </p:cNvSpPr>
              <p:nvPr/>
            </p:nvSpPr>
            <p:spPr bwMode="auto">
              <a:xfrm>
                <a:off x="1833" y="0"/>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5</a:t>
                </a:r>
                <a:endParaRPr lang="en-US" altLang="zh-CN" b="1"/>
              </a:p>
              <a:p>
                <a:pPr algn="ctr" eaLnBrk="0" hangingPunct="0"/>
                <a:endParaRPr lang="en-US" altLang="zh-CN" b="1"/>
              </a:p>
            </p:txBody>
          </p:sp>
          <p:sp>
            <p:nvSpPr>
              <p:cNvPr id="91" name="Rectangle 23"/>
              <p:cNvSpPr>
                <a:spLocks noChangeArrowheads="1"/>
              </p:cNvSpPr>
              <p:nvPr/>
            </p:nvSpPr>
            <p:spPr bwMode="auto">
              <a:xfrm>
                <a:off x="1790" y="0"/>
                <a:ext cx="3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tIns="324000"/>
              <a:lstStyle/>
              <a:p>
                <a:endParaRPr lang="zh-CN" altLang="en-US"/>
              </a:p>
            </p:txBody>
          </p:sp>
        </p:grpSp>
        <p:grpSp>
          <p:nvGrpSpPr>
            <p:cNvPr id="48" name="Group 24"/>
            <p:cNvGrpSpPr/>
            <p:nvPr/>
          </p:nvGrpSpPr>
          <p:grpSpPr bwMode="auto">
            <a:xfrm>
              <a:off x="3258" y="2205"/>
              <a:ext cx="426" cy="240"/>
              <a:chOff x="2148" y="0"/>
              <a:chExt cx="358" cy="384"/>
            </a:xfrm>
          </p:grpSpPr>
          <p:sp>
            <p:nvSpPr>
              <p:cNvPr id="88" name="Rectangle 25"/>
              <p:cNvSpPr>
                <a:spLocks noChangeArrowheads="1"/>
              </p:cNvSpPr>
              <p:nvPr/>
            </p:nvSpPr>
            <p:spPr bwMode="auto">
              <a:xfrm>
                <a:off x="2191" y="0"/>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6</a:t>
                </a:r>
                <a:endParaRPr lang="en-US" altLang="zh-CN" b="1"/>
              </a:p>
              <a:p>
                <a:pPr algn="ctr" eaLnBrk="0" hangingPunct="0"/>
                <a:endParaRPr lang="en-US" altLang="zh-CN" b="1"/>
              </a:p>
            </p:txBody>
          </p:sp>
          <p:sp>
            <p:nvSpPr>
              <p:cNvPr id="89" name="Rectangle 26"/>
              <p:cNvSpPr>
                <a:spLocks noChangeArrowheads="1"/>
              </p:cNvSpPr>
              <p:nvPr/>
            </p:nvSpPr>
            <p:spPr bwMode="auto">
              <a:xfrm>
                <a:off x="2148" y="0"/>
                <a:ext cx="3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tIns="324000"/>
              <a:lstStyle/>
              <a:p>
                <a:endParaRPr lang="zh-CN" altLang="en-US"/>
              </a:p>
            </p:txBody>
          </p:sp>
        </p:grpSp>
        <p:grpSp>
          <p:nvGrpSpPr>
            <p:cNvPr id="49" name="Group 27"/>
            <p:cNvGrpSpPr/>
            <p:nvPr/>
          </p:nvGrpSpPr>
          <p:grpSpPr bwMode="auto">
            <a:xfrm>
              <a:off x="3684" y="2205"/>
              <a:ext cx="426" cy="240"/>
              <a:chOff x="2506" y="0"/>
              <a:chExt cx="358" cy="384"/>
            </a:xfrm>
          </p:grpSpPr>
          <p:sp>
            <p:nvSpPr>
              <p:cNvPr id="86" name="Rectangle 28"/>
              <p:cNvSpPr>
                <a:spLocks noChangeArrowheads="1"/>
              </p:cNvSpPr>
              <p:nvPr/>
            </p:nvSpPr>
            <p:spPr bwMode="auto">
              <a:xfrm>
                <a:off x="2549" y="0"/>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7</a:t>
                </a:r>
                <a:endParaRPr lang="en-US" altLang="zh-CN" b="1"/>
              </a:p>
              <a:p>
                <a:pPr algn="ctr" eaLnBrk="0" hangingPunct="0"/>
                <a:endParaRPr lang="en-US" altLang="zh-CN" b="1"/>
              </a:p>
            </p:txBody>
          </p:sp>
          <p:sp>
            <p:nvSpPr>
              <p:cNvPr id="87" name="Rectangle 29"/>
              <p:cNvSpPr>
                <a:spLocks noChangeArrowheads="1"/>
              </p:cNvSpPr>
              <p:nvPr/>
            </p:nvSpPr>
            <p:spPr bwMode="auto">
              <a:xfrm>
                <a:off x="2506" y="0"/>
                <a:ext cx="3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tIns="324000"/>
              <a:lstStyle/>
              <a:p>
                <a:endParaRPr lang="zh-CN" altLang="en-US"/>
              </a:p>
            </p:txBody>
          </p:sp>
        </p:grpSp>
        <p:grpSp>
          <p:nvGrpSpPr>
            <p:cNvPr id="50" name="Group 30"/>
            <p:cNvGrpSpPr/>
            <p:nvPr/>
          </p:nvGrpSpPr>
          <p:grpSpPr bwMode="auto">
            <a:xfrm>
              <a:off x="4110" y="2205"/>
              <a:ext cx="426" cy="240"/>
              <a:chOff x="2864" y="0"/>
              <a:chExt cx="358" cy="384"/>
            </a:xfrm>
          </p:grpSpPr>
          <p:sp>
            <p:nvSpPr>
              <p:cNvPr id="84" name="Rectangle 31"/>
              <p:cNvSpPr>
                <a:spLocks noChangeArrowheads="1"/>
              </p:cNvSpPr>
              <p:nvPr/>
            </p:nvSpPr>
            <p:spPr bwMode="auto">
              <a:xfrm>
                <a:off x="2907" y="0"/>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8</a:t>
                </a:r>
                <a:endParaRPr lang="en-US" altLang="zh-CN" b="1"/>
              </a:p>
              <a:p>
                <a:pPr algn="ctr" eaLnBrk="0" hangingPunct="0"/>
                <a:endParaRPr lang="en-US" altLang="zh-CN" b="1"/>
              </a:p>
            </p:txBody>
          </p:sp>
          <p:sp>
            <p:nvSpPr>
              <p:cNvPr id="85" name="Rectangle 32"/>
              <p:cNvSpPr>
                <a:spLocks noChangeArrowheads="1"/>
              </p:cNvSpPr>
              <p:nvPr/>
            </p:nvSpPr>
            <p:spPr bwMode="auto">
              <a:xfrm>
                <a:off x="2864" y="0"/>
                <a:ext cx="3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tIns="324000"/>
              <a:lstStyle/>
              <a:p>
                <a:endParaRPr lang="zh-CN" altLang="en-US"/>
              </a:p>
            </p:txBody>
          </p:sp>
        </p:grpSp>
        <p:grpSp>
          <p:nvGrpSpPr>
            <p:cNvPr id="51" name="Group 33"/>
            <p:cNvGrpSpPr/>
            <p:nvPr/>
          </p:nvGrpSpPr>
          <p:grpSpPr bwMode="auto">
            <a:xfrm>
              <a:off x="4536" y="2205"/>
              <a:ext cx="426" cy="240"/>
              <a:chOff x="3222" y="0"/>
              <a:chExt cx="358" cy="384"/>
            </a:xfrm>
          </p:grpSpPr>
          <p:sp>
            <p:nvSpPr>
              <p:cNvPr id="82" name="Rectangle 34"/>
              <p:cNvSpPr>
                <a:spLocks noChangeArrowheads="1"/>
              </p:cNvSpPr>
              <p:nvPr/>
            </p:nvSpPr>
            <p:spPr bwMode="auto">
              <a:xfrm>
                <a:off x="3265" y="0"/>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dirty="0"/>
                  <a:t>9</a:t>
                </a:r>
                <a:endParaRPr lang="en-US" altLang="zh-CN" b="1" dirty="0"/>
              </a:p>
              <a:p>
                <a:pPr algn="ctr" eaLnBrk="0" hangingPunct="0"/>
                <a:endParaRPr lang="en-US" altLang="zh-CN" b="1" dirty="0"/>
              </a:p>
            </p:txBody>
          </p:sp>
          <p:sp>
            <p:nvSpPr>
              <p:cNvPr id="83" name="Rectangle 35"/>
              <p:cNvSpPr>
                <a:spLocks noChangeArrowheads="1"/>
              </p:cNvSpPr>
              <p:nvPr/>
            </p:nvSpPr>
            <p:spPr bwMode="auto">
              <a:xfrm>
                <a:off x="3222" y="0"/>
                <a:ext cx="3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tIns="324000"/>
              <a:lstStyle/>
              <a:p>
                <a:endParaRPr lang="zh-CN" altLang="en-US"/>
              </a:p>
            </p:txBody>
          </p:sp>
        </p:grpSp>
        <p:grpSp>
          <p:nvGrpSpPr>
            <p:cNvPr id="52" name="Group 36"/>
            <p:cNvGrpSpPr/>
            <p:nvPr/>
          </p:nvGrpSpPr>
          <p:grpSpPr bwMode="auto">
            <a:xfrm>
              <a:off x="703" y="2445"/>
              <a:ext cx="426" cy="240"/>
              <a:chOff x="0" y="384"/>
              <a:chExt cx="358" cy="384"/>
            </a:xfrm>
          </p:grpSpPr>
          <p:sp>
            <p:nvSpPr>
              <p:cNvPr id="80" name="Rectangle 37"/>
              <p:cNvSpPr>
                <a:spLocks noChangeArrowheads="1"/>
              </p:cNvSpPr>
              <p:nvPr/>
            </p:nvSpPr>
            <p:spPr bwMode="auto">
              <a:xfrm>
                <a:off x="43" y="384"/>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0</a:t>
                </a:r>
                <a:endParaRPr lang="en-US" altLang="zh-CN" b="1"/>
              </a:p>
              <a:p>
                <a:pPr algn="ctr" eaLnBrk="0" hangingPunct="0"/>
                <a:endParaRPr lang="en-US" altLang="zh-CN" b="1"/>
              </a:p>
            </p:txBody>
          </p:sp>
          <p:sp>
            <p:nvSpPr>
              <p:cNvPr id="81" name="Rectangle 38"/>
              <p:cNvSpPr>
                <a:spLocks noChangeArrowheads="1"/>
              </p:cNvSpPr>
              <p:nvPr/>
            </p:nvSpPr>
            <p:spPr bwMode="auto">
              <a:xfrm>
                <a:off x="0" y="384"/>
                <a:ext cx="358"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tIns="324000"/>
              <a:lstStyle/>
              <a:p>
                <a:endParaRPr lang="zh-CN" altLang="en-US"/>
              </a:p>
            </p:txBody>
          </p:sp>
        </p:grpSp>
        <p:grpSp>
          <p:nvGrpSpPr>
            <p:cNvPr id="53" name="Group 39"/>
            <p:cNvGrpSpPr/>
            <p:nvPr/>
          </p:nvGrpSpPr>
          <p:grpSpPr bwMode="auto">
            <a:xfrm>
              <a:off x="1129" y="2445"/>
              <a:ext cx="426" cy="240"/>
              <a:chOff x="358" y="384"/>
              <a:chExt cx="358" cy="384"/>
            </a:xfrm>
          </p:grpSpPr>
          <p:sp>
            <p:nvSpPr>
              <p:cNvPr id="78" name="Rectangle 40"/>
              <p:cNvSpPr>
                <a:spLocks noChangeArrowheads="1"/>
              </p:cNvSpPr>
              <p:nvPr/>
            </p:nvSpPr>
            <p:spPr bwMode="auto">
              <a:xfrm>
                <a:off x="401" y="384"/>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1</a:t>
                </a:r>
                <a:endParaRPr lang="en-US" altLang="zh-CN" b="1"/>
              </a:p>
              <a:p>
                <a:pPr algn="ctr" eaLnBrk="0" hangingPunct="0"/>
                <a:endParaRPr lang="en-US" altLang="zh-CN" b="1"/>
              </a:p>
            </p:txBody>
          </p:sp>
          <p:sp>
            <p:nvSpPr>
              <p:cNvPr id="79" name="Rectangle 41"/>
              <p:cNvSpPr>
                <a:spLocks noChangeArrowheads="1"/>
              </p:cNvSpPr>
              <p:nvPr/>
            </p:nvSpPr>
            <p:spPr bwMode="auto">
              <a:xfrm>
                <a:off x="358" y="384"/>
                <a:ext cx="358"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tIns="324000"/>
              <a:lstStyle/>
              <a:p>
                <a:endParaRPr lang="zh-CN" altLang="en-US"/>
              </a:p>
            </p:txBody>
          </p:sp>
        </p:grpSp>
        <p:grpSp>
          <p:nvGrpSpPr>
            <p:cNvPr id="54" name="Group 42"/>
            <p:cNvGrpSpPr/>
            <p:nvPr/>
          </p:nvGrpSpPr>
          <p:grpSpPr bwMode="auto">
            <a:xfrm>
              <a:off x="1555" y="2445"/>
              <a:ext cx="426" cy="240"/>
              <a:chOff x="716" y="384"/>
              <a:chExt cx="358" cy="384"/>
            </a:xfrm>
          </p:grpSpPr>
          <p:sp>
            <p:nvSpPr>
              <p:cNvPr id="76" name="Rectangle 43"/>
              <p:cNvSpPr>
                <a:spLocks noChangeArrowheads="1"/>
              </p:cNvSpPr>
              <p:nvPr/>
            </p:nvSpPr>
            <p:spPr bwMode="auto">
              <a:xfrm>
                <a:off x="759" y="384"/>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1</a:t>
                </a:r>
                <a:endParaRPr lang="en-US" altLang="zh-CN" b="1"/>
              </a:p>
              <a:p>
                <a:pPr algn="ctr" eaLnBrk="0" hangingPunct="0"/>
                <a:endParaRPr lang="en-US" altLang="zh-CN" b="1"/>
              </a:p>
            </p:txBody>
          </p:sp>
          <p:sp>
            <p:nvSpPr>
              <p:cNvPr id="77" name="Rectangle 44"/>
              <p:cNvSpPr>
                <a:spLocks noChangeArrowheads="1"/>
              </p:cNvSpPr>
              <p:nvPr/>
            </p:nvSpPr>
            <p:spPr bwMode="auto">
              <a:xfrm>
                <a:off x="716" y="384"/>
                <a:ext cx="358"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tIns="324000"/>
              <a:lstStyle/>
              <a:p>
                <a:endParaRPr lang="zh-CN" altLang="en-US"/>
              </a:p>
            </p:txBody>
          </p:sp>
        </p:grpSp>
        <p:grpSp>
          <p:nvGrpSpPr>
            <p:cNvPr id="55" name="Group 45"/>
            <p:cNvGrpSpPr/>
            <p:nvPr/>
          </p:nvGrpSpPr>
          <p:grpSpPr bwMode="auto">
            <a:xfrm>
              <a:off x="1981" y="2445"/>
              <a:ext cx="426" cy="240"/>
              <a:chOff x="1074" y="384"/>
              <a:chExt cx="358" cy="384"/>
            </a:xfrm>
          </p:grpSpPr>
          <p:sp>
            <p:nvSpPr>
              <p:cNvPr id="74" name="Rectangle 46"/>
              <p:cNvSpPr>
                <a:spLocks noChangeArrowheads="1"/>
              </p:cNvSpPr>
              <p:nvPr/>
            </p:nvSpPr>
            <p:spPr bwMode="auto">
              <a:xfrm>
                <a:off x="1117" y="384"/>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2</a:t>
                </a:r>
                <a:endParaRPr lang="en-US" altLang="zh-CN" b="1"/>
              </a:p>
              <a:p>
                <a:pPr algn="ctr" eaLnBrk="0" hangingPunct="0"/>
                <a:endParaRPr lang="en-US" altLang="zh-CN" b="1"/>
              </a:p>
            </p:txBody>
          </p:sp>
          <p:sp>
            <p:nvSpPr>
              <p:cNvPr id="75" name="Rectangle 47"/>
              <p:cNvSpPr>
                <a:spLocks noChangeArrowheads="1"/>
              </p:cNvSpPr>
              <p:nvPr/>
            </p:nvSpPr>
            <p:spPr bwMode="auto">
              <a:xfrm>
                <a:off x="1074" y="384"/>
                <a:ext cx="358"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tIns="324000"/>
              <a:lstStyle/>
              <a:p>
                <a:endParaRPr lang="zh-CN" altLang="en-US"/>
              </a:p>
            </p:txBody>
          </p:sp>
        </p:grpSp>
        <p:grpSp>
          <p:nvGrpSpPr>
            <p:cNvPr id="56" name="Group 48"/>
            <p:cNvGrpSpPr/>
            <p:nvPr/>
          </p:nvGrpSpPr>
          <p:grpSpPr bwMode="auto">
            <a:xfrm>
              <a:off x="2407" y="2445"/>
              <a:ext cx="426" cy="240"/>
              <a:chOff x="1432" y="384"/>
              <a:chExt cx="358" cy="384"/>
            </a:xfrm>
          </p:grpSpPr>
          <p:sp>
            <p:nvSpPr>
              <p:cNvPr id="72" name="Rectangle 49"/>
              <p:cNvSpPr>
                <a:spLocks noChangeArrowheads="1"/>
              </p:cNvSpPr>
              <p:nvPr/>
            </p:nvSpPr>
            <p:spPr bwMode="auto">
              <a:xfrm>
                <a:off x="1475" y="384"/>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3</a:t>
                </a:r>
                <a:endParaRPr lang="en-US" altLang="zh-CN" b="1"/>
              </a:p>
              <a:p>
                <a:pPr algn="ctr" eaLnBrk="0" hangingPunct="0"/>
                <a:endParaRPr lang="en-US" altLang="zh-CN" b="1"/>
              </a:p>
            </p:txBody>
          </p:sp>
          <p:sp>
            <p:nvSpPr>
              <p:cNvPr id="73" name="Rectangle 50"/>
              <p:cNvSpPr>
                <a:spLocks noChangeArrowheads="1"/>
              </p:cNvSpPr>
              <p:nvPr/>
            </p:nvSpPr>
            <p:spPr bwMode="auto">
              <a:xfrm>
                <a:off x="1432" y="384"/>
                <a:ext cx="358"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tIns="324000"/>
              <a:lstStyle/>
              <a:p>
                <a:endParaRPr lang="zh-CN" altLang="en-US"/>
              </a:p>
            </p:txBody>
          </p:sp>
        </p:grpSp>
        <p:grpSp>
          <p:nvGrpSpPr>
            <p:cNvPr id="57" name="Group 51"/>
            <p:cNvGrpSpPr/>
            <p:nvPr/>
          </p:nvGrpSpPr>
          <p:grpSpPr bwMode="auto">
            <a:xfrm>
              <a:off x="2833" y="2445"/>
              <a:ext cx="425" cy="240"/>
              <a:chOff x="1790" y="384"/>
              <a:chExt cx="358" cy="384"/>
            </a:xfrm>
          </p:grpSpPr>
          <p:sp>
            <p:nvSpPr>
              <p:cNvPr id="70" name="Rectangle 52"/>
              <p:cNvSpPr>
                <a:spLocks noChangeArrowheads="1"/>
              </p:cNvSpPr>
              <p:nvPr/>
            </p:nvSpPr>
            <p:spPr bwMode="auto">
              <a:xfrm>
                <a:off x="1833" y="384"/>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5</a:t>
                </a:r>
                <a:endParaRPr lang="en-US" altLang="zh-CN" b="1"/>
              </a:p>
              <a:p>
                <a:pPr algn="ctr" eaLnBrk="0" hangingPunct="0"/>
                <a:endParaRPr lang="en-US" altLang="zh-CN" b="1"/>
              </a:p>
            </p:txBody>
          </p:sp>
          <p:sp>
            <p:nvSpPr>
              <p:cNvPr id="71" name="Rectangle 53"/>
              <p:cNvSpPr>
                <a:spLocks noChangeArrowheads="1"/>
              </p:cNvSpPr>
              <p:nvPr/>
            </p:nvSpPr>
            <p:spPr bwMode="auto">
              <a:xfrm>
                <a:off x="1790" y="384"/>
                <a:ext cx="358"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tIns="324000"/>
              <a:lstStyle/>
              <a:p>
                <a:endParaRPr lang="zh-CN" altLang="en-US"/>
              </a:p>
            </p:txBody>
          </p:sp>
        </p:grpSp>
        <p:grpSp>
          <p:nvGrpSpPr>
            <p:cNvPr id="58" name="Group 54"/>
            <p:cNvGrpSpPr/>
            <p:nvPr/>
          </p:nvGrpSpPr>
          <p:grpSpPr bwMode="auto">
            <a:xfrm>
              <a:off x="3258" y="2445"/>
              <a:ext cx="426" cy="240"/>
              <a:chOff x="2148" y="384"/>
              <a:chExt cx="358" cy="384"/>
            </a:xfrm>
          </p:grpSpPr>
          <p:sp>
            <p:nvSpPr>
              <p:cNvPr id="68" name="Rectangle 55"/>
              <p:cNvSpPr>
                <a:spLocks noChangeArrowheads="1"/>
              </p:cNvSpPr>
              <p:nvPr/>
            </p:nvSpPr>
            <p:spPr bwMode="auto">
              <a:xfrm>
                <a:off x="2191" y="384"/>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8</a:t>
                </a:r>
                <a:endParaRPr lang="en-US" altLang="zh-CN" b="1"/>
              </a:p>
              <a:p>
                <a:pPr algn="ctr" eaLnBrk="0" hangingPunct="0"/>
                <a:endParaRPr lang="en-US" altLang="zh-CN" b="1"/>
              </a:p>
            </p:txBody>
          </p:sp>
          <p:sp>
            <p:nvSpPr>
              <p:cNvPr id="69" name="Rectangle 56"/>
              <p:cNvSpPr>
                <a:spLocks noChangeArrowheads="1"/>
              </p:cNvSpPr>
              <p:nvPr/>
            </p:nvSpPr>
            <p:spPr bwMode="auto">
              <a:xfrm>
                <a:off x="2148" y="384"/>
                <a:ext cx="358"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tIns="324000"/>
              <a:lstStyle/>
              <a:p>
                <a:endParaRPr lang="zh-CN" altLang="en-US"/>
              </a:p>
            </p:txBody>
          </p:sp>
        </p:grpSp>
        <p:grpSp>
          <p:nvGrpSpPr>
            <p:cNvPr id="59" name="Group 57"/>
            <p:cNvGrpSpPr/>
            <p:nvPr/>
          </p:nvGrpSpPr>
          <p:grpSpPr bwMode="auto">
            <a:xfrm>
              <a:off x="3684" y="2445"/>
              <a:ext cx="426" cy="240"/>
              <a:chOff x="2506" y="384"/>
              <a:chExt cx="358" cy="384"/>
            </a:xfrm>
          </p:grpSpPr>
          <p:sp>
            <p:nvSpPr>
              <p:cNvPr id="66" name="Rectangle 58"/>
              <p:cNvSpPr>
                <a:spLocks noChangeArrowheads="1"/>
              </p:cNvSpPr>
              <p:nvPr/>
            </p:nvSpPr>
            <p:spPr bwMode="auto">
              <a:xfrm>
                <a:off x="2549" y="384"/>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13</a:t>
                </a:r>
                <a:endParaRPr lang="en-US" altLang="zh-CN" b="1"/>
              </a:p>
              <a:p>
                <a:pPr algn="ctr" eaLnBrk="0" hangingPunct="0"/>
                <a:endParaRPr lang="en-US" altLang="zh-CN" b="1"/>
              </a:p>
            </p:txBody>
          </p:sp>
          <p:sp>
            <p:nvSpPr>
              <p:cNvPr id="67" name="Rectangle 59"/>
              <p:cNvSpPr>
                <a:spLocks noChangeArrowheads="1"/>
              </p:cNvSpPr>
              <p:nvPr/>
            </p:nvSpPr>
            <p:spPr bwMode="auto">
              <a:xfrm>
                <a:off x="2506" y="384"/>
                <a:ext cx="358"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tIns="324000"/>
              <a:lstStyle/>
              <a:p>
                <a:endParaRPr lang="zh-CN" altLang="en-US"/>
              </a:p>
            </p:txBody>
          </p:sp>
        </p:grpSp>
        <p:grpSp>
          <p:nvGrpSpPr>
            <p:cNvPr id="60" name="Group 60"/>
            <p:cNvGrpSpPr/>
            <p:nvPr/>
          </p:nvGrpSpPr>
          <p:grpSpPr bwMode="auto">
            <a:xfrm>
              <a:off x="4110" y="2445"/>
              <a:ext cx="426" cy="240"/>
              <a:chOff x="2864" y="384"/>
              <a:chExt cx="358" cy="384"/>
            </a:xfrm>
          </p:grpSpPr>
          <p:sp>
            <p:nvSpPr>
              <p:cNvPr id="64" name="Rectangle 61"/>
              <p:cNvSpPr>
                <a:spLocks noChangeArrowheads="1"/>
              </p:cNvSpPr>
              <p:nvPr/>
            </p:nvSpPr>
            <p:spPr bwMode="auto">
              <a:xfrm>
                <a:off x="2907" y="384"/>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21</a:t>
                </a:r>
                <a:endParaRPr lang="en-US" altLang="zh-CN" b="1"/>
              </a:p>
              <a:p>
                <a:pPr algn="ctr" eaLnBrk="0" hangingPunct="0"/>
                <a:endParaRPr lang="en-US" altLang="zh-CN" b="1"/>
              </a:p>
            </p:txBody>
          </p:sp>
          <p:sp>
            <p:nvSpPr>
              <p:cNvPr id="65" name="Rectangle 62"/>
              <p:cNvSpPr>
                <a:spLocks noChangeArrowheads="1"/>
              </p:cNvSpPr>
              <p:nvPr/>
            </p:nvSpPr>
            <p:spPr bwMode="auto">
              <a:xfrm>
                <a:off x="2864" y="384"/>
                <a:ext cx="358"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tIns="324000"/>
              <a:lstStyle/>
              <a:p>
                <a:endParaRPr lang="zh-CN" altLang="en-US"/>
              </a:p>
            </p:txBody>
          </p:sp>
        </p:grpSp>
        <p:grpSp>
          <p:nvGrpSpPr>
            <p:cNvPr id="61" name="Group 63"/>
            <p:cNvGrpSpPr/>
            <p:nvPr/>
          </p:nvGrpSpPr>
          <p:grpSpPr bwMode="auto">
            <a:xfrm>
              <a:off x="4536" y="2445"/>
              <a:ext cx="426" cy="240"/>
              <a:chOff x="3222" y="384"/>
              <a:chExt cx="358" cy="384"/>
            </a:xfrm>
          </p:grpSpPr>
          <p:sp>
            <p:nvSpPr>
              <p:cNvPr id="62" name="Rectangle 64"/>
              <p:cNvSpPr>
                <a:spLocks noChangeArrowheads="1"/>
              </p:cNvSpPr>
              <p:nvPr/>
            </p:nvSpPr>
            <p:spPr bwMode="auto">
              <a:xfrm>
                <a:off x="3265" y="384"/>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24000" anchor="ctr"/>
              <a:lstStyle/>
              <a:p>
                <a:pPr algn="ctr"/>
                <a:r>
                  <a:rPr lang="en-US" altLang="zh-CN" b="1"/>
                  <a:t>34</a:t>
                </a:r>
                <a:endParaRPr lang="en-US" altLang="zh-CN" b="1"/>
              </a:p>
              <a:p>
                <a:pPr algn="ctr" eaLnBrk="0" hangingPunct="0"/>
                <a:endParaRPr lang="en-US" altLang="zh-CN" b="1"/>
              </a:p>
            </p:txBody>
          </p:sp>
          <p:sp>
            <p:nvSpPr>
              <p:cNvPr id="63" name="Rectangle 65"/>
              <p:cNvSpPr>
                <a:spLocks noChangeArrowheads="1"/>
              </p:cNvSpPr>
              <p:nvPr/>
            </p:nvSpPr>
            <p:spPr bwMode="auto">
              <a:xfrm>
                <a:off x="3222" y="384"/>
                <a:ext cx="358"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tIns="324000"/>
              <a:lstStyle/>
              <a:p>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dissolve">
                                      <p:cBhvr>
                                        <p:cTn id="7" dur="500"/>
                                        <p:tgtEl>
                                          <p:spTgt spid="176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box(in)">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build="p"/>
      <p:bldP spid="3" grpId="0" animBg="1"/>
      <p:bldP spid="39" grpId="0" animBg="1"/>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09B6C422-8A33-41D1-9B1B-8C5420CE0BFF}" type="slidenum">
              <a:rPr lang="en-US" altLang="zh-CN" sz="1400" smtClean="0"/>
            </a:fld>
            <a:endParaRPr lang="en-US" altLang="zh-CN" sz="1400"/>
          </a:p>
        </p:txBody>
      </p:sp>
      <p:sp>
        <p:nvSpPr>
          <p:cNvPr id="41989" name="Rectangle 2"/>
          <p:cNvSpPr>
            <a:spLocks noGrp="1" noChangeArrowheads="1"/>
          </p:cNvSpPr>
          <p:nvPr>
            <p:ph type="title"/>
          </p:nvPr>
        </p:nvSpPr>
        <p:spPr>
          <a:xfrm>
            <a:off x="381000" y="692696"/>
            <a:ext cx="7772400" cy="685800"/>
          </a:xfrm>
        </p:spPr>
        <p:txBody>
          <a:bodyPr/>
          <a:lstStyle/>
          <a:p>
            <a:pPr eaLnBrk="1" hangingPunct="1"/>
            <a:r>
              <a:rPr lang="zh-CN" altLang="en-US"/>
              <a:t>动态规划算法的基本步骤</a:t>
            </a:r>
            <a:endParaRPr lang="zh-CN" altLang="en-US"/>
          </a:p>
        </p:txBody>
      </p:sp>
      <p:sp>
        <p:nvSpPr>
          <p:cNvPr id="41990" name="Rectangle 3"/>
          <p:cNvSpPr>
            <a:spLocks noGrp="1" noChangeArrowheads="1"/>
          </p:cNvSpPr>
          <p:nvPr>
            <p:ph type="body" idx="1"/>
          </p:nvPr>
        </p:nvSpPr>
        <p:spPr>
          <a:xfrm>
            <a:off x="609600" y="1607096"/>
            <a:ext cx="7848600" cy="1219200"/>
          </a:xfrm>
        </p:spPr>
        <p:txBody>
          <a:bodyPr/>
          <a:lstStyle/>
          <a:p>
            <a:pPr eaLnBrk="1" hangingPunct="1">
              <a:lnSpc>
                <a:spcPct val="120000"/>
              </a:lnSpc>
            </a:pPr>
            <a:r>
              <a:rPr lang="zh-CN" altLang="en-US"/>
              <a:t>实际应用中经常</a:t>
            </a:r>
            <a:r>
              <a:rPr lang="zh-CN" altLang="en-US">
                <a:ea typeface="楷体_GB2312" pitchFamily="49" charset="-122"/>
              </a:rPr>
              <a:t>不显式地</a:t>
            </a:r>
            <a:r>
              <a:rPr lang="zh-CN" altLang="en-US"/>
              <a:t>设计动态规划算法，按以下几个步骤进行：</a:t>
            </a:r>
            <a:endParaRPr lang="zh-CN" altLang="en-US"/>
          </a:p>
        </p:txBody>
      </p:sp>
      <p:sp>
        <p:nvSpPr>
          <p:cNvPr id="184324" name="Text Box 4"/>
          <p:cNvSpPr txBox="1">
            <a:spLocks noChangeArrowheads="1"/>
          </p:cNvSpPr>
          <p:nvPr/>
        </p:nvSpPr>
        <p:spPr bwMode="auto">
          <a:xfrm>
            <a:off x="838200" y="2924944"/>
            <a:ext cx="7620000" cy="32972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ea typeface="楷体_GB2312" pitchFamily="49" charset="-122"/>
              </a:rPr>
              <a:t>（</a:t>
            </a:r>
            <a:r>
              <a:rPr lang="en-US" altLang="zh-CN" sz="2800" b="1">
                <a:ea typeface="楷体_GB2312" pitchFamily="49" charset="-122"/>
              </a:rPr>
              <a:t>1</a:t>
            </a:r>
            <a:r>
              <a:rPr lang="zh-CN" altLang="en-US" sz="2800" b="1">
                <a:ea typeface="楷体_GB2312" pitchFamily="49" charset="-122"/>
              </a:rPr>
              <a:t>）分析</a:t>
            </a:r>
            <a:r>
              <a:rPr lang="zh-CN" altLang="en-US" sz="2800" b="1">
                <a:solidFill>
                  <a:srgbClr val="FF0000"/>
                </a:solidFill>
                <a:ea typeface="楷体_GB2312" pitchFamily="49" charset="-122"/>
              </a:rPr>
              <a:t>最优解</a:t>
            </a:r>
            <a:r>
              <a:rPr lang="zh-CN" altLang="en-US" sz="2800" b="1">
                <a:ea typeface="楷体_GB2312" pitchFamily="49" charset="-122"/>
              </a:rPr>
              <a:t>的性质，并刻画其结构特征。</a:t>
            </a:r>
            <a:endParaRPr lang="zh-CN" altLang="en-US" sz="2800" b="1">
              <a:ea typeface="楷体_GB2312" pitchFamily="49" charset="-122"/>
            </a:endParaRPr>
          </a:p>
          <a:p>
            <a:pPr eaLnBrk="1" hangingPunct="1">
              <a:spcBef>
                <a:spcPct val="50000"/>
              </a:spcBef>
            </a:pPr>
            <a:r>
              <a:rPr lang="zh-CN" altLang="en-US" sz="2800" b="1">
                <a:ea typeface="楷体_GB2312" pitchFamily="49" charset="-122"/>
              </a:rPr>
              <a:t>（</a:t>
            </a:r>
            <a:r>
              <a:rPr lang="en-US" altLang="zh-CN" sz="2800" b="1">
                <a:ea typeface="楷体_GB2312" pitchFamily="49" charset="-122"/>
              </a:rPr>
              <a:t>2</a:t>
            </a:r>
            <a:r>
              <a:rPr lang="zh-CN" altLang="en-US" sz="2800" b="1">
                <a:ea typeface="楷体_GB2312" pitchFamily="49" charset="-122"/>
              </a:rPr>
              <a:t>）递归地</a:t>
            </a:r>
            <a:r>
              <a:rPr lang="zh-CN" altLang="en-US" sz="2800" b="1">
                <a:solidFill>
                  <a:srgbClr val="FF0000"/>
                </a:solidFill>
                <a:ea typeface="楷体_GB2312" pitchFamily="49" charset="-122"/>
              </a:rPr>
              <a:t>定义最优值</a:t>
            </a:r>
            <a:r>
              <a:rPr lang="zh-CN" altLang="en-US" sz="2800" b="1">
                <a:ea typeface="楷体_GB2312" pitchFamily="49" charset="-122"/>
              </a:rPr>
              <a:t>。</a:t>
            </a:r>
            <a:endParaRPr lang="zh-CN" altLang="en-US" sz="2800" b="1">
              <a:ea typeface="楷体_GB2312" pitchFamily="49" charset="-122"/>
            </a:endParaRPr>
          </a:p>
          <a:p>
            <a:pPr eaLnBrk="1" hangingPunct="1">
              <a:spcBef>
                <a:spcPct val="50000"/>
              </a:spcBef>
            </a:pPr>
            <a:r>
              <a:rPr lang="zh-CN" altLang="en-US" sz="2800" b="1">
                <a:ea typeface="楷体_GB2312" pitchFamily="49" charset="-122"/>
              </a:rPr>
              <a:t>（</a:t>
            </a:r>
            <a:r>
              <a:rPr lang="en-US" altLang="zh-CN" sz="2800" b="1">
                <a:ea typeface="楷体_GB2312" pitchFamily="49" charset="-122"/>
              </a:rPr>
              <a:t>3</a:t>
            </a:r>
            <a:r>
              <a:rPr lang="zh-CN" altLang="en-US" sz="2800" b="1">
                <a:ea typeface="楷体_GB2312" pitchFamily="49" charset="-122"/>
              </a:rPr>
              <a:t>）以</a:t>
            </a:r>
            <a:r>
              <a:rPr lang="zh-CN" altLang="en-US" sz="2800" b="1">
                <a:solidFill>
                  <a:srgbClr val="000099"/>
                </a:solidFill>
                <a:ea typeface="楷体_GB2312" pitchFamily="49" charset="-122"/>
              </a:rPr>
              <a:t>自底向上的方式</a:t>
            </a:r>
            <a:r>
              <a:rPr lang="zh-CN" altLang="en-US" sz="2800" b="1">
                <a:ea typeface="楷体_GB2312" pitchFamily="49" charset="-122"/>
              </a:rPr>
              <a:t>或自顶向下的记忆化方法（备忘录法）</a:t>
            </a:r>
            <a:r>
              <a:rPr lang="zh-CN" altLang="en-US" sz="2800" b="1">
                <a:solidFill>
                  <a:srgbClr val="FF0000"/>
                </a:solidFill>
                <a:ea typeface="楷体_GB2312" pitchFamily="49" charset="-122"/>
              </a:rPr>
              <a:t>计算出最优值</a:t>
            </a:r>
            <a:r>
              <a:rPr lang="zh-CN" altLang="en-US" sz="2800" b="1">
                <a:ea typeface="楷体_GB2312" pitchFamily="49" charset="-122"/>
              </a:rPr>
              <a:t>。</a:t>
            </a:r>
            <a:endParaRPr lang="zh-CN" altLang="en-US" sz="2800" b="1">
              <a:ea typeface="楷体_GB2312" pitchFamily="49" charset="-122"/>
            </a:endParaRPr>
          </a:p>
          <a:p>
            <a:pPr eaLnBrk="1" hangingPunct="1">
              <a:spcBef>
                <a:spcPct val="50000"/>
              </a:spcBef>
            </a:pPr>
            <a:r>
              <a:rPr lang="zh-CN" altLang="en-US" sz="2800" b="1">
                <a:ea typeface="楷体_GB2312" pitchFamily="49" charset="-122"/>
              </a:rPr>
              <a:t>（</a:t>
            </a:r>
            <a:r>
              <a:rPr lang="en-US" altLang="zh-CN" sz="2800" b="1">
                <a:ea typeface="楷体_GB2312" pitchFamily="49" charset="-122"/>
              </a:rPr>
              <a:t>4</a:t>
            </a:r>
            <a:r>
              <a:rPr lang="zh-CN" altLang="en-US" sz="2800" b="1">
                <a:ea typeface="楷体_GB2312" pitchFamily="49" charset="-122"/>
              </a:rPr>
              <a:t>）根据计算最优值时得到的信息，</a:t>
            </a:r>
            <a:r>
              <a:rPr lang="zh-CN" altLang="en-US" sz="2800" b="1">
                <a:solidFill>
                  <a:srgbClr val="FF0000"/>
                </a:solidFill>
                <a:ea typeface="楷体_GB2312" pitchFamily="49" charset="-122"/>
              </a:rPr>
              <a:t>构造</a:t>
            </a:r>
            <a:r>
              <a:rPr lang="zh-CN" altLang="en-US" sz="2800" b="1">
                <a:ea typeface="楷体_GB2312" pitchFamily="49" charset="-122"/>
              </a:rPr>
              <a:t>一个</a:t>
            </a:r>
            <a:r>
              <a:rPr lang="zh-CN" altLang="en-US" sz="2800" b="1">
                <a:solidFill>
                  <a:srgbClr val="FF0000"/>
                </a:solidFill>
                <a:ea typeface="楷体_GB2312" pitchFamily="49" charset="-122"/>
              </a:rPr>
              <a:t>最优解</a:t>
            </a:r>
            <a:r>
              <a:rPr lang="zh-CN" altLang="en-US" sz="2800" b="1">
                <a:ea typeface="楷体_GB2312" pitchFamily="49" charset="-122"/>
              </a:rPr>
              <a:t>。</a:t>
            </a:r>
            <a:endParaRPr lang="zh-CN" altLang="en-US" sz="2800" b="1">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24">
                                            <p:txEl>
                                              <p:pRg st="0" end="0"/>
                                            </p:txEl>
                                          </p:spTgt>
                                        </p:tgtEl>
                                        <p:attrNameLst>
                                          <p:attrName>style.visibility</p:attrName>
                                        </p:attrNameLst>
                                      </p:cBhvr>
                                      <p:to>
                                        <p:strVal val="visible"/>
                                      </p:to>
                                    </p:set>
                                    <p:animEffect transition="in" filter="wipe(left)">
                                      <p:cBhvr>
                                        <p:cTn id="7" dur="500"/>
                                        <p:tgtEl>
                                          <p:spTgt spid="1843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24">
                                            <p:txEl>
                                              <p:pRg st="1" end="1"/>
                                            </p:txEl>
                                          </p:spTgt>
                                        </p:tgtEl>
                                        <p:attrNameLst>
                                          <p:attrName>style.visibility</p:attrName>
                                        </p:attrNameLst>
                                      </p:cBhvr>
                                      <p:to>
                                        <p:strVal val="visible"/>
                                      </p:to>
                                    </p:set>
                                    <p:animEffect transition="in" filter="wipe(left)">
                                      <p:cBhvr>
                                        <p:cTn id="12" dur="500"/>
                                        <p:tgtEl>
                                          <p:spTgt spid="1843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24">
                                            <p:txEl>
                                              <p:pRg st="2" end="2"/>
                                            </p:txEl>
                                          </p:spTgt>
                                        </p:tgtEl>
                                        <p:attrNameLst>
                                          <p:attrName>style.visibility</p:attrName>
                                        </p:attrNameLst>
                                      </p:cBhvr>
                                      <p:to>
                                        <p:strVal val="visible"/>
                                      </p:to>
                                    </p:set>
                                    <p:animEffect transition="in" filter="wipe(left)">
                                      <p:cBhvr>
                                        <p:cTn id="17" dur="500"/>
                                        <p:tgtEl>
                                          <p:spTgt spid="1843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24">
                                            <p:txEl>
                                              <p:pRg st="3" end="3"/>
                                            </p:txEl>
                                          </p:spTgt>
                                        </p:tgtEl>
                                        <p:attrNameLst>
                                          <p:attrName>style.visibility</p:attrName>
                                        </p:attrNameLst>
                                      </p:cBhvr>
                                      <p:to>
                                        <p:strVal val="visible"/>
                                      </p:to>
                                    </p:set>
                                    <p:animEffect transition="in" filter="wipe(left)">
                                      <p:cBhvr>
                                        <p:cTn id="22" dur="500"/>
                                        <p:tgtEl>
                                          <p:spTgt spid="1843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1AC237D2-80F1-46DA-991C-A754A306DFA7}" type="slidenum">
              <a:rPr lang="en-US" altLang="zh-CN" sz="1400" smtClean="0"/>
            </a:fld>
            <a:endParaRPr lang="en-US" altLang="zh-CN" sz="1400"/>
          </a:p>
        </p:txBody>
      </p:sp>
      <p:sp>
        <p:nvSpPr>
          <p:cNvPr id="3079" name="Rectangle 2"/>
          <p:cNvSpPr>
            <a:spLocks noGrp="1" noChangeArrowheads="1"/>
          </p:cNvSpPr>
          <p:nvPr>
            <p:ph type="title"/>
          </p:nvPr>
        </p:nvSpPr>
        <p:spPr>
          <a:xfrm>
            <a:off x="760040" y="557808"/>
            <a:ext cx="7772400" cy="1143000"/>
          </a:xfrm>
        </p:spPr>
        <p:txBody>
          <a:bodyPr/>
          <a:lstStyle/>
          <a:p>
            <a:pPr eaLnBrk="1" hangingPunct="1"/>
            <a:r>
              <a:rPr lang="zh-CN" altLang="en-US" dirty="0"/>
              <a:t>矩阵连乘问题</a:t>
            </a:r>
            <a:endParaRPr lang="zh-CN" altLang="en-US" dirty="0"/>
          </a:p>
        </p:txBody>
      </p:sp>
      <p:sp>
        <p:nvSpPr>
          <p:cNvPr id="3080" name="Rectangle 3"/>
          <p:cNvSpPr>
            <a:spLocks noGrp="1" noChangeArrowheads="1"/>
          </p:cNvSpPr>
          <p:nvPr>
            <p:ph type="body" idx="1"/>
          </p:nvPr>
        </p:nvSpPr>
        <p:spPr>
          <a:xfrm>
            <a:off x="685800" y="1524000"/>
            <a:ext cx="7772400" cy="762000"/>
          </a:xfrm>
        </p:spPr>
        <p:txBody>
          <a:bodyPr/>
          <a:lstStyle/>
          <a:p>
            <a:pPr eaLnBrk="1" hangingPunct="1">
              <a:lnSpc>
                <a:spcPct val="120000"/>
              </a:lnSpc>
            </a:pPr>
            <a:r>
              <a:rPr lang="zh-CN" altLang="en-US"/>
              <a:t>两个矩阵相乘：</a:t>
            </a:r>
            <a:endParaRPr lang="zh-CN" altLang="en-US"/>
          </a:p>
        </p:txBody>
      </p:sp>
      <p:graphicFrame>
        <p:nvGraphicFramePr>
          <p:cNvPr id="3074" name="Object 4"/>
          <p:cNvGraphicFramePr>
            <a:graphicFrameLocks noChangeAspect="1"/>
          </p:cNvGraphicFramePr>
          <p:nvPr/>
        </p:nvGraphicFramePr>
        <p:xfrm>
          <a:off x="3200400" y="2209800"/>
          <a:ext cx="2438400" cy="963613"/>
        </p:xfrm>
        <a:graphic>
          <a:graphicData uri="http://schemas.openxmlformats.org/presentationml/2006/ole">
            <mc:AlternateContent xmlns:mc="http://schemas.openxmlformats.org/markup-compatibility/2006">
              <mc:Choice xmlns:v="urn:schemas-microsoft-com:vml" Requires="v">
                <p:oleObj spid="_x0000_s21612" name="Equation" r:id="rId1" imgW="1091565" imgH="431800" progId="Equation.3">
                  <p:embed/>
                </p:oleObj>
              </mc:Choice>
              <mc:Fallback>
                <p:oleObj name="Equation" r:id="rId1" imgW="1091565" imgH="431800" progId="Equation.3">
                  <p:embed/>
                  <p:pic>
                    <p:nvPicPr>
                      <p:cNvPr id="0" name="Picture 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209800"/>
                        <a:ext cx="2438400"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01" name="Object 5"/>
          <p:cNvGraphicFramePr>
            <a:graphicFrameLocks noChangeAspect="1"/>
          </p:cNvGraphicFramePr>
          <p:nvPr/>
        </p:nvGraphicFramePr>
        <p:xfrm>
          <a:off x="304800" y="3429000"/>
          <a:ext cx="8534400" cy="2122488"/>
        </p:xfrm>
        <a:graphic>
          <a:graphicData uri="http://schemas.openxmlformats.org/presentationml/2006/ole">
            <mc:AlternateContent xmlns:mc="http://schemas.openxmlformats.org/markup-compatibility/2006">
              <mc:Choice xmlns:v="urn:schemas-microsoft-com:vml" Requires="v">
                <p:oleObj spid="_x0000_s21613" name="Equation" r:id="rId3" imgW="4699000" imgH="1168400" progId="Equation.3">
                  <p:embed/>
                </p:oleObj>
              </mc:Choice>
              <mc:Fallback>
                <p:oleObj name="Equation" r:id="rId3" imgW="4699000" imgH="1168400" progId="Equation.3">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429000"/>
                        <a:ext cx="8534400" cy="212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3" name="Rectangle 7"/>
          <p:cNvSpPr>
            <a:spLocks noChangeArrowheads="1"/>
          </p:cNvSpPr>
          <p:nvPr/>
        </p:nvSpPr>
        <p:spPr bwMode="auto">
          <a:xfrm>
            <a:off x="1219200" y="3352800"/>
            <a:ext cx="2133600" cy="4572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3304" name="Rectangle 8"/>
          <p:cNvSpPr>
            <a:spLocks noChangeArrowheads="1"/>
          </p:cNvSpPr>
          <p:nvPr/>
        </p:nvSpPr>
        <p:spPr bwMode="auto">
          <a:xfrm>
            <a:off x="4114800" y="3581400"/>
            <a:ext cx="533400" cy="18288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3301"/>
                                        </p:tgtEl>
                                        <p:attrNameLst>
                                          <p:attrName>style.visibility</p:attrName>
                                        </p:attrNameLst>
                                      </p:cBhvr>
                                      <p:to>
                                        <p:strVal val="visible"/>
                                      </p:to>
                                    </p:set>
                                    <p:animEffect transition="in" filter="dissolve">
                                      <p:cBhvr>
                                        <p:cTn id="7" dur="500"/>
                                        <p:tgtEl>
                                          <p:spTgt spid="18330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83303"/>
                                        </p:tgtEl>
                                        <p:attrNameLst>
                                          <p:attrName>style.visibility</p:attrName>
                                        </p:attrNameLst>
                                      </p:cBhvr>
                                      <p:to>
                                        <p:strVal val="visible"/>
                                      </p:to>
                                    </p:set>
                                    <p:animEffect transition="in" filter="barn(inHorizontal)">
                                      <p:cBhvr>
                                        <p:cTn id="12" dur="500"/>
                                        <p:tgtEl>
                                          <p:spTgt spid="18330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83304"/>
                                        </p:tgtEl>
                                        <p:attrNameLst>
                                          <p:attrName>style.visibility</p:attrName>
                                        </p:attrNameLst>
                                      </p:cBhvr>
                                      <p:to>
                                        <p:strVal val="visible"/>
                                      </p:to>
                                    </p:set>
                                    <p:animEffect transition="in" filter="barn(inVertical)">
                                      <p:cBhvr>
                                        <p:cTn id="17" dur="500"/>
                                        <p:tgtEl>
                                          <p:spTgt spid="183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3" grpId="0" animBg="1"/>
      <p:bldP spid="18330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6BFBF32C-C2F3-4DF7-ADF2-4DF25B669E52}" type="slidenum">
              <a:rPr lang="en-US" altLang="zh-CN" sz="1400" smtClean="0"/>
            </a:fld>
            <a:endParaRPr lang="en-US" altLang="zh-CN" sz="1400"/>
          </a:p>
        </p:txBody>
      </p:sp>
      <p:sp>
        <p:nvSpPr>
          <p:cNvPr id="4102" name="Rectangle 2"/>
          <p:cNvSpPr>
            <a:spLocks noGrp="1" noChangeArrowheads="1"/>
          </p:cNvSpPr>
          <p:nvPr>
            <p:ph type="title"/>
          </p:nvPr>
        </p:nvSpPr>
        <p:spPr>
          <a:xfrm>
            <a:off x="304800" y="582960"/>
            <a:ext cx="7772400" cy="685800"/>
          </a:xfrm>
        </p:spPr>
        <p:txBody>
          <a:bodyPr/>
          <a:lstStyle/>
          <a:p>
            <a:pPr eaLnBrk="1" hangingPunct="1"/>
            <a:r>
              <a:rPr lang="zh-CN" altLang="en-US" dirty="0"/>
              <a:t>分析</a:t>
            </a:r>
            <a:endParaRPr lang="zh-CN" altLang="en-US" dirty="0"/>
          </a:p>
        </p:txBody>
      </p:sp>
      <p:sp>
        <p:nvSpPr>
          <p:cNvPr id="182275" name="Rectangle 3"/>
          <p:cNvSpPr>
            <a:spLocks noGrp="1" noChangeArrowheads="1"/>
          </p:cNvSpPr>
          <p:nvPr>
            <p:ph type="body" idx="1"/>
          </p:nvPr>
        </p:nvSpPr>
        <p:spPr>
          <a:xfrm>
            <a:off x="533400" y="1219200"/>
            <a:ext cx="8077200" cy="1752600"/>
          </a:xfrm>
        </p:spPr>
        <p:txBody>
          <a:bodyPr/>
          <a:lstStyle/>
          <a:p>
            <a:pPr eaLnBrk="1" hangingPunct="1">
              <a:lnSpc>
                <a:spcPct val="120000"/>
              </a:lnSpc>
            </a:pPr>
            <a:r>
              <a:rPr lang="zh-CN" altLang="en-US" dirty="0"/>
              <a:t>若</a:t>
            </a:r>
            <a:r>
              <a:rPr lang="en-US" altLang="zh-CN" dirty="0"/>
              <a:t>A</a:t>
            </a:r>
            <a:r>
              <a:rPr lang="zh-CN" altLang="en-US" dirty="0"/>
              <a:t>是一个</a:t>
            </a:r>
            <a:r>
              <a:rPr lang="en-US" altLang="zh-CN" dirty="0" err="1">
                <a:solidFill>
                  <a:srgbClr val="C00000"/>
                </a:solidFill>
                <a:ea typeface="楷体_GB2312" pitchFamily="49" charset="-122"/>
              </a:rPr>
              <a:t>p×q</a:t>
            </a:r>
            <a:r>
              <a:rPr lang="zh-CN" altLang="en-US" dirty="0">
                <a:solidFill>
                  <a:srgbClr val="C00000"/>
                </a:solidFill>
                <a:ea typeface="楷体_GB2312" pitchFamily="49" charset="-122"/>
              </a:rPr>
              <a:t>的矩阵</a:t>
            </a:r>
            <a:r>
              <a:rPr lang="zh-CN" altLang="en-US" dirty="0"/>
              <a:t>，</a:t>
            </a:r>
            <a:r>
              <a:rPr lang="en-US" altLang="zh-CN" dirty="0"/>
              <a:t>B</a:t>
            </a:r>
            <a:r>
              <a:rPr lang="zh-CN" altLang="en-US" dirty="0"/>
              <a:t>是一个</a:t>
            </a:r>
            <a:r>
              <a:rPr lang="en-US" altLang="zh-CN" dirty="0" err="1">
                <a:solidFill>
                  <a:srgbClr val="C00000"/>
                </a:solidFill>
                <a:ea typeface="楷体_GB2312" pitchFamily="49" charset="-122"/>
              </a:rPr>
              <a:t>q×r</a:t>
            </a:r>
            <a:r>
              <a:rPr lang="zh-CN" altLang="en-US" dirty="0">
                <a:solidFill>
                  <a:srgbClr val="C00000"/>
                </a:solidFill>
                <a:ea typeface="楷体_GB2312" pitchFamily="49" charset="-122"/>
              </a:rPr>
              <a:t>的矩阵</a:t>
            </a:r>
            <a:r>
              <a:rPr lang="zh-CN" altLang="en-US" dirty="0"/>
              <a:t>，则其乘积</a:t>
            </a:r>
            <a:r>
              <a:rPr lang="en-US" altLang="zh-CN" dirty="0"/>
              <a:t>C=AB</a:t>
            </a:r>
            <a:r>
              <a:rPr lang="zh-CN" altLang="en-US" dirty="0"/>
              <a:t>是一个</a:t>
            </a:r>
            <a:r>
              <a:rPr lang="en-US" altLang="zh-CN" dirty="0" err="1">
                <a:solidFill>
                  <a:srgbClr val="C00000"/>
                </a:solidFill>
                <a:ea typeface="楷体_GB2312" pitchFamily="49" charset="-122"/>
              </a:rPr>
              <a:t>p×r</a:t>
            </a:r>
            <a:r>
              <a:rPr lang="zh-CN" altLang="en-US" dirty="0">
                <a:solidFill>
                  <a:srgbClr val="C00000"/>
                </a:solidFill>
                <a:ea typeface="楷体_GB2312" pitchFamily="49" charset="-122"/>
              </a:rPr>
              <a:t>的矩阵</a:t>
            </a:r>
            <a:r>
              <a:rPr lang="zh-CN" altLang="en-US" dirty="0"/>
              <a:t>。其标准计算公式为：</a:t>
            </a:r>
            <a:endParaRPr lang="zh-CN" altLang="en-US" dirty="0"/>
          </a:p>
        </p:txBody>
      </p:sp>
      <p:graphicFrame>
        <p:nvGraphicFramePr>
          <p:cNvPr id="182276" name="Object 4"/>
          <p:cNvGraphicFramePr>
            <a:graphicFrameLocks noChangeAspect="1"/>
          </p:cNvGraphicFramePr>
          <p:nvPr/>
        </p:nvGraphicFramePr>
        <p:xfrm>
          <a:off x="1905000" y="2938710"/>
          <a:ext cx="5322888" cy="922338"/>
        </p:xfrm>
        <a:graphic>
          <a:graphicData uri="http://schemas.openxmlformats.org/presentationml/2006/ole">
            <mc:AlternateContent xmlns:mc="http://schemas.openxmlformats.org/markup-compatibility/2006">
              <mc:Choice xmlns:v="urn:schemas-microsoft-com:vml" Requires="v">
                <p:oleObj spid="_x0000_s22585" name="Equation" r:id="rId1" imgW="2273300" imgH="444500" progId="Equation.3">
                  <p:embed/>
                </p:oleObj>
              </mc:Choice>
              <mc:Fallback>
                <p:oleObj name="Equation" r:id="rId1" imgW="2273300" imgH="444500" progId="Equation.3">
                  <p:embed/>
                  <p:pic>
                    <p:nvPicPr>
                      <p:cNvPr id="0" name="Picture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38710"/>
                        <a:ext cx="5322888" cy="922338"/>
                      </a:xfrm>
                      <a:prstGeom prst="rect">
                        <a:avLst/>
                      </a:prstGeom>
                      <a:solidFill>
                        <a:srgbClr val="99CCFF"/>
                      </a:solidFill>
                    </p:spPr>
                  </p:pic>
                </p:oleObj>
              </mc:Fallback>
            </mc:AlternateContent>
          </a:graphicData>
        </a:graphic>
      </p:graphicFrame>
      <p:sp>
        <p:nvSpPr>
          <p:cNvPr id="182277" name="Rectangle 5"/>
          <p:cNvSpPr>
            <a:spLocks noChangeArrowheads="1"/>
          </p:cNvSpPr>
          <p:nvPr/>
        </p:nvSpPr>
        <p:spPr bwMode="auto">
          <a:xfrm>
            <a:off x="533400" y="3810000"/>
            <a:ext cx="7924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FontTx/>
              <a:buChar char="•"/>
            </a:pPr>
            <a:r>
              <a:rPr kumimoji="0" lang="zh-CN" altLang="en-US" sz="2800" b="1" dirty="0"/>
              <a:t>由该公式知计算</a:t>
            </a:r>
            <a:r>
              <a:rPr kumimoji="0" lang="en-US" altLang="zh-CN" sz="2800" b="1" dirty="0"/>
              <a:t>C=AB</a:t>
            </a:r>
            <a:r>
              <a:rPr kumimoji="0" lang="zh-CN" altLang="en-US" sz="2800" b="1" dirty="0">
                <a:solidFill>
                  <a:srgbClr val="C00000"/>
                </a:solidFill>
                <a:ea typeface="楷体_GB2312" pitchFamily="49" charset="-122"/>
              </a:rPr>
              <a:t>总共需要</a:t>
            </a:r>
            <a:r>
              <a:rPr kumimoji="0" lang="en-US" altLang="zh-CN" sz="2800" b="1" dirty="0" err="1">
                <a:solidFill>
                  <a:srgbClr val="C00000"/>
                </a:solidFill>
                <a:ea typeface="楷体_GB2312" pitchFamily="49" charset="-122"/>
              </a:rPr>
              <a:t>pqr</a:t>
            </a:r>
            <a:r>
              <a:rPr kumimoji="0" lang="zh-CN" altLang="en-US" sz="2800" b="1" dirty="0">
                <a:solidFill>
                  <a:srgbClr val="C00000"/>
                </a:solidFill>
                <a:ea typeface="楷体_GB2312" pitchFamily="49" charset="-122"/>
              </a:rPr>
              <a:t>次的</a:t>
            </a:r>
            <a:r>
              <a:rPr kumimoji="0" lang="zh-CN" altLang="en-US" sz="2800" b="1" u="sng" dirty="0">
                <a:solidFill>
                  <a:srgbClr val="C00000"/>
                </a:solidFill>
                <a:ea typeface="楷体_GB2312" pitchFamily="49" charset="-122"/>
              </a:rPr>
              <a:t>数乘</a:t>
            </a:r>
            <a:r>
              <a:rPr kumimoji="0" lang="zh-CN" altLang="en-US" sz="2800" b="1" dirty="0"/>
              <a:t>。</a:t>
            </a:r>
            <a:endParaRPr kumimoji="0" lang="zh-CN" altLang="en-US" sz="2800" b="1" dirty="0"/>
          </a:p>
          <a:p>
            <a:pPr marL="342900" indent="-342900">
              <a:lnSpc>
                <a:spcPct val="120000"/>
              </a:lnSpc>
              <a:spcBef>
                <a:spcPct val="20000"/>
              </a:spcBef>
              <a:buFontTx/>
              <a:buChar char="•"/>
            </a:pPr>
            <a:r>
              <a:rPr kumimoji="0" lang="zh-CN" altLang="en-US" sz="2800" b="1" dirty="0"/>
              <a:t>现在的问题是，给定</a:t>
            </a:r>
            <a:r>
              <a:rPr kumimoji="0" lang="en-US" altLang="zh-CN" sz="2800" b="1" dirty="0"/>
              <a:t>n</a:t>
            </a:r>
            <a:r>
              <a:rPr kumimoji="0" lang="zh-CN" altLang="en-US" sz="2800" b="1" dirty="0"/>
              <a:t>个矩阵</a:t>
            </a:r>
            <a:r>
              <a:rPr kumimoji="0" lang="en-US" altLang="zh-CN" sz="2800" b="1" dirty="0"/>
              <a:t>{A</a:t>
            </a:r>
            <a:r>
              <a:rPr kumimoji="0" lang="en-US" altLang="zh-CN" sz="2800" b="1" baseline="-25000" dirty="0"/>
              <a:t>1</a:t>
            </a:r>
            <a:r>
              <a:rPr kumimoji="0" lang="en-US" altLang="zh-CN" sz="2800" b="1" dirty="0"/>
              <a:t>,A</a:t>
            </a:r>
            <a:r>
              <a:rPr kumimoji="0" lang="en-US" altLang="zh-CN" sz="2800" b="1" baseline="-25000" dirty="0"/>
              <a:t>2</a:t>
            </a:r>
            <a:r>
              <a:rPr kumimoji="0" lang="en-US" altLang="zh-CN" sz="2800" b="1" dirty="0"/>
              <a:t>,…,A</a:t>
            </a:r>
            <a:r>
              <a:rPr kumimoji="0" lang="en-US" altLang="zh-CN" sz="2800" b="1" baseline="-25000" dirty="0"/>
              <a:t>n</a:t>
            </a:r>
            <a:r>
              <a:rPr kumimoji="0" lang="en-US" altLang="zh-CN" sz="2800" b="1" dirty="0"/>
              <a:t>}</a:t>
            </a:r>
            <a:r>
              <a:rPr kumimoji="0" lang="zh-CN" altLang="en-US" sz="2800" b="1" dirty="0"/>
              <a:t>。其中</a:t>
            </a:r>
            <a:r>
              <a:rPr kumimoji="0" lang="en-US" altLang="zh-CN" sz="2800" b="1" dirty="0"/>
              <a:t>A</a:t>
            </a:r>
            <a:r>
              <a:rPr kumimoji="0" lang="en-US" altLang="zh-CN" sz="2800" b="1" baseline="-25000" dirty="0"/>
              <a:t>i</a:t>
            </a:r>
            <a:r>
              <a:rPr kumimoji="0" lang="zh-CN" altLang="en-US" sz="2800" b="1" dirty="0"/>
              <a:t>与</a:t>
            </a:r>
            <a:r>
              <a:rPr kumimoji="0" lang="en-US" altLang="zh-CN" sz="2800" b="1" dirty="0"/>
              <a:t>A</a:t>
            </a:r>
            <a:r>
              <a:rPr kumimoji="0" lang="en-US" altLang="zh-CN" sz="2800" b="1" baseline="-25000" dirty="0"/>
              <a:t>i+1</a:t>
            </a:r>
            <a:r>
              <a:rPr kumimoji="0" lang="zh-CN" altLang="en-US" sz="2800" b="1" dirty="0"/>
              <a:t>是可乘的，</a:t>
            </a:r>
            <a:r>
              <a:rPr kumimoji="0" lang="en-US" altLang="zh-CN" sz="2800" b="1" dirty="0"/>
              <a:t>i=1,2,…,n-1</a:t>
            </a:r>
            <a:r>
              <a:rPr kumimoji="0" lang="zh-CN" altLang="en-US" sz="2800" b="1" dirty="0"/>
              <a:t>，要求计算出这</a:t>
            </a:r>
            <a:r>
              <a:rPr kumimoji="0" lang="en-US" altLang="zh-CN" sz="2800" b="1" dirty="0"/>
              <a:t>n</a:t>
            </a:r>
            <a:r>
              <a:rPr kumimoji="0" lang="zh-CN" altLang="en-US" sz="2800" b="1" dirty="0"/>
              <a:t>个矩阵的</a:t>
            </a:r>
            <a:r>
              <a:rPr kumimoji="0" lang="zh-CN" altLang="en-US" sz="2800" b="1" dirty="0">
                <a:solidFill>
                  <a:srgbClr val="C00000"/>
                </a:solidFill>
                <a:ea typeface="黑体" panose="02010609060101010101" pitchFamily="2" charset="-122"/>
              </a:rPr>
              <a:t>连乘积</a:t>
            </a:r>
            <a:r>
              <a:rPr kumimoji="0" lang="en-US" altLang="zh-CN" sz="2800" b="1" dirty="0">
                <a:solidFill>
                  <a:srgbClr val="C00000"/>
                </a:solidFill>
                <a:ea typeface="黑体" panose="02010609060101010101" pitchFamily="2" charset="-122"/>
              </a:rPr>
              <a:t>A</a:t>
            </a:r>
            <a:r>
              <a:rPr kumimoji="0" lang="en-US" altLang="zh-CN" sz="2800" b="1" baseline="-25000" dirty="0">
                <a:solidFill>
                  <a:srgbClr val="C00000"/>
                </a:solidFill>
                <a:ea typeface="黑体" panose="02010609060101010101" pitchFamily="2" charset="-122"/>
              </a:rPr>
              <a:t>1</a:t>
            </a:r>
            <a:r>
              <a:rPr kumimoji="0" lang="en-US" altLang="zh-CN" sz="2800" b="1" dirty="0">
                <a:solidFill>
                  <a:srgbClr val="C00000"/>
                </a:solidFill>
                <a:ea typeface="黑体" panose="02010609060101010101" pitchFamily="2" charset="-122"/>
              </a:rPr>
              <a:t>A</a:t>
            </a:r>
            <a:r>
              <a:rPr kumimoji="0" lang="en-US" altLang="zh-CN" sz="2800" b="1" baseline="-25000" dirty="0">
                <a:solidFill>
                  <a:srgbClr val="C00000"/>
                </a:solidFill>
                <a:ea typeface="黑体" panose="02010609060101010101" pitchFamily="2" charset="-122"/>
              </a:rPr>
              <a:t>2</a:t>
            </a:r>
            <a:r>
              <a:rPr kumimoji="0" lang="en-US" altLang="zh-CN" sz="2800" b="1" dirty="0">
                <a:solidFill>
                  <a:srgbClr val="C00000"/>
                </a:solidFill>
                <a:ea typeface="黑体" panose="02010609060101010101" pitchFamily="2" charset="-122"/>
              </a:rPr>
              <a:t>…A</a:t>
            </a:r>
            <a:r>
              <a:rPr kumimoji="0" lang="en-US" altLang="zh-CN" sz="2800" b="1" baseline="-25000" dirty="0">
                <a:solidFill>
                  <a:srgbClr val="C00000"/>
                </a:solidFill>
                <a:ea typeface="黑体" panose="02010609060101010101" pitchFamily="2" charset="-122"/>
              </a:rPr>
              <a:t>n</a:t>
            </a:r>
            <a:r>
              <a:rPr kumimoji="0" lang="zh-CN" altLang="en-US" sz="2800" b="1" dirty="0"/>
              <a:t>。</a:t>
            </a:r>
            <a:endParaRPr kumimoji="0" lang="zh-CN" altLang="en-US" sz="28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slide(fromBottom)">
                                      <p:cBhvr>
                                        <p:cTn id="7" dur="500"/>
                                        <p:tgtEl>
                                          <p:spTgt spid="182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2276"/>
                                        </p:tgtEl>
                                        <p:attrNameLst>
                                          <p:attrName>style.visibility</p:attrName>
                                        </p:attrNameLst>
                                      </p:cBhvr>
                                      <p:to>
                                        <p:strVal val="visible"/>
                                      </p:to>
                                    </p:set>
                                    <p:animEffect transition="in" filter="slide(fromBottom)">
                                      <p:cBhvr>
                                        <p:cTn id="12" dur="500"/>
                                        <p:tgtEl>
                                          <p:spTgt spid="18227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82277"/>
                                        </p:tgtEl>
                                        <p:attrNameLst>
                                          <p:attrName>style.visibility</p:attrName>
                                        </p:attrNameLst>
                                      </p:cBhvr>
                                      <p:to>
                                        <p:strVal val="visible"/>
                                      </p:to>
                                    </p:set>
                                    <p:animEffect transition="in" filter="slide(fromBottom)">
                                      <p:cBhvr>
                                        <p:cTn id="17" dur="500"/>
                                        <p:tgtEl>
                                          <p:spTgt spid="18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autoUpdateAnimBg="0" build="p"/>
      <p:bldP spid="18227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A15B68C4-1CF0-40F7-921D-B5ACE4D533FF}" type="datetime1">
              <a:rPr lang="zh-CN" altLang="en-US" sz="1400" smtClean="0"/>
            </a:fld>
            <a:endParaRPr lang="en-US" altLang="zh-CN" sz="1400"/>
          </a:p>
        </p:txBody>
      </p:sp>
      <p:sp>
        <p:nvSpPr>
          <p:cNvPr id="43011"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1400"/>
              <a:t>算法设计与分析</a:t>
            </a:r>
            <a:endParaRPr lang="en-US" altLang="zh-CN" sz="1400"/>
          </a:p>
        </p:txBody>
      </p:sp>
      <p:sp>
        <p:nvSpPr>
          <p:cNvPr id="4301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08436D97-96DE-4FCF-A734-29B551893D83}" type="slidenum">
              <a:rPr lang="en-US" altLang="zh-CN" sz="1400" smtClean="0"/>
            </a:fld>
            <a:endParaRPr lang="en-US" altLang="zh-CN" sz="1400"/>
          </a:p>
        </p:txBody>
      </p:sp>
      <p:sp>
        <p:nvSpPr>
          <p:cNvPr id="181251" name="Rectangle 3"/>
          <p:cNvSpPr>
            <a:spLocks noGrp="1" noChangeArrowheads="1"/>
          </p:cNvSpPr>
          <p:nvPr>
            <p:ph type="body" idx="1"/>
          </p:nvPr>
        </p:nvSpPr>
        <p:spPr>
          <a:xfrm>
            <a:off x="381000" y="956146"/>
            <a:ext cx="8458200" cy="4038600"/>
          </a:xfrm>
        </p:spPr>
        <p:txBody>
          <a:bodyPr/>
          <a:lstStyle/>
          <a:p>
            <a:pPr eaLnBrk="1" hangingPunct="1">
              <a:lnSpc>
                <a:spcPct val="120000"/>
              </a:lnSpc>
            </a:pPr>
            <a:r>
              <a:rPr lang="zh-CN" altLang="en-US" dirty="0"/>
              <a:t>由于矩阵乘法满足</a:t>
            </a:r>
            <a:r>
              <a:rPr lang="zh-CN" altLang="en-US" dirty="0">
                <a:solidFill>
                  <a:srgbClr val="C00000"/>
                </a:solidFill>
                <a:ea typeface="楷体_GB2312" pitchFamily="49" charset="-122"/>
              </a:rPr>
              <a:t>结合律</a:t>
            </a:r>
            <a:r>
              <a:rPr lang="zh-CN" altLang="en-US" dirty="0"/>
              <a:t>，所以连乘积的计算可以有许多不同的计算次序。这种计算次序可以用</a:t>
            </a:r>
            <a:r>
              <a:rPr lang="zh-CN" altLang="en-US" dirty="0">
                <a:solidFill>
                  <a:srgbClr val="C00000"/>
                </a:solidFill>
                <a:ea typeface="楷体_GB2312" pitchFamily="49" charset="-122"/>
              </a:rPr>
              <a:t>加括号</a:t>
            </a:r>
            <a:r>
              <a:rPr lang="zh-CN" altLang="en-US" dirty="0"/>
              <a:t>的方式来确定。</a:t>
            </a:r>
            <a:endParaRPr lang="zh-CN" altLang="en-US" dirty="0"/>
          </a:p>
          <a:p>
            <a:pPr eaLnBrk="1" hangingPunct="1">
              <a:lnSpc>
                <a:spcPct val="120000"/>
              </a:lnSpc>
            </a:pPr>
            <a:r>
              <a:rPr lang="zh-CN" altLang="en-US" dirty="0"/>
              <a:t>如果一个矩阵连乘积的计算</a:t>
            </a:r>
            <a:r>
              <a:rPr lang="zh-CN" altLang="en-US" dirty="0">
                <a:solidFill>
                  <a:srgbClr val="C00000"/>
                </a:solidFill>
              </a:rPr>
              <a:t>次序已完全确定</a:t>
            </a:r>
            <a:r>
              <a:rPr lang="zh-CN" altLang="en-US" dirty="0"/>
              <a:t>，也就是说该连乘积已</a:t>
            </a:r>
            <a:r>
              <a:rPr lang="zh-CN" altLang="en-US" dirty="0">
                <a:ea typeface="楷体_GB2312" pitchFamily="49" charset="-122"/>
              </a:rPr>
              <a:t>完全加括号</a:t>
            </a:r>
            <a:r>
              <a:rPr lang="zh-CN" altLang="en-US" dirty="0"/>
              <a:t>，则可以通过</a:t>
            </a:r>
            <a:r>
              <a:rPr lang="zh-CN" altLang="en-US" dirty="0">
                <a:solidFill>
                  <a:srgbClr val="C00000"/>
                </a:solidFill>
              </a:rPr>
              <a:t>反复调用两个矩阵相乘的标准算法</a:t>
            </a:r>
            <a:r>
              <a:rPr lang="zh-CN" altLang="en-US" dirty="0"/>
              <a:t>计算出矩阵连乘积。</a:t>
            </a:r>
            <a:endParaRPr lang="zh-CN" altLang="en-US" dirty="0"/>
          </a:p>
          <a:p>
            <a:pPr eaLnBrk="1" hangingPunct="1">
              <a:lnSpc>
                <a:spcPct val="120000"/>
              </a:lnSpc>
            </a:pPr>
            <a:r>
              <a:rPr lang="zh-CN" altLang="en-US" u="sng" dirty="0">
                <a:solidFill>
                  <a:schemeClr val="accent1"/>
                </a:solidFill>
                <a:ea typeface="楷体_GB2312" pitchFamily="49" charset="-122"/>
              </a:rPr>
              <a:t>例如</a:t>
            </a:r>
            <a:r>
              <a:rPr lang="zh-CN" altLang="en-US" dirty="0">
                <a:solidFill>
                  <a:schemeClr val="accent1"/>
                </a:solidFill>
                <a:ea typeface="楷体_GB2312" pitchFamily="49" charset="-122"/>
              </a:rPr>
              <a:t>：</a:t>
            </a:r>
            <a:r>
              <a:rPr lang="zh-CN" altLang="en-US" dirty="0"/>
              <a:t>矩阵连乘积</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a:t>
            </a:r>
            <a:r>
              <a:rPr lang="en-US" altLang="zh-CN" baseline="-25000" dirty="0"/>
              <a:t>4</a:t>
            </a:r>
            <a:r>
              <a:rPr lang="zh-CN" altLang="en-US" dirty="0"/>
              <a:t>。</a:t>
            </a:r>
            <a:endParaRPr lang="zh-CN" altLang="en-US" dirty="0"/>
          </a:p>
        </p:txBody>
      </p:sp>
      <p:sp>
        <p:nvSpPr>
          <p:cNvPr id="181252" name="Text Box 4"/>
          <p:cNvSpPr txBox="1">
            <a:spLocks noChangeArrowheads="1"/>
          </p:cNvSpPr>
          <p:nvPr/>
        </p:nvSpPr>
        <p:spPr bwMode="auto">
          <a:xfrm>
            <a:off x="685800" y="5147146"/>
            <a:ext cx="7924800" cy="9461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kumimoji="0" lang="en-US" altLang="zh-CN" sz="2800" b="1"/>
              <a:t>(A</a:t>
            </a:r>
            <a:r>
              <a:rPr kumimoji="0" lang="en-US" altLang="zh-CN" sz="2800" b="1" baseline="-25000"/>
              <a:t>1</a:t>
            </a:r>
            <a:r>
              <a:rPr kumimoji="0" lang="en-US" altLang="zh-CN" sz="2800" b="1"/>
              <a:t>(A</a:t>
            </a:r>
            <a:r>
              <a:rPr kumimoji="0" lang="en-US" altLang="zh-CN" sz="2800" b="1" baseline="-25000"/>
              <a:t>2</a:t>
            </a:r>
            <a:r>
              <a:rPr kumimoji="0" lang="en-US" altLang="zh-CN" sz="2800" b="1"/>
              <a:t>(A</a:t>
            </a:r>
            <a:r>
              <a:rPr kumimoji="0" lang="en-US" altLang="zh-CN" sz="2800" b="1" baseline="-25000"/>
              <a:t>3</a:t>
            </a:r>
            <a:r>
              <a:rPr kumimoji="0" lang="en-US" altLang="zh-CN" sz="2800" b="1"/>
              <a:t>A</a:t>
            </a:r>
            <a:r>
              <a:rPr kumimoji="0" lang="en-US" altLang="zh-CN" sz="2800" b="1" baseline="-25000"/>
              <a:t>4</a:t>
            </a:r>
            <a:r>
              <a:rPr kumimoji="0" lang="en-US" altLang="zh-CN" sz="2800" b="1"/>
              <a:t>))),  (A</a:t>
            </a:r>
            <a:r>
              <a:rPr kumimoji="0" lang="en-US" altLang="zh-CN" sz="2800" b="1" baseline="-25000"/>
              <a:t>1</a:t>
            </a:r>
            <a:r>
              <a:rPr kumimoji="0" lang="en-US" altLang="zh-CN" sz="2800" b="1"/>
              <a:t>((A</a:t>
            </a:r>
            <a:r>
              <a:rPr kumimoji="0" lang="en-US" altLang="zh-CN" sz="2800" b="1" baseline="-25000"/>
              <a:t>2</a:t>
            </a:r>
            <a:r>
              <a:rPr kumimoji="0" lang="en-US" altLang="zh-CN" sz="2800" b="1"/>
              <a:t>A</a:t>
            </a:r>
            <a:r>
              <a:rPr kumimoji="0" lang="en-US" altLang="zh-CN" sz="2800" b="1" baseline="-25000"/>
              <a:t>3</a:t>
            </a:r>
            <a:r>
              <a:rPr kumimoji="0" lang="en-US" altLang="zh-CN" sz="2800" b="1"/>
              <a:t>)A</a:t>
            </a:r>
            <a:r>
              <a:rPr kumimoji="0" lang="en-US" altLang="zh-CN" sz="2800" b="1" baseline="-25000"/>
              <a:t>4</a:t>
            </a:r>
            <a:r>
              <a:rPr kumimoji="0" lang="en-US" altLang="zh-CN" sz="2800" b="1"/>
              <a:t>)), ((A</a:t>
            </a:r>
            <a:r>
              <a:rPr kumimoji="0" lang="en-US" altLang="zh-CN" sz="2800" b="1" baseline="-25000"/>
              <a:t>1</a:t>
            </a:r>
            <a:r>
              <a:rPr kumimoji="0" lang="en-US" altLang="zh-CN" sz="2800" b="1"/>
              <a:t>A</a:t>
            </a:r>
            <a:r>
              <a:rPr kumimoji="0" lang="en-US" altLang="zh-CN" sz="2800" b="1" baseline="-25000"/>
              <a:t>2</a:t>
            </a:r>
            <a:r>
              <a:rPr kumimoji="0" lang="en-US" altLang="zh-CN" sz="2800" b="1"/>
              <a:t>)(A</a:t>
            </a:r>
            <a:r>
              <a:rPr kumimoji="0" lang="en-US" altLang="zh-CN" sz="2800" b="1" baseline="-25000"/>
              <a:t>3</a:t>
            </a:r>
            <a:r>
              <a:rPr kumimoji="0" lang="en-US" altLang="zh-CN" sz="2800" b="1"/>
              <a:t>A</a:t>
            </a:r>
            <a:r>
              <a:rPr kumimoji="0" lang="en-US" altLang="zh-CN" sz="2800" b="1" baseline="-25000"/>
              <a:t>4</a:t>
            </a:r>
            <a:r>
              <a:rPr kumimoji="0" lang="en-US" altLang="zh-CN" sz="2800" b="1"/>
              <a:t>)),  ((A</a:t>
            </a:r>
            <a:r>
              <a:rPr kumimoji="0" lang="en-US" altLang="zh-CN" sz="2800" b="1" baseline="-25000"/>
              <a:t>1</a:t>
            </a:r>
            <a:r>
              <a:rPr kumimoji="0" lang="en-US" altLang="zh-CN" sz="2800" b="1"/>
              <a:t>(A</a:t>
            </a:r>
            <a:r>
              <a:rPr kumimoji="0" lang="en-US" altLang="zh-CN" sz="2800" b="1" baseline="-25000"/>
              <a:t>2</a:t>
            </a:r>
            <a:r>
              <a:rPr kumimoji="0" lang="en-US" altLang="zh-CN" sz="2800" b="1"/>
              <a:t>A</a:t>
            </a:r>
            <a:r>
              <a:rPr kumimoji="0" lang="en-US" altLang="zh-CN" sz="2800" b="1" baseline="-25000"/>
              <a:t>3</a:t>
            </a:r>
            <a:r>
              <a:rPr kumimoji="0" lang="en-US" altLang="zh-CN" sz="2800" b="1"/>
              <a:t>))A</a:t>
            </a:r>
            <a:r>
              <a:rPr kumimoji="0" lang="en-US" altLang="zh-CN" sz="2800" b="1" baseline="-25000"/>
              <a:t>4</a:t>
            </a:r>
            <a:r>
              <a:rPr kumimoji="0" lang="en-US" altLang="zh-CN" sz="2800" b="1"/>
              <a:t>),   (((A</a:t>
            </a:r>
            <a:r>
              <a:rPr kumimoji="0" lang="en-US" altLang="zh-CN" sz="2800" b="1" baseline="-25000"/>
              <a:t>1</a:t>
            </a:r>
            <a:r>
              <a:rPr kumimoji="0" lang="en-US" altLang="zh-CN" sz="2800" b="1"/>
              <a:t>A</a:t>
            </a:r>
            <a:r>
              <a:rPr kumimoji="0" lang="en-US" altLang="zh-CN" sz="2800" b="1" baseline="-25000"/>
              <a:t>2</a:t>
            </a:r>
            <a:r>
              <a:rPr kumimoji="0" lang="en-US" altLang="zh-CN" sz="2800" b="1"/>
              <a:t>)A</a:t>
            </a:r>
            <a:r>
              <a:rPr kumimoji="0" lang="en-US" altLang="zh-CN" sz="2800" b="1" baseline="-25000"/>
              <a:t>3</a:t>
            </a:r>
            <a:r>
              <a:rPr kumimoji="0" lang="en-US" altLang="zh-CN" sz="2800" b="1"/>
              <a:t>)A</a:t>
            </a:r>
            <a:r>
              <a:rPr kumimoji="0" lang="en-US" altLang="zh-CN" sz="2800" b="1" baseline="-25000"/>
              <a:t>4</a:t>
            </a:r>
            <a:r>
              <a:rPr kumimoji="0" lang="en-US" altLang="zh-CN" sz="2800" b="1"/>
              <a:t>)</a:t>
            </a:r>
            <a:r>
              <a:rPr kumimoji="0" lang="zh-CN" altLang="en-US" sz="2800" b="1"/>
              <a:t>。</a:t>
            </a:r>
            <a:endParaRPr kumimoji="0" lang="zh-CN" altLang="en-US" sz="2800"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dissolve">
                                      <p:cBhvr>
                                        <p:cTn id="7" dur="500"/>
                                        <p:tgtEl>
                                          <p:spTgt spid="181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dissolve">
                                      <p:cBhvr>
                                        <p:cTn id="12" dur="500"/>
                                        <p:tgtEl>
                                          <p:spTgt spid="181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1251">
                                            <p:txEl>
                                              <p:pRg st="2" end="2"/>
                                            </p:txEl>
                                          </p:spTgt>
                                        </p:tgtEl>
                                        <p:attrNameLst>
                                          <p:attrName>style.visibility</p:attrName>
                                        </p:attrNameLst>
                                      </p:cBhvr>
                                      <p:to>
                                        <p:strVal val="visible"/>
                                      </p:to>
                                    </p:set>
                                    <p:animEffect transition="in" filter="dissolve">
                                      <p:cBhvr>
                                        <p:cTn id="17" dur="500"/>
                                        <p:tgtEl>
                                          <p:spTgt spid="181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1252"/>
                                        </p:tgtEl>
                                        <p:attrNameLst>
                                          <p:attrName>style.visibility</p:attrName>
                                        </p:attrNameLst>
                                      </p:cBhvr>
                                      <p:to>
                                        <p:strVal val="visible"/>
                                      </p:to>
                                    </p:set>
                                    <p:animEffect transition="in" filter="box(in)">
                                      <p:cBhvr>
                                        <p:cTn id="22" dur="500"/>
                                        <p:tgtEl>
                                          <p:spTgt spid="18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utoUpdateAnimBg="0" build="p"/>
      <p:bldP spid="181252"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391CC094-5160-47EB-8129-88C14A9E9E0D}" type="datetime1">
              <a:rPr lang="zh-CN" altLang="en-US" sz="1400" smtClean="0"/>
            </a:fld>
            <a:endParaRPr lang="en-US" altLang="zh-CN" sz="1400"/>
          </a:p>
        </p:txBody>
      </p:sp>
      <p:sp>
        <p:nvSpPr>
          <p:cNvPr id="29699"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1400"/>
              <a:t>算法设计与分析</a:t>
            </a:r>
            <a:endParaRPr lang="en-US" altLang="zh-CN" sz="1400"/>
          </a:p>
        </p:txBody>
      </p:sp>
      <p:sp>
        <p:nvSpPr>
          <p:cNvPr id="2970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E27AADA9-1773-4B24-B7F5-F8E02C731543}" type="slidenum">
              <a:rPr lang="en-US" altLang="zh-CN" sz="1400" smtClean="0"/>
            </a:fld>
            <a:endParaRPr lang="en-US" altLang="zh-CN" sz="1400"/>
          </a:p>
        </p:txBody>
      </p:sp>
      <p:sp>
        <p:nvSpPr>
          <p:cNvPr id="29701" name="Rectangle 2"/>
          <p:cNvSpPr>
            <a:spLocks noGrp="1" noChangeArrowheads="1"/>
          </p:cNvSpPr>
          <p:nvPr>
            <p:ph type="title"/>
          </p:nvPr>
        </p:nvSpPr>
        <p:spPr>
          <a:xfrm>
            <a:off x="304800" y="498376"/>
            <a:ext cx="7772400" cy="914400"/>
          </a:xfrm>
        </p:spPr>
        <p:txBody>
          <a:bodyPr/>
          <a:lstStyle/>
          <a:p>
            <a:pPr eaLnBrk="1" hangingPunct="1"/>
            <a:r>
              <a:rPr lang="zh-CN" altLang="en-US" dirty="0"/>
              <a:t>第</a:t>
            </a:r>
            <a:r>
              <a:rPr lang="en-US" altLang="zh-CN" dirty="0"/>
              <a:t>3</a:t>
            </a:r>
            <a:r>
              <a:rPr lang="zh-CN" altLang="en-US" dirty="0"/>
              <a:t>章  动态规划</a:t>
            </a:r>
            <a:endParaRPr lang="zh-CN" altLang="en-US" dirty="0"/>
          </a:p>
        </p:txBody>
      </p:sp>
      <p:sp>
        <p:nvSpPr>
          <p:cNvPr id="3075" name="Rectangle 3"/>
          <p:cNvSpPr>
            <a:spLocks noGrp="1" noChangeArrowheads="1"/>
          </p:cNvSpPr>
          <p:nvPr>
            <p:ph type="body" idx="1"/>
          </p:nvPr>
        </p:nvSpPr>
        <p:spPr>
          <a:xfrm>
            <a:off x="685800" y="1219200"/>
            <a:ext cx="7848600" cy="5029200"/>
          </a:xfrm>
        </p:spPr>
        <p:txBody>
          <a:bodyPr/>
          <a:lstStyle/>
          <a:p>
            <a:pPr eaLnBrk="1" hangingPunct="1">
              <a:lnSpc>
                <a:spcPct val="120000"/>
              </a:lnSpc>
              <a:buFontTx/>
              <a:buNone/>
            </a:pPr>
            <a:r>
              <a:rPr lang="zh-CN" altLang="en-US" sz="2400" u="sng" dirty="0">
                <a:solidFill>
                  <a:srgbClr val="000099"/>
                </a:solidFill>
                <a:ea typeface="楷体_GB2312" pitchFamily="49" charset="-122"/>
              </a:rPr>
              <a:t>学习要点</a:t>
            </a:r>
            <a:endParaRPr lang="zh-CN" altLang="en-US" sz="2400" u="sng" dirty="0">
              <a:solidFill>
                <a:srgbClr val="000099"/>
              </a:solidFill>
              <a:ea typeface="楷体_GB2312" pitchFamily="49" charset="-122"/>
            </a:endParaRPr>
          </a:p>
          <a:p>
            <a:pPr eaLnBrk="1" hangingPunct="1">
              <a:lnSpc>
                <a:spcPct val="120000"/>
              </a:lnSpc>
            </a:pPr>
            <a:r>
              <a:rPr lang="zh-CN" altLang="en-US" sz="2400" dirty="0"/>
              <a:t>理解</a:t>
            </a:r>
            <a:r>
              <a:rPr lang="zh-CN" altLang="en-US" sz="2400" dirty="0">
                <a:solidFill>
                  <a:srgbClr val="D60093"/>
                </a:solidFill>
                <a:ea typeface="楷体_GB2312" pitchFamily="49" charset="-122"/>
              </a:rPr>
              <a:t>动态规划算法</a:t>
            </a:r>
            <a:r>
              <a:rPr lang="zh-CN" altLang="en-US" sz="2400" dirty="0"/>
              <a:t>的概念。</a:t>
            </a:r>
            <a:endParaRPr lang="zh-CN" altLang="en-US" sz="2400" dirty="0"/>
          </a:p>
          <a:p>
            <a:pPr eaLnBrk="1" hangingPunct="1">
              <a:lnSpc>
                <a:spcPct val="120000"/>
              </a:lnSpc>
            </a:pPr>
            <a:r>
              <a:rPr lang="zh-CN" altLang="en-US" sz="2400" dirty="0"/>
              <a:t>掌握动态规划算法的</a:t>
            </a:r>
            <a:r>
              <a:rPr lang="zh-CN" altLang="en-US" sz="2400" dirty="0">
                <a:solidFill>
                  <a:srgbClr val="FF0000"/>
                </a:solidFill>
                <a:ea typeface="楷体_GB2312" pitchFamily="49" charset="-122"/>
              </a:rPr>
              <a:t>基本要素</a:t>
            </a:r>
            <a:r>
              <a:rPr lang="zh-CN" altLang="en-US" sz="2400" dirty="0"/>
              <a:t>：</a:t>
            </a:r>
            <a:endParaRPr lang="zh-CN" altLang="en-US" sz="2400" dirty="0"/>
          </a:p>
          <a:p>
            <a:pPr lvl="1" eaLnBrk="1" hangingPunct="1">
              <a:lnSpc>
                <a:spcPct val="120000"/>
              </a:lnSpc>
            </a:pPr>
            <a:r>
              <a:rPr lang="zh-CN" altLang="en-US" sz="2400" dirty="0"/>
              <a:t>最优子结构性质、重叠子问题性质。</a:t>
            </a:r>
            <a:endParaRPr lang="zh-CN" altLang="en-US" sz="2400" dirty="0"/>
          </a:p>
          <a:p>
            <a:pPr eaLnBrk="1" hangingPunct="1">
              <a:lnSpc>
                <a:spcPct val="120000"/>
              </a:lnSpc>
            </a:pPr>
            <a:r>
              <a:rPr lang="zh-CN" altLang="en-US" sz="2400" dirty="0"/>
              <a:t>掌握设计动态规划算法的步骤：</a:t>
            </a:r>
            <a:endParaRPr lang="zh-CN" altLang="en-US" sz="2400" dirty="0"/>
          </a:p>
          <a:p>
            <a:pPr lvl="1" eaLnBrk="1" hangingPunct="1">
              <a:lnSpc>
                <a:spcPct val="120000"/>
              </a:lnSpc>
            </a:pPr>
            <a:r>
              <a:rPr lang="zh-CN" altLang="en-US" sz="2400" dirty="0"/>
              <a:t>①找出最优解的性质，并刻划其结构特征；②递归地定义最优值；③以自底向上的方式计算出最优值；④根据计算最优值时得到的信息，构造最优解。</a:t>
            </a:r>
            <a:endParaRPr lang="zh-CN" altLang="en-US" sz="2400" dirty="0"/>
          </a:p>
          <a:p>
            <a:pPr eaLnBrk="1" hangingPunct="1">
              <a:lnSpc>
                <a:spcPct val="120000"/>
              </a:lnSpc>
            </a:pPr>
            <a:r>
              <a:rPr lang="zh-CN" altLang="en-US" sz="2400" dirty="0"/>
              <a:t>通过</a:t>
            </a:r>
            <a:r>
              <a:rPr lang="zh-CN" altLang="en-US" sz="2400" dirty="0">
                <a:solidFill>
                  <a:srgbClr val="D60093"/>
                </a:solidFill>
                <a:ea typeface="楷体_GB2312" pitchFamily="49" charset="-122"/>
              </a:rPr>
              <a:t>应用范例</a:t>
            </a:r>
            <a:r>
              <a:rPr lang="zh-CN" altLang="en-US" sz="2400" dirty="0"/>
              <a:t>学习动态规划算法设计策略：</a:t>
            </a:r>
            <a:endParaRPr lang="zh-CN" altLang="en-US" sz="2400" dirty="0"/>
          </a:p>
          <a:p>
            <a:pPr lvl="1" eaLnBrk="1" hangingPunct="1">
              <a:lnSpc>
                <a:spcPct val="120000"/>
              </a:lnSpc>
            </a:pPr>
            <a:r>
              <a:rPr lang="zh-CN" altLang="en-US" sz="2400" dirty="0"/>
              <a:t>矩阵连乘问题；最长公共子序列（</a:t>
            </a:r>
            <a:r>
              <a:rPr lang="en-US" altLang="zh-CN" sz="2400" dirty="0"/>
              <a:t>LCS</a:t>
            </a:r>
            <a:r>
              <a:rPr lang="zh-CN" altLang="en-US" sz="2400" dirty="0"/>
              <a:t>）；</a:t>
            </a:r>
            <a:r>
              <a:rPr lang="en-US" altLang="zh-CN" sz="2400" dirty="0"/>
              <a:t>0-1</a:t>
            </a:r>
            <a:r>
              <a:rPr lang="zh-CN" altLang="en-US" sz="2400" dirty="0"/>
              <a:t>背包问题等。</a:t>
            </a:r>
            <a:endParaRPr lang="zh-CN" altLang="en-US"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dissolv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dissolv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dissolve">
                                      <p:cBhvr>
                                        <p:cTn id="17" dur="500"/>
                                        <p:tgtEl>
                                          <p:spTgt spid="307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075">
                                            <p:txEl>
                                              <p:pRg st="3" end="3"/>
                                            </p:txEl>
                                          </p:spTgt>
                                        </p:tgtEl>
                                        <p:attrNameLst>
                                          <p:attrName>style.visibility</p:attrName>
                                        </p:attrNameLst>
                                      </p:cBhvr>
                                      <p:to>
                                        <p:strVal val="visible"/>
                                      </p:to>
                                    </p:set>
                                    <p:animEffect transition="in" filter="dissolve">
                                      <p:cBhvr>
                                        <p:cTn id="20" dur="500"/>
                                        <p:tgtEl>
                                          <p:spTgt spid="307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075">
                                            <p:txEl>
                                              <p:pRg st="4" end="4"/>
                                            </p:txEl>
                                          </p:spTgt>
                                        </p:tgtEl>
                                        <p:attrNameLst>
                                          <p:attrName>style.visibility</p:attrName>
                                        </p:attrNameLst>
                                      </p:cBhvr>
                                      <p:to>
                                        <p:strVal val="visible"/>
                                      </p:to>
                                    </p:set>
                                    <p:animEffect transition="in" filter="dissolve">
                                      <p:cBhvr>
                                        <p:cTn id="25" dur="500"/>
                                        <p:tgtEl>
                                          <p:spTgt spid="3075">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075">
                                            <p:txEl>
                                              <p:pRg st="5" end="5"/>
                                            </p:txEl>
                                          </p:spTgt>
                                        </p:tgtEl>
                                        <p:attrNameLst>
                                          <p:attrName>style.visibility</p:attrName>
                                        </p:attrNameLst>
                                      </p:cBhvr>
                                      <p:to>
                                        <p:strVal val="visible"/>
                                      </p:to>
                                    </p:set>
                                    <p:animEffect transition="in" filter="dissolve">
                                      <p:cBhvr>
                                        <p:cTn id="28" dur="500"/>
                                        <p:tgtEl>
                                          <p:spTgt spid="307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075">
                                            <p:txEl>
                                              <p:pRg st="6" end="6"/>
                                            </p:txEl>
                                          </p:spTgt>
                                        </p:tgtEl>
                                        <p:attrNameLst>
                                          <p:attrName>style.visibility</p:attrName>
                                        </p:attrNameLst>
                                      </p:cBhvr>
                                      <p:to>
                                        <p:strVal val="visible"/>
                                      </p:to>
                                    </p:set>
                                    <p:animEffect transition="in" filter="dissolve">
                                      <p:cBhvr>
                                        <p:cTn id="33" dur="500"/>
                                        <p:tgtEl>
                                          <p:spTgt spid="3075">
                                            <p:txEl>
                                              <p:pRg st="6" end="6"/>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075">
                                            <p:txEl>
                                              <p:pRg st="7" end="7"/>
                                            </p:txEl>
                                          </p:spTgt>
                                        </p:tgtEl>
                                        <p:attrNameLst>
                                          <p:attrName>style.visibility</p:attrName>
                                        </p:attrNameLst>
                                      </p:cBhvr>
                                      <p:to>
                                        <p:strVal val="visible"/>
                                      </p:to>
                                    </p:set>
                                    <p:animEffect transition="in" filter="dissolve">
                                      <p:cBhvr>
                                        <p:cTn id="36" dur="500"/>
                                        <p:tgtEl>
                                          <p:spTgt spid="30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C16B5398-2DB3-4082-9BD6-BA042A91D48C}" type="slidenum">
              <a:rPr lang="en-US" altLang="zh-CN" sz="1400" smtClean="0"/>
            </a:fld>
            <a:endParaRPr lang="en-US" altLang="zh-CN" sz="1400"/>
          </a:p>
        </p:txBody>
      </p:sp>
      <p:sp>
        <p:nvSpPr>
          <p:cNvPr id="44037" name="Rectangle 2"/>
          <p:cNvSpPr>
            <a:spLocks noGrp="1" noChangeArrowheads="1"/>
          </p:cNvSpPr>
          <p:nvPr>
            <p:ph type="title"/>
          </p:nvPr>
        </p:nvSpPr>
        <p:spPr>
          <a:xfrm>
            <a:off x="762000" y="533400"/>
            <a:ext cx="7772400" cy="1143000"/>
          </a:xfrm>
        </p:spPr>
        <p:txBody>
          <a:bodyPr/>
          <a:lstStyle/>
          <a:p>
            <a:pPr eaLnBrk="1" hangingPunct="1"/>
            <a:r>
              <a:rPr lang="zh-CN" altLang="en-US" u="sng" dirty="0">
                <a:solidFill>
                  <a:srgbClr val="C00000"/>
                </a:solidFill>
                <a:ea typeface="楷体_GB2312" pitchFamily="49" charset="-122"/>
              </a:rPr>
              <a:t>举例</a:t>
            </a:r>
            <a:endParaRPr lang="zh-CN" altLang="en-US" u="sng" dirty="0">
              <a:solidFill>
                <a:srgbClr val="C00000"/>
              </a:solidFill>
              <a:ea typeface="楷体_GB2312" pitchFamily="49" charset="-122"/>
            </a:endParaRPr>
          </a:p>
        </p:txBody>
      </p:sp>
      <p:sp>
        <p:nvSpPr>
          <p:cNvPr id="188419" name="Rectangle 3"/>
          <p:cNvSpPr>
            <a:spLocks noGrp="1" noChangeArrowheads="1"/>
          </p:cNvSpPr>
          <p:nvPr>
            <p:ph type="body" idx="1"/>
          </p:nvPr>
        </p:nvSpPr>
        <p:spPr>
          <a:xfrm>
            <a:off x="762000" y="1752600"/>
            <a:ext cx="7914456" cy="2396480"/>
          </a:xfrm>
        </p:spPr>
        <p:txBody>
          <a:bodyPr/>
          <a:lstStyle/>
          <a:p>
            <a:pPr eaLnBrk="1" hangingPunct="1">
              <a:lnSpc>
                <a:spcPct val="120000"/>
              </a:lnSpc>
            </a:pPr>
            <a:r>
              <a:rPr lang="zh-CN" altLang="en-US" u="sng" dirty="0">
                <a:solidFill>
                  <a:srgbClr val="C00000"/>
                </a:solidFill>
                <a:ea typeface="楷体_GB2312" pitchFamily="49" charset="-122"/>
              </a:rPr>
              <a:t>例如</a:t>
            </a:r>
            <a:r>
              <a:rPr lang="zh-CN" altLang="en-US" dirty="0">
                <a:solidFill>
                  <a:srgbClr val="C00000"/>
                </a:solidFill>
                <a:ea typeface="楷体_GB2312" pitchFamily="49" charset="-122"/>
              </a:rPr>
              <a:t>，</a:t>
            </a:r>
            <a:r>
              <a:rPr lang="zh-CN" altLang="en-US" dirty="0"/>
              <a:t>计算</a:t>
            </a:r>
            <a:r>
              <a:rPr lang="en-US" altLang="zh-CN" dirty="0"/>
              <a:t>3</a:t>
            </a:r>
            <a:r>
              <a:rPr lang="zh-CN" altLang="en-US" dirty="0"/>
              <a:t>个矩阵</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t>
            </a:r>
            <a:r>
              <a:rPr lang="zh-CN" altLang="en-US" dirty="0"/>
              <a:t>的连乘积，设这</a:t>
            </a:r>
            <a:r>
              <a:rPr lang="en-US" altLang="zh-CN" dirty="0"/>
              <a:t>3</a:t>
            </a:r>
            <a:r>
              <a:rPr lang="zh-CN" altLang="en-US" dirty="0"/>
              <a:t>个矩阵的维数分别为</a:t>
            </a:r>
            <a:r>
              <a:rPr lang="en-US" altLang="zh-CN" dirty="0"/>
              <a:t>10×100</a:t>
            </a:r>
            <a:r>
              <a:rPr lang="zh-CN" altLang="en-US" dirty="0"/>
              <a:t>、</a:t>
            </a:r>
            <a:r>
              <a:rPr lang="en-US" altLang="zh-CN" dirty="0"/>
              <a:t>100×5</a:t>
            </a:r>
            <a:r>
              <a:rPr lang="zh-CN" altLang="en-US" dirty="0"/>
              <a:t>和</a:t>
            </a:r>
            <a:r>
              <a:rPr lang="en-US" altLang="zh-CN" dirty="0"/>
              <a:t>5×50</a:t>
            </a:r>
            <a:r>
              <a:rPr lang="zh-CN" altLang="en-US" dirty="0"/>
              <a:t>，求其连乘的数乘次数。</a:t>
            </a:r>
            <a:endParaRPr lang="en-US" altLang="zh-CN" dirty="0"/>
          </a:p>
          <a:p>
            <a:pPr eaLnBrk="1" hangingPunct="1">
              <a:lnSpc>
                <a:spcPct val="120000"/>
              </a:lnSpc>
            </a:pPr>
            <a:r>
              <a:rPr lang="en-US" altLang="zh-CN" dirty="0"/>
              <a:t>A</a:t>
            </a:r>
            <a:r>
              <a:rPr lang="en-US" altLang="zh-CN" baseline="-25000" dirty="0"/>
              <a:t>1</a:t>
            </a:r>
            <a:r>
              <a:rPr kumimoji="0" lang="en-US" altLang="zh-CN" b="1" dirty="0"/>
              <a:t>×(</a:t>
            </a:r>
            <a:r>
              <a:rPr lang="en-US" altLang="zh-CN" dirty="0"/>
              <a:t>A</a:t>
            </a:r>
            <a:r>
              <a:rPr lang="en-US" altLang="zh-CN" baseline="-25000" dirty="0"/>
              <a:t>2</a:t>
            </a:r>
            <a:r>
              <a:rPr kumimoji="0" lang="en-US" altLang="zh-CN" b="1" dirty="0"/>
              <a:t>×</a:t>
            </a:r>
            <a:r>
              <a:rPr lang="en-US" altLang="zh-CN" dirty="0"/>
              <a:t>A</a:t>
            </a:r>
            <a:r>
              <a:rPr lang="en-US" altLang="zh-CN" baseline="-25000" dirty="0"/>
              <a:t>3</a:t>
            </a:r>
            <a:r>
              <a:rPr lang="en-US" altLang="zh-CN" dirty="0"/>
              <a:t>)</a:t>
            </a:r>
            <a:r>
              <a:rPr lang="zh-CN" altLang="en-US" dirty="0"/>
              <a:t>：</a:t>
            </a:r>
            <a:r>
              <a:rPr lang="en-US" altLang="zh-CN" dirty="0"/>
              <a:t>7w5k  (A</a:t>
            </a:r>
            <a:r>
              <a:rPr lang="en-US" altLang="zh-CN" baseline="-25000" dirty="0"/>
              <a:t>1</a:t>
            </a:r>
            <a:r>
              <a:rPr kumimoji="0" lang="en-US" altLang="zh-CN" b="1" dirty="0"/>
              <a:t>×</a:t>
            </a:r>
            <a:r>
              <a:rPr lang="en-US" altLang="zh-CN" dirty="0"/>
              <a:t>A</a:t>
            </a:r>
            <a:r>
              <a:rPr lang="en-US" altLang="zh-CN" baseline="-25000" dirty="0"/>
              <a:t>2</a:t>
            </a:r>
            <a:r>
              <a:rPr lang="en-US" altLang="zh-CN" dirty="0"/>
              <a:t>)</a:t>
            </a:r>
            <a:r>
              <a:rPr kumimoji="0" lang="en-US" altLang="zh-CN" b="1" dirty="0"/>
              <a:t>×</a:t>
            </a:r>
            <a:r>
              <a:rPr lang="en-US" altLang="zh-CN" dirty="0"/>
              <a:t>A</a:t>
            </a:r>
            <a:r>
              <a:rPr lang="en-US" altLang="zh-CN" baseline="-25000" dirty="0"/>
              <a:t>3</a:t>
            </a:r>
            <a:r>
              <a:rPr lang="zh-CN" altLang="en-US" dirty="0"/>
              <a:t>：</a:t>
            </a:r>
            <a:r>
              <a:rPr lang="en-US" altLang="zh-CN" dirty="0"/>
              <a:t>7k5</a:t>
            </a:r>
            <a:endParaRPr lang="zh-CN" altLang="en-US" dirty="0"/>
          </a:p>
        </p:txBody>
      </p:sp>
      <p:sp>
        <p:nvSpPr>
          <p:cNvPr id="188420" name="Rectangle 4"/>
          <p:cNvSpPr>
            <a:spLocks noChangeArrowheads="1"/>
          </p:cNvSpPr>
          <p:nvPr/>
        </p:nvSpPr>
        <p:spPr bwMode="auto">
          <a:xfrm>
            <a:off x="762000" y="4365104"/>
            <a:ext cx="7620000" cy="1656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FontTx/>
              <a:buChar char="•"/>
            </a:pPr>
            <a:r>
              <a:rPr lang="zh-CN" altLang="en-US" sz="2800" b="1" u="sng" dirty="0">
                <a:solidFill>
                  <a:srgbClr val="C00000"/>
                </a:solidFill>
                <a:ea typeface="楷体_GB2312" pitchFamily="49" charset="-122"/>
              </a:rPr>
              <a:t>再例</a:t>
            </a:r>
            <a:r>
              <a:rPr lang="zh-CN" altLang="en-US" sz="2800" b="1" dirty="0">
                <a:solidFill>
                  <a:srgbClr val="C00000"/>
                </a:solidFill>
                <a:ea typeface="楷体_GB2312" pitchFamily="49" charset="-122"/>
              </a:rPr>
              <a:t>，</a:t>
            </a:r>
            <a:r>
              <a:rPr kumimoji="0" lang="zh-CN" altLang="en-US" sz="2800" b="1" dirty="0"/>
              <a:t>设有</a:t>
            </a:r>
            <a:r>
              <a:rPr kumimoji="0" lang="en-US" altLang="zh-CN" sz="2800" b="1" dirty="0"/>
              <a:t>4</a:t>
            </a:r>
            <a:r>
              <a:rPr kumimoji="0" lang="zh-CN" altLang="en-US" sz="2800" b="1" dirty="0"/>
              <a:t>个矩阵</a:t>
            </a:r>
            <a:r>
              <a:rPr kumimoji="0" lang="en-US" altLang="zh-CN" sz="2800" b="1" dirty="0"/>
              <a:t>A</a:t>
            </a:r>
            <a:r>
              <a:rPr kumimoji="0" lang="en-US" altLang="zh-CN" sz="2800" b="1" baseline="-25000" dirty="0"/>
              <a:t>1</a:t>
            </a:r>
            <a:r>
              <a:rPr kumimoji="0" lang="en-US" altLang="zh-CN" sz="2800" b="1" dirty="0"/>
              <a:t>, A</a:t>
            </a:r>
            <a:r>
              <a:rPr kumimoji="0" lang="en-US" altLang="zh-CN" sz="2800" b="1" baseline="-25000" dirty="0"/>
              <a:t>2</a:t>
            </a:r>
            <a:r>
              <a:rPr kumimoji="0" lang="en-US" altLang="zh-CN" sz="2800" b="1" dirty="0"/>
              <a:t>, A</a:t>
            </a:r>
            <a:r>
              <a:rPr kumimoji="0" lang="en-US" altLang="zh-CN" sz="2800" b="1" baseline="-25000" dirty="0"/>
              <a:t>3</a:t>
            </a:r>
            <a:r>
              <a:rPr kumimoji="0" lang="en-US" altLang="zh-CN" sz="2800" b="1" dirty="0"/>
              <a:t>, A</a:t>
            </a:r>
            <a:r>
              <a:rPr kumimoji="0" lang="en-US" altLang="zh-CN" sz="2800" b="1" baseline="-25000" dirty="0"/>
              <a:t>4</a:t>
            </a:r>
            <a:r>
              <a:rPr kumimoji="0" lang="zh-CN" altLang="en-US" sz="2800" b="1" dirty="0"/>
              <a:t>，它们的维数分别是： </a:t>
            </a:r>
            <a:r>
              <a:rPr kumimoji="0" lang="en-US" altLang="zh-CN" sz="2800" b="1" dirty="0"/>
              <a:t>A</a:t>
            </a:r>
            <a:r>
              <a:rPr kumimoji="0" lang="en-US" altLang="zh-CN" sz="2800" b="1" baseline="-25000" dirty="0"/>
              <a:t>1</a:t>
            </a:r>
            <a:r>
              <a:rPr kumimoji="0" lang="en-US" altLang="zh-CN" sz="2800" b="1" dirty="0"/>
              <a:t>=50×10, A</a:t>
            </a:r>
            <a:r>
              <a:rPr kumimoji="0" lang="en-US" altLang="zh-CN" sz="2800" b="1" baseline="-25000" dirty="0"/>
              <a:t>2</a:t>
            </a:r>
            <a:r>
              <a:rPr kumimoji="0" lang="en-US" altLang="zh-CN" sz="2800" b="1" dirty="0"/>
              <a:t>=10×40, A</a:t>
            </a:r>
            <a:r>
              <a:rPr kumimoji="0" lang="en-US" altLang="zh-CN" sz="2800" b="1" baseline="-25000" dirty="0"/>
              <a:t>3</a:t>
            </a:r>
            <a:r>
              <a:rPr kumimoji="0" lang="en-US" altLang="zh-CN" sz="2800" b="1" dirty="0"/>
              <a:t>=40×30, A</a:t>
            </a:r>
            <a:r>
              <a:rPr kumimoji="0" lang="en-US" altLang="zh-CN" sz="2800" b="1" baseline="-25000" dirty="0"/>
              <a:t>4</a:t>
            </a:r>
            <a:r>
              <a:rPr kumimoji="0" lang="en-US" altLang="zh-CN" sz="2800" b="1" dirty="0"/>
              <a:t> =30×5</a:t>
            </a:r>
            <a:r>
              <a:rPr kumimoji="0" lang="zh-CN" altLang="en-US" sz="2800" b="1" dirty="0"/>
              <a:t>，</a:t>
            </a:r>
            <a:r>
              <a:rPr lang="zh-CN" altLang="en-US" sz="2800" b="1" dirty="0"/>
              <a:t>求其连乘的数乘次数。</a:t>
            </a:r>
            <a:endParaRPr lang="en-US" altLang="zh-CN" sz="2800" b="1" dirty="0"/>
          </a:p>
          <a:p>
            <a:pPr marL="342900" indent="-342900">
              <a:lnSpc>
                <a:spcPct val="120000"/>
              </a:lnSpc>
              <a:spcBef>
                <a:spcPct val="20000"/>
              </a:spcBef>
              <a:buFontTx/>
              <a:buChar char="•"/>
            </a:pPr>
            <a:endParaRPr lang="zh-CN" altLang="en-US" sz="2800" b="1" dirty="0"/>
          </a:p>
        </p:txBody>
      </p:sp>
      <p:sp>
        <p:nvSpPr>
          <p:cNvPr id="2" name="矩形 1"/>
          <p:cNvSpPr/>
          <p:nvPr/>
        </p:nvSpPr>
        <p:spPr>
          <a:xfrm>
            <a:off x="611505" y="4293235"/>
            <a:ext cx="7920355" cy="1943735"/>
          </a:xfrm>
          <a:prstGeom prst="rect">
            <a:avLst/>
          </a:prstGeom>
          <a:solidFill>
            <a:schemeClr val="bg1"/>
          </a:solidFill>
          <a:ln w="6350" cap="flat" cmpd="sng" algn="ctr">
            <a:solidFill>
              <a:schemeClr val="bg1"/>
            </a:solidFill>
            <a:prstDash val="solid"/>
            <a:round/>
            <a:headEnd type="none" w="med" len="med"/>
            <a:tailEnd type="none" w="med" len="med"/>
          </a:ln>
        </p:spPr>
        <p:txBody>
          <a:bodyPr vert="horz" wrap="none" lIns="91440" tIns="45720" rIns="91440" bIns="45720" numCol="1" anchor="ctr" anchorCtr="0" compatLnSpc="1">
            <a:spAutoFit/>
          </a:bodyPr>
          <a:p>
            <a:pPr marL="0" marR="0" indent="0" algn="ctr"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ox(in)">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box(in)">
                                      <p:cBhvr>
                                        <p:cTn id="12" dur="500"/>
                                        <p:tgtEl>
                                          <p:spTgt spid="188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8420"/>
                                        </p:tgtEl>
                                        <p:attrNameLst>
                                          <p:attrName>style.visibility</p:attrName>
                                        </p:attrNameLst>
                                      </p:cBhvr>
                                      <p:to>
                                        <p:strVal val="visible"/>
                                      </p:to>
                                    </p:set>
                                    <p:animEffect transition="in" filter="box(in)">
                                      <p:cBhvr>
                                        <p:cTn id="17" dur="500"/>
                                        <p:tgtEl>
                                          <p:spTgt spid="188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utoUpdateAnimBg="0" build="p"/>
      <p:bldP spid="188420"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F2BDBA00-EE69-4CA6-896D-87EFE84A74D4}" type="slidenum">
              <a:rPr lang="en-US" altLang="zh-CN" sz="1400" smtClean="0"/>
            </a:fld>
            <a:endParaRPr lang="en-US" altLang="zh-CN" sz="1400"/>
          </a:p>
        </p:txBody>
      </p:sp>
      <p:sp>
        <p:nvSpPr>
          <p:cNvPr id="45061" name="Rectangle 2"/>
          <p:cNvSpPr>
            <a:spLocks noGrp="1" noChangeArrowheads="1"/>
          </p:cNvSpPr>
          <p:nvPr>
            <p:ph type="title"/>
          </p:nvPr>
        </p:nvSpPr>
        <p:spPr/>
        <p:txBody>
          <a:bodyPr/>
          <a:lstStyle/>
          <a:p>
            <a:pPr eaLnBrk="1" hangingPunct="1"/>
            <a:r>
              <a:rPr lang="zh-CN" altLang="en-US"/>
              <a:t>问题定义：最优计算次序问题</a:t>
            </a:r>
            <a:endParaRPr lang="zh-CN" altLang="en-US"/>
          </a:p>
        </p:txBody>
      </p:sp>
      <p:sp>
        <p:nvSpPr>
          <p:cNvPr id="45062" name="Rectangle 3"/>
          <p:cNvSpPr>
            <a:spLocks noGrp="1" noChangeArrowheads="1"/>
          </p:cNvSpPr>
          <p:nvPr>
            <p:ph type="body" idx="1"/>
          </p:nvPr>
        </p:nvSpPr>
        <p:spPr/>
        <p:txBody>
          <a:bodyPr/>
          <a:lstStyle/>
          <a:p>
            <a:pPr eaLnBrk="1" hangingPunct="1">
              <a:lnSpc>
                <a:spcPct val="120000"/>
              </a:lnSpc>
            </a:pPr>
            <a:r>
              <a:rPr lang="zh-CN" altLang="en-US" dirty="0">
                <a:solidFill>
                  <a:srgbClr val="C00000"/>
                </a:solidFill>
                <a:ea typeface="楷体_GB2312" pitchFamily="49" charset="-122"/>
              </a:rPr>
              <a:t>矩阵连乘积的最优计算次序问题</a:t>
            </a:r>
            <a:r>
              <a:rPr lang="zh-CN" altLang="en-US" dirty="0">
                <a:solidFill>
                  <a:srgbClr val="000099"/>
                </a:solidFill>
                <a:ea typeface="楷体_GB2312" pitchFamily="49" charset="-122"/>
              </a:rPr>
              <a:t>：</a:t>
            </a:r>
            <a:r>
              <a:rPr lang="zh-CN" altLang="en-US" dirty="0"/>
              <a:t>即对于给定的相继</a:t>
            </a:r>
            <a:r>
              <a:rPr lang="en-US" altLang="zh-CN" dirty="0"/>
              <a:t>n</a:t>
            </a:r>
            <a:r>
              <a:rPr lang="zh-CN" altLang="en-US" dirty="0"/>
              <a:t>个矩阵</a:t>
            </a:r>
            <a:r>
              <a:rPr lang="en-US" altLang="zh-CN" dirty="0"/>
              <a:t>{A</a:t>
            </a:r>
            <a:r>
              <a:rPr lang="en-US" altLang="zh-CN" baseline="-25000" dirty="0"/>
              <a:t>1</a:t>
            </a:r>
            <a:r>
              <a:rPr lang="en-US" altLang="zh-CN" dirty="0"/>
              <a:t>, A</a:t>
            </a:r>
            <a:r>
              <a:rPr lang="en-US" altLang="zh-CN" baseline="-25000" dirty="0"/>
              <a:t>2</a:t>
            </a:r>
            <a:r>
              <a:rPr lang="en-US" altLang="zh-CN" dirty="0"/>
              <a:t>, …, A</a:t>
            </a:r>
            <a:r>
              <a:rPr lang="en-US" altLang="zh-CN" baseline="-25000" dirty="0"/>
              <a:t>n</a:t>
            </a:r>
            <a:r>
              <a:rPr lang="en-US" altLang="zh-CN" dirty="0"/>
              <a:t>}</a:t>
            </a:r>
            <a:r>
              <a:rPr lang="zh-CN" altLang="en-US" dirty="0"/>
              <a:t>（其中</a:t>
            </a:r>
            <a:r>
              <a:rPr lang="en-US" altLang="zh-CN" dirty="0">
                <a:solidFill>
                  <a:srgbClr val="C00000"/>
                </a:solidFill>
              </a:rPr>
              <a:t>A</a:t>
            </a:r>
            <a:r>
              <a:rPr lang="en-US" altLang="zh-CN" baseline="-25000" dirty="0">
                <a:solidFill>
                  <a:srgbClr val="C00000"/>
                </a:solidFill>
              </a:rPr>
              <a:t>i</a:t>
            </a:r>
            <a:r>
              <a:rPr lang="zh-CN" altLang="en-US" dirty="0">
                <a:solidFill>
                  <a:srgbClr val="C00000"/>
                </a:solidFill>
              </a:rPr>
              <a:t>的维数为</a:t>
            </a:r>
            <a:r>
              <a:rPr lang="en-US" altLang="zh-CN" dirty="0">
                <a:solidFill>
                  <a:srgbClr val="C00000"/>
                </a:solidFill>
              </a:rPr>
              <a:t>p</a:t>
            </a:r>
            <a:r>
              <a:rPr lang="en-US" altLang="zh-CN" baseline="-25000" dirty="0">
                <a:solidFill>
                  <a:srgbClr val="C00000"/>
                </a:solidFill>
              </a:rPr>
              <a:t>i-1</a:t>
            </a:r>
            <a:r>
              <a:rPr lang="en-US" altLang="zh-CN" dirty="0">
                <a:solidFill>
                  <a:srgbClr val="C00000"/>
                </a:solidFill>
              </a:rPr>
              <a:t>×p</a:t>
            </a:r>
            <a:r>
              <a:rPr lang="en-US" altLang="zh-CN" baseline="-25000" dirty="0">
                <a:solidFill>
                  <a:srgbClr val="C00000"/>
                </a:solidFill>
              </a:rPr>
              <a:t>i</a:t>
            </a:r>
            <a:r>
              <a:rPr lang="en-US" altLang="zh-CN" dirty="0"/>
              <a:t>, i=1,2,…,n</a:t>
            </a:r>
            <a:r>
              <a:rPr lang="zh-CN" altLang="en-US" dirty="0"/>
              <a:t>），如何确定计算矩阵连乘积</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n</a:t>
            </a:r>
            <a:r>
              <a:rPr lang="zh-CN" altLang="en-US" dirty="0"/>
              <a:t>的</a:t>
            </a:r>
            <a:r>
              <a:rPr lang="zh-CN" altLang="en-US" dirty="0">
                <a:ea typeface="楷体_GB2312" pitchFamily="49" charset="-122"/>
              </a:rPr>
              <a:t>一个</a:t>
            </a:r>
            <a:r>
              <a:rPr lang="zh-CN" altLang="en-US" dirty="0">
                <a:solidFill>
                  <a:srgbClr val="C00000"/>
                </a:solidFill>
                <a:ea typeface="楷体_GB2312" pitchFamily="49" charset="-122"/>
              </a:rPr>
              <a:t>计算次序</a:t>
            </a:r>
            <a:r>
              <a:rPr lang="zh-CN" altLang="en-US" dirty="0"/>
              <a:t>（完全加括号方式），使得依此次序计算矩阵连乘积</a:t>
            </a:r>
            <a:r>
              <a:rPr lang="zh-CN" altLang="en-US" dirty="0">
                <a:solidFill>
                  <a:srgbClr val="C00000"/>
                </a:solidFill>
                <a:ea typeface="楷体_GB2312" pitchFamily="49" charset="-122"/>
              </a:rPr>
              <a:t>需要的数乘次数最少</a:t>
            </a:r>
            <a:r>
              <a:rPr lang="zh-CN" altLang="en-US" dirty="0"/>
              <a:t>。</a:t>
            </a:r>
            <a:endParaRPr lang="zh-CN" altLang="en-US" dirty="0"/>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78B6F2E1-74FE-4B57-8E6D-2231F0ADB111}" type="slidenum">
              <a:rPr lang="en-US" altLang="zh-CN" sz="1400" smtClean="0"/>
            </a:fld>
            <a:endParaRPr lang="en-US" altLang="zh-CN" sz="1400"/>
          </a:p>
        </p:txBody>
      </p:sp>
      <p:sp>
        <p:nvSpPr>
          <p:cNvPr id="5126" name="Rectangle 2"/>
          <p:cNvSpPr>
            <a:spLocks noGrp="1" noChangeArrowheads="1"/>
          </p:cNvSpPr>
          <p:nvPr>
            <p:ph type="title"/>
          </p:nvPr>
        </p:nvSpPr>
        <p:spPr>
          <a:xfrm>
            <a:off x="381000" y="620688"/>
            <a:ext cx="7772400" cy="838200"/>
          </a:xfrm>
        </p:spPr>
        <p:txBody>
          <a:bodyPr/>
          <a:lstStyle/>
          <a:p>
            <a:pPr eaLnBrk="1" hangingPunct="1"/>
            <a:r>
              <a:rPr lang="zh-CN" altLang="en-US"/>
              <a:t>解决方法一：穷举法</a:t>
            </a:r>
            <a:endParaRPr lang="zh-CN" altLang="en-US"/>
          </a:p>
        </p:txBody>
      </p:sp>
      <p:sp>
        <p:nvSpPr>
          <p:cNvPr id="186371" name="Rectangle 3"/>
          <p:cNvSpPr>
            <a:spLocks noGrp="1" noChangeArrowheads="1"/>
          </p:cNvSpPr>
          <p:nvPr>
            <p:ph type="body" idx="1"/>
          </p:nvPr>
        </p:nvSpPr>
        <p:spPr>
          <a:xfrm>
            <a:off x="609600" y="1535088"/>
            <a:ext cx="7848600" cy="3352800"/>
          </a:xfrm>
        </p:spPr>
        <p:txBody>
          <a:bodyPr/>
          <a:lstStyle/>
          <a:p>
            <a:pPr eaLnBrk="1" hangingPunct="1">
              <a:lnSpc>
                <a:spcPct val="120000"/>
              </a:lnSpc>
            </a:pPr>
            <a:r>
              <a:rPr lang="zh-CN" altLang="en-US" sz="2400" dirty="0">
                <a:solidFill>
                  <a:srgbClr val="C00000"/>
                </a:solidFill>
                <a:ea typeface="楷体_GB2312" pitchFamily="49" charset="-122"/>
              </a:rPr>
              <a:t>穷举法：</a:t>
            </a:r>
            <a:r>
              <a:rPr lang="zh-CN" altLang="en-US" sz="2400" dirty="0"/>
              <a:t>列举出所有可能的计算次序，并计算出每一种计算次序相应需要的数乘次数，从中找出一种数乘次数最少的计算次序。</a:t>
            </a:r>
            <a:r>
              <a:rPr lang="zh-CN" altLang="en-US" sz="2400" dirty="0">
                <a:solidFill>
                  <a:srgbClr val="D60093"/>
                </a:solidFill>
                <a:ea typeface="楷体_GB2312" pitchFamily="49" charset="-122"/>
              </a:rPr>
              <a:t>（蛮力搜索方法）</a:t>
            </a:r>
            <a:endParaRPr lang="zh-CN" altLang="en-US" sz="2400" dirty="0">
              <a:solidFill>
                <a:srgbClr val="D60093"/>
              </a:solidFill>
              <a:ea typeface="楷体_GB2312" pitchFamily="49" charset="-122"/>
            </a:endParaRPr>
          </a:p>
          <a:p>
            <a:pPr eaLnBrk="1" hangingPunct="1">
              <a:lnSpc>
                <a:spcPct val="120000"/>
              </a:lnSpc>
            </a:pPr>
            <a:r>
              <a:rPr lang="zh-CN" altLang="en-US" sz="2400" dirty="0">
                <a:solidFill>
                  <a:srgbClr val="C00000"/>
                </a:solidFill>
                <a:ea typeface="楷体_GB2312" pitchFamily="49" charset="-122"/>
              </a:rPr>
              <a:t>时间复杂度分析：</a:t>
            </a:r>
            <a:r>
              <a:rPr lang="zh-CN" altLang="en-US" sz="2400" dirty="0"/>
              <a:t>对于</a:t>
            </a:r>
            <a:r>
              <a:rPr lang="en-US" altLang="zh-CN" sz="2400" dirty="0"/>
              <a:t>n</a:t>
            </a:r>
            <a:r>
              <a:rPr lang="zh-CN" altLang="en-US" sz="2400" dirty="0"/>
              <a:t>个矩阵的连乘积，设其不同的计算次序为</a:t>
            </a:r>
            <a:r>
              <a:rPr lang="en-US" altLang="zh-CN" sz="2400" dirty="0"/>
              <a:t>P(n)</a:t>
            </a:r>
            <a:r>
              <a:rPr lang="zh-CN" altLang="en-US" sz="2400" dirty="0"/>
              <a:t>。由于每种加括号方式都可以分解为</a:t>
            </a:r>
            <a:r>
              <a:rPr lang="zh-CN" altLang="en-US" sz="2400" dirty="0">
                <a:solidFill>
                  <a:srgbClr val="FF0000"/>
                </a:solidFill>
                <a:ea typeface="楷体_GB2312" pitchFamily="49" charset="-122"/>
              </a:rPr>
              <a:t>两个子矩阵的加括号问题：</a:t>
            </a:r>
            <a:r>
              <a:rPr lang="en-US" altLang="zh-CN" sz="2400" dirty="0">
                <a:solidFill>
                  <a:srgbClr val="FF0000"/>
                </a:solidFill>
                <a:ea typeface="楷体_GB2312" pitchFamily="49" charset="-122"/>
              </a:rPr>
              <a:t>(A</a:t>
            </a:r>
            <a:r>
              <a:rPr lang="en-US" altLang="zh-CN" sz="2400" baseline="-25000" dirty="0">
                <a:solidFill>
                  <a:srgbClr val="FF0000"/>
                </a:solidFill>
                <a:ea typeface="楷体_GB2312" pitchFamily="49" charset="-122"/>
              </a:rPr>
              <a:t>1</a:t>
            </a:r>
            <a:r>
              <a:rPr lang="en-US" altLang="zh-CN" sz="2400" dirty="0">
                <a:solidFill>
                  <a:srgbClr val="FF0000"/>
                </a:solidFill>
                <a:ea typeface="楷体_GB2312" pitchFamily="49" charset="-122"/>
              </a:rPr>
              <a:t>...</a:t>
            </a:r>
            <a:r>
              <a:rPr lang="en-US" altLang="zh-CN" sz="2400" dirty="0" err="1">
                <a:solidFill>
                  <a:srgbClr val="FF0000"/>
                </a:solidFill>
                <a:ea typeface="楷体_GB2312" pitchFamily="49" charset="-122"/>
              </a:rPr>
              <a:t>A</a:t>
            </a:r>
            <a:r>
              <a:rPr lang="en-US" altLang="zh-CN" sz="2400" baseline="-25000" dirty="0" err="1">
                <a:solidFill>
                  <a:srgbClr val="FF0000"/>
                </a:solidFill>
                <a:ea typeface="楷体_GB2312" pitchFamily="49" charset="-122"/>
              </a:rPr>
              <a:t>k</a:t>
            </a:r>
            <a:r>
              <a:rPr lang="en-US" altLang="zh-CN" sz="2400" dirty="0">
                <a:solidFill>
                  <a:srgbClr val="FF0000"/>
                </a:solidFill>
                <a:ea typeface="楷体_GB2312" pitchFamily="49" charset="-122"/>
              </a:rPr>
              <a:t>)(A</a:t>
            </a:r>
            <a:r>
              <a:rPr lang="en-US" altLang="zh-CN" sz="2400" baseline="-25000" dirty="0">
                <a:solidFill>
                  <a:srgbClr val="FF0000"/>
                </a:solidFill>
                <a:ea typeface="楷体_GB2312" pitchFamily="49" charset="-122"/>
              </a:rPr>
              <a:t>k+1</a:t>
            </a:r>
            <a:r>
              <a:rPr lang="en-US" altLang="zh-CN" sz="2400" dirty="0">
                <a:solidFill>
                  <a:srgbClr val="FF0000"/>
                </a:solidFill>
                <a:ea typeface="楷体_GB2312" pitchFamily="49" charset="-122"/>
              </a:rPr>
              <a:t>…A</a:t>
            </a:r>
            <a:r>
              <a:rPr lang="en-US" altLang="zh-CN" sz="2400" baseline="-25000" dirty="0">
                <a:solidFill>
                  <a:srgbClr val="FF0000"/>
                </a:solidFill>
                <a:ea typeface="楷体_GB2312" pitchFamily="49" charset="-122"/>
              </a:rPr>
              <a:t>n</a:t>
            </a:r>
            <a:r>
              <a:rPr lang="en-US" altLang="zh-CN" sz="2400" dirty="0">
                <a:solidFill>
                  <a:srgbClr val="FF0000"/>
                </a:solidFill>
                <a:ea typeface="楷体_GB2312" pitchFamily="49" charset="-122"/>
              </a:rPr>
              <a:t>)</a:t>
            </a:r>
            <a:endParaRPr lang="en-US" altLang="zh-CN" sz="2400" dirty="0">
              <a:solidFill>
                <a:srgbClr val="FF0000"/>
              </a:solidFill>
              <a:ea typeface="楷体_GB2312" pitchFamily="49" charset="-122"/>
            </a:endParaRPr>
          </a:p>
          <a:p>
            <a:pPr eaLnBrk="1" hangingPunct="1">
              <a:lnSpc>
                <a:spcPct val="120000"/>
              </a:lnSpc>
            </a:pPr>
            <a:r>
              <a:rPr lang="zh-CN" altLang="en-US" sz="2400" dirty="0"/>
              <a:t>可以得到关于</a:t>
            </a:r>
            <a:r>
              <a:rPr lang="en-US" altLang="zh-CN" sz="2400" dirty="0"/>
              <a:t>P(n)</a:t>
            </a:r>
            <a:r>
              <a:rPr lang="zh-CN" altLang="en-US" sz="2400" dirty="0"/>
              <a:t>的递推式：</a:t>
            </a:r>
            <a:endParaRPr lang="zh-CN" altLang="en-US" sz="2400" dirty="0"/>
          </a:p>
        </p:txBody>
      </p:sp>
      <p:graphicFrame>
        <p:nvGraphicFramePr>
          <p:cNvPr id="186372" name="Object 4"/>
          <p:cNvGraphicFramePr>
            <a:graphicFrameLocks noChangeAspect="1"/>
          </p:cNvGraphicFramePr>
          <p:nvPr/>
        </p:nvGraphicFramePr>
        <p:xfrm>
          <a:off x="1066800" y="4964088"/>
          <a:ext cx="6850063" cy="1081088"/>
        </p:xfrm>
        <a:graphic>
          <a:graphicData uri="http://schemas.openxmlformats.org/presentationml/2006/ole">
            <mc:AlternateContent xmlns:mc="http://schemas.openxmlformats.org/markup-compatibility/2006">
              <mc:Choice xmlns:v="urn:schemas-microsoft-com:vml" Requires="v">
                <p:oleObj spid="_x0000_s23610" name="Equation" r:id="rId1" imgW="3429000" imgH="609600" progId="Equation.3">
                  <p:embed/>
                </p:oleObj>
              </mc:Choice>
              <mc:Fallback>
                <p:oleObj name="Equation" r:id="rId1" imgW="3429000" imgH="609600" progId="Equation.3">
                  <p:embed/>
                  <p:pic>
                    <p:nvPicPr>
                      <p:cNvPr id="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964088"/>
                        <a:ext cx="6850063"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73" name="Rectangle 5"/>
          <p:cNvSpPr>
            <a:spLocks noChangeArrowheads="1"/>
          </p:cNvSpPr>
          <p:nvPr/>
        </p:nvSpPr>
        <p:spPr bwMode="auto">
          <a:xfrm>
            <a:off x="6324600" y="5040288"/>
            <a:ext cx="1752600" cy="8382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6374" name="Text Box 6"/>
          <p:cNvSpPr txBox="1">
            <a:spLocks noChangeArrowheads="1"/>
          </p:cNvSpPr>
          <p:nvPr/>
        </p:nvSpPr>
        <p:spPr bwMode="auto">
          <a:xfrm>
            <a:off x="4191000" y="5859438"/>
            <a:ext cx="4495800" cy="457200"/>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1">
                <a:solidFill>
                  <a:schemeClr val="bg1"/>
                </a:solidFill>
                <a:ea typeface="黑体" panose="02010609060101010101" pitchFamily="2" charset="-122"/>
              </a:rPr>
              <a:t>穷举搜索法不是一个有效算法！</a:t>
            </a:r>
            <a:endParaRPr lang="zh-CN" altLang="en-US" b="1">
              <a:solidFill>
                <a:schemeClr val="bg1"/>
              </a:solidFill>
              <a:ea typeface="黑体" panose="02010609060101010101" pitchFamily="2" charset="-122"/>
            </a:endParaRPr>
          </a:p>
        </p:txBody>
      </p:sp>
      <p:sp>
        <p:nvSpPr>
          <p:cNvPr id="8" name="Text Box 7"/>
          <p:cNvSpPr txBox="1">
            <a:spLocks noChangeArrowheads="1"/>
          </p:cNvSpPr>
          <p:nvPr/>
        </p:nvSpPr>
        <p:spPr bwMode="auto">
          <a:xfrm>
            <a:off x="275496" y="3299122"/>
            <a:ext cx="8686800" cy="1570038"/>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1">
                <a:ea typeface="楷体_GB2312" pitchFamily="49" charset="-122"/>
              </a:rPr>
              <a:t>前几项为 </a:t>
            </a:r>
            <a:r>
              <a:rPr lang="en-US" altLang="zh-CN" b="1">
                <a:ea typeface="楷体_GB2312" pitchFamily="49" charset="-122"/>
              </a:rPr>
              <a:t>: 1, 1, 2, 5, 14, 42, 132, 429, 1430, 4862, 16796, 58786, 208012, 742900, 2674440, 9694845, 35357670, 129644790, 477638700, 1767263190, 6564120420, 24466267020, 91482563640, 343059613650, 1289904147324, 4861946401452, ...</a:t>
            </a:r>
            <a:endParaRPr lang="en-US" altLang="zh-CN" b="1">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dissolve">
                                      <p:cBhvr>
                                        <p:cTn id="7" dur="5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6371">
                                            <p:txEl>
                                              <p:pRg st="1" end="1"/>
                                            </p:txEl>
                                          </p:spTgt>
                                        </p:tgtEl>
                                        <p:attrNameLst>
                                          <p:attrName>style.visibility</p:attrName>
                                        </p:attrNameLst>
                                      </p:cBhvr>
                                      <p:to>
                                        <p:strVal val="visible"/>
                                      </p:to>
                                    </p:set>
                                    <p:animEffect transition="in" filter="dissolve">
                                      <p:cBhvr>
                                        <p:cTn id="12" dur="500"/>
                                        <p:tgtEl>
                                          <p:spTgt spid="186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6371">
                                            <p:txEl>
                                              <p:pRg st="2" end="2"/>
                                            </p:txEl>
                                          </p:spTgt>
                                        </p:tgtEl>
                                        <p:attrNameLst>
                                          <p:attrName>style.visibility</p:attrName>
                                        </p:attrNameLst>
                                      </p:cBhvr>
                                      <p:to>
                                        <p:strVal val="visible"/>
                                      </p:to>
                                    </p:set>
                                    <p:animEffect transition="in" filter="dissolve">
                                      <p:cBhvr>
                                        <p:cTn id="17" dur="500"/>
                                        <p:tgtEl>
                                          <p:spTgt spid="186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6372"/>
                                        </p:tgtEl>
                                        <p:attrNameLst>
                                          <p:attrName>style.visibility</p:attrName>
                                        </p:attrNameLst>
                                      </p:cBhvr>
                                      <p:to>
                                        <p:strVal val="visible"/>
                                      </p:to>
                                    </p:set>
                                    <p:animEffect transition="in" filter="dissolve">
                                      <p:cBhvr>
                                        <p:cTn id="22" dur="500"/>
                                        <p:tgtEl>
                                          <p:spTgt spid="18637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6373"/>
                                        </p:tgtEl>
                                        <p:attrNameLst>
                                          <p:attrName>style.visibility</p:attrName>
                                        </p:attrNameLst>
                                      </p:cBhvr>
                                      <p:to>
                                        <p:strVal val="visible"/>
                                      </p:to>
                                    </p:set>
                                    <p:animEffect transition="in" filter="box(out)">
                                      <p:cBhvr>
                                        <p:cTn id="27" dur="500"/>
                                        <p:tgtEl>
                                          <p:spTgt spid="18637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ou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86374"/>
                                        </p:tgtEl>
                                        <p:attrNameLst>
                                          <p:attrName>style.visibility</p:attrName>
                                        </p:attrNameLst>
                                      </p:cBhvr>
                                      <p:to>
                                        <p:strVal val="visible"/>
                                      </p:to>
                                    </p:set>
                                    <p:animEffect transition="in" filter="box(in)">
                                      <p:cBhvr>
                                        <p:cTn id="41" dur="500"/>
                                        <p:tgtEl>
                                          <p:spTgt spid="186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autoUpdateAnimBg="0" build="p"/>
      <p:bldP spid="186373" grpId="0" animBg="1"/>
      <p:bldP spid="186374" grpId="0" animBg="1" autoUpdateAnimBg="0"/>
      <p:bldP spid="8" grpId="0" animBg="1" autoUpdateAnimBg="0"/>
      <p:bldP spid="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1400"/>
              <a:t>算法设计与分析</a:t>
            </a:r>
            <a:endParaRPr lang="en-US" altLang="zh-CN" sz="1400"/>
          </a:p>
        </p:txBody>
      </p:sp>
      <p:sp>
        <p:nvSpPr>
          <p:cNvPr id="4608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71BD0954-A721-423F-B32B-F824E3356B3C}" type="slidenum">
              <a:rPr lang="en-US" altLang="zh-CN" sz="1400" smtClean="0"/>
            </a:fld>
            <a:endParaRPr lang="en-US" altLang="zh-CN" sz="1400"/>
          </a:p>
        </p:txBody>
      </p:sp>
      <p:sp>
        <p:nvSpPr>
          <p:cNvPr id="46085" name="Rectangle 2"/>
          <p:cNvSpPr>
            <a:spLocks noGrp="1" noChangeArrowheads="1"/>
          </p:cNvSpPr>
          <p:nvPr>
            <p:ph type="title"/>
          </p:nvPr>
        </p:nvSpPr>
        <p:spPr>
          <a:xfrm>
            <a:off x="250825" y="260350"/>
            <a:ext cx="7772400" cy="863600"/>
          </a:xfrm>
        </p:spPr>
        <p:txBody>
          <a:bodyPr/>
          <a:lstStyle/>
          <a:p>
            <a:pPr eaLnBrk="1" hangingPunct="1"/>
            <a:r>
              <a:rPr lang="zh-CN" altLang="en-US"/>
              <a:t>解决方法二：动态规划</a:t>
            </a:r>
            <a:endParaRPr lang="zh-CN" altLang="en-US"/>
          </a:p>
        </p:txBody>
      </p:sp>
      <p:sp>
        <p:nvSpPr>
          <p:cNvPr id="46086" name="Rectangle 3"/>
          <p:cNvSpPr>
            <a:spLocks noGrp="1" noChangeArrowheads="1"/>
          </p:cNvSpPr>
          <p:nvPr>
            <p:ph type="body" idx="1"/>
          </p:nvPr>
        </p:nvSpPr>
        <p:spPr>
          <a:xfrm>
            <a:off x="468313" y="1196975"/>
            <a:ext cx="8064500" cy="1800225"/>
          </a:xfrm>
        </p:spPr>
        <p:txBody>
          <a:bodyPr/>
          <a:lstStyle/>
          <a:p>
            <a:pPr eaLnBrk="1" hangingPunct="1">
              <a:lnSpc>
                <a:spcPct val="120000"/>
              </a:lnSpc>
            </a:pPr>
            <a:r>
              <a:rPr lang="zh-CN" altLang="en-US" u="sng" dirty="0">
                <a:solidFill>
                  <a:srgbClr val="C00000"/>
                </a:solidFill>
                <a:ea typeface="楷体_GB2312" pitchFamily="49" charset="-122"/>
              </a:rPr>
              <a:t>举例</a:t>
            </a:r>
            <a:r>
              <a:rPr lang="zh-CN" altLang="en-US" dirty="0">
                <a:solidFill>
                  <a:srgbClr val="C00000"/>
                </a:solidFill>
                <a:ea typeface="楷体_GB2312" pitchFamily="49" charset="-122"/>
              </a:rPr>
              <a:t>：</a:t>
            </a:r>
            <a:r>
              <a:rPr kumimoji="0" lang="zh-CN" altLang="en-US" dirty="0"/>
              <a:t>设有</a:t>
            </a:r>
            <a:r>
              <a:rPr kumimoji="0" lang="en-US" altLang="zh-CN" dirty="0"/>
              <a:t>4</a:t>
            </a:r>
            <a:r>
              <a:rPr kumimoji="0" lang="zh-CN" altLang="en-US" dirty="0"/>
              <a:t>个矩阵</a:t>
            </a:r>
            <a:r>
              <a:rPr kumimoji="0" lang="en-US" altLang="zh-CN" dirty="0"/>
              <a:t>A</a:t>
            </a:r>
            <a:r>
              <a:rPr kumimoji="0" lang="en-US" altLang="zh-CN" baseline="-25000" dirty="0"/>
              <a:t>1</a:t>
            </a:r>
            <a:r>
              <a:rPr kumimoji="0" lang="en-US" altLang="zh-CN" dirty="0"/>
              <a:t>, A</a:t>
            </a:r>
            <a:r>
              <a:rPr kumimoji="0" lang="en-US" altLang="zh-CN" baseline="-25000" dirty="0"/>
              <a:t>2</a:t>
            </a:r>
            <a:r>
              <a:rPr kumimoji="0" lang="en-US" altLang="zh-CN" dirty="0"/>
              <a:t>, A</a:t>
            </a:r>
            <a:r>
              <a:rPr kumimoji="0" lang="en-US" altLang="zh-CN" baseline="-25000" dirty="0"/>
              <a:t>3</a:t>
            </a:r>
            <a:r>
              <a:rPr kumimoji="0" lang="en-US" altLang="zh-CN" dirty="0"/>
              <a:t>, A</a:t>
            </a:r>
            <a:r>
              <a:rPr kumimoji="0" lang="en-US" altLang="zh-CN" baseline="-25000" dirty="0"/>
              <a:t>4</a:t>
            </a:r>
            <a:r>
              <a:rPr kumimoji="0" lang="zh-CN" altLang="en-US" dirty="0"/>
              <a:t>，它们的维数分别是： </a:t>
            </a:r>
            <a:r>
              <a:rPr kumimoji="0" lang="en-US" altLang="zh-CN" dirty="0"/>
              <a:t>A</a:t>
            </a:r>
            <a:r>
              <a:rPr kumimoji="0" lang="en-US" altLang="zh-CN" baseline="-25000" dirty="0"/>
              <a:t>1</a:t>
            </a:r>
            <a:r>
              <a:rPr kumimoji="0" lang="en-US" altLang="zh-CN" dirty="0"/>
              <a:t>=50×10, A</a:t>
            </a:r>
            <a:r>
              <a:rPr kumimoji="0" lang="en-US" altLang="zh-CN" baseline="-25000" dirty="0"/>
              <a:t>2</a:t>
            </a:r>
            <a:r>
              <a:rPr kumimoji="0" lang="en-US" altLang="zh-CN" dirty="0"/>
              <a:t>=10×40, A</a:t>
            </a:r>
            <a:r>
              <a:rPr kumimoji="0" lang="en-US" altLang="zh-CN" baseline="-25000" dirty="0"/>
              <a:t>3</a:t>
            </a:r>
            <a:r>
              <a:rPr kumimoji="0" lang="en-US" altLang="zh-CN" dirty="0"/>
              <a:t>=40×30, A</a:t>
            </a:r>
            <a:r>
              <a:rPr kumimoji="0" lang="en-US" altLang="zh-CN" baseline="-25000" dirty="0"/>
              <a:t>4</a:t>
            </a:r>
            <a:r>
              <a:rPr kumimoji="0" lang="en-US" altLang="zh-CN" dirty="0"/>
              <a:t> =30×5</a:t>
            </a:r>
            <a:r>
              <a:rPr kumimoji="0" lang="zh-CN" altLang="en-US" dirty="0"/>
              <a:t>，</a:t>
            </a:r>
            <a:r>
              <a:rPr lang="zh-CN" altLang="en-US" dirty="0"/>
              <a:t>求其连乘的</a:t>
            </a:r>
            <a:r>
              <a:rPr lang="zh-CN" altLang="en-US" dirty="0">
                <a:solidFill>
                  <a:srgbClr val="FF0000"/>
                </a:solidFill>
                <a:ea typeface="楷体_GB2312" pitchFamily="49" charset="-122"/>
              </a:rPr>
              <a:t>最少</a:t>
            </a:r>
            <a:r>
              <a:rPr lang="zh-CN" altLang="en-US" dirty="0"/>
              <a:t>数乘次数。</a:t>
            </a:r>
            <a:endParaRPr lang="zh-CN" altLang="en-US" dirty="0"/>
          </a:p>
        </p:txBody>
      </p:sp>
      <p:pic>
        <p:nvPicPr>
          <p:cNvPr id="2867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013" y="2924944"/>
            <a:ext cx="6911975"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box(in)">
                                      <p:cBhvr>
                                        <p:cTn id="7" dur="500"/>
                                        <p:tgtEl>
                                          <p:spTgt spid="28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9E62F790-2DA7-4A3C-B2BD-067D92AFAE48}" type="slidenum">
              <a:rPr lang="en-US" altLang="zh-CN" sz="1400" smtClean="0"/>
            </a:fld>
            <a:endParaRPr lang="en-US" altLang="zh-CN" sz="1400"/>
          </a:p>
        </p:txBody>
      </p:sp>
      <p:sp>
        <p:nvSpPr>
          <p:cNvPr id="47109" name="Rectangle 2"/>
          <p:cNvSpPr>
            <a:spLocks noGrp="1" noChangeArrowheads="1"/>
          </p:cNvSpPr>
          <p:nvPr>
            <p:ph type="title"/>
          </p:nvPr>
        </p:nvSpPr>
        <p:spPr>
          <a:xfrm>
            <a:off x="381000" y="457200"/>
            <a:ext cx="8294688" cy="1099592"/>
          </a:xfrm>
        </p:spPr>
        <p:txBody>
          <a:bodyPr/>
          <a:lstStyle/>
          <a:p>
            <a:pPr eaLnBrk="1" hangingPunct="1"/>
            <a:r>
              <a:rPr lang="zh-CN" altLang="en-US" dirty="0"/>
              <a:t>利用动态规划策略求解矩阵</a:t>
            </a:r>
            <a:br>
              <a:rPr lang="en-US" altLang="zh-CN" dirty="0"/>
            </a:br>
            <a:r>
              <a:rPr lang="zh-CN" altLang="en-US" dirty="0"/>
              <a:t>连乘积问题</a:t>
            </a:r>
            <a:endParaRPr lang="zh-CN" altLang="en-US" dirty="0"/>
          </a:p>
        </p:txBody>
      </p:sp>
      <p:sp>
        <p:nvSpPr>
          <p:cNvPr id="191491" name="Rectangle 3"/>
          <p:cNvSpPr>
            <a:spLocks noGrp="1" noChangeArrowheads="1"/>
          </p:cNvSpPr>
          <p:nvPr>
            <p:ph type="body" idx="1"/>
          </p:nvPr>
        </p:nvSpPr>
        <p:spPr>
          <a:xfrm>
            <a:off x="457200" y="1524000"/>
            <a:ext cx="8305800" cy="4572000"/>
          </a:xfrm>
        </p:spPr>
        <p:txBody>
          <a:bodyPr/>
          <a:lstStyle/>
          <a:p>
            <a:pPr eaLnBrk="1" hangingPunct="1">
              <a:lnSpc>
                <a:spcPct val="120000"/>
              </a:lnSpc>
              <a:buFontTx/>
              <a:buNone/>
            </a:pPr>
            <a:r>
              <a:rPr lang="en-US" altLang="zh-CN" dirty="0">
                <a:solidFill>
                  <a:srgbClr val="C00000"/>
                </a:solidFill>
                <a:ea typeface="楷体_GB2312" pitchFamily="49" charset="-122"/>
              </a:rPr>
              <a:t>1</a:t>
            </a:r>
            <a:r>
              <a:rPr lang="zh-CN" altLang="en-US" dirty="0">
                <a:solidFill>
                  <a:srgbClr val="C00000"/>
                </a:solidFill>
                <a:ea typeface="楷体_GB2312" pitchFamily="49" charset="-122"/>
              </a:rPr>
              <a:t>、分析最优解的结构</a:t>
            </a:r>
            <a:endParaRPr lang="zh-CN" altLang="en-US" dirty="0">
              <a:solidFill>
                <a:srgbClr val="C00000"/>
              </a:solidFill>
              <a:ea typeface="楷体_GB2312" pitchFamily="49" charset="-122"/>
            </a:endParaRPr>
          </a:p>
          <a:p>
            <a:pPr eaLnBrk="1" hangingPunct="1">
              <a:lnSpc>
                <a:spcPct val="120000"/>
              </a:lnSpc>
            </a:pPr>
            <a:r>
              <a:rPr lang="zh-CN" altLang="en-US" dirty="0"/>
              <a:t>将</a:t>
            </a:r>
            <a:r>
              <a:rPr lang="zh-CN" altLang="en-US" dirty="0">
                <a:solidFill>
                  <a:srgbClr val="C00000"/>
                </a:solidFill>
                <a:ea typeface="楷体_GB2312" pitchFamily="49" charset="-122"/>
              </a:rPr>
              <a:t>矩阵连乘积 </a:t>
            </a:r>
            <a:r>
              <a:rPr lang="en-US" altLang="zh-CN" dirty="0">
                <a:solidFill>
                  <a:srgbClr val="C00000"/>
                </a:solidFill>
                <a:ea typeface="楷体_GB2312" pitchFamily="49" charset="-122"/>
              </a:rPr>
              <a:t>A</a:t>
            </a:r>
            <a:r>
              <a:rPr lang="en-US" altLang="zh-CN" baseline="-25000" dirty="0">
                <a:solidFill>
                  <a:srgbClr val="C00000"/>
                </a:solidFill>
                <a:ea typeface="楷体_GB2312" pitchFamily="49" charset="-122"/>
              </a:rPr>
              <a:t>i</a:t>
            </a:r>
            <a:r>
              <a:rPr lang="en-US" altLang="zh-CN" dirty="0">
                <a:solidFill>
                  <a:srgbClr val="C00000"/>
                </a:solidFill>
                <a:ea typeface="楷体_GB2312" pitchFamily="49" charset="-122"/>
              </a:rPr>
              <a:t>A</a:t>
            </a:r>
            <a:r>
              <a:rPr lang="en-US" altLang="zh-CN" baseline="-25000" dirty="0">
                <a:solidFill>
                  <a:srgbClr val="C00000"/>
                </a:solidFill>
                <a:ea typeface="楷体_GB2312" pitchFamily="49" charset="-122"/>
              </a:rPr>
              <a:t>i+1</a:t>
            </a:r>
            <a:r>
              <a:rPr lang="en-US" altLang="zh-CN" dirty="0">
                <a:solidFill>
                  <a:srgbClr val="C00000"/>
                </a:solidFill>
                <a:ea typeface="楷体_GB2312" pitchFamily="49" charset="-122"/>
              </a:rPr>
              <a:t>...</a:t>
            </a:r>
            <a:r>
              <a:rPr lang="en-US" altLang="zh-CN" dirty="0" err="1">
                <a:solidFill>
                  <a:srgbClr val="C00000"/>
                </a:solidFill>
                <a:ea typeface="楷体_GB2312" pitchFamily="49" charset="-122"/>
              </a:rPr>
              <a:t>A</a:t>
            </a:r>
            <a:r>
              <a:rPr lang="en-US" altLang="zh-CN" baseline="-25000" dirty="0" err="1">
                <a:solidFill>
                  <a:srgbClr val="C00000"/>
                </a:solidFill>
                <a:ea typeface="楷体_GB2312" pitchFamily="49" charset="-122"/>
              </a:rPr>
              <a:t>j</a:t>
            </a:r>
            <a:r>
              <a:rPr lang="en-US" altLang="zh-CN" baseline="-25000" dirty="0">
                <a:solidFill>
                  <a:srgbClr val="C00000"/>
                </a:solidFill>
              </a:rPr>
              <a:t> </a:t>
            </a:r>
            <a:r>
              <a:rPr lang="zh-CN" altLang="en-US" dirty="0"/>
              <a:t>简记为</a:t>
            </a:r>
            <a:r>
              <a:rPr lang="en-US" altLang="zh-CN" dirty="0"/>
              <a:t>A[</a:t>
            </a:r>
            <a:r>
              <a:rPr lang="en-US" altLang="zh-CN" dirty="0" err="1"/>
              <a:t>i:j</a:t>
            </a:r>
            <a:r>
              <a:rPr lang="en-US" altLang="zh-CN" dirty="0"/>
              <a:t>]</a:t>
            </a:r>
            <a:r>
              <a:rPr lang="zh-CN" altLang="en-US" dirty="0"/>
              <a:t>，</a:t>
            </a:r>
            <a:r>
              <a:rPr lang="en-US" altLang="zh-CN" dirty="0" err="1"/>
              <a:t>i≤j</a:t>
            </a:r>
            <a:r>
              <a:rPr lang="zh-CN" altLang="en-US" dirty="0"/>
              <a:t>，来计算</a:t>
            </a:r>
            <a:r>
              <a:rPr lang="en-US" altLang="zh-CN" dirty="0"/>
              <a:t>A[1:n]</a:t>
            </a:r>
            <a:r>
              <a:rPr lang="zh-CN" altLang="en-US" dirty="0"/>
              <a:t>的一个</a:t>
            </a:r>
            <a:r>
              <a:rPr lang="zh-CN" altLang="en-US" u="sng" dirty="0">
                <a:solidFill>
                  <a:srgbClr val="C00000"/>
                </a:solidFill>
                <a:ea typeface="楷体_GB2312" pitchFamily="49" charset="-122"/>
              </a:rPr>
              <a:t>最优计算次序</a:t>
            </a:r>
            <a:r>
              <a:rPr lang="zh-CN" altLang="en-US" dirty="0"/>
              <a:t>。</a:t>
            </a:r>
            <a:endParaRPr lang="zh-CN" altLang="en-US" dirty="0"/>
          </a:p>
          <a:p>
            <a:pPr eaLnBrk="1" hangingPunct="1">
              <a:lnSpc>
                <a:spcPct val="120000"/>
              </a:lnSpc>
            </a:pPr>
            <a:r>
              <a:rPr lang="zh-CN" altLang="en-US" dirty="0"/>
              <a:t>设这个计算次序在矩阵</a:t>
            </a:r>
            <a:r>
              <a:rPr lang="en-US" altLang="zh-CN" dirty="0" err="1"/>
              <a:t>A</a:t>
            </a:r>
            <a:r>
              <a:rPr lang="en-US" altLang="zh-CN" baseline="-25000" dirty="0" err="1"/>
              <a:t>k</a:t>
            </a:r>
            <a:r>
              <a:rPr lang="zh-CN" altLang="en-US" dirty="0"/>
              <a:t>和</a:t>
            </a:r>
            <a:r>
              <a:rPr lang="en-US" altLang="zh-CN" dirty="0"/>
              <a:t>A</a:t>
            </a:r>
            <a:r>
              <a:rPr lang="en-US" altLang="zh-CN" baseline="-25000" dirty="0"/>
              <a:t>k+1</a:t>
            </a:r>
            <a:r>
              <a:rPr lang="zh-CN" altLang="en-US" dirty="0"/>
              <a:t>之间将矩阵链断开，</a:t>
            </a:r>
            <a:r>
              <a:rPr lang="en-US" altLang="zh-CN" dirty="0" err="1"/>
              <a:t>i≤k</a:t>
            </a:r>
            <a:r>
              <a:rPr lang="en-US" altLang="zh-CN" dirty="0"/>
              <a:t>&lt;n</a:t>
            </a:r>
            <a:r>
              <a:rPr lang="zh-CN" altLang="en-US" dirty="0"/>
              <a:t>，则其相应</a:t>
            </a:r>
            <a:r>
              <a:rPr lang="zh-CN" altLang="en-US" dirty="0">
                <a:solidFill>
                  <a:srgbClr val="C00000"/>
                </a:solidFill>
                <a:ea typeface="楷体_GB2312" pitchFamily="49" charset="-122"/>
              </a:rPr>
              <a:t>完全加括号方式为</a:t>
            </a:r>
            <a:r>
              <a:rPr lang="en-US" altLang="zh-CN" dirty="0">
                <a:solidFill>
                  <a:srgbClr val="C00000"/>
                </a:solidFill>
                <a:ea typeface="楷体_GB2312" pitchFamily="49" charset="-122"/>
              </a:rPr>
              <a:t>((A</a:t>
            </a:r>
            <a:r>
              <a:rPr lang="en-US" altLang="zh-CN" baseline="-25000" dirty="0">
                <a:solidFill>
                  <a:srgbClr val="C00000"/>
                </a:solidFill>
                <a:ea typeface="楷体_GB2312" pitchFamily="49" charset="-122"/>
              </a:rPr>
              <a:t>1</a:t>
            </a:r>
            <a:r>
              <a:rPr lang="en-US" altLang="zh-CN" dirty="0">
                <a:solidFill>
                  <a:srgbClr val="C00000"/>
                </a:solidFill>
                <a:ea typeface="楷体_GB2312" pitchFamily="49" charset="-122"/>
              </a:rPr>
              <a:t>...</a:t>
            </a:r>
            <a:r>
              <a:rPr lang="en-US" altLang="zh-CN" dirty="0" err="1">
                <a:solidFill>
                  <a:srgbClr val="C00000"/>
                </a:solidFill>
                <a:ea typeface="楷体_GB2312" pitchFamily="49" charset="-122"/>
              </a:rPr>
              <a:t>A</a:t>
            </a:r>
            <a:r>
              <a:rPr lang="en-US" altLang="zh-CN" baseline="-25000" dirty="0" err="1">
                <a:solidFill>
                  <a:srgbClr val="C00000"/>
                </a:solidFill>
                <a:ea typeface="楷体_GB2312" pitchFamily="49" charset="-122"/>
              </a:rPr>
              <a:t>k</a:t>
            </a:r>
            <a:r>
              <a:rPr lang="en-US" altLang="zh-CN" dirty="0">
                <a:solidFill>
                  <a:srgbClr val="C00000"/>
                </a:solidFill>
                <a:ea typeface="楷体_GB2312" pitchFamily="49" charset="-122"/>
              </a:rPr>
              <a:t>)(A</a:t>
            </a:r>
            <a:r>
              <a:rPr lang="en-US" altLang="zh-CN" baseline="-25000" dirty="0">
                <a:solidFill>
                  <a:srgbClr val="C00000"/>
                </a:solidFill>
                <a:ea typeface="楷体_GB2312" pitchFamily="49" charset="-122"/>
              </a:rPr>
              <a:t>k+1</a:t>
            </a:r>
            <a:r>
              <a:rPr lang="en-US" altLang="zh-CN" dirty="0">
                <a:solidFill>
                  <a:srgbClr val="C00000"/>
                </a:solidFill>
                <a:ea typeface="楷体_GB2312" pitchFamily="49" charset="-122"/>
              </a:rPr>
              <a:t>...A</a:t>
            </a:r>
            <a:r>
              <a:rPr lang="en-US" altLang="zh-CN" baseline="-25000" dirty="0">
                <a:solidFill>
                  <a:srgbClr val="C00000"/>
                </a:solidFill>
                <a:ea typeface="楷体_GB2312" pitchFamily="49" charset="-122"/>
              </a:rPr>
              <a:t>n</a:t>
            </a:r>
            <a:r>
              <a:rPr lang="en-US" altLang="zh-CN" dirty="0">
                <a:solidFill>
                  <a:srgbClr val="C00000"/>
                </a:solidFill>
                <a:ea typeface="楷体_GB2312" pitchFamily="49" charset="-122"/>
              </a:rPr>
              <a:t>))</a:t>
            </a:r>
            <a:r>
              <a:rPr lang="zh-CN" altLang="en-US" dirty="0"/>
              <a:t>。</a:t>
            </a:r>
            <a:endParaRPr lang="zh-CN" altLang="en-US" dirty="0"/>
          </a:p>
          <a:p>
            <a:pPr eaLnBrk="1" hangingPunct="1">
              <a:lnSpc>
                <a:spcPct val="120000"/>
              </a:lnSpc>
            </a:pPr>
            <a:r>
              <a:rPr lang="zh-CN" altLang="en-US" dirty="0"/>
              <a:t>应先分别计算</a:t>
            </a:r>
            <a:r>
              <a:rPr lang="en-US" altLang="zh-CN" dirty="0"/>
              <a:t>A[1:k]</a:t>
            </a:r>
            <a:r>
              <a:rPr lang="zh-CN" altLang="en-US" dirty="0"/>
              <a:t>和</a:t>
            </a:r>
            <a:r>
              <a:rPr lang="en-US" altLang="zh-CN" dirty="0"/>
              <a:t>A[k+1:n]</a:t>
            </a:r>
            <a:r>
              <a:rPr lang="zh-CN" altLang="en-US" dirty="0"/>
              <a:t>，然后将计算结果</a:t>
            </a:r>
            <a:r>
              <a:rPr lang="zh-CN" altLang="en-US" dirty="0">
                <a:solidFill>
                  <a:srgbClr val="C00000"/>
                </a:solidFill>
                <a:ea typeface="黑体" panose="02010609060101010101" pitchFamily="2" charset="-122"/>
              </a:rPr>
              <a:t>相乘</a:t>
            </a:r>
            <a:r>
              <a:rPr lang="zh-CN" altLang="en-US" dirty="0"/>
              <a:t>得到</a:t>
            </a:r>
            <a:r>
              <a:rPr lang="en-US" altLang="zh-CN" dirty="0"/>
              <a:t>A[1:n]</a:t>
            </a:r>
            <a:r>
              <a:rPr lang="zh-CN" altLang="en-US" dirty="0"/>
              <a:t>。</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slide(fromBottom)">
                                      <p:cBhvr>
                                        <p:cTn id="7" dur="500"/>
                                        <p:tgtEl>
                                          <p:spTgt spid="191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91491">
                                            <p:txEl>
                                              <p:pRg st="1" end="1"/>
                                            </p:txEl>
                                          </p:spTgt>
                                        </p:tgtEl>
                                        <p:attrNameLst>
                                          <p:attrName>style.visibility</p:attrName>
                                        </p:attrNameLst>
                                      </p:cBhvr>
                                      <p:to>
                                        <p:strVal val="visible"/>
                                      </p:to>
                                    </p:set>
                                    <p:animEffect transition="in" filter="slide(fromBottom)">
                                      <p:cBhvr>
                                        <p:cTn id="12" dur="500"/>
                                        <p:tgtEl>
                                          <p:spTgt spid="191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91491">
                                            <p:txEl>
                                              <p:pRg st="2" end="2"/>
                                            </p:txEl>
                                          </p:spTgt>
                                        </p:tgtEl>
                                        <p:attrNameLst>
                                          <p:attrName>style.visibility</p:attrName>
                                        </p:attrNameLst>
                                      </p:cBhvr>
                                      <p:to>
                                        <p:strVal val="visible"/>
                                      </p:to>
                                    </p:set>
                                    <p:animEffect transition="in" filter="slide(fromBottom)">
                                      <p:cBhvr>
                                        <p:cTn id="17" dur="500"/>
                                        <p:tgtEl>
                                          <p:spTgt spid="191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91491">
                                            <p:txEl>
                                              <p:pRg st="3" end="3"/>
                                            </p:txEl>
                                          </p:spTgt>
                                        </p:tgtEl>
                                        <p:attrNameLst>
                                          <p:attrName>style.visibility</p:attrName>
                                        </p:attrNameLst>
                                      </p:cBhvr>
                                      <p:to>
                                        <p:strVal val="visible"/>
                                      </p:to>
                                    </p:set>
                                    <p:animEffect transition="in" filter="slide(fromBottom)">
                                      <p:cBhvr>
                                        <p:cTn id="22" dur="500"/>
                                        <p:tgtEl>
                                          <p:spTgt spid="191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C9C7AF33-6D04-44F5-BD06-FC81C940F252}" type="datetime1">
              <a:rPr lang="zh-CN" altLang="en-US" sz="1400" smtClean="0"/>
            </a:fld>
            <a:endParaRPr lang="en-US" altLang="zh-CN" sz="1400"/>
          </a:p>
        </p:txBody>
      </p:sp>
      <p:sp>
        <p:nvSpPr>
          <p:cNvPr id="48131"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1400"/>
              <a:t>算法设计与分析</a:t>
            </a:r>
            <a:endParaRPr lang="en-US" altLang="zh-CN" sz="1400"/>
          </a:p>
        </p:txBody>
      </p:sp>
      <p:sp>
        <p:nvSpPr>
          <p:cNvPr id="4813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A71F882C-6787-4C07-A346-11FB14E75737}" type="slidenum">
              <a:rPr lang="en-US" altLang="zh-CN" sz="1400" smtClean="0"/>
            </a:fld>
            <a:endParaRPr lang="en-US" altLang="zh-CN" sz="1400"/>
          </a:p>
        </p:txBody>
      </p:sp>
      <p:sp>
        <p:nvSpPr>
          <p:cNvPr id="48133" name="Rectangle 2"/>
          <p:cNvSpPr>
            <a:spLocks noGrp="1" noChangeArrowheads="1"/>
          </p:cNvSpPr>
          <p:nvPr>
            <p:ph type="title"/>
          </p:nvPr>
        </p:nvSpPr>
        <p:spPr>
          <a:xfrm>
            <a:off x="457200" y="830560"/>
            <a:ext cx="7772400" cy="685800"/>
          </a:xfrm>
        </p:spPr>
        <p:txBody>
          <a:bodyPr/>
          <a:lstStyle/>
          <a:p>
            <a:pPr eaLnBrk="1" hangingPunct="1"/>
            <a:r>
              <a:rPr lang="zh-CN" altLang="en-US"/>
              <a:t>矩阵连乘积问题的关键特征</a:t>
            </a:r>
            <a:endParaRPr lang="zh-CN" altLang="en-US"/>
          </a:p>
        </p:txBody>
      </p:sp>
      <p:sp>
        <p:nvSpPr>
          <p:cNvPr id="48134" name="Rectangle 3"/>
          <p:cNvSpPr>
            <a:spLocks noGrp="1" noChangeArrowheads="1"/>
          </p:cNvSpPr>
          <p:nvPr>
            <p:ph type="body" idx="1"/>
          </p:nvPr>
        </p:nvSpPr>
        <p:spPr>
          <a:xfrm>
            <a:off x="457200" y="1744960"/>
            <a:ext cx="8229600" cy="1676400"/>
          </a:xfrm>
        </p:spPr>
        <p:txBody>
          <a:bodyPr/>
          <a:lstStyle/>
          <a:p>
            <a:pPr eaLnBrk="1" hangingPunct="1">
              <a:lnSpc>
                <a:spcPct val="120000"/>
              </a:lnSpc>
            </a:pPr>
            <a:r>
              <a:rPr lang="zh-CN" altLang="en-US" dirty="0"/>
              <a:t>这个问题的一个关键特征：</a:t>
            </a:r>
            <a:r>
              <a:rPr lang="zh-CN" altLang="en-US" i="1" dirty="0">
                <a:solidFill>
                  <a:srgbClr val="C00000"/>
                </a:solidFill>
                <a:ea typeface="楷体_GB2312" pitchFamily="49" charset="-122"/>
              </a:rPr>
              <a:t>计算</a:t>
            </a:r>
            <a:r>
              <a:rPr lang="en-US" altLang="zh-CN" i="1" dirty="0">
                <a:solidFill>
                  <a:srgbClr val="C00000"/>
                </a:solidFill>
                <a:ea typeface="楷体_GB2312" pitchFamily="49" charset="-122"/>
              </a:rPr>
              <a:t>A[1:n]</a:t>
            </a:r>
            <a:r>
              <a:rPr lang="zh-CN" altLang="en-US" i="1" dirty="0">
                <a:solidFill>
                  <a:srgbClr val="C00000"/>
                </a:solidFill>
                <a:ea typeface="楷体_GB2312" pitchFamily="49" charset="-122"/>
              </a:rPr>
              <a:t>的一个最优次序所包含的计算矩阵子链</a:t>
            </a:r>
            <a:r>
              <a:rPr lang="en-US" altLang="zh-CN" i="1" dirty="0">
                <a:solidFill>
                  <a:srgbClr val="C00000"/>
                </a:solidFill>
                <a:ea typeface="楷体_GB2312" pitchFamily="49" charset="-122"/>
              </a:rPr>
              <a:t>A[1:k]</a:t>
            </a:r>
            <a:r>
              <a:rPr lang="zh-CN" altLang="en-US" i="1" dirty="0">
                <a:solidFill>
                  <a:srgbClr val="C00000"/>
                </a:solidFill>
                <a:ea typeface="楷体_GB2312" pitchFamily="49" charset="-122"/>
              </a:rPr>
              <a:t>和</a:t>
            </a:r>
            <a:r>
              <a:rPr lang="en-US" altLang="zh-CN" i="1" dirty="0">
                <a:solidFill>
                  <a:srgbClr val="C00000"/>
                </a:solidFill>
                <a:ea typeface="楷体_GB2312" pitchFamily="49" charset="-122"/>
              </a:rPr>
              <a:t>A[k+1:n]</a:t>
            </a:r>
            <a:r>
              <a:rPr lang="zh-CN" altLang="en-US" i="1" dirty="0">
                <a:solidFill>
                  <a:srgbClr val="C00000"/>
                </a:solidFill>
                <a:ea typeface="楷体_GB2312" pitchFamily="49" charset="-122"/>
              </a:rPr>
              <a:t>的次序也是</a:t>
            </a:r>
            <a:r>
              <a:rPr lang="zh-CN" altLang="en-US" i="1" u="sng" dirty="0">
                <a:solidFill>
                  <a:srgbClr val="C00000"/>
                </a:solidFill>
                <a:ea typeface="楷体_GB2312" pitchFamily="49" charset="-122"/>
              </a:rPr>
              <a:t>最优</a:t>
            </a:r>
            <a:r>
              <a:rPr lang="zh-CN" altLang="en-US" i="1" dirty="0">
                <a:solidFill>
                  <a:srgbClr val="C00000"/>
                </a:solidFill>
                <a:ea typeface="楷体_GB2312" pitchFamily="49" charset="-122"/>
              </a:rPr>
              <a:t>的</a:t>
            </a:r>
            <a:r>
              <a:rPr lang="zh-CN" altLang="en-US" dirty="0"/>
              <a:t>，通过</a:t>
            </a:r>
            <a:r>
              <a:rPr lang="zh-CN" altLang="en-US" dirty="0">
                <a:solidFill>
                  <a:schemeClr val="accent1"/>
                </a:solidFill>
                <a:ea typeface="黑体" panose="02010609060101010101" pitchFamily="2" charset="-122"/>
              </a:rPr>
              <a:t>反证法</a:t>
            </a:r>
            <a:r>
              <a:rPr lang="zh-CN" altLang="en-US" dirty="0"/>
              <a:t>可以证明。</a:t>
            </a:r>
            <a:endParaRPr lang="zh-CN" altLang="en-US" dirty="0"/>
          </a:p>
        </p:txBody>
      </p:sp>
      <p:sp>
        <p:nvSpPr>
          <p:cNvPr id="190468" name="Text Box 4"/>
          <p:cNvSpPr txBox="1">
            <a:spLocks noChangeArrowheads="1"/>
          </p:cNvSpPr>
          <p:nvPr/>
        </p:nvSpPr>
        <p:spPr bwMode="auto">
          <a:xfrm>
            <a:off x="609600" y="4221088"/>
            <a:ext cx="8153400" cy="137953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20000"/>
              </a:lnSpc>
              <a:spcBef>
                <a:spcPct val="50000"/>
              </a:spcBef>
            </a:pPr>
            <a:r>
              <a:rPr lang="zh-CN" altLang="en-US" b="1" dirty="0"/>
              <a:t>因此，矩阵连乘积计算次序问题的</a:t>
            </a:r>
            <a:r>
              <a:rPr lang="zh-CN" altLang="en-US" b="1" dirty="0">
                <a:solidFill>
                  <a:srgbClr val="C00000"/>
                </a:solidFill>
              </a:rPr>
              <a:t>最优</a:t>
            </a:r>
            <a:r>
              <a:rPr lang="zh-CN" altLang="en-US" b="1" dirty="0">
                <a:solidFill>
                  <a:srgbClr val="C00000"/>
                </a:solidFill>
                <a:ea typeface="楷体_GB2312" pitchFamily="49" charset="-122"/>
              </a:rPr>
              <a:t>解包含着其子问题的最优解</a:t>
            </a:r>
            <a:r>
              <a:rPr lang="zh-CN" altLang="en-US" b="1" dirty="0"/>
              <a:t>。这种</a:t>
            </a:r>
            <a:r>
              <a:rPr lang="zh-CN" altLang="en-US" b="1" i="1" dirty="0">
                <a:solidFill>
                  <a:srgbClr val="C00000"/>
                </a:solidFill>
                <a:ea typeface="楷体_GB2312" pitchFamily="49" charset="-122"/>
              </a:rPr>
              <a:t>最优子结构性质</a:t>
            </a:r>
            <a:r>
              <a:rPr lang="zh-CN" altLang="en-US" b="1" dirty="0"/>
              <a:t>是该问题可以用动态规划算法求解的重要特征。</a:t>
            </a:r>
            <a:endParaRPr lang="zh-CN" altLang="en-US"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0468">
                                            <p:txEl>
                                              <p:pRg st="0" end="0"/>
                                            </p:txEl>
                                          </p:spTgt>
                                        </p:tgtEl>
                                        <p:attrNameLst>
                                          <p:attrName>style.visibility</p:attrName>
                                        </p:attrNameLst>
                                      </p:cBhvr>
                                      <p:to>
                                        <p:strVal val="visible"/>
                                      </p:to>
                                    </p:set>
                                    <p:animEffect transition="in" filter="dissolve">
                                      <p:cBhvr>
                                        <p:cTn id="7" dur="500"/>
                                        <p:tgtEl>
                                          <p:spTgt spid="1904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8F41DEDC-FBB2-472E-A544-0E657A237ECB}" type="slidenum">
              <a:rPr lang="en-US" altLang="zh-CN" sz="1400" smtClean="0"/>
            </a:fld>
            <a:endParaRPr lang="en-US" altLang="zh-CN" sz="1400"/>
          </a:p>
        </p:txBody>
      </p:sp>
      <p:sp>
        <p:nvSpPr>
          <p:cNvPr id="49157" name="Rectangle 2"/>
          <p:cNvSpPr>
            <a:spLocks noGrp="1" noChangeArrowheads="1"/>
          </p:cNvSpPr>
          <p:nvPr>
            <p:ph type="title"/>
          </p:nvPr>
        </p:nvSpPr>
        <p:spPr>
          <a:xfrm>
            <a:off x="250825" y="260350"/>
            <a:ext cx="7772400" cy="792163"/>
          </a:xfrm>
        </p:spPr>
        <p:txBody>
          <a:bodyPr/>
          <a:lstStyle/>
          <a:p>
            <a:pPr eaLnBrk="1" hangingPunct="1"/>
            <a:r>
              <a:rPr lang="zh-CN" altLang="en-US"/>
              <a:t>一个实际的例子</a:t>
            </a:r>
            <a:endParaRPr lang="zh-CN" altLang="en-US"/>
          </a:p>
        </p:txBody>
      </p:sp>
      <p:sp>
        <p:nvSpPr>
          <p:cNvPr id="287747" name="Rectangle 3"/>
          <p:cNvSpPr>
            <a:spLocks noGrp="1" noChangeArrowheads="1"/>
          </p:cNvSpPr>
          <p:nvPr>
            <p:ph type="body" idx="1"/>
          </p:nvPr>
        </p:nvSpPr>
        <p:spPr>
          <a:xfrm>
            <a:off x="468313" y="1196975"/>
            <a:ext cx="8280400" cy="2303463"/>
          </a:xfrm>
        </p:spPr>
        <p:txBody>
          <a:bodyPr/>
          <a:lstStyle/>
          <a:p>
            <a:pPr eaLnBrk="1" hangingPunct="1">
              <a:lnSpc>
                <a:spcPct val="120000"/>
              </a:lnSpc>
            </a:pPr>
            <a:r>
              <a:rPr lang="zh-CN" altLang="en-US" u="sng">
                <a:solidFill>
                  <a:schemeClr val="accent1"/>
                </a:solidFill>
                <a:ea typeface="楷体_GB2312" pitchFamily="49" charset="-122"/>
              </a:rPr>
              <a:t>举例</a:t>
            </a:r>
            <a:r>
              <a:rPr lang="zh-CN" altLang="en-US">
                <a:solidFill>
                  <a:schemeClr val="accent1"/>
                </a:solidFill>
                <a:ea typeface="楷体_GB2312" pitchFamily="49" charset="-122"/>
              </a:rPr>
              <a:t>：</a:t>
            </a:r>
            <a:r>
              <a:rPr kumimoji="0" lang="zh-CN" altLang="en-US"/>
              <a:t>设有</a:t>
            </a:r>
            <a:r>
              <a:rPr kumimoji="0" lang="en-US" altLang="zh-CN"/>
              <a:t>4</a:t>
            </a:r>
            <a:r>
              <a:rPr kumimoji="0" lang="zh-CN" altLang="en-US"/>
              <a:t>个矩阵</a:t>
            </a:r>
            <a:r>
              <a:rPr kumimoji="0" lang="en-US" altLang="zh-CN"/>
              <a:t>A</a:t>
            </a:r>
            <a:r>
              <a:rPr kumimoji="0" lang="en-US" altLang="zh-CN" baseline="-25000"/>
              <a:t>1</a:t>
            </a:r>
            <a:r>
              <a:rPr kumimoji="0" lang="en-US" altLang="zh-CN"/>
              <a:t>, A</a:t>
            </a:r>
            <a:r>
              <a:rPr kumimoji="0" lang="en-US" altLang="zh-CN" baseline="-25000"/>
              <a:t>2</a:t>
            </a:r>
            <a:r>
              <a:rPr kumimoji="0" lang="en-US" altLang="zh-CN"/>
              <a:t>, A</a:t>
            </a:r>
            <a:r>
              <a:rPr kumimoji="0" lang="en-US" altLang="zh-CN" baseline="-25000"/>
              <a:t>3</a:t>
            </a:r>
            <a:r>
              <a:rPr kumimoji="0" lang="en-US" altLang="zh-CN"/>
              <a:t>, A</a:t>
            </a:r>
            <a:r>
              <a:rPr kumimoji="0" lang="en-US" altLang="zh-CN" baseline="-25000"/>
              <a:t>4</a:t>
            </a:r>
            <a:r>
              <a:rPr kumimoji="0" lang="zh-CN" altLang="en-US"/>
              <a:t>，它们的维数分别是： </a:t>
            </a:r>
            <a:r>
              <a:rPr kumimoji="0" lang="en-US" altLang="zh-CN"/>
              <a:t>A</a:t>
            </a:r>
            <a:r>
              <a:rPr kumimoji="0" lang="en-US" altLang="zh-CN" baseline="-25000"/>
              <a:t>1</a:t>
            </a:r>
            <a:r>
              <a:rPr kumimoji="0" lang="en-US" altLang="zh-CN"/>
              <a:t>=50×10, A</a:t>
            </a:r>
            <a:r>
              <a:rPr kumimoji="0" lang="en-US" altLang="zh-CN" baseline="-25000"/>
              <a:t>2</a:t>
            </a:r>
            <a:r>
              <a:rPr kumimoji="0" lang="en-US" altLang="zh-CN"/>
              <a:t>=10×40, A</a:t>
            </a:r>
            <a:r>
              <a:rPr kumimoji="0" lang="en-US" altLang="zh-CN" baseline="-25000"/>
              <a:t>3</a:t>
            </a:r>
            <a:r>
              <a:rPr kumimoji="0" lang="en-US" altLang="zh-CN"/>
              <a:t>=40×30, A</a:t>
            </a:r>
            <a:r>
              <a:rPr kumimoji="0" lang="en-US" altLang="zh-CN" baseline="-25000"/>
              <a:t>4</a:t>
            </a:r>
            <a:r>
              <a:rPr kumimoji="0" lang="en-US" altLang="zh-CN"/>
              <a:t> =30×5</a:t>
            </a:r>
            <a:r>
              <a:rPr kumimoji="0" lang="zh-CN" altLang="en-US"/>
              <a:t>，</a:t>
            </a:r>
            <a:r>
              <a:rPr lang="zh-CN" altLang="en-US"/>
              <a:t>求其连乘的</a:t>
            </a:r>
            <a:r>
              <a:rPr lang="zh-CN" altLang="en-US">
                <a:solidFill>
                  <a:srgbClr val="FF0000"/>
                </a:solidFill>
                <a:ea typeface="楷体_GB2312" pitchFamily="49" charset="-122"/>
              </a:rPr>
              <a:t>最少</a:t>
            </a:r>
            <a:r>
              <a:rPr lang="zh-CN" altLang="en-US"/>
              <a:t>数乘次数。</a:t>
            </a:r>
            <a:endParaRPr lang="zh-CN" altLang="en-US"/>
          </a:p>
          <a:p>
            <a:pPr eaLnBrk="1" hangingPunct="1"/>
            <a:r>
              <a:rPr lang="zh-CN" altLang="en-US">
                <a:solidFill>
                  <a:srgbClr val="000099"/>
                </a:solidFill>
                <a:ea typeface="楷体_GB2312" pitchFamily="49" charset="-122"/>
              </a:rPr>
              <a:t>所有可能的计算次序及数乘次数：</a:t>
            </a:r>
            <a:endParaRPr lang="zh-CN" altLang="en-US">
              <a:solidFill>
                <a:srgbClr val="000099"/>
              </a:solidFill>
              <a:ea typeface="楷体_GB2312" pitchFamily="49" charset="-122"/>
            </a:endParaRPr>
          </a:p>
        </p:txBody>
      </p:sp>
      <p:sp>
        <p:nvSpPr>
          <p:cNvPr id="287748" name="Text Box 4"/>
          <p:cNvSpPr txBox="1">
            <a:spLocks noChangeArrowheads="1"/>
          </p:cNvSpPr>
          <p:nvPr/>
        </p:nvSpPr>
        <p:spPr bwMode="auto">
          <a:xfrm>
            <a:off x="5076825" y="3429000"/>
            <a:ext cx="3816350" cy="26781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kumimoji="0" lang="en-US" altLang="zh-CN" b="1" dirty="0"/>
              <a:t>(A</a:t>
            </a:r>
            <a:r>
              <a:rPr kumimoji="0" lang="en-US" altLang="zh-CN" b="1" baseline="-25000" dirty="0"/>
              <a:t>1</a:t>
            </a:r>
            <a:r>
              <a:rPr kumimoji="0" lang="en-US" altLang="zh-CN" b="1" dirty="0"/>
              <a:t>(A</a:t>
            </a:r>
            <a:r>
              <a:rPr kumimoji="0" lang="en-US" altLang="zh-CN" b="1" baseline="-25000" dirty="0"/>
              <a:t>2</a:t>
            </a:r>
            <a:r>
              <a:rPr kumimoji="0" lang="en-US" altLang="zh-CN" b="1" dirty="0"/>
              <a:t>(A</a:t>
            </a:r>
            <a:r>
              <a:rPr kumimoji="0" lang="en-US" altLang="zh-CN" b="1" baseline="-25000" dirty="0"/>
              <a:t>3</a:t>
            </a:r>
            <a:r>
              <a:rPr kumimoji="0" lang="en-US" altLang="zh-CN" b="1" dirty="0"/>
              <a:t>A</a:t>
            </a:r>
            <a:r>
              <a:rPr kumimoji="0" lang="en-US" altLang="zh-CN" b="1" baseline="-25000" dirty="0"/>
              <a:t>4</a:t>
            </a:r>
            <a:r>
              <a:rPr kumimoji="0" lang="en-US" altLang="zh-CN" b="1" dirty="0"/>
              <a:t>))),    10500</a:t>
            </a:r>
            <a:endParaRPr kumimoji="0" lang="en-US" altLang="zh-CN" b="1" dirty="0"/>
          </a:p>
          <a:p>
            <a:pPr eaLnBrk="1" hangingPunct="1">
              <a:spcBef>
                <a:spcPct val="50000"/>
              </a:spcBef>
            </a:pPr>
            <a:r>
              <a:rPr kumimoji="0" lang="en-US" altLang="zh-CN" b="1" dirty="0"/>
              <a:t>(A</a:t>
            </a:r>
            <a:r>
              <a:rPr kumimoji="0" lang="en-US" altLang="zh-CN" b="1" baseline="-25000" dirty="0"/>
              <a:t>1</a:t>
            </a:r>
            <a:r>
              <a:rPr kumimoji="0" lang="en-US" altLang="zh-CN" b="1" dirty="0"/>
              <a:t>((A</a:t>
            </a:r>
            <a:r>
              <a:rPr kumimoji="0" lang="en-US" altLang="zh-CN" b="1" baseline="-25000" dirty="0"/>
              <a:t>2</a:t>
            </a:r>
            <a:r>
              <a:rPr kumimoji="0" lang="en-US" altLang="zh-CN" b="1" dirty="0"/>
              <a:t>A</a:t>
            </a:r>
            <a:r>
              <a:rPr kumimoji="0" lang="en-US" altLang="zh-CN" b="1" baseline="-25000" dirty="0"/>
              <a:t>3</a:t>
            </a:r>
            <a:r>
              <a:rPr kumimoji="0" lang="en-US" altLang="zh-CN" b="1" dirty="0"/>
              <a:t>)A</a:t>
            </a:r>
            <a:r>
              <a:rPr kumimoji="0" lang="en-US" altLang="zh-CN" b="1" baseline="-25000" dirty="0"/>
              <a:t>4</a:t>
            </a:r>
            <a:r>
              <a:rPr kumimoji="0" lang="en-US" altLang="zh-CN" b="1" dirty="0"/>
              <a:t>)),    16000</a:t>
            </a:r>
            <a:endParaRPr kumimoji="0" lang="en-US" altLang="zh-CN" b="1" dirty="0"/>
          </a:p>
          <a:p>
            <a:pPr eaLnBrk="1" hangingPunct="1">
              <a:spcBef>
                <a:spcPct val="50000"/>
              </a:spcBef>
            </a:pPr>
            <a:r>
              <a:rPr kumimoji="0" lang="en-US" altLang="zh-CN" b="1" dirty="0"/>
              <a:t>((A</a:t>
            </a:r>
            <a:r>
              <a:rPr kumimoji="0" lang="en-US" altLang="zh-CN" b="1" baseline="-25000" dirty="0"/>
              <a:t>1</a:t>
            </a:r>
            <a:r>
              <a:rPr kumimoji="0" lang="en-US" altLang="zh-CN" b="1" dirty="0"/>
              <a:t>A</a:t>
            </a:r>
            <a:r>
              <a:rPr kumimoji="0" lang="en-US" altLang="zh-CN" b="1" baseline="-25000" dirty="0"/>
              <a:t>2</a:t>
            </a:r>
            <a:r>
              <a:rPr kumimoji="0" lang="en-US" altLang="zh-CN" b="1" dirty="0"/>
              <a:t>)(A</a:t>
            </a:r>
            <a:r>
              <a:rPr kumimoji="0" lang="en-US" altLang="zh-CN" b="1" baseline="-25000" dirty="0"/>
              <a:t>3</a:t>
            </a:r>
            <a:r>
              <a:rPr kumimoji="0" lang="en-US" altLang="zh-CN" b="1" dirty="0"/>
              <a:t>A</a:t>
            </a:r>
            <a:r>
              <a:rPr kumimoji="0" lang="en-US" altLang="zh-CN" b="1" baseline="-25000" dirty="0"/>
              <a:t>4</a:t>
            </a:r>
            <a:r>
              <a:rPr kumimoji="0" lang="en-US" altLang="zh-CN" b="1" dirty="0"/>
              <a:t>)),    36000</a:t>
            </a:r>
            <a:endParaRPr kumimoji="0" lang="en-US" altLang="zh-CN" b="1" dirty="0"/>
          </a:p>
          <a:p>
            <a:pPr eaLnBrk="1" hangingPunct="1">
              <a:spcBef>
                <a:spcPct val="50000"/>
              </a:spcBef>
            </a:pPr>
            <a:r>
              <a:rPr kumimoji="0" lang="en-US" altLang="zh-CN" b="1" dirty="0"/>
              <a:t>((A</a:t>
            </a:r>
            <a:r>
              <a:rPr kumimoji="0" lang="en-US" altLang="zh-CN" b="1" baseline="-25000" dirty="0"/>
              <a:t> 1</a:t>
            </a:r>
            <a:r>
              <a:rPr kumimoji="0" lang="en-US" altLang="zh-CN" b="1" dirty="0"/>
              <a:t>(A</a:t>
            </a:r>
            <a:r>
              <a:rPr kumimoji="0" lang="en-US" altLang="zh-CN" b="1" baseline="-25000" dirty="0"/>
              <a:t>2</a:t>
            </a:r>
            <a:r>
              <a:rPr kumimoji="0" lang="en-US" altLang="zh-CN" b="1" dirty="0"/>
              <a:t>A</a:t>
            </a:r>
            <a:r>
              <a:rPr kumimoji="0" lang="en-US" altLang="zh-CN" b="1" baseline="-25000" dirty="0"/>
              <a:t>3</a:t>
            </a:r>
            <a:r>
              <a:rPr kumimoji="0" lang="en-US" altLang="zh-CN" b="1" dirty="0"/>
              <a:t>)) A</a:t>
            </a:r>
            <a:r>
              <a:rPr kumimoji="0" lang="en-US" altLang="zh-CN" b="1" baseline="-25000" dirty="0"/>
              <a:t>4</a:t>
            </a:r>
            <a:r>
              <a:rPr kumimoji="0" lang="en-US" altLang="zh-CN" b="1" dirty="0"/>
              <a:t>),    34500</a:t>
            </a:r>
            <a:endParaRPr kumimoji="0" lang="en-US" altLang="zh-CN" b="1" dirty="0"/>
          </a:p>
          <a:p>
            <a:pPr eaLnBrk="1" hangingPunct="1">
              <a:spcBef>
                <a:spcPct val="50000"/>
              </a:spcBef>
            </a:pPr>
            <a:r>
              <a:rPr kumimoji="0" lang="en-US" altLang="zh-CN" b="1" dirty="0"/>
              <a:t>(((A</a:t>
            </a:r>
            <a:r>
              <a:rPr kumimoji="0" lang="en-US" altLang="zh-CN" b="1" baseline="-25000" dirty="0"/>
              <a:t>1</a:t>
            </a:r>
            <a:r>
              <a:rPr kumimoji="0" lang="en-US" altLang="zh-CN" b="1" dirty="0"/>
              <a:t>A</a:t>
            </a:r>
            <a:r>
              <a:rPr kumimoji="0" lang="en-US" altLang="zh-CN" b="1" baseline="-25000" dirty="0"/>
              <a:t>2</a:t>
            </a:r>
            <a:r>
              <a:rPr kumimoji="0" lang="en-US" altLang="zh-CN" b="1" dirty="0"/>
              <a:t>)A</a:t>
            </a:r>
            <a:r>
              <a:rPr kumimoji="0" lang="en-US" altLang="zh-CN" b="1" baseline="-25000" dirty="0"/>
              <a:t>3</a:t>
            </a:r>
            <a:r>
              <a:rPr kumimoji="0" lang="en-US" altLang="zh-CN" b="1" dirty="0"/>
              <a:t>)A</a:t>
            </a:r>
            <a:r>
              <a:rPr kumimoji="0" lang="en-US" altLang="zh-CN" b="1" baseline="-25000" dirty="0"/>
              <a:t>4</a:t>
            </a:r>
            <a:r>
              <a:rPr kumimoji="0" lang="en-US" altLang="zh-CN" b="1" dirty="0"/>
              <a:t>),    87500</a:t>
            </a:r>
            <a:endParaRPr kumimoji="0" lang="en-US" altLang="zh-CN" b="1" dirty="0"/>
          </a:p>
        </p:txBody>
      </p:sp>
      <p:sp>
        <p:nvSpPr>
          <p:cNvPr id="287749" name="Rectangle 5"/>
          <p:cNvSpPr>
            <a:spLocks noChangeArrowheads="1"/>
          </p:cNvSpPr>
          <p:nvPr/>
        </p:nvSpPr>
        <p:spPr bwMode="auto">
          <a:xfrm>
            <a:off x="5073878" y="3500438"/>
            <a:ext cx="3455987" cy="431800"/>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3457190"/>
            <a:ext cx="4465758" cy="21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wipe(up)">
                                      <p:cBhvr>
                                        <p:cTn id="7" dur="500"/>
                                        <p:tgtEl>
                                          <p:spTgt spid="287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Effect transition="in" filter="wipe(up)">
                                      <p:cBhvr>
                                        <p:cTn id="12" dur="500"/>
                                        <p:tgtEl>
                                          <p:spTgt spid="287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7748"/>
                                        </p:tgtEl>
                                        <p:attrNameLst>
                                          <p:attrName>style.visibility</p:attrName>
                                        </p:attrNameLst>
                                      </p:cBhvr>
                                      <p:to>
                                        <p:strVal val="visible"/>
                                      </p:to>
                                    </p:set>
                                    <p:animEffect transition="in" filter="box(in)">
                                      <p:cBhvr>
                                        <p:cTn id="17" dur="500"/>
                                        <p:tgtEl>
                                          <p:spTgt spid="28774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7749"/>
                                        </p:tgtEl>
                                        <p:attrNameLst>
                                          <p:attrName>style.visibility</p:attrName>
                                        </p:attrNameLst>
                                      </p:cBhvr>
                                      <p:to>
                                        <p:strVal val="visible"/>
                                      </p:to>
                                    </p:set>
                                    <p:animEffect transition="in" filter="box(out)">
                                      <p:cBhvr>
                                        <p:cTn id="22" dur="1000"/>
                                        <p:tgtEl>
                                          <p:spTgt spid="28774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P spid="287748" grpId="0" animBg="1" autoUpdateAnimBg="0"/>
      <p:bldP spid="28774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A2CF6DE0-0346-4D6D-9691-545B524FE483}" type="datetime1">
              <a:rPr lang="zh-CN" altLang="en-US" sz="1400" smtClean="0"/>
            </a:fld>
            <a:endParaRPr lang="en-US" altLang="zh-CN" sz="1400"/>
          </a:p>
        </p:txBody>
      </p:sp>
      <p:sp>
        <p:nvSpPr>
          <p:cNvPr id="8196"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1400"/>
              <a:t>算法设计与分析</a:t>
            </a:r>
            <a:endParaRPr lang="en-US" altLang="zh-CN" sz="1400"/>
          </a:p>
        </p:txBody>
      </p:sp>
      <p:sp>
        <p:nvSpPr>
          <p:cNvPr id="819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6EBC0E27-A7F9-4080-BB6D-C4C96054781F}" type="slidenum">
              <a:rPr lang="en-US" altLang="zh-CN" sz="1400" smtClean="0"/>
            </a:fld>
            <a:endParaRPr lang="en-US" altLang="zh-CN" sz="1400"/>
          </a:p>
        </p:txBody>
      </p:sp>
      <p:sp>
        <p:nvSpPr>
          <p:cNvPr id="8198" name="Rectangle 2"/>
          <p:cNvSpPr>
            <a:spLocks noGrp="1" noChangeArrowheads="1"/>
          </p:cNvSpPr>
          <p:nvPr>
            <p:ph type="title"/>
          </p:nvPr>
        </p:nvSpPr>
        <p:spPr>
          <a:xfrm>
            <a:off x="381000" y="228600"/>
            <a:ext cx="7772400" cy="762000"/>
          </a:xfrm>
        </p:spPr>
        <p:txBody>
          <a:bodyPr/>
          <a:lstStyle/>
          <a:p>
            <a:pPr eaLnBrk="1" hangingPunct="1"/>
            <a:r>
              <a:rPr lang="en-US" altLang="zh-CN"/>
              <a:t>2</a:t>
            </a:r>
            <a:r>
              <a:rPr lang="zh-CN" altLang="en-US"/>
              <a:t>、建立递归关系定义最优值</a:t>
            </a:r>
            <a:endParaRPr lang="zh-CN" altLang="en-US"/>
          </a:p>
        </p:txBody>
      </p:sp>
      <p:sp>
        <p:nvSpPr>
          <p:cNvPr id="8199" name="Rectangle 3"/>
          <p:cNvSpPr>
            <a:spLocks noGrp="1" noChangeArrowheads="1"/>
          </p:cNvSpPr>
          <p:nvPr>
            <p:ph type="body" idx="1"/>
          </p:nvPr>
        </p:nvSpPr>
        <p:spPr>
          <a:xfrm>
            <a:off x="304800" y="1066800"/>
            <a:ext cx="8610600" cy="3048000"/>
          </a:xfrm>
        </p:spPr>
        <p:txBody>
          <a:bodyPr/>
          <a:lstStyle/>
          <a:p>
            <a:pPr eaLnBrk="1" hangingPunct="1">
              <a:lnSpc>
                <a:spcPct val="120000"/>
              </a:lnSpc>
            </a:pPr>
            <a:r>
              <a:rPr lang="zh-CN" altLang="en-US" sz="2400"/>
              <a:t>设计算</a:t>
            </a:r>
            <a:r>
              <a:rPr lang="en-US" altLang="zh-CN" sz="2400"/>
              <a:t>A[i:j], 1≤i≤j≤n</a:t>
            </a:r>
            <a:r>
              <a:rPr lang="zh-CN" altLang="en-US" sz="2400"/>
              <a:t>，所需要的</a:t>
            </a:r>
            <a:r>
              <a:rPr lang="zh-CN" altLang="en-US" sz="2400">
                <a:solidFill>
                  <a:srgbClr val="000099"/>
                </a:solidFill>
                <a:ea typeface="楷体_GB2312" pitchFamily="49" charset="-122"/>
              </a:rPr>
              <a:t>最少数乘次数</a:t>
            </a:r>
            <a:r>
              <a:rPr lang="en-US" altLang="zh-CN" sz="2400">
                <a:solidFill>
                  <a:srgbClr val="000099"/>
                </a:solidFill>
                <a:ea typeface="楷体_GB2312" pitchFamily="49" charset="-122"/>
              </a:rPr>
              <a:t>m[i,j]</a:t>
            </a:r>
            <a:r>
              <a:rPr lang="zh-CN" altLang="en-US" sz="2400"/>
              <a:t>，则</a:t>
            </a:r>
            <a:r>
              <a:rPr lang="zh-CN" altLang="en-US" sz="2400">
                <a:solidFill>
                  <a:srgbClr val="D60093"/>
                </a:solidFill>
                <a:ea typeface="楷体_GB2312" pitchFamily="49" charset="-122"/>
              </a:rPr>
              <a:t>原问题的最优值为</a:t>
            </a:r>
            <a:r>
              <a:rPr lang="en-US" altLang="zh-CN" sz="2400">
                <a:solidFill>
                  <a:srgbClr val="D60093"/>
                </a:solidFill>
                <a:ea typeface="楷体_GB2312" pitchFamily="49" charset="-122"/>
              </a:rPr>
              <a:t>m[1,n]</a:t>
            </a:r>
            <a:r>
              <a:rPr lang="zh-CN" altLang="en-US" sz="2400"/>
              <a:t>。</a:t>
            </a:r>
            <a:endParaRPr lang="zh-CN" altLang="en-US" sz="2400"/>
          </a:p>
          <a:p>
            <a:pPr lvl="1" eaLnBrk="1" hangingPunct="1">
              <a:lnSpc>
                <a:spcPct val="120000"/>
              </a:lnSpc>
            </a:pPr>
            <a:r>
              <a:rPr lang="zh-CN" altLang="en-US" sz="2400"/>
              <a:t>当</a:t>
            </a:r>
            <a:r>
              <a:rPr lang="en-US" altLang="zh-CN" sz="2400"/>
              <a:t>i=j</a:t>
            </a:r>
            <a:r>
              <a:rPr lang="zh-CN" altLang="en-US" sz="2400"/>
              <a:t>时，</a:t>
            </a:r>
            <a:r>
              <a:rPr lang="en-US" altLang="zh-CN" sz="2400"/>
              <a:t>A[i:j]=A</a:t>
            </a:r>
            <a:r>
              <a:rPr lang="en-US" altLang="zh-CN" sz="2400" baseline="-25000"/>
              <a:t>i</a:t>
            </a:r>
            <a:r>
              <a:rPr lang="zh-CN" altLang="en-US" sz="2400"/>
              <a:t>为单一矩阵，</a:t>
            </a:r>
            <a:r>
              <a:rPr lang="en-US" altLang="zh-CN" sz="2400"/>
              <a:t>m[i,i]=0, i=1,2,…,n</a:t>
            </a:r>
            <a:r>
              <a:rPr lang="zh-CN" altLang="en-US" sz="2400"/>
              <a:t>。</a:t>
            </a:r>
            <a:endParaRPr lang="zh-CN" altLang="en-US" sz="2400"/>
          </a:p>
          <a:p>
            <a:pPr lvl="1" eaLnBrk="1" hangingPunct="1">
              <a:lnSpc>
                <a:spcPct val="120000"/>
              </a:lnSpc>
            </a:pPr>
            <a:r>
              <a:rPr lang="zh-CN" altLang="en-US" sz="2400"/>
              <a:t>当</a:t>
            </a:r>
            <a:r>
              <a:rPr lang="en-US" altLang="zh-CN" sz="2400"/>
              <a:t>i&lt;j</a:t>
            </a:r>
            <a:r>
              <a:rPr lang="zh-CN" altLang="en-US" sz="2400"/>
              <a:t>时，</a:t>
            </a:r>
            <a:endParaRPr lang="zh-CN" altLang="en-US" sz="2400"/>
          </a:p>
          <a:p>
            <a:pPr lvl="1" eaLnBrk="1" hangingPunct="1">
              <a:lnSpc>
                <a:spcPct val="120000"/>
              </a:lnSpc>
            </a:pPr>
            <a:r>
              <a:rPr lang="zh-CN" altLang="en-US" sz="2400"/>
              <a:t>根据最优子结构性质计算</a:t>
            </a:r>
            <a:r>
              <a:rPr lang="en-US" altLang="zh-CN" sz="2400"/>
              <a:t>m[i,j]</a:t>
            </a:r>
            <a:r>
              <a:rPr lang="zh-CN" altLang="en-US" sz="2400"/>
              <a:t>。事实上，如果计算</a:t>
            </a:r>
            <a:r>
              <a:rPr lang="en-US" altLang="zh-CN" sz="2400"/>
              <a:t>A[i:j]</a:t>
            </a:r>
            <a:r>
              <a:rPr lang="zh-CN" altLang="en-US" sz="2400"/>
              <a:t>的最优次序在</a:t>
            </a:r>
            <a:r>
              <a:rPr lang="en-US" altLang="zh-CN" sz="2400"/>
              <a:t>A</a:t>
            </a:r>
            <a:r>
              <a:rPr lang="en-US" altLang="zh-CN" sz="2400" baseline="-25000"/>
              <a:t>k</a:t>
            </a:r>
            <a:r>
              <a:rPr lang="zh-CN" altLang="en-US" sz="2400"/>
              <a:t>和</a:t>
            </a:r>
            <a:r>
              <a:rPr lang="en-US" altLang="zh-CN" sz="2400"/>
              <a:t>A</a:t>
            </a:r>
            <a:r>
              <a:rPr lang="en-US" altLang="zh-CN" sz="2400" baseline="-25000"/>
              <a:t>k+1</a:t>
            </a:r>
            <a:r>
              <a:rPr lang="zh-CN" altLang="en-US" sz="2400"/>
              <a:t>之间断开，</a:t>
            </a:r>
            <a:r>
              <a:rPr lang="en-US" altLang="zh-CN" sz="2400"/>
              <a:t>i≤k&lt;j</a:t>
            </a:r>
            <a:r>
              <a:rPr lang="zh-CN" altLang="en-US" sz="2400"/>
              <a:t>，则定义：</a:t>
            </a:r>
            <a:r>
              <a:rPr lang="en-US" altLang="zh-CN" sz="2400"/>
              <a:t>m[i,j]=m[i,k]+m[k+1,j]+p</a:t>
            </a:r>
            <a:r>
              <a:rPr lang="en-US" altLang="zh-CN" sz="2400" baseline="-25000"/>
              <a:t>i-1</a:t>
            </a:r>
            <a:r>
              <a:rPr lang="en-US" altLang="zh-CN" sz="2400"/>
              <a:t>p</a:t>
            </a:r>
            <a:r>
              <a:rPr lang="en-US" altLang="zh-CN" sz="2400" baseline="-25000"/>
              <a:t>k</a:t>
            </a:r>
            <a:r>
              <a:rPr lang="en-US" altLang="zh-CN" sz="2400"/>
              <a:t>p</a:t>
            </a:r>
            <a:r>
              <a:rPr lang="en-US" altLang="zh-CN" sz="2400" baseline="-25000"/>
              <a:t>j</a:t>
            </a:r>
            <a:r>
              <a:rPr lang="zh-CN" altLang="en-US" sz="2400"/>
              <a:t>（</a:t>
            </a:r>
            <a:r>
              <a:rPr lang="en-US" altLang="zh-CN" sz="2400">
                <a:solidFill>
                  <a:srgbClr val="800080"/>
                </a:solidFill>
                <a:ea typeface="楷体_GB2312" pitchFamily="49" charset="-122"/>
              </a:rPr>
              <a:t>A</a:t>
            </a:r>
            <a:r>
              <a:rPr lang="en-US" altLang="zh-CN" sz="2400" baseline="-25000">
                <a:solidFill>
                  <a:srgbClr val="800080"/>
                </a:solidFill>
                <a:ea typeface="楷体_GB2312" pitchFamily="49" charset="-122"/>
              </a:rPr>
              <a:t>i</a:t>
            </a:r>
            <a:r>
              <a:rPr lang="zh-CN" altLang="en-US" sz="2400">
                <a:solidFill>
                  <a:srgbClr val="800080"/>
                </a:solidFill>
                <a:ea typeface="楷体_GB2312" pitchFamily="49" charset="-122"/>
              </a:rPr>
              <a:t>的维数为</a:t>
            </a:r>
            <a:r>
              <a:rPr lang="en-US" altLang="zh-CN" sz="2400">
                <a:solidFill>
                  <a:srgbClr val="800080"/>
                </a:solidFill>
                <a:ea typeface="楷体_GB2312" pitchFamily="49" charset="-122"/>
              </a:rPr>
              <a:t>p</a:t>
            </a:r>
            <a:r>
              <a:rPr lang="en-US" altLang="zh-CN" sz="2400" baseline="-25000">
                <a:solidFill>
                  <a:srgbClr val="800080"/>
                </a:solidFill>
                <a:ea typeface="楷体_GB2312" pitchFamily="49" charset="-122"/>
              </a:rPr>
              <a:t>i-1</a:t>
            </a:r>
            <a:r>
              <a:rPr lang="en-US" altLang="zh-CN" sz="2400">
                <a:solidFill>
                  <a:srgbClr val="800080"/>
                </a:solidFill>
                <a:ea typeface="楷体_GB2312" pitchFamily="49" charset="-122"/>
              </a:rPr>
              <a:t>*p</a:t>
            </a:r>
            <a:r>
              <a:rPr lang="en-US" altLang="zh-CN" sz="2400" baseline="-25000">
                <a:solidFill>
                  <a:srgbClr val="800080"/>
                </a:solidFill>
                <a:ea typeface="楷体_GB2312" pitchFamily="49" charset="-122"/>
              </a:rPr>
              <a:t>i</a:t>
            </a:r>
            <a:r>
              <a:rPr lang="zh-CN" altLang="en-US" sz="2400"/>
              <a:t>）</a:t>
            </a:r>
            <a:endParaRPr lang="zh-CN" altLang="en-US" sz="2400"/>
          </a:p>
        </p:txBody>
      </p:sp>
      <p:graphicFrame>
        <p:nvGraphicFramePr>
          <p:cNvPr id="189444" name="Object 4"/>
          <p:cNvGraphicFramePr>
            <a:graphicFrameLocks noChangeAspect="1"/>
          </p:cNvGraphicFramePr>
          <p:nvPr/>
        </p:nvGraphicFramePr>
        <p:xfrm>
          <a:off x="1187624" y="4038600"/>
          <a:ext cx="5943600" cy="879475"/>
        </p:xfrm>
        <a:graphic>
          <a:graphicData uri="http://schemas.openxmlformats.org/presentationml/2006/ole">
            <mc:AlternateContent xmlns:mc="http://schemas.openxmlformats.org/markup-compatibility/2006">
              <mc:Choice xmlns:v="urn:schemas-microsoft-com:vml" Requires="v">
                <p:oleObj spid="_x0000_s26681" name="Equation" r:id="rId1" imgW="3365500" imgH="546100" progId="Equation.3">
                  <p:embed/>
                </p:oleObj>
              </mc:Choice>
              <mc:Fallback>
                <p:oleObj name="Equation" r:id="rId1" imgW="3365500" imgH="546100" progId="Equation.3">
                  <p:embed/>
                  <p:pic>
                    <p:nvPicPr>
                      <p:cNvPr id="0" name="Picture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038600"/>
                        <a:ext cx="5943600" cy="879475"/>
                      </a:xfrm>
                      <a:prstGeom prst="rect">
                        <a:avLst/>
                      </a:prstGeom>
                      <a:solidFill>
                        <a:srgbClr val="99CCFF"/>
                      </a:solidFill>
                    </p:spPr>
                  </p:pic>
                </p:oleObj>
              </mc:Fallback>
            </mc:AlternateContent>
          </a:graphicData>
        </a:graphic>
      </p:graphicFrame>
      <p:sp>
        <p:nvSpPr>
          <p:cNvPr id="189445" name="Text Box 5"/>
          <p:cNvSpPr txBox="1">
            <a:spLocks noChangeArrowheads="1"/>
          </p:cNvSpPr>
          <p:nvPr/>
        </p:nvSpPr>
        <p:spPr bwMode="auto">
          <a:xfrm>
            <a:off x="533400" y="5105400"/>
            <a:ext cx="822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1">
                <a:ea typeface="楷体_GB2312" pitchFamily="49" charset="-122"/>
              </a:rPr>
              <a:t>如果</a:t>
            </a:r>
            <a:r>
              <a:rPr kumimoji="0" lang="zh-CN" altLang="en-US" b="1">
                <a:ea typeface="楷体_GB2312" pitchFamily="49" charset="-122"/>
              </a:rPr>
              <a:t>将对应于</a:t>
            </a:r>
            <a:r>
              <a:rPr kumimoji="0" lang="en-US" altLang="zh-CN" b="1">
                <a:ea typeface="楷体_GB2312" pitchFamily="49" charset="-122"/>
              </a:rPr>
              <a:t>m[i,j]</a:t>
            </a:r>
            <a:r>
              <a:rPr kumimoji="0" lang="zh-CN" altLang="en-US" b="1">
                <a:ea typeface="楷体_GB2312" pitchFamily="49" charset="-122"/>
              </a:rPr>
              <a:t>的</a:t>
            </a:r>
            <a:r>
              <a:rPr lang="zh-CN" altLang="en-US" b="1">
                <a:solidFill>
                  <a:srgbClr val="FF0000"/>
                </a:solidFill>
                <a:ea typeface="楷体_GB2312" pitchFamily="49" charset="-122"/>
              </a:rPr>
              <a:t>断开位置</a:t>
            </a:r>
            <a:r>
              <a:rPr lang="en-US" altLang="zh-CN" b="1">
                <a:solidFill>
                  <a:srgbClr val="FF0000"/>
                </a:solidFill>
                <a:ea typeface="楷体_GB2312" pitchFamily="49" charset="-122"/>
              </a:rPr>
              <a:t>k</a:t>
            </a:r>
            <a:r>
              <a:rPr lang="zh-CN" altLang="en-US" b="1">
                <a:solidFill>
                  <a:srgbClr val="7030A0"/>
                </a:solidFill>
                <a:ea typeface="楷体_GB2312" pitchFamily="49" charset="-122"/>
              </a:rPr>
              <a:t>记录在</a:t>
            </a:r>
            <a:r>
              <a:rPr lang="en-US" altLang="zh-CN" b="1">
                <a:solidFill>
                  <a:srgbClr val="7030A0"/>
                </a:solidFill>
                <a:ea typeface="楷体_GB2312" pitchFamily="49" charset="-122"/>
              </a:rPr>
              <a:t>s[i,j]</a:t>
            </a:r>
            <a:r>
              <a:rPr kumimoji="0" lang="zh-CN" altLang="en-US" b="1">
                <a:ea typeface="楷体_GB2312" pitchFamily="49" charset="-122"/>
              </a:rPr>
              <a:t>中</a:t>
            </a:r>
            <a:r>
              <a:rPr lang="zh-CN" altLang="en-US" b="1">
                <a:ea typeface="楷体_GB2312" pitchFamily="49" charset="-122"/>
              </a:rPr>
              <a:t>，在计算出</a:t>
            </a:r>
            <a:r>
              <a:rPr lang="zh-CN" altLang="en-US" b="1">
                <a:solidFill>
                  <a:srgbClr val="7030A0"/>
                </a:solidFill>
                <a:ea typeface="楷体_GB2312" pitchFamily="49" charset="-122"/>
              </a:rPr>
              <a:t>最优值</a:t>
            </a:r>
            <a:r>
              <a:rPr lang="en-US" altLang="zh-CN" b="1">
                <a:solidFill>
                  <a:srgbClr val="7030A0"/>
                </a:solidFill>
                <a:ea typeface="楷体_GB2312" pitchFamily="49" charset="-122"/>
              </a:rPr>
              <a:t>m[i,j]</a:t>
            </a:r>
            <a:r>
              <a:rPr lang="zh-CN" altLang="en-US" b="1">
                <a:solidFill>
                  <a:srgbClr val="7030A0"/>
                </a:solidFill>
                <a:ea typeface="楷体_GB2312" pitchFamily="49" charset="-122"/>
              </a:rPr>
              <a:t>后，</a:t>
            </a:r>
            <a:r>
              <a:rPr kumimoji="0" lang="zh-CN" altLang="en-US" b="1">
                <a:ea typeface="楷体_GB2312" pitchFamily="49" charset="-122"/>
              </a:rPr>
              <a:t>则</a:t>
            </a:r>
            <a:r>
              <a:rPr lang="zh-CN" altLang="en-US" b="1">
                <a:ea typeface="楷体_GB2312" pitchFamily="49" charset="-122"/>
              </a:rPr>
              <a:t>由</a:t>
            </a:r>
            <a:r>
              <a:rPr lang="en-US" altLang="zh-CN" b="1">
                <a:solidFill>
                  <a:srgbClr val="FF0000"/>
                </a:solidFill>
                <a:ea typeface="楷体_GB2312" pitchFamily="49" charset="-122"/>
              </a:rPr>
              <a:t>s[i,j]</a:t>
            </a:r>
            <a:r>
              <a:rPr lang="zh-CN" altLang="en-US" b="1">
                <a:ea typeface="楷体_GB2312" pitchFamily="49" charset="-122"/>
              </a:rPr>
              <a:t>可以递归地构造出相应的</a:t>
            </a:r>
            <a:r>
              <a:rPr lang="zh-CN" altLang="en-US" b="1">
                <a:solidFill>
                  <a:srgbClr val="FF0000"/>
                </a:solidFill>
                <a:ea typeface="楷体_GB2312" pitchFamily="49" charset="-122"/>
              </a:rPr>
              <a:t>最优解</a:t>
            </a:r>
            <a:r>
              <a:rPr lang="zh-CN" altLang="en-US" b="1">
                <a:ea typeface="楷体_GB2312" pitchFamily="49" charset="-122"/>
              </a:rPr>
              <a:t>。</a:t>
            </a:r>
            <a:endParaRPr lang="zh-CN" altLang="en-US" b="1">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bg/>
                                          </p:spTgt>
                                        </p:tgtEl>
                                        <p:attrNameLst>
                                          <p:attrName>style.visibility</p:attrName>
                                        </p:attrNameLst>
                                      </p:cBhvr>
                                      <p:to>
                                        <p:strVal val="visible"/>
                                      </p:to>
                                    </p:set>
                                    <p:animEffect transition="in" filter="blinds(horizontal)">
                                      <p:cBhvr>
                                        <p:cTn id="7" dur="500"/>
                                        <p:tgtEl>
                                          <p:spTgt spid="8199">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9">
                                            <p:txEl>
                                              <p:pRg st="0" end="0"/>
                                            </p:txEl>
                                          </p:spTgt>
                                        </p:tgtEl>
                                        <p:attrNameLst>
                                          <p:attrName>style.visibility</p:attrName>
                                        </p:attrNameLst>
                                      </p:cBhvr>
                                      <p:to>
                                        <p:strVal val="visible"/>
                                      </p:to>
                                    </p:set>
                                    <p:animEffect transition="in" filter="blinds(horizontal)">
                                      <p:cBhvr>
                                        <p:cTn id="12" dur="500"/>
                                        <p:tgtEl>
                                          <p:spTgt spid="81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9">
                                            <p:txEl>
                                              <p:pRg st="1" end="1"/>
                                            </p:txEl>
                                          </p:spTgt>
                                        </p:tgtEl>
                                        <p:attrNameLst>
                                          <p:attrName>style.visibility</p:attrName>
                                        </p:attrNameLst>
                                      </p:cBhvr>
                                      <p:to>
                                        <p:strVal val="visible"/>
                                      </p:to>
                                    </p:set>
                                    <p:animEffect transition="in" filter="blinds(horizontal)">
                                      <p:cBhvr>
                                        <p:cTn id="17" dur="500"/>
                                        <p:tgtEl>
                                          <p:spTgt spid="81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9">
                                            <p:txEl>
                                              <p:pRg st="2" end="2"/>
                                            </p:txEl>
                                          </p:spTgt>
                                        </p:tgtEl>
                                        <p:attrNameLst>
                                          <p:attrName>style.visibility</p:attrName>
                                        </p:attrNameLst>
                                      </p:cBhvr>
                                      <p:to>
                                        <p:strVal val="visible"/>
                                      </p:to>
                                    </p:set>
                                    <p:animEffect transition="in" filter="blinds(horizontal)">
                                      <p:cBhvr>
                                        <p:cTn id="22" dur="500"/>
                                        <p:tgtEl>
                                          <p:spTgt spid="819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9">
                                            <p:txEl>
                                              <p:pRg st="3" end="3"/>
                                            </p:txEl>
                                          </p:spTgt>
                                        </p:tgtEl>
                                        <p:attrNameLst>
                                          <p:attrName>style.visibility</p:attrName>
                                        </p:attrNameLst>
                                      </p:cBhvr>
                                      <p:to>
                                        <p:strVal val="visible"/>
                                      </p:to>
                                    </p:set>
                                    <p:animEffect transition="in" filter="blinds(horizontal)">
                                      <p:cBhvr>
                                        <p:cTn id="27" dur="500"/>
                                        <p:tgtEl>
                                          <p:spTgt spid="819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89444"/>
                                        </p:tgtEl>
                                        <p:attrNameLst>
                                          <p:attrName>style.visibility</p:attrName>
                                        </p:attrNameLst>
                                      </p:cBhvr>
                                      <p:to>
                                        <p:strVal val="visible"/>
                                      </p:to>
                                    </p:set>
                                    <p:animEffect transition="in" filter="box(in)">
                                      <p:cBhvr>
                                        <p:cTn id="32" dur="500"/>
                                        <p:tgtEl>
                                          <p:spTgt spid="18944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89445"/>
                                        </p:tgtEl>
                                        <p:attrNameLst>
                                          <p:attrName>style.visibility</p:attrName>
                                        </p:attrNameLst>
                                      </p:cBhvr>
                                      <p:to>
                                        <p:strVal val="visible"/>
                                      </p:to>
                                    </p:set>
                                    <p:animEffect transition="in" filter="box(out)">
                                      <p:cBhvr>
                                        <p:cTn id="37" dur="500"/>
                                        <p:tgtEl>
                                          <p:spTgt spid="189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uiExpand="1" build="p"/>
      <p:bldP spid="18944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3027CCA3-3A96-45FB-A49E-945BFE03A0B5}" type="slidenum">
              <a:rPr lang="zh-CN" altLang="en-US"/>
            </a:fld>
            <a:endParaRPr lang="en-US" altLang="zh-CN"/>
          </a:p>
        </p:txBody>
      </p:sp>
      <p:sp>
        <p:nvSpPr>
          <p:cNvPr id="382979" name="Rectangle 3"/>
          <p:cNvSpPr>
            <a:spLocks noChangeArrowheads="1"/>
          </p:cNvSpPr>
          <p:nvPr/>
        </p:nvSpPr>
        <p:spPr bwMode="auto">
          <a:xfrm>
            <a:off x="684212" y="1485155"/>
            <a:ext cx="8064251" cy="496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accent2"/>
              </a:buClr>
              <a:buSzPct val="50000"/>
              <a:buFont typeface="Wingdings" panose="05000000000000000000" pitchFamily="2" charset="2"/>
              <a:buChar char="n"/>
            </a:pPr>
            <a:endParaRPr kumimoji="1" lang="en-US" altLang="zh-CN" sz="2400">
              <a:solidFill>
                <a:schemeClr val="tx1"/>
              </a:solidFill>
              <a:latin typeface="Verdana" panose="020B0604030504040204" pitchFamily="34" charset="0"/>
              <a:ea typeface="楷体_GB2312" pitchFamily="49" charset="-122"/>
            </a:endParaRPr>
          </a:p>
          <a:p>
            <a:pPr marL="342900" indent="-342900" algn="l">
              <a:spcBef>
                <a:spcPct val="20000"/>
              </a:spcBef>
              <a:buClr>
                <a:schemeClr val="accent2"/>
              </a:buClr>
              <a:buSzPct val="50000"/>
              <a:buFont typeface="Wingdings" panose="05000000000000000000" pitchFamily="2" charset="2"/>
              <a:buChar char="n"/>
            </a:pPr>
            <a:endParaRPr kumimoji="1" lang="en-US" altLang="zh-CN" sz="2400">
              <a:latin typeface="Verdana" panose="020B0604030504040204" pitchFamily="34" charset="0"/>
              <a:ea typeface="楷体_GB2312" pitchFamily="49" charset="-122"/>
            </a:endParaRPr>
          </a:p>
          <a:p>
            <a:pPr marL="342900" indent="-342900" algn="l">
              <a:spcBef>
                <a:spcPct val="20000"/>
              </a:spcBef>
              <a:buClr>
                <a:schemeClr val="accent2"/>
              </a:buClr>
              <a:buSzPct val="50000"/>
              <a:buFont typeface="Wingdings" panose="05000000000000000000" pitchFamily="2" charset="2"/>
              <a:buChar char="n"/>
            </a:pPr>
            <a:endParaRPr kumimoji="1" lang="en-US" altLang="zh-CN" sz="2400">
              <a:solidFill>
                <a:schemeClr val="tx1"/>
              </a:solidFill>
              <a:latin typeface="Verdana" panose="020B0604030504040204" pitchFamily="34" charset="0"/>
              <a:ea typeface="楷体_GB2312" pitchFamily="49" charset="-122"/>
            </a:endParaRPr>
          </a:p>
          <a:p>
            <a:pPr marL="342900" indent="-342900" algn="l">
              <a:spcBef>
                <a:spcPct val="20000"/>
              </a:spcBef>
              <a:buClr>
                <a:schemeClr val="accent2"/>
              </a:buClr>
              <a:buSzPct val="50000"/>
              <a:buFont typeface="Wingdings" panose="05000000000000000000" pitchFamily="2" charset="2"/>
              <a:buChar char="n"/>
            </a:pPr>
            <a:endParaRPr kumimoji="1" lang="en-US" altLang="zh-CN" sz="2400">
              <a:latin typeface="Verdana" panose="020B0604030504040204" pitchFamily="34" charset="0"/>
              <a:ea typeface="楷体_GB2312" pitchFamily="49" charset="-122"/>
            </a:endParaRPr>
          </a:p>
          <a:p>
            <a:pPr marL="342900" indent="-342900" algn="l">
              <a:spcBef>
                <a:spcPct val="20000"/>
              </a:spcBef>
              <a:buClr>
                <a:schemeClr val="accent2"/>
              </a:buClr>
              <a:buSzPct val="50000"/>
              <a:buFont typeface="Wingdings" panose="05000000000000000000" pitchFamily="2" charset="2"/>
              <a:buChar char="n"/>
            </a:pPr>
            <a:endParaRPr kumimoji="1" lang="en-US" altLang="zh-CN" sz="2400">
              <a:solidFill>
                <a:schemeClr val="tx1"/>
              </a:solidFill>
              <a:latin typeface="Verdana" panose="020B0604030504040204" pitchFamily="34" charset="0"/>
              <a:ea typeface="楷体_GB2312" pitchFamily="49" charset="-122"/>
            </a:endParaRPr>
          </a:p>
          <a:p>
            <a:pPr marL="342900" indent="-342900" algn="l">
              <a:spcBef>
                <a:spcPct val="20000"/>
              </a:spcBef>
              <a:buClr>
                <a:schemeClr val="accent2"/>
              </a:buClr>
              <a:buSzPct val="50000"/>
              <a:buFont typeface="Wingdings" panose="05000000000000000000" pitchFamily="2" charset="2"/>
              <a:buChar char="n"/>
            </a:pPr>
            <a:endParaRPr kumimoji="1" lang="en-US" altLang="zh-CN" sz="2400">
              <a:latin typeface="Verdana" panose="020B0604030504040204" pitchFamily="34" charset="0"/>
              <a:ea typeface="楷体_GB2312" pitchFamily="49" charset="-122"/>
            </a:endParaRPr>
          </a:p>
          <a:p>
            <a:pPr marL="342900" indent="-342900" algn="l">
              <a:spcBef>
                <a:spcPct val="20000"/>
              </a:spcBef>
              <a:buClr>
                <a:schemeClr val="accent2"/>
              </a:buClr>
              <a:buSzPct val="50000"/>
              <a:buFont typeface="Wingdings" panose="05000000000000000000" pitchFamily="2" charset="2"/>
              <a:buChar char="n"/>
            </a:pPr>
            <a:r>
              <a:rPr kumimoji="1" lang="zh-CN" altLang="en-US" sz="2400">
                <a:solidFill>
                  <a:schemeClr val="tx1"/>
                </a:solidFill>
                <a:latin typeface="Verdana" panose="020B0604030504040204" pitchFamily="34" charset="0"/>
                <a:ea typeface="楷体_GB2312" pitchFamily="49" charset="-122"/>
              </a:rPr>
              <a:t>用</a:t>
            </a:r>
            <a:r>
              <a:rPr kumimoji="1" lang="zh-CN" altLang="en-US" sz="2400" dirty="0">
                <a:solidFill>
                  <a:schemeClr val="tx1"/>
                </a:solidFill>
                <a:latin typeface="Verdana" panose="020B0604030504040204" pitchFamily="34" charset="0"/>
                <a:ea typeface="楷体_GB2312" pitchFamily="49" charset="-122"/>
              </a:rPr>
              <a:t>动态规划算法解此问题，</a:t>
            </a:r>
            <a:r>
              <a:rPr kumimoji="1" lang="zh-CN" altLang="en-US" sz="2400" dirty="0">
                <a:solidFill>
                  <a:srgbClr val="C00000"/>
                </a:solidFill>
                <a:latin typeface="Verdana" panose="020B0604030504040204" pitchFamily="34" charset="0"/>
                <a:ea typeface="楷体_GB2312" pitchFamily="49" charset="-122"/>
              </a:rPr>
              <a:t>可依据其递归式以自底向上的方式进行计算</a:t>
            </a:r>
            <a:r>
              <a:rPr kumimoji="1" lang="zh-CN" altLang="en-US" sz="2400" dirty="0">
                <a:solidFill>
                  <a:schemeClr val="tx1"/>
                </a:solidFill>
                <a:latin typeface="Verdana" panose="020B0604030504040204" pitchFamily="34" charset="0"/>
                <a:ea typeface="楷体_GB2312" pitchFamily="49" charset="-122"/>
              </a:rPr>
              <a:t>。在计算过程中，</a:t>
            </a:r>
            <a:r>
              <a:rPr kumimoji="1" lang="zh-CN" altLang="en-US" sz="2400" dirty="0">
                <a:solidFill>
                  <a:srgbClr val="C00000"/>
                </a:solidFill>
                <a:latin typeface="Verdana" panose="020B0604030504040204" pitchFamily="34" charset="0"/>
                <a:ea typeface="楷体_GB2312" pitchFamily="49" charset="-122"/>
              </a:rPr>
              <a:t>保存已解决的子问题答案</a:t>
            </a:r>
            <a:r>
              <a:rPr kumimoji="1" lang="zh-CN" altLang="en-US" sz="2400" dirty="0">
                <a:solidFill>
                  <a:schemeClr val="tx1"/>
                </a:solidFill>
                <a:latin typeface="Verdana" panose="020B0604030504040204" pitchFamily="34" charset="0"/>
                <a:ea typeface="楷体_GB2312" pitchFamily="49" charset="-122"/>
              </a:rPr>
              <a:t>。每个子问题只计算一次，而在后面需要时只要简单查一下，从而</a:t>
            </a:r>
            <a:r>
              <a:rPr kumimoji="1" lang="zh-CN" altLang="en-US" sz="2400" dirty="0">
                <a:solidFill>
                  <a:srgbClr val="C00000"/>
                </a:solidFill>
                <a:latin typeface="Verdana" panose="020B0604030504040204" pitchFamily="34" charset="0"/>
                <a:ea typeface="楷体_GB2312" pitchFamily="49" charset="-122"/>
              </a:rPr>
              <a:t>避免大量的重复计算</a:t>
            </a:r>
            <a:r>
              <a:rPr kumimoji="1" lang="zh-CN" altLang="en-US" sz="2400" dirty="0">
                <a:solidFill>
                  <a:schemeClr val="tx1"/>
                </a:solidFill>
                <a:latin typeface="Verdana" panose="020B0604030504040204" pitchFamily="34" charset="0"/>
                <a:ea typeface="楷体_GB2312" pitchFamily="49" charset="-122"/>
              </a:rPr>
              <a:t>，最终得到多项式时间的算法</a:t>
            </a:r>
            <a:endParaRPr kumimoji="1" lang="zh-CN" altLang="en-US" sz="2400" dirty="0">
              <a:solidFill>
                <a:schemeClr val="tx1"/>
              </a:solidFill>
              <a:latin typeface="Verdana" panose="020B0604030504040204" pitchFamily="34" charset="0"/>
              <a:ea typeface="楷体_GB2312" pitchFamily="49" charset="-122"/>
            </a:endParaRPr>
          </a:p>
        </p:txBody>
      </p:sp>
      <p:sp>
        <p:nvSpPr>
          <p:cNvPr id="7" name="Rectangle 2"/>
          <p:cNvSpPr>
            <a:spLocks noGrp="1" noChangeArrowheads="1"/>
          </p:cNvSpPr>
          <p:nvPr>
            <p:ph type="title"/>
          </p:nvPr>
        </p:nvSpPr>
        <p:spPr>
          <a:xfrm>
            <a:off x="304800" y="565621"/>
            <a:ext cx="7772400" cy="838200"/>
          </a:xfrm>
        </p:spPr>
        <p:txBody>
          <a:bodyPr/>
          <a:lstStyle/>
          <a:p>
            <a:pPr eaLnBrk="1" hangingPunct="1"/>
            <a:r>
              <a:rPr lang="en-US" altLang="zh-CN" dirty="0"/>
              <a:t>3</a:t>
            </a:r>
            <a:r>
              <a:rPr lang="zh-CN" altLang="en-US" dirty="0"/>
              <a:t>、计算最优值</a:t>
            </a:r>
            <a:endParaRPr lang="zh-CN" altLang="en-US" dirty="0"/>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1430493"/>
            <a:ext cx="5328195" cy="250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548041B3-339F-489B-8301-CD5632CF620D}" type="datetime1">
              <a:rPr lang="zh-CN" altLang="en-US" sz="1400" smtClean="0"/>
            </a:fld>
            <a:endParaRPr lang="en-US" altLang="zh-CN" sz="1400"/>
          </a:p>
        </p:txBody>
      </p:sp>
      <p:sp>
        <p:nvSpPr>
          <p:cNvPr id="50179"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1400"/>
              <a:t>算法设计与分析</a:t>
            </a:r>
            <a:endParaRPr lang="en-US" altLang="zh-CN" sz="1400"/>
          </a:p>
        </p:txBody>
      </p:sp>
      <p:sp>
        <p:nvSpPr>
          <p:cNvPr id="5018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129E0E89-7147-4CD4-923F-4B682C598D19}" type="slidenum">
              <a:rPr lang="en-US" altLang="zh-CN" sz="1400" smtClean="0"/>
            </a:fld>
            <a:endParaRPr lang="en-US" altLang="zh-CN" sz="1400"/>
          </a:p>
        </p:txBody>
      </p:sp>
      <p:sp>
        <p:nvSpPr>
          <p:cNvPr id="50181" name="Rectangle 2"/>
          <p:cNvSpPr>
            <a:spLocks noGrp="1" noChangeArrowheads="1"/>
          </p:cNvSpPr>
          <p:nvPr>
            <p:ph type="title"/>
          </p:nvPr>
        </p:nvSpPr>
        <p:spPr>
          <a:xfrm>
            <a:off x="381000" y="404664"/>
            <a:ext cx="7772400" cy="1143000"/>
          </a:xfrm>
        </p:spPr>
        <p:txBody>
          <a:bodyPr/>
          <a:lstStyle/>
          <a:p>
            <a:pPr eaLnBrk="1" hangingPunct="1"/>
            <a:r>
              <a:rPr lang="zh-CN" altLang="en-US" dirty="0"/>
              <a:t>具体步骤</a:t>
            </a:r>
            <a:endParaRPr lang="zh-CN" altLang="en-US" dirty="0"/>
          </a:p>
        </p:txBody>
      </p:sp>
      <p:sp>
        <p:nvSpPr>
          <p:cNvPr id="194563" name="Rectangle 3"/>
          <p:cNvSpPr>
            <a:spLocks noGrp="1" noChangeArrowheads="1"/>
          </p:cNvSpPr>
          <p:nvPr>
            <p:ph type="body" idx="1"/>
          </p:nvPr>
        </p:nvSpPr>
        <p:spPr>
          <a:xfrm>
            <a:off x="685800" y="2396480"/>
            <a:ext cx="7772400" cy="2400672"/>
          </a:xfrm>
        </p:spPr>
        <p:txBody>
          <a:bodyPr/>
          <a:lstStyle/>
          <a:p>
            <a:pPr eaLnBrk="1" hangingPunct="1">
              <a:lnSpc>
                <a:spcPct val="120000"/>
              </a:lnSpc>
            </a:pPr>
            <a:r>
              <a:rPr lang="en-US" altLang="zh-CN" sz="2400" dirty="0"/>
              <a:t>m[</a:t>
            </a:r>
            <a:r>
              <a:rPr lang="en-US" altLang="zh-CN" sz="2400" dirty="0" err="1"/>
              <a:t>i,i</a:t>
            </a:r>
            <a:r>
              <a:rPr lang="en-US" altLang="zh-CN" sz="2400" dirty="0"/>
              <a:t>](i=1,2,...,n)</a:t>
            </a:r>
            <a:r>
              <a:rPr lang="zh-CN" altLang="en-US" sz="2400" dirty="0"/>
              <a:t>为</a:t>
            </a:r>
            <a:r>
              <a:rPr lang="zh-CN" altLang="en-US" sz="2400" dirty="0">
                <a:solidFill>
                  <a:srgbClr val="D60093"/>
                </a:solidFill>
                <a:ea typeface="黑体" panose="02010609060101010101" pitchFamily="2" charset="-122"/>
              </a:rPr>
              <a:t>边界条件</a:t>
            </a:r>
            <a:r>
              <a:rPr lang="zh-CN" altLang="en-US" sz="2400" dirty="0"/>
              <a:t>，不需要计算</a:t>
            </a:r>
            <a:r>
              <a:rPr lang="zh-CN" altLang="en-US" sz="2400" dirty="0">
                <a:solidFill>
                  <a:srgbClr val="C00000"/>
                </a:solidFill>
                <a:ea typeface="楷体_GB2312" pitchFamily="49" charset="-122"/>
              </a:rPr>
              <a:t>（矩阵链长度为</a:t>
            </a:r>
            <a:r>
              <a:rPr lang="en-US" altLang="zh-CN" sz="2400" dirty="0">
                <a:solidFill>
                  <a:srgbClr val="C00000"/>
                </a:solidFill>
                <a:ea typeface="楷体_GB2312" pitchFamily="49" charset="-122"/>
              </a:rPr>
              <a:t>1</a:t>
            </a:r>
            <a:r>
              <a:rPr lang="zh-CN" altLang="en-US" sz="2400" dirty="0">
                <a:solidFill>
                  <a:srgbClr val="C00000"/>
                </a:solidFill>
                <a:ea typeface="楷体_GB2312" pitchFamily="49" charset="-122"/>
              </a:rPr>
              <a:t>）</a:t>
            </a:r>
            <a:r>
              <a:rPr lang="zh-CN" altLang="en-US" sz="2400" dirty="0"/>
              <a:t>；</a:t>
            </a:r>
            <a:endParaRPr lang="zh-CN" altLang="en-US" sz="2400" dirty="0"/>
          </a:p>
          <a:p>
            <a:pPr eaLnBrk="1" hangingPunct="1">
              <a:lnSpc>
                <a:spcPct val="120000"/>
              </a:lnSpc>
            </a:pPr>
            <a:r>
              <a:rPr lang="zh-CN" altLang="en-US" sz="2400" dirty="0"/>
              <a:t>计算</a:t>
            </a:r>
            <a:r>
              <a:rPr lang="en-US" altLang="zh-CN" sz="2400" dirty="0"/>
              <a:t>m[i,i+1](i=1,2,...,n-1)</a:t>
            </a:r>
            <a:r>
              <a:rPr lang="zh-CN" altLang="en-US" sz="2400" dirty="0">
                <a:solidFill>
                  <a:srgbClr val="C00000"/>
                </a:solidFill>
                <a:ea typeface="楷体_GB2312" pitchFamily="49" charset="-122"/>
              </a:rPr>
              <a:t>（矩阵链长度为</a:t>
            </a:r>
            <a:r>
              <a:rPr lang="en-US" altLang="zh-CN" sz="2400" dirty="0">
                <a:solidFill>
                  <a:srgbClr val="C00000"/>
                </a:solidFill>
                <a:ea typeface="楷体_GB2312" pitchFamily="49" charset="-122"/>
              </a:rPr>
              <a:t>2</a:t>
            </a:r>
            <a:r>
              <a:rPr lang="zh-CN" altLang="en-US" sz="2400" dirty="0">
                <a:solidFill>
                  <a:srgbClr val="C00000"/>
                </a:solidFill>
                <a:ea typeface="楷体_GB2312" pitchFamily="49" charset="-122"/>
              </a:rPr>
              <a:t>）</a:t>
            </a:r>
            <a:r>
              <a:rPr lang="zh-CN" altLang="en-US" sz="2400" dirty="0"/>
              <a:t>；</a:t>
            </a:r>
            <a:endParaRPr lang="zh-CN" altLang="en-US" sz="2400" dirty="0"/>
          </a:p>
          <a:p>
            <a:pPr eaLnBrk="1" hangingPunct="1">
              <a:lnSpc>
                <a:spcPct val="120000"/>
              </a:lnSpc>
            </a:pPr>
            <a:r>
              <a:rPr lang="zh-CN" altLang="en-US" sz="2400" dirty="0"/>
              <a:t>计算</a:t>
            </a:r>
            <a:r>
              <a:rPr lang="en-US" altLang="zh-CN" sz="2400" dirty="0"/>
              <a:t>m[i,i+2](i=1,2,...,n-2)</a:t>
            </a:r>
            <a:r>
              <a:rPr lang="zh-CN" altLang="en-US" sz="2400" dirty="0">
                <a:solidFill>
                  <a:srgbClr val="C00000"/>
                </a:solidFill>
                <a:ea typeface="楷体_GB2312" pitchFamily="49" charset="-122"/>
              </a:rPr>
              <a:t>（矩阵链长度为</a:t>
            </a:r>
            <a:r>
              <a:rPr lang="en-US" altLang="zh-CN" sz="2400" dirty="0">
                <a:solidFill>
                  <a:srgbClr val="C00000"/>
                </a:solidFill>
                <a:ea typeface="楷体_GB2312" pitchFamily="49" charset="-122"/>
              </a:rPr>
              <a:t>3</a:t>
            </a:r>
            <a:r>
              <a:rPr lang="zh-CN" altLang="en-US" sz="2400" dirty="0">
                <a:solidFill>
                  <a:srgbClr val="C00000"/>
                </a:solidFill>
                <a:ea typeface="楷体_GB2312" pitchFamily="49" charset="-122"/>
              </a:rPr>
              <a:t>）</a:t>
            </a:r>
            <a:r>
              <a:rPr lang="zh-CN" altLang="en-US" sz="2400" dirty="0"/>
              <a:t>；</a:t>
            </a:r>
            <a:endParaRPr lang="zh-CN" altLang="en-US" sz="2400" dirty="0"/>
          </a:p>
        </p:txBody>
      </p:sp>
      <p:sp>
        <p:nvSpPr>
          <p:cNvPr id="50183" name="Text Box 4"/>
          <p:cNvSpPr txBox="1">
            <a:spLocks noChangeArrowheads="1"/>
          </p:cNvSpPr>
          <p:nvPr/>
        </p:nvSpPr>
        <p:spPr bwMode="auto">
          <a:xfrm>
            <a:off x="3115749" y="1399269"/>
            <a:ext cx="5562600" cy="83026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1" dirty="0">
                <a:solidFill>
                  <a:srgbClr val="000099"/>
                </a:solidFill>
                <a:ea typeface="楷体_GB2312" pitchFamily="49" charset="-122"/>
              </a:rPr>
              <a:t>以</a:t>
            </a:r>
            <a:r>
              <a:rPr lang="zh-CN" altLang="en-US" b="1" i="1" u="sng" dirty="0">
                <a:solidFill>
                  <a:srgbClr val="000099"/>
                </a:solidFill>
                <a:ea typeface="楷体_GB2312" pitchFamily="49" charset="-122"/>
              </a:rPr>
              <a:t>矩阵链的长度</a:t>
            </a:r>
            <a:r>
              <a:rPr lang="zh-CN" altLang="en-US" b="1" dirty="0">
                <a:solidFill>
                  <a:srgbClr val="000099"/>
                </a:solidFill>
                <a:ea typeface="楷体_GB2312" pitchFamily="49" charset="-122"/>
              </a:rPr>
              <a:t>为阶段，一个一个阶段往上算。</a:t>
            </a:r>
            <a:endParaRPr lang="zh-CN" altLang="en-US" b="1" dirty="0">
              <a:solidFill>
                <a:srgbClr val="000099"/>
              </a:solidFill>
              <a:ea typeface="楷体_GB2312" pitchFamily="49" charset="-122"/>
            </a:endParaRPr>
          </a:p>
        </p:txBody>
      </p:sp>
      <p:sp>
        <p:nvSpPr>
          <p:cNvPr id="194565" name="Text Box 5"/>
          <p:cNvSpPr txBox="1">
            <a:spLocks noChangeArrowheads="1"/>
          </p:cNvSpPr>
          <p:nvPr/>
        </p:nvSpPr>
        <p:spPr bwMode="auto">
          <a:xfrm>
            <a:off x="609600" y="4800600"/>
            <a:ext cx="7924800" cy="8223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kumimoji="0" lang="zh-CN" altLang="en-US" b="1" u="sng">
                <a:solidFill>
                  <a:schemeClr val="accent1"/>
                </a:solidFill>
                <a:ea typeface="楷体_GB2312" pitchFamily="49" charset="-122"/>
              </a:rPr>
              <a:t>举例</a:t>
            </a:r>
            <a:r>
              <a:rPr kumimoji="0" lang="zh-CN" altLang="en-US" b="1">
                <a:solidFill>
                  <a:schemeClr val="accent1"/>
                </a:solidFill>
                <a:ea typeface="楷体_GB2312" pitchFamily="49" charset="-122"/>
              </a:rPr>
              <a:t>：</a:t>
            </a:r>
            <a:r>
              <a:rPr kumimoji="0" lang="zh-CN" altLang="en-US" b="1">
                <a:ea typeface="楷体_GB2312" pitchFamily="49" charset="-122"/>
              </a:rPr>
              <a:t>计算</a:t>
            </a:r>
            <a:r>
              <a:rPr kumimoji="0" lang="en-US" altLang="zh-CN" b="1">
                <a:ea typeface="楷体_GB2312" pitchFamily="49" charset="-122"/>
              </a:rPr>
              <a:t>4</a:t>
            </a:r>
            <a:r>
              <a:rPr kumimoji="0" lang="zh-CN" altLang="en-US" b="1">
                <a:ea typeface="楷体_GB2312" pitchFamily="49" charset="-122"/>
              </a:rPr>
              <a:t>个矩阵：</a:t>
            </a:r>
            <a:r>
              <a:rPr kumimoji="0" lang="en-US" altLang="zh-CN" b="1">
                <a:ea typeface="楷体_GB2312" pitchFamily="49" charset="-122"/>
              </a:rPr>
              <a:t>A</a:t>
            </a:r>
            <a:r>
              <a:rPr kumimoji="0" lang="en-US" altLang="zh-CN" b="1" baseline="-25000">
                <a:ea typeface="楷体_GB2312" pitchFamily="49" charset="-122"/>
              </a:rPr>
              <a:t>1</a:t>
            </a:r>
            <a:r>
              <a:rPr kumimoji="0" lang="en-US" altLang="zh-CN" b="1">
                <a:ea typeface="楷体_GB2312" pitchFamily="49" charset="-122"/>
              </a:rPr>
              <a:t>=30*35</a:t>
            </a:r>
            <a:r>
              <a:rPr kumimoji="0" lang="zh-CN" altLang="en-US" b="1">
                <a:ea typeface="楷体_GB2312" pitchFamily="49" charset="-122"/>
              </a:rPr>
              <a:t>，</a:t>
            </a:r>
            <a:r>
              <a:rPr kumimoji="0" lang="en-US" altLang="zh-CN" b="1">
                <a:ea typeface="楷体_GB2312" pitchFamily="49" charset="-122"/>
              </a:rPr>
              <a:t>A</a:t>
            </a:r>
            <a:r>
              <a:rPr kumimoji="0" lang="en-US" altLang="zh-CN" b="1" baseline="-25000">
                <a:ea typeface="楷体_GB2312" pitchFamily="49" charset="-122"/>
              </a:rPr>
              <a:t>2</a:t>
            </a:r>
            <a:r>
              <a:rPr kumimoji="0" lang="en-US" altLang="zh-CN" b="1">
                <a:ea typeface="楷体_GB2312" pitchFamily="49" charset="-122"/>
              </a:rPr>
              <a:t>=35*15</a:t>
            </a:r>
            <a:r>
              <a:rPr kumimoji="0" lang="zh-CN" altLang="en-US" b="1">
                <a:ea typeface="楷体_GB2312" pitchFamily="49" charset="-122"/>
              </a:rPr>
              <a:t>，</a:t>
            </a:r>
            <a:r>
              <a:rPr kumimoji="0" lang="en-US" altLang="zh-CN" b="1">
                <a:ea typeface="楷体_GB2312" pitchFamily="49" charset="-122"/>
              </a:rPr>
              <a:t>A</a:t>
            </a:r>
            <a:r>
              <a:rPr kumimoji="0" lang="en-US" altLang="zh-CN" b="1" baseline="-25000">
                <a:ea typeface="楷体_GB2312" pitchFamily="49" charset="-122"/>
              </a:rPr>
              <a:t>3</a:t>
            </a:r>
            <a:r>
              <a:rPr kumimoji="0" lang="en-US" altLang="zh-CN" b="1">
                <a:ea typeface="楷体_GB2312" pitchFamily="49" charset="-122"/>
              </a:rPr>
              <a:t>=15*5</a:t>
            </a:r>
            <a:r>
              <a:rPr kumimoji="0" lang="zh-CN" altLang="en-US" b="1">
                <a:ea typeface="楷体_GB2312" pitchFamily="49" charset="-122"/>
              </a:rPr>
              <a:t>，</a:t>
            </a:r>
            <a:r>
              <a:rPr kumimoji="0" lang="en-US" altLang="zh-CN" b="1">
                <a:ea typeface="楷体_GB2312" pitchFamily="49" charset="-122"/>
              </a:rPr>
              <a:t>A</a:t>
            </a:r>
            <a:r>
              <a:rPr kumimoji="0" lang="en-US" altLang="zh-CN" b="1" baseline="-25000">
                <a:ea typeface="楷体_GB2312" pitchFamily="49" charset="-122"/>
              </a:rPr>
              <a:t>4</a:t>
            </a:r>
            <a:r>
              <a:rPr kumimoji="0" lang="en-US" altLang="zh-CN" b="1">
                <a:ea typeface="楷体_GB2312" pitchFamily="49" charset="-122"/>
              </a:rPr>
              <a:t>=5*10</a:t>
            </a:r>
            <a:r>
              <a:rPr kumimoji="0" lang="zh-CN" altLang="en-US" b="1">
                <a:ea typeface="楷体_GB2312" pitchFamily="49" charset="-122"/>
              </a:rPr>
              <a:t>，</a:t>
            </a:r>
            <a:r>
              <a:rPr kumimoji="0" lang="en-US" altLang="zh-CN" b="1">
                <a:ea typeface="楷体_GB2312" pitchFamily="49" charset="-122"/>
              </a:rPr>
              <a:t>n=4</a:t>
            </a:r>
            <a:r>
              <a:rPr kumimoji="0" lang="zh-CN" altLang="en-US" b="1">
                <a:ea typeface="楷体_GB2312" pitchFamily="49" charset="-122"/>
              </a:rPr>
              <a:t>。</a:t>
            </a:r>
            <a:endParaRPr kumimoji="0" lang="zh-CN" altLang="en-US" b="1">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slide(fromLeft)">
                                      <p:cBhvr>
                                        <p:cTn id="7" dur="500"/>
                                        <p:tgtEl>
                                          <p:spTgt spid="19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slide(fromLeft)">
                                      <p:cBhvr>
                                        <p:cTn id="12" dur="500"/>
                                        <p:tgtEl>
                                          <p:spTgt spid="194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94563">
                                            <p:txEl>
                                              <p:pRg st="2" end="2"/>
                                            </p:txEl>
                                          </p:spTgt>
                                        </p:tgtEl>
                                        <p:attrNameLst>
                                          <p:attrName>style.visibility</p:attrName>
                                        </p:attrNameLst>
                                      </p:cBhvr>
                                      <p:to>
                                        <p:strVal val="visible"/>
                                      </p:to>
                                    </p:set>
                                    <p:animEffect transition="in" filter="slide(fromLeft)">
                                      <p:cBhvr>
                                        <p:cTn id="17" dur="500"/>
                                        <p:tgtEl>
                                          <p:spTgt spid="194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94565"/>
                                        </p:tgtEl>
                                        <p:attrNameLst>
                                          <p:attrName>style.visibility</p:attrName>
                                        </p:attrNameLst>
                                      </p:cBhvr>
                                      <p:to>
                                        <p:strVal val="visible"/>
                                      </p:to>
                                    </p:set>
                                    <p:animEffect transition="in" filter="strips(downLeft)">
                                      <p:cBhvr>
                                        <p:cTn id="22" dur="500"/>
                                        <p:tgtEl>
                                          <p:spTgt spid="19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build="p"/>
      <p:bldP spid="19456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0855481B-6300-4926-80B9-2B1E21629AF0}" type="slidenum">
              <a:rPr lang="en-US" altLang="zh-CN" sz="1400" smtClean="0"/>
            </a:fld>
            <a:endParaRPr lang="en-US" altLang="zh-CN" sz="1400"/>
          </a:p>
        </p:txBody>
      </p:sp>
      <p:sp>
        <p:nvSpPr>
          <p:cNvPr id="30725" name="Rectangle 2"/>
          <p:cNvSpPr>
            <a:spLocks noGrp="1" noChangeArrowheads="1"/>
          </p:cNvSpPr>
          <p:nvPr>
            <p:ph type="title"/>
          </p:nvPr>
        </p:nvSpPr>
        <p:spPr>
          <a:xfrm>
            <a:off x="395288" y="333375"/>
            <a:ext cx="7772400" cy="1008063"/>
          </a:xfrm>
        </p:spPr>
        <p:txBody>
          <a:bodyPr/>
          <a:lstStyle/>
          <a:p>
            <a:pPr eaLnBrk="1" hangingPunct="1"/>
            <a:r>
              <a:rPr lang="zh-CN" altLang="en-US" dirty="0"/>
              <a:t>关于分治策略</a:t>
            </a:r>
            <a:endParaRPr lang="zh-CN" altLang="en-US" dirty="0"/>
          </a:p>
        </p:txBody>
      </p:sp>
      <p:sp>
        <p:nvSpPr>
          <p:cNvPr id="284675" name="Rectangle 3"/>
          <p:cNvSpPr>
            <a:spLocks noGrp="1" noChangeArrowheads="1"/>
          </p:cNvSpPr>
          <p:nvPr>
            <p:ph type="body" idx="1"/>
          </p:nvPr>
        </p:nvSpPr>
        <p:spPr>
          <a:xfrm>
            <a:off x="539750" y="1196752"/>
            <a:ext cx="8135938" cy="5040560"/>
          </a:xfrm>
        </p:spPr>
        <p:txBody>
          <a:bodyPr/>
          <a:lstStyle/>
          <a:p>
            <a:pPr eaLnBrk="1" hangingPunct="1">
              <a:lnSpc>
                <a:spcPct val="120000"/>
              </a:lnSpc>
            </a:pPr>
            <a:r>
              <a:rPr lang="zh-CN" altLang="en-US" dirty="0"/>
              <a:t>把一个很难解决的问题细心分解成一系列子问题（</a:t>
            </a:r>
            <a:r>
              <a:rPr lang="zh-CN" altLang="en-US" dirty="0">
                <a:solidFill>
                  <a:srgbClr val="FF0000"/>
                </a:solidFill>
                <a:ea typeface="楷体_GB2312" pitchFamily="49" charset="-122"/>
              </a:rPr>
              <a:t>性质不变、规模更小</a:t>
            </a:r>
            <a:r>
              <a:rPr lang="zh-CN" altLang="en-US" dirty="0"/>
              <a:t>），然后对越来越大的子问题集建立正确的解，从而求出原问题的解。</a:t>
            </a:r>
            <a:endParaRPr lang="zh-CN" altLang="en-US" dirty="0"/>
          </a:p>
          <a:p>
            <a:pPr eaLnBrk="1" hangingPunct="1">
              <a:lnSpc>
                <a:spcPct val="120000"/>
              </a:lnSpc>
            </a:pPr>
            <a:r>
              <a:rPr lang="zh-CN" altLang="en-US" dirty="0">
                <a:solidFill>
                  <a:srgbClr val="000099"/>
                </a:solidFill>
                <a:ea typeface="楷体_GB2312" pitchFamily="49" charset="-122"/>
              </a:rPr>
              <a:t>具体方法：</a:t>
            </a:r>
            <a:r>
              <a:rPr lang="zh-CN" altLang="en-US" dirty="0"/>
              <a:t>函数的递归调用。</a:t>
            </a:r>
            <a:endParaRPr lang="zh-CN" altLang="en-US" dirty="0"/>
          </a:p>
          <a:p>
            <a:pPr eaLnBrk="1" hangingPunct="1">
              <a:lnSpc>
                <a:spcPct val="120000"/>
              </a:lnSpc>
            </a:pPr>
            <a:r>
              <a:rPr lang="zh-CN" altLang="en-US" dirty="0">
                <a:solidFill>
                  <a:srgbClr val="000099"/>
                </a:solidFill>
                <a:ea typeface="楷体_GB2312" pitchFamily="49" charset="-122"/>
              </a:rPr>
              <a:t>效果：</a:t>
            </a:r>
            <a:r>
              <a:rPr lang="zh-CN" altLang="en-US" dirty="0"/>
              <a:t>倾向于把不一定很大且</a:t>
            </a:r>
            <a:r>
              <a:rPr lang="zh-CN" altLang="en-US" dirty="0">
                <a:solidFill>
                  <a:srgbClr val="D60093"/>
                </a:solidFill>
                <a:ea typeface="黑体" panose="02010609060101010101" pitchFamily="2" charset="-122"/>
              </a:rPr>
              <a:t>已经是多项式的运行时间</a:t>
            </a:r>
            <a:r>
              <a:rPr lang="zh-CN" altLang="en-US" dirty="0"/>
              <a:t>减少到更快的运行时间。</a:t>
            </a:r>
            <a:endParaRPr lang="zh-CN" altLang="en-US" dirty="0"/>
          </a:p>
          <a:p>
            <a:pPr eaLnBrk="1" hangingPunct="1">
              <a:lnSpc>
                <a:spcPct val="120000"/>
              </a:lnSpc>
            </a:pPr>
            <a:r>
              <a:rPr lang="zh-CN" altLang="en-US" u="sng" dirty="0">
                <a:solidFill>
                  <a:schemeClr val="accent1"/>
                </a:solidFill>
                <a:ea typeface="楷体_GB2312" pitchFamily="49" charset="-122"/>
              </a:rPr>
              <a:t>举例</a:t>
            </a:r>
            <a:r>
              <a:rPr lang="zh-CN" altLang="en-US" dirty="0">
                <a:solidFill>
                  <a:schemeClr val="accent1"/>
                </a:solidFill>
                <a:ea typeface="楷体_GB2312" pitchFamily="49" charset="-122"/>
              </a:rPr>
              <a:t>：</a:t>
            </a:r>
            <a:r>
              <a:rPr lang="zh-CN" dirty="0" err="1"/>
              <a:t>归并排序，快速幂</a:t>
            </a:r>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dissolve">
                                      <p:cBhvr>
                                        <p:cTn id="7" dur="500"/>
                                        <p:tgtEl>
                                          <p:spTgt spid="284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4675">
                                            <p:txEl>
                                              <p:pRg st="1" end="1"/>
                                            </p:txEl>
                                          </p:spTgt>
                                        </p:tgtEl>
                                        <p:attrNameLst>
                                          <p:attrName>style.visibility</p:attrName>
                                        </p:attrNameLst>
                                      </p:cBhvr>
                                      <p:to>
                                        <p:strVal val="visible"/>
                                      </p:to>
                                    </p:set>
                                    <p:animEffect transition="in" filter="dissolve">
                                      <p:cBhvr>
                                        <p:cTn id="12" dur="500"/>
                                        <p:tgtEl>
                                          <p:spTgt spid="284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4675">
                                            <p:txEl>
                                              <p:pRg st="2" end="2"/>
                                            </p:txEl>
                                          </p:spTgt>
                                        </p:tgtEl>
                                        <p:attrNameLst>
                                          <p:attrName>style.visibility</p:attrName>
                                        </p:attrNameLst>
                                      </p:cBhvr>
                                      <p:to>
                                        <p:strVal val="visible"/>
                                      </p:to>
                                    </p:set>
                                    <p:animEffect transition="in" filter="dissolve">
                                      <p:cBhvr>
                                        <p:cTn id="17" dur="500"/>
                                        <p:tgtEl>
                                          <p:spTgt spid="284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4675">
                                            <p:txEl>
                                              <p:pRg st="3" end="3"/>
                                            </p:txEl>
                                          </p:spTgt>
                                        </p:tgtEl>
                                        <p:attrNameLst>
                                          <p:attrName>style.visibility</p:attrName>
                                        </p:attrNameLst>
                                      </p:cBhvr>
                                      <p:to>
                                        <p:strVal val="visible"/>
                                      </p:to>
                                    </p:set>
                                    <p:animEffect transition="in" filter="dissolve">
                                      <p:cBhvr>
                                        <p:cTn id="22" dur="500"/>
                                        <p:tgtEl>
                                          <p:spTgt spid="284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54D0F42F-CFBB-41B8-9444-690C753EEF02}" type="slidenum">
              <a:rPr lang="en-US" altLang="zh-CN" sz="1400" smtClean="0"/>
            </a:fld>
            <a:endParaRPr lang="en-US" altLang="zh-CN" sz="1400"/>
          </a:p>
        </p:txBody>
      </p:sp>
      <p:sp>
        <p:nvSpPr>
          <p:cNvPr id="11270" name="Rectangle 3"/>
          <p:cNvSpPr>
            <a:spLocks noGrp="1" noChangeArrowheads="1"/>
          </p:cNvSpPr>
          <p:nvPr>
            <p:ph type="body" sz="half" idx="1"/>
          </p:nvPr>
        </p:nvSpPr>
        <p:spPr>
          <a:xfrm>
            <a:off x="323850" y="1980332"/>
            <a:ext cx="3810000" cy="576262"/>
          </a:xfrm>
        </p:spPr>
        <p:txBody>
          <a:bodyPr/>
          <a:lstStyle/>
          <a:p>
            <a:pPr eaLnBrk="1" hangingPunct="1"/>
            <a:r>
              <a:rPr lang="zh-CN" altLang="en-US" sz="2400">
                <a:solidFill>
                  <a:srgbClr val="000099"/>
                </a:solidFill>
                <a:ea typeface="楷体_GB2312" pitchFamily="49" charset="-122"/>
              </a:rPr>
              <a:t>问题定义：</a:t>
            </a:r>
            <a:endParaRPr lang="zh-CN" altLang="en-US" sz="2400">
              <a:solidFill>
                <a:srgbClr val="000099"/>
              </a:solidFill>
              <a:ea typeface="楷体_GB2312" pitchFamily="49" charset="-122"/>
            </a:endParaRPr>
          </a:p>
        </p:txBody>
      </p:sp>
      <p:sp>
        <p:nvSpPr>
          <p:cNvPr id="11271" name="Text Box 4"/>
          <p:cNvSpPr txBox="1">
            <a:spLocks noChangeArrowheads="1"/>
          </p:cNvSpPr>
          <p:nvPr/>
        </p:nvSpPr>
        <p:spPr bwMode="auto">
          <a:xfrm>
            <a:off x="323850" y="829394"/>
            <a:ext cx="7924800" cy="9683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20000"/>
              </a:lnSpc>
              <a:spcBef>
                <a:spcPct val="50000"/>
              </a:spcBef>
            </a:pPr>
            <a:r>
              <a:rPr kumimoji="0" lang="zh-CN" altLang="en-US" b="1" u="sng">
                <a:solidFill>
                  <a:schemeClr val="accent1"/>
                </a:solidFill>
                <a:ea typeface="楷体_GB2312" pitchFamily="49" charset="-122"/>
              </a:rPr>
              <a:t>举例</a:t>
            </a:r>
            <a:r>
              <a:rPr kumimoji="0" lang="zh-CN" altLang="en-US" b="1">
                <a:solidFill>
                  <a:schemeClr val="accent1"/>
                </a:solidFill>
                <a:ea typeface="楷体_GB2312" pitchFamily="49" charset="-122"/>
              </a:rPr>
              <a:t>：</a:t>
            </a:r>
            <a:r>
              <a:rPr kumimoji="0" lang="zh-CN" altLang="en-US" b="1">
                <a:ea typeface="楷体_GB2312" pitchFamily="49" charset="-122"/>
              </a:rPr>
              <a:t>计算</a:t>
            </a:r>
            <a:r>
              <a:rPr kumimoji="0" lang="en-US" altLang="zh-CN" b="1">
                <a:ea typeface="楷体_GB2312" pitchFamily="49" charset="-122"/>
              </a:rPr>
              <a:t>4</a:t>
            </a:r>
            <a:r>
              <a:rPr kumimoji="0" lang="zh-CN" altLang="en-US" b="1">
                <a:ea typeface="楷体_GB2312" pitchFamily="49" charset="-122"/>
              </a:rPr>
              <a:t>个矩阵：</a:t>
            </a:r>
            <a:r>
              <a:rPr kumimoji="0" lang="en-US" altLang="zh-CN" b="1">
                <a:ea typeface="楷体_GB2312" pitchFamily="49" charset="-122"/>
              </a:rPr>
              <a:t>A</a:t>
            </a:r>
            <a:r>
              <a:rPr kumimoji="0" lang="en-US" altLang="zh-CN" b="1" baseline="-25000">
                <a:ea typeface="楷体_GB2312" pitchFamily="49" charset="-122"/>
              </a:rPr>
              <a:t>1</a:t>
            </a:r>
            <a:r>
              <a:rPr kumimoji="0" lang="en-US" altLang="zh-CN" b="1">
                <a:ea typeface="楷体_GB2312" pitchFamily="49" charset="-122"/>
              </a:rPr>
              <a:t>=30*35</a:t>
            </a:r>
            <a:r>
              <a:rPr kumimoji="0" lang="zh-CN" altLang="en-US" b="1">
                <a:ea typeface="楷体_GB2312" pitchFamily="49" charset="-122"/>
              </a:rPr>
              <a:t>，</a:t>
            </a:r>
            <a:r>
              <a:rPr kumimoji="0" lang="en-US" altLang="zh-CN" b="1">
                <a:ea typeface="楷体_GB2312" pitchFamily="49" charset="-122"/>
              </a:rPr>
              <a:t>A</a:t>
            </a:r>
            <a:r>
              <a:rPr kumimoji="0" lang="en-US" altLang="zh-CN" b="1" baseline="-25000">
                <a:ea typeface="楷体_GB2312" pitchFamily="49" charset="-122"/>
              </a:rPr>
              <a:t>2</a:t>
            </a:r>
            <a:r>
              <a:rPr kumimoji="0" lang="en-US" altLang="zh-CN" b="1">
                <a:ea typeface="楷体_GB2312" pitchFamily="49" charset="-122"/>
              </a:rPr>
              <a:t>=35*15</a:t>
            </a:r>
            <a:r>
              <a:rPr kumimoji="0" lang="zh-CN" altLang="en-US" b="1">
                <a:ea typeface="楷体_GB2312" pitchFamily="49" charset="-122"/>
              </a:rPr>
              <a:t>，</a:t>
            </a:r>
            <a:r>
              <a:rPr kumimoji="0" lang="en-US" altLang="zh-CN" b="1">
                <a:ea typeface="楷体_GB2312" pitchFamily="49" charset="-122"/>
              </a:rPr>
              <a:t>A</a:t>
            </a:r>
            <a:r>
              <a:rPr kumimoji="0" lang="en-US" altLang="zh-CN" b="1" baseline="-25000">
                <a:ea typeface="楷体_GB2312" pitchFamily="49" charset="-122"/>
              </a:rPr>
              <a:t>3</a:t>
            </a:r>
            <a:r>
              <a:rPr kumimoji="0" lang="en-US" altLang="zh-CN" b="1">
                <a:ea typeface="楷体_GB2312" pitchFamily="49" charset="-122"/>
              </a:rPr>
              <a:t>=15*5</a:t>
            </a:r>
            <a:r>
              <a:rPr kumimoji="0" lang="zh-CN" altLang="en-US" b="1">
                <a:ea typeface="楷体_GB2312" pitchFamily="49" charset="-122"/>
              </a:rPr>
              <a:t>，</a:t>
            </a:r>
            <a:r>
              <a:rPr kumimoji="0" lang="en-US" altLang="zh-CN" b="1">
                <a:ea typeface="楷体_GB2312" pitchFamily="49" charset="-122"/>
              </a:rPr>
              <a:t>A</a:t>
            </a:r>
            <a:r>
              <a:rPr kumimoji="0" lang="en-US" altLang="zh-CN" b="1" baseline="-25000">
                <a:ea typeface="楷体_GB2312" pitchFamily="49" charset="-122"/>
              </a:rPr>
              <a:t>4</a:t>
            </a:r>
            <a:r>
              <a:rPr kumimoji="0" lang="en-US" altLang="zh-CN" b="1">
                <a:ea typeface="楷体_GB2312" pitchFamily="49" charset="-122"/>
              </a:rPr>
              <a:t>=5*10</a:t>
            </a:r>
            <a:r>
              <a:rPr kumimoji="0" lang="zh-CN" altLang="en-US" b="1">
                <a:ea typeface="楷体_GB2312" pitchFamily="49" charset="-122"/>
              </a:rPr>
              <a:t>，</a:t>
            </a:r>
            <a:r>
              <a:rPr kumimoji="0" lang="en-US" altLang="zh-CN" b="1">
                <a:ea typeface="楷体_GB2312" pitchFamily="49" charset="-122"/>
              </a:rPr>
              <a:t>n=4</a:t>
            </a:r>
            <a:r>
              <a:rPr kumimoji="0" lang="zh-CN" altLang="en-US" b="1">
                <a:ea typeface="楷体_GB2312" pitchFamily="49" charset="-122"/>
              </a:rPr>
              <a:t>。</a:t>
            </a:r>
            <a:endParaRPr kumimoji="0" lang="zh-CN" altLang="en-US" b="1">
              <a:ea typeface="楷体_GB2312" pitchFamily="49" charset="-122"/>
            </a:endParaRPr>
          </a:p>
        </p:txBody>
      </p:sp>
      <p:sp>
        <p:nvSpPr>
          <p:cNvPr id="11272" name="Rectangle 5"/>
          <p:cNvSpPr>
            <a:spLocks noChangeArrowheads="1"/>
          </p:cNvSpPr>
          <p:nvPr/>
        </p:nvSpPr>
        <p:spPr bwMode="auto">
          <a:xfrm>
            <a:off x="2339975" y="1980332"/>
            <a:ext cx="6084888" cy="9366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zh-CN" altLang="en-US" sz="2400" b="1" dirty="0">
                <a:ea typeface="楷体_GB2312" pitchFamily="49" charset="-122"/>
              </a:rPr>
              <a:t>矩阵连乘积问题：</a:t>
            </a:r>
            <a:endParaRPr lang="zh-CN" altLang="en-US" sz="2400" b="1" dirty="0">
              <a:ea typeface="楷体_GB2312" pitchFamily="49" charset="-122"/>
            </a:endParaRPr>
          </a:p>
          <a:p>
            <a:pPr marL="342900" indent="-342900" algn="ctr">
              <a:spcBef>
                <a:spcPct val="20000"/>
              </a:spcBef>
            </a:pPr>
            <a:r>
              <a:rPr lang="en-US" altLang="zh-CN" sz="2400" b="1" dirty="0">
                <a:ea typeface="楷体_GB2312" pitchFamily="49" charset="-122"/>
              </a:rPr>
              <a:t>A[1:4]</a:t>
            </a:r>
            <a:r>
              <a:rPr lang="zh-CN" altLang="en-US" sz="2400" b="1" dirty="0">
                <a:ea typeface="楷体_GB2312" pitchFamily="49" charset="-122"/>
              </a:rPr>
              <a:t>，规模向量</a:t>
            </a:r>
            <a:r>
              <a:rPr lang="en-US" altLang="zh-CN" sz="2400" b="1" dirty="0">
                <a:ea typeface="楷体_GB2312" pitchFamily="49" charset="-122"/>
              </a:rPr>
              <a:t>P</a:t>
            </a:r>
            <a:r>
              <a:rPr lang="zh-CN" altLang="en-US" sz="2400" b="1" dirty="0">
                <a:ea typeface="楷体_GB2312" pitchFamily="49" charset="-122"/>
              </a:rPr>
              <a:t>为</a:t>
            </a:r>
            <a:r>
              <a:rPr lang="en-US" altLang="zh-CN" sz="2400" b="1" dirty="0">
                <a:ea typeface="楷体_GB2312" pitchFamily="49" charset="-122"/>
              </a:rPr>
              <a:t>(30, 35, 15, 5, 10)</a:t>
            </a:r>
            <a:r>
              <a:rPr lang="zh-CN" altLang="en-US" sz="2400" b="1" dirty="0">
                <a:ea typeface="楷体_GB2312" pitchFamily="49" charset="-122"/>
              </a:rPr>
              <a:t>。</a:t>
            </a:r>
            <a:endParaRPr lang="zh-CN" altLang="en-US" sz="2400" b="1" dirty="0">
              <a:ea typeface="楷体_GB2312" pitchFamily="49" charset="-122"/>
            </a:endParaRPr>
          </a:p>
        </p:txBody>
      </p:sp>
      <p:sp>
        <p:nvSpPr>
          <p:cNvPr id="288774" name="Rectangle 6"/>
          <p:cNvSpPr>
            <a:spLocks noChangeArrowheads="1"/>
          </p:cNvSpPr>
          <p:nvPr/>
        </p:nvSpPr>
        <p:spPr bwMode="auto">
          <a:xfrm>
            <a:off x="468313" y="3061419"/>
            <a:ext cx="79898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altLang="zh-CN" sz="2400" b="1" dirty="0">
                <a:ea typeface="楷体_GB2312" pitchFamily="49" charset="-122"/>
              </a:rPr>
              <a:t>1.  </a:t>
            </a:r>
            <a:r>
              <a:rPr lang="zh-CN" altLang="en-US" sz="2400" b="1" dirty="0">
                <a:ea typeface="楷体_GB2312" pitchFamily="49" charset="-122"/>
              </a:rPr>
              <a:t>计算所有的</a:t>
            </a:r>
            <a:r>
              <a:rPr lang="zh-CN" altLang="en-US" sz="2400" b="1" dirty="0">
                <a:solidFill>
                  <a:srgbClr val="D60093"/>
                </a:solidFill>
                <a:ea typeface="楷体_GB2312" pitchFamily="49" charset="-122"/>
              </a:rPr>
              <a:t>边界条件</a:t>
            </a:r>
            <a:r>
              <a:rPr lang="zh-CN" altLang="en-US" sz="2400" b="1" dirty="0">
                <a:ea typeface="楷体_GB2312" pitchFamily="49" charset="-122"/>
              </a:rPr>
              <a:t>：</a:t>
            </a:r>
            <a:endParaRPr lang="zh-CN" altLang="en-US" sz="2400" b="1" dirty="0">
              <a:ea typeface="楷体_GB2312" pitchFamily="49" charset="-122"/>
            </a:endParaRPr>
          </a:p>
          <a:p>
            <a:pPr marL="342900" indent="-342900">
              <a:spcBef>
                <a:spcPct val="20000"/>
              </a:spcBef>
            </a:pPr>
            <a:r>
              <a:rPr lang="en-US" altLang="zh-CN" sz="2400" b="1" dirty="0">
                <a:ea typeface="楷体_GB2312" pitchFamily="49" charset="-122"/>
              </a:rPr>
              <a:t>m[1][1] = m[2][2] = m[3][3] = m[4][4] = 0</a:t>
            </a:r>
            <a:endParaRPr lang="en-US" altLang="zh-CN" sz="2400" b="1" dirty="0">
              <a:ea typeface="楷体_GB2312" pitchFamily="49" charset="-122"/>
            </a:endParaRPr>
          </a:p>
        </p:txBody>
      </p:sp>
      <p:grpSp>
        <p:nvGrpSpPr>
          <p:cNvPr id="2" name="Group 11"/>
          <p:cNvGrpSpPr/>
          <p:nvPr/>
        </p:nvGrpSpPr>
        <p:grpSpPr bwMode="auto">
          <a:xfrm>
            <a:off x="3851275" y="4069482"/>
            <a:ext cx="4176713" cy="2455862"/>
            <a:chOff x="2426" y="2251"/>
            <a:chExt cx="2631" cy="1547"/>
          </a:xfrm>
        </p:grpSpPr>
        <p:graphicFrame>
          <p:nvGraphicFramePr>
            <p:cNvPr id="11266" name="Object 7"/>
            <p:cNvGraphicFramePr>
              <a:graphicFrameLocks noChangeAspect="1"/>
            </p:cNvGraphicFramePr>
            <p:nvPr/>
          </p:nvGraphicFramePr>
          <p:xfrm>
            <a:off x="3288" y="2251"/>
            <a:ext cx="1769" cy="1547"/>
          </p:xfrm>
          <a:graphic>
            <a:graphicData uri="http://schemas.openxmlformats.org/presentationml/2006/ole">
              <mc:AlternateContent xmlns:mc="http://schemas.openxmlformats.org/markup-compatibility/2006">
                <mc:Choice xmlns:v="urn:schemas-microsoft-com:vml" Requires="v">
                  <p:oleObj spid="_x0000_s30778" name="公式" r:id="rId1" imgW="914400" imgH="800100" progId="Equation.3">
                    <p:embed/>
                  </p:oleObj>
                </mc:Choice>
                <mc:Fallback>
                  <p:oleObj name="公式" r:id="rId1" imgW="914400" imgH="800100" progId="Equation.3">
                    <p:embed/>
                    <p:pic>
                      <p:nvPicPr>
                        <p:cNvPr id="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8" y="2251"/>
                          <a:ext cx="1769" cy="15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0" name="Text Box 10"/>
            <p:cNvSpPr txBox="1">
              <a:spLocks noChangeArrowheads="1"/>
            </p:cNvSpPr>
            <p:nvPr/>
          </p:nvSpPr>
          <p:spPr bwMode="auto">
            <a:xfrm>
              <a:off x="2426" y="2387"/>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r" eaLnBrk="1" hangingPunct="1">
                <a:spcBef>
                  <a:spcPct val="50000"/>
                </a:spcBef>
              </a:pPr>
              <a:r>
                <a:rPr lang="en-US" altLang="zh-CN" b="1">
                  <a:ea typeface="楷体_GB2312" pitchFamily="49" charset="-122"/>
                </a:rPr>
                <a:t>M</a:t>
              </a:r>
              <a:r>
                <a:rPr lang="zh-CN" altLang="en-US" b="1">
                  <a:ea typeface="楷体_GB2312" pitchFamily="49" charset="-122"/>
                </a:rPr>
                <a:t>矩阵</a:t>
              </a:r>
              <a:endParaRPr lang="zh-CN" altLang="en-US" b="1">
                <a:ea typeface="楷体_GB2312" pitchFamily="49" charset="-122"/>
              </a:endParaRPr>
            </a:p>
          </p:txBody>
        </p:sp>
      </p:grpSp>
      <p:grpSp>
        <p:nvGrpSpPr>
          <p:cNvPr id="3" name="Group 15"/>
          <p:cNvGrpSpPr/>
          <p:nvPr/>
        </p:nvGrpSpPr>
        <p:grpSpPr bwMode="auto">
          <a:xfrm>
            <a:off x="469900" y="4501282"/>
            <a:ext cx="4318000" cy="1752600"/>
            <a:chOff x="296" y="2523"/>
            <a:chExt cx="2720" cy="1104"/>
          </a:xfrm>
        </p:grpSpPr>
        <p:sp>
          <p:nvSpPr>
            <p:cNvPr id="11277" name="Rectangle 12"/>
            <p:cNvSpPr>
              <a:spLocks noChangeArrowheads="1"/>
            </p:cNvSpPr>
            <p:nvPr/>
          </p:nvSpPr>
          <p:spPr bwMode="auto">
            <a:xfrm>
              <a:off x="296" y="2523"/>
              <a:ext cx="2720"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altLang="zh-CN" sz="2400" b="1" dirty="0">
                  <a:ea typeface="楷体_GB2312" pitchFamily="49" charset="-122"/>
                </a:rPr>
                <a:t>2. </a:t>
              </a:r>
              <a:r>
                <a:rPr lang="zh-CN" altLang="en-US" sz="2400" b="1" dirty="0">
                  <a:ea typeface="楷体_GB2312" pitchFamily="49" charset="-122"/>
                </a:rPr>
                <a:t>计算</a:t>
              </a:r>
              <a:r>
                <a:rPr lang="en-US" altLang="zh-CN" sz="2400" b="1" dirty="0">
                  <a:ea typeface="楷体_GB2312" pitchFamily="49" charset="-122"/>
                </a:rPr>
                <a:t>m[i,i+1] (i=1, 2, 3)</a:t>
              </a:r>
              <a:r>
                <a:rPr lang="zh-CN" altLang="en-US" sz="2400" b="1" dirty="0">
                  <a:ea typeface="楷体_GB2312" pitchFamily="49" charset="-122"/>
                </a:rPr>
                <a:t>：</a:t>
              </a:r>
              <a:endParaRPr lang="zh-CN" altLang="en-US" sz="2400" b="1" dirty="0">
                <a:ea typeface="楷体_GB2312" pitchFamily="49" charset="-122"/>
              </a:endParaRPr>
            </a:p>
            <a:p>
              <a:pPr marL="342900" indent="-342900">
                <a:spcBef>
                  <a:spcPct val="20000"/>
                </a:spcBef>
              </a:pPr>
              <a:r>
                <a:rPr lang="en-US" altLang="zh-CN" sz="2400" b="1" dirty="0">
                  <a:ea typeface="楷体_GB2312" pitchFamily="49" charset="-122"/>
                </a:rPr>
                <a:t>m[1][2] = min </a:t>
              </a:r>
              <a:r>
                <a:rPr lang="en-US" altLang="zh-CN" sz="2400" b="1" baseline="-25000" dirty="0">
                  <a:ea typeface="楷体_GB2312" pitchFamily="49" charset="-122"/>
                </a:rPr>
                <a:t>1≤k</a:t>
              </a:r>
              <a:r>
                <a:rPr lang="zh-CN" altLang="en-US" sz="2400" b="1" baseline="-25000" dirty="0">
                  <a:ea typeface="楷体_GB2312" pitchFamily="49" charset="-122"/>
                </a:rPr>
                <a:t>＜</a:t>
              </a:r>
              <a:r>
                <a:rPr lang="en-US" altLang="zh-CN" sz="2400" b="1" baseline="-25000" dirty="0">
                  <a:ea typeface="楷体_GB2312" pitchFamily="49" charset="-122"/>
                </a:rPr>
                <a:t>2</a:t>
              </a:r>
              <a:r>
                <a:rPr lang="en-US" altLang="zh-CN" sz="2400" b="1" dirty="0">
                  <a:ea typeface="楷体_GB2312" pitchFamily="49" charset="-122"/>
                </a:rPr>
                <a:t> {m[1][1]+m[2][2]+p</a:t>
              </a:r>
              <a:r>
                <a:rPr lang="en-US" altLang="zh-CN" sz="2400" b="1" baseline="-25000" dirty="0">
                  <a:ea typeface="楷体_GB2312" pitchFamily="49" charset="-122"/>
                </a:rPr>
                <a:t>0</a:t>
              </a:r>
              <a:r>
                <a:rPr lang="en-US" altLang="zh-CN" sz="2400" b="1" dirty="0">
                  <a:ea typeface="楷体_GB2312" pitchFamily="49" charset="-122"/>
                </a:rPr>
                <a:t>p</a:t>
              </a:r>
              <a:r>
                <a:rPr lang="en-US" altLang="zh-CN" sz="2400" b="1" baseline="-25000" dirty="0">
                  <a:ea typeface="楷体_GB2312" pitchFamily="49" charset="-122"/>
                </a:rPr>
                <a:t>1</a:t>
              </a:r>
              <a:r>
                <a:rPr lang="en-US" altLang="zh-CN" sz="2400" b="1" dirty="0">
                  <a:ea typeface="楷体_GB2312" pitchFamily="49" charset="-122"/>
                </a:rPr>
                <a:t>p</a:t>
              </a:r>
              <a:r>
                <a:rPr lang="en-US" altLang="zh-CN" sz="2400" b="1" baseline="-25000" dirty="0">
                  <a:ea typeface="楷体_GB2312" pitchFamily="49" charset="-122"/>
                </a:rPr>
                <a:t>2</a:t>
              </a:r>
              <a:r>
                <a:rPr lang="en-US" altLang="zh-CN" sz="2400" b="1" dirty="0">
                  <a:ea typeface="楷体_GB2312" pitchFamily="49" charset="-122"/>
                </a:rPr>
                <a:t>}</a:t>
              </a:r>
              <a:endParaRPr lang="en-US" altLang="zh-CN" sz="2400" b="1" dirty="0">
                <a:ea typeface="楷体_GB2312" pitchFamily="49" charset="-122"/>
              </a:endParaRPr>
            </a:p>
          </p:txBody>
        </p:sp>
        <p:sp>
          <p:nvSpPr>
            <p:cNvPr id="11278" name="Line 13"/>
            <p:cNvSpPr>
              <a:spLocks noChangeShapeType="1"/>
            </p:cNvSpPr>
            <p:nvPr/>
          </p:nvSpPr>
          <p:spPr bwMode="auto">
            <a:xfrm>
              <a:off x="612" y="3339"/>
              <a:ext cx="204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79" name="Text Box 14"/>
            <p:cNvSpPr txBox="1">
              <a:spLocks noChangeArrowheads="1"/>
            </p:cNvSpPr>
            <p:nvPr/>
          </p:nvSpPr>
          <p:spPr bwMode="auto">
            <a:xfrm>
              <a:off x="930" y="3339"/>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i="1"/>
                <a:t>k</a:t>
              </a:r>
              <a:r>
                <a:rPr lang="en-US" altLang="zh-CN" b="1"/>
                <a:t>=1</a:t>
              </a:r>
              <a:endParaRPr lang="en-US" altLang="zh-CN" b="1"/>
            </a:p>
          </p:txBody>
        </p:sp>
      </p:grpSp>
      <p:sp>
        <p:nvSpPr>
          <p:cNvPr id="288784" name="Text Box 16"/>
          <p:cNvSpPr txBox="1">
            <a:spLocks noChangeArrowheads="1"/>
          </p:cNvSpPr>
          <p:nvPr/>
        </p:nvSpPr>
        <p:spPr bwMode="auto">
          <a:xfrm>
            <a:off x="5651500" y="4175844"/>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15750</a:t>
            </a:r>
            <a:endParaRPr lang="en-US" altLang="zh-CN" sz="2000" b="1">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774"/>
                                        </p:tgtEl>
                                        <p:attrNameLst>
                                          <p:attrName>style.visibility</p:attrName>
                                        </p:attrNameLst>
                                      </p:cBhvr>
                                      <p:to>
                                        <p:strVal val="visible"/>
                                      </p:to>
                                    </p:set>
                                    <p:animEffect transition="in" filter="dissolve">
                                      <p:cBhvr>
                                        <p:cTn id="7" dur="500"/>
                                        <p:tgtEl>
                                          <p:spTgt spid="2887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88784"/>
                                        </p:tgtEl>
                                        <p:attrNameLst>
                                          <p:attrName>style.visibility</p:attrName>
                                        </p:attrNameLst>
                                      </p:cBhvr>
                                      <p:to>
                                        <p:strVal val="visible"/>
                                      </p:to>
                                    </p:set>
                                    <p:animEffect transition="in" filter="box(in)">
                                      <p:cBhvr>
                                        <p:cTn id="22" dur="500"/>
                                        <p:tgtEl>
                                          <p:spTgt spid="288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4" grpId="0"/>
      <p:bldP spid="28878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EA3F99A6-1B43-49FC-AF26-8266B5D4E1B3}" type="slidenum">
              <a:rPr lang="en-US" altLang="zh-CN" sz="1400" smtClean="0"/>
            </a:fld>
            <a:endParaRPr lang="en-US" altLang="zh-CN" sz="1400"/>
          </a:p>
        </p:txBody>
      </p:sp>
      <p:sp>
        <p:nvSpPr>
          <p:cNvPr id="51205" name="Rectangle 4"/>
          <p:cNvSpPr>
            <a:spLocks noChangeArrowheads="1"/>
          </p:cNvSpPr>
          <p:nvPr/>
        </p:nvSpPr>
        <p:spPr bwMode="auto">
          <a:xfrm>
            <a:off x="395288" y="868511"/>
            <a:ext cx="6084887" cy="9366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zh-CN" altLang="en-US" sz="2400" b="1" dirty="0">
                <a:ea typeface="楷体_GB2312" pitchFamily="49" charset="-122"/>
              </a:rPr>
              <a:t>矩阵连乘积问题：</a:t>
            </a:r>
            <a:endParaRPr lang="zh-CN" altLang="en-US" sz="2400" b="1" dirty="0">
              <a:ea typeface="楷体_GB2312" pitchFamily="49" charset="-122"/>
            </a:endParaRPr>
          </a:p>
          <a:p>
            <a:pPr marL="342900" indent="-342900" algn="ctr">
              <a:spcBef>
                <a:spcPct val="20000"/>
              </a:spcBef>
            </a:pPr>
            <a:r>
              <a:rPr lang="en-US" altLang="zh-CN" sz="2400" b="1" dirty="0">
                <a:ea typeface="楷体_GB2312" pitchFamily="49" charset="-122"/>
              </a:rPr>
              <a:t>A[1:4]</a:t>
            </a:r>
            <a:r>
              <a:rPr lang="zh-CN" altLang="en-US" sz="2400" b="1" dirty="0">
                <a:ea typeface="楷体_GB2312" pitchFamily="49" charset="-122"/>
              </a:rPr>
              <a:t>，规模向量</a:t>
            </a:r>
            <a:r>
              <a:rPr lang="en-US" altLang="zh-CN" sz="2400" b="1" dirty="0">
                <a:ea typeface="楷体_GB2312" pitchFamily="49" charset="-122"/>
              </a:rPr>
              <a:t>P</a:t>
            </a:r>
            <a:r>
              <a:rPr lang="zh-CN" altLang="en-US" sz="2400" b="1" dirty="0">
                <a:ea typeface="楷体_GB2312" pitchFamily="49" charset="-122"/>
              </a:rPr>
              <a:t>为</a:t>
            </a:r>
            <a:r>
              <a:rPr lang="en-US" altLang="zh-CN" sz="2400" b="1" dirty="0">
                <a:ea typeface="楷体_GB2312" pitchFamily="49" charset="-122"/>
              </a:rPr>
              <a:t>(30, 35, 15, 5, 10)</a:t>
            </a:r>
            <a:r>
              <a:rPr lang="zh-CN" altLang="en-US" sz="2400" b="1" dirty="0">
                <a:ea typeface="楷体_GB2312" pitchFamily="49" charset="-122"/>
              </a:rPr>
              <a:t>。</a:t>
            </a:r>
            <a:endParaRPr lang="zh-CN" altLang="en-US" sz="2400" b="1" dirty="0">
              <a:ea typeface="楷体_GB2312" pitchFamily="49" charset="-122"/>
            </a:endParaRPr>
          </a:p>
        </p:txBody>
      </p:sp>
      <p:grpSp>
        <p:nvGrpSpPr>
          <p:cNvPr id="51206" name="Group 14"/>
          <p:cNvGrpSpPr/>
          <p:nvPr/>
        </p:nvGrpSpPr>
        <p:grpSpPr bwMode="auto">
          <a:xfrm>
            <a:off x="323850" y="2021036"/>
            <a:ext cx="4679950" cy="2341563"/>
            <a:chOff x="204" y="890"/>
            <a:chExt cx="2948" cy="1475"/>
          </a:xfrm>
        </p:grpSpPr>
        <p:sp>
          <p:nvSpPr>
            <p:cNvPr id="51222" name="AutoShape 5"/>
            <p:cNvSpPr>
              <a:spLocks noChangeArrowheads="1"/>
            </p:cNvSpPr>
            <p:nvPr/>
          </p:nvSpPr>
          <p:spPr bwMode="auto">
            <a:xfrm>
              <a:off x="204" y="890"/>
              <a:ext cx="2540" cy="1451"/>
            </a:xfrm>
            <a:prstGeom prst="bracketPair">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23" name="Text Box 6"/>
            <p:cNvSpPr txBox="1">
              <a:spLocks noChangeArrowheads="1"/>
            </p:cNvSpPr>
            <p:nvPr/>
          </p:nvSpPr>
          <p:spPr bwMode="auto">
            <a:xfrm>
              <a:off x="2699" y="2115"/>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t>4×4</a:t>
              </a:r>
              <a:endParaRPr lang="en-US" altLang="zh-CN" sz="2000" b="1"/>
            </a:p>
          </p:txBody>
        </p:sp>
        <p:sp>
          <p:nvSpPr>
            <p:cNvPr id="51224" name="Text Box 7"/>
            <p:cNvSpPr txBox="1">
              <a:spLocks noChangeArrowheads="1"/>
            </p:cNvSpPr>
            <p:nvPr/>
          </p:nvSpPr>
          <p:spPr bwMode="auto">
            <a:xfrm>
              <a:off x="295" y="935"/>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1225" name="Text Box 8"/>
            <p:cNvSpPr txBox="1">
              <a:spLocks noChangeArrowheads="1"/>
            </p:cNvSpPr>
            <p:nvPr/>
          </p:nvSpPr>
          <p:spPr bwMode="auto">
            <a:xfrm>
              <a:off x="839" y="1207"/>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1226" name="Text Box 9"/>
            <p:cNvSpPr txBox="1">
              <a:spLocks noChangeArrowheads="1"/>
            </p:cNvSpPr>
            <p:nvPr/>
          </p:nvSpPr>
          <p:spPr bwMode="auto">
            <a:xfrm>
              <a:off x="1474" y="1570"/>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dirty="0"/>
                <a:t>0</a:t>
              </a:r>
              <a:endParaRPr lang="en-US" altLang="zh-CN" b="1" dirty="0"/>
            </a:p>
          </p:txBody>
        </p:sp>
        <p:sp>
          <p:nvSpPr>
            <p:cNvPr id="51227" name="Text Box 10"/>
            <p:cNvSpPr txBox="1">
              <a:spLocks noChangeArrowheads="1"/>
            </p:cNvSpPr>
            <p:nvPr/>
          </p:nvSpPr>
          <p:spPr bwMode="auto">
            <a:xfrm>
              <a:off x="2154" y="1933"/>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grpSp>
      <p:sp>
        <p:nvSpPr>
          <p:cNvPr id="290828" name="Text Box 12"/>
          <p:cNvSpPr txBox="1">
            <a:spLocks noChangeArrowheads="1"/>
          </p:cNvSpPr>
          <p:nvPr/>
        </p:nvSpPr>
        <p:spPr bwMode="auto">
          <a:xfrm>
            <a:off x="1042988" y="2092474"/>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15750</a:t>
            </a:r>
            <a:endParaRPr lang="en-US" altLang="zh-CN" sz="2000" b="1">
              <a:solidFill>
                <a:srgbClr val="FF0000"/>
              </a:solidFill>
            </a:endParaRPr>
          </a:p>
        </p:txBody>
      </p:sp>
      <p:sp>
        <p:nvSpPr>
          <p:cNvPr id="290829" name="Rectangle 13"/>
          <p:cNvSpPr>
            <a:spLocks noChangeArrowheads="1"/>
          </p:cNvSpPr>
          <p:nvPr/>
        </p:nvSpPr>
        <p:spPr bwMode="auto">
          <a:xfrm>
            <a:off x="250825" y="4900761"/>
            <a:ext cx="84248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ea typeface="楷体_GB2312" pitchFamily="49" charset="-122"/>
              </a:rPr>
              <a:t>2. </a:t>
            </a:r>
            <a:r>
              <a:rPr lang="zh-CN" altLang="en-US" sz="2400" b="1" dirty="0">
                <a:ea typeface="楷体_GB2312" pitchFamily="49" charset="-122"/>
              </a:rPr>
              <a:t>计算</a:t>
            </a:r>
            <a:r>
              <a:rPr lang="en-US" altLang="zh-CN" sz="2400" b="1" dirty="0">
                <a:ea typeface="楷体_GB2312" pitchFamily="49" charset="-122"/>
              </a:rPr>
              <a:t>m[i,i+1] (i=1, 2, 3)</a:t>
            </a:r>
            <a:r>
              <a:rPr lang="zh-CN" altLang="en-US" sz="2400" b="1" dirty="0">
                <a:ea typeface="楷体_GB2312" pitchFamily="49" charset="-122"/>
              </a:rPr>
              <a:t>： </a:t>
            </a:r>
            <a:r>
              <a:rPr lang="zh-CN" altLang="en-US" sz="2400" b="1" dirty="0">
                <a:solidFill>
                  <a:srgbClr val="C00000"/>
                </a:solidFill>
                <a:ea typeface="楷体_GB2312" pitchFamily="49" charset="-122"/>
              </a:rPr>
              <a:t>（矩阵链长度为</a:t>
            </a:r>
            <a:r>
              <a:rPr lang="en-US" altLang="zh-CN" sz="2400" b="1" dirty="0">
                <a:solidFill>
                  <a:srgbClr val="C00000"/>
                </a:solidFill>
                <a:ea typeface="楷体_GB2312" pitchFamily="49" charset="-122"/>
              </a:rPr>
              <a:t>2</a:t>
            </a:r>
            <a:r>
              <a:rPr lang="zh-CN" altLang="en-US" sz="2400" b="1" dirty="0">
                <a:solidFill>
                  <a:srgbClr val="C00000"/>
                </a:solidFill>
                <a:ea typeface="楷体_GB2312" pitchFamily="49" charset="-122"/>
              </a:rPr>
              <a:t>）</a:t>
            </a:r>
            <a:endParaRPr lang="zh-CN" altLang="en-US" sz="2400" b="1" dirty="0">
              <a:solidFill>
                <a:srgbClr val="C00000"/>
              </a:solidFill>
              <a:ea typeface="楷体_GB2312" pitchFamily="49" charset="-122"/>
            </a:endParaRPr>
          </a:p>
          <a:p>
            <a:r>
              <a:rPr lang="en-US" altLang="zh-CN" sz="2400" b="1" dirty="0"/>
              <a:t>m[1][2] = min </a:t>
            </a:r>
            <a:r>
              <a:rPr lang="en-US" altLang="zh-CN" sz="2400" b="1" baseline="-25000" dirty="0"/>
              <a:t>1≤k</a:t>
            </a:r>
            <a:r>
              <a:rPr lang="zh-CN" altLang="en-US" sz="2400" b="1" baseline="-25000" dirty="0"/>
              <a:t>＜</a:t>
            </a:r>
            <a:r>
              <a:rPr lang="en-US" altLang="zh-CN" sz="2400" b="1" baseline="-25000" dirty="0"/>
              <a:t>2</a:t>
            </a:r>
            <a:r>
              <a:rPr lang="en-US" altLang="zh-CN" sz="2400" b="1" dirty="0"/>
              <a:t> {m[1][1]+m[2][2]+p</a:t>
            </a:r>
            <a:r>
              <a:rPr lang="en-US" altLang="zh-CN" sz="2400" b="1" baseline="-25000" dirty="0"/>
              <a:t>0</a:t>
            </a:r>
            <a:r>
              <a:rPr lang="en-US" altLang="zh-CN" sz="2400" b="1" dirty="0"/>
              <a:t>p</a:t>
            </a:r>
            <a:r>
              <a:rPr lang="en-US" altLang="zh-CN" sz="2400" b="1" baseline="-25000" dirty="0"/>
              <a:t>1</a:t>
            </a:r>
            <a:r>
              <a:rPr lang="en-US" altLang="zh-CN" sz="2400" b="1" dirty="0"/>
              <a:t>p</a:t>
            </a:r>
            <a:r>
              <a:rPr lang="en-US" altLang="zh-CN" sz="2400" b="1" baseline="-25000" dirty="0"/>
              <a:t>2</a:t>
            </a:r>
            <a:r>
              <a:rPr lang="en-US" altLang="zh-CN" sz="2400" b="1" dirty="0"/>
              <a:t>} = 15750</a:t>
            </a:r>
            <a:endParaRPr lang="en-US" altLang="zh-CN" sz="2400" b="1" dirty="0"/>
          </a:p>
          <a:p>
            <a:r>
              <a:rPr lang="en-US" altLang="zh-CN" sz="2400" b="1" dirty="0"/>
              <a:t>m[2][3] = min </a:t>
            </a:r>
            <a:r>
              <a:rPr lang="en-US" altLang="zh-CN" sz="2400" b="1" baseline="-25000" dirty="0"/>
              <a:t>2≤k</a:t>
            </a:r>
            <a:r>
              <a:rPr lang="zh-CN" altLang="en-US" sz="2400" b="1" baseline="-25000" dirty="0"/>
              <a:t>＜</a:t>
            </a:r>
            <a:r>
              <a:rPr lang="en-US" altLang="zh-CN" sz="2400" b="1" baseline="-25000" dirty="0"/>
              <a:t>3</a:t>
            </a:r>
            <a:r>
              <a:rPr lang="en-US" altLang="zh-CN" sz="2400" b="1" dirty="0"/>
              <a:t> {m[2][2]+m[3][3]+p</a:t>
            </a:r>
            <a:r>
              <a:rPr lang="en-US" altLang="zh-CN" sz="2400" b="1" baseline="-25000" dirty="0"/>
              <a:t>1</a:t>
            </a:r>
            <a:r>
              <a:rPr lang="en-US" altLang="zh-CN" sz="2400" b="1" dirty="0"/>
              <a:t>p</a:t>
            </a:r>
            <a:r>
              <a:rPr lang="en-US" altLang="zh-CN" sz="2400" b="1" baseline="-25000" dirty="0"/>
              <a:t>2</a:t>
            </a:r>
            <a:r>
              <a:rPr lang="en-US" altLang="zh-CN" sz="2400" b="1" dirty="0"/>
              <a:t>p</a:t>
            </a:r>
            <a:r>
              <a:rPr lang="en-US" altLang="zh-CN" sz="2400" b="1" baseline="-25000" dirty="0"/>
              <a:t>3</a:t>
            </a:r>
            <a:r>
              <a:rPr lang="en-US" altLang="zh-CN" sz="2400" b="1" dirty="0"/>
              <a:t>} = 2625</a:t>
            </a:r>
            <a:endParaRPr lang="en-US" altLang="zh-CN" sz="2400" b="1" dirty="0"/>
          </a:p>
          <a:p>
            <a:r>
              <a:rPr lang="en-US" altLang="zh-CN" sz="2400" b="1" dirty="0"/>
              <a:t>m[3][4] = min </a:t>
            </a:r>
            <a:r>
              <a:rPr lang="en-US" altLang="zh-CN" sz="2400" b="1" baseline="-25000" dirty="0"/>
              <a:t>3≤k</a:t>
            </a:r>
            <a:r>
              <a:rPr lang="zh-CN" altLang="en-US" sz="2400" b="1" baseline="-25000" dirty="0"/>
              <a:t>＜</a:t>
            </a:r>
            <a:r>
              <a:rPr lang="en-US" altLang="zh-CN" sz="2400" b="1" baseline="-25000" dirty="0"/>
              <a:t>4</a:t>
            </a:r>
            <a:r>
              <a:rPr lang="en-US" altLang="zh-CN" sz="2400" b="1" dirty="0"/>
              <a:t> {m[3][3]+m[4][4]+p</a:t>
            </a:r>
            <a:r>
              <a:rPr lang="en-US" altLang="zh-CN" sz="2400" b="1" baseline="-25000" dirty="0"/>
              <a:t>2</a:t>
            </a:r>
            <a:r>
              <a:rPr lang="en-US" altLang="zh-CN" sz="2400" b="1" dirty="0"/>
              <a:t>p</a:t>
            </a:r>
            <a:r>
              <a:rPr lang="en-US" altLang="zh-CN" sz="2400" b="1" baseline="-25000" dirty="0"/>
              <a:t>3</a:t>
            </a:r>
            <a:r>
              <a:rPr lang="en-US" altLang="zh-CN" sz="2400" b="1" dirty="0"/>
              <a:t>p</a:t>
            </a:r>
            <a:r>
              <a:rPr lang="en-US" altLang="zh-CN" sz="2400" b="1" baseline="-25000" dirty="0"/>
              <a:t>4</a:t>
            </a:r>
            <a:r>
              <a:rPr lang="en-US" altLang="zh-CN" sz="2400" b="1" dirty="0"/>
              <a:t>} = 750</a:t>
            </a:r>
            <a:endParaRPr lang="en-US" altLang="zh-CN" sz="2400" b="1" dirty="0"/>
          </a:p>
        </p:txBody>
      </p:sp>
      <p:grpSp>
        <p:nvGrpSpPr>
          <p:cNvPr id="51209" name="Group 22"/>
          <p:cNvGrpSpPr/>
          <p:nvPr/>
        </p:nvGrpSpPr>
        <p:grpSpPr bwMode="auto">
          <a:xfrm>
            <a:off x="4932363" y="2021036"/>
            <a:ext cx="4032250" cy="2303463"/>
            <a:chOff x="2925" y="935"/>
            <a:chExt cx="2540" cy="1451"/>
          </a:xfrm>
        </p:grpSpPr>
        <p:sp>
          <p:nvSpPr>
            <p:cNvPr id="51217" name="AutoShape 16"/>
            <p:cNvSpPr>
              <a:spLocks noChangeArrowheads="1"/>
            </p:cNvSpPr>
            <p:nvPr/>
          </p:nvSpPr>
          <p:spPr bwMode="auto">
            <a:xfrm>
              <a:off x="2925" y="935"/>
              <a:ext cx="2540" cy="1451"/>
            </a:xfrm>
            <a:prstGeom prst="bracketPair">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18" name="Text Box 18"/>
            <p:cNvSpPr txBox="1">
              <a:spLocks noChangeArrowheads="1"/>
            </p:cNvSpPr>
            <p:nvPr/>
          </p:nvSpPr>
          <p:spPr bwMode="auto">
            <a:xfrm>
              <a:off x="3016" y="980"/>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1219" name="Text Box 19"/>
            <p:cNvSpPr txBox="1">
              <a:spLocks noChangeArrowheads="1"/>
            </p:cNvSpPr>
            <p:nvPr/>
          </p:nvSpPr>
          <p:spPr bwMode="auto">
            <a:xfrm>
              <a:off x="3560" y="1252"/>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1220" name="Text Box 20"/>
            <p:cNvSpPr txBox="1">
              <a:spLocks noChangeArrowheads="1"/>
            </p:cNvSpPr>
            <p:nvPr/>
          </p:nvSpPr>
          <p:spPr bwMode="auto">
            <a:xfrm>
              <a:off x="4195" y="1615"/>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1221" name="Text Box 21"/>
            <p:cNvSpPr txBox="1">
              <a:spLocks noChangeArrowheads="1"/>
            </p:cNvSpPr>
            <p:nvPr/>
          </p:nvSpPr>
          <p:spPr bwMode="auto">
            <a:xfrm>
              <a:off x="4875" y="1978"/>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grpSp>
      <p:sp>
        <p:nvSpPr>
          <p:cNvPr id="51210" name="Text Box 23"/>
          <p:cNvSpPr txBox="1">
            <a:spLocks noChangeArrowheads="1"/>
          </p:cNvSpPr>
          <p:nvPr/>
        </p:nvSpPr>
        <p:spPr bwMode="auto">
          <a:xfrm>
            <a:off x="1258888" y="4324499"/>
            <a:ext cx="230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ea typeface="楷体_GB2312" pitchFamily="49" charset="-122"/>
              </a:rPr>
              <a:t>M</a:t>
            </a:r>
            <a:r>
              <a:rPr lang="zh-CN" altLang="en-US" b="1">
                <a:ea typeface="楷体_GB2312" pitchFamily="49" charset="-122"/>
              </a:rPr>
              <a:t>矩阵</a:t>
            </a:r>
            <a:endParaRPr lang="zh-CN" altLang="en-US" b="1">
              <a:ea typeface="楷体_GB2312" pitchFamily="49" charset="-122"/>
            </a:endParaRPr>
          </a:p>
        </p:txBody>
      </p:sp>
      <p:sp>
        <p:nvSpPr>
          <p:cNvPr id="51211" name="Text Box 24"/>
          <p:cNvSpPr txBox="1">
            <a:spLocks noChangeArrowheads="1"/>
          </p:cNvSpPr>
          <p:nvPr/>
        </p:nvSpPr>
        <p:spPr bwMode="auto">
          <a:xfrm>
            <a:off x="5867400" y="4397524"/>
            <a:ext cx="230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ea typeface="楷体_GB2312" pitchFamily="49" charset="-122"/>
              </a:rPr>
              <a:t>S</a:t>
            </a:r>
            <a:r>
              <a:rPr lang="zh-CN" altLang="en-US" b="1">
                <a:ea typeface="楷体_GB2312" pitchFamily="49" charset="-122"/>
              </a:rPr>
              <a:t>矩阵</a:t>
            </a:r>
            <a:endParaRPr lang="zh-CN" altLang="en-US" b="1">
              <a:ea typeface="楷体_GB2312" pitchFamily="49" charset="-122"/>
            </a:endParaRPr>
          </a:p>
        </p:txBody>
      </p:sp>
      <p:sp>
        <p:nvSpPr>
          <p:cNvPr id="290841" name="Text Box 25"/>
          <p:cNvSpPr txBox="1">
            <a:spLocks noChangeArrowheads="1"/>
          </p:cNvSpPr>
          <p:nvPr/>
        </p:nvSpPr>
        <p:spPr bwMode="auto">
          <a:xfrm>
            <a:off x="2124075" y="2524274"/>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2625</a:t>
            </a:r>
            <a:endParaRPr lang="en-US" altLang="zh-CN" sz="2000" b="1">
              <a:solidFill>
                <a:srgbClr val="FF0000"/>
              </a:solidFill>
            </a:endParaRPr>
          </a:p>
        </p:txBody>
      </p:sp>
      <p:sp>
        <p:nvSpPr>
          <p:cNvPr id="290842" name="Text Box 26"/>
          <p:cNvSpPr txBox="1">
            <a:spLocks noChangeArrowheads="1"/>
          </p:cNvSpPr>
          <p:nvPr/>
        </p:nvSpPr>
        <p:spPr bwMode="auto">
          <a:xfrm>
            <a:off x="5795963" y="2092474"/>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1</a:t>
            </a:r>
            <a:endParaRPr lang="en-US" altLang="zh-CN" b="1">
              <a:solidFill>
                <a:srgbClr val="000099"/>
              </a:solidFill>
            </a:endParaRPr>
          </a:p>
        </p:txBody>
      </p:sp>
      <p:sp>
        <p:nvSpPr>
          <p:cNvPr id="290843" name="Text Box 27"/>
          <p:cNvSpPr txBox="1">
            <a:spLocks noChangeArrowheads="1"/>
          </p:cNvSpPr>
          <p:nvPr/>
        </p:nvSpPr>
        <p:spPr bwMode="auto">
          <a:xfrm>
            <a:off x="3276600" y="3100536"/>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750</a:t>
            </a:r>
            <a:endParaRPr lang="en-US" altLang="zh-CN" sz="2000" b="1">
              <a:solidFill>
                <a:srgbClr val="FF0000"/>
              </a:solidFill>
            </a:endParaRPr>
          </a:p>
        </p:txBody>
      </p:sp>
      <p:sp>
        <p:nvSpPr>
          <p:cNvPr id="290844" name="Text Box 28"/>
          <p:cNvSpPr txBox="1">
            <a:spLocks noChangeArrowheads="1"/>
          </p:cNvSpPr>
          <p:nvPr/>
        </p:nvSpPr>
        <p:spPr bwMode="auto">
          <a:xfrm>
            <a:off x="6804025" y="2524274"/>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2</a:t>
            </a:r>
            <a:endParaRPr lang="en-US" altLang="zh-CN" b="1">
              <a:solidFill>
                <a:srgbClr val="000099"/>
              </a:solidFill>
            </a:endParaRPr>
          </a:p>
        </p:txBody>
      </p:sp>
      <p:sp>
        <p:nvSpPr>
          <p:cNvPr id="290845" name="Text Box 29"/>
          <p:cNvSpPr txBox="1">
            <a:spLocks noChangeArrowheads="1"/>
          </p:cNvSpPr>
          <p:nvPr/>
        </p:nvSpPr>
        <p:spPr bwMode="auto">
          <a:xfrm>
            <a:off x="7885113" y="3173561"/>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3</a:t>
            </a:r>
            <a:endParaRPr lang="en-US" altLang="zh-CN" b="1">
              <a:solidFill>
                <a:srgbClr val="000099"/>
              </a:solidFill>
            </a:endParaRPr>
          </a:p>
        </p:txBody>
      </p:sp>
      <p:sp>
        <p:nvSpPr>
          <p:cNvPr id="2" name="TextBox 1"/>
          <p:cNvSpPr txBox="1"/>
          <p:nvPr/>
        </p:nvSpPr>
        <p:spPr>
          <a:xfrm>
            <a:off x="539552" y="1628800"/>
            <a:ext cx="3960970" cy="461665"/>
          </a:xfrm>
          <a:prstGeom prst="rect">
            <a:avLst/>
          </a:prstGeom>
          <a:noFill/>
        </p:spPr>
        <p:txBody>
          <a:bodyPr wrap="square" rtlCol="0">
            <a:spAutoFit/>
          </a:bodyPr>
          <a:lstStyle/>
          <a:p>
            <a:r>
              <a:rPr lang="en-US" altLang="zh-CN" sz="2400" dirty="0">
                <a:solidFill>
                  <a:srgbClr val="C00000"/>
                </a:solidFill>
              </a:rPr>
              <a:t>1         2           3            4</a:t>
            </a:r>
            <a:endParaRPr lang="zh-CN" altLang="en-US" sz="2400" dirty="0">
              <a:solidFill>
                <a:srgbClr val="C00000"/>
              </a:solidFill>
            </a:endParaRPr>
          </a:p>
        </p:txBody>
      </p:sp>
      <p:sp>
        <p:nvSpPr>
          <p:cNvPr id="27" name="TextBox 26"/>
          <p:cNvSpPr txBox="1"/>
          <p:nvPr/>
        </p:nvSpPr>
        <p:spPr>
          <a:xfrm>
            <a:off x="5147534" y="1648634"/>
            <a:ext cx="3960970" cy="461665"/>
          </a:xfrm>
          <a:prstGeom prst="rect">
            <a:avLst/>
          </a:prstGeom>
          <a:noFill/>
        </p:spPr>
        <p:txBody>
          <a:bodyPr wrap="square" rtlCol="0">
            <a:spAutoFit/>
          </a:bodyPr>
          <a:lstStyle/>
          <a:p>
            <a:r>
              <a:rPr lang="en-US" altLang="zh-CN" sz="2400" dirty="0">
                <a:solidFill>
                  <a:srgbClr val="C00000"/>
                </a:solidFill>
              </a:rPr>
              <a:t>1         2           3            4</a:t>
            </a:r>
            <a:endParaRPr lang="zh-CN" altLang="en-US" sz="2400" dirty="0">
              <a:solidFill>
                <a:srgbClr val="C00000"/>
              </a:solidFill>
            </a:endParaRPr>
          </a:p>
        </p:txBody>
      </p:sp>
      <p:sp>
        <p:nvSpPr>
          <p:cNvPr id="3" name="TextBox 2"/>
          <p:cNvSpPr txBox="1"/>
          <p:nvPr/>
        </p:nvSpPr>
        <p:spPr>
          <a:xfrm>
            <a:off x="4427984" y="1916832"/>
            <a:ext cx="461665" cy="2246769"/>
          </a:xfrm>
          <a:prstGeom prst="rect">
            <a:avLst/>
          </a:prstGeom>
          <a:noFill/>
        </p:spPr>
        <p:txBody>
          <a:bodyPr vert="horz" wrap="square" rtlCol="0">
            <a:spAutoFit/>
          </a:bodyPr>
          <a:lstStyle/>
          <a:p>
            <a:r>
              <a:rPr lang="en-US" altLang="zh-CN" sz="2000" dirty="0">
                <a:solidFill>
                  <a:srgbClr val="C00000"/>
                </a:solidFill>
              </a:rPr>
              <a:t>1</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2</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3</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4</a:t>
            </a:r>
            <a:endParaRPr lang="zh-CN" altLang="en-US" sz="2000" dirty="0">
              <a:solidFill>
                <a:srgbClr val="C00000"/>
              </a:solidFill>
            </a:endParaRPr>
          </a:p>
        </p:txBody>
      </p:sp>
      <p:sp>
        <p:nvSpPr>
          <p:cNvPr id="29" name="TextBox 28"/>
          <p:cNvSpPr txBox="1"/>
          <p:nvPr/>
        </p:nvSpPr>
        <p:spPr>
          <a:xfrm>
            <a:off x="19992" y="2050176"/>
            <a:ext cx="461665" cy="2246769"/>
          </a:xfrm>
          <a:prstGeom prst="rect">
            <a:avLst/>
          </a:prstGeom>
          <a:noFill/>
        </p:spPr>
        <p:txBody>
          <a:bodyPr vert="horz" wrap="square" rtlCol="0">
            <a:spAutoFit/>
          </a:bodyPr>
          <a:lstStyle/>
          <a:p>
            <a:r>
              <a:rPr lang="en-US" altLang="zh-CN" sz="2000" dirty="0">
                <a:solidFill>
                  <a:srgbClr val="C00000"/>
                </a:solidFill>
              </a:rPr>
              <a:t>1</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2</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3</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4</a:t>
            </a:r>
            <a:endParaRPr lang="zh-CN" altLang="en-US" sz="2000" dirty="0">
              <a:solidFill>
                <a:srgbClr val="C0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0829">
                                            <p:txEl>
                                              <p:pRg st="1" end="1"/>
                                            </p:txEl>
                                          </p:spTgt>
                                        </p:tgtEl>
                                        <p:attrNameLst>
                                          <p:attrName>style.visibility</p:attrName>
                                        </p:attrNameLst>
                                      </p:cBhvr>
                                      <p:to>
                                        <p:strVal val="visible"/>
                                      </p:to>
                                    </p:set>
                                    <p:animEffect transition="in" filter="dissolve">
                                      <p:cBhvr>
                                        <p:cTn id="7" dur="500"/>
                                        <p:tgtEl>
                                          <p:spTgt spid="2908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0828"/>
                                        </p:tgtEl>
                                        <p:attrNameLst>
                                          <p:attrName>style.visibility</p:attrName>
                                        </p:attrNameLst>
                                      </p:cBhvr>
                                      <p:to>
                                        <p:strVal val="visible"/>
                                      </p:to>
                                    </p:set>
                                    <p:animEffect transition="in" filter="dissolve">
                                      <p:cBhvr>
                                        <p:cTn id="12" dur="500"/>
                                        <p:tgtEl>
                                          <p:spTgt spid="2908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42"/>
                                        </p:tgtEl>
                                        <p:attrNameLst>
                                          <p:attrName>style.visibility</p:attrName>
                                        </p:attrNameLst>
                                      </p:cBhvr>
                                      <p:to>
                                        <p:strVal val="visible"/>
                                      </p:to>
                                    </p:set>
                                    <p:animEffect transition="in" filter="dissolve">
                                      <p:cBhvr>
                                        <p:cTn id="17" dur="500"/>
                                        <p:tgtEl>
                                          <p:spTgt spid="2908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0829">
                                            <p:txEl>
                                              <p:pRg st="2" end="2"/>
                                            </p:txEl>
                                          </p:spTgt>
                                        </p:tgtEl>
                                        <p:attrNameLst>
                                          <p:attrName>style.visibility</p:attrName>
                                        </p:attrNameLst>
                                      </p:cBhvr>
                                      <p:to>
                                        <p:strVal val="visible"/>
                                      </p:to>
                                    </p:set>
                                    <p:animEffect transition="in" filter="dissolve">
                                      <p:cBhvr>
                                        <p:cTn id="22" dur="500"/>
                                        <p:tgtEl>
                                          <p:spTgt spid="29082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0841"/>
                                        </p:tgtEl>
                                        <p:attrNameLst>
                                          <p:attrName>style.visibility</p:attrName>
                                        </p:attrNameLst>
                                      </p:cBhvr>
                                      <p:to>
                                        <p:strVal val="visible"/>
                                      </p:to>
                                    </p:set>
                                    <p:animEffect transition="in" filter="dissolve">
                                      <p:cBhvr>
                                        <p:cTn id="27" dur="500"/>
                                        <p:tgtEl>
                                          <p:spTgt spid="2908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0844"/>
                                        </p:tgtEl>
                                        <p:attrNameLst>
                                          <p:attrName>style.visibility</p:attrName>
                                        </p:attrNameLst>
                                      </p:cBhvr>
                                      <p:to>
                                        <p:strVal val="visible"/>
                                      </p:to>
                                    </p:set>
                                    <p:animEffect transition="in" filter="dissolve">
                                      <p:cBhvr>
                                        <p:cTn id="32" dur="500"/>
                                        <p:tgtEl>
                                          <p:spTgt spid="29084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90829">
                                            <p:txEl>
                                              <p:pRg st="3" end="3"/>
                                            </p:txEl>
                                          </p:spTgt>
                                        </p:tgtEl>
                                        <p:attrNameLst>
                                          <p:attrName>style.visibility</p:attrName>
                                        </p:attrNameLst>
                                      </p:cBhvr>
                                      <p:to>
                                        <p:strVal val="visible"/>
                                      </p:to>
                                    </p:set>
                                    <p:animEffect transition="in" filter="dissolve">
                                      <p:cBhvr>
                                        <p:cTn id="37" dur="500"/>
                                        <p:tgtEl>
                                          <p:spTgt spid="29082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0843"/>
                                        </p:tgtEl>
                                        <p:attrNameLst>
                                          <p:attrName>style.visibility</p:attrName>
                                        </p:attrNameLst>
                                      </p:cBhvr>
                                      <p:to>
                                        <p:strVal val="visible"/>
                                      </p:to>
                                    </p:set>
                                    <p:animEffect transition="in" filter="dissolve">
                                      <p:cBhvr>
                                        <p:cTn id="42" dur="500"/>
                                        <p:tgtEl>
                                          <p:spTgt spid="29084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0845"/>
                                        </p:tgtEl>
                                        <p:attrNameLst>
                                          <p:attrName>style.visibility</p:attrName>
                                        </p:attrNameLst>
                                      </p:cBhvr>
                                      <p:to>
                                        <p:strVal val="visible"/>
                                      </p:to>
                                    </p:set>
                                    <p:animEffect transition="in" filter="dissolve">
                                      <p:cBhvr>
                                        <p:cTn id="47" dur="500"/>
                                        <p:tgtEl>
                                          <p:spTgt spid="290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8" grpId="0"/>
      <p:bldP spid="290841" grpId="0"/>
      <p:bldP spid="290842" grpId="0"/>
      <p:bldP spid="290843" grpId="0"/>
      <p:bldP spid="290844" grpId="0"/>
      <p:bldP spid="2908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93BA2BB7-8DDD-4D67-BCFB-712D1BE97445}" type="slidenum">
              <a:rPr lang="en-US" altLang="zh-CN" sz="1400" smtClean="0"/>
            </a:fld>
            <a:endParaRPr lang="en-US" altLang="zh-CN" sz="1400"/>
          </a:p>
        </p:txBody>
      </p:sp>
      <p:sp>
        <p:nvSpPr>
          <p:cNvPr id="52229" name="Rectangle 2"/>
          <p:cNvSpPr>
            <a:spLocks noChangeArrowheads="1"/>
          </p:cNvSpPr>
          <p:nvPr/>
        </p:nvSpPr>
        <p:spPr bwMode="auto">
          <a:xfrm>
            <a:off x="395288" y="842540"/>
            <a:ext cx="6084887" cy="9366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zh-CN" altLang="en-US" sz="2400" b="1" dirty="0">
                <a:ea typeface="楷体_GB2312" pitchFamily="49" charset="-122"/>
              </a:rPr>
              <a:t>矩阵连乘积问题：</a:t>
            </a:r>
            <a:endParaRPr lang="zh-CN" altLang="en-US" sz="2400" b="1" dirty="0">
              <a:ea typeface="楷体_GB2312" pitchFamily="49" charset="-122"/>
            </a:endParaRPr>
          </a:p>
          <a:p>
            <a:pPr marL="342900" indent="-342900" algn="ctr">
              <a:spcBef>
                <a:spcPct val="20000"/>
              </a:spcBef>
            </a:pPr>
            <a:r>
              <a:rPr lang="en-US" altLang="zh-CN" sz="2400" b="1" dirty="0">
                <a:ea typeface="楷体_GB2312" pitchFamily="49" charset="-122"/>
              </a:rPr>
              <a:t>A[1:4]</a:t>
            </a:r>
            <a:r>
              <a:rPr lang="zh-CN" altLang="en-US" sz="2400" b="1" dirty="0">
                <a:ea typeface="楷体_GB2312" pitchFamily="49" charset="-122"/>
              </a:rPr>
              <a:t>，规模向量</a:t>
            </a:r>
            <a:r>
              <a:rPr lang="en-US" altLang="zh-CN" sz="2400" b="1" dirty="0">
                <a:ea typeface="楷体_GB2312" pitchFamily="49" charset="-122"/>
              </a:rPr>
              <a:t>P</a:t>
            </a:r>
            <a:r>
              <a:rPr lang="zh-CN" altLang="en-US" sz="2400" b="1" dirty="0">
                <a:ea typeface="楷体_GB2312" pitchFamily="49" charset="-122"/>
              </a:rPr>
              <a:t>为</a:t>
            </a:r>
            <a:r>
              <a:rPr lang="en-US" altLang="zh-CN" sz="2400" b="1" dirty="0">
                <a:ea typeface="楷体_GB2312" pitchFamily="49" charset="-122"/>
              </a:rPr>
              <a:t>(30, 35, 15, 5, 10)</a:t>
            </a:r>
            <a:r>
              <a:rPr lang="zh-CN" altLang="en-US" sz="2400" b="1" dirty="0">
                <a:ea typeface="楷体_GB2312" pitchFamily="49" charset="-122"/>
              </a:rPr>
              <a:t>。</a:t>
            </a:r>
            <a:endParaRPr lang="zh-CN" altLang="en-US" sz="2400" b="1" dirty="0">
              <a:ea typeface="楷体_GB2312" pitchFamily="49" charset="-122"/>
            </a:endParaRPr>
          </a:p>
        </p:txBody>
      </p:sp>
      <p:grpSp>
        <p:nvGrpSpPr>
          <p:cNvPr id="52230" name="Group 29"/>
          <p:cNvGrpSpPr/>
          <p:nvPr/>
        </p:nvGrpSpPr>
        <p:grpSpPr bwMode="auto">
          <a:xfrm>
            <a:off x="250825" y="1995065"/>
            <a:ext cx="8640763" cy="2341563"/>
            <a:chOff x="204" y="1026"/>
            <a:chExt cx="5443" cy="1475"/>
          </a:xfrm>
        </p:grpSpPr>
        <p:grpSp>
          <p:nvGrpSpPr>
            <p:cNvPr id="52236" name="Group 10"/>
            <p:cNvGrpSpPr/>
            <p:nvPr/>
          </p:nvGrpSpPr>
          <p:grpSpPr bwMode="auto">
            <a:xfrm>
              <a:off x="204" y="1026"/>
              <a:ext cx="2948" cy="1475"/>
              <a:chOff x="204" y="890"/>
              <a:chExt cx="2948" cy="1475"/>
            </a:xfrm>
          </p:grpSpPr>
          <p:sp>
            <p:nvSpPr>
              <p:cNvPr id="52249" name="AutoShape 11"/>
              <p:cNvSpPr>
                <a:spLocks noChangeArrowheads="1"/>
              </p:cNvSpPr>
              <p:nvPr/>
            </p:nvSpPr>
            <p:spPr bwMode="auto">
              <a:xfrm>
                <a:off x="204" y="890"/>
                <a:ext cx="2540" cy="1451"/>
              </a:xfrm>
              <a:prstGeom prst="bracketPair">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50" name="Text Box 12"/>
              <p:cNvSpPr txBox="1">
                <a:spLocks noChangeArrowheads="1"/>
              </p:cNvSpPr>
              <p:nvPr/>
            </p:nvSpPr>
            <p:spPr bwMode="auto">
              <a:xfrm>
                <a:off x="2699" y="2115"/>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t>4×4</a:t>
                </a:r>
                <a:endParaRPr lang="en-US" altLang="zh-CN" sz="2000" b="1"/>
              </a:p>
            </p:txBody>
          </p:sp>
          <p:sp>
            <p:nvSpPr>
              <p:cNvPr id="52251" name="Text Box 13"/>
              <p:cNvSpPr txBox="1">
                <a:spLocks noChangeArrowheads="1"/>
              </p:cNvSpPr>
              <p:nvPr/>
            </p:nvSpPr>
            <p:spPr bwMode="auto">
              <a:xfrm>
                <a:off x="295" y="935"/>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2252" name="Text Box 14"/>
              <p:cNvSpPr txBox="1">
                <a:spLocks noChangeArrowheads="1"/>
              </p:cNvSpPr>
              <p:nvPr/>
            </p:nvSpPr>
            <p:spPr bwMode="auto">
              <a:xfrm>
                <a:off x="839" y="1207"/>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2253" name="Text Box 15"/>
              <p:cNvSpPr txBox="1">
                <a:spLocks noChangeArrowheads="1"/>
              </p:cNvSpPr>
              <p:nvPr/>
            </p:nvSpPr>
            <p:spPr bwMode="auto">
              <a:xfrm>
                <a:off x="1474" y="1570"/>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2254" name="Text Box 16"/>
              <p:cNvSpPr txBox="1">
                <a:spLocks noChangeArrowheads="1"/>
              </p:cNvSpPr>
              <p:nvPr/>
            </p:nvSpPr>
            <p:spPr bwMode="auto">
              <a:xfrm>
                <a:off x="2154" y="1933"/>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grpSp>
        <p:sp>
          <p:nvSpPr>
            <p:cNvPr id="52237" name="Text Box 17"/>
            <p:cNvSpPr txBox="1">
              <a:spLocks noChangeArrowheads="1"/>
            </p:cNvSpPr>
            <p:nvPr/>
          </p:nvSpPr>
          <p:spPr bwMode="auto">
            <a:xfrm>
              <a:off x="657" y="1071"/>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15750</a:t>
              </a:r>
              <a:endParaRPr lang="en-US" altLang="zh-CN" sz="2000" b="1">
                <a:solidFill>
                  <a:srgbClr val="FF0000"/>
                </a:solidFill>
              </a:endParaRPr>
            </a:p>
          </p:txBody>
        </p:sp>
        <p:grpSp>
          <p:nvGrpSpPr>
            <p:cNvPr id="52238" name="Group 18"/>
            <p:cNvGrpSpPr/>
            <p:nvPr/>
          </p:nvGrpSpPr>
          <p:grpSpPr bwMode="auto">
            <a:xfrm>
              <a:off x="3107" y="1026"/>
              <a:ext cx="2540" cy="1451"/>
              <a:chOff x="2925" y="935"/>
              <a:chExt cx="2540" cy="1451"/>
            </a:xfrm>
          </p:grpSpPr>
          <p:sp>
            <p:nvSpPr>
              <p:cNvPr id="52244" name="AutoShape 19"/>
              <p:cNvSpPr>
                <a:spLocks noChangeArrowheads="1"/>
              </p:cNvSpPr>
              <p:nvPr/>
            </p:nvSpPr>
            <p:spPr bwMode="auto">
              <a:xfrm>
                <a:off x="2925" y="935"/>
                <a:ext cx="2540" cy="1451"/>
              </a:xfrm>
              <a:prstGeom prst="bracketPair">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45" name="Text Box 20"/>
              <p:cNvSpPr txBox="1">
                <a:spLocks noChangeArrowheads="1"/>
              </p:cNvSpPr>
              <p:nvPr/>
            </p:nvSpPr>
            <p:spPr bwMode="auto">
              <a:xfrm>
                <a:off x="3016" y="980"/>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2246" name="Text Box 21"/>
              <p:cNvSpPr txBox="1">
                <a:spLocks noChangeArrowheads="1"/>
              </p:cNvSpPr>
              <p:nvPr/>
            </p:nvSpPr>
            <p:spPr bwMode="auto">
              <a:xfrm>
                <a:off x="3560" y="1252"/>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2247" name="Text Box 22"/>
              <p:cNvSpPr txBox="1">
                <a:spLocks noChangeArrowheads="1"/>
              </p:cNvSpPr>
              <p:nvPr/>
            </p:nvSpPr>
            <p:spPr bwMode="auto">
              <a:xfrm>
                <a:off x="4195" y="1615"/>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2248" name="Text Box 23"/>
              <p:cNvSpPr txBox="1">
                <a:spLocks noChangeArrowheads="1"/>
              </p:cNvSpPr>
              <p:nvPr/>
            </p:nvSpPr>
            <p:spPr bwMode="auto">
              <a:xfrm>
                <a:off x="4875" y="1978"/>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grpSp>
        <p:sp>
          <p:nvSpPr>
            <p:cNvPr id="52239" name="Text Box 24"/>
            <p:cNvSpPr txBox="1">
              <a:spLocks noChangeArrowheads="1"/>
            </p:cNvSpPr>
            <p:nvPr/>
          </p:nvSpPr>
          <p:spPr bwMode="auto">
            <a:xfrm>
              <a:off x="1338" y="1343"/>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2625</a:t>
              </a:r>
              <a:endParaRPr lang="en-US" altLang="zh-CN" sz="2000" b="1">
                <a:solidFill>
                  <a:srgbClr val="FF0000"/>
                </a:solidFill>
              </a:endParaRPr>
            </a:p>
          </p:txBody>
        </p:sp>
        <p:sp>
          <p:nvSpPr>
            <p:cNvPr id="52240" name="Text Box 25"/>
            <p:cNvSpPr txBox="1">
              <a:spLocks noChangeArrowheads="1"/>
            </p:cNvSpPr>
            <p:nvPr/>
          </p:nvSpPr>
          <p:spPr bwMode="auto">
            <a:xfrm>
              <a:off x="3651" y="107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1</a:t>
              </a:r>
              <a:endParaRPr lang="en-US" altLang="zh-CN" b="1">
                <a:solidFill>
                  <a:srgbClr val="000099"/>
                </a:solidFill>
              </a:endParaRPr>
            </a:p>
          </p:txBody>
        </p:sp>
        <p:sp>
          <p:nvSpPr>
            <p:cNvPr id="52241" name="Text Box 26"/>
            <p:cNvSpPr txBox="1">
              <a:spLocks noChangeArrowheads="1"/>
            </p:cNvSpPr>
            <p:nvPr/>
          </p:nvSpPr>
          <p:spPr bwMode="auto">
            <a:xfrm>
              <a:off x="2064" y="1706"/>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750</a:t>
              </a:r>
              <a:endParaRPr lang="en-US" altLang="zh-CN" sz="2000" b="1">
                <a:solidFill>
                  <a:srgbClr val="FF0000"/>
                </a:solidFill>
              </a:endParaRPr>
            </a:p>
          </p:txBody>
        </p:sp>
        <p:sp>
          <p:nvSpPr>
            <p:cNvPr id="52242" name="Text Box 27"/>
            <p:cNvSpPr txBox="1">
              <a:spLocks noChangeArrowheads="1"/>
            </p:cNvSpPr>
            <p:nvPr/>
          </p:nvSpPr>
          <p:spPr bwMode="auto">
            <a:xfrm>
              <a:off x="4286" y="1343"/>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2</a:t>
              </a:r>
              <a:endParaRPr lang="en-US" altLang="zh-CN" b="1">
                <a:solidFill>
                  <a:srgbClr val="000099"/>
                </a:solidFill>
              </a:endParaRPr>
            </a:p>
          </p:txBody>
        </p:sp>
        <p:sp>
          <p:nvSpPr>
            <p:cNvPr id="52243" name="Text Box 28"/>
            <p:cNvSpPr txBox="1">
              <a:spLocks noChangeArrowheads="1"/>
            </p:cNvSpPr>
            <p:nvPr/>
          </p:nvSpPr>
          <p:spPr bwMode="auto">
            <a:xfrm>
              <a:off x="4967" y="1752"/>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3</a:t>
              </a:r>
              <a:endParaRPr lang="en-US" altLang="zh-CN" b="1">
                <a:solidFill>
                  <a:srgbClr val="000099"/>
                </a:solidFill>
              </a:endParaRPr>
            </a:p>
          </p:txBody>
        </p:sp>
      </p:grpSp>
      <p:sp>
        <p:nvSpPr>
          <p:cNvPr id="291870" name="Rectangle 30"/>
          <p:cNvSpPr>
            <a:spLocks noChangeArrowheads="1"/>
          </p:cNvSpPr>
          <p:nvPr/>
        </p:nvSpPr>
        <p:spPr bwMode="auto">
          <a:xfrm>
            <a:off x="250825" y="4442990"/>
            <a:ext cx="842486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ea typeface="楷体_GB2312" pitchFamily="49" charset="-122"/>
              </a:rPr>
              <a:t>3. </a:t>
            </a:r>
            <a:r>
              <a:rPr lang="zh-CN" altLang="en-US" sz="2400" b="1" dirty="0">
                <a:ea typeface="楷体_GB2312" pitchFamily="49" charset="-122"/>
              </a:rPr>
              <a:t>计算</a:t>
            </a:r>
            <a:r>
              <a:rPr lang="en-US" altLang="zh-CN" sz="2400" b="1" dirty="0">
                <a:ea typeface="楷体_GB2312" pitchFamily="49" charset="-122"/>
              </a:rPr>
              <a:t>m[i,i+2] (i=1, 2)</a:t>
            </a:r>
            <a:r>
              <a:rPr lang="zh-CN" altLang="en-US" sz="2400" b="1" dirty="0">
                <a:ea typeface="楷体_GB2312" pitchFamily="49" charset="-122"/>
              </a:rPr>
              <a:t>： </a:t>
            </a:r>
            <a:r>
              <a:rPr lang="zh-CN" altLang="en-US" sz="2400" b="1" dirty="0">
                <a:solidFill>
                  <a:srgbClr val="C00000"/>
                </a:solidFill>
                <a:ea typeface="楷体_GB2312" pitchFamily="49" charset="-122"/>
              </a:rPr>
              <a:t>（矩阵链长度为</a:t>
            </a:r>
            <a:r>
              <a:rPr lang="en-US" altLang="zh-CN" sz="2400" b="1" dirty="0">
                <a:solidFill>
                  <a:srgbClr val="C00000"/>
                </a:solidFill>
                <a:ea typeface="楷体_GB2312" pitchFamily="49" charset="-122"/>
              </a:rPr>
              <a:t>3</a:t>
            </a:r>
            <a:r>
              <a:rPr lang="zh-CN" altLang="en-US" sz="2400" b="1" dirty="0">
                <a:solidFill>
                  <a:srgbClr val="C00000"/>
                </a:solidFill>
                <a:ea typeface="楷体_GB2312" pitchFamily="49" charset="-122"/>
              </a:rPr>
              <a:t>）</a:t>
            </a:r>
            <a:endParaRPr lang="zh-CN" altLang="en-US" sz="2400" b="1" dirty="0">
              <a:solidFill>
                <a:srgbClr val="C00000"/>
              </a:solidFill>
              <a:ea typeface="楷体_GB2312" pitchFamily="49" charset="-122"/>
            </a:endParaRPr>
          </a:p>
          <a:p>
            <a:r>
              <a:rPr lang="en-US" altLang="zh-CN" sz="2400" b="1" dirty="0"/>
              <a:t>m[1][3] = min </a:t>
            </a:r>
            <a:r>
              <a:rPr lang="en-US" altLang="zh-CN" sz="2400" b="1" baseline="-25000" dirty="0"/>
              <a:t>1≤k</a:t>
            </a:r>
            <a:r>
              <a:rPr lang="zh-CN" altLang="en-US" sz="2400" b="1" baseline="-25000" dirty="0"/>
              <a:t>＜</a:t>
            </a:r>
            <a:r>
              <a:rPr lang="en-US" altLang="zh-CN" sz="2400" b="1" baseline="-25000" dirty="0"/>
              <a:t>3</a:t>
            </a:r>
            <a:r>
              <a:rPr lang="en-US" altLang="zh-CN" sz="2400" b="1" dirty="0"/>
              <a:t> {m[1][1]+m[2][3]+p</a:t>
            </a:r>
            <a:r>
              <a:rPr lang="en-US" altLang="zh-CN" sz="2400" b="1" baseline="-25000" dirty="0"/>
              <a:t>0</a:t>
            </a:r>
            <a:r>
              <a:rPr lang="en-US" altLang="zh-CN" sz="2400" b="1" dirty="0"/>
              <a:t>p</a:t>
            </a:r>
            <a:r>
              <a:rPr lang="en-US" altLang="zh-CN" sz="2400" b="1" baseline="-25000" dirty="0"/>
              <a:t>1</a:t>
            </a:r>
            <a:r>
              <a:rPr lang="en-US" altLang="zh-CN" sz="2400" b="1" dirty="0"/>
              <a:t>p</a:t>
            </a:r>
            <a:r>
              <a:rPr lang="en-US" altLang="zh-CN" sz="2400" b="1" baseline="-25000" dirty="0"/>
              <a:t>3</a:t>
            </a:r>
            <a:r>
              <a:rPr lang="en-US" altLang="zh-CN" sz="2400" b="1" dirty="0"/>
              <a:t>,</a:t>
            </a:r>
            <a:endParaRPr lang="en-US" altLang="zh-CN" sz="2400" b="1" dirty="0"/>
          </a:p>
          <a:p>
            <a:r>
              <a:rPr lang="en-US" altLang="zh-CN" sz="2400" b="1" dirty="0"/>
              <a:t>                 m[1][2]+m[3][3]+p</a:t>
            </a:r>
            <a:r>
              <a:rPr lang="en-US" altLang="zh-CN" sz="2400" b="1" baseline="-25000" dirty="0"/>
              <a:t>0</a:t>
            </a:r>
            <a:r>
              <a:rPr lang="en-US" altLang="zh-CN" sz="2400" b="1" dirty="0"/>
              <a:t>p</a:t>
            </a:r>
            <a:r>
              <a:rPr lang="en-US" altLang="zh-CN" sz="2400" b="1" baseline="-25000" dirty="0"/>
              <a:t>2</a:t>
            </a:r>
            <a:r>
              <a:rPr lang="en-US" altLang="zh-CN" sz="2400" b="1" dirty="0"/>
              <a:t>p</a:t>
            </a:r>
            <a:r>
              <a:rPr lang="en-US" altLang="zh-CN" sz="2400" b="1" baseline="-25000" dirty="0"/>
              <a:t>3</a:t>
            </a:r>
            <a:r>
              <a:rPr lang="en-US" altLang="zh-CN" sz="2400" b="1" dirty="0"/>
              <a:t>} = min{7875, 18000} = 7875</a:t>
            </a:r>
            <a:endParaRPr lang="en-US" altLang="zh-CN" sz="2400" b="1" dirty="0"/>
          </a:p>
          <a:p>
            <a:r>
              <a:rPr lang="en-US" altLang="zh-CN" sz="2400" b="1" dirty="0"/>
              <a:t>m[2][4] = min </a:t>
            </a:r>
            <a:r>
              <a:rPr lang="en-US" altLang="zh-CN" sz="2400" b="1" baseline="-25000" dirty="0"/>
              <a:t>2≤k</a:t>
            </a:r>
            <a:r>
              <a:rPr lang="zh-CN" altLang="en-US" sz="2400" b="1" baseline="-25000" dirty="0"/>
              <a:t>＜</a:t>
            </a:r>
            <a:r>
              <a:rPr lang="en-US" altLang="zh-CN" sz="2400" b="1" baseline="-25000" dirty="0"/>
              <a:t>4</a:t>
            </a:r>
            <a:r>
              <a:rPr lang="en-US" altLang="zh-CN" sz="2400" b="1" dirty="0"/>
              <a:t> {m[2][2]+m[3][4]+p</a:t>
            </a:r>
            <a:r>
              <a:rPr lang="en-US" altLang="zh-CN" sz="2400" b="1" baseline="-25000" dirty="0"/>
              <a:t>1</a:t>
            </a:r>
            <a:r>
              <a:rPr lang="en-US" altLang="zh-CN" sz="2400" b="1" dirty="0"/>
              <a:t>p</a:t>
            </a:r>
            <a:r>
              <a:rPr lang="en-US" altLang="zh-CN" sz="2400" b="1" baseline="-25000" dirty="0"/>
              <a:t>2</a:t>
            </a:r>
            <a:r>
              <a:rPr lang="en-US" altLang="zh-CN" sz="2400" b="1" dirty="0"/>
              <a:t>p</a:t>
            </a:r>
            <a:r>
              <a:rPr lang="en-US" altLang="zh-CN" sz="2400" b="1" baseline="-25000" dirty="0"/>
              <a:t>4</a:t>
            </a:r>
            <a:r>
              <a:rPr lang="en-US" altLang="zh-CN" sz="2400" b="1" dirty="0"/>
              <a:t>,</a:t>
            </a:r>
            <a:endParaRPr lang="en-US" altLang="zh-CN" sz="2400" b="1" dirty="0"/>
          </a:p>
          <a:p>
            <a:r>
              <a:rPr lang="en-US" altLang="zh-CN" sz="2400" b="1" dirty="0"/>
              <a:t>                 m[2][3]+m[4][4]+p</a:t>
            </a:r>
            <a:r>
              <a:rPr lang="en-US" altLang="zh-CN" sz="2400" b="1" baseline="-25000" dirty="0"/>
              <a:t>1</a:t>
            </a:r>
            <a:r>
              <a:rPr lang="en-US" altLang="zh-CN" sz="2400" b="1" dirty="0"/>
              <a:t>p</a:t>
            </a:r>
            <a:r>
              <a:rPr lang="en-US" altLang="zh-CN" sz="2400" b="1" baseline="-25000" dirty="0"/>
              <a:t>3</a:t>
            </a:r>
            <a:r>
              <a:rPr lang="en-US" altLang="zh-CN" sz="2400" b="1" dirty="0"/>
              <a:t>p</a:t>
            </a:r>
            <a:r>
              <a:rPr lang="en-US" altLang="zh-CN" sz="2400" b="1" baseline="-25000" dirty="0"/>
              <a:t>4</a:t>
            </a:r>
            <a:r>
              <a:rPr lang="en-US" altLang="zh-CN" sz="2400" b="1" dirty="0"/>
              <a:t>} = min{6000, 4375} = 4375</a:t>
            </a:r>
            <a:endParaRPr lang="en-US" altLang="zh-CN" sz="2400" b="1" dirty="0"/>
          </a:p>
        </p:txBody>
      </p:sp>
      <p:sp>
        <p:nvSpPr>
          <p:cNvPr id="291871" name="Text Box 31"/>
          <p:cNvSpPr txBox="1">
            <a:spLocks noChangeArrowheads="1"/>
          </p:cNvSpPr>
          <p:nvPr/>
        </p:nvSpPr>
        <p:spPr bwMode="auto">
          <a:xfrm>
            <a:off x="2051050" y="2066503"/>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7875</a:t>
            </a:r>
            <a:endParaRPr lang="en-US" altLang="zh-CN" sz="2000" b="1">
              <a:solidFill>
                <a:srgbClr val="FF0000"/>
              </a:solidFill>
            </a:endParaRPr>
          </a:p>
        </p:txBody>
      </p:sp>
      <p:sp>
        <p:nvSpPr>
          <p:cNvPr id="291872" name="Text Box 32"/>
          <p:cNvSpPr txBox="1">
            <a:spLocks noChangeArrowheads="1"/>
          </p:cNvSpPr>
          <p:nvPr/>
        </p:nvSpPr>
        <p:spPr bwMode="auto">
          <a:xfrm>
            <a:off x="6875463" y="206650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1</a:t>
            </a:r>
            <a:endParaRPr lang="en-US" altLang="zh-CN" b="1">
              <a:solidFill>
                <a:srgbClr val="000099"/>
              </a:solidFill>
            </a:endParaRPr>
          </a:p>
        </p:txBody>
      </p:sp>
      <p:sp>
        <p:nvSpPr>
          <p:cNvPr id="291873" name="Text Box 33"/>
          <p:cNvSpPr txBox="1">
            <a:spLocks noChangeArrowheads="1"/>
          </p:cNvSpPr>
          <p:nvPr/>
        </p:nvSpPr>
        <p:spPr bwMode="auto">
          <a:xfrm>
            <a:off x="3203575" y="2498303"/>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4375</a:t>
            </a:r>
            <a:endParaRPr lang="en-US" altLang="zh-CN" sz="2000" b="1">
              <a:solidFill>
                <a:srgbClr val="FF0000"/>
              </a:solidFill>
            </a:endParaRPr>
          </a:p>
        </p:txBody>
      </p:sp>
      <p:sp>
        <p:nvSpPr>
          <p:cNvPr id="291874" name="Text Box 34"/>
          <p:cNvSpPr txBox="1">
            <a:spLocks noChangeArrowheads="1"/>
          </p:cNvSpPr>
          <p:nvPr/>
        </p:nvSpPr>
        <p:spPr bwMode="auto">
          <a:xfrm>
            <a:off x="7954963" y="249830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3</a:t>
            </a:r>
            <a:endParaRPr lang="en-US" altLang="zh-CN" b="1">
              <a:solidFill>
                <a:srgbClr val="000099"/>
              </a:solidFill>
            </a:endParaRPr>
          </a:p>
        </p:txBody>
      </p:sp>
      <p:sp>
        <p:nvSpPr>
          <p:cNvPr id="29" name="TextBox 28"/>
          <p:cNvSpPr txBox="1"/>
          <p:nvPr/>
        </p:nvSpPr>
        <p:spPr>
          <a:xfrm>
            <a:off x="539552" y="1628800"/>
            <a:ext cx="3960970" cy="461665"/>
          </a:xfrm>
          <a:prstGeom prst="rect">
            <a:avLst/>
          </a:prstGeom>
          <a:noFill/>
        </p:spPr>
        <p:txBody>
          <a:bodyPr wrap="square" rtlCol="0">
            <a:spAutoFit/>
          </a:bodyPr>
          <a:lstStyle/>
          <a:p>
            <a:r>
              <a:rPr lang="en-US" altLang="zh-CN" sz="2400" dirty="0">
                <a:solidFill>
                  <a:srgbClr val="C00000"/>
                </a:solidFill>
              </a:rPr>
              <a:t>1         2           3            4</a:t>
            </a:r>
            <a:endParaRPr lang="zh-CN" altLang="en-US" sz="2400" dirty="0">
              <a:solidFill>
                <a:srgbClr val="C00000"/>
              </a:solidFill>
            </a:endParaRPr>
          </a:p>
        </p:txBody>
      </p:sp>
      <p:sp>
        <p:nvSpPr>
          <p:cNvPr id="30" name="TextBox 29"/>
          <p:cNvSpPr txBox="1"/>
          <p:nvPr/>
        </p:nvSpPr>
        <p:spPr>
          <a:xfrm>
            <a:off x="5147534" y="1648634"/>
            <a:ext cx="3960970" cy="461665"/>
          </a:xfrm>
          <a:prstGeom prst="rect">
            <a:avLst/>
          </a:prstGeom>
          <a:noFill/>
        </p:spPr>
        <p:txBody>
          <a:bodyPr wrap="square" rtlCol="0">
            <a:spAutoFit/>
          </a:bodyPr>
          <a:lstStyle/>
          <a:p>
            <a:r>
              <a:rPr lang="en-US" altLang="zh-CN" sz="2400" dirty="0">
                <a:solidFill>
                  <a:srgbClr val="C00000"/>
                </a:solidFill>
              </a:rPr>
              <a:t>1         2           3            4</a:t>
            </a:r>
            <a:endParaRPr lang="zh-CN" altLang="en-US" sz="2400" dirty="0">
              <a:solidFill>
                <a:srgbClr val="C00000"/>
              </a:solidFill>
            </a:endParaRPr>
          </a:p>
        </p:txBody>
      </p:sp>
      <p:sp>
        <p:nvSpPr>
          <p:cNvPr id="31" name="TextBox 30"/>
          <p:cNvSpPr txBox="1"/>
          <p:nvPr/>
        </p:nvSpPr>
        <p:spPr>
          <a:xfrm>
            <a:off x="4427984" y="1916832"/>
            <a:ext cx="461665" cy="2246769"/>
          </a:xfrm>
          <a:prstGeom prst="rect">
            <a:avLst/>
          </a:prstGeom>
          <a:noFill/>
        </p:spPr>
        <p:txBody>
          <a:bodyPr vert="horz" wrap="square" rtlCol="0">
            <a:spAutoFit/>
          </a:bodyPr>
          <a:lstStyle/>
          <a:p>
            <a:r>
              <a:rPr lang="en-US" altLang="zh-CN" sz="2000" dirty="0">
                <a:solidFill>
                  <a:srgbClr val="C00000"/>
                </a:solidFill>
              </a:rPr>
              <a:t>1</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2</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3</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4</a:t>
            </a:r>
            <a:endParaRPr lang="zh-CN" altLang="en-US" sz="2000" dirty="0">
              <a:solidFill>
                <a:srgbClr val="C00000"/>
              </a:solidFill>
            </a:endParaRPr>
          </a:p>
        </p:txBody>
      </p:sp>
      <p:sp>
        <p:nvSpPr>
          <p:cNvPr id="32" name="TextBox 31"/>
          <p:cNvSpPr txBox="1"/>
          <p:nvPr/>
        </p:nvSpPr>
        <p:spPr>
          <a:xfrm>
            <a:off x="-36512" y="2050176"/>
            <a:ext cx="461665" cy="2246769"/>
          </a:xfrm>
          <a:prstGeom prst="rect">
            <a:avLst/>
          </a:prstGeom>
          <a:noFill/>
        </p:spPr>
        <p:txBody>
          <a:bodyPr vert="horz" wrap="square" rtlCol="0">
            <a:spAutoFit/>
          </a:bodyPr>
          <a:lstStyle/>
          <a:p>
            <a:r>
              <a:rPr lang="en-US" altLang="zh-CN" sz="2000" dirty="0">
                <a:solidFill>
                  <a:srgbClr val="C00000"/>
                </a:solidFill>
              </a:rPr>
              <a:t>1</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2</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3</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4</a:t>
            </a:r>
            <a:endParaRPr lang="zh-CN" altLang="en-US" sz="2000" dirty="0">
              <a:solidFill>
                <a:srgbClr val="C0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1870">
                                            <p:txEl>
                                              <p:pRg st="1" end="1"/>
                                            </p:txEl>
                                          </p:spTgt>
                                        </p:tgtEl>
                                        <p:attrNameLst>
                                          <p:attrName>style.visibility</p:attrName>
                                        </p:attrNameLst>
                                      </p:cBhvr>
                                      <p:to>
                                        <p:strVal val="visible"/>
                                      </p:to>
                                    </p:set>
                                    <p:animEffect transition="in" filter="dissolve">
                                      <p:cBhvr>
                                        <p:cTn id="7" dur="500"/>
                                        <p:tgtEl>
                                          <p:spTgt spid="291870">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91870">
                                            <p:txEl>
                                              <p:pRg st="2" end="2"/>
                                            </p:txEl>
                                          </p:spTgt>
                                        </p:tgtEl>
                                        <p:attrNameLst>
                                          <p:attrName>style.visibility</p:attrName>
                                        </p:attrNameLst>
                                      </p:cBhvr>
                                      <p:to>
                                        <p:strVal val="visible"/>
                                      </p:to>
                                    </p:set>
                                    <p:animEffect transition="in" filter="dissolve">
                                      <p:cBhvr>
                                        <p:cTn id="10" dur="500"/>
                                        <p:tgtEl>
                                          <p:spTgt spid="29187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91871"/>
                                        </p:tgtEl>
                                        <p:attrNameLst>
                                          <p:attrName>style.visibility</p:attrName>
                                        </p:attrNameLst>
                                      </p:cBhvr>
                                      <p:to>
                                        <p:strVal val="visible"/>
                                      </p:to>
                                    </p:set>
                                    <p:animEffect transition="in" filter="dissolve">
                                      <p:cBhvr>
                                        <p:cTn id="15" dur="500"/>
                                        <p:tgtEl>
                                          <p:spTgt spid="29187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91872"/>
                                        </p:tgtEl>
                                        <p:attrNameLst>
                                          <p:attrName>style.visibility</p:attrName>
                                        </p:attrNameLst>
                                      </p:cBhvr>
                                      <p:to>
                                        <p:strVal val="visible"/>
                                      </p:to>
                                    </p:set>
                                    <p:animEffect transition="in" filter="dissolve">
                                      <p:cBhvr>
                                        <p:cTn id="20" dur="500"/>
                                        <p:tgtEl>
                                          <p:spTgt spid="29187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91870">
                                            <p:txEl>
                                              <p:pRg st="3" end="3"/>
                                            </p:txEl>
                                          </p:spTgt>
                                        </p:tgtEl>
                                        <p:attrNameLst>
                                          <p:attrName>style.visibility</p:attrName>
                                        </p:attrNameLst>
                                      </p:cBhvr>
                                      <p:to>
                                        <p:strVal val="visible"/>
                                      </p:to>
                                    </p:set>
                                    <p:animEffect transition="in" filter="dissolve">
                                      <p:cBhvr>
                                        <p:cTn id="25" dur="500"/>
                                        <p:tgtEl>
                                          <p:spTgt spid="291870">
                                            <p:txEl>
                                              <p:pRg st="3" end="3"/>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91870">
                                            <p:txEl>
                                              <p:pRg st="4" end="4"/>
                                            </p:txEl>
                                          </p:spTgt>
                                        </p:tgtEl>
                                        <p:attrNameLst>
                                          <p:attrName>style.visibility</p:attrName>
                                        </p:attrNameLst>
                                      </p:cBhvr>
                                      <p:to>
                                        <p:strVal val="visible"/>
                                      </p:to>
                                    </p:set>
                                    <p:animEffect transition="in" filter="dissolve">
                                      <p:cBhvr>
                                        <p:cTn id="28" dur="500"/>
                                        <p:tgtEl>
                                          <p:spTgt spid="291870">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91873"/>
                                        </p:tgtEl>
                                        <p:attrNameLst>
                                          <p:attrName>style.visibility</p:attrName>
                                        </p:attrNameLst>
                                      </p:cBhvr>
                                      <p:to>
                                        <p:strVal val="visible"/>
                                      </p:to>
                                    </p:set>
                                    <p:animEffect transition="in" filter="dissolve">
                                      <p:cBhvr>
                                        <p:cTn id="33" dur="500"/>
                                        <p:tgtEl>
                                          <p:spTgt spid="29187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91874"/>
                                        </p:tgtEl>
                                        <p:attrNameLst>
                                          <p:attrName>style.visibility</p:attrName>
                                        </p:attrNameLst>
                                      </p:cBhvr>
                                      <p:to>
                                        <p:strVal val="visible"/>
                                      </p:to>
                                    </p:set>
                                    <p:animEffect transition="in" filter="dissolve">
                                      <p:cBhvr>
                                        <p:cTn id="38" dur="500"/>
                                        <p:tgtEl>
                                          <p:spTgt spid="291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71" grpId="0"/>
      <p:bldP spid="291872" grpId="0"/>
      <p:bldP spid="291873" grpId="0"/>
      <p:bldP spid="29187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2C29B807-1B1A-483B-AA59-9B97A57BE234}" type="slidenum">
              <a:rPr lang="en-US" altLang="zh-CN" sz="1400" smtClean="0"/>
            </a:fld>
            <a:endParaRPr lang="en-US" altLang="zh-CN" sz="1400"/>
          </a:p>
        </p:txBody>
      </p:sp>
      <p:sp>
        <p:nvSpPr>
          <p:cNvPr id="53253" name="Rectangle 2"/>
          <p:cNvSpPr>
            <a:spLocks noChangeArrowheads="1"/>
          </p:cNvSpPr>
          <p:nvPr/>
        </p:nvSpPr>
        <p:spPr bwMode="auto">
          <a:xfrm>
            <a:off x="395288" y="667469"/>
            <a:ext cx="6084887" cy="9366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zh-CN" altLang="en-US" sz="2400" b="1" dirty="0">
                <a:ea typeface="楷体_GB2312" pitchFamily="49" charset="-122"/>
              </a:rPr>
              <a:t>矩阵连乘积问题：</a:t>
            </a:r>
            <a:endParaRPr lang="zh-CN" altLang="en-US" sz="2400" b="1" dirty="0">
              <a:ea typeface="楷体_GB2312" pitchFamily="49" charset="-122"/>
            </a:endParaRPr>
          </a:p>
          <a:p>
            <a:pPr marL="342900" indent="-342900" algn="ctr">
              <a:spcBef>
                <a:spcPct val="20000"/>
              </a:spcBef>
            </a:pPr>
            <a:r>
              <a:rPr lang="en-US" altLang="zh-CN" sz="2400" b="1" dirty="0">
                <a:ea typeface="楷体_GB2312" pitchFamily="49" charset="-122"/>
              </a:rPr>
              <a:t>A[1:4]</a:t>
            </a:r>
            <a:r>
              <a:rPr lang="zh-CN" altLang="en-US" sz="2400" b="1" dirty="0">
                <a:ea typeface="楷体_GB2312" pitchFamily="49" charset="-122"/>
              </a:rPr>
              <a:t>，规模向量</a:t>
            </a:r>
            <a:r>
              <a:rPr lang="en-US" altLang="zh-CN" sz="2400" b="1" dirty="0">
                <a:ea typeface="楷体_GB2312" pitchFamily="49" charset="-122"/>
              </a:rPr>
              <a:t>P</a:t>
            </a:r>
            <a:r>
              <a:rPr lang="zh-CN" altLang="en-US" sz="2400" b="1" dirty="0">
                <a:ea typeface="楷体_GB2312" pitchFamily="49" charset="-122"/>
              </a:rPr>
              <a:t>为</a:t>
            </a:r>
            <a:r>
              <a:rPr lang="en-US" altLang="zh-CN" sz="2400" b="1" dirty="0">
                <a:ea typeface="楷体_GB2312" pitchFamily="49" charset="-122"/>
              </a:rPr>
              <a:t>(30, 35, 15, 5, 10)</a:t>
            </a:r>
            <a:r>
              <a:rPr lang="zh-CN" altLang="en-US" sz="2400" b="1" dirty="0">
                <a:ea typeface="楷体_GB2312" pitchFamily="49" charset="-122"/>
              </a:rPr>
              <a:t>。</a:t>
            </a:r>
            <a:endParaRPr lang="zh-CN" altLang="en-US" sz="2400" b="1" dirty="0">
              <a:ea typeface="楷体_GB2312" pitchFamily="49" charset="-122"/>
            </a:endParaRPr>
          </a:p>
        </p:txBody>
      </p:sp>
      <p:grpSp>
        <p:nvGrpSpPr>
          <p:cNvPr id="53268" name="Group 11"/>
          <p:cNvGrpSpPr/>
          <p:nvPr/>
        </p:nvGrpSpPr>
        <p:grpSpPr bwMode="auto">
          <a:xfrm>
            <a:off x="323850" y="1819994"/>
            <a:ext cx="4679950" cy="2341563"/>
            <a:chOff x="204" y="890"/>
            <a:chExt cx="2948" cy="1475"/>
          </a:xfrm>
        </p:grpSpPr>
        <p:sp>
          <p:nvSpPr>
            <p:cNvPr id="53281" name="AutoShape 12"/>
            <p:cNvSpPr>
              <a:spLocks noChangeArrowheads="1"/>
            </p:cNvSpPr>
            <p:nvPr/>
          </p:nvSpPr>
          <p:spPr bwMode="auto">
            <a:xfrm>
              <a:off x="204" y="890"/>
              <a:ext cx="2540" cy="1451"/>
            </a:xfrm>
            <a:prstGeom prst="bracketPair">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2" name="Text Box 13"/>
            <p:cNvSpPr txBox="1">
              <a:spLocks noChangeArrowheads="1"/>
            </p:cNvSpPr>
            <p:nvPr/>
          </p:nvSpPr>
          <p:spPr bwMode="auto">
            <a:xfrm>
              <a:off x="2699" y="2115"/>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t>4×4</a:t>
              </a:r>
              <a:endParaRPr lang="en-US" altLang="zh-CN" sz="2000" b="1"/>
            </a:p>
          </p:txBody>
        </p:sp>
        <p:sp>
          <p:nvSpPr>
            <p:cNvPr id="53283" name="Text Box 14"/>
            <p:cNvSpPr txBox="1">
              <a:spLocks noChangeArrowheads="1"/>
            </p:cNvSpPr>
            <p:nvPr/>
          </p:nvSpPr>
          <p:spPr bwMode="auto">
            <a:xfrm>
              <a:off x="295" y="935"/>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3284" name="Text Box 15"/>
            <p:cNvSpPr txBox="1">
              <a:spLocks noChangeArrowheads="1"/>
            </p:cNvSpPr>
            <p:nvPr/>
          </p:nvSpPr>
          <p:spPr bwMode="auto">
            <a:xfrm>
              <a:off x="839" y="1207"/>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3285" name="Text Box 16"/>
            <p:cNvSpPr txBox="1">
              <a:spLocks noChangeArrowheads="1"/>
            </p:cNvSpPr>
            <p:nvPr/>
          </p:nvSpPr>
          <p:spPr bwMode="auto">
            <a:xfrm>
              <a:off x="1474" y="1570"/>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3286" name="Text Box 17"/>
            <p:cNvSpPr txBox="1">
              <a:spLocks noChangeArrowheads="1"/>
            </p:cNvSpPr>
            <p:nvPr/>
          </p:nvSpPr>
          <p:spPr bwMode="auto">
            <a:xfrm>
              <a:off x="2154" y="1933"/>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grpSp>
      <p:sp>
        <p:nvSpPr>
          <p:cNvPr id="53269" name="Text Box 18"/>
          <p:cNvSpPr txBox="1">
            <a:spLocks noChangeArrowheads="1"/>
          </p:cNvSpPr>
          <p:nvPr/>
        </p:nvSpPr>
        <p:spPr bwMode="auto">
          <a:xfrm>
            <a:off x="1042988" y="1891432"/>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15750</a:t>
            </a:r>
            <a:endParaRPr lang="en-US" altLang="zh-CN" sz="2000" b="1">
              <a:solidFill>
                <a:srgbClr val="FF0000"/>
              </a:solidFill>
            </a:endParaRPr>
          </a:p>
        </p:txBody>
      </p:sp>
      <p:grpSp>
        <p:nvGrpSpPr>
          <p:cNvPr id="53270" name="Group 19"/>
          <p:cNvGrpSpPr/>
          <p:nvPr/>
        </p:nvGrpSpPr>
        <p:grpSpPr bwMode="auto">
          <a:xfrm>
            <a:off x="4932363" y="1819994"/>
            <a:ext cx="4032250" cy="2303463"/>
            <a:chOff x="2925" y="935"/>
            <a:chExt cx="2540" cy="1451"/>
          </a:xfrm>
        </p:grpSpPr>
        <p:sp>
          <p:nvSpPr>
            <p:cNvPr id="53276" name="AutoShape 20"/>
            <p:cNvSpPr>
              <a:spLocks noChangeArrowheads="1"/>
            </p:cNvSpPr>
            <p:nvPr/>
          </p:nvSpPr>
          <p:spPr bwMode="auto">
            <a:xfrm>
              <a:off x="2925" y="935"/>
              <a:ext cx="2540" cy="1451"/>
            </a:xfrm>
            <a:prstGeom prst="bracketPair">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7" name="Text Box 21"/>
            <p:cNvSpPr txBox="1">
              <a:spLocks noChangeArrowheads="1"/>
            </p:cNvSpPr>
            <p:nvPr/>
          </p:nvSpPr>
          <p:spPr bwMode="auto">
            <a:xfrm>
              <a:off x="3016" y="980"/>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3278" name="Text Box 22"/>
            <p:cNvSpPr txBox="1">
              <a:spLocks noChangeArrowheads="1"/>
            </p:cNvSpPr>
            <p:nvPr/>
          </p:nvSpPr>
          <p:spPr bwMode="auto">
            <a:xfrm>
              <a:off x="3560" y="1252"/>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3279" name="Text Box 23"/>
            <p:cNvSpPr txBox="1">
              <a:spLocks noChangeArrowheads="1"/>
            </p:cNvSpPr>
            <p:nvPr/>
          </p:nvSpPr>
          <p:spPr bwMode="auto">
            <a:xfrm>
              <a:off x="4195" y="1615"/>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53280" name="Text Box 24"/>
            <p:cNvSpPr txBox="1">
              <a:spLocks noChangeArrowheads="1"/>
            </p:cNvSpPr>
            <p:nvPr/>
          </p:nvSpPr>
          <p:spPr bwMode="auto">
            <a:xfrm>
              <a:off x="4875" y="1978"/>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grpSp>
      <p:sp>
        <p:nvSpPr>
          <p:cNvPr id="53271" name="Text Box 25"/>
          <p:cNvSpPr txBox="1">
            <a:spLocks noChangeArrowheads="1"/>
          </p:cNvSpPr>
          <p:nvPr/>
        </p:nvSpPr>
        <p:spPr bwMode="auto">
          <a:xfrm>
            <a:off x="2124075" y="2323232"/>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2625</a:t>
            </a:r>
            <a:endParaRPr lang="en-US" altLang="zh-CN" sz="2000" b="1">
              <a:solidFill>
                <a:srgbClr val="FF0000"/>
              </a:solidFill>
            </a:endParaRPr>
          </a:p>
        </p:txBody>
      </p:sp>
      <p:sp>
        <p:nvSpPr>
          <p:cNvPr id="53272" name="Text Box 26"/>
          <p:cNvSpPr txBox="1">
            <a:spLocks noChangeArrowheads="1"/>
          </p:cNvSpPr>
          <p:nvPr/>
        </p:nvSpPr>
        <p:spPr bwMode="auto">
          <a:xfrm>
            <a:off x="5795963" y="1891432"/>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1</a:t>
            </a:r>
            <a:endParaRPr lang="en-US" altLang="zh-CN" b="1">
              <a:solidFill>
                <a:srgbClr val="000099"/>
              </a:solidFill>
            </a:endParaRPr>
          </a:p>
        </p:txBody>
      </p:sp>
      <p:sp>
        <p:nvSpPr>
          <p:cNvPr id="53273" name="Text Box 27"/>
          <p:cNvSpPr txBox="1">
            <a:spLocks noChangeArrowheads="1"/>
          </p:cNvSpPr>
          <p:nvPr/>
        </p:nvSpPr>
        <p:spPr bwMode="auto">
          <a:xfrm>
            <a:off x="3276600" y="2899494"/>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750</a:t>
            </a:r>
            <a:endParaRPr lang="en-US" altLang="zh-CN" sz="2000" b="1">
              <a:solidFill>
                <a:srgbClr val="FF0000"/>
              </a:solidFill>
            </a:endParaRPr>
          </a:p>
        </p:txBody>
      </p:sp>
      <p:sp>
        <p:nvSpPr>
          <p:cNvPr id="53274" name="Text Box 28"/>
          <p:cNvSpPr txBox="1">
            <a:spLocks noChangeArrowheads="1"/>
          </p:cNvSpPr>
          <p:nvPr/>
        </p:nvSpPr>
        <p:spPr bwMode="auto">
          <a:xfrm>
            <a:off x="6804025" y="2323232"/>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2</a:t>
            </a:r>
            <a:endParaRPr lang="en-US" altLang="zh-CN" b="1">
              <a:solidFill>
                <a:srgbClr val="000099"/>
              </a:solidFill>
            </a:endParaRPr>
          </a:p>
        </p:txBody>
      </p:sp>
      <p:sp>
        <p:nvSpPr>
          <p:cNvPr id="53275" name="Text Box 29"/>
          <p:cNvSpPr txBox="1">
            <a:spLocks noChangeArrowheads="1"/>
          </p:cNvSpPr>
          <p:nvPr/>
        </p:nvSpPr>
        <p:spPr bwMode="auto">
          <a:xfrm>
            <a:off x="7885113" y="2972519"/>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3</a:t>
            </a:r>
            <a:endParaRPr lang="en-US" altLang="zh-CN" b="1">
              <a:solidFill>
                <a:srgbClr val="000099"/>
              </a:solidFill>
            </a:endParaRPr>
          </a:p>
        </p:txBody>
      </p:sp>
      <p:sp>
        <p:nvSpPr>
          <p:cNvPr id="53264" name="Text Box 30"/>
          <p:cNvSpPr txBox="1">
            <a:spLocks noChangeArrowheads="1"/>
          </p:cNvSpPr>
          <p:nvPr/>
        </p:nvSpPr>
        <p:spPr bwMode="auto">
          <a:xfrm>
            <a:off x="2124075" y="1891432"/>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7875</a:t>
            </a:r>
            <a:endParaRPr lang="en-US" altLang="zh-CN" sz="2000" b="1">
              <a:solidFill>
                <a:srgbClr val="FF0000"/>
              </a:solidFill>
            </a:endParaRPr>
          </a:p>
        </p:txBody>
      </p:sp>
      <p:sp>
        <p:nvSpPr>
          <p:cNvPr id="53265" name="Text Box 31"/>
          <p:cNvSpPr txBox="1">
            <a:spLocks noChangeArrowheads="1"/>
          </p:cNvSpPr>
          <p:nvPr/>
        </p:nvSpPr>
        <p:spPr bwMode="auto">
          <a:xfrm>
            <a:off x="6948488" y="1891432"/>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1</a:t>
            </a:r>
            <a:endParaRPr lang="en-US" altLang="zh-CN" b="1">
              <a:solidFill>
                <a:srgbClr val="000099"/>
              </a:solidFill>
            </a:endParaRPr>
          </a:p>
        </p:txBody>
      </p:sp>
      <p:sp>
        <p:nvSpPr>
          <p:cNvPr id="53266" name="Text Box 32"/>
          <p:cNvSpPr txBox="1">
            <a:spLocks noChangeArrowheads="1"/>
          </p:cNvSpPr>
          <p:nvPr/>
        </p:nvSpPr>
        <p:spPr bwMode="auto">
          <a:xfrm>
            <a:off x="3276600" y="2323232"/>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4375</a:t>
            </a:r>
            <a:endParaRPr lang="en-US" altLang="zh-CN" sz="2000" b="1">
              <a:solidFill>
                <a:srgbClr val="FF0000"/>
              </a:solidFill>
            </a:endParaRPr>
          </a:p>
        </p:txBody>
      </p:sp>
      <p:sp>
        <p:nvSpPr>
          <p:cNvPr id="53267" name="Text Box 33"/>
          <p:cNvSpPr txBox="1">
            <a:spLocks noChangeArrowheads="1"/>
          </p:cNvSpPr>
          <p:nvPr/>
        </p:nvSpPr>
        <p:spPr bwMode="auto">
          <a:xfrm>
            <a:off x="8027988" y="2323232"/>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3</a:t>
            </a:r>
            <a:endParaRPr lang="en-US" altLang="zh-CN" b="1">
              <a:solidFill>
                <a:srgbClr val="000099"/>
              </a:solidFill>
            </a:endParaRPr>
          </a:p>
        </p:txBody>
      </p:sp>
      <p:sp>
        <p:nvSpPr>
          <p:cNvPr id="53255" name="Rectangle 35"/>
          <p:cNvSpPr>
            <a:spLocks noChangeArrowheads="1"/>
          </p:cNvSpPr>
          <p:nvPr/>
        </p:nvSpPr>
        <p:spPr bwMode="auto">
          <a:xfrm>
            <a:off x="250825" y="4412382"/>
            <a:ext cx="70580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ea typeface="楷体_GB2312" pitchFamily="49" charset="-122"/>
              </a:rPr>
              <a:t>4. </a:t>
            </a:r>
            <a:r>
              <a:rPr lang="zh-CN" altLang="en-US" sz="2400" b="1" dirty="0">
                <a:ea typeface="楷体_GB2312" pitchFamily="49" charset="-122"/>
              </a:rPr>
              <a:t>计算</a:t>
            </a:r>
            <a:r>
              <a:rPr lang="en-US" altLang="zh-CN" sz="2400" b="1" dirty="0">
                <a:ea typeface="楷体_GB2312" pitchFamily="49" charset="-122"/>
              </a:rPr>
              <a:t>m[i,i+3] (i=1)</a:t>
            </a:r>
            <a:r>
              <a:rPr lang="zh-CN" altLang="en-US" sz="2400" b="1" dirty="0">
                <a:ea typeface="楷体_GB2312" pitchFamily="49" charset="-122"/>
              </a:rPr>
              <a:t>： </a:t>
            </a:r>
            <a:r>
              <a:rPr lang="zh-CN" altLang="en-US" sz="2400" b="1" dirty="0">
                <a:solidFill>
                  <a:srgbClr val="C00000"/>
                </a:solidFill>
                <a:ea typeface="楷体_GB2312" pitchFamily="49" charset="-122"/>
              </a:rPr>
              <a:t>（矩阵链长度为</a:t>
            </a:r>
            <a:r>
              <a:rPr lang="en-US" altLang="zh-CN" sz="2400" b="1" dirty="0">
                <a:solidFill>
                  <a:srgbClr val="C00000"/>
                </a:solidFill>
                <a:ea typeface="楷体_GB2312" pitchFamily="49" charset="-122"/>
              </a:rPr>
              <a:t>4</a:t>
            </a:r>
            <a:r>
              <a:rPr lang="zh-CN" altLang="en-US" sz="2400" b="1" dirty="0">
                <a:solidFill>
                  <a:srgbClr val="C00000"/>
                </a:solidFill>
                <a:ea typeface="楷体_GB2312" pitchFamily="49" charset="-122"/>
              </a:rPr>
              <a:t>）</a:t>
            </a:r>
            <a:endParaRPr lang="zh-CN" altLang="en-US" sz="2400" b="1" dirty="0">
              <a:solidFill>
                <a:srgbClr val="C00000"/>
              </a:solidFill>
              <a:ea typeface="楷体_GB2312" pitchFamily="49" charset="-122"/>
            </a:endParaRPr>
          </a:p>
          <a:p>
            <a:r>
              <a:rPr lang="en-US" altLang="zh-CN" sz="2400" b="1" dirty="0"/>
              <a:t>m[1][4] = min </a:t>
            </a:r>
            <a:r>
              <a:rPr lang="en-US" altLang="zh-CN" sz="2400" b="1" baseline="-25000" dirty="0"/>
              <a:t>1≤k</a:t>
            </a:r>
            <a:r>
              <a:rPr lang="zh-CN" altLang="en-US" sz="2400" b="1" baseline="-25000" dirty="0"/>
              <a:t>＜</a:t>
            </a:r>
            <a:r>
              <a:rPr lang="en-US" altLang="zh-CN" sz="2400" b="1" baseline="-25000" dirty="0"/>
              <a:t>4</a:t>
            </a:r>
            <a:r>
              <a:rPr lang="en-US" altLang="zh-CN" sz="2400" b="1" dirty="0"/>
              <a:t> { m[1][1] + m[2][4] + p</a:t>
            </a:r>
            <a:r>
              <a:rPr lang="en-US" altLang="zh-CN" sz="2400" b="1" baseline="-25000" dirty="0"/>
              <a:t>0</a:t>
            </a:r>
            <a:r>
              <a:rPr lang="en-US" altLang="zh-CN" sz="2400" b="1" dirty="0"/>
              <a:t>p</a:t>
            </a:r>
            <a:r>
              <a:rPr lang="en-US" altLang="zh-CN" sz="2400" b="1" baseline="-25000" dirty="0"/>
              <a:t>1</a:t>
            </a:r>
            <a:r>
              <a:rPr lang="en-US" altLang="zh-CN" sz="2400" b="1" dirty="0"/>
              <a:t>p</a:t>
            </a:r>
            <a:r>
              <a:rPr lang="en-US" altLang="zh-CN" sz="2400" b="1" baseline="-25000" dirty="0"/>
              <a:t>4</a:t>
            </a:r>
            <a:r>
              <a:rPr lang="en-US" altLang="zh-CN" sz="2400" b="1" dirty="0"/>
              <a:t>,</a:t>
            </a:r>
            <a:endParaRPr lang="en-US" altLang="zh-CN" sz="2400" b="1" baseline="-25000" dirty="0"/>
          </a:p>
          <a:p>
            <a:r>
              <a:rPr lang="en-US" altLang="zh-CN" sz="2400" b="1" dirty="0"/>
              <a:t>                                      m[1][2] + m[3][4] + p</a:t>
            </a:r>
            <a:r>
              <a:rPr lang="en-US" altLang="zh-CN" sz="2400" b="1" baseline="-25000" dirty="0"/>
              <a:t>0</a:t>
            </a:r>
            <a:r>
              <a:rPr lang="en-US" altLang="zh-CN" sz="2400" b="1" dirty="0"/>
              <a:t>p</a:t>
            </a:r>
            <a:r>
              <a:rPr lang="en-US" altLang="zh-CN" sz="2400" b="1" baseline="-25000" dirty="0"/>
              <a:t>2</a:t>
            </a:r>
            <a:r>
              <a:rPr lang="en-US" altLang="zh-CN" sz="2400" b="1" dirty="0"/>
              <a:t>p</a:t>
            </a:r>
            <a:r>
              <a:rPr lang="en-US" altLang="zh-CN" sz="2400" b="1" baseline="-25000" dirty="0"/>
              <a:t>4</a:t>
            </a:r>
            <a:r>
              <a:rPr lang="en-US" altLang="zh-CN" sz="2400" b="1" dirty="0"/>
              <a:t>,</a:t>
            </a:r>
            <a:endParaRPr lang="en-US" altLang="zh-CN" sz="2400" b="1" baseline="-25000" dirty="0"/>
          </a:p>
          <a:p>
            <a:r>
              <a:rPr lang="en-US" altLang="zh-CN" sz="2400" b="1" dirty="0"/>
              <a:t>                                      m[1][3] + m[4][4] + p</a:t>
            </a:r>
            <a:r>
              <a:rPr lang="en-US" altLang="zh-CN" sz="2400" b="1" baseline="-25000" dirty="0"/>
              <a:t>0</a:t>
            </a:r>
            <a:r>
              <a:rPr lang="en-US" altLang="zh-CN" sz="2400" b="1" dirty="0"/>
              <a:t>p</a:t>
            </a:r>
            <a:r>
              <a:rPr lang="en-US" altLang="zh-CN" sz="2400" b="1" baseline="-25000" dirty="0"/>
              <a:t>3</a:t>
            </a:r>
            <a:r>
              <a:rPr lang="en-US" altLang="zh-CN" sz="2400" b="1" dirty="0"/>
              <a:t>p</a:t>
            </a:r>
            <a:r>
              <a:rPr lang="en-US" altLang="zh-CN" sz="2400" b="1" baseline="-25000" dirty="0"/>
              <a:t>4</a:t>
            </a:r>
            <a:r>
              <a:rPr lang="en-US" altLang="zh-CN" sz="2400" b="1" dirty="0"/>
              <a:t>}</a:t>
            </a:r>
            <a:endParaRPr lang="en-US" altLang="zh-CN" sz="2400" b="1" dirty="0"/>
          </a:p>
          <a:p>
            <a:r>
              <a:rPr lang="en-US" altLang="zh-CN" sz="2400" b="1" dirty="0"/>
              <a:t>             = { 14875, 21000, 9375 } = 9375</a:t>
            </a:r>
            <a:endParaRPr lang="en-US" altLang="zh-CN" sz="2400" b="1" dirty="0"/>
          </a:p>
        </p:txBody>
      </p:sp>
      <p:sp>
        <p:nvSpPr>
          <p:cNvPr id="292900" name="Text Box 36"/>
          <p:cNvSpPr txBox="1">
            <a:spLocks noChangeArrowheads="1"/>
          </p:cNvSpPr>
          <p:nvPr/>
        </p:nvSpPr>
        <p:spPr bwMode="auto">
          <a:xfrm>
            <a:off x="3276600" y="1891432"/>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1">
                <a:solidFill>
                  <a:srgbClr val="FF0000"/>
                </a:solidFill>
              </a:rPr>
              <a:t>9375</a:t>
            </a:r>
            <a:endParaRPr lang="en-US" altLang="zh-CN" sz="2000" b="1">
              <a:solidFill>
                <a:srgbClr val="FF0000"/>
              </a:solidFill>
            </a:endParaRPr>
          </a:p>
        </p:txBody>
      </p:sp>
      <p:sp>
        <p:nvSpPr>
          <p:cNvPr id="292901" name="Text Box 37"/>
          <p:cNvSpPr txBox="1">
            <a:spLocks noChangeArrowheads="1"/>
          </p:cNvSpPr>
          <p:nvPr/>
        </p:nvSpPr>
        <p:spPr bwMode="auto">
          <a:xfrm>
            <a:off x="7812088" y="1891432"/>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3</a:t>
            </a:r>
            <a:endParaRPr lang="en-US" altLang="zh-CN" b="1">
              <a:solidFill>
                <a:srgbClr val="000099"/>
              </a:solidFill>
            </a:endParaRPr>
          </a:p>
        </p:txBody>
      </p:sp>
      <p:sp>
        <p:nvSpPr>
          <p:cNvPr id="292902" name="Text Box 38"/>
          <p:cNvSpPr txBox="1">
            <a:spLocks noChangeArrowheads="1"/>
          </p:cNvSpPr>
          <p:nvPr/>
        </p:nvSpPr>
        <p:spPr bwMode="auto">
          <a:xfrm>
            <a:off x="6877050" y="4483819"/>
            <a:ext cx="19431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1">
                <a:solidFill>
                  <a:srgbClr val="FF0000"/>
                </a:solidFill>
                <a:ea typeface="楷体_GB2312" pitchFamily="49" charset="-122"/>
              </a:rPr>
              <a:t>完成后通过</a:t>
            </a:r>
            <a:r>
              <a:rPr lang="en-US" altLang="zh-CN" b="1">
                <a:solidFill>
                  <a:srgbClr val="FF0000"/>
                </a:solidFill>
                <a:ea typeface="楷体_GB2312" pitchFamily="49" charset="-122"/>
              </a:rPr>
              <a:t>S</a:t>
            </a:r>
            <a:r>
              <a:rPr lang="zh-CN" altLang="en-US" b="1">
                <a:solidFill>
                  <a:srgbClr val="FF0000"/>
                </a:solidFill>
                <a:ea typeface="楷体_GB2312" pitchFamily="49" charset="-122"/>
              </a:rPr>
              <a:t>矩阵得出最优完全加括号方式为：</a:t>
            </a:r>
            <a:endParaRPr lang="zh-CN" altLang="en-US" b="1">
              <a:solidFill>
                <a:srgbClr val="FF0000"/>
              </a:solidFill>
              <a:ea typeface="楷体_GB2312" pitchFamily="49" charset="-122"/>
            </a:endParaRPr>
          </a:p>
        </p:txBody>
      </p:sp>
      <p:sp>
        <p:nvSpPr>
          <p:cNvPr id="292903" name="Oval 39"/>
          <p:cNvSpPr>
            <a:spLocks noChangeArrowheads="1"/>
          </p:cNvSpPr>
          <p:nvPr/>
        </p:nvSpPr>
        <p:spPr bwMode="auto">
          <a:xfrm>
            <a:off x="7956550" y="1891432"/>
            <a:ext cx="431800" cy="433387"/>
          </a:xfrm>
          <a:prstGeom prst="ellipse">
            <a:avLst/>
          </a:prstGeom>
          <a:noFill/>
          <a:ln w="28575">
            <a:solidFill>
              <a:srgbClr val="D60093"/>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2904" name="Oval 40"/>
          <p:cNvSpPr>
            <a:spLocks noChangeArrowheads="1"/>
          </p:cNvSpPr>
          <p:nvPr/>
        </p:nvSpPr>
        <p:spPr bwMode="auto">
          <a:xfrm>
            <a:off x="6877050" y="1891432"/>
            <a:ext cx="431800" cy="433387"/>
          </a:xfrm>
          <a:prstGeom prst="ellipse">
            <a:avLst/>
          </a:prstGeom>
          <a:noFill/>
          <a:ln w="28575">
            <a:solidFill>
              <a:srgbClr val="D60093"/>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2907" name="Rectangle 43"/>
          <p:cNvSpPr>
            <a:spLocks noChangeArrowheads="1"/>
          </p:cNvSpPr>
          <p:nvPr/>
        </p:nvSpPr>
        <p:spPr bwMode="auto">
          <a:xfrm>
            <a:off x="3132138" y="1819994"/>
            <a:ext cx="935037" cy="503238"/>
          </a:xfrm>
          <a:prstGeom prst="rect">
            <a:avLst/>
          </a:prstGeom>
          <a:noFill/>
          <a:ln w="28575">
            <a:solidFill>
              <a:srgbClr val="008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2908" name="Text Box 44"/>
          <p:cNvSpPr txBox="1">
            <a:spLocks noChangeArrowheads="1"/>
          </p:cNvSpPr>
          <p:nvPr/>
        </p:nvSpPr>
        <p:spPr bwMode="auto">
          <a:xfrm>
            <a:off x="5651500" y="6068144"/>
            <a:ext cx="3241675" cy="457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t>( ( A</a:t>
            </a:r>
            <a:r>
              <a:rPr lang="en-US" altLang="zh-CN" b="1" baseline="-25000"/>
              <a:t>1 </a:t>
            </a:r>
            <a:r>
              <a:rPr lang="en-US" altLang="zh-CN" b="1"/>
              <a:t>( A</a:t>
            </a:r>
            <a:r>
              <a:rPr lang="en-US" altLang="zh-CN" b="1" baseline="-25000"/>
              <a:t>2 </a:t>
            </a:r>
            <a:r>
              <a:rPr lang="en-US" altLang="zh-CN" b="1"/>
              <a:t>A</a:t>
            </a:r>
            <a:r>
              <a:rPr lang="en-US" altLang="zh-CN" b="1" baseline="-25000"/>
              <a:t>3 </a:t>
            </a:r>
            <a:r>
              <a:rPr lang="en-US" altLang="zh-CN" b="1"/>
              <a:t>)</a:t>
            </a:r>
            <a:r>
              <a:rPr lang="en-US" altLang="zh-CN" b="1" baseline="-25000"/>
              <a:t> </a:t>
            </a:r>
            <a:r>
              <a:rPr lang="en-US" altLang="zh-CN" b="1"/>
              <a:t>) A</a:t>
            </a:r>
            <a:r>
              <a:rPr lang="en-US" altLang="zh-CN" b="1" baseline="-25000"/>
              <a:t>4 </a:t>
            </a:r>
            <a:r>
              <a:rPr lang="en-US" altLang="zh-CN" b="1"/>
              <a:t>)</a:t>
            </a:r>
            <a:endParaRPr lang="en-US" altLang="zh-CN" b="1" baseline="-25000"/>
          </a:p>
        </p:txBody>
      </p:sp>
      <p:sp>
        <p:nvSpPr>
          <p:cNvPr id="41" name="TextBox 40"/>
          <p:cNvSpPr txBox="1"/>
          <p:nvPr/>
        </p:nvSpPr>
        <p:spPr>
          <a:xfrm>
            <a:off x="539552" y="1412776"/>
            <a:ext cx="3960970" cy="461665"/>
          </a:xfrm>
          <a:prstGeom prst="rect">
            <a:avLst/>
          </a:prstGeom>
          <a:noFill/>
        </p:spPr>
        <p:txBody>
          <a:bodyPr wrap="square" rtlCol="0">
            <a:spAutoFit/>
          </a:bodyPr>
          <a:lstStyle/>
          <a:p>
            <a:r>
              <a:rPr lang="en-US" altLang="zh-CN" sz="2400" dirty="0">
                <a:solidFill>
                  <a:srgbClr val="C00000"/>
                </a:solidFill>
              </a:rPr>
              <a:t>1         2           3            4</a:t>
            </a:r>
            <a:endParaRPr lang="zh-CN" altLang="en-US" sz="2400" dirty="0">
              <a:solidFill>
                <a:srgbClr val="C00000"/>
              </a:solidFill>
            </a:endParaRPr>
          </a:p>
        </p:txBody>
      </p:sp>
      <p:sp>
        <p:nvSpPr>
          <p:cNvPr id="42" name="TextBox 41"/>
          <p:cNvSpPr txBox="1"/>
          <p:nvPr/>
        </p:nvSpPr>
        <p:spPr>
          <a:xfrm>
            <a:off x="5147534" y="1432610"/>
            <a:ext cx="3960970" cy="461665"/>
          </a:xfrm>
          <a:prstGeom prst="rect">
            <a:avLst/>
          </a:prstGeom>
          <a:noFill/>
        </p:spPr>
        <p:txBody>
          <a:bodyPr wrap="square" rtlCol="0">
            <a:spAutoFit/>
          </a:bodyPr>
          <a:lstStyle/>
          <a:p>
            <a:r>
              <a:rPr lang="en-US" altLang="zh-CN" sz="2400" dirty="0">
                <a:solidFill>
                  <a:srgbClr val="C00000"/>
                </a:solidFill>
              </a:rPr>
              <a:t>1         2           3            4</a:t>
            </a:r>
            <a:endParaRPr lang="zh-CN" altLang="en-US" sz="2400" dirty="0">
              <a:solidFill>
                <a:srgbClr val="C00000"/>
              </a:solidFill>
            </a:endParaRPr>
          </a:p>
        </p:txBody>
      </p:sp>
      <p:sp>
        <p:nvSpPr>
          <p:cNvPr id="43" name="TextBox 42"/>
          <p:cNvSpPr txBox="1"/>
          <p:nvPr/>
        </p:nvSpPr>
        <p:spPr>
          <a:xfrm>
            <a:off x="4427984" y="1700808"/>
            <a:ext cx="461665" cy="2246769"/>
          </a:xfrm>
          <a:prstGeom prst="rect">
            <a:avLst/>
          </a:prstGeom>
          <a:noFill/>
        </p:spPr>
        <p:txBody>
          <a:bodyPr vert="horz" wrap="square" rtlCol="0">
            <a:spAutoFit/>
          </a:bodyPr>
          <a:lstStyle/>
          <a:p>
            <a:r>
              <a:rPr lang="en-US" altLang="zh-CN" sz="2000" dirty="0">
                <a:solidFill>
                  <a:srgbClr val="C00000"/>
                </a:solidFill>
              </a:rPr>
              <a:t>1</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2</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3</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4</a:t>
            </a:r>
            <a:endParaRPr lang="zh-CN" altLang="en-US" sz="2000" dirty="0">
              <a:solidFill>
                <a:srgbClr val="C00000"/>
              </a:solidFill>
            </a:endParaRPr>
          </a:p>
        </p:txBody>
      </p:sp>
      <p:sp>
        <p:nvSpPr>
          <p:cNvPr id="44" name="TextBox 43"/>
          <p:cNvSpPr txBox="1"/>
          <p:nvPr/>
        </p:nvSpPr>
        <p:spPr>
          <a:xfrm>
            <a:off x="19992" y="1834152"/>
            <a:ext cx="461665" cy="2246769"/>
          </a:xfrm>
          <a:prstGeom prst="rect">
            <a:avLst/>
          </a:prstGeom>
          <a:noFill/>
        </p:spPr>
        <p:txBody>
          <a:bodyPr vert="horz" wrap="square" rtlCol="0">
            <a:spAutoFit/>
          </a:bodyPr>
          <a:lstStyle/>
          <a:p>
            <a:r>
              <a:rPr lang="en-US" altLang="zh-CN" sz="2000" dirty="0">
                <a:solidFill>
                  <a:srgbClr val="C00000"/>
                </a:solidFill>
              </a:rPr>
              <a:t>1</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2</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3</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4</a:t>
            </a:r>
            <a:endParaRPr lang="zh-CN" altLang="en-US" sz="2000" dirty="0">
              <a:solidFill>
                <a:srgbClr val="C0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900"/>
                                        </p:tgtEl>
                                        <p:attrNameLst>
                                          <p:attrName>style.visibility</p:attrName>
                                        </p:attrNameLst>
                                      </p:cBhvr>
                                      <p:to>
                                        <p:strVal val="visible"/>
                                      </p:to>
                                    </p:set>
                                    <p:animEffect transition="in" filter="dissolve">
                                      <p:cBhvr>
                                        <p:cTn id="7" dur="500"/>
                                        <p:tgtEl>
                                          <p:spTgt spid="2929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2901"/>
                                        </p:tgtEl>
                                        <p:attrNameLst>
                                          <p:attrName>style.visibility</p:attrName>
                                        </p:attrNameLst>
                                      </p:cBhvr>
                                      <p:to>
                                        <p:strVal val="visible"/>
                                      </p:to>
                                    </p:set>
                                    <p:animEffect transition="in" filter="dissolve">
                                      <p:cBhvr>
                                        <p:cTn id="12" dur="500"/>
                                        <p:tgtEl>
                                          <p:spTgt spid="29290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2903"/>
                                        </p:tgtEl>
                                        <p:attrNameLst>
                                          <p:attrName>style.visibility</p:attrName>
                                        </p:attrNameLst>
                                      </p:cBhvr>
                                      <p:to>
                                        <p:strVal val="visible"/>
                                      </p:to>
                                    </p:set>
                                    <p:animEffect transition="in" filter="box(in)">
                                      <p:cBhvr>
                                        <p:cTn id="17" dur="500"/>
                                        <p:tgtEl>
                                          <p:spTgt spid="29290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2904"/>
                                        </p:tgtEl>
                                        <p:attrNameLst>
                                          <p:attrName>style.visibility</p:attrName>
                                        </p:attrNameLst>
                                      </p:cBhvr>
                                      <p:to>
                                        <p:strVal val="visible"/>
                                      </p:to>
                                    </p:set>
                                    <p:animEffect transition="in" filter="dissolve">
                                      <p:cBhvr>
                                        <p:cTn id="22" dur="500"/>
                                        <p:tgtEl>
                                          <p:spTgt spid="29290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2902"/>
                                        </p:tgtEl>
                                        <p:attrNameLst>
                                          <p:attrName>style.visibility</p:attrName>
                                        </p:attrNameLst>
                                      </p:cBhvr>
                                      <p:to>
                                        <p:strVal val="visible"/>
                                      </p:to>
                                    </p:set>
                                    <p:animEffect transition="in" filter="dissolve">
                                      <p:cBhvr>
                                        <p:cTn id="27" dur="500"/>
                                        <p:tgtEl>
                                          <p:spTgt spid="292902"/>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92908"/>
                                        </p:tgtEl>
                                        <p:attrNameLst>
                                          <p:attrName>style.visibility</p:attrName>
                                        </p:attrNameLst>
                                      </p:cBhvr>
                                      <p:to>
                                        <p:strVal val="visible"/>
                                      </p:to>
                                    </p:set>
                                    <p:animEffect transition="in" filter="dissolve">
                                      <p:cBhvr>
                                        <p:cTn id="31" dur="500"/>
                                        <p:tgtEl>
                                          <p:spTgt spid="29290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92907"/>
                                        </p:tgtEl>
                                        <p:attrNameLst>
                                          <p:attrName>style.visibility</p:attrName>
                                        </p:attrNameLst>
                                      </p:cBhvr>
                                      <p:to>
                                        <p:strVal val="visible"/>
                                      </p:to>
                                    </p:set>
                                    <p:animEffect transition="in" filter="box(out)">
                                      <p:cBhvr>
                                        <p:cTn id="36" dur="500"/>
                                        <p:tgtEl>
                                          <p:spTgt spid="292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900" grpId="0"/>
      <p:bldP spid="292901" grpId="0"/>
      <p:bldP spid="292902" grpId="0"/>
      <p:bldP spid="292903" grpId="0" animBg="1"/>
      <p:bldP spid="292904" grpId="0" animBg="1"/>
      <p:bldP spid="292907" grpId="0" animBg="1"/>
      <p:bldP spid="29290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5068F038-DAE6-4A21-9236-4BDC0EBFE433}" type="slidenum">
              <a:rPr lang="en-US" altLang="zh-CN" sz="1400" smtClean="0"/>
            </a:fld>
            <a:endParaRPr lang="en-US" altLang="zh-CN" sz="1400"/>
          </a:p>
        </p:txBody>
      </p:sp>
      <p:sp>
        <p:nvSpPr>
          <p:cNvPr id="54277" name="Rectangle 2"/>
          <p:cNvSpPr>
            <a:spLocks noGrp="1" noChangeArrowheads="1"/>
          </p:cNvSpPr>
          <p:nvPr>
            <p:ph type="title"/>
          </p:nvPr>
        </p:nvSpPr>
        <p:spPr>
          <a:xfrm>
            <a:off x="304800" y="573360"/>
            <a:ext cx="7772400" cy="685800"/>
          </a:xfrm>
        </p:spPr>
        <p:txBody>
          <a:bodyPr/>
          <a:lstStyle/>
          <a:p>
            <a:pPr eaLnBrk="1" hangingPunct="1"/>
            <a:r>
              <a:rPr lang="zh-CN" altLang="en-US"/>
              <a:t>用动态规划法求最优值</a:t>
            </a:r>
            <a:endParaRPr lang="zh-CN" altLang="en-US"/>
          </a:p>
        </p:txBody>
      </p:sp>
      <p:sp>
        <p:nvSpPr>
          <p:cNvPr id="54278" name="Rectangle 3"/>
          <p:cNvSpPr>
            <a:spLocks noGrp="1" noChangeArrowheads="1"/>
          </p:cNvSpPr>
          <p:nvPr>
            <p:ph type="body" idx="1"/>
          </p:nvPr>
        </p:nvSpPr>
        <p:spPr>
          <a:xfrm>
            <a:off x="457200" y="1487760"/>
            <a:ext cx="8001000" cy="5181600"/>
          </a:xfrm>
        </p:spPr>
        <p:txBody>
          <a:bodyPr/>
          <a:lstStyle/>
          <a:p>
            <a:pPr eaLnBrk="1" hangingPunct="1">
              <a:lnSpc>
                <a:spcPct val="90000"/>
              </a:lnSpc>
              <a:buFontTx/>
              <a:buNone/>
            </a:pPr>
            <a:r>
              <a:rPr lang="en-US" altLang="zh-CN" sz="2000" dirty="0"/>
              <a:t>void </a:t>
            </a:r>
            <a:r>
              <a:rPr lang="en-US" altLang="zh-CN" sz="2000" dirty="0" err="1">
                <a:solidFill>
                  <a:srgbClr val="C00000"/>
                </a:solidFill>
              </a:rPr>
              <a:t>matrixChain</a:t>
            </a:r>
            <a:r>
              <a:rPr lang="en-US" altLang="zh-CN" sz="2000" dirty="0"/>
              <a:t>( </a:t>
            </a:r>
            <a:r>
              <a:rPr lang="en-US" altLang="zh-CN" sz="2000" dirty="0" err="1"/>
              <a:t>int</a:t>
            </a:r>
            <a:r>
              <a:rPr lang="en-US" altLang="zh-CN" sz="2000" dirty="0"/>
              <a:t> *p, </a:t>
            </a:r>
            <a:r>
              <a:rPr lang="en-US" altLang="zh-CN" sz="2000" dirty="0" err="1"/>
              <a:t>int</a:t>
            </a:r>
            <a:r>
              <a:rPr lang="en-US" altLang="zh-CN" sz="2000" dirty="0"/>
              <a:t> n, </a:t>
            </a:r>
            <a:r>
              <a:rPr lang="en-US" altLang="zh-CN" sz="2000" dirty="0" err="1"/>
              <a:t>int</a:t>
            </a:r>
            <a:r>
              <a:rPr lang="en-US" altLang="zh-CN" sz="2000" dirty="0"/>
              <a:t> **m, </a:t>
            </a:r>
            <a:r>
              <a:rPr lang="en-US" altLang="zh-CN" sz="2000" dirty="0" err="1"/>
              <a:t>int</a:t>
            </a:r>
            <a:r>
              <a:rPr lang="en-US" altLang="zh-CN" sz="2000" dirty="0"/>
              <a:t> **s )</a:t>
            </a:r>
            <a:endParaRPr lang="en-US" altLang="zh-CN" sz="2000" dirty="0"/>
          </a:p>
          <a:p>
            <a:pPr eaLnBrk="1" hangingPunct="1">
              <a:lnSpc>
                <a:spcPct val="90000"/>
              </a:lnSpc>
              <a:buFontTx/>
              <a:buNone/>
            </a:pPr>
            <a:r>
              <a:rPr lang="en-US" altLang="zh-CN" sz="2000" dirty="0"/>
              <a:t>{    for (</a:t>
            </a:r>
            <a:r>
              <a:rPr lang="en-US" altLang="zh-CN" sz="2000" dirty="0" err="1"/>
              <a:t>int</a:t>
            </a:r>
            <a:r>
              <a:rPr lang="en-US" altLang="zh-CN" sz="2000" dirty="0"/>
              <a:t> i=1; i&lt;=n; i++)  m[i][i]=0;</a:t>
            </a:r>
            <a:endParaRPr lang="en-US" altLang="zh-CN" sz="2000" dirty="0"/>
          </a:p>
          <a:p>
            <a:pPr eaLnBrk="1" hangingPunct="1">
              <a:lnSpc>
                <a:spcPct val="90000"/>
              </a:lnSpc>
              <a:buFontTx/>
              <a:buNone/>
            </a:pPr>
            <a:r>
              <a:rPr lang="en-US" altLang="zh-CN" sz="2000" dirty="0"/>
              <a:t>      for (</a:t>
            </a:r>
            <a:r>
              <a:rPr lang="en-US" altLang="zh-CN" sz="2000" dirty="0" err="1"/>
              <a:t>int</a:t>
            </a:r>
            <a:r>
              <a:rPr lang="en-US" altLang="zh-CN" sz="2000" dirty="0"/>
              <a:t> r=2; r&lt;=n; r++)  </a:t>
            </a:r>
            <a:r>
              <a:rPr lang="en-US" altLang="zh-CN" sz="2000" dirty="0">
                <a:solidFill>
                  <a:srgbClr val="C00000"/>
                </a:solidFill>
                <a:ea typeface="黑体" panose="02010609060101010101" pitchFamily="2" charset="-122"/>
              </a:rPr>
              <a:t>//</a:t>
            </a:r>
            <a:r>
              <a:rPr lang="zh-CN" altLang="en-US" sz="2000" dirty="0">
                <a:solidFill>
                  <a:srgbClr val="C00000"/>
                </a:solidFill>
                <a:ea typeface="黑体" panose="02010609060101010101" pitchFamily="2" charset="-122"/>
              </a:rPr>
              <a:t>链长度控制</a:t>
            </a:r>
            <a:endParaRPr lang="zh-CN" altLang="en-US" sz="2000" dirty="0">
              <a:solidFill>
                <a:srgbClr val="C00000"/>
              </a:solidFill>
              <a:ea typeface="黑体" panose="02010609060101010101" pitchFamily="2" charset="-122"/>
            </a:endParaRPr>
          </a:p>
          <a:p>
            <a:pPr eaLnBrk="1" hangingPunct="1">
              <a:lnSpc>
                <a:spcPct val="90000"/>
              </a:lnSpc>
              <a:buFontTx/>
              <a:buNone/>
            </a:pPr>
            <a:r>
              <a:rPr lang="zh-CN" altLang="en-US" sz="2000" dirty="0"/>
              <a:t>      </a:t>
            </a:r>
            <a:r>
              <a:rPr lang="en-US" altLang="zh-CN" sz="2000" dirty="0"/>
              <a:t>for (</a:t>
            </a:r>
            <a:r>
              <a:rPr lang="en-US" altLang="zh-CN" sz="2000" dirty="0" err="1"/>
              <a:t>int</a:t>
            </a:r>
            <a:r>
              <a:rPr lang="en-US" altLang="zh-CN" sz="2000" dirty="0"/>
              <a:t> i=1; i&lt;=n-r+1; i++)  </a:t>
            </a:r>
            <a:r>
              <a:rPr lang="en-US" altLang="zh-CN" sz="2000" dirty="0">
                <a:solidFill>
                  <a:srgbClr val="C00000"/>
                </a:solidFill>
                <a:ea typeface="黑体" panose="02010609060101010101" pitchFamily="2" charset="-122"/>
              </a:rPr>
              <a:t>//</a:t>
            </a:r>
            <a:r>
              <a:rPr lang="zh-CN" altLang="en-US" sz="2000" dirty="0">
                <a:solidFill>
                  <a:srgbClr val="C00000"/>
                </a:solidFill>
                <a:ea typeface="黑体" panose="02010609060101010101" pitchFamily="2" charset="-122"/>
              </a:rPr>
              <a:t>链起始位置控制</a:t>
            </a:r>
            <a:r>
              <a:rPr lang="zh-CN" altLang="en-US" sz="2000" dirty="0">
                <a:solidFill>
                  <a:srgbClr val="C00000"/>
                </a:solidFill>
              </a:rPr>
              <a:t> </a:t>
            </a:r>
            <a:endParaRPr lang="zh-CN" altLang="en-US" sz="2000" dirty="0">
              <a:solidFill>
                <a:srgbClr val="C00000"/>
              </a:solidFill>
            </a:endParaRPr>
          </a:p>
          <a:p>
            <a:pPr eaLnBrk="1" hangingPunct="1">
              <a:lnSpc>
                <a:spcPct val="90000"/>
              </a:lnSpc>
              <a:buFontTx/>
              <a:buNone/>
            </a:pPr>
            <a:r>
              <a:rPr lang="zh-CN" altLang="en-US" sz="2000" dirty="0"/>
              <a:t>            </a:t>
            </a:r>
            <a:r>
              <a:rPr lang="en-US" altLang="zh-CN" sz="2000" dirty="0"/>
              <a:t>{  </a:t>
            </a:r>
            <a:r>
              <a:rPr lang="en-US" altLang="zh-CN" sz="2000" dirty="0" err="1"/>
              <a:t>int</a:t>
            </a:r>
            <a:r>
              <a:rPr lang="en-US" altLang="zh-CN" sz="2000" dirty="0"/>
              <a:t> j=i+r-1; </a:t>
            </a:r>
            <a:r>
              <a:rPr lang="en-US" altLang="zh-CN" sz="2000" dirty="0">
                <a:solidFill>
                  <a:srgbClr val="C00000"/>
                </a:solidFill>
                <a:ea typeface="黑体" panose="02010609060101010101" pitchFamily="2" charset="-122"/>
              </a:rPr>
              <a:t>//</a:t>
            </a:r>
            <a:r>
              <a:rPr lang="zh-CN" altLang="en-US" sz="2000" dirty="0">
                <a:solidFill>
                  <a:srgbClr val="C00000"/>
                </a:solidFill>
                <a:ea typeface="黑体" panose="02010609060101010101" pitchFamily="2" charset="-122"/>
              </a:rPr>
              <a:t>链终止位置</a:t>
            </a:r>
            <a:endParaRPr lang="zh-CN" altLang="en-US" sz="2000" dirty="0">
              <a:solidFill>
                <a:srgbClr val="C00000"/>
              </a:solidFill>
              <a:ea typeface="黑体" panose="02010609060101010101" pitchFamily="2" charset="-122"/>
            </a:endParaRPr>
          </a:p>
          <a:p>
            <a:pPr eaLnBrk="1" hangingPunct="1">
              <a:lnSpc>
                <a:spcPct val="90000"/>
              </a:lnSpc>
              <a:buFontTx/>
              <a:buNone/>
            </a:pPr>
            <a:r>
              <a:rPr lang="zh-CN" altLang="en-US" sz="2000" dirty="0"/>
              <a:t>                </a:t>
            </a:r>
            <a:r>
              <a:rPr lang="en-US" altLang="zh-CN" sz="2000" dirty="0"/>
              <a:t>m[i][j] = m[i+1][j]+ p[i-1]*p[i]*p[j];</a:t>
            </a:r>
            <a:endParaRPr lang="en-US" altLang="zh-CN" sz="2000" dirty="0"/>
          </a:p>
          <a:p>
            <a:pPr eaLnBrk="1" hangingPunct="1">
              <a:lnSpc>
                <a:spcPct val="90000"/>
              </a:lnSpc>
              <a:buFontTx/>
              <a:buNone/>
            </a:pPr>
            <a:r>
              <a:rPr lang="en-US" altLang="zh-CN" sz="2000" dirty="0"/>
              <a:t>                s[i][j] = i;</a:t>
            </a:r>
            <a:endParaRPr lang="en-US" altLang="zh-CN" sz="2000" dirty="0"/>
          </a:p>
          <a:p>
            <a:pPr eaLnBrk="1" hangingPunct="1">
              <a:lnSpc>
                <a:spcPct val="90000"/>
              </a:lnSpc>
              <a:buFontTx/>
              <a:buNone/>
            </a:pPr>
            <a:r>
              <a:rPr lang="en-US" altLang="zh-CN" sz="2000" dirty="0"/>
              <a:t>                for (</a:t>
            </a:r>
            <a:r>
              <a:rPr lang="en-US" altLang="zh-CN" sz="2000" dirty="0" err="1"/>
              <a:t>int</a:t>
            </a:r>
            <a:r>
              <a:rPr lang="en-US" altLang="zh-CN" sz="2000" dirty="0"/>
              <a:t> k=i+1; k&lt;j; k++)  {</a:t>
            </a:r>
            <a:endParaRPr lang="en-US" altLang="zh-CN" sz="2000" dirty="0"/>
          </a:p>
          <a:p>
            <a:pPr eaLnBrk="1" hangingPunct="1">
              <a:lnSpc>
                <a:spcPct val="90000"/>
              </a:lnSpc>
              <a:buFontTx/>
              <a:buNone/>
            </a:pPr>
            <a:r>
              <a:rPr lang="en-US" altLang="zh-CN" sz="2000" dirty="0"/>
              <a:t>                       </a:t>
            </a:r>
            <a:r>
              <a:rPr lang="en-US" altLang="zh-CN" sz="2000" dirty="0" err="1"/>
              <a:t>int</a:t>
            </a:r>
            <a:r>
              <a:rPr lang="en-US" altLang="zh-CN" sz="2000" dirty="0"/>
              <a:t> t=m[i][k]+m[k+1][j]+p[i-1]*p[k]*p[j];</a:t>
            </a:r>
            <a:endParaRPr lang="en-US" altLang="zh-CN" sz="2000" dirty="0"/>
          </a:p>
          <a:p>
            <a:pPr eaLnBrk="1" hangingPunct="1">
              <a:lnSpc>
                <a:spcPct val="90000"/>
              </a:lnSpc>
              <a:buFontTx/>
              <a:buNone/>
            </a:pPr>
            <a:r>
              <a:rPr lang="en-US" altLang="zh-CN" sz="2000" dirty="0"/>
              <a:t>                       if (t&lt;m[i][j])  {</a:t>
            </a:r>
            <a:endParaRPr lang="en-US" altLang="zh-CN" sz="2000" dirty="0"/>
          </a:p>
          <a:p>
            <a:pPr eaLnBrk="1" hangingPunct="1">
              <a:lnSpc>
                <a:spcPct val="90000"/>
              </a:lnSpc>
              <a:buFontTx/>
              <a:buNone/>
            </a:pPr>
            <a:r>
              <a:rPr lang="en-US" altLang="zh-CN" sz="2000" dirty="0"/>
              <a:t>                            m[i][j] = t;</a:t>
            </a:r>
            <a:endParaRPr lang="en-US" altLang="zh-CN" sz="2000" dirty="0"/>
          </a:p>
          <a:p>
            <a:pPr eaLnBrk="1" hangingPunct="1">
              <a:lnSpc>
                <a:spcPct val="90000"/>
              </a:lnSpc>
              <a:buFontTx/>
              <a:buNone/>
            </a:pPr>
            <a:r>
              <a:rPr lang="en-US" altLang="zh-CN" sz="2000" dirty="0"/>
              <a:t>                            </a:t>
            </a:r>
            <a:r>
              <a:rPr lang="en-US" altLang="zh-CN" sz="2000" dirty="0">
                <a:solidFill>
                  <a:srgbClr val="FF0000"/>
                </a:solidFill>
              </a:rPr>
              <a:t>s[i][j] = k;</a:t>
            </a:r>
            <a:r>
              <a:rPr lang="en-US" altLang="zh-CN" sz="2000" dirty="0"/>
              <a:t>   } </a:t>
            </a:r>
            <a:r>
              <a:rPr lang="en-US" altLang="zh-CN" sz="2000" dirty="0">
                <a:solidFill>
                  <a:srgbClr val="C00000"/>
                </a:solidFill>
                <a:ea typeface="黑体" panose="02010609060101010101" pitchFamily="2" charset="-122"/>
              </a:rPr>
              <a:t>//s[</a:t>
            </a:r>
            <a:r>
              <a:rPr lang="en-US" altLang="zh-CN" sz="2000" dirty="0" err="1">
                <a:solidFill>
                  <a:srgbClr val="C00000"/>
                </a:solidFill>
                <a:ea typeface="黑体" panose="02010609060101010101" pitchFamily="2" charset="-122"/>
              </a:rPr>
              <a:t>i,j</a:t>
            </a:r>
            <a:r>
              <a:rPr lang="en-US" altLang="zh-CN" sz="2000" dirty="0">
                <a:solidFill>
                  <a:srgbClr val="C00000"/>
                </a:solidFill>
                <a:ea typeface="黑体" panose="02010609060101010101" pitchFamily="2" charset="-122"/>
              </a:rPr>
              <a:t>]</a:t>
            </a:r>
            <a:r>
              <a:rPr lang="zh-CN" altLang="en-US" sz="2000" dirty="0">
                <a:solidFill>
                  <a:srgbClr val="C00000"/>
                </a:solidFill>
                <a:ea typeface="黑体" panose="02010609060101010101" pitchFamily="2" charset="-122"/>
              </a:rPr>
              <a:t>记录计算</a:t>
            </a:r>
            <a:r>
              <a:rPr lang="en-US" altLang="zh-CN" sz="2000" dirty="0">
                <a:solidFill>
                  <a:srgbClr val="C00000"/>
                </a:solidFill>
                <a:ea typeface="黑体" panose="02010609060101010101" pitchFamily="2" charset="-122"/>
              </a:rPr>
              <a:t>A[</a:t>
            </a:r>
            <a:r>
              <a:rPr lang="en-US" altLang="zh-CN" sz="2000" dirty="0" err="1">
                <a:solidFill>
                  <a:srgbClr val="C00000"/>
                </a:solidFill>
                <a:ea typeface="黑体" panose="02010609060101010101" pitchFamily="2" charset="-122"/>
              </a:rPr>
              <a:t>i..j</a:t>
            </a:r>
            <a:r>
              <a:rPr lang="en-US" altLang="zh-CN" sz="2000" dirty="0">
                <a:solidFill>
                  <a:srgbClr val="C00000"/>
                </a:solidFill>
                <a:ea typeface="黑体" panose="02010609060101010101" pitchFamily="2" charset="-122"/>
              </a:rPr>
              <a:t>]</a:t>
            </a:r>
            <a:r>
              <a:rPr lang="zh-CN" altLang="en-US" sz="2000" dirty="0">
                <a:solidFill>
                  <a:srgbClr val="C00000"/>
                </a:solidFill>
                <a:ea typeface="黑体" panose="02010609060101010101" pitchFamily="2" charset="-122"/>
              </a:rPr>
              <a:t>的最优断开位置</a:t>
            </a:r>
            <a:r>
              <a:rPr lang="en-US" altLang="zh-CN" sz="2000" dirty="0">
                <a:solidFill>
                  <a:srgbClr val="C00000"/>
                </a:solidFill>
                <a:ea typeface="黑体" panose="02010609060101010101" pitchFamily="2" charset="-122"/>
              </a:rPr>
              <a:t>k</a:t>
            </a:r>
            <a:r>
              <a:rPr lang="en-US" altLang="zh-CN" sz="2000" dirty="0">
                <a:solidFill>
                  <a:srgbClr val="C00000"/>
                </a:solidFill>
              </a:rPr>
              <a:t> </a:t>
            </a:r>
            <a:endParaRPr lang="en-US" altLang="zh-CN" sz="2000" dirty="0">
              <a:solidFill>
                <a:srgbClr val="C00000"/>
              </a:solidFill>
            </a:endParaRPr>
          </a:p>
          <a:p>
            <a:pPr eaLnBrk="1" hangingPunct="1">
              <a:lnSpc>
                <a:spcPct val="90000"/>
              </a:lnSpc>
              <a:buFontTx/>
              <a:buNone/>
            </a:pPr>
            <a:r>
              <a:rPr lang="en-US" altLang="zh-CN" sz="2000" dirty="0"/>
              <a:t>            }</a:t>
            </a:r>
            <a:endParaRPr lang="en-US" altLang="zh-CN" sz="2000" dirty="0"/>
          </a:p>
          <a:p>
            <a:pPr eaLnBrk="1" hangingPunct="1">
              <a:lnSpc>
                <a:spcPct val="90000"/>
              </a:lnSpc>
              <a:buFontTx/>
              <a:buNone/>
            </a:pPr>
            <a:r>
              <a:rPr lang="en-US" altLang="zh-CN" sz="2000" dirty="0"/>
              <a:t>        }</a:t>
            </a:r>
            <a:endParaRPr lang="en-US" altLang="zh-CN" sz="2000" dirty="0"/>
          </a:p>
          <a:p>
            <a:pPr eaLnBrk="1" hangingPunct="1">
              <a:lnSpc>
                <a:spcPct val="90000"/>
              </a:lnSpc>
              <a:buFontTx/>
              <a:buNone/>
            </a:pPr>
            <a:r>
              <a:rPr lang="en-US" altLang="zh-CN" sz="2000" dirty="0"/>
              <a:t>}</a:t>
            </a:r>
            <a:endParaRPr lang="en-US" altLang="zh-CN" sz="2000" dirty="0"/>
          </a:p>
        </p:txBody>
      </p:sp>
      <p:pic>
        <p:nvPicPr>
          <p:cNvPr id="5" name="Picture 28" descr="t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49809"/>
            <a:ext cx="6245588" cy="20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B0EFBFDA-E6AF-4D02-B123-57E8B724B1BA}" type="slidenum">
              <a:rPr lang="en-US" altLang="zh-CN" sz="1400" smtClean="0"/>
            </a:fld>
            <a:endParaRPr lang="en-US" altLang="zh-CN" sz="1400"/>
          </a:p>
        </p:txBody>
      </p:sp>
      <p:sp>
        <p:nvSpPr>
          <p:cNvPr id="55301" name="Rectangle 2"/>
          <p:cNvSpPr>
            <a:spLocks noGrp="1" noChangeArrowheads="1"/>
          </p:cNvSpPr>
          <p:nvPr>
            <p:ph type="title"/>
          </p:nvPr>
        </p:nvSpPr>
        <p:spPr>
          <a:xfrm>
            <a:off x="609600" y="685800"/>
            <a:ext cx="7772400" cy="685800"/>
          </a:xfrm>
        </p:spPr>
        <p:txBody>
          <a:bodyPr/>
          <a:lstStyle/>
          <a:p>
            <a:pPr eaLnBrk="1" hangingPunct="1"/>
            <a:r>
              <a:rPr lang="zh-CN" altLang="en-US"/>
              <a:t>算法时空复杂度分析</a:t>
            </a:r>
            <a:endParaRPr lang="zh-CN" altLang="en-US"/>
          </a:p>
        </p:txBody>
      </p:sp>
      <p:sp>
        <p:nvSpPr>
          <p:cNvPr id="199683" name="Rectangle 3"/>
          <p:cNvSpPr>
            <a:spLocks noGrp="1" noChangeArrowheads="1"/>
          </p:cNvSpPr>
          <p:nvPr>
            <p:ph type="body" idx="1"/>
          </p:nvPr>
        </p:nvSpPr>
        <p:spPr>
          <a:xfrm>
            <a:off x="609600" y="1752600"/>
            <a:ext cx="7848600" cy="4343400"/>
          </a:xfrm>
        </p:spPr>
        <p:txBody>
          <a:bodyPr/>
          <a:lstStyle/>
          <a:p>
            <a:pPr eaLnBrk="1" hangingPunct="1">
              <a:lnSpc>
                <a:spcPct val="120000"/>
              </a:lnSpc>
            </a:pPr>
            <a:r>
              <a:rPr lang="zh-CN" altLang="en-US" dirty="0">
                <a:solidFill>
                  <a:srgbClr val="C00000"/>
                </a:solidFill>
                <a:ea typeface="楷体_GB2312" pitchFamily="49" charset="-122"/>
              </a:rPr>
              <a:t>时间复杂度分析：</a:t>
            </a:r>
            <a:r>
              <a:rPr lang="zh-CN" altLang="en-US" dirty="0"/>
              <a:t>算法</a:t>
            </a:r>
            <a:r>
              <a:rPr lang="en-US" altLang="zh-CN" dirty="0" err="1"/>
              <a:t>matrixChain</a:t>
            </a:r>
            <a:r>
              <a:rPr lang="zh-CN" altLang="en-US" dirty="0"/>
              <a:t>的主要计算量取决于算法中对</a:t>
            </a:r>
            <a:r>
              <a:rPr lang="en-US" altLang="zh-CN" dirty="0"/>
              <a:t>r</a:t>
            </a:r>
            <a:r>
              <a:rPr lang="zh-CN" altLang="en-US" dirty="0"/>
              <a:t>、</a:t>
            </a:r>
            <a:r>
              <a:rPr lang="en-US" altLang="zh-CN" dirty="0"/>
              <a:t>i</a:t>
            </a:r>
            <a:r>
              <a:rPr lang="zh-CN" altLang="en-US" dirty="0"/>
              <a:t>和</a:t>
            </a:r>
            <a:r>
              <a:rPr lang="en-US" altLang="zh-CN" dirty="0"/>
              <a:t>k</a:t>
            </a:r>
            <a:r>
              <a:rPr lang="zh-CN" altLang="en-US" dirty="0"/>
              <a:t>的</a:t>
            </a:r>
            <a:r>
              <a:rPr lang="en-US" altLang="zh-CN" dirty="0"/>
              <a:t>3</a:t>
            </a:r>
            <a:r>
              <a:rPr lang="zh-CN" altLang="en-US" dirty="0"/>
              <a:t>重循环。循环体内的计算量为</a:t>
            </a:r>
            <a:r>
              <a:rPr lang="en-US" altLang="zh-CN" dirty="0"/>
              <a:t>O(1)</a:t>
            </a:r>
            <a:r>
              <a:rPr lang="zh-CN" altLang="en-US" dirty="0"/>
              <a:t>，而</a:t>
            </a:r>
            <a:r>
              <a:rPr lang="en-US" altLang="zh-CN" dirty="0"/>
              <a:t>3</a:t>
            </a:r>
            <a:r>
              <a:rPr lang="zh-CN" altLang="en-US" dirty="0"/>
              <a:t>重循环的总次数为</a:t>
            </a:r>
            <a:r>
              <a:rPr lang="en-US" altLang="zh-CN" dirty="0"/>
              <a:t>O(n</a:t>
            </a:r>
            <a:r>
              <a:rPr lang="en-US" altLang="zh-CN" baseline="30000" dirty="0"/>
              <a:t>3</a:t>
            </a:r>
            <a:r>
              <a:rPr lang="en-US" altLang="zh-CN" dirty="0"/>
              <a:t>)</a:t>
            </a:r>
            <a:r>
              <a:rPr lang="zh-CN" altLang="en-US" dirty="0"/>
              <a:t>，因此算法的计算时间上界为</a:t>
            </a:r>
            <a:r>
              <a:rPr lang="en-US" altLang="zh-CN" dirty="0"/>
              <a:t>O(n</a:t>
            </a:r>
            <a:r>
              <a:rPr lang="en-US" altLang="zh-CN" baseline="30000" dirty="0"/>
              <a:t>3</a:t>
            </a:r>
            <a:r>
              <a:rPr lang="en-US" altLang="zh-CN" dirty="0"/>
              <a:t>)</a:t>
            </a:r>
            <a:r>
              <a:rPr lang="zh-CN" altLang="en-US" dirty="0"/>
              <a:t>。</a:t>
            </a:r>
            <a:endParaRPr lang="zh-CN" altLang="en-US" dirty="0"/>
          </a:p>
          <a:p>
            <a:pPr eaLnBrk="1" hangingPunct="1">
              <a:lnSpc>
                <a:spcPct val="120000"/>
              </a:lnSpc>
            </a:pPr>
            <a:r>
              <a:rPr lang="zh-CN" altLang="en-US" dirty="0">
                <a:solidFill>
                  <a:srgbClr val="C00000"/>
                </a:solidFill>
                <a:ea typeface="楷体_GB2312" pitchFamily="49" charset="-122"/>
              </a:rPr>
              <a:t>空间复杂度分析：</a:t>
            </a:r>
            <a:r>
              <a:rPr lang="zh-CN" altLang="en-US" dirty="0"/>
              <a:t>算法所占用的空间为</a:t>
            </a:r>
            <a:r>
              <a:rPr lang="en-US" altLang="zh-CN" dirty="0"/>
              <a:t>O(n</a:t>
            </a:r>
            <a:r>
              <a:rPr lang="en-US" altLang="zh-CN" baseline="30000" dirty="0"/>
              <a:t>2</a:t>
            </a:r>
            <a:r>
              <a:rPr lang="en-US" altLang="zh-CN" dirty="0"/>
              <a:t>)</a:t>
            </a:r>
            <a:r>
              <a:rPr lang="zh-CN" altLang="en-US" dirty="0"/>
              <a:t>。</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dissolve">
                                      <p:cBhvr>
                                        <p:cTn id="7" dur="500"/>
                                        <p:tgtEl>
                                          <p:spTgt spid="199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9683">
                                            <p:txEl>
                                              <p:pRg st="1" end="1"/>
                                            </p:txEl>
                                          </p:spTgt>
                                        </p:tgtEl>
                                        <p:attrNameLst>
                                          <p:attrName>style.visibility</p:attrName>
                                        </p:attrNameLst>
                                      </p:cBhvr>
                                      <p:to>
                                        <p:strVal val="visible"/>
                                      </p:to>
                                    </p:set>
                                    <p:animEffect transition="in" filter="dissolve">
                                      <p:cBhvr>
                                        <p:cTn id="12" dur="500"/>
                                        <p:tgtEl>
                                          <p:spTgt spid="1996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utoUpdateAnimBg="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B2540B41-84B3-4296-BF0A-CEBDA9BD65FA}" type="slidenum">
              <a:rPr lang="en-US" altLang="zh-CN" sz="1400" smtClean="0"/>
            </a:fld>
            <a:endParaRPr lang="en-US" altLang="zh-CN" sz="1400"/>
          </a:p>
        </p:txBody>
      </p:sp>
      <p:sp>
        <p:nvSpPr>
          <p:cNvPr id="198667" name="Rectangle 11"/>
          <p:cNvSpPr>
            <a:spLocks noChangeArrowheads="1"/>
          </p:cNvSpPr>
          <p:nvPr/>
        </p:nvSpPr>
        <p:spPr bwMode="auto">
          <a:xfrm>
            <a:off x="228600" y="4158952"/>
            <a:ext cx="8610600" cy="24384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6326" name="Rectangle 2"/>
          <p:cNvSpPr>
            <a:spLocks noGrp="1" noChangeArrowheads="1"/>
          </p:cNvSpPr>
          <p:nvPr>
            <p:ph type="title"/>
          </p:nvPr>
        </p:nvSpPr>
        <p:spPr>
          <a:xfrm>
            <a:off x="304800" y="501352"/>
            <a:ext cx="7696200" cy="762000"/>
          </a:xfrm>
        </p:spPr>
        <p:txBody>
          <a:bodyPr/>
          <a:lstStyle/>
          <a:p>
            <a:pPr eaLnBrk="1" hangingPunct="1"/>
            <a:r>
              <a:rPr lang="zh-CN" altLang="en-US"/>
              <a:t>还需要解决的问题</a:t>
            </a:r>
            <a:endParaRPr lang="zh-CN" altLang="en-US"/>
          </a:p>
        </p:txBody>
      </p:sp>
      <p:sp>
        <p:nvSpPr>
          <p:cNvPr id="198659" name="Rectangle 3"/>
          <p:cNvSpPr>
            <a:spLocks noGrp="1" noChangeArrowheads="1"/>
          </p:cNvSpPr>
          <p:nvPr>
            <p:ph type="body" idx="1"/>
          </p:nvPr>
        </p:nvSpPr>
        <p:spPr>
          <a:xfrm>
            <a:off x="533400" y="1339552"/>
            <a:ext cx="8153400" cy="2819400"/>
          </a:xfrm>
        </p:spPr>
        <p:txBody>
          <a:bodyPr/>
          <a:lstStyle/>
          <a:p>
            <a:pPr eaLnBrk="1" hangingPunct="1">
              <a:lnSpc>
                <a:spcPct val="120000"/>
              </a:lnSpc>
            </a:pPr>
            <a:r>
              <a:rPr lang="zh-CN" altLang="en-US" sz="2400" dirty="0"/>
              <a:t>通过以上算法的计算，已经知道了要计算所给矩阵连乘积所需的</a:t>
            </a:r>
            <a:r>
              <a:rPr lang="zh-CN" altLang="en-US" sz="2400" dirty="0">
                <a:ea typeface="楷体_GB2312" pitchFamily="49" charset="-122"/>
              </a:rPr>
              <a:t>最少数乘次数（即</a:t>
            </a:r>
            <a:r>
              <a:rPr lang="zh-CN" altLang="en-US" sz="2400" u="sng" dirty="0">
                <a:solidFill>
                  <a:srgbClr val="C00000"/>
                </a:solidFill>
                <a:ea typeface="楷体_GB2312" pitchFamily="49" charset="-122"/>
              </a:rPr>
              <a:t>最优值</a:t>
            </a:r>
            <a:r>
              <a:rPr lang="zh-CN" altLang="en-US" sz="2400" dirty="0">
                <a:ea typeface="楷体_GB2312" pitchFamily="49" charset="-122"/>
              </a:rPr>
              <a:t>）</a:t>
            </a:r>
            <a:r>
              <a:rPr lang="zh-CN" altLang="en-US" sz="2400" dirty="0"/>
              <a:t>，但是还不知道具体应该</a:t>
            </a:r>
            <a:r>
              <a:rPr lang="zh-CN" altLang="en-US" sz="2400" dirty="0">
                <a:ea typeface="楷体_GB2312" pitchFamily="49" charset="-122"/>
              </a:rPr>
              <a:t>按照什么顺序（即</a:t>
            </a:r>
            <a:r>
              <a:rPr lang="zh-CN" altLang="en-US" sz="2400" u="sng" dirty="0">
                <a:solidFill>
                  <a:srgbClr val="C00000"/>
                </a:solidFill>
                <a:ea typeface="楷体_GB2312" pitchFamily="49" charset="-122"/>
              </a:rPr>
              <a:t>最优解</a:t>
            </a:r>
            <a:r>
              <a:rPr lang="zh-CN" altLang="en-US" sz="2400" dirty="0">
                <a:ea typeface="楷体_GB2312" pitchFamily="49" charset="-122"/>
              </a:rPr>
              <a:t>）来做矩阵乘法</a:t>
            </a:r>
            <a:r>
              <a:rPr lang="zh-CN" altLang="en-US" sz="2400" dirty="0"/>
              <a:t>才能达到这个次数。</a:t>
            </a:r>
            <a:endParaRPr lang="zh-CN" altLang="en-US" sz="2400" dirty="0"/>
          </a:p>
          <a:p>
            <a:pPr eaLnBrk="1" hangingPunct="1">
              <a:lnSpc>
                <a:spcPct val="120000"/>
              </a:lnSpc>
            </a:pPr>
            <a:r>
              <a:rPr lang="zh-CN" altLang="en-US" sz="2400" dirty="0">
                <a:solidFill>
                  <a:srgbClr val="C00000"/>
                </a:solidFill>
                <a:ea typeface="楷体_GB2312" pitchFamily="49" charset="-122"/>
              </a:rPr>
              <a:t>算法</a:t>
            </a:r>
            <a:r>
              <a:rPr lang="en-US" altLang="zh-CN" sz="2400" dirty="0" err="1">
                <a:solidFill>
                  <a:srgbClr val="C00000"/>
                </a:solidFill>
                <a:ea typeface="楷体_GB2312" pitchFamily="49" charset="-122"/>
              </a:rPr>
              <a:t>matrixChain</a:t>
            </a:r>
            <a:r>
              <a:rPr lang="zh-CN" altLang="en-US" sz="2400" dirty="0"/>
              <a:t>中的</a:t>
            </a:r>
            <a:r>
              <a:rPr lang="en-US" altLang="zh-CN" sz="2400" dirty="0"/>
              <a:t>s[</a:t>
            </a:r>
            <a:r>
              <a:rPr lang="en-US" altLang="zh-CN" sz="2400" dirty="0" err="1"/>
              <a:t>i,j</a:t>
            </a:r>
            <a:r>
              <a:rPr lang="en-US" altLang="zh-CN" sz="2400" dirty="0"/>
              <a:t>]</a:t>
            </a:r>
            <a:r>
              <a:rPr lang="zh-CN" altLang="en-US" sz="2400" dirty="0"/>
              <a:t>已经存储了构造最优解所需要的全部信息。</a:t>
            </a:r>
            <a:endParaRPr lang="zh-CN" altLang="en-US" sz="2400" dirty="0"/>
          </a:p>
        </p:txBody>
      </p:sp>
      <p:sp>
        <p:nvSpPr>
          <p:cNvPr id="198660" name="Text Box 4"/>
          <p:cNvSpPr txBox="1">
            <a:spLocks noChangeArrowheads="1"/>
          </p:cNvSpPr>
          <p:nvPr/>
        </p:nvSpPr>
        <p:spPr bwMode="auto">
          <a:xfrm>
            <a:off x="304800" y="4158952"/>
            <a:ext cx="2667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1">
                <a:ea typeface="楷体_GB2312" pitchFamily="49" charset="-122"/>
              </a:rPr>
              <a:t>计算</a:t>
            </a:r>
            <a:r>
              <a:rPr lang="en-US" altLang="zh-CN" b="1">
                <a:ea typeface="楷体_GB2312" pitchFamily="49" charset="-122"/>
              </a:rPr>
              <a:t>A[1:n]</a:t>
            </a:r>
            <a:r>
              <a:rPr lang="zh-CN" altLang="en-US" b="1">
                <a:ea typeface="楷体_GB2312" pitchFamily="49" charset="-122"/>
              </a:rPr>
              <a:t>的最优加括号方式为：</a:t>
            </a:r>
            <a:endParaRPr lang="zh-CN" altLang="en-US" b="1">
              <a:ea typeface="楷体_GB2312" pitchFamily="49" charset="-122"/>
            </a:endParaRPr>
          </a:p>
        </p:txBody>
      </p:sp>
      <p:sp>
        <p:nvSpPr>
          <p:cNvPr id="198661" name="AutoShape 5"/>
          <p:cNvSpPr>
            <a:spLocks noChangeArrowheads="1"/>
          </p:cNvSpPr>
          <p:nvPr/>
        </p:nvSpPr>
        <p:spPr bwMode="auto">
          <a:xfrm>
            <a:off x="2895600" y="4463752"/>
            <a:ext cx="533400" cy="381000"/>
          </a:xfrm>
          <a:prstGeom prst="rightArrow">
            <a:avLst>
              <a:gd name="adj1" fmla="val 50000"/>
              <a:gd name="adj2" fmla="val 35000"/>
            </a:avLst>
          </a:prstGeom>
          <a:solidFill>
            <a:schemeClr val="accent1"/>
          </a:solidFill>
          <a:ln w="9525">
            <a:solidFill>
              <a:schemeClr val="tx1"/>
            </a:solidFill>
            <a:miter lim="800000"/>
          </a:ln>
        </p:spPr>
        <p:txBody>
          <a:bodyPr wrap="none" anchor="ctr"/>
          <a:lstStyle/>
          <a:p>
            <a:endParaRPr lang="zh-CN" altLang="en-US"/>
          </a:p>
        </p:txBody>
      </p:sp>
      <p:sp>
        <p:nvSpPr>
          <p:cNvPr id="198662" name="Text Box 6"/>
          <p:cNvSpPr txBox="1">
            <a:spLocks noChangeArrowheads="1"/>
          </p:cNvSpPr>
          <p:nvPr/>
        </p:nvSpPr>
        <p:spPr bwMode="auto">
          <a:xfrm>
            <a:off x="3581400" y="4387850"/>
            <a:ext cx="4648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(A[1:s[1,k</a:t>
            </a:r>
            <a:r>
              <a:rPr lang="en-US" altLang="zh-CN" b="1" baseline="-25000"/>
              <a:t>1</a:t>
            </a:r>
            <a:r>
              <a:rPr lang="en-US" altLang="zh-CN" b="1"/>
              <a:t>]])(A[s[1,k</a:t>
            </a:r>
            <a:r>
              <a:rPr lang="en-US" altLang="zh-CN" b="1" baseline="-25000"/>
              <a:t>1</a:t>
            </a:r>
            <a:r>
              <a:rPr lang="en-US" altLang="zh-CN" b="1"/>
              <a:t>]+1:n])</a:t>
            </a:r>
            <a:endParaRPr lang="en-US" altLang="zh-CN" b="1"/>
          </a:p>
        </p:txBody>
      </p:sp>
      <p:sp>
        <p:nvSpPr>
          <p:cNvPr id="198663" name="AutoShape 7"/>
          <p:cNvSpPr>
            <a:spLocks noChangeArrowheads="1"/>
          </p:cNvSpPr>
          <p:nvPr/>
        </p:nvSpPr>
        <p:spPr bwMode="auto">
          <a:xfrm>
            <a:off x="5105400" y="4844752"/>
            <a:ext cx="457200" cy="381000"/>
          </a:xfrm>
          <a:prstGeom prst="downArrow">
            <a:avLst>
              <a:gd name="adj1" fmla="val 50000"/>
              <a:gd name="adj2" fmla="val 25000"/>
            </a:avLst>
          </a:prstGeom>
          <a:solidFill>
            <a:schemeClr val="accent1"/>
          </a:solidFill>
          <a:ln w="9525">
            <a:solidFill>
              <a:schemeClr val="tx1"/>
            </a:solidFill>
            <a:miter lim="800000"/>
          </a:ln>
        </p:spPr>
        <p:txBody>
          <a:bodyPr vert="eaVert" wrap="none" anchor="ctr"/>
          <a:lstStyle/>
          <a:p>
            <a:endParaRPr lang="zh-CN" altLang="en-US"/>
          </a:p>
        </p:txBody>
      </p:sp>
      <p:sp>
        <p:nvSpPr>
          <p:cNvPr id="198664" name="Text Box 8"/>
          <p:cNvSpPr txBox="1">
            <a:spLocks noChangeArrowheads="1"/>
          </p:cNvSpPr>
          <p:nvPr/>
        </p:nvSpPr>
        <p:spPr bwMode="auto">
          <a:xfrm>
            <a:off x="838200" y="5301952"/>
            <a:ext cx="8001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(A[1:s[1,s[1,k</a:t>
            </a:r>
            <a:r>
              <a:rPr lang="en-US" altLang="zh-CN" b="1" baseline="-25000"/>
              <a:t>2</a:t>
            </a:r>
            <a:r>
              <a:rPr lang="en-US" altLang="zh-CN" b="1"/>
              <a:t>]]])(A[s[1,s[1,k</a:t>
            </a:r>
            <a:r>
              <a:rPr lang="en-US" altLang="zh-CN" b="1" baseline="-25000"/>
              <a:t>2</a:t>
            </a:r>
            <a:r>
              <a:rPr lang="en-US" altLang="zh-CN" b="1"/>
              <a:t>]]+1:s[1,k</a:t>
            </a:r>
            <a:r>
              <a:rPr lang="en-US" altLang="zh-CN" b="1" baseline="-25000"/>
              <a:t>1</a:t>
            </a:r>
            <a:r>
              <a:rPr lang="en-US" altLang="zh-CN" b="1"/>
              <a:t>]]) (A[s[1,k</a:t>
            </a:r>
            <a:r>
              <a:rPr lang="en-US" altLang="zh-CN" b="1" baseline="-25000"/>
              <a:t>1</a:t>
            </a:r>
            <a:r>
              <a:rPr lang="en-US" altLang="zh-CN" b="1"/>
              <a:t>]+1:n])</a:t>
            </a:r>
            <a:endParaRPr lang="en-US" altLang="zh-CN" b="1"/>
          </a:p>
        </p:txBody>
      </p:sp>
      <p:sp>
        <p:nvSpPr>
          <p:cNvPr id="198665" name="Text Box 9"/>
          <p:cNvSpPr txBox="1">
            <a:spLocks noChangeArrowheads="1"/>
          </p:cNvSpPr>
          <p:nvPr/>
        </p:nvSpPr>
        <p:spPr bwMode="auto">
          <a:xfrm>
            <a:off x="4038600" y="5606752"/>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t>……</a:t>
            </a:r>
            <a:endParaRPr lang="en-US" altLang="zh-CN" b="1"/>
          </a:p>
        </p:txBody>
      </p:sp>
      <p:sp>
        <p:nvSpPr>
          <p:cNvPr id="198666" name="Text Box 10"/>
          <p:cNvSpPr txBox="1">
            <a:spLocks noChangeArrowheads="1"/>
          </p:cNvSpPr>
          <p:nvPr/>
        </p:nvSpPr>
        <p:spPr bwMode="auto">
          <a:xfrm>
            <a:off x="2438400" y="6063952"/>
            <a:ext cx="5791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kumimoji="0" lang="en-US" altLang="zh-CN" b="1">
                <a:solidFill>
                  <a:srgbClr val="FF0000"/>
                </a:solidFill>
                <a:ea typeface="楷体_GB2312" pitchFamily="49" charset="-122"/>
              </a:rPr>
              <a:t>A[s[1,k]+1:n]</a:t>
            </a:r>
            <a:r>
              <a:rPr kumimoji="0" lang="zh-CN" altLang="en-US" b="1">
                <a:solidFill>
                  <a:srgbClr val="FF0000"/>
                </a:solidFill>
                <a:ea typeface="楷体_GB2312" pitchFamily="49" charset="-122"/>
              </a:rPr>
              <a:t>的</a:t>
            </a:r>
            <a:r>
              <a:rPr kumimoji="0" lang="zh-CN" altLang="en-US" b="1" u="sng">
                <a:solidFill>
                  <a:srgbClr val="FF0000"/>
                </a:solidFill>
                <a:ea typeface="楷体_GB2312" pitchFamily="49" charset="-122"/>
              </a:rPr>
              <a:t>最优完全加括号</a:t>
            </a:r>
            <a:r>
              <a:rPr kumimoji="0" lang="zh-CN" altLang="en-US" b="1">
                <a:solidFill>
                  <a:srgbClr val="FF0000"/>
                </a:solidFill>
                <a:ea typeface="楷体_GB2312" pitchFamily="49" charset="-122"/>
              </a:rPr>
              <a:t>方式</a:t>
            </a:r>
            <a:endParaRPr kumimoji="0" lang="zh-CN" altLang="en-US" b="1">
              <a:solidFill>
                <a:srgbClr val="FF0000"/>
              </a:solidFill>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slide(fromTop)">
                                      <p:cBhvr>
                                        <p:cTn id="7" dur="500"/>
                                        <p:tgtEl>
                                          <p:spTgt spid="198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slide(fromTop)">
                                      <p:cBhvr>
                                        <p:cTn id="12" dur="500"/>
                                        <p:tgtEl>
                                          <p:spTgt spid="198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8667"/>
                                        </p:tgtEl>
                                        <p:attrNameLst>
                                          <p:attrName>style.visibility</p:attrName>
                                        </p:attrNameLst>
                                      </p:cBhvr>
                                      <p:to>
                                        <p:strVal val="visible"/>
                                      </p:to>
                                    </p:set>
                                    <p:animEffect transition="in" filter="dissolve">
                                      <p:cBhvr>
                                        <p:cTn id="17" dur="500"/>
                                        <p:tgtEl>
                                          <p:spTgt spid="19866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98660"/>
                                        </p:tgtEl>
                                        <p:attrNameLst>
                                          <p:attrName>style.visibility</p:attrName>
                                        </p:attrNameLst>
                                      </p:cBhvr>
                                      <p:to>
                                        <p:strVal val="visible"/>
                                      </p:to>
                                    </p:set>
                                    <p:animEffect transition="in" filter="checkerboard(down)">
                                      <p:cBhvr>
                                        <p:cTn id="22" dur="500"/>
                                        <p:tgtEl>
                                          <p:spTgt spid="1986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8661"/>
                                        </p:tgtEl>
                                        <p:attrNameLst>
                                          <p:attrName>style.visibility</p:attrName>
                                        </p:attrNameLst>
                                      </p:cBhvr>
                                      <p:to>
                                        <p:strVal val="visible"/>
                                      </p:to>
                                    </p:set>
                                    <p:animEffect transition="in" filter="wipe(left)">
                                      <p:cBhvr>
                                        <p:cTn id="27" dur="500"/>
                                        <p:tgtEl>
                                          <p:spTgt spid="1986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500" fill="hold">
                                          <p:stCondLst>
                                            <p:cond delay="0"/>
                                          </p:stCondLst>
                                        </p:cTn>
                                        <p:tgtEl>
                                          <p:spTgt spid="198662"/>
                                        </p:tgtEl>
                                        <p:attrNameLst>
                                          <p:attrName>style.visibility</p:attrName>
                                        </p:attrNameLst>
                                      </p:cBhvr>
                                      <p:to>
                                        <p:strVal val="visible"/>
                                      </p:to>
                                    </p:set>
                                    <p:animEffect transition="in" filter="wipe(left)">
                                      <p:cBhvr>
                                        <p:cTn id="32" dur="500"/>
                                        <p:tgtEl>
                                          <p:spTgt spid="1986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8663"/>
                                        </p:tgtEl>
                                        <p:attrNameLst>
                                          <p:attrName>style.visibility</p:attrName>
                                        </p:attrNameLst>
                                      </p:cBhvr>
                                      <p:to>
                                        <p:strVal val="visible"/>
                                      </p:to>
                                    </p:set>
                                    <p:animEffect transition="in" filter="wipe(up)">
                                      <p:cBhvr>
                                        <p:cTn id="37" dur="500"/>
                                        <p:tgtEl>
                                          <p:spTgt spid="19866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98664"/>
                                        </p:tgtEl>
                                        <p:attrNameLst>
                                          <p:attrName>style.visibility</p:attrName>
                                        </p:attrNameLst>
                                      </p:cBhvr>
                                      <p:to>
                                        <p:strVal val="visible"/>
                                      </p:to>
                                    </p:set>
                                    <p:animEffect transition="in" filter="wipe(up)">
                                      <p:cBhvr>
                                        <p:cTn id="42" dur="500"/>
                                        <p:tgtEl>
                                          <p:spTgt spid="19866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8665"/>
                                        </p:tgtEl>
                                        <p:attrNameLst>
                                          <p:attrName>style.visibility</p:attrName>
                                        </p:attrNameLst>
                                      </p:cBhvr>
                                      <p:to>
                                        <p:strVal val="visible"/>
                                      </p:to>
                                    </p:set>
                                    <p:animEffect transition="in" filter="dissolve">
                                      <p:cBhvr>
                                        <p:cTn id="47" dur="500"/>
                                        <p:tgtEl>
                                          <p:spTgt spid="19866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198666"/>
                                        </p:tgtEl>
                                        <p:attrNameLst>
                                          <p:attrName>style.visibility</p:attrName>
                                        </p:attrNameLst>
                                      </p:cBhvr>
                                      <p:to>
                                        <p:strVal val="visible"/>
                                      </p:to>
                                    </p:set>
                                    <p:animEffect transition="in" filter="barn(outVertical)">
                                      <p:cBhvr>
                                        <p:cTn id="52" dur="500"/>
                                        <p:tgtEl>
                                          <p:spTgt spid="198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7" grpId="0" bldLvl="0" animBg="1"/>
      <p:bldP spid="198659" grpId="0" autoUpdateAnimBg="0" build="p"/>
      <p:bldP spid="198660" grpId="0" autoUpdateAnimBg="0"/>
      <p:bldP spid="198661" grpId="0" animBg="1"/>
      <p:bldP spid="198662" grpId="0" autoUpdateAnimBg="0"/>
      <p:bldP spid="198663" grpId="0" animBg="1"/>
      <p:bldP spid="198664" grpId="0" autoUpdateAnimBg="0"/>
      <p:bldP spid="198665" grpId="0" autoUpdateAnimBg="0"/>
      <p:bldP spid="19866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145F0CCE-8165-4750-A137-3950F4241F87}" type="datetime1">
              <a:rPr lang="zh-CN" altLang="en-US" sz="1400" smtClean="0"/>
            </a:fld>
            <a:endParaRPr lang="en-US" altLang="zh-CN" sz="1400"/>
          </a:p>
        </p:txBody>
      </p:sp>
      <p:sp>
        <p:nvSpPr>
          <p:cNvPr id="57347"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1400"/>
              <a:t>算法设计与分析</a:t>
            </a:r>
            <a:endParaRPr lang="en-US" altLang="zh-CN" sz="1400"/>
          </a:p>
        </p:txBody>
      </p:sp>
      <p:sp>
        <p:nvSpPr>
          <p:cNvPr id="5734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12FEAAA5-F807-4840-A7D2-ADC3172A38A5}" type="slidenum">
              <a:rPr lang="en-US" altLang="zh-CN" sz="1400" smtClean="0"/>
            </a:fld>
            <a:endParaRPr lang="en-US" altLang="zh-CN" sz="1400"/>
          </a:p>
        </p:txBody>
      </p:sp>
      <p:sp>
        <p:nvSpPr>
          <p:cNvPr id="57349" name="Rectangle 3"/>
          <p:cNvSpPr>
            <a:spLocks noGrp="1" noChangeArrowheads="1"/>
          </p:cNvSpPr>
          <p:nvPr>
            <p:ph type="body" idx="1"/>
          </p:nvPr>
        </p:nvSpPr>
        <p:spPr>
          <a:xfrm>
            <a:off x="381000" y="629816"/>
            <a:ext cx="8534400" cy="1143000"/>
          </a:xfrm>
        </p:spPr>
        <p:txBody>
          <a:bodyPr/>
          <a:lstStyle/>
          <a:p>
            <a:pPr eaLnBrk="1" hangingPunct="1">
              <a:lnSpc>
                <a:spcPct val="120000"/>
              </a:lnSpc>
            </a:pPr>
            <a:r>
              <a:rPr lang="zh-CN" altLang="en-US" sz="2400" dirty="0">
                <a:solidFill>
                  <a:srgbClr val="C00000"/>
                </a:solidFill>
                <a:ea typeface="楷体_GB2312" pitchFamily="49" charset="-122"/>
              </a:rPr>
              <a:t>算法</a:t>
            </a:r>
            <a:r>
              <a:rPr lang="en-US" altLang="zh-CN" sz="2400" dirty="0" err="1">
                <a:solidFill>
                  <a:srgbClr val="C00000"/>
                </a:solidFill>
                <a:ea typeface="楷体_GB2312" pitchFamily="49" charset="-122"/>
              </a:rPr>
              <a:t>Traceback</a:t>
            </a:r>
            <a:r>
              <a:rPr lang="zh-CN" altLang="en-US" sz="2400" dirty="0"/>
              <a:t>按算法</a:t>
            </a:r>
            <a:r>
              <a:rPr lang="en-US" altLang="zh-CN" sz="2400" dirty="0" err="1"/>
              <a:t>MatrixChain</a:t>
            </a:r>
            <a:r>
              <a:rPr lang="zh-CN" altLang="en-US" sz="2400" dirty="0"/>
              <a:t>计算出的断点矩阵</a:t>
            </a:r>
            <a:r>
              <a:rPr lang="en-US" altLang="zh-CN" sz="2400" dirty="0"/>
              <a:t>s</a:t>
            </a:r>
            <a:r>
              <a:rPr lang="zh-CN" altLang="en-US" sz="2400" dirty="0"/>
              <a:t>指示的加括号方式输出</a:t>
            </a:r>
            <a:r>
              <a:rPr lang="en-US" altLang="zh-CN" sz="2400" dirty="0"/>
              <a:t>A[</a:t>
            </a:r>
            <a:r>
              <a:rPr lang="en-US" altLang="zh-CN" sz="2400" dirty="0" err="1"/>
              <a:t>i:j</a:t>
            </a:r>
            <a:r>
              <a:rPr lang="en-US" altLang="zh-CN" sz="2400" dirty="0"/>
              <a:t>]</a:t>
            </a:r>
            <a:r>
              <a:rPr lang="zh-CN" altLang="en-US" sz="2400" dirty="0"/>
              <a:t>的最优计算次序。</a:t>
            </a:r>
            <a:endParaRPr lang="zh-CN" altLang="en-US" sz="2400" dirty="0"/>
          </a:p>
        </p:txBody>
      </p:sp>
      <p:sp>
        <p:nvSpPr>
          <p:cNvPr id="57350" name="Text Box 4"/>
          <p:cNvSpPr txBox="1">
            <a:spLocks noChangeArrowheads="1"/>
          </p:cNvSpPr>
          <p:nvPr/>
        </p:nvSpPr>
        <p:spPr bwMode="auto">
          <a:xfrm>
            <a:off x="533400" y="1590948"/>
            <a:ext cx="8001000" cy="507841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90000"/>
              </a:lnSpc>
              <a:spcBef>
                <a:spcPct val="50000"/>
              </a:spcBef>
            </a:pPr>
            <a:r>
              <a:rPr lang="en-US" altLang="zh-CN" b="1" dirty="0"/>
              <a:t>void Matrix::</a:t>
            </a:r>
            <a:r>
              <a:rPr lang="en-US" altLang="zh-CN" b="1" dirty="0" err="1">
                <a:solidFill>
                  <a:srgbClr val="C00000"/>
                </a:solidFill>
              </a:rPr>
              <a:t>Traceback</a:t>
            </a:r>
            <a:r>
              <a:rPr lang="en-US" altLang="zh-CN" b="1" dirty="0"/>
              <a:t>(</a:t>
            </a:r>
            <a:r>
              <a:rPr lang="en-US" altLang="zh-CN" b="1" dirty="0" err="1"/>
              <a:t>int</a:t>
            </a:r>
            <a:r>
              <a:rPr lang="en-US" altLang="zh-CN" b="1" dirty="0"/>
              <a:t> i, </a:t>
            </a:r>
            <a:r>
              <a:rPr lang="en-US" altLang="zh-CN" b="1" dirty="0" err="1"/>
              <a:t>int</a:t>
            </a:r>
            <a:r>
              <a:rPr lang="en-US" altLang="zh-CN" b="1" dirty="0"/>
              <a:t> j, </a:t>
            </a:r>
            <a:r>
              <a:rPr lang="en-US" altLang="zh-CN" b="1" dirty="0" err="1"/>
              <a:t>int</a:t>
            </a:r>
            <a:r>
              <a:rPr lang="en-US" altLang="zh-CN" b="1" dirty="0"/>
              <a:t> **s)</a:t>
            </a:r>
            <a:endParaRPr lang="en-US" altLang="zh-CN" b="1" dirty="0"/>
          </a:p>
          <a:p>
            <a:pPr eaLnBrk="1" hangingPunct="1">
              <a:lnSpc>
                <a:spcPct val="90000"/>
              </a:lnSpc>
              <a:spcBef>
                <a:spcPct val="50000"/>
              </a:spcBef>
            </a:pPr>
            <a:r>
              <a:rPr lang="en-US" altLang="zh-CN" b="1" dirty="0"/>
              <a:t>{  if (i == j) </a:t>
            </a:r>
            <a:r>
              <a:rPr lang="en-US" altLang="zh-CN" b="1" dirty="0" err="1"/>
              <a:t>cout</a:t>
            </a:r>
            <a:r>
              <a:rPr lang="en-US" altLang="zh-CN" b="1" dirty="0"/>
              <a:t>&lt;&lt;"A"&lt;&lt;i;</a:t>
            </a:r>
            <a:endParaRPr lang="en-US" altLang="zh-CN" b="1" dirty="0"/>
          </a:p>
          <a:p>
            <a:pPr eaLnBrk="1" hangingPunct="1">
              <a:lnSpc>
                <a:spcPct val="90000"/>
              </a:lnSpc>
              <a:spcBef>
                <a:spcPct val="50000"/>
              </a:spcBef>
            </a:pPr>
            <a:r>
              <a:rPr lang="en-US" altLang="zh-CN" b="1" dirty="0"/>
              <a:t>   else if (</a:t>
            </a:r>
            <a:r>
              <a:rPr lang="en-US" altLang="zh-CN" b="1" dirty="0">
                <a:solidFill>
                  <a:srgbClr val="FF0000"/>
                </a:solidFill>
              </a:rPr>
              <a:t>i+1 == j</a:t>
            </a:r>
            <a:r>
              <a:rPr lang="en-US" altLang="zh-CN" b="1" dirty="0"/>
              <a:t>)  </a:t>
            </a:r>
            <a:r>
              <a:rPr lang="en-US" altLang="zh-CN" b="1" dirty="0" err="1"/>
              <a:t>cout</a:t>
            </a:r>
            <a:r>
              <a:rPr lang="en-US" altLang="zh-CN" b="1" dirty="0"/>
              <a:t>&lt;&lt;"(A"&lt;&lt;i&lt;&lt;"A"&lt;&lt;j&lt;&lt;")";</a:t>
            </a:r>
            <a:endParaRPr lang="en-US" altLang="zh-CN" b="1" dirty="0"/>
          </a:p>
          <a:p>
            <a:pPr eaLnBrk="1" hangingPunct="1">
              <a:lnSpc>
                <a:spcPct val="90000"/>
              </a:lnSpc>
              <a:spcBef>
                <a:spcPct val="50000"/>
              </a:spcBef>
            </a:pPr>
            <a:r>
              <a:rPr lang="en-US" altLang="zh-CN" b="1" dirty="0"/>
              <a:t>   else {</a:t>
            </a:r>
            <a:endParaRPr lang="en-US" altLang="zh-CN" b="1" dirty="0"/>
          </a:p>
          <a:p>
            <a:pPr eaLnBrk="1" hangingPunct="1">
              <a:lnSpc>
                <a:spcPct val="90000"/>
              </a:lnSpc>
              <a:spcBef>
                <a:spcPct val="50000"/>
              </a:spcBef>
            </a:pPr>
            <a:r>
              <a:rPr lang="en-US" altLang="zh-CN" b="1" dirty="0"/>
              <a:t>          </a:t>
            </a:r>
            <a:r>
              <a:rPr lang="en-US" altLang="zh-CN" b="1" dirty="0" err="1"/>
              <a:t>cout</a:t>
            </a:r>
            <a:r>
              <a:rPr lang="en-US" altLang="zh-CN" b="1" dirty="0"/>
              <a:t>&lt;&lt;"(";</a:t>
            </a:r>
            <a:endParaRPr lang="en-US" altLang="zh-CN" b="1" dirty="0"/>
          </a:p>
          <a:p>
            <a:pPr eaLnBrk="1" hangingPunct="1">
              <a:lnSpc>
                <a:spcPct val="90000"/>
              </a:lnSpc>
              <a:spcBef>
                <a:spcPct val="50000"/>
              </a:spcBef>
            </a:pPr>
            <a:r>
              <a:rPr lang="en-US" altLang="zh-CN" b="1" dirty="0"/>
              <a:t>         </a:t>
            </a:r>
            <a:r>
              <a:rPr lang="en-US" altLang="zh-CN" b="1" dirty="0">
                <a:solidFill>
                  <a:srgbClr val="C00000"/>
                </a:solidFill>
              </a:rPr>
              <a:t> </a:t>
            </a:r>
            <a:r>
              <a:rPr lang="en-US" altLang="zh-CN" b="1" dirty="0" err="1">
                <a:solidFill>
                  <a:srgbClr val="C00000"/>
                </a:solidFill>
              </a:rPr>
              <a:t>Traceback</a:t>
            </a:r>
            <a:r>
              <a:rPr lang="en-US" altLang="zh-CN" b="1" dirty="0"/>
              <a:t>(i, s[i][j], s);</a:t>
            </a:r>
            <a:endParaRPr lang="en-US" altLang="zh-CN" b="1" dirty="0"/>
          </a:p>
          <a:p>
            <a:pPr eaLnBrk="1" hangingPunct="1">
              <a:lnSpc>
                <a:spcPct val="90000"/>
              </a:lnSpc>
              <a:spcBef>
                <a:spcPct val="50000"/>
              </a:spcBef>
            </a:pPr>
            <a:r>
              <a:rPr lang="en-US" altLang="zh-CN" b="1" dirty="0"/>
              <a:t>          </a:t>
            </a:r>
            <a:r>
              <a:rPr lang="en-US" altLang="zh-CN" b="1" dirty="0" err="1">
                <a:solidFill>
                  <a:srgbClr val="C00000"/>
                </a:solidFill>
              </a:rPr>
              <a:t>Traceback</a:t>
            </a:r>
            <a:r>
              <a:rPr lang="en-US" altLang="zh-CN" b="1" dirty="0"/>
              <a:t>(s[i][j]+1, j, s);</a:t>
            </a:r>
            <a:endParaRPr lang="en-US" altLang="zh-CN" b="1" dirty="0"/>
          </a:p>
          <a:p>
            <a:pPr eaLnBrk="1" hangingPunct="1">
              <a:lnSpc>
                <a:spcPct val="90000"/>
              </a:lnSpc>
              <a:spcBef>
                <a:spcPct val="50000"/>
              </a:spcBef>
            </a:pPr>
            <a:r>
              <a:rPr lang="en-US" altLang="zh-CN" b="1" dirty="0"/>
              <a:t>          </a:t>
            </a:r>
            <a:r>
              <a:rPr lang="en-US" altLang="zh-CN" b="1" dirty="0" err="1"/>
              <a:t>cout</a:t>
            </a:r>
            <a:r>
              <a:rPr lang="en-US" altLang="zh-CN" b="1" dirty="0"/>
              <a:t>&lt;&lt;")";</a:t>
            </a:r>
            <a:endParaRPr lang="en-US" altLang="zh-CN" b="1" dirty="0"/>
          </a:p>
          <a:p>
            <a:pPr eaLnBrk="1" hangingPunct="1">
              <a:lnSpc>
                <a:spcPct val="90000"/>
              </a:lnSpc>
              <a:spcBef>
                <a:spcPct val="50000"/>
              </a:spcBef>
            </a:pPr>
            <a:r>
              <a:rPr lang="en-US" altLang="zh-CN" b="1" dirty="0"/>
              <a:t>        }</a:t>
            </a:r>
            <a:endParaRPr lang="en-US" altLang="zh-CN" b="1" dirty="0"/>
          </a:p>
          <a:p>
            <a:pPr eaLnBrk="1" hangingPunct="1">
              <a:lnSpc>
                <a:spcPct val="90000"/>
              </a:lnSpc>
              <a:spcBef>
                <a:spcPct val="50000"/>
              </a:spcBef>
            </a:pPr>
            <a:r>
              <a:rPr lang="en-US" altLang="zh-CN" b="1" dirty="0"/>
              <a:t>}</a:t>
            </a:r>
            <a:endParaRPr lang="en-US" altLang="zh-CN" b="1" dirty="0"/>
          </a:p>
        </p:txBody>
      </p:sp>
      <p:sp>
        <p:nvSpPr>
          <p:cNvPr id="197637" name="Text Box 5"/>
          <p:cNvSpPr txBox="1">
            <a:spLocks noChangeArrowheads="1"/>
          </p:cNvSpPr>
          <p:nvPr/>
        </p:nvSpPr>
        <p:spPr bwMode="auto">
          <a:xfrm>
            <a:off x="2667000" y="5703019"/>
            <a:ext cx="533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1">
                <a:solidFill>
                  <a:srgbClr val="FF0000"/>
                </a:solidFill>
                <a:ea typeface="楷体_GB2312" pitchFamily="49" charset="-122"/>
              </a:rPr>
              <a:t>要输出</a:t>
            </a:r>
            <a:r>
              <a:rPr lang="en-US" altLang="zh-CN" b="1">
                <a:solidFill>
                  <a:srgbClr val="FF0000"/>
                </a:solidFill>
                <a:ea typeface="楷体_GB2312" pitchFamily="49" charset="-122"/>
              </a:rPr>
              <a:t>A[1:n]</a:t>
            </a:r>
            <a:r>
              <a:rPr lang="zh-CN" altLang="en-US" b="1">
                <a:solidFill>
                  <a:srgbClr val="FF0000"/>
                </a:solidFill>
                <a:ea typeface="楷体_GB2312" pitchFamily="49" charset="-122"/>
              </a:rPr>
              <a:t>的最优计算次序只要调用</a:t>
            </a:r>
            <a:r>
              <a:rPr lang="en-US" altLang="zh-CN" b="1">
                <a:solidFill>
                  <a:srgbClr val="FF0000"/>
                </a:solidFill>
                <a:ea typeface="楷体_GB2312" pitchFamily="49" charset="-122"/>
              </a:rPr>
              <a:t>Traceback(1,n,s)</a:t>
            </a:r>
            <a:r>
              <a:rPr lang="zh-CN" altLang="en-US" b="1">
                <a:solidFill>
                  <a:srgbClr val="FF0000"/>
                </a:solidFill>
                <a:ea typeface="楷体_GB2312" pitchFamily="49" charset="-122"/>
              </a:rPr>
              <a:t>即可。</a:t>
            </a:r>
            <a:endParaRPr lang="zh-CN" altLang="en-US" b="1">
              <a:solidFill>
                <a:srgbClr val="FF0000"/>
              </a:solidFill>
              <a:ea typeface="楷体_GB2312" pitchFamily="49" charset="-122"/>
            </a:endParaRPr>
          </a:p>
        </p:txBody>
      </p:sp>
      <p:grpSp>
        <p:nvGrpSpPr>
          <p:cNvPr id="13" name="Group 19"/>
          <p:cNvGrpSpPr/>
          <p:nvPr/>
        </p:nvGrpSpPr>
        <p:grpSpPr bwMode="auto">
          <a:xfrm>
            <a:off x="5004371" y="3312328"/>
            <a:ext cx="4032250" cy="2303463"/>
            <a:chOff x="2925" y="935"/>
            <a:chExt cx="2540" cy="1451"/>
          </a:xfrm>
        </p:grpSpPr>
        <p:sp>
          <p:nvSpPr>
            <p:cNvPr id="14" name="AutoShape 20"/>
            <p:cNvSpPr>
              <a:spLocks noChangeArrowheads="1"/>
            </p:cNvSpPr>
            <p:nvPr/>
          </p:nvSpPr>
          <p:spPr bwMode="auto">
            <a:xfrm>
              <a:off x="2925" y="935"/>
              <a:ext cx="2540" cy="1451"/>
            </a:xfrm>
            <a:prstGeom prst="bracketPair">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Text Box 21"/>
            <p:cNvSpPr txBox="1">
              <a:spLocks noChangeArrowheads="1"/>
            </p:cNvSpPr>
            <p:nvPr/>
          </p:nvSpPr>
          <p:spPr bwMode="auto">
            <a:xfrm>
              <a:off x="3016" y="980"/>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16" name="Text Box 22"/>
            <p:cNvSpPr txBox="1">
              <a:spLocks noChangeArrowheads="1"/>
            </p:cNvSpPr>
            <p:nvPr/>
          </p:nvSpPr>
          <p:spPr bwMode="auto">
            <a:xfrm>
              <a:off x="3560" y="1252"/>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17" name="Text Box 23"/>
            <p:cNvSpPr txBox="1">
              <a:spLocks noChangeArrowheads="1"/>
            </p:cNvSpPr>
            <p:nvPr/>
          </p:nvSpPr>
          <p:spPr bwMode="auto">
            <a:xfrm>
              <a:off x="4195" y="1615"/>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sp>
          <p:nvSpPr>
            <p:cNvPr id="18" name="Text Box 24"/>
            <p:cNvSpPr txBox="1">
              <a:spLocks noChangeArrowheads="1"/>
            </p:cNvSpPr>
            <p:nvPr/>
          </p:nvSpPr>
          <p:spPr bwMode="auto">
            <a:xfrm>
              <a:off x="4875" y="1978"/>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0</a:t>
              </a:r>
              <a:endParaRPr lang="en-US" altLang="zh-CN" b="1"/>
            </a:p>
          </p:txBody>
        </p:sp>
      </p:grpSp>
      <p:sp>
        <p:nvSpPr>
          <p:cNvPr id="19" name="Text Box 26"/>
          <p:cNvSpPr txBox="1">
            <a:spLocks noChangeArrowheads="1"/>
          </p:cNvSpPr>
          <p:nvPr/>
        </p:nvSpPr>
        <p:spPr bwMode="auto">
          <a:xfrm>
            <a:off x="5867971" y="3383766"/>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1</a:t>
            </a:r>
            <a:endParaRPr lang="en-US" altLang="zh-CN" b="1">
              <a:solidFill>
                <a:srgbClr val="000099"/>
              </a:solidFill>
            </a:endParaRPr>
          </a:p>
        </p:txBody>
      </p:sp>
      <p:sp>
        <p:nvSpPr>
          <p:cNvPr id="20" name="Text Box 28"/>
          <p:cNvSpPr txBox="1">
            <a:spLocks noChangeArrowheads="1"/>
          </p:cNvSpPr>
          <p:nvPr/>
        </p:nvSpPr>
        <p:spPr bwMode="auto">
          <a:xfrm>
            <a:off x="6876033" y="3815566"/>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2</a:t>
            </a:r>
            <a:endParaRPr lang="en-US" altLang="zh-CN" b="1">
              <a:solidFill>
                <a:srgbClr val="000099"/>
              </a:solidFill>
            </a:endParaRPr>
          </a:p>
        </p:txBody>
      </p:sp>
      <p:sp>
        <p:nvSpPr>
          <p:cNvPr id="21" name="Text Box 29"/>
          <p:cNvSpPr txBox="1">
            <a:spLocks noChangeArrowheads="1"/>
          </p:cNvSpPr>
          <p:nvPr/>
        </p:nvSpPr>
        <p:spPr bwMode="auto">
          <a:xfrm>
            <a:off x="7957121" y="446485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3</a:t>
            </a:r>
            <a:endParaRPr lang="en-US" altLang="zh-CN" b="1">
              <a:solidFill>
                <a:srgbClr val="000099"/>
              </a:solidFill>
            </a:endParaRPr>
          </a:p>
        </p:txBody>
      </p:sp>
      <p:sp>
        <p:nvSpPr>
          <p:cNvPr id="22" name="Text Box 31"/>
          <p:cNvSpPr txBox="1">
            <a:spLocks noChangeArrowheads="1"/>
          </p:cNvSpPr>
          <p:nvPr/>
        </p:nvSpPr>
        <p:spPr bwMode="auto">
          <a:xfrm>
            <a:off x="7020496" y="3383766"/>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1</a:t>
            </a:r>
            <a:endParaRPr lang="en-US" altLang="zh-CN" b="1">
              <a:solidFill>
                <a:srgbClr val="000099"/>
              </a:solidFill>
            </a:endParaRPr>
          </a:p>
        </p:txBody>
      </p:sp>
      <p:sp>
        <p:nvSpPr>
          <p:cNvPr id="23" name="Text Box 33"/>
          <p:cNvSpPr txBox="1">
            <a:spLocks noChangeArrowheads="1"/>
          </p:cNvSpPr>
          <p:nvPr/>
        </p:nvSpPr>
        <p:spPr bwMode="auto">
          <a:xfrm>
            <a:off x="8099623" y="3815566"/>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3</a:t>
            </a:r>
            <a:endParaRPr lang="en-US" altLang="zh-CN" b="1">
              <a:solidFill>
                <a:srgbClr val="000099"/>
              </a:solidFill>
            </a:endParaRPr>
          </a:p>
        </p:txBody>
      </p:sp>
      <p:sp>
        <p:nvSpPr>
          <p:cNvPr id="24" name="Text Box 37"/>
          <p:cNvSpPr txBox="1">
            <a:spLocks noChangeArrowheads="1"/>
          </p:cNvSpPr>
          <p:nvPr/>
        </p:nvSpPr>
        <p:spPr bwMode="auto">
          <a:xfrm>
            <a:off x="7884368" y="3383766"/>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b="1">
                <a:solidFill>
                  <a:srgbClr val="000099"/>
                </a:solidFill>
              </a:rPr>
              <a:t>3</a:t>
            </a:r>
            <a:endParaRPr lang="en-US" altLang="zh-CN" b="1">
              <a:solidFill>
                <a:srgbClr val="000099"/>
              </a:solidFill>
            </a:endParaRPr>
          </a:p>
        </p:txBody>
      </p:sp>
      <p:sp>
        <p:nvSpPr>
          <p:cNvPr id="25" name="Oval 39"/>
          <p:cNvSpPr>
            <a:spLocks noChangeArrowheads="1"/>
          </p:cNvSpPr>
          <p:nvPr/>
        </p:nvSpPr>
        <p:spPr bwMode="auto">
          <a:xfrm>
            <a:off x="8028558" y="3383766"/>
            <a:ext cx="431800" cy="433387"/>
          </a:xfrm>
          <a:prstGeom prst="ellipse">
            <a:avLst/>
          </a:prstGeom>
          <a:noFill/>
          <a:ln w="28575">
            <a:no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Oval 40"/>
          <p:cNvSpPr>
            <a:spLocks noChangeArrowheads="1"/>
          </p:cNvSpPr>
          <p:nvPr/>
        </p:nvSpPr>
        <p:spPr bwMode="auto">
          <a:xfrm>
            <a:off x="6949058" y="3383766"/>
            <a:ext cx="431800" cy="433387"/>
          </a:xfrm>
          <a:prstGeom prst="ellipse">
            <a:avLst/>
          </a:prstGeom>
          <a:noFill/>
          <a:ln w="28575">
            <a:no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TextBox 26"/>
          <p:cNvSpPr txBox="1"/>
          <p:nvPr/>
        </p:nvSpPr>
        <p:spPr>
          <a:xfrm>
            <a:off x="5219542" y="2924944"/>
            <a:ext cx="3960970" cy="461665"/>
          </a:xfrm>
          <a:prstGeom prst="rect">
            <a:avLst/>
          </a:prstGeom>
          <a:noFill/>
        </p:spPr>
        <p:txBody>
          <a:bodyPr wrap="square" rtlCol="0">
            <a:spAutoFit/>
          </a:bodyPr>
          <a:lstStyle/>
          <a:p>
            <a:r>
              <a:rPr lang="en-US" altLang="zh-CN" sz="2400" dirty="0">
                <a:solidFill>
                  <a:srgbClr val="C00000"/>
                </a:solidFill>
              </a:rPr>
              <a:t>1         2           3            4</a:t>
            </a:r>
            <a:endParaRPr lang="zh-CN" altLang="en-US" sz="2400" dirty="0">
              <a:solidFill>
                <a:srgbClr val="C00000"/>
              </a:solidFill>
            </a:endParaRPr>
          </a:p>
        </p:txBody>
      </p:sp>
      <p:sp>
        <p:nvSpPr>
          <p:cNvPr id="28" name="TextBox 27"/>
          <p:cNvSpPr txBox="1"/>
          <p:nvPr/>
        </p:nvSpPr>
        <p:spPr>
          <a:xfrm>
            <a:off x="4499992" y="3193142"/>
            <a:ext cx="461665" cy="2246769"/>
          </a:xfrm>
          <a:prstGeom prst="rect">
            <a:avLst/>
          </a:prstGeom>
          <a:noFill/>
        </p:spPr>
        <p:txBody>
          <a:bodyPr vert="horz" wrap="square" rtlCol="0">
            <a:spAutoFit/>
          </a:bodyPr>
          <a:lstStyle/>
          <a:p>
            <a:r>
              <a:rPr lang="en-US" altLang="zh-CN" sz="2000" dirty="0">
                <a:solidFill>
                  <a:srgbClr val="C00000"/>
                </a:solidFill>
              </a:rPr>
              <a:t>1</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2</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3</a:t>
            </a:r>
            <a:endParaRPr lang="en-US" altLang="zh-CN" sz="2000" dirty="0">
              <a:solidFill>
                <a:srgbClr val="C00000"/>
              </a:solidFill>
            </a:endParaRPr>
          </a:p>
          <a:p>
            <a:endParaRPr lang="en-US" altLang="zh-CN" sz="2000" dirty="0">
              <a:solidFill>
                <a:srgbClr val="C00000"/>
              </a:solidFill>
            </a:endParaRPr>
          </a:p>
          <a:p>
            <a:r>
              <a:rPr lang="en-US" altLang="zh-CN" sz="2000" dirty="0">
                <a:solidFill>
                  <a:srgbClr val="C00000"/>
                </a:solidFill>
              </a:rPr>
              <a:t>4</a:t>
            </a:r>
            <a:endParaRPr lang="zh-CN" altLang="en-US" sz="2000" dirty="0">
              <a:solidFill>
                <a:srgbClr val="C0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37"/>
                                        </p:tgtEl>
                                        <p:attrNameLst>
                                          <p:attrName>style.visibility</p:attrName>
                                        </p:attrNameLst>
                                      </p:cBhvr>
                                      <p:to>
                                        <p:strVal val="visible"/>
                                      </p:to>
                                    </p:set>
                                    <p:animEffect transition="in" filter="dissolve">
                                      <p:cBhvr>
                                        <p:cTn id="7" dur="500"/>
                                        <p:tgtEl>
                                          <p:spTgt spid="197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日期占位符 3"/>
          <p:cNvSpPr>
            <a:spLocks noGrp="1"/>
          </p:cNvSpPr>
          <p:nvPr>
            <p:ph type="dt" sz="quarter" idx="10"/>
          </p:nvPr>
        </p:nvSpPr>
        <p:spPr>
          <a:xfrm>
            <a:off x="685800" y="6428184"/>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35F6FFD1-CE86-47C4-B7D1-B4E15F71AC35}" type="datetime1">
              <a:rPr lang="zh-CN" altLang="en-US" sz="1400" smtClean="0"/>
            </a:fld>
            <a:endParaRPr lang="en-US" altLang="zh-CN" sz="1400"/>
          </a:p>
        </p:txBody>
      </p:sp>
      <p:sp>
        <p:nvSpPr>
          <p:cNvPr id="12292" name="页脚占位符 4"/>
          <p:cNvSpPr>
            <a:spLocks noGrp="1"/>
          </p:cNvSpPr>
          <p:nvPr>
            <p:ph type="ftr" sz="quarter" idx="11"/>
          </p:nvPr>
        </p:nvSpPr>
        <p:spPr>
          <a:xfrm>
            <a:off x="3124200" y="6428184"/>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1400"/>
              <a:t>算法设计与分析</a:t>
            </a:r>
            <a:endParaRPr lang="en-US" altLang="zh-CN" sz="1400"/>
          </a:p>
        </p:txBody>
      </p:sp>
      <p:sp>
        <p:nvSpPr>
          <p:cNvPr id="12293" name="灯片编号占位符 5"/>
          <p:cNvSpPr>
            <a:spLocks noGrp="1"/>
          </p:cNvSpPr>
          <p:nvPr>
            <p:ph type="sldNum" sz="quarter" idx="12"/>
          </p:nvPr>
        </p:nvSpPr>
        <p:spPr>
          <a:xfrm>
            <a:off x="6553200" y="6428184"/>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FD16EB38-0C7D-4A3D-83D0-B09BA88EC508}" type="slidenum">
              <a:rPr lang="en-US" altLang="zh-CN" sz="1400" smtClean="0"/>
            </a:fld>
            <a:endParaRPr lang="en-US" altLang="zh-CN" sz="1400"/>
          </a:p>
        </p:txBody>
      </p:sp>
      <p:sp>
        <p:nvSpPr>
          <p:cNvPr id="12294" name="Rectangle 2"/>
          <p:cNvSpPr>
            <a:spLocks noGrp="1" noChangeArrowheads="1"/>
          </p:cNvSpPr>
          <p:nvPr>
            <p:ph type="title"/>
          </p:nvPr>
        </p:nvSpPr>
        <p:spPr>
          <a:xfrm>
            <a:off x="304800" y="550912"/>
            <a:ext cx="7772400" cy="609600"/>
          </a:xfrm>
        </p:spPr>
        <p:txBody>
          <a:bodyPr/>
          <a:lstStyle/>
          <a:p>
            <a:pPr eaLnBrk="1" hangingPunct="1"/>
            <a:r>
              <a:rPr lang="zh-CN" altLang="en-US" dirty="0"/>
              <a:t>算法总结</a:t>
            </a:r>
            <a:endParaRPr lang="zh-CN" altLang="en-US" dirty="0"/>
          </a:p>
        </p:txBody>
      </p:sp>
      <p:sp>
        <p:nvSpPr>
          <p:cNvPr id="12295" name="Rectangle 3"/>
          <p:cNvSpPr>
            <a:spLocks noGrp="1" noChangeArrowheads="1"/>
          </p:cNvSpPr>
          <p:nvPr>
            <p:ph type="body" idx="1"/>
          </p:nvPr>
        </p:nvSpPr>
        <p:spPr>
          <a:xfrm>
            <a:off x="533400" y="1106016"/>
            <a:ext cx="8001000" cy="990600"/>
          </a:xfrm>
        </p:spPr>
        <p:txBody>
          <a:bodyPr/>
          <a:lstStyle/>
          <a:p>
            <a:pPr eaLnBrk="1" hangingPunct="1"/>
            <a:r>
              <a:rPr lang="zh-CN" altLang="en-US" sz="2400" dirty="0">
                <a:solidFill>
                  <a:srgbClr val="FF0000"/>
                </a:solidFill>
                <a:ea typeface="楷体_GB2312" pitchFamily="49" charset="-122"/>
              </a:rPr>
              <a:t>结论：</a:t>
            </a:r>
            <a:r>
              <a:rPr lang="zh-CN" altLang="en-US" sz="2400" dirty="0"/>
              <a:t>算法是沿着对角线的顺序根据公式计算</a:t>
            </a:r>
            <a:r>
              <a:rPr lang="en-US" altLang="zh-CN" sz="2400" dirty="0"/>
              <a:t>m[</a:t>
            </a:r>
            <a:r>
              <a:rPr lang="en-US" altLang="zh-CN" sz="2400" dirty="0" err="1"/>
              <a:t>i,j</a:t>
            </a:r>
            <a:r>
              <a:rPr lang="en-US" altLang="zh-CN" sz="2400" dirty="0"/>
              <a:t>]</a:t>
            </a:r>
            <a:r>
              <a:rPr lang="zh-CN" altLang="en-US" sz="2400" dirty="0"/>
              <a:t>的。</a:t>
            </a:r>
            <a:endParaRPr lang="zh-CN" altLang="en-US" sz="2400" dirty="0"/>
          </a:p>
        </p:txBody>
      </p:sp>
      <p:graphicFrame>
        <p:nvGraphicFramePr>
          <p:cNvPr id="200708" name="Group 4"/>
          <p:cNvGraphicFramePr>
            <a:graphicFrameLocks noGrp="1"/>
          </p:cNvGraphicFramePr>
          <p:nvPr>
            <p:ph type="tbl" idx="1"/>
          </p:nvPr>
        </p:nvGraphicFramePr>
        <p:xfrm>
          <a:off x="1547813" y="1665758"/>
          <a:ext cx="6119812" cy="1150938"/>
        </p:xfrm>
        <a:graphic>
          <a:graphicData uri="http://schemas.openxmlformats.org/drawingml/2006/table">
            <a:tbl>
              <a:tblPr/>
              <a:tblGrid>
                <a:gridCol w="1035050"/>
                <a:gridCol w="1035050"/>
                <a:gridCol w="873125"/>
                <a:gridCol w="879475"/>
                <a:gridCol w="1033462"/>
                <a:gridCol w="1263650"/>
              </a:tblGrid>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A</a:t>
                      </a:r>
                      <a:r>
                        <a:rPr kumimoji="1" lang="en-US" altLang="zh-CN" sz="1800" b="1" i="0" u="none" strike="noStrike" cap="none" normalizeH="0" baseline="-25000" dirty="0">
                          <a:ln>
                            <a:noFill/>
                          </a:ln>
                          <a:solidFill>
                            <a:schemeClr val="tx1"/>
                          </a:solidFill>
                          <a:effectLst/>
                          <a:latin typeface="Times New Roman" panose="02020603050405020304" charset="0"/>
                          <a:ea typeface="宋体" panose="02010600030101010101" pitchFamily="2" charset="-122"/>
                        </a:rPr>
                        <a:t>1</a:t>
                      </a:r>
                      <a:endParaRPr kumimoji="1" lang="en-US" altLang="zh-CN" sz="1800" b="1" i="0" u="none" strike="noStrike" cap="none" normalizeH="0" baseline="-25000" dirty="0">
                        <a:ln>
                          <a:noFill/>
                        </a:ln>
                        <a:solidFill>
                          <a:schemeClr val="tx1"/>
                        </a:solidFill>
                        <a:effectLst/>
                        <a:latin typeface="Times New Roman" panose="02020603050405020304"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A</a:t>
                      </a:r>
                      <a:r>
                        <a:rPr kumimoji="1" lang="en-US" altLang="zh-CN" sz="1800" b="1" i="0" u="none" strike="noStrike" cap="none" normalizeH="0" baseline="-25000">
                          <a:ln>
                            <a:noFill/>
                          </a:ln>
                          <a:solidFill>
                            <a:schemeClr val="tx1"/>
                          </a:solidFill>
                          <a:effectLst/>
                          <a:latin typeface="Times New Roman" panose="02020603050405020304" charset="0"/>
                          <a:ea typeface="宋体" panose="02010600030101010101" pitchFamily="2" charset="-122"/>
                        </a:rPr>
                        <a:t>2</a:t>
                      </a:r>
                      <a:endParaRPr kumimoji="1" lang="en-US" altLang="zh-CN" sz="1800" b="1" i="0" u="none" strike="noStrike" cap="none" normalizeH="0" baseline="-25000">
                        <a:ln>
                          <a:noFill/>
                        </a:ln>
                        <a:solidFill>
                          <a:schemeClr val="tx1"/>
                        </a:solidFill>
                        <a:effectLst/>
                        <a:latin typeface="Times New Roman" panose="0202060305040502030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A</a:t>
                      </a:r>
                      <a:r>
                        <a:rPr kumimoji="1" lang="en-US" altLang="zh-CN" sz="1800" b="1" i="0" u="none" strike="noStrike" cap="none" normalizeH="0" baseline="-25000">
                          <a:ln>
                            <a:noFill/>
                          </a:ln>
                          <a:solidFill>
                            <a:schemeClr val="tx1"/>
                          </a:solidFill>
                          <a:effectLst/>
                          <a:latin typeface="Times New Roman" panose="02020603050405020304" charset="0"/>
                          <a:ea typeface="宋体" panose="02010600030101010101" pitchFamily="2" charset="-122"/>
                        </a:rPr>
                        <a:t>3</a:t>
                      </a:r>
                      <a:endParaRPr kumimoji="1" lang="en-US" altLang="zh-CN" sz="1800" b="1" i="0" u="none" strike="noStrike" cap="none" normalizeH="0" baseline="-25000">
                        <a:ln>
                          <a:noFill/>
                        </a:ln>
                        <a:solidFill>
                          <a:schemeClr val="tx1"/>
                        </a:solidFill>
                        <a:effectLst/>
                        <a:latin typeface="Times New Roman" panose="0202060305040502030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A</a:t>
                      </a:r>
                      <a:r>
                        <a:rPr kumimoji="1" lang="en-US" altLang="zh-CN" sz="1800" b="1" i="0" u="none" strike="noStrike" cap="none" normalizeH="0" baseline="-25000">
                          <a:ln>
                            <a:noFill/>
                          </a:ln>
                          <a:solidFill>
                            <a:schemeClr val="tx1"/>
                          </a:solidFill>
                          <a:effectLst/>
                          <a:latin typeface="Times New Roman" panose="02020603050405020304" charset="0"/>
                          <a:ea typeface="宋体" panose="02010600030101010101" pitchFamily="2" charset="-122"/>
                        </a:rPr>
                        <a:t>4</a:t>
                      </a:r>
                      <a:endParaRPr kumimoji="1" lang="en-US" altLang="zh-CN" sz="1800" b="1" i="0" u="none" strike="noStrike" cap="none" normalizeH="0" baseline="-25000">
                        <a:ln>
                          <a:noFill/>
                        </a:ln>
                        <a:solidFill>
                          <a:schemeClr val="tx1"/>
                        </a:solidFill>
                        <a:effectLst/>
                        <a:latin typeface="Times New Roman" panose="0202060305040502030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A</a:t>
                      </a:r>
                      <a:r>
                        <a:rPr kumimoji="1" lang="en-US" altLang="zh-CN" sz="1800" b="1" i="0" u="none" strike="noStrike" cap="none" normalizeH="0" baseline="-25000">
                          <a:ln>
                            <a:noFill/>
                          </a:ln>
                          <a:solidFill>
                            <a:schemeClr val="tx1"/>
                          </a:solidFill>
                          <a:effectLst/>
                          <a:latin typeface="Times New Roman" panose="02020603050405020304" charset="0"/>
                          <a:ea typeface="宋体" panose="02010600030101010101" pitchFamily="2" charset="-122"/>
                        </a:rPr>
                        <a:t>5</a:t>
                      </a:r>
                      <a:endParaRPr kumimoji="1" lang="en-US" altLang="zh-CN" sz="1800" b="1" i="0" u="none" strike="noStrike" cap="none" normalizeH="0" baseline="-25000">
                        <a:ln>
                          <a:noFill/>
                        </a:ln>
                        <a:solidFill>
                          <a:schemeClr val="tx1"/>
                        </a:solidFill>
                        <a:effectLst/>
                        <a:latin typeface="Times New Roman" panose="0202060305040502030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A</a:t>
                      </a:r>
                      <a:r>
                        <a:rPr kumimoji="1" lang="en-US" altLang="zh-CN" sz="1800" b="1" i="0" u="none" strike="noStrike" cap="none" normalizeH="0" baseline="-25000">
                          <a:ln>
                            <a:noFill/>
                          </a:ln>
                          <a:solidFill>
                            <a:schemeClr val="tx1"/>
                          </a:solidFill>
                          <a:effectLst/>
                          <a:latin typeface="Times New Roman" panose="02020603050405020304" charset="0"/>
                          <a:ea typeface="宋体" panose="02010600030101010101" pitchFamily="2" charset="-122"/>
                        </a:rPr>
                        <a:t>6</a:t>
                      </a:r>
                      <a:endParaRPr kumimoji="1" lang="en-US" altLang="zh-CN" sz="1800" b="1" i="0" u="none" strike="noStrike" cap="none" normalizeH="0" baseline="-25000">
                        <a:ln>
                          <a:noFill/>
                        </a:ln>
                        <a:solidFill>
                          <a:schemeClr val="tx1"/>
                        </a:solidFill>
                        <a:effectLst/>
                        <a:latin typeface="Times New Roman" panose="0202060305040502030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30</a:t>
                      </a:r>
                      <a:r>
                        <a:rPr kumimoji="1"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sym typeface="Symbol" panose="05050102010706020507" pitchFamily="18" charset="2"/>
                        </a:rPr>
                        <a:t>35</a:t>
                      </a:r>
                      <a:endParaRPr kumimoji="1"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35</a:t>
                      </a: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sym typeface="Symbol" panose="05050102010706020507" pitchFamily="18" charset="2"/>
                        </a:rPr>
                        <a:t></a:t>
                      </a: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15</a:t>
                      </a:r>
                      <a:endPar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15</a:t>
                      </a: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sym typeface="Symbol" panose="05050102010706020507" pitchFamily="18" charset="2"/>
                        </a:rPr>
                        <a:t></a:t>
                      </a: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5</a:t>
                      </a:r>
                      <a:endPar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5</a:t>
                      </a: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sym typeface="Symbol" panose="05050102010706020507" pitchFamily="18" charset="2"/>
                        </a:rPr>
                        <a:t></a:t>
                      </a: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10</a:t>
                      </a:r>
                      <a:endPar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10</a:t>
                      </a: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sym typeface="Symbol" panose="05050102010706020507" pitchFamily="18" charset="2"/>
                        </a:rPr>
                        <a:t></a:t>
                      </a:r>
                      <a:r>
                        <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20</a:t>
                      </a:r>
                      <a:endParaRPr kumimoji="1"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20</a:t>
                      </a:r>
                      <a:r>
                        <a:rPr kumimoji="1"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sym typeface="Symbol" panose="05050102010706020507" pitchFamily="18" charset="2"/>
                        </a:rPr>
                        <a:t></a:t>
                      </a:r>
                      <a:r>
                        <a:rPr kumimoji="1"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25</a:t>
                      </a:r>
                      <a:endParaRPr kumimoji="1"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graphicFrame>
        <p:nvGraphicFramePr>
          <p:cNvPr id="200731" name="Object 27"/>
          <p:cNvGraphicFramePr>
            <a:graphicFrameLocks noChangeAspect="1"/>
          </p:cNvGraphicFramePr>
          <p:nvPr/>
        </p:nvGraphicFramePr>
        <p:xfrm>
          <a:off x="501650" y="2960315"/>
          <a:ext cx="8201025" cy="1152525"/>
        </p:xfrm>
        <a:graphic>
          <a:graphicData uri="http://schemas.openxmlformats.org/presentationml/2006/ole">
            <mc:AlternateContent xmlns:mc="http://schemas.openxmlformats.org/markup-compatibility/2006">
              <mc:Choice xmlns:v="urn:schemas-microsoft-com:vml" Requires="v">
                <p:oleObj spid="_x0000_s31805" name="Equation" r:id="rId1" imgW="4800600" imgH="711200" progId="Equation.3">
                  <p:embed/>
                </p:oleObj>
              </mc:Choice>
              <mc:Fallback>
                <p:oleObj name="Equation" r:id="rId1" imgW="4800600" imgH="711200" progId="Equation.3">
                  <p:embed/>
                  <p:pic>
                    <p:nvPicPr>
                      <p:cNvPr id="0"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0" y="2960315"/>
                        <a:ext cx="8201025" cy="1152525"/>
                      </a:xfrm>
                      <a:prstGeom prst="rect">
                        <a:avLst/>
                      </a:prstGeom>
                      <a:solidFill>
                        <a:srgbClr val="99CCFF"/>
                      </a:solidFill>
                    </p:spPr>
                  </p:pic>
                </p:oleObj>
              </mc:Fallback>
            </mc:AlternateContent>
          </a:graphicData>
        </a:graphic>
      </p:graphicFrame>
      <p:pic>
        <p:nvPicPr>
          <p:cNvPr id="200732" name="Picture 28" descr="t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094559"/>
            <a:ext cx="8367712"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33" name="Rectangle 29"/>
          <p:cNvSpPr>
            <a:spLocks noChangeArrowheads="1"/>
          </p:cNvSpPr>
          <p:nvPr/>
        </p:nvSpPr>
        <p:spPr bwMode="auto">
          <a:xfrm>
            <a:off x="4876800" y="4980384"/>
            <a:ext cx="381000" cy="3048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 name="Rectangle 3"/>
          <p:cNvSpPr txBox="1">
            <a:spLocks noChangeArrowheads="1"/>
          </p:cNvSpPr>
          <p:nvPr/>
        </p:nvSpPr>
        <p:spPr bwMode="auto">
          <a:xfrm>
            <a:off x="695817" y="147464"/>
            <a:ext cx="7772400" cy="2057400"/>
          </a:xfrm>
          <a:prstGeom prst="rect">
            <a:avLst/>
          </a:prstGeom>
          <a:solidFill>
            <a:schemeClr val="bg1"/>
          </a:solidFill>
          <a:ln>
            <a:noFill/>
          </a:ln>
          <a:effectLst/>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20000"/>
              </a:lnSpc>
            </a:pPr>
            <a:r>
              <a:rPr lang="zh-CN" altLang="en-US" sz="2400" kern="0"/>
              <a:t>从算法</a:t>
            </a:r>
            <a:r>
              <a:rPr lang="en-US" altLang="zh-CN" sz="2400" kern="0"/>
              <a:t>matrixChain</a:t>
            </a:r>
            <a:r>
              <a:rPr lang="zh-CN" altLang="en-US" sz="2400" kern="0"/>
              <a:t>可以看出，该</a:t>
            </a:r>
            <a:r>
              <a:rPr lang="zh-CN" altLang="en-US" sz="2400" kern="0">
                <a:solidFill>
                  <a:srgbClr val="FF0000"/>
                </a:solidFill>
                <a:ea typeface="楷体_GB2312" pitchFamily="49" charset="-122"/>
              </a:rPr>
              <a:t>算法的有效性</a:t>
            </a:r>
            <a:r>
              <a:rPr lang="zh-CN" altLang="en-US" sz="2400" kern="0"/>
              <a:t>依赖于问题本身所具有的两个重要性质：</a:t>
            </a:r>
            <a:endParaRPr lang="zh-CN" altLang="en-US" sz="2400" kern="0"/>
          </a:p>
          <a:p>
            <a:pPr lvl="1">
              <a:lnSpc>
                <a:spcPct val="120000"/>
              </a:lnSpc>
            </a:pPr>
            <a:r>
              <a:rPr lang="zh-CN" altLang="en-US" sz="2000" kern="0">
                <a:solidFill>
                  <a:srgbClr val="000099"/>
                </a:solidFill>
                <a:ea typeface="楷体_GB2312" pitchFamily="49" charset="-122"/>
              </a:rPr>
              <a:t>最优子结构性质；</a:t>
            </a:r>
            <a:endParaRPr lang="zh-CN" altLang="en-US" sz="2000" kern="0">
              <a:solidFill>
                <a:srgbClr val="000099"/>
              </a:solidFill>
              <a:ea typeface="楷体_GB2312" pitchFamily="49" charset="-122"/>
            </a:endParaRPr>
          </a:p>
          <a:p>
            <a:pPr lvl="1">
              <a:lnSpc>
                <a:spcPct val="120000"/>
              </a:lnSpc>
            </a:pPr>
            <a:r>
              <a:rPr lang="zh-CN" altLang="en-US" sz="2000" kern="0">
                <a:solidFill>
                  <a:srgbClr val="000099"/>
                </a:solidFill>
                <a:ea typeface="楷体_GB2312" pitchFamily="49" charset="-122"/>
              </a:rPr>
              <a:t>子问题重叠性质。</a:t>
            </a:r>
            <a:endParaRPr lang="zh-CN" altLang="en-US" sz="2000" kern="0" dirty="0">
              <a:solidFill>
                <a:srgbClr val="000099"/>
              </a:solidFill>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0732"/>
                                        </p:tgtEl>
                                        <p:attrNameLst>
                                          <p:attrName>style.visibility</p:attrName>
                                        </p:attrNameLst>
                                      </p:cBhvr>
                                      <p:to>
                                        <p:strVal val="visible"/>
                                      </p:to>
                                    </p:set>
                                    <p:animEffect transition="in" filter="dissolve">
                                      <p:cBhvr>
                                        <p:cTn id="7" dur="500"/>
                                        <p:tgtEl>
                                          <p:spTgt spid="2007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0731"/>
                                        </p:tgtEl>
                                        <p:attrNameLst>
                                          <p:attrName>style.visibility</p:attrName>
                                        </p:attrNameLst>
                                      </p:cBhvr>
                                      <p:to>
                                        <p:strVal val="visible"/>
                                      </p:to>
                                    </p:set>
                                    <p:animEffect transition="in" filter="dissolve">
                                      <p:cBhvr>
                                        <p:cTn id="12" dur="500"/>
                                        <p:tgtEl>
                                          <p:spTgt spid="2007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0733"/>
                                        </p:tgtEl>
                                        <p:attrNameLst>
                                          <p:attrName>style.visibility</p:attrName>
                                        </p:attrNameLst>
                                      </p:cBhvr>
                                      <p:to>
                                        <p:strVal val="visible"/>
                                      </p:to>
                                    </p:set>
                                    <p:animEffect transition="in" filter="dissolve">
                                      <p:cBhvr>
                                        <p:cTn id="17" dur="500"/>
                                        <p:tgtEl>
                                          <p:spTgt spid="20073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33"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8926A929-136A-456D-9CEC-3E72D591185A}" type="slidenum">
              <a:rPr lang="en-US" altLang="zh-CN" sz="1400" smtClean="0"/>
            </a:fld>
            <a:endParaRPr lang="en-US" altLang="zh-CN" sz="1400"/>
          </a:p>
        </p:txBody>
      </p:sp>
      <p:sp>
        <p:nvSpPr>
          <p:cNvPr id="59397" name="Rectangle 2"/>
          <p:cNvSpPr>
            <a:spLocks noGrp="1" noChangeArrowheads="1"/>
          </p:cNvSpPr>
          <p:nvPr>
            <p:ph type="title"/>
          </p:nvPr>
        </p:nvSpPr>
        <p:spPr>
          <a:xfrm>
            <a:off x="616024" y="803176"/>
            <a:ext cx="7772400" cy="609600"/>
          </a:xfrm>
        </p:spPr>
        <p:txBody>
          <a:bodyPr/>
          <a:lstStyle/>
          <a:p>
            <a:pPr eaLnBrk="1" hangingPunct="1"/>
            <a:r>
              <a:rPr lang="zh-CN" altLang="en-US"/>
              <a:t>动态规划算法的基本要素</a:t>
            </a:r>
            <a:endParaRPr lang="zh-CN" altLang="en-US"/>
          </a:p>
        </p:txBody>
      </p:sp>
      <p:sp>
        <p:nvSpPr>
          <p:cNvPr id="201731" name="Rectangle 3"/>
          <p:cNvSpPr>
            <a:spLocks noGrp="1" noChangeArrowheads="1"/>
          </p:cNvSpPr>
          <p:nvPr>
            <p:ph type="body" idx="1"/>
          </p:nvPr>
        </p:nvSpPr>
        <p:spPr>
          <a:xfrm>
            <a:off x="609600" y="1628800"/>
            <a:ext cx="7848600" cy="3886200"/>
          </a:xfrm>
        </p:spPr>
        <p:txBody>
          <a:bodyPr/>
          <a:lstStyle/>
          <a:p>
            <a:pPr eaLnBrk="1" hangingPunct="1">
              <a:lnSpc>
                <a:spcPct val="120000"/>
              </a:lnSpc>
              <a:buFontTx/>
              <a:buNone/>
            </a:pPr>
            <a:r>
              <a:rPr lang="en-US" altLang="zh-CN" sz="2400" dirty="0">
                <a:solidFill>
                  <a:srgbClr val="C00000"/>
                </a:solidFill>
                <a:ea typeface="楷体_GB2312" pitchFamily="49" charset="-122"/>
              </a:rPr>
              <a:t>1</a:t>
            </a:r>
            <a:r>
              <a:rPr lang="zh-CN" altLang="en-US" sz="2400" dirty="0">
                <a:solidFill>
                  <a:srgbClr val="C00000"/>
                </a:solidFill>
                <a:ea typeface="楷体_GB2312" pitchFamily="49" charset="-122"/>
              </a:rPr>
              <a:t>、最优子结构</a:t>
            </a:r>
            <a:endParaRPr lang="zh-CN" altLang="en-US" sz="2400" dirty="0">
              <a:solidFill>
                <a:srgbClr val="C00000"/>
              </a:solidFill>
              <a:ea typeface="楷体_GB2312" pitchFamily="49" charset="-122"/>
            </a:endParaRPr>
          </a:p>
          <a:p>
            <a:pPr eaLnBrk="1" hangingPunct="1">
              <a:lnSpc>
                <a:spcPct val="120000"/>
              </a:lnSpc>
            </a:pPr>
            <a:r>
              <a:rPr lang="zh-CN" altLang="en-US" sz="2400" dirty="0"/>
              <a:t>当问题的最优解包含了其子问题的最优解时，这种性质称为</a:t>
            </a:r>
            <a:r>
              <a:rPr lang="zh-CN" altLang="en-US" sz="2400" dirty="0">
                <a:solidFill>
                  <a:srgbClr val="FF0000"/>
                </a:solidFill>
                <a:ea typeface="楷体_GB2312" pitchFamily="49" charset="-122"/>
              </a:rPr>
              <a:t>最优子结构性质</a:t>
            </a:r>
            <a:r>
              <a:rPr lang="zh-CN" altLang="en-US" sz="2400" dirty="0"/>
              <a:t>。问题的最优子结构性质提供了该问题可用动态规划法求解的重要线索。</a:t>
            </a:r>
            <a:endParaRPr lang="zh-CN" altLang="en-US" sz="2400" dirty="0"/>
          </a:p>
          <a:p>
            <a:pPr eaLnBrk="1" hangingPunct="1">
              <a:lnSpc>
                <a:spcPct val="120000"/>
              </a:lnSpc>
            </a:pPr>
            <a:r>
              <a:rPr lang="zh-CN" altLang="en-US" sz="2400" u="sng" dirty="0">
                <a:solidFill>
                  <a:srgbClr val="C00000"/>
                </a:solidFill>
                <a:ea typeface="楷体_GB2312" pitchFamily="49" charset="-122"/>
              </a:rPr>
              <a:t>例如</a:t>
            </a:r>
            <a:r>
              <a:rPr lang="zh-CN" altLang="en-US" sz="2400" dirty="0">
                <a:solidFill>
                  <a:srgbClr val="C00000"/>
                </a:solidFill>
                <a:ea typeface="楷体_GB2312" pitchFamily="49" charset="-122"/>
              </a:rPr>
              <a:t>，</a:t>
            </a:r>
            <a:r>
              <a:rPr lang="zh-CN" altLang="en-US" sz="2400" dirty="0"/>
              <a:t>在矩阵连乘积最优计算次序问题中，如果</a:t>
            </a:r>
            <a:r>
              <a:rPr lang="en-US" altLang="zh-CN" sz="2400" dirty="0"/>
              <a:t>A</a:t>
            </a:r>
            <a:r>
              <a:rPr lang="en-US" altLang="zh-CN" sz="2400" baseline="-25000" dirty="0"/>
              <a:t>1…n</a:t>
            </a:r>
            <a:r>
              <a:rPr lang="zh-CN" altLang="en-US" sz="2400" dirty="0"/>
              <a:t>的最优完全加括号方式在</a:t>
            </a:r>
            <a:r>
              <a:rPr lang="en-US" altLang="zh-CN" sz="2400" dirty="0" err="1"/>
              <a:t>A</a:t>
            </a:r>
            <a:r>
              <a:rPr lang="en-US" altLang="zh-CN" sz="2400" baseline="-25000" dirty="0" err="1"/>
              <a:t>k</a:t>
            </a:r>
            <a:r>
              <a:rPr lang="zh-CN" altLang="en-US" sz="2400" dirty="0"/>
              <a:t>和</a:t>
            </a:r>
            <a:r>
              <a:rPr lang="en-US" altLang="zh-CN" sz="2400" dirty="0"/>
              <a:t>A</a:t>
            </a:r>
            <a:r>
              <a:rPr lang="en-US" altLang="zh-CN" sz="2400" baseline="-25000" dirty="0"/>
              <a:t>k+1</a:t>
            </a:r>
            <a:r>
              <a:rPr lang="zh-CN" altLang="en-US" sz="2400" dirty="0"/>
              <a:t>之间</a:t>
            </a:r>
            <a:r>
              <a:rPr lang="zh-CN" altLang="en-US" sz="2400" dirty="0">
                <a:solidFill>
                  <a:srgbClr val="D60093"/>
                </a:solidFill>
                <a:ea typeface="楷体_GB2312" pitchFamily="49" charset="-122"/>
              </a:rPr>
              <a:t>将矩阵链断开</a:t>
            </a:r>
            <a:r>
              <a:rPr lang="zh-CN" altLang="en-US" sz="2400" dirty="0"/>
              <a:t>，则由该次序确定的子链</a:t>
            </a:r>
            <a:r>
              <a:rPr lang="en-US" altLang="zh-CN" sz="2400" dirty="0"/>
              <a:t>A</a:t>
            </a:r>
            <a:r>
              <a:rPr lang="en-US" altLang="zh-CN" sz="2400" baseline="-25000" dirty="0"/>
              <a:t>1…k</a:t>
            </a:r>
            <a:r>
              <a:rPr lang="zh-CN" altLang="en-US" sz="2400" dirty="0"/>
              <a:t>和</a:t>
            </a:r>
            <a:r>
              <a:rPr lang="en-US" altLang="zh-CN" sz="2400" dirty="0"/>
              <a:t>A</a:t>
            </a:r>
            <a:r>
              <a:rPr lang="en-US" altLang="zh-CN" sz="2400" baseline="-25000" dirty="0"/>
              <a:t>k+1…n</a:t>
            </a:r>
            <a:r>
              <a:rPr lang="zh-CN" altLang="en-US" sz="2400" dirty="0"/>
              <a:t>的完全加括号方式也是最优的。也就是说</a:t>
            </a:r>
            <a:r>
              <a:rPr lang="zh-CN" altLang="en-US" sz="2400" dirty="0">
                <a:solidFill>
                  <a:srgbClr val="FF0000"/>
                </a:solidFill>
                <a:ea typeface="楷体_GB2312" pitchFamily="49" charset="-122"/>
              </a:rPr>
              <a:t>该问题具有最优子结构性质</a:t>
            </a:r>
            <a:r>
              <a:rPr lang="zh-CN" altLang="en-US" sz="2400" dirty="0"/>
              <a:t>。</a:t>
            </a:r>
            <a:endParaRPr lang="zh-CN" altLang="en-US" sz="2400" dirty="0"/>
          </a:p>
        </p:txBody>
      </p:sp>
      <p:sp>
        <p:nvSpPr>
          <p:cNvPr id="201732" name="Text Box 4"/>
          <p:cNvSpPr txBox="1">
            <a:spLocks noChangeArrowheads="1"/>
          </p:cNvSpPr>
          <p:nvPr/>
        </p:nvSpPr>
        <p:spPr bwMode="auto">
          <a:xfrm>
            <a:off x="4343400" y="5515000"/>
            <a:ext cx="3886200" cy="51911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b="1">
                <a:solidFill>
                  <a:srgbClr val="FF0000"/>
                </a:solidFill>
                <a:ea typeface="楷体_GB2312" pitchFamily="49" charset="-122"/>
              </a:rPr>
              <a:t>((A</a:t>
            </a:r>
            <a:r>
              <a:rPr lang="en-US" altLang="zh-CN" sz="2800" b="1" baseline="-25000">
                <a:solidFill>
                  <a:srgbClr val="FF0000"/>
                </a:solidFill>
                <a:ea typeface="楷体_GB2312" pitchFamily="49" charset="-122"/>
              </a:rPr>
              <a:t>1</a:t>
            </a:r>
            <a:r>
              <a:rPr lang="en-US" altLang="zh-CN" sz="2800" b="1">
                <a:solidFill>
                  <a:srgbClr val="FF0000"/>
                </a:solidFill>
                <a:ea typeface="楷体_GB2312" pitchFamily="49" charset="-122"/>
              </a:rPr>
              <a:t>...A</a:t>
            </a:r>
            <a:r>
              <a:rPr lang="en-US" altLang="zh-CN" sz="2800" b="1" baseline="-25000">
                <a:solidFill>
                  <a:srgbClr val="FF0000"/>
                </a:solidFill>
                <a:ea typeface="楷体_GB2312" pitchFamily="49" charset="-122"/>
              </a:rPr>
              <a:t>k</a:t>
            </a:r>
            <a:r>
              <a:rPr lang="en-US" altLang="zh-CN" sz="2800" b="1">
                <a:solidFill>
                  <a:srgbClr val="FF0000"/>
                </a:solidFill>
                <a:ea typeface="楷体_GB2312" pitchFamily="49" charset="-122"/>
              </a:rPr>
              <a:t>)(A</a:t>
            </a:r>
            <a:r>
              <a:rPr lang="en-US" altLang="zh-CN" sz="2800" b="1" baseline="-25000">
                <a:solidFill>
                  <a:srgbClr val="FF0000"/>
                </a:solidFill>
                <a:ea typeface="楷体_GB2312" pitchFamily="49" charset="-122"/>
              </a:rPr>
              <a:t>k+1</a:t>
            </a:r>
            <a:r>
              <a:rPr lang="en-US" altLang="zh-CN" sz="2800" b="1">
                <a:solidFill>
                  <a:srgbClr val="FF0000"/>
                </a:solidFill>
                <a:ea typeface="楷体_GB2312" pitchFamily="49" charset="-122"/>
              </a:rPr>
              <a:t>...A</a:t>
            </a:r>
            <a:r>
              <a:rPr lang="en-US" altLang="zh-CN" sz="2800" b="1" baseline="-25000">
                <a:solidFill>
                  <a:srgbClr val="FF0000"/>
                </a:solidFill>
                <a:ea typeface="楷体_GB2312" pitchFamily="49" charset="-122"/>
              </a:rPr>
              <a:t>n</a:t>
            </a:r>
            <a:r>
              <a:rPr lang="en-US" altLang="zh-CN" sz="2800" b="1">
                <a:solidFill>
                  <a:srgbClr val="FF0000"/>
                </a:solidFill>
                <a:ea typeface="楷体_GB2312" pitchFamily="49" charset="-122"/>
              </a:rPr>
              <a:t>))</a:t>
            </a:r>
            <a:endParaRPr lang="en-US" altLang="zh-CN" sz="2800" b="1">
              <a:solidFill>
                <a:srgbClr val="FF0000"/>
              </a:solidFill>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dissolve">
                                      <p:cBhvr>
                                        <p:cTn id="7" dur="500"/>
                                        <p:tgtEl>
                                          <p:spTgt spid="201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1731">
                                            <p:txEl>
                                              <p:pRg st="1" end="1"/>
                                            </p:txEl>
                                          </p:spTgt>
                                        </p:tgtEl>
                                        <p:attrNameLst>
                                          <p:attrName>style.visibility</p:attrName>
                                        </p:attrNameLst>
                                      </p:cBhvr>
                                      <p:to>
                                        <p:strVal val="visible"/>
                                      </p:to>
                                    </p:set>
                                    <p:animEffect transition="in" filter="dissolve">
                                      <p:cBhvr>
                                        <p:cTn id="12" dur="500"/>
                                        <p:tgtEl>
                                          <p:spTgt spid="201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1731">
                                            <p:txEl>
                                              <p:pRg st="2" end="2"/>
                                            </p:txEl>
                                          </p:spTgt>
                                        </p:tgtEl>
                                        <p:attrNameLst>
                                          <p:attrName>style.visibility</p:attrName>
                                        </p:attrNameLst>
                                      </p:cBhvr>
                                      <p:to>
                                        <p:strVal val="visible"/>
                                      </p:to>
                                    </p:set>
                                    <p:animEffect transition="in" filter="dissolve">
                                      <p:cBhvr>
                                        <p:cTn id="17" dur="500"/>
                                        <p:tgtEl>
                                          <p:spTgt spid="201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1732"/>
                                        </p:tgtEl>
                                        <p:attrNameLst>
                                          <p:attrName>style.visibility</p:attrName>
                                        </p:attrNameLst>
                                      </p:cBhvr>
                                      <p:to>
                                        <p:strVal val="visible"/>
                                      </p:to>
                                    </p:set>
                                    <p:animEffect transition="in" filter="box(out)">
                                      <p:cBhvr>
                                        <p:cTn id="22" dur="500"/>
                                        <p:tgtEl>
                                          <p:spTgt spid="20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autoUpdateAnimBg="0" build="p"/>
      <p:bldP spid="20173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E4E3442B-946A-4EF4-BF1C-228BBE5946EC}" type="slidenum">
              <a:rPr lang="en-US" altLang="zh-CN" sz="1400" smtClean="0"/>
            </a:fld>
            <a:endParaRPr lang="en-US" altLang="zh-CN" sz="1400"/>
          </a:p>
        </p:txBody>
      </p:sp>
      <p:sp>
        <p:nvSpPr>
          <p:cNvPr id="31749" name="Rectangle 2"/>
          <p:cNvSpPr>
            <a:spLocks noGrp="1" noChangeArrowheads="1"/>
          </p:cNvSpPr>
          <p:nvPr>
            <p:ph type="title"/>
          </p:nvPr>
        </p:nvSpPr>
        <p:spPr>
          <a:xfrm>
            <a:off x="323850" y="260350"/>
            <a:ext cx="7772400" cy="1008063"/>
          </a:xfrm>
        </p:spPr>
        <p:txBody>
          <a:bodyPr/>
          <a:lstStyle/>
          <a:p>
            <a:pPr eaLnBrk="1" hangingPunct="1"/>
            <a:r>
              <a:rPr lang="zh-CN" altLang="en-US" u="sng">
                <a:solidFill>
                  <a:srgbClr val="000099"/>
                </a:solidFill>
                <a:ea typeface="楷体_GB2312" pitchFamily="49" charset="-122"/>
              </a:rPr>
              <a:t>预告</a:t>
            </a:r>
            <a:r>
              <a:rPr lang="zh-CN" altLang="en-US">
                <a:solidFill>
                  <a:srgbClr val="000099"/>
                </a:solidFill>
                <a:ea typeface="楷体_GB2312" pitchFamily="49" charset="-122"/>
              </a:rPr>
              <a:t>：</a:t>
            </a:r>
            <a:r>
              <a:rPr lang="zh-CN" altLang="en-US"/>
              <a:t>关于动态规划</a:t>
            </a:r>
            <a:endParaRPr lang="zh-CN" altLang="en-US"/>
          </a:p>
        </p:txBody>
      </p:sp>
      <p:sp>
        <p:nvSpPr>
          <p:cNvPr id="285699" name="Rectangle 3"/>
          <p:cNvSpPr>
            <a:spLocks noGrp="1" noChangeArrowheads="1"/>
          </p:cNvSpPr>
          <p:nvPr>
            <p:ph type="body" idx="1"/>
          </p:nvPr>
        </p:nvSpPr>
        <p:spPr>
          <a:xfrm>
            <a:off x="539750" y="1412875"/>
            <a:ext cx="8208963" cy="4968875"/>
          </a:xfrm>
        </p:spPr>
        <p:txBody>
          <a:bodyPr/>
          <a:lstStyle/>
          <a:p>
            <a:pPr eaLnBrk="1" hangingPunct="1">
              <a:lnSpc>
                <a:spcPct val="120000"/>
              </a:lnSpc>
            </a:pPr>
            <a:r>
              <a:rPr lang="zh-CN" altLang="en-US" dirty="0"/>
              <a:t>把一个很难解决的问题细心分解成一系列子问题（</a:t>
            </a:r>
            <a:r>
              <a:rPr lang="zh-CN" altLang="en-US" dirty="0">
                <a:solidFill>
                  <a:srgbClr val="FF0000"/>
                </a:solidFill>
                <a:ea typeface="楷体_GB2312" pitchFamily="49" charset="-122"/>
              </a:rPr>
              <a:t>性质不变、规模更小</a:t>
            </a:r>
            <a:r>
              <a:rPr lang="zh-CN" altLang="en-US" dirty="0"/>
              <a:t>），然后对越来越大的子问题集建立正确的解</a:t>
            </a:r>
            <a:r>
              <a:rPr lang="en-US" altLang="zh-CN" dirty="0"/>
              <a:t>……</a:t>
            </a:r>
            <a:endParaRPr lang="en-US" altLang="zh-CN" dirty="0"/>
          </a:p>
          <a:p>
            <a:pPr eaLnBrk="1" hangingPunct="1">
              <a:lnSpc>
                <a:spcPct val="120000"/>
              </a:lnSpc>
            </a:pPr>
            <a:r>
              <a:rPr lang="zh-CN" altLang="en-US" dirty="0"/>
              <a:t>与分治策略不同，动态规划是</a:t>
            </a:r>
            <a:r>
              <a:rPr lang="zh-CN" altLang="en-US" dirty="0">
                <a:ea typeface="黑体" panose="02010609060101010101" pitchFamily="2" charset="-122"/>
              </a:rPr>
              <a:t>接近蛮力搜索边缘的危险操作</a:t>
            </a:r>
            <a:r>
              <a:rPr lang="zh-CN" altLang="en-US" dirty="0"/>
              <a:t>：它穿过问题可行解的</a:t>
            </a:r>
            <a:r>
              <a:rPr lang="zh-CN" altLang="en-US" dirty="0">
                <a:solidFill>
                  <a:srgbClr val="D60093"/>
                </a:solidFill>
                <a:ea typeface="黑体" panose="02010609060101010101" pitchFamily="2" charset="-122"/>
              </a:rPr>
              <a:t>指数规模的集合</a:t>
            </a:r>
            <a:r>
              <a:rPr lang="zh-CN" altLang="en-US" dirty="0"/>
              <a:t>。</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dissolve">
                                      <p:cBhvr>
                                        <p:cTn id="7" dur="500"/>
                                        <p:tgtEl>
                                          <p:spTgt spid="285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5699">
                                            <p:txEl>
                                              <p:pRg st="1" end="1"/>
                                            </p:txEl>
                                          </p:spTgt>
                                        </p:tgtEl>
                                        <p:attrNameLst>
                                          <p:attrName>style.visibility</p:attrName>
                                        </p:attrNameLst>
                                      </p:cBhvr>
                                      <p:to>
                                        <p:strVal val="visible"/>
                                      </p:to>
                                    </p:set>
                                    <p:animEffect transition="in" filter="dissolve">
                                      <p:cBhvr>
                                        <p:cTn id="12" dur="500"/>
                                        <p:tgtEl>
                                          <p:spTgt spid="285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2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007EF145-F2A1-417C-A14C-359AD8F6B105}" type="slidenum">
              <a:rPr lang="en-US" altLang="zh-CN" sz="1400" smtClean="0"/>
            </a:fld>
            <a:endParaRPr lang="en-US" altLang="zh-CN" sz="1400"/>
          </a:p>
        </p:txBody>
      </p:sp>
      <p:sp>
        <p:nvSpPr>
          <p:cNvPr id="60421" name="Rectangle 2"/>
          <p:cNvSpPr>
            <a:spLocks noGrp="1" noChangeArrowheads="1"/>
          </p:cNvSpPr>
          <p:nvPr>
            <p:ph type="title"/>
          </p:nvPr>
        </p:nvSpPr>
        <p:spPr>
          <a:xfrm>
            <a:off x="304800" y="646584"/>
            <a:ext cx="7772400" cy="838200"/>
          </a:xfrm>
        </p:spPr>
        <p:txBody>
          <a:bodyPr/>
          <a:lstStyle/>
          <a:p>
            <a:pPr eaLnBrk="1" hangingPunct="1"/>
            <a:r>
              <a:rPr lang="en-US" altLang="zh-CN" dirty="0"/>
              <a:t>2</a:t>
            </a:r>
            <a:r>
              <a:rPr lang="zh-CN" altLang="en-US" dirty="0"/>
              <a:t>、重叠子问题</a:t>
            </a:r>
            <a:endParaRPr lang="zh-CN" altLang="en-US" dirty="0"/>
          </a:p>
        </p:txBody>
      </p:sp>
      <p:sp>
        <p:nvSpPr>
          <p:cNvPr id="205827" name="Rectangle 3"/>
          <p:cNvSpPr>
            <a:spLocks noGrp="1" noChangeArrowheads="1"/>
          </p:cNvSpPr>
          <p:nvPr>
            <p:ph type="body" idx="1"/>
          </p:nvPr>
        </p:nvSpPr>
        <p:spPr>
          <a:xfrm>
            <a:off x="533400" y="1500336"/>
            <a:ext cx="7924800" cy="4953000"/>
          </a:xfrm>
        </p:spPr>
        <p:txBody>
          <a:bodyPr/>
          <a:lstStyle/>
          <a:p>
            <a:pPr eaLnBrk="1" hangingPunct="1">
              <a:lnSpc>
                <a:spcPct val="120000"/>
              </a:lnSpc>
            </a:pPr>
            <a:r>
              <a:rPr lang="zh-CN" altLang="en-US" sz="2400" dirty="0">
                <a:solidFill>
                  <a:srgbClr val="D60093"/>
                </a:solidFill>
                <a:ea typeface="黑体" panose="02010609060101010101" pitchFamily="2" charset="-122"/>
              </a:rPr>
              <a:t>递归方法</a:t>
            </a:r>
            <a:r>
              <a:rPr lang="zh-CN" altLang="en-US" sz="2400" dirty="0"/>
              <a:t>求解问题时，每次产生的子问题并不总是新问题，有些子问题被反复计算多次。这种性质称为</a:t>
            </a:r>
            <a:r>
              <a:rPr lang="zh-CN" altLang="en-US" sz="2400" dirty="0">
                <a:solidFill>
                  <a:srgbClr val="FF0000"/>
                </a:solidFill>
                <a:ea typeface="楷体_GB2312" pitchFamily="49" charset="-122"/>
              </a:rPr>
              <a:t>子问题的重叠性质</a:t>
            </a:r>
            <a:r>
              <a:rPr lang="zh-CN" altLang="en-US" sz="2400" dirty="0"/>
              <a:t>。</a:t>
            </a:r>
            <a:endParaRPr lang="zh-CN" altLang="en-US" sz="2400" dirty="0"/>
          </a:p>
          <a:p>
            <a:pPr eaLnBrk="1" hangingPunct="1">
              <a:lnSpc>
                <a:spcPct val="120000"/>
              </a:lnSpc>
            </a:pPr>
            <a:r>
              <a:rPr lang="zh-CN" altLang="en-US" sz="2400" dirty="0"/>
              <a:t>动态规划算法</a:t>
            </a:r>
            <a:r>
              <a:rPr lang="zh-CN" altLang="en-US" sz="2400" dirty="0">
                <a:solidFill>
                  <a:srgbClr val="C00000"/>
                </a:solidFill>
                <a:ea typeface="楷体_GB2312" pitchFamily="49" charset="-122"/>
              </a:rPr>
              <a:t>自顶向下</a:t>
            </a:r>
            <a:r>
              <a:rPr lang="zh-CN" altLang="en-US" sz="2400" dirty="0"/>
              <a:t>求解问题时，每次产生的子问题并不总是新问题，但是对每一个子问题只解一次，而后将其解保存在一个表格中，当再次需要解此子问题时，只是简单地用</a:t>
            </a:r>
            <a:r>
              <a:rPr lang="zh-CN" altLang="en-US" sz="2400" dirty="0">
                <a:solidFill>
                  <a:srgbClr val="C00000"/>
                </a:solidFill>
                <a:ea typeface="楷体_GB2312" pitchFamily="49" charset="-122"/>
              </a:rPr>
              <a:t>常数时间</a:t>
            </a:r>
            <a:r>
              <a:rPr lang="zh-CN" altLang="en-US" sz="2400" dirty="0"/>
              <a:t>查看一下结果。</a:t>
            </a:r>
            <a:endParaRPr lang="zh-CN" altLang="en-US" sz="2400" dirty="0"/>
          </a:p>
          <a:p>
            <a:pPr eaLnBrk="1" hangingPunct="1">
              <a:lnSpc>
                <a:spcPct val="120000"/>
              </a:lnSpc>
            </a:pPr>
            <a:r>
              <a:rPr lang="zh-CN" altLang="en-US" sz="2400" dirty="0"/>
              <a:t>通常，不同的子问题个数随问题的大小呈多项式增长。因此用动态规划算法只需要</a:t>
            </a:r>
            <a:r>
              <a:rPr lang="zh-CN" altLang="en-US" sz="2400" dirty="0">
                <a:solidFill>
                  <a:srgbClr val="C00000"/>
                </a:solidFill>
                <a:ea typeface="黑体" panose="02010609060101010101" pitchFamily="2" charset="-122"/>
              </a:rPr>
              <a:t>多项式时间</a:t>
            </a:r>
            <a:r>
              <a:rPr lang="zh-CN" altLang="en-US" sz="2400" dirty="0"/>
              <a:t>，从而获得较高的解题效率。</a:t>
            </a:r>
            <a:endParaRPr lang="zh-CN" altLang="en-US"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slide(fromBottom)">
                                      <p:cBhvr>
                                        <p:cTn id="7" dur="500"/>
                                        <p:tgtEl>
                                          <p:spTgt spid="205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5827">
                                            <p:txEl>
                                              <p:pRg st="1" end="1"/>
                                            </p:txEl>
                                          </p:spTgt>
                                        </p:tgtEl>
                                        <p:attrNameLst>
                                          <p:attrName>style.visibility</p:attrName>
                                        </p:attrNameLst>
                                      </p:cBhvr>
                                      <p:to>
                                        <p:strVal val="visible"/>
                                      </p:to>
                                    </p:set>
                                    <p:animEffect transition="in" filter="slide(fromBottom)">
                                      <p:cBhvr>
                                        <p:cTn id="12" dur="500"/>
                                        <p:tgtEl>
                                          <p:spTgt spid="205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5827">
                                            <p:txEl>
                                              <p:pRg st="2" end="2"/>
                                            </p:txEl>
                                          </p:spTgt>
                                        </p:tgtEl>
                                        <p:attrNameLst>
                                          <p:attrName>style.visibility</p:attrName>
                                        </p:attrNameLst>
                                      </p:cBhvr>
                                      <p:to>
                                        <p:strVal val="visible"/>
                                      </p:to>
                                    </p:set>
                                    <p:animEffect transition="in" filter="slide(fromBottom)">
                                      <p:cBhvr>
                                        <p:cTn id="17" dur="500"/>
                                        <p:tgtEl>
                                          <p:spTgt spid="205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思考题：</a:t>
            </a:r>
            <a:r>
              <a:rPr lang="zh-CN" altLang="en-US" sz="4000" b="0" dirty="0"/>
              <a:t>最长的滑雪路径</a:t>
            </a:r>
            <a:r>
              <a:rPr lang="en-US" altLang="zh-CN" sz="4000" b="0" dirty="0"/>
              <a:t>(Longest Run on a Snowboard, </a:t>
            </a:r>
            <a:r>
              <a:rPr lang="en-US" altLang="zh-CN" sz="4000" b="0" dirty="0" err="1"/>
              <a:t>UVa</a:t>
            </a:r>
            <a:r>
              <a:rPr lang="en-US" altLang="zh-CN" sz="4000" b="0" dirty="0"/>
              <a:t> 10285)</a:t>
            </a:r>
            <a:endParaRPr lang="zh-CN" altLang="en-US" sz="4000" dirty="0"/>
          </a:p>
        </p:txBody>
      </p:sp>
      <p:sp>
        <p:nvSpPr>
          <p:cNvPr id="4" name="灯片编号占位符 3"/>
          <p:cNvSpPr>
            <a:spLocks noGrp="1"/>
          </p:cNvSpPr>
          <p:nvPr>
            <p:ph type="sldNum" sz="quarter" idx="12"/>
          </p:nvPr>
        </p:nvSpPr>
        <p:spPr/>
        <p:txBody>
          <a:bodyPr/>
          <a:lstStyle/>
          <a:p>
            <a:fld id="{E1634FA0-8CA8-49E9-8142-6CBD37B8AABA}" type="slidenum">
              <a:rPr lang="zh-CN" altLang="en-US" smtClean="0">
                <a:solidFill>
                  <a:srgbClr val="000000"/>
                </a:solidFill>
              </a:rPr>
            </a:fld>
            <a:endParaRPr lang="en-US" altLang="zh-CN">
              <a:solidFill>
                <a:srgbClr val="000000"/>
              </a:solidFill>
            </a:endParaRPr>
          </a:p>
        </p:txBody>
      </p:sp>
      <p:pic>
        <p:nvPicPr>
          <p:cNvPr id="5" name="图片 4"/>
          <p:cNvPicPr>
            <a:picLocks noChangeAspect="1" noChangeArrowheads="1"/>
          </p:cNvPicPr>
          <p:nvPr/>
        </p:nvPicPr>
        <p:blipFill>
          <a:blip r:embed="rId1"/>
          <a:srcRect/>
          <a:stretch>
            <a:fillRect/>
          </a:stretch>
        </p:blipFill>
        <p:spPr>
          <a:xfrm>
            <a:off x="2176767" y="2060848"/>
            <a:ext cx="4771497" cy="3384376"/>
          </a:xfrm>
          <a:prstGeom prst="rect">
            <a:avLst/>
          </a:prstGeom>
          <a:noFill/>
          <a:ln>
            <a:noFill/>
          </a:ln>
        </p:spPr>
      </p:pic>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61214C6-B9CB-461D-9F9B-77384C08CACC}" type="slidenum">
              <a:rPr lang="zh-CN" altLang="en-US"/>
            </a:fld>
            <a:endParaRPr lang="en-US" altLang="zh-CN"/>
          </a:p>
        </p:txBody>
      </p:sp>
      <p:sp>
        <p:nvSpPr>
          <p:cNvPr id="388099" name="Text Box 3"/>
          <p:cNvSpPr txBox="1">
            <a:spLocks noGrp="1" noChangeArrowheads="1"/>
          </p:cNvSpPr>
          <p:nvPr>
            <p:ph type="body" idx="1"/>
          </p:nvPr>
        </p:nvSpPr>
        <p:spPr>
          <a:xfrm>
            <a:off x="251520" y="1412776"/>
            <a:ext cx="8460432" cy="5616624"/>
          </a:xfrm>
          <a:noFill/>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a:lnSpc>
                <a:spcPts val="4000"/>
              </a:lnSpc>
              <a:spcBef>
                <a:spcPct val="0"/>
              </a:spcBef>
              <a:buClr>
                <a:schemeClr val="accent2"/>
              </a:buClr>
            </a:pPr>
            <a:r>
              <a:rPr kumimoji="0" lang="zh-CN" altLang="en-US" sz="2800" dirty="0">
                <a:latin typeface="Arial" panose="020B0604020202020204" pitchFamily="34" charset="0"/>
                <a:ea typeface="楷体_GB2312" pitchFamily="49" charset="-122"/>
              </a:rPr>
              <a:t>若给定序列</a:t>
            </a:r>
            <a:r>
              <a:rPr kumimoji="0" lang="en-US" altLang="zh-CN" sz="2800" dirty="0">
                <a:solidFill>
                  <a:srgbClr val="C00000"/>
                </a:solidFill>
                <a:latin typeface="Arial" panose="020B0604020202020204" pitchFamily="34" charset="0"/>
                <a:ea typeface="楷体_GB2312" pitchFamily="49" charset="-122"/>
              </a:rPr>
              <a:t>X={x</a:t>
            </a:r>
            <a:r>
              <a:rPr kumimoji="0" lang="en-US" altLang="zh-CN" sz="2800" baseline="-25000" dirty="0">
                <a:solidFill>
                  <a:srgbClr val="C00000"/>
                </a:solidFill>
                <a:latin typeface="Arial" panose="020B0604020202020204" pitchFamily="34" charset="0"/>
                <a:ea typeface="楷体_GB2312" pitchFamily="49" charset="-122"/>
              </a:rPr>
              <a:t>1</a:t>
            </a:r>
            <a:r>
              <a:rPr kumimoji="0" lang="en-US" altLang="zh-CN" sz="2800" dirty="0">
                <a:solidFill>
                  <a:srgbClr val="C00000"/>
                </a:solidFill>
                <a:latin typeface="Arial" panose="020B0604020202020204" pitchFamily="34" charset="0"/>
                <a:ea typeface="楷体_GB2312" pitchFamily="49" charset="-122"/>
              </a:rPr>
              <a:t>,x</a:t>
            </a:r>
            <a:r>
              <a:rPr kumimoji="0" lang="en-US" altLang="zh-CN" sz="2800" baseline="-25000" dirty="0">
                <a:solidFill>
                  <a:srgbClr val="C00000"/>
                </a:solidFill>
                <a:latin typeface="Arial" panose="020B0604020202020204" pitchFamily="34" charset="0"/>
                <a:ea typeface="楷体_GB2312" pitchFamily="49" charset="-122"/>
              </a:rPr>
              <a:t>2</a:t>
            </a:r>
            <a:r>
              <a:rPr kumimoji="0" lang="en-US" altLang="zh-CN" sz="2800" dirty="0">
                <a:solidFill>
                  <a:srgbClr val="C00000"/>
                </a:solidFill>
                <a:latin typeface="Arial" panose="020B0604020202020204" pitchFamily="34" charset="0"/>
                <a:ea typeface="楷体_GB2312" pitchFamily="49" charset="-122"/>
              </a:rPr>
              <a:t>,…,</a:t>
            </a:r>
            <a:r>
              <a:rPr kumimoji="0" lang="en-US" altLang="zh-CN" sz="2800" dirty="0" err="1">
                <a:solidFill>
                  <a:srgbClr val="C00000"/>
                </a:solidFill>
                <a:latin typeface="Arial" panose="020B0604020202020204" pitchFamily="34" charset="0"/>
                <a:ea typeface="楷体_GB2312" pitchFamily="49" charset="-122"/>
              </a:rPr>
              <a:t>x</a:t>
            </a:r>
            <a:r>
              <a:rPr kumimoji="0" lang="en-US" altLang="zh-CN" sz="2800" baseline="-25000" dirty="0" err="1">
                <a:solidFill>
                  <a:srgbClr val="C00000"/>
                </a:solidFill>
                <a:latin typeface="Arial" panose="020B0604020202020204" pitchFamily="34" charset="0"/>
                <a:ea typeface="楷体_GB2312" pitchFamily="49" charset="-122"/>
              </a:rPr>
              <a:t>m</a:t>
            </a:r>
            <a:r>
              <a:rPr kumimoji="0" lang="en-US" altLang="zh-CN" sz="2800" dirty="0">
                <a:solidFill>
                  <a:srgbClr val="C00000"/>
                </a:solidFill>
                <a:latin typeface="Arial" panose="020B0604020202020204" pitchFamily="34" charset="0"/>
                <a:ea typeface="楷体_GB2312" pitchFamily="49" charset="-122"/>
              </a:rPr>
              <a:t>}</a:t>
            </a:r>
            <a:r>
              <a:rPr kumimoji="0" lang="zh-CN" altLang="en-US" sz="2800" dirty="0">
                <a:latin typeface="Arial" panose="020B0604020202020204" pitchFamily="34" charset="0"/>
                <a:ea typeface="楷体_GB2312" pitchFamily="49" charset="-122"/>
              </a:rPr>
              <a:t>，则另一序列</a:t>
            </a:r>
            <a:r>
              <a:rPr kumimoji="0" lang="en-US" altLang="zh-CN" sz="2800" dirty="0">
                <a:solidFill>
                  <a:srgbClr val="C00000"/>
                </a:solidFill>
                <a:latin typeface="Arial" panose="020B0604020202020204" pitchFamily="34" charset="0"/>
                <a:ea typeface="楷体_GB2312" pitchFamily="49" charset="-122"/>
              </a:rPr>
              <a:t>Z={z</a:t>
            </a:r>
            <a:r>
              <a:rPr kumimoji="0" lang="en-US" altLang="zh-CN" sz="2800" baseline="-25000" dirty="0">
                <a:solidFill>
                  <a:srgbClr val="C00000"/>
                </a:solidFill>
                <a:latin typeface="Arial" panose="020B0604020202020204" pitchFamily="34" charset="0"/>
                <a:ea typeface="楷体_GB2312" pitchFamily="49" charset="-122"/>
              </a:rPr>
              <a:t>1</a:t>
            </a:r>
            <a:r>
              <a:rPr kumimoji="0" lang="en-US" altLang="zh-CN" sz="2800" dirty="0">
                <a:solidFill>
                  <a:srgbClr val="C00000"/>
                </a:solidFill>
                <a:latin typeface="Arial" panose="020B0604020202020204" pitchFamily="34" charset="0"/>
                <a:ea typeface="楷体_GB2312" pitchFamily="49" charset="-122"/>
              </a:rPr>
              <a:t>,z</a:t>
            </a:r>
            <a:r>
              <a:rPr kumimoji="0" lang="en-US" altLang="zh-CN" sz="2800" baseline="-25000" dirty="0">
                <a:solidFill>
                  <a:srgbClr val="C00000"/>
                </a:solidFill>
                <a:latin typeface="Arial" panose="020B0604020202020204" pitchFamily="34" charset="0"/>
                <a:ea typeface="楷体_GB2312" pitchFamily="49" charset="-122"/>
              </a:rPr>
              <a:t>2</a:t>
            </a:r>
            <a:r>
              <a:rPr kumimoji="0" lang="en-US" altLang="zh-CN" sz="2800" dirty="0">
                <a:solidFill>
                  <a:srgbClr val="C00000"/>
                </a:solidFill>
                <a:latin typeface="Arial" panose="020B0604020202020204" pitchFamily="34" charset="0"/>
                <a:ea typeface="楷体_GB2312" pitchFamily="49" charset="-122"/>
              </a:rPr>
              <a:t>,…,</a:t>
            </a:r>
            <a:r>
              <a:rPr kumimoji="0" lang="en-US" altLang="zh-CN" sz="2800" dirty="0" err="1">
                <a:solidFill>
                  <a:srgbClr val="C00000"/>
                </a:solidFill>
                <a:latin typeface="Arial" panose="020B0604020202020204" pitchFamily="34" charset="0"/>
                <a:ea typeface="楷体_GB2312" pitchFamily="49" charset="-122"/>
              </a:rPr>
              <a:t>z</a:t>
            </a:r>
            <a:r>
              <a:rPr kumimoji="0" lang="en-US" altLang="zh-CN" sz="2800" baseline="-25000" dirty="0" err="1">
                <a:solidFill>
                  <a:srgbClr val="C00000"/>
                </a:solidFill>
                <a:latin typeface="Arial" panose="020B0604020202020204" pitchFamily="34" charset="0"/>
                <a:ea typeface="楷体_GB2312" pitchFamily="49" charset="-122"/>
              </a:rPr>
              <a:t>k</a:t>
            </a:r>
            <a:r>
              <a:rPr kumimoji="0" lang="en-US" altLang="zh-CN" sz="2800" dirty="0">
                <a:solidFill>
                  <a:srgbClr val="C00000"/>
                </a:solidFill>
                <a:latin typeface="Arial" panose="020B0604020202020204" pitchFamily="34" charset="0"/>
                <a:ea typeface="楷体_GB2312" pitchFamily="49" charset="-122"/>
              </a:rPr>
              <a:t>}</a:t>
            </a:r>
            <a:r>
              <a:rPr kumimoji="0" lang="zh-CN" altLang="en-US" sz="2800" dirty="0">
                <a:latin typeface="Arial" panose="020B0604020202020204" pitchFamily="34" charset="0"/>
                <a:ea typeface="楷体_GB2312" pitchFamily="49" charset="-122"/>
              </a:rPr>
              <a:t>，是</a:t>
            </a:r>
            <a:r>
              <a:rPr kumimoji="0" lang="en-US" altLang="zh-CN" sz="2800" dirty="0">
                <a:latin typeface="Arial" panose="020B0604020202020204" pitchFamily="34" charset="0"/>
                <a:ea typeface="楷体_GB2312" pitchFamily="49" charset="-122"/>
              </a:rPr>
              <a:t>X</a:t>
            </a:r>
            <a:r>
              <a:rPr kumimoji="0" lang="zh-CN" altLang="en-US" sz="2800" dirty="0">
                <a:latin typeface="Arial" panose="020B0604020202020204" pitchFamily="34" charset="0"/>
                <a:ea typeface="楷体_GB2312" pitchFamily="49" charset="-122"/>
              </a:rPr>
              <a:t>的子序列是指存在一个严格递增下标序列</a:t>
            </a:r>
            <a:r>
              <a:rPr kumimoji="0" lang="en-US" altLang="zh-CN" sz="2800" dirty="0">
                <a:solidFill>
                  <a:srgbClr val="C00000"/>
                </a:solidFill>
                <a:latin typeface="Arial" panose="020B0604020202020204" pitchFamily="34" charset="0"/>
                <a:ea typeface="楷体_GB2312" pitchFamily="49" charset="-122"/>
              </a:rPr>
              <a:t>{i</a:t>
            </a:r>
            <a:r>
              <a:rPr kumimoji="0" lang="en-US" altLang="zh-CN" sz="2800" baseline="-25000" dirty="0">
                <a:solidFill>
                  <a:srgbClr val="C00000"/>
                </a:solidFill>
                <a:latin typeface="Arial" panose="020B0604020202020204" pitchFamily="34" charset="0"/>
                <a:ea typeface="楷体_GB2312" pitchFamily="49" charset="-122"/>
              </a:rPr>
              <a:t>1</a:t>
            </a:r>
            <a:r>
              <a:rPr kumimoji="0" lang="en-US" altLang="zh-CN" sz="2800" dirty="0">
                <a:solidFill>
                  <a:srgbClr val="C00000"/>
                </a:solidFill>
                <a:latin typeface="Arial" panose="020B0604020202020204" pitchFamily="34" charset="0"/>
                <a:ea typeface="楷体_GB2312" pitchFamily="49" charset="-122"/>
              </a:rPr>
              <a:t>,i</a:t>
            </a:r>
            <a:r>
              <a:rPr kumimoji="0" lang="en-US" altLang="zh-CN" sz="2800" baseline="-25000" dirty="0">
                <a:solidFill>
                  <a:srgbClr val="C00000"/>
                </a:solidFill>
                <a:latin typeface="Arial" panose="020B0604020202020204" pitchFamily="34" charset="0"/>
                <a:ea typeface="楷体_GB2312" pitchFamily="49" charset="-122"/>
              </a:rPr>
              <a:t>2</a:t>
            </a:r>
            <a:r>
              <a:rPr kumimoji="0" lang="en-US" altLang="zh-CN" sz="2800" dirty="0">
                <a:solidFill>
                  <a:srgbClr val="C00000"/>
                </a:solidFill>
                <a:latin typeface="Arial" panose="020B0604020202020204" pitchFamily="34" charset="0"/>
                <a:ea typeface="楷体_GB2312" pitchFamily="49" charset="-122"/>
              </a:rPr>
              <a:t>,…,</a:t>
            </a:r>
            <a:r>
              <a:rPr kumimoji="0" lang="en-US" altLang="zh-CN" sz="2800" dirty="0" err="1">
                <a:solidFill>
                  <a:srgbClr val="C00000"/>
                </a:solidFill>
                <a:latin typeface="Arial" panose="020B0604020202020204" pitchFamily="34" charset="0"/>
                <a:ea typeface="楷体_GB2312" pitchFamily="49" charset="-122"/>
              </a:rPr>
              <a:t>i</a:t>
            </a:r>
            <a:r>
              <a:rPr kumimoji="0" lang="en-US" altLang="zh-CN" sz="2800" baseline="-25000" dirty="0" err="1">
                <a:solidFill>
                  <a:srgbClr val="C00000"/>
                </a:solidFill>
                <a:latin typeface="Arial" panose="020B0604020202020204" pitchFamily="34" charset="0"/>
                <a:ea typeface="楷体_GB2312" pitchFamily="49" charset="-122"/>
              </a:rPr>
              <a:t>k</a:t>
            </a:r>
            <a:r>
              <a:rPr kumimoji="0" lang="en-US" altLang="zh-CN" sz="2800" dirty="0">
                <a:solidFill>
                  <a:srgbClr val="C00000"/>
                </a:solidFill>
                <a:latin typeface="Arial" panose="020B0604020202020204" pitchFamily="34" charset="0"/>
                <a:ea typeface="楷体_GB2312" pitchFamily="49" charset="-122"/>
              </a:rPr>
              <a:t>}</a:t>
            </a:r>
            <a:r>
              <a:rPr kumimoji="0" lang="zh-CN" altLang="en-US" sz="2800" dirty="0">
                <a:latin typeface="Arial" panose="020B0604020202020204" pitchFamily="34" charset="0"/>
                <a:ea typeface="楷体_GB2312" pitchFamily="49" charset="-122"/>
              </a:rPr>
              <a:t>使得对于所有</a:t>
            </a:r>
            <a:r>
              <a:rPr kumimoji="0" lang="en-US" altLang="zh-CN" sz="2800" dirty="0">
                <a:latin typeface="Arial" panose="020B0604020202020204" pitchFamily="34" charset="0"/>
                <a:ea typeface="楷体_GB2312" pitchFamily="49" charset="-122"/>
              </a:rPr>
              <a:t>j=1,2,…,k</a:t>
            </a:r>
            <a:r>
              <a:rPr kumimoji="0" lang="zh-CN" altLang="en-US" sz="2800" dirty="0">
                <a:latin typeface="Arial" panose="020B0604020202020204" pitchFamily="34" charset="0"/>
                <a:ea typeface="楷体_GB2312" pitchFamily="49" charset="-122"/>
              </a:rPr>
              <a:t>有：</a:t>
            </a:r>
            <a:r>
              <a:rPr kumimoji="0" lang="en-US" altLang="zh-CN" sz="2800" dirty="0" err="1">
                <a:solidFill>
                  <a:srgbClr val="C00000"/>
                </a:solidFill>
                <a:latin typeface="Arial" panose="020B0604020202020204" pitchFamily="34" charset="0"/>
                <a:ea typeface="楷体_GB2312" pitchFamily="49" charset="-122"/>
              </a:rPr>
              <a:t>z</a:t>
            </a:r>
            <a:r>
              <a:rPr kumimoji="0" lang="en-US" altLang="zh-CN" sz="2800" baseline="-25000" dirty="0" err="1">
                <a:solidFill>
                  <a:srgbClr val="C00000"/>
                </a:solidFill>
                <a:latin typeface="Arial" panose="020B0604020202020204" pitchFamily="34" charset="0"/>
                <a:ea typeface="楷体_GB2312" pitchFamily="49" charset="-122"/>
              </a:rPr>
              <a:t>j</a:t>
            </a:r>
            <a:r>
              <a:rPr kumimoji="0" lang="en-US" altLang="zh-CN" sz="2800" dirty="0">
                <a:solidFill>
                  <a:srgbClr val="C00000"/>
                </a:solidFill>
                <a:latin typeface="Arial" panose="020B0604020202020204" pitchFamily="34" charset="0"/>
                <a:ea typeface="楷体_GB2312" pitchFamily="49" charset="-122"/>
              </a:rPr>
              <a:t>=</a:t>
            </a:r>
            <a:r>
              <a:rPr kumimoji="0" lang="en-US" altLang="zh-CN" sz="2800" dirty="0" err="1">
                <a:solidFill>
                  <a:srgbClr val="C00000"/>
                </a:solidFill>
                <a:latin typeface="Arial" panose="020B0604020202020204" pitchFamily="34" charset="0"/>
                <a:ea typeface="楷体_GB2312" pitchFamily="49" charset="-122"/>
              </a:rPr>
              <a:t>x</a:t>
            </a:r>
            <a:r>
              <a:rPr kumimoji="0" lang="en-US" altLang="zh-CN" sz="2800" baseline="-25000" dirty="0" err="1">
                <a:solidFill>
                  <a:srgbClr val="C00000"/>
                </a:solidFill>
                <a:latin typeface="Arial" panose="020B0604020202020204" pitchFamily="34" charset="0"/>
                <a:ea typeface="楷体_GB2312" pitchFamily="49" charset="-122"/>
              </a:rPr>
              <a:t>i</a:t>
            </a:r>
            <a:r>
              <a:rPr kumimoji="0" lang="en-US" altLang="zh-CN" sz="2800" baseline="-50000" dirty="0" err="1">
                <a:solidFill>
                  <a:srgbClr val="C00000"/>
                </a:solidFill>
                <a:latin typeface="Arial" panose="020B0604020202020204" pitchFamily="34" charset="0"/>
                <a:ea typeface="楷体_GB2312" pitchFamily="49" charset="-122"/>
              </a:rPr>
              <a:t>j</a:t>
            </a:r>
            <a:r>
              <a:rPr kumimoji="0" lang="zh-CN" altLang="en-US" sz="2800" dirty="0">
                <a:latin typeface="Arial" panose="020B0604020202020204" pitchFamily="34" charset="0"/>
                <a:ea typeface="楷体_GB2312" pitchFamily="49" charset="-122"/>
              </a:rPr>
              <a:t>。</a:t>
            </a:r>
            <a:endParaRPr kumimoji="0" lang="en-US" altLang="zh-CN" sz="2800" dirty="0">
              <a:latin typeface="Arial" panose="020B0604020202020204" pitchFamily="34" charset="0"/>
              <a:ea typeface="楷体_GB2312" pitchFamily="49" charset="-122"/>
            </a:endParaRPr>
          </a:p>
          <a:p>
            <a:pPr>
              <a:lnSpc>
                <a:spcPts val="4000"/>
              </a:lnSpc>
              <a:spcBef>
                <a:spcPct val="0"/>
              </a:spcBef>
              <a:buClr>
                <a:schemeClr val="accent2"/>
              </a:buClr>
            </a:pPr>
            <a:endParaRPr kumimoji="0" lang="en-US" altLang="zh-CN" sz="2800" dirty="0">
              <a:latin typeface="Arial" panose="020B0604020202020204" pitchFamily="34" charset="0"/>
              <a:ea typeface="楷体_GB2312" pitchFamily="49" charset="-122"/>
            </a:endParaRPr>
          </a:p>
          <a:p>
            <a:pPr>
              <a:lnSpc>
                <a:spcPts val="4000"/>
              </a:lnSpc>
              <a:spcBef>
                <a:spcPct val="0"/>
              </a:spcBef>
              <a:buClr>
                <a:schemeClr val="accent2"/>
              </a:buClr>
            </a:pPr>
            <a:r>
              <a:rPr kumimoji="0" lang="zh-CN" altLang="en-US" sz="2800" dirty="0">
                <a:latin typeface="Arial" panose="020B0604020202020204" pitchFamily="34" charset="0"/>
                <a:ea typeface="楷体_GB2312" pitchFamily="49" charset="-122"/>
              </a:rPr>
              <a:t>给定</a:t>
            </a:r>
            <a:r>
              <a:rPr kumimoji="0" lang="en-US" altLang="zh-CN" sz="2800" dirty="0">
                <a:solidFill>
                  <a:srgbClr val="C00000"/>
                </a:solidFill>
                <a:latin typeface="Arial" panose="020B0604020202020204" pitchFamily="34" charset="0"/>
                <a:ea typeface="楷体_GB2312" pitchFamily="49" charset="-122"/>
              </a:rPr>
              <a:t>2</a:t>
            </a:r>
            <a:r>
              <a:rPr kumimoji="0" lang="zh-CN" altLang="en-US" sz="2800" dirty="0">
                <a:solidFill>
                  <a:srgbClr val="C00000"/>
                </a:solidFill>
                <a:latin typeface="Arial" panose="020B0604020202020204" pitchFamily="34" charset="0"/>
                <a:ea typeface="楷体_GB2312" pitchFamily="49" charset="-122"/>
              </a:rPr>
              <a:t>个序列</a:t>
            </a:r>
            <a:r>
              <a:rPr kumimoji="0" lang="en-US" altLang="zh-CN" sz="2800" dirty="0">
                <a:solidFill>
                  <a:srgbClr val="C00000"/>
                </a:solidFill>
                <a:latin typeface="Arial" panose="020B0604020202020204" pitchFamily="34" charset="0"/>
                <a:ea typeface="楷体_GB2312" pitchFamily="49" charset="-122"/>
              </a:rPr>
              <a:t>X</a:t>
            </a:r>
            <a:r>
              <a:rPr kumimoji="0" lang="zh-CN" altLang="en-US" sz="2800" dirty="0">
                <a:solidFill>
                  <a:srgbClr val="C00000"/>
                </a:solidFill>
                <a:latin typeface="Arial" panose="020B0604020202020204" pitchFamily="34" charset="0"/>
                <a:ea typeface="楷体_GB2312" pitchFamily="49" charset="-122"/>
              </a:rPr>
              <a:t>和</a:t>
            </a:r>
            <a:r>
              <a:rPr kumimoji="0" lang="en-US" altLang="zh-CN" sz="2800" dirty="0">
                <a:solidFill>
                  <a:srgbClr val="C00000"/>
                </a:solidFill>
                <a:latin typeface="Arial" panose="020B0604020202020204" pitchFamily="34" charset="0"/>
                <a:ea typeface="楷体_GB2312" pitchFamily="49" charset="-122"/>
              </a:rPr>
              <a:t>Y</a:t>
            </a:r>
            <a:r>
              <a:rPr kumimoji="0" lang="zh-CN" altLang="en-US" sz="2800" dirty="0">
                <a:latin typeface="Arial" panose="020B0604020202020204" pitchFamily="34" charset="0"/>
                <a:ea typeface="楷体_GB2312" pitchFamily="49" charset="-122"/>
              </a:rPr>
              <a:t>，当另一序列</a:t>
            </a:r>
            <a:r>
              <a:rPr kumimoji="0" lang="en-US" altLang="zh-CN" sz="2800" dirty="0">
                <a:solidFill>
                  <a:srgbClr val="C00000"/>
                </a:solidFill>
                <a:latin typeface="Arial" panose="020B0604020202020204" pitchFamily="34" charset="0"/>
                <a:ea typeface="楷体_GB2312" pitchFamily="49" charset="-122"/>
              </a:rPr>
              <a:t>Z</a:t>
            </a:r>
            <a:r>
              <a:rPr kumimoji="0" lang="zh-CN" altLang="en-US" sz="2800" dirty="0">
                <a:solidFill>
                  <a:srgbClr val="C00000"/>
                </a:solidFill>
                <a:latin typeface="Arial" panose="020B0604020202020204" pitchFamily="34" charset="0"/>
                <a:ea typeface="楷体_GB2312" pitchFamily="49" charset="-122"/>
              </a:rPr>
              <a:t>既是</a:t>
            </a:r>
            <a:r>
              <a:rPr kumimoji="0" lang="en-US" altLang="zh-CN" sz="2800" dirty="0">
                <a:solidFill>
                  <a:srgbClr val="C00000"/>
                </a:solidFill>
                <a:latin typeface="Arial" panose="020B0604020202020204" pitchFamily="34" charset="0"/>
                <a:ea typeface="楷体_GB2312" pitchFamily="49" charset="-122"/>
              </a:rPr>
              <a:t>X</a:t>
            </a:r>
            <a:r>
              <a:rPr kumimoji="0" lang="zh-CN" altLang="en-US" sz="2800" dirty="0">
                <a:solidFill>
                  <a:srgbClr val="C00000"/>
                </a:solidFill>
                <a:latin typeface="Arial" panose="020B0604020202020204" pitchFamily="34" charset="0"/>
                <a:ea typeface="楷体_GB2312" pitchFamily="49" charset="-122"/>
              </a:rPr>
              <a:t>的子序列又是</a:t>
            </a:r>
            <a:r>
              <a:rPr kumimoji="0" lang="en-US" altLang="zh-CN" sz="2800" dirty="0">
                <a:solidFill>
                  <a:srgbClr val="C00000"/>
                </a:solidFill>
                <a:latin typeface="Arial" panose="020B0604020202020204" pitchFamily="34" charset="0"/>
                <a:ea typeface="楷体_GB2312" pitchFamily="49" charset="-122"/>
              </a:rPr>
              <a:t>Y</a:t>
            </a:r>
            <a:r>
              <a:rPr kumimoji="0" lang="zh-CN" altLang="en-US" sz="2800" dirty="0">
                <a:solidFill>
                  <a:srgbClr val="C00000"/>
                </a:solidFill>
                <a:latin typeface="Arial" panose="020B0604020202020204" pitchFamily="34" charset="0"/>
                <a:ea typeface="楷体_GB2312" pitchFamily="49" charset="-122"/>
              </a:rPr>
              <a:t>的子序列</a:t>
            </a:r>
            <a:r>
              <a:rPr kumimoji="0" lang="zh-CN" altLang="en-US" sz="2800" dirty="0">
                <a:latin typeface="Arial" panose="020B0604020202020204" pitchFamily="34" charset="0"/>
                <a:ea typeface="楷体_GB2312" pitchFamily="49" charset="-122"/>
              </a:rPr>
              <a:t>时，称</a:t>
            </a:r>
            <a:r>
              <a:rPr kumimoji="0" lang="en-US" altLang="zh-CN" sz="2800" dirty="0">
                <a:latin typeface="Arial" panose="020B0604020202020204" pitchFamily="34" charset="0"/>
                <a:ea typeface="楷体_GB2312" pitchFamily="49" charset="-122"/>
              </a:rPr>
              <a:t>Z</a:t>
            </a:r>
            <a:r>
              <a:rPr kumimoji="0" lang="zh-CN" altLang="en-US" sz="2800" dirty="0">
                <a:latin typeface="Arial" panose="020B0604020202020204" pitchFamily="34" charset="0"/>
                <a:ea typeface="楷体_GB2312" pitchFamily="49" charset="-122"/>
              </a:rPr>
              <a:t>是序列</a:t>
            </a:r>
            <a:r>
              <a:rPr kumimoji="0" lang="en-US" altLang="zh-CN" sz="2800" dirty="0">
                <a:latin typeface="Arial" panose="020B0604020202020204" pitchFamily="34" charset="0"/>
                <a:ea typeface="楷体_GB2312" pitchFamily="49" charset="-122"/>
              </a:rPr>
              <a:t>X</a:t>
            </a:r>
            <a:r>
              <a:rPr kumimoji="0" lang="zh-CN" altLang="en-US" sz="2800" dirty="0">
                <a:latin typeface="Arial" panose="020B0604020202020204" pitchFamily="34" charset="0"/>
                <a:ea typeface="楷体_GB2312" pitchFamily="49" charset="-122"/>
              </a:rPr>
              <a:t>和</a:t>
            </a:r>
            <a:r>
              <a:rPr kumimoji="0" lang="en-US" altLang="zh-CN" sz="2800" dirty="0">
                <a:latin typeface="Arial" panose="020B0604020202020204" pitchFamily="34" charset="0"/>
                <a:ea typeface="楷体_GB2312" pitchFamily="49" charset="-122"/>
              </a:rPr>
              <a:t>Y</a:t>
            </a:r>
            <a:r>
              <a:rPr kumimoji="0" lang="zh-CN" altLang="en-US" sz="2800" dirty="0">
                <a:latin typeface="Arial" panose="020B0604020202020204" pitchFamily="34" charset="0"/>
                <a:ea typeface="楷体_GB2312" pitchFamily="49" charset="-122"/>
              </a:rPr>
              <a:t>的</a:t>
            </a:r>
            <a:r>
              <a:rPr kumimoji="0" lang="zh-CN" altLang="en-US" sz="2800" b="1" dirty="0">
                <a:solidFill>
                  <a:srgbClr val="C00000"/>
                </a:solidFill>
                <a:latin typeface="Arial" panose="020B0604020202020204" pitchFamily="34" charset="0"/>
                <a:ea typeface="黑体" panose="02010609060101010101" pitchFamily="2" charset="-122"/>
              </a:rPr>
              <a:t>公共子序列</a:t>
            </a:r>
            <a:r>
              <a:rPr kumimoji="0" lang="zh-CN" altLang="en-US" sz="2800" dirty="0">
                <a:latin typeface="Arial" panose="020B0604020202020204" pitchFamily="34" charset="0"/>
                <a:ea typeface="楷体_GB2312" pitchFamily="49" charset="-122"/>
              </a:rPr>
              <a:t>。</a:t>
            </a:r>
            <a:endParaRPr kumimoji="0" lang="zh-CN" altLang="en-US" sz="2800" dirty="0">
              <a:latin typeface="Arial" panose="020B0604020202020204" pitchFamily="34" charset="0"/>
              <a:ea typeface="楷体_GB2312" pitchFamily="49" charset="-122"/>
            </a:endParaRPr>
          </a:p>
          <a:p>
            <a:pPr>
              <a:lnSpc>
                <a:spcPts val="4000"/>
              </a:lnSpc>
              <a:spcBef>
                <a:spcPct val="0"/>
              </a:spcBef>
              <a:buClr>
                <a:schemeClr val="accent2"/>
              </a:buClr>
            </a:pPr>
            <a:r>
              <a:rPr kumimoji="0" lang="zh-CN" altLang="en-US" sz="2800" dirty="0">
                <a:latin typeface="黑体" panose="02010609060101010101" pitchFamily="2" charset="-122"/>
                <a:ea typeface="黑体" panose="02010609060101010101" pitchFamily="2" charset="-122"/>
              </a:rPr>
              <a:t>给定</a:t>
            </a:r>
            <a:r>
              <a:rPr kumimoji="0" lang="en-US" altLang="zh-CN" sz="2800" dirty="0">
                <a:latin typeface="黑体" panose="02010609060101010101" pitchFamily="2" charset="-122"/>
                <a:ea typeface="黑体" panose="02010609060101010101" pitchFamily="2" charset="-122"/>
              </a:rPr>
              <a:t>2</a:t>
            </a:r>
            <a:r>
              <a:rPr kumimoji="0" lang="zh-CN" altLang="en-US" sz="2800" dirty="0">
                <a:latin typeface="黑体" panose="02010609060101010101" pitchFamily="2" charset="-122"/>
                <a:ea typeface="黑体" panose="02010609060101010101" pitchFamily="2" charset="-122"/>
              </a:rPr>
              <a:t>个序列</a:t>
            </a:r>
            <a:r>
              <a:rPr kumimoji="0" lang="en-US" altLang="zh-CN" sz="2800" dirty="0">
                <a:latin typeface="黑体" panose="02010609060101010101" pitchFamily="2" charset="-122"/>
                <a:ea typeface="黑体" panose="02010609060101010101" pitchFamily="2" charset="-122"/>
              </a:rPr>
              <a:t>X={x</a:t>
            </a:r>
            <a:r>
              <a:rPr kumimoji="0" lang="en-US" altLang="zh-CN" sz="2800" baseline="-25000" dirty="0">
                <a:latin typeface="黑体" panose="02010609060101010101" pitchFamily="2" charset="-122"/>
                <a:ea typeface="黑体" panose="02010609060101010101" pitchFamily="2" charset="-122"/>
              </a:rPr>
              <a:t>1</a:t>
            </a:r>
            <a:r>
              <a:rPr kumimoji="0" lang="en-US" altLang="zh-CN" sz="2800" dirty="0">
                <a:latin typeface="黑体" panose="02010609060101010101" pitchFamily="2" charset="-122"/>
                <a:ea typeface="黑体" panose="02010609060101010101" pitchFamily="2" charset="-122"/>
              </a:rPr>
              <a:t>,x</a:t>
            </a:r>
            <a:r>
              <a:rPr kumimoji="0" lang="en-US" altLang="zh-CN" sz="2800" baseline="-25000" dirty="0">
                <a:latin typeface="黑体" panose="02010609060101010101" pitchFamily="2" charset="-122"/>
                <a:ea typeface="黑体" panose="02010609060101010101" pitchFamily="2" charset="-122"/>
              </a:rPr>
              <a:t>2</a:t>
            </a:r>
            <a:r>
              <a:rPr kumimoji="0" lang="en-US" altLang="zh-CN" sz="2800" dirty="0">
                <a:latin typeface="黑体" panose="02010609060101010101" pitchFamily="2" charset="-122"/>
                <a:ea typeface="黑体" panose="02010609060101010101" pitchFamily="2" charset="-122"/>
              </a:rPr>
              <a:t>,</a:t>
            </a:r>
            <a:r>
              <a:rPr kumimoji="0" lang="en-US" altLang="zh-CN" sz="2800" dirty="0">
                <a:latin typeface="Arial" panose="020B0604020202020204"/>
                <a:ea typeface="黑体" panose="02010609060101010101" pitchFamily="2" charset="-122"/>
              </a:rPr>
              <a:t>…</a:t>
            </a:r>
            <a:r>
              <a:rPr kumimoji="0" lang="en-US" altLang="zh-CN" sz="2800" dirty="0">
                <a:latin typeface="黑体" panose="02010609060101010101" pitchFamily="2" charset="-122"/>
                <a:ea typeface="黑体" panose="02010609060101010101" pitchFamily="2" charset="-122"/>
              </a:rPr>
              <a:t>,</a:t>
            </a:r>
            <a:r>
              <a:rPr kumimoji="0" lang="en-US" altLang="zh-CN" sz="2800" dirty="0" err="1">
                <a:latin typeface="黑体" panose="02010609060101010101" pitchFamily="2" charset="-122"/>
                <a:ea typeface="黑体" panose="02010609060101010101" pitchFamily="2" charset="-122"/>
              </a:rPr>
              <a:t>x</a:t>
            </a:r>
            <a:r>
              <a:rPr kumimoji="0" lang="en-US" altLang="zh-CN" sz="2800" baseline="-25000" dirty="0" err="1">
                <a:latin typeface="黑体" panose="02010609060101010101" pitchFamily="2" charset="-122"/>
                <a:ea typeface="黑体" panose="02010609060101010101" pitchFamily="2" charset="-122"/>
              </a:rPr>
              <a:t>m</a:t>
            </a:r>
            <a:r>
              <a:rPr kumimoji="0" lang="en-US" altLang="zh-CN" sz="2800" dirty="0">
                <a:latin typeface="黑体" panose="02010609060101010101" pitchFamily="2" charset="-122"/>
                <a:ea typeface="黑体" panose="02010609060101010101" pitchFamily="2" charset="-122"/>
              </a:rPr>
              <a:t>}</a:t>
            </a:r>
            <a:r>
              <a:rPr kumimoji="0" lang="zh-CN" altLang="en-US" sz="2800" dirty="0">
                <a:latin typeface="黑体" panose="02010609060101010101" pitchFamily="2" charset="-122"/>
                <a:ea typeface="黑体" panose="02010609060101010101" pitchFamily="2" charset="-122"/>
              </a:rPr>
              <a:t>和</a:t>
            </a:r>
            <a:r>
              <a:rPr kumimoji="0" lang="en-US" altLang="zh-CN" sz="2800" dirty="0">
                <a:latin typeface="黑体" panose="02010609060101010101" pitchFamily="2" charset="-122"/>
                <a:ea typeface="黑体" panose="02010609060101010101" pitchFamily="2" charset="-122"/>
              </a:rPr>
              <a:t>Y={y</a:t>
            </a:r>
            <a:r>
              <a:rPr kumimoji="0" lang="en-US" altLang="zh-CN" sz="2800" baseline="-25000" dirty="0">
                <a:latin typeface="黑体" panose="02010609060101010101" pitchFamily="2" charset="-122"/>
                <a:ea typeface="黑体" panose="02010609060101010101" pitchFamily="2" charset="-122"/>
              </a:rPr>
              <a:t>1</a:t>
            </a:r>
            <a:r>
              <a:rPr kumimoji="0" lang="en-US" altLang="zh-CN" sz="2800" dirty="0">
                <a:latin typeface="黑体" panose="02010609060101010101" pitchFamily="2" charset="-122"/>
                <a:ea typeface="黑体" panose="02010609060101010101" pitchFamily="2" charset="-122"/>
              </a:rPr>
              <a:t>,y</a:t>
            </a:r>
            <a:r>
              <a:rPr kumimoji="0" lang="en-US" altLang="zh-CN" sz="2800" baseline="-25000" dirty="0">
                <a:latin typeface="黑体" panose="02010609060101010101" pitchFamily="2" charset="-122"/>
                <a:ea typeface="黑体" panose="02010609060101010101" pitchFamily="2" charset="-122"/>
              </a:rPr>
              <a:t>2</a:t>
            </a:r>
            <a:r>
              <a:rPr kumimoji="0" lang="en-US" altLang="zh-CN" sz="2800" dirty="0">
                <a:latin typeface="黑体" panose="02010609060101010101" pitchFamily="2" charset="-122"/>
                <a:ea typeface="黑体" panose="02010609060101010101" pitchFamily="2" charset="-122"/>
              </a:rPr>
              <a:t>,</a:t>
            </a:r>
            <a:r>
              <a:rPr kumimoji="0" lang="en-US" altLang="zh-CN" sz="2800" dirty="0">
                <a:latin typeface="Arial" panose="020B0604020202020204"/>
                <a:ea typeface="黑体" panose="02010609060101010101" pitchFamily="2" charset="-122"/>
              </a:rPr>
              <a:t>…</a:t>
            </a:r>
            <a:r>
              <a:rPr kumimoji="0" lang="en-US" altLang="zh-CN" sz="2800" dirty="0">
                <a:latin typeface="黑体" panose="02010609060101010101" pitchFamily="2" charset="-122"/>
                <a:ea typeface="黑体" panose="02010609060101010101" pitchFamily="2" charset="-122"/>
              </a:rPr>
              <a:t>,</a:t>
            </a:r>
            <a:r>
              <a:rPr kumimoji="0" lang="en-US" altLang="zh-CN" sz="2800" dirty="0" err="1">
                <a:latin typeface="黑体" panose="02010609060101010101" pitchFamily="2" charset="-122"/>
                <a:ea typeface="黑体" panose="02010609060101010101" pitchFamily="2" charset="-122"/>
              </a:rPr>
              <a:t>y</a:t>
            </a:r>
            <a:r>
              <a:rPr kumimoji="0" lang="en-US" altLang="zh-CN" sz="2800" baseline="-25000" dirty="0" err="1">
                <a:latin typeface="黑体" panose="02010609060101010101" pitchFamily="2" charset="-122"/>
                <a:ea typeface="黑体" panose="02010609060101010101" pitchFamily="2" charset="-122"/>
              </a:rPr>
              <a:t>n</a:t>
            </a:r>
            <a:r>
              <a:rPr kumimoji="0" lang="en-US" altLang="zh-CN" sz="2800" dirty="0">
                <a:latin typeface="黑体" panose="02010609060101010101" pitchFamily="2" charset="-122"/>
                <a:ea typeface="黑体" panose="02010609060101010101" pitchFamily="2" charset="-122"/>
              </a:rPr>
              <a:t>}</a:t>
            </a:r>
            <a:r>
              <a:rPr kumimoji="0" lang="zh-CN" altLang="en-US" sz="2800" dirty="0">
                <a:latin typeface="黑体" panose="02010609060101010101" pitchFamily="2" charset="-122"/>
                <a:ea typeface="黑体" panose="02010609060101010101" pitchFamily="2" charset="-122"/>
              </a:rPr>
              <a:t>，找出</a:t>
            </a:r>
            <a:r>
              <a:rPr kumimoji="0" lang="en-US" altLang="zh-CN" sz="2800" dirty="0">
                <a:solidFill>
                  <a:srgbClr val="C00000"/>
                </a:solidFill>
                <a:latin typeface="黑体" panose="02010609060101010101" pitchFamily="2" charset="-122"/>
                <a:ea typeface="黑体" panose="02010609060101010101" pitchFamily="2" charset="-122"/>
              </a:rPr>
              <a:t>X</a:t>
            </a:r>
            <a:r>
              <a:rPr kumimoji="0" lang="zh-CN" altLang="en-US" sz="2800" dirty="0">
                <a:solidFill>
                  <a:srgbClr val="C00000"/>
                </a:solidFill>
                <a:latin typeface="黑体" panose="02010609060101010101" pitchFamily="2" charset="-122"/>
                <a:ea typeface="黑体" panose="02010609060101010101" pitchFamily="2" charset="-122"/>
              </a:rPr>
              <a:t>和</a:t>
            </a:r>
            <a:r>
              <a:rPr kumimoji="0" lang="en-US" altLang="zh-CN" sz="2800" dirty="0">
                <a:solidFill>
                  <a:srgbClr val="C00000"/>
                </a:solidFill>
                <a:latin typeface="黑体" panose="02010609060101010101" pitchFamily="2" charset="-122"/>
                <a:ea typeface="黑体" panose="02010609060101010101" pitchFamily="2" charset="-122"/>
              </a:rPr>
              <a:t>Y</a:t>
            </a:r>
            <a:r>
              <a:rPr kumimoji="0" lang="zh-CN" altLang="en-US" sz="2800" dirty="0">
                <a:solidFill>
                  <a:srgbClr val="C00000"/>
                </a:solidFill>
                <a:latin typeface="黑体" panose="02010609060101010101" pitchFamily="2" charset="-122"/>
                <a:ea typeface="黑体" panose="02010609060101010101" pitchFamily="2" charset="-122"/>
              </a:rPr>
              <a:t>的最长公共</a:t>
            </a:r>
            <a:r>
              <a:rPr kumimoji="0" lang="zh-CN" altLang="en-US" sz="2800">
                <a:solidFill>
                  <a:srgbClr val="C00000"/>
                </a:solidFill>
                <a:latin typeface="黑体" panose="02010609060101010101" pitchFamily="2" charset="-122"/>
                <a:ea typeface="黑体" panose="02010609060101010101" pitchFamily="2" charset="-122"/>
              </a:rPr>
              <a:t>子序列</a:t>
            </a:r>
            <a:r>
              <a:rPr kumimoji="0" lang="en-US" altLang="zh-CN" sz="2800">
                <a:solidFill>
                  <a:srgbClr val="C00000"/>
                </a:solidFill>
                <a:latin typeface="黑体" panose="02010609060101010101" pitchFamily="2" charset="-122"/>
                <a:ea typeface="黑体" panose="02010609060101010101" pitchFamily="2" charset="-122"/>
              </a:rPr>
              <a:t>.(</a:t>
            </a:r>
            <a:r>
              <a:rPr lang="en-US" altLang="zh-CN" sz="2800">
                <a:solidFill>
                  <a:srgbClr val="C00000"/>
                </a:solidFill>
              </a:rPr>
              <a:t>LCS,Longest Common Subsequence</a:t>
            </a:r>
            <a:r>
              <a:rPr lang="zh-CN" altLang="en-US" sz="2800">
                <a:solidFill>
                  <a:srgbClr val="C00000"/>
                </a:solidFill>
              </a:rPr>
              <a:t>） </a:t>
            </a:r>
            <a:r>
              <a:rPr kumimoji="0" lang="zh-CN" altLang="en-US" sz="2800">
                <a:latin typeface="黑体" panose="02010609060101010101" pitchFamily="2" charset="-122"/>
                <a:ea typeface="黑体" panose="02010609060101010101" pitchFamily="2" charset="-122"/>
              </a:rPr>
              <a:t>。</a:t>
            </a:r>
            <a:endParaRPr kumimoji="0" lang="en-US" altLang="zh-CN" sz="2800" dirty="0">
              <a:latin typeface="黑体" panose="02010609060101010101" pitchFamily="2" charset="-122"/>
              <a:ea typeface="黑体" panose="02010609060101010101" pitchFamily="2" charset="-122"/>
            </a:endParaRPr>
          </a:p>
        </p:txBody>
      </p:sp>
      <p:sp>
        <p:nvSpPr>
          <p:cNvPr id="6" name="Rectangle 2"/>
          <p:cNvSpPr txBox="1">
            <a:spLocks noChangeArrowheads="1"/>
          </p:cNvSpPr>
          <p:nvPr/>
        </p:nvSpPr>
        <p:spPr bwMode="auto">
          <a:xfrm>
            <a:off x="685800" y="485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2pPr>
            <a:lvl3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3pPr>
            <a:lvl4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4pPr>
            <a:lvl5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9pPr>
          </a:lstStyle>
          <a:p>
            <a:r>
              <a:rPr lang="zh-CN" altLang="en-US" sz="4000" dirty="0">
                <a:effectLst>
                  <a:outerShdw blurRad="38100" dist="38100" dir="2700000" algn="tl">
                    <a:srgbClr val="C0C0C0"/>
                  </a:outerShdw>
                </a:effectLst>
                <a:ea typeface="黑体" panose="02010609060101010101" pitchFamily="2" charset="-122"/>
              </a:rPr>
              <a:t>最长公共子序列</a:t>
            </a:r>
            <a:endParaRPr lang="zh-CN" altLang="en-US" sz="4000" dirty="0">
              <a:effectLst>
                <a:outerShdw blurRad="38100" dist="38100" dir="2700000" algn="tl">
                  <a:srgbClr val="C0C0C0"/>
                </a:outerShdw>
              </a:effectLst>
              <a:ea typeface="黑体" panose="02010609060101010101" pitchFamily="2" charset="-122"/>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424936" cy="4114800"/>
          </a:xfrm>
        </p:spPr>
        <p:txBody>
          <a:bodyPr/>
          <a:lstStyle/>
          <a:p>
            <a:r>
              <a:rPr lang="zh-CN" altLang="en-US" dirty="0"/>
              <a:t>例如，若</a:t>
            </a:r>
            <a:r>
              <a:rPr lang="en-US" altLang="zh-CN" dirty="0">
                <a:solidFill>
                  <a:srgbClr val="C00000"/>
                </a:solidFill>
              </a:rPr>
              <a:t>X={A</a:t>
            </a:r>
            <a:r>
              <a:rPr lang="zh-CN" altLang="en-US" dirty="0">
                <a:solidFill>
                  <a:srgbClr val="C00000"/>
                </a:solidFill>
              </a:rPr>
              <a:t>，</a:t>
            </a:r>
            <a:r>
              <a:rPr lang="en-US" altLang="zh-CN" dirty="0">
                <a:solidFill>
                  <a:srgbClr val="0070C0"/>
                </a:solidFill>
              </a:rPr>
              <a:t>B</a:t>
            </a:r>
            <a:r>
              <a:rPr lang="zh-CN" altLang="en-US" dirty="0">
                <a:solidFill>
                  <a:srgbClr val="C00000"/>
                </a:solidFill>
              </a:rPr>
              <a:t>，</a:t>
            </a:r>
            <a:r>
              <a:rPr lang="en-US" altLang="zh-CN" dirty="0">
                <a:solidFill>
                  <a:srgbClr val="0070C0"/>
                </a:solidFill>
              </a:rPr>
              <a:t>C</a:t>
            </a:r>
            <a:r>
              <a:rPr lang="zh-CN" altLang="en-US" dirty="0">
                <a:solidFill>
                  <a:srgbClr val="C00000"/>
                </a:solidFill>
              </a:rPr>
              <a:t>，</a:t>
            </a:r>
            <a:r>
              <a:rPr lang="en-US" altLang="zh-CN" dirty="0">
                <a:solidFill>
                  <a:srgbClr val="00B050"/>
                </a:solidFill>
              </a:rPr>
              <a:t>B</a:t>
            </a:r>
            <a:r>
              <a:rPr lang="zh-CN" altLang="en-US" dirty="0">
                <a:solidFill>
                  <a:srgbClr val="C00000"/>
                </a:solidFill>
              </a:rPr>
              <a:t>，</a:t>
            </a:r>
            <a:r>
              <a:rPr lang="en-US" altLang="zh-CN" dirty="0">
                <a:solidFill>
                  <a:srgbClr val="C00000"/>
                </a:solidFill>
              </a:rPr>
              <a:t>D</a:t>
            </a:r>
            <a:r>
              <a:rPr lang="zh-CN" altLang="en-US" dirty="0">
                <a:solidFill>
                  <a:srgbClr val="C00000"/>
                </a:solidFill>
              </a:rPr>
              <a:t>，</a:t>
            </a:r>
            <a:r>
              <a:rPr lang="en-US" altLang="zh-CN" dirty="0">
                <a:solidFill>
                  <a:srgbClr val="C00000"/>
                </a:solidFill>
              </a:rPr>
              <a:t>B</a:t>
            </a:r>
            <a:r>
              <a:rPr lang="zh-CN" altLang="en-US" dirty="0">
                <a:solidFill>
                  <a:srgbClr val="C00000"/>
                </a:solidFill>
              </a:rPr>
              <a:t>，</a:t>
            </a:r>
            <a:r>
              <a:rPr lang="en-US" altLang="zh-CN" dirty="0">
                <a:solidFill>
                  <a:srgbClr val="0070C0"/>
                </a:solidFill>
              </a:rPr>
              <a:t>A</a:t>
            </a:r>
            <a:r>
              <a:rPr lang="en-US" altLang="zh-CN" dirty="0">
                <a:solidFill>
                  <a:srgbClr val="C00000"/>
                </a:solidFill>
              </a:rPr>
              <a:t>}</a:t>
            </a:r>
            <a:r>
              <a:rPr lang="zh-CN" altLang="en-US" dirty="0"/>
              <a:t>，</a:t>
            </a:r>
            <a:r>
              <a:rPr lang="en-US" altLang="zh-CN" dirty="0">
                <a:solidFill>
                  <a:srgbClr val="C00000"/>
                </a:solidFill>
              </a:rPr>
              <a:t>Y={</a:t>
            </a:r>
            <a:r>
              <a:rPr lang="en-US" altLang="zh-CN" dirty="0">
                <a:solidFill>
                  <a:srgbClr val="0070C0"/>
                </a:solidFill>
              </a:rPr>
              <a:t>B</a:t>
            </a:r>
            <a:r>
              <a:rPr lang="zh-CN" altLang="en-US" dirty="0">
                <a:solidFill>
                  <a:srgbClr val="C00000"/>
                </a:solidFill>
              </a:rPr>
              <a:t>，</a:t>
            </a:r>
            <a:r>
              <a:rPr lang="en-US" altLang="zh-CN" dirty="0">
                <a:solidFill>
                  <a:srgbClr val="C00000"/>
                </a:solidFill>
              </a:rPr>
              <a:t>D</a:t>
            </a:r>
            <a:r>
              <a:rPr lang="zh-CN" altLang="en-US" dirty="0">
                <a:solidFill>
                  <a:srgbClr val="C00000"/>
                </a:solidFill>
              </a:rPr>
              <a:t>，</a:t>
            </a:r>
            <a:r>
              <a:rPr lang="en-US" altLang="zh-CN" dirty="0">
                <a:solidFill>
                  <a:srgbClr val="0070C0"/>
                </a:solidFill>
              </a:rPr>
              <a:t>C</a:t>
            </a:r>
            <a:r>
              <a:rPr lang="zh-CN" altLang="en-US" dirty="0">
                <a:solidFill>
                  <a:srgbClr val="C00000"/>
                </a:solidFill>
              </a:rPr>
              <a:t>，</a:t>
            </a:r>
            <a:r>
              <a:rPr lang="en-US" altLang="zh-CN" dirty="0">
                <a:solidFill>
                  <a:srgbClr val="0070C0"/>
                </a:solidFill>
              </a:rPr>
              <a:t>A</a:t>
            </a:r>
            <a:r>
              <a:rPr lang="zh-CN" altLang="en-US" dirty="0">
                <a:solidFill>
                  <a:srgbClr val="C00000"/>
                </a:solidFill>
              </a:rPr>
              <a:t>，</a:t>
            </a:r>
            <a:r>
              <a:rPr lang="en-US" altLang="zh-CN" dirty="0">
                <a:solidFill>
                  <a:srgbClr val="00B050"/>
                </a:solidFill>
              </a:rPr>
              <a:t>B</a:t>
            </a:r>
            <a:r>
              <a:rPr lang="zh-CN" altLang="en-US" dirty="0">
                <a:solidFill>
                  <a:srgbClr val="C00000"/>
                </a:solidFill>
              </a:rPr>
              <a:t>，</a:t>
            </a:r>
            <a:r>
              <a:rPr lang="en-US" altLang="zh-CN" dirty="0">
                <a:solidFill>
                  <a:srgbClr val="00B050"/>
                </a:solidFill>
              </a:rPr>
              <a:t>A</a:t>
            </a:r>
            <a:r>
              <a:rPr lang="en-US" altLang="zh-CN" dirty="0">
                <a:solidFill>
                  <a:srgbClr val="C00000"/>
                </a:solidFill>
              </a:rPr>
              <a:t>}</a:t>
            </a:r>
            <a:r>
              <a:rPr lang="zh-CN" altLang="en-US" dirty="0"/>
              <a:t>，则</a:t>
            </a:r>
            <a:endParaRPr lang="zh-CN" altLang="en-US" dirty="0"/>
          </a:p>
          <a:p>
            <a:r>
              <a:rPr lang="zh-CN" altLang="en-US" dirty="0">
                <a:solidFill>
                  <a:srgbClr val="0070C0"/>
                </a:solidFill>
              </a:rPr>
              <a:t>序列</a:t>
            </a:r>
            <a:r>
              <a:rPr lang="en-US" altLang="zh-CN" dirty="0">
                <a:solidFill>
                  <a:srgbClr val="0070C0"/>
                </a:solidFill>
              </a:rPr>
              <a:t>{B</a:t>
            </a:r>
            <a:r>
              <a:rPr lang="zh-CN" altLang="en-US" dirty="0">
                <a:solidFill>
                  <a:srgbClr val="0070C0"/>
                </a:solidFill>
              </a:rPr>
              <a:t>，</a:t>
            </a:r>
            <a:r>
              <a:rPr lang="en-US" altLang="zh-CN" dirty="0">
                <a:solidFill>
                  <a:srgbClr val="0070C0"/>
                </a:solidFill>
              </a:rPr>
              <a:t>C</a:t>
            </a:r>
            <a:r>
              <a:rPr lang="zh-CN" altLang="en-US" dirty="0">
                <a:solidFill>
                  <a:srgbClr val="0070C0"/>
                </a:solidFill>
              </a:rPr>
              <a:t>，</a:t>
            </a:r>
            <a:r>
              <a:rPr lang="en-US" altLang="zh-CN" dirty="0">
                <a:solidFill>
                  <a:srgbClr val="0070C0"/>
                </a:solidFill>
              </a:rPr>
              <a:t>A}</a:t>
            </a:r>
            <a:r>
              <a:rPr lang="zh-CN" altLang="en-US" dirty="0"/>
              <a:t>是</a:t>
            </a:r>
            <a:r>
              <a:rPr lang="en-US" altLang="zh-CN" dirty="0"/>
              <a:t>X</a:t>
            </a:r>
            <a:r>
              <a:rPr lang="zh-CN" altLang="en-US" dirty="0"/>
              <a:t>和</a:t>
            </a:r>
            <a:r>
              <a:rPr lang="en-US" altLang="zh-CN" dirty="0"/>
              <a:t>Y</a:t>
            </a:r>
            <a:r>
              <a:rPr lang="zh-CN" altLang="en-US" dirty="0"/>
              <a:t>的一个</a:t>
            </a:r>
            <a:r>
              <a:rPr lang="zh-CN" altLang="en-US" dirty="0">
                <a:solidFill>
                  <a:srgbClr val="C00000"/>
                </a:solidFill>
              </a:rPr>
              <a:t>公共子序列</a:t>
            </a:r>
            <a:r>
              <a:rPr lang="zh-CN" altLang="en-US" dirty="0"/>
              <a:t>，但它不是</a:t>
            </a:r>
            <a:r>
              <a:rPr lang="en-US" altLang="zh-CN" dirty="0"/>
              <a:t>X</a:t>
            </a:r>
            <a:r>
              <a:rPr lang="zh-CN" altLang="en-US" dirty="0"/>
              <a:t>和</a:t>
            </a:r>
            <a:r>
              <a:rPr lang="en-US" altLang="zh-CN" dirty="0"/>
              <a:t>Y</a:t>
            </a:r>
            <a:r>
              <a:rPr lang="zh-CN" altLang="en-US" dirty="0"/>
              <a:t>的一个最长公共子序列。</a:t>
            </a:r>
            <a:endParaRPr lang="zh-CN" altLang="en-US" dirty="0"/>
          </a:p>
          <a:p>
            <a:r>
              <a:rPr lang="zh-CN" altLang="en-US" dirty="0">
                <a:solidFill>
                  <a:srgbClr val="00B050"/>
                </a:solidFill>
              </a:rPr>
              <a:t>序列</a:t>
            </a:r>
            <a:r>
              <a:rPr lang="en-US" altLang="zh-CN" dirty="0">
                <a:solidFill>
                  <a:srgbClr val="00B050"/>
                </a:solidFill>
              </a:rPr>
              <a:t>{B</a:t>
            </a:r>
            <a:r>
              <a:rPr lang="zh-CN" altLang="en-US" dirty="0">
                <a:solidFill>
                  <a:srgbClr val="00B050"/>
                </a:solidFill>
              </a:rPr>
              <a:t>，</a:t>
            </a:r>
            <a:r>
              <a:rPr lang="en-US" altLang="zh-CN" dirty="0">
                <a:solidFill>
                  <a:srgbClr val="00B050"/>
                </a:solidFill>
              </a:rPr>
              <a:t>C</a:t>
            </a:r>
            <a:r>
              <a:rPr lang="zh-CN" altLang="en-US" dirty="0">
                <a:solidFill>
                  <a:srgbClr val="00B050"/>
                </a:solidFill>
              </a:rPr>
              <a:t>，</a:t>
            </a:r>
            <a:r>
              <a:rPr lang="en-US" altLang="zh-CN" dirty="0">
                <a:solidFill>
                  <a:srgbClr val="00B050"/>
                </a:solidFill>
              </a:rPr>
              <a:t>B</a:t>
            </a:r>
            <a:r>
              <a:rPr lang="zh-CN" altLang="en-US" dirty="0">
                <a:solidFill>
                  <a:srgbClr val="00B050"/>
                </a:solidFill>
              </a:rPr>
              <a:t>，</a:t>
            </a:r>
            <a:r>
              <a:rPr lang="en-US" altLang="zh-CN" dirty="0">
                <a:solidFill>
                  <a:srgbClr val="00B050"/>
                </a:solidFill>
              </a:rPr>
              <a:t>A}</a:t>
            </a:r>
            <a:r>
              <a:rPr lang="zh-CN" altLang="en-US" dirty="0"/>
              <a:t>也是</a:t>
            </a:r>
            <a:r>
              <a:rPr lang="en-US" altLang="zh-CN" dirty="0"/>
              <a:t>X</a:t>
            </a:r>
            <a:r>
              <a:rPr lang="zh-CN" altLang="en-US" dirty="0"/>
              <a:t>和</a:t>
            </a:r>
            <a:r>
              <a:rPr lang="en-US" altLang="zh-CN" dirty="0"/>
              <a:t>Y</a:t>
            </a:r>
            <a:r>
              <a:rPr lang="zh-CN" altLang="en-US" dirty="0"/>
              <a:t>的一个公共子序列，它的</a:t>
            </a:r>
            <a:r>
              <a:rPr lang="zh-CN" altLang="en-US" dirty="0">
                <a:solidFill>
                  <a:srgbClr val="00B050"/>
                </a:solidFill>
              </a:rPr>
              <a:t>长度为</a:t>
            </a:r>
            <a:r>
              <a:rPr lang="en-US" altLang="zh-CN" dirty="0">
                <a:solidFill>
                  <a:srgbClr val="00B050"/>
                </a:solidFill>
              </a:rPr>
              <a:t>4</a:t>
            </a:r>
            <a:r>
              <a:rPr lang="zh-CN" altLang="en-US" dirty="0"/>
              <a:t>，而且它是</a:t>
            </a:r>
            <a:r>
              <a:rPr lang="en-US" altLang="zh-CN" dirty="0"/>
              <a:t>X</a:t>
            </a:r>
            <a:r>
              <a:rPr lang="zh-CN" altLang="en-US" dirty="0"/>
              <a:t>和</a:t>
            </a:r>
            <a:r>
              <a:rPr lang="en-US" altLang="zh-CN" dirty="0"/>
              <a:t>Y</a:t>
            </a:r>
            <a:r>
              <a:rPr lang="zh-CN" altLang="en-US" dirty="0"/>
              <a:t>的一个最长公共子序列，因为</a:t>
            </a:r>
            <a:r>
              <a:rPr lang="en-US" altLang="zh-CN" dirty="0"/>
              <a:t>X</a:t>
            </a:r>
            <a:r>
              <a:rPr lang="zh-CN" altLang="en-US" dirty="0"/>
              <a:t>和</a:t>
            </a:r>
            <a:r>
              <a:rPr lang="en-US" altLang="zh-CN" dirty="0"/>
              <a:t>Y</a:t>
            </a:r>
            <a:r>
              <a:rPr lang="zh-CN" altLang="en-US" dirty="0"/>
              <a:t>没有长度大于</a:t>
            </a:r>
            <a:r>
              <a:rPr lang="en-US" altLang="zh-CN" dirty="0"/>
              <a:t>4</a:t>
            </a:r>
            <a:r>
              <a:rPr lang="zh-CN" altLang="en-US" dirty="0"/>
              <a:t>的公共子序列。</a:t>
            </a:r>
            <a:endParaRPr lang="zh-CN" altLang="en-US" dirty="0"/>
          </a:p>
          <a:p>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fld id="{E1634FA0-8CA8-49E9-8142-6CBD37B8AABA}" type="slidenum">
              <a:rPr lang="zh-CN" altLang="en-US" smtClean="0">
                <a:solidFill>
                  <a:srgbClr val="000000"/>
                </a:solidFill>
              </a:rPr>
            </a:fld>
            <a:endParaRPr lang="en-US" altLang="zh-CN">
              <a:solidFill>
                <a:srgbClr val="000000"/>
              </a:solidFill>
            </a:endParaRPr>
          </a:p>
        </p:txBody>
      </p:sp>
      <p:sp>
        <p:nvSpPr>
          <p:cNvPr id="5" name="Rectangle 3"/>
          <p:cNvSpPr>
            <a:spLocks noChangeArrowheads="1"/>
          </p:cNvSpPr>
          <p:nvPr/>
        </p:nvSpPr>
        <p:spPr bwMode="auto">
          <a:xfrm>
            <a:off x="1331913" y="692696"/>
            <a:ext cx="6408737"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ctr" fontAlgn="base">
              <a:spcBef>
                <a:spcPct val="0"/>
              </a:spcBef>
              <a:spcAft>
                <a:spcPct val="0"/>
              </a:spcAft>
            </a:pPr>
            <a:r>
              <a:rPr kumimoji="1" lang="zh-CN" altLang="en-US" sz="4000" b="1" dirty="0">
                <a:solidFill>
                  <a:srgbClr val="663300"/>
                </a:solidFill>
                <a:effectLst>
                  <a:outerShdw blurRad="38100" dist="38100" dir="2700000" algn="tl">
                    <a:srgbClr val="C0C0C0"/>
                  </a:outerShdw>
                </a:effectLst>
                <a:latin typeface="+mj-lt"/>
                <a:ea typeface="黑体" panose="02010609060101010101" pitchFamily="2" charset="-122"/>
                <a:cs typeface="+mj-cs"/>
              </a:rPr>
              <a:t>最长公共子序列</a:t>
            </a:r>
            <a:endParaRPr kumimoji="1" lang="ja-JP" altLang="en-US" sz="4000" b="1" dirty="0">
              <a:solidFill>
                <a:srgbClr val="663300"/>
              </a:solidFill>
              <a:effectLst>
                <a:outerShdw blurRad="38100" dist="38100" dir="2700000" algn="tl">
                  <a:srgbClr val="C0C0C0"/>
                </a:outerShdw>
              </a:effectLst>
              <a:latin typeface="+mj-lt"/>
              <a:ea typeface="黑体" panose="02010609060101010101" pitchFamily="2" charset="-122"/>
              <a:cs typeface="+mj-cs"/>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1B7E84-A388-4B43-AF5F-D31A6EDF46A7}" type="datetime1">
              <a:rPr lang="zh-CN" altLang="en-US"/>
            </a:fld>
            <a:endParaRPr lang="en-US" altLang="zh-CN"/>
          </a:p>
        </p:txBody>
      </p:sp>
      <p:sp>
        <p:nvSpPr>
          <p:cNvPr id="5" name="灯片编号占位符 5"/>
          <p:cNvSpPr>
            <a:spLocks noGrp="1"/>
          </p:cNvSpPr>
          <p:nvPr>
            <p:ph type="sldNum" sz="quarter" idx="12"/>
          </p:nvPr>
        </p:nvSpPr>
        <p:spPr/>
        <p:txBody>
          <a:bodyPr/>
          <a:lstStyle/>
          <a:p>
            <a:fld id="{612CD8AB-B169-46B5-9F18-015A79014560}" type="slidenum">
              <a:rPr lang="en-US" altLang="zh-CN"/>
            </a:fld>
            <a:endParaRPr lang="en-US" altLang="zh-CN"/>
          </a:p>
        </p:txBody>
      </p:sp>
      <p:sp>
        <p:nvSpPr>
          <p:cNvPr id="257026" name="Rectangle 2"/>
          <p:cNvSpPr>
            <a:spLocks noGrp="1" noChangeArrowheads="1"/>
          </p:cNvSpPr>
          <p:nvPr>
            <p:ph type="title"/>
          </p:nvPr>
        </p:nvSpPr>
        <p:spPr>
          <a:xfrm>
            <a:off x="684213" y="549275"/>
            <a:ext cx="7772400" cy="11430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zh-CN" altLang="en-US" sz="4000" kern="1200" dirty="0">
                <a:effectLst>
                  <a:outerShdw blurRad="38100" dist="38100" dir="2700000" algn="tl">
                    <a:srgbClr val="C0C0C0"/>
                  </a:outerShdw>
                </a:effectLst>
                <a:ea typeface="黑体" panose="02010609060101010101" pitchFamily="2" charset="-122"/>
              </a:rPr>
              <a:t>典型应用</a:t>
            </a:r>
            <a:endParaRPr lang="zh-CN" altLang="en-US" sz="4000" kern="1200" dirty="0">
              <a:effectLst>
                <a:outerShdw blurRad="38100" dist="38100" dir="2700000" algn="tl">
                  <a:srgbClr val="C0C0C0"/>
                </a:outerShdw>
              </a:effectLst>
              <a:ea typeface="黑体" panose="02010609060101010101" pitchFamily="2" charset="-122"/>
            </a:endParaRPr>
          </a:p>
        </p:txBody>
      </p:sp>
      <p:sp>
        <p:nvSpPr>
          <p:cNvPr id="257027" name="Rectangle 3"/>
          <p:cNvSpPr>
            <a:spLocks noGrp="1" noChangeArrowheads="1"/>
          </p:cNvSpPr>
          <p:nvPr>
            <p:ph type="body" idx="1"/>
          </p:nvPr>
        </p:nvSpPr>
        <p:spPr>
          <a:xfrm>
            <a:off x="468313" y="2133600"/>
            <a:ext cx="8229600" cy="2232025"/>
          </a:xfrm>
        </p:spPr>
        <p:txBody>
          <a:bodyPr/>
          <a:lstStyle/>
          <a:p>
            <a:r>
              <a:rPr lang="zh-CN" altLang="en-US"/>
              <a:t>计算两个文本的相似程度</a:t>
            </a:r>
            <a:endParaRPr lang="zh-CN" altLang="en-US"/>
          </a:p>
          <a:p>
            <a:r>
              <a:rPr lang="zh-CN" altLang="en-US"/>
              <a:t>生物学上的基因比较</a:t>
            </a:r>
            <a:endParaRPr lang="zh-CN" altLang="en-US"/>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half" idx="10"/>
          </p:nvPr>
        </p:nvSpPr>
        <p:spPr/>
        <p:txBody>
          <a:bodyPr/>
          <a:lstStyle/>
          <a:p>
            <a:fld id="{4E8A5B9A-DF36-40A1-8686-57031EFD7333}" type="datetime1">
              <a:rPr lang="zh-CN" altLang="en-US"/>
            </a:fld>
            <a:endParaRPr lang="en-US" altLang="zh-CN"/>
          </a:p>
        </p:txBody>
      </p:sp>
      <p:sp>
        <p:nvSpPr>
          <p:cNvPr id="9" name="灯片编号占位符 3"/>
          <p:cNvSpPr>
            <a:spLocks noGrp="1"/>
          </p:cNvSpPr>
          <p:nvPr>
            <p:ph type="sldNum" sz="quarter" idx="12"/>
          </p:nvPr>
        </p:nvSpPr>
        <p:spPr/>
        <p:txBody>
          <a:bodyPr/>
          <a:lstStyle/>
          <a:p>
            <a:fld id="{E537C0E4-33DC-4895-8780-8A683983AB1E}" type="slidenum">
              <a:rPr lang="en-US" altLang="zh-CN"/>
            </a:fld>
            <a:endParaRPr lang="en-US" altLang="zh-CN"/>
          </a:p>
        </p:txBody>
      </p:sp>
      <p:sp>
        <p:nvSpPr>
          <p:cNvPr id="263171" name="Text Box 3"/>
          <p:cNvSpPr txBox="1">
            <a:spLocks noChangeArrowheads="1"/>
          </p:cNvSpPr>
          <p:nvPr/>
        </p:nvSpPr>
        <p:spPr bwMode="auto">
          <a:xfrm>
            <a:off x="158750" y="1720825"/>
            <a:ext cx="8985250" cy="3414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ts val="4400"/>
              </a:lnSpc>
            </a:pPr>
            <a:r>
              <a:rPr lang="zh-CN" altLang="en-US" sz="2800" dirty="0">
                <a:latin typeface="Arial" panose="020B0604020202020204" pitchFamily="34" charset="0"/>
                <a:ea typeface="楷体_GB2312" pitchFamily="49" charset="-122"/>
              </a:rPr>
              <a:t>设序列</a:t>
            </a:r>
            <a:r>
              <a:rPr lang="en-US" altLang="zh-CN" sz="2800" dirty="0">
                <a:latin typeface="Arial" panose="020B0604020202020204" pitchFamily="34" charset="0"/>
                <a:ea typeface="楷体_GB2312" pitchFamily="49" charset="-122"/>
              </a:rPr>
              <a:t>X={x</a:t>
            </a:r>
            <a:r>
              <a:rPr lang="en-US" altLang="zh-CN" sz="2800" baseline="-25000" dirty="0">
                <a:latin typeface="Arial" panose="020B0604020202020204" pitchFamily="34" charset="0"/>
                <a:ea typeface="楷体_GB2312" pitchFamily="49" charset="-122"/>
              </a:rPr>
              <a:t>1</a:t>
            </a:r>
            <a:r>
              <a:rPr lang="en-US" altLang="zh-CN" sz="2800" dirty="0">
                <a:latin typeface="Arial" panose="020B0604020202020204" pitchFamily="34" charset="0"/>
                <a:ea typeface="楷体_GB2312" pitchFamily="49" charset="-122"/>
              </a:rPr>
              <a:t>,x</a:t>
            </a:r>
            <a:r>
              <a:rPr lang="en-US" altLang="zh-CN" sz="2800" baseline="-25000" dirty="0">
                <a:latin typeface="Arial" panose="020B0604020202020204" pitchFamily="34" charset="0"/>
                <a:ea typeface="楷体_GB2312" pitchFamily="49" charset="-122"/>
              </a:rPr>
              <a:t>2</a:t>
            </a:r>
            <a:r>
              <a:rPr lang="en-US" altLang="zh-CN" sz="2800" dirty="0">
                <a:latin typeface="Arial" panose="020B0604020202020204" pitchFamily="34" charset="0"/>
                <a:ea typeface="楷体_GB2312" pitchFamily="49" charset="-122"/>
              </a:rPr>
              <a:t>,…,</a:t>
            </a:r>
            <a:r>
              <a:rPr lang="en-US" altLang="zh-CN" sz="2800" dirty="0" err="1">
                <a:latin typeface="Arial" panose="020B0604020202020204" pitchFamily="34" charset="0"/>
                <a:ea typeface="楷体_GB2312" pitchFamily="49" charset="-122"/>
              </a:rPr>
              <a:t>x</a:t>
            </a:r>
            <a:r>
              <a:rPr lang="en-US" altLang="zh-CN" sz="2800" baseline="-25000" dirty="0" err="1">
                <a:latin typeface="Arial" panose="020B0604020202020204" pitchFamily="34" charset="0"/>
                <a:ea typeface="楷体_GB2312" pitchFamily="49" charset="-122"/>
              </a:rPr>
              <a:t>m</a:t>
            </a:r>
            <a:r>
              <a:rPr lang="en-US" altLang="zh-CN" sz="2800" dirty="0">
                <a:latin typeface="Arial" panose="020B0604020202020204" pitchFamily="34" charset="0"/>
                <a:ea typeface="楷体_GB2312" pitchFamily="49" charset="-122"/>
              </a:rPr>
              <a:t>}</a:t>
            </a:r>
            <a:r>
              <a:rPr lang="zh-CN" altLang="en-US" sz="2800" dirty="0">
                <a:latin typeface="Arial" panose="020B0604020202020204" pitchFamily="34" charset="0"/>
                <a:ea typeface="楷体_GB2312" pitchFamily="49" charset="-122"/>
              </a:rPr>
              <a:t>和</a:t>
            </a:r>
            <a:r>
              <a:rPr lang="en-US" altLang="zh-CN" sz="2800" dirty="0">
                <a:latin typeface="Arial" panose="020B0604020202020204" pitchFamily="34" charset="0"/>
                <a:ea typeface="楷体_GB2312" pitchFamily="49" charset="-122"/>
              </a:rPr>
              <a:t>Y={y</a:t>
            </a:r>
            <a:r>
              <a:rPr lang="en-US" altLang="zh-CN" sz="2800" baseline="-25000" dirty="0">
                <a:latin typeface="Arial" panose="020B0604020202020204" pitchFamily="34" charset="0"/>
                <a:ea typeface="楷体_GB2312" pitchFamily="49" charset="-122"/>
              </a:rPr>
              <a:t>1</a:t>
            </a:r>
            <a:r>
              <a:rPr lang="en-US" altLang="zh-CN" sz="2800" dirty="0">
                <a:latin typeface="Arial" panose="020B0604020202020204" pitchFamily="34" charset="0"/>
                <a:ea typeface="楷体_GB2312" pitchFamily="49" charset="-122"/>
              </a:rPr>
              <a:t>,y</a:t>
            </a:r>
            <a:r>
              <a:rPr lang="en-US" altLang="zh-CN" sz="2800" baseline="-25000" dirty="0">
                <a:latin typeface="Arial" panose="020B0604020202020204" pitchFamily="34" charset="0"/>
                <a:ea typeface="楷体_GB2312" pitchFamily="49" charset="-122"/>
              </a:rPr>
              <a:t>2</a:t>
            </a:r>
            <a:r>
              <a:rPr lang="en-US" altLang="zh-CN" sz="2800" dirty="0">
                <a:latin typeface="Arial" panose="020B0604020202020204" pitchFamily="34" charset="0"/>
                <a:ea typeface="楷体_GB2312" pitchFamily="49" charset="-122"/>
              </a:rPr>
              <a:t>,…,</a:t>
            </a:r>
            <a:r>
              <a:rPr lang="en-US" altLang="zh-CN" sz="2800" dirty="0" err="1">
                <a:latin typeface="Arial" panose="020B0604020202020204" pitchFamily="34" charset="0"/>
                <a:ea typeface="楷体_GB2312" pitchFamily="49" charset="-122"/>
              </a:rPr>
              <a:t>y</a:t>
            </a:r>
            <a:r>
              <a:rPr lang="en-US" altLang="zh-CN" sz="2800" baseline="-25000" dirty="0" err="1">
                <a:latin typeface="Arial" panose="020B0604020202020204" pitchFamily="34" charset="0"/>
                <a:ea typeface="楷体_GB2312" pitchFamily="49" charset="-122"/>
              </a:rPr>
              <a:t>n</a:t>
            </a:r>
            <a:r>
              <a:rPr lang="en-US" altLang="zh-CN" sz="2800" dirty="0">
                <a:latin typeface="Arial" panose="020B0604020202020204" pitchFamily="34" charset="0"/>
                <a:ea typeface="楷体_GB2312" pitchFamily="49" charset="-122"/>
              </a:rPr>
              <a:t>}</a:t>
            </a:r>
            <a:r>
              <a:rPr lang="zh-CN" altLang="en-US" sz="2800" dirty="0">
                <a:latin typeface="Arial" panose="020B0604020202020204" pitchFamily="34" charset="0"/>
                <a:ea typeface="楷体_GB2312" pitchFamily="49" charset="-122"/>
              </a:rPr>
              <a:t>的最长公共子序列为</a:t>
            </a:r>
            <a:r>
              <a:rPr lang="en-US" altLang="zh-CN" sz="2800" dirty="0">
                <a:latin typeface="Arial" panose="020B0604020202020204" pitchFamily="34" charset="0"/>
                <a:ea typeface="楷体_GB2312" pitchFamily="49" charset="-122"/>
              </a:rPr>
              <a:t>Z={z</a:t>
            </a:r>
            <a:r>
              <a:rPr lang="en-US" altLang="zh-CN" sz="2800" baseline="-25000" dirty="0">
                <a:latin typeface="Arial" panose="020B0604020202020204" pitchFamily="34" charset="0"/>
                <a:ea typeface="楷体_GB2312" pitchFamily="49" charset="-122"/>
              </a:rPr>
              <a:t>1</a:t>
            </a:r>
            <a:r>
              <a:rPr lang="en-US" altLang="zh-CN" sz="2800" dirty="0">
                <a:latin typeface="Arial" panose="020B0604020202020204" pitchFamily="34" charset="0"/>
                <a:ea typeface="楷体_GB2312" pitchFamily="49" charset="-122"/>
              </a:rPr>
              <a:t>,z</a:t>
            </a:r>
            <a:r>
              <a:rPr lang="en-US" altLang="zh-CN" sz="2800" baseline="-25000" dirty="0">
                <a:latin typeface="Arial" panose="020B0604020202020204" pitchFamily="34" charset="0"/>
                <a:ea typeface="楷体_GB2312" pitchFamily="49" charset="-122"/>
              </a:rPr>
              <a:t>2</a:t>
            </a:r>
            <a:r>
              <a:rPr lang="en-US" altLang="zh-CN" sz="2800" dirty="0">
                <a:latin typeface="Arial" panose="020B0604020202020204" pitchFamily="34" charset="0"/>
                <a:ea typeface="楷体_GB2312" pitchFamily="49" charset="-122"/>
              </a:rPr>
              <a:t>,…,</a:t>
            </a:r>
            <a:r>
              <a:rPr lang="en-US" altLang="zh-CN" sz="2800" dirty="0" err="1">
                <a:latin typeface="Arial" panose="020B0604020202020204" pitchFamily="34" charset="0"/>
                <a:ea typeface="楷体_GB2312" pitchFamily="49" charset="-122"/>
              </a:rPr>
              <a:t>z</a:t>
            </a:r>
            <a:r>
              <a:rPr lang="en-US" altLang="zh-CN" sz="2800" baseline="-25000" dirty="0" err="1">
                <a:latin typeface="Arial" panose="020B0604020202020204" pitchFamily="34" charset="0"/>
                <a:ea typeface="楷体_GB2312" pitchFamily="49" charset="-122"/>
              </a:rPr>
              <a:t>k</a:t>
            </a:r>
            <a:r>
              <a:rPr lang="en-US" altLang="zh-CN" sz="2800" dirty="0">
                <a:latin typeface="Arial" panose="020B0604020202020204" pitchFamily="34" charset="0"/>
                <a:ea typeface="楷体_GB2312" pitchFamily="49" charset="-122"/>
              </a:rPr>
              <a:t>} </a:t>
            </a:r>
            <a:r>
              <a:rPr lang="zh-CN" altLang="en-US" sz="2800" dirty="0">
                <a:latin typeface="Arial" panose="020B0604020202020204" pitchFamily="34" charset="0"/>
                <a:ea typeface="楷体_GB2312" pitchFamily="49" charset="-122"/>
              </a:rPr>
              <a:t>，则</a:t>
            </a:r>
            <a:endParaRPr lang="zh-CN" altLang="en-US" sz="2800" dirty="0">
              <a:latin typeface="Arial" panose="020B0604020202020204" pitchFamily="34" charset="0"/>
              <a:ea typeface="楷体_GB2312" pitchFamily="49" charset="-122"/>
            </a:endParaRPr>
          </a:p>
          <a:p>
            <a:pPr>
              <a:lnSpc>
                <a:spcPts val="4400"/>
              </a:lnSpc>
            </a:pPr>
            <a:r>
              <a:rPr lang="en-US" altLang="zh-CN" sz="2800" dirty="0">
                <a:latin typeface="Arial" panose="020B0604020202020204" pitchFamily="34" charset="0"/>
                <a:ea typeface="楷体_GB2312" pitchFamily="49" charset="-122"/>
              </a:rPr>
              <a:t>(1)</a:t>
            </a:r>
            <a:r>
              <a:rPr lang="zh-CN" altLang="en-US" sz="2800" dirty="0">
                <a:latin typeface="Arial" panose="020B0604020202020204" pitchFamily="34" charset="0"/>
                <a:ea typeface="楷体_GB2312" pitchFamily="49" charset="-122"/>
              </a:rPr>
              <a:t>若</a:t>
            </a:r>
            <a:r>
              <a:rPr lang="en-US" altLang="zh-CN" sz="2800" dirty="0" err="1">
                <a:latin typeface="Arial" panose="020B0604020202020204" pitchFamily="34" charset="0"/>
                <a:ea typeface="楷体_GB2312" pitchFamily="49" charset="-122"/>
              </a:rPr>
              <a:t>x</a:t>
            </a:r>
            <a:r>
              <a:rPr lang="en-US" altLang="zh-CN" sz="2800" baseline="-25000" dirty="0" err="1">
                <a:latin typeface="Arial" panose="020B0604020202020204" pitchFamily="34" charset="0"/>
                <a:ea typeface="楷体_GB2312" pitchFamily="49" charset="-122"/>
              </a:rPr>
              <a:t>m</a:t>
            </a:r>
            <a:r>
              <a:rPr lang="en-US" altLang="zh-CN" sz="2800" dirty="0">
                <a:latin typeface="Arial" panose="020B0604020202020204" pitchFamily="34" charset="0"/>
                <a:ea typeface="楷体_GB2312" pitchFamily="49" charset="-122"/>
              </a:rPr>
              <a:t>=</a:t>
            </a:r>
            <a:r>
              <a:rPr lang="en-US" altLang="zh-CN" sz="2800" dirty="0" err="1">
                <a:latin typeface="Arial" panose="020B0604020202020204" pitchFamily="34" charset="0"/>
                <a:ea typeface="楷体_GB2312" pitchFamily="49" charset="-122"/>
              </a:rPr>
              <a:t>y</a:t>
            </a:r>
            <a:r>
              <a:rPr lang="en-US" altLang="zh-CN" sz="2800" baseline="-25000" dirty="0" err="1">
                <a:latin typeface="Arial" panose="020B0604020202020204" pitchFamily="34" charset="0"/>
                <a:ea typeface="楷体_GB2312" pitchFamily="49" charset="-122"/>
              </a:rPr>
              <a:t>n</a:t>
            </a:r>
            <a:r>
              <a:rPr lang="zh-CN" altLang="en-US" sz="2800" dirty="0">
                <a:latin typeface="Arial" panose="020B0604020202020204" pitchFamily="34" charset="0"/>
                <a:ea typeface="楷体_GB2312" pitchFamily="49" charset="-122"/>
              </a:rPr>
              <a:t>，则</a:t>
            </a:r>
            <a:r>
              <a:rPr lang="en-US" altLang="zh-CN" sz="2800" dirty="0" err="1">
                <a:latin typeface="Arial" panose="020B0604020202020204" pitchFamily="34" charset="0"/>
                <a:ea typeface="楷体_GB2312" pitchFamily="49" charset="-122"/>
              </a:rPr>
              <a:t>z</a:t>
            </a:r>
            <a:r>
              <a:rPr lang="en-US" altLang="zh-CN" sz="2800" baseline="-25000" dirty="0" err="1">
                <a:latin typeface="Arial" panose="020B0604020202020204" pitchFamily="34" charset="0"/>
                <a:ea typeface="楷体_GB2312" pitchFamily="49" charset="-122"/>
              </a:rPr>
              <a:t>k</a:t>
            </a:r>
            <a:r>
              <a:rPr lang="en-US" altLang="zh-CN" sz="2800" dirty="0">
                <a:latin typeface="Arial" panose="020B0604020202020204" pitchFamily="34" charset="0"/>
                <a:ea typeface="楷体_GB2312" pitchFamily="49" charset="-122"/>
              </a:rPr>
              <a:t>=</a:t>
            </a:r>
            <a:r>
              <a:rPr lang="en-US" altLang="zh-CN" sz="2800" dirty="0" err="1">
                <a:latin typeface="Arial" panose="020B0604020202020204" pitchFamily="34" charset="0"/>
                <a:ea typeface="楷体_GB2312" pitchFamily="49" charset="-122"/>
              </a:rPr>
              <a:t>x</a:t>
            </a:r>
            <a:r>
              <a:rPr lang="en-US" altLang="zh-CN" sz="2800" baseline="-25000" dirty="0" err="1">
                <a:latin typeface="Arial" panose="020B0604020202020204" pitchFamily="34" charset="0"/>
                <a:ea typeface="楷体_GB2312" pitchFamily="49" charset="-122"/>
              </a:rPr>
              <a:t>m</a:t>
            </a:r>
            <a:r>
              <a:rPr lang="en-US" altLang="zh-CN" sz="2800" dirty="0">
                <a:latin typeface="Arial" panose="020B0604020202020204" pitchFamily="34" charset="0"/>
                <a:ea typeface="楷体_GB2312" pitchFamily="49" charset="-122"/>
              </a:rPr>
              <a:t>=</a:t>
            </a:r>
            <a:r>
              <a:rPr lang="en-US" altLang="zh-CN" sz="2800" dirty="0" err="1">
                <a:latin typeface="Arial" panose="020B0604020202020204" pitchFamily="34" charset="0"/>
                <a:ea typeface="楷体_GB2312" pitchFamily="49" charset="-122"/>
              </a:rPr>
              <a:t>y</a:t>
            </a:r>
            <a:r>
              <a:rPr lang="en-US" altLang="zh-CN" sz="2800" baseline="-25000" dirty="0" err="1">
                <a:latin typeface="Arial" panose="020B0604020202020204" pitchFamily="34" charset="0"/>
                <a:ea typeface="楷体_GB2312" pitchFamily="49" charset="-122"/>
              </a:rPr>
              <a:t>n</a:t>
            </a:r>
            <a:r>
              <a:rPr lang="zh-CN" altLang="en-US" sz="2800" dirty="0">
                <a:latin typeface="Arial" panose="020B0604020202020204" pitchFamily="34" charset="0"/>
                <a:ea typeface="楷体_GB2312" pitchFamily="49" charset="-122"/>
              </a:rPr>
              <a:t>，且</a:t>
            </a:r>
            <a:r>
              <a:rPr lang="en-US" altLang="zh-CN" sz="2800" dirty="0">
                <a:latin typeface="Arial" panose="020B0604020202020204" pitchFamily="34" charset="0"/>
                <a:ea typeface="楷体_GB2312" pitchFamily="49" charset="-122"/>
              </a:rPr>
              <a:t>z</a:t>
            </a:r>
            <a:r>
              <a:rPr lang="en-US" altLang="zh-CN" sz="2800" baseline="-25000" dirty="0">
                <a:latin typeface="Arial" panose="020B0604020202020204" pitchFamily="34" charset="0"/>
                <a:ea typeface="楷体_GB2312" pitchFamily="49" charset="-122"/>
              </a:rPr>
              <a:t>k-1</a:t>
            </a:r>
            <a:r>
              <a:rPr lang="zh-CN" altLang="en-US" sz="2800" dirty="0">
                <a:latin typeface="Arial" panose="020B0604020202020204" pitchFamily="34" charset="0"/>
                <a:ea typeface="楷体_GB2312" pitchFamily="49" charset="-122"/>
              </a:rPr>
              <a:t>是</a:t>
            </a:r>
            <a:r>
              <a:rPr lang="en-US" altLang="zh-CN" sz="2800" dirty="0">
                <a:latin typeface="Arial" panose="020B0604020202020204" pitchFamily="34" charset="0"/>
                <a:ea typeface="楷体_GB2312" pitchFamily="49" charset="-122"/>
              </a:rPr>
              <a:t>x</a:t>
            </a:r>
            <a:r>
              <a:rPr lang="en-US" altLang="zh-CN" sz="2800" baseline="-25000" dirty="0">
                <a:latin typeface="Arial" panose="020B0604020202020204" pitchFamily="34" charset="0"/>
                <a:ea typeface="楷体_GB2312" pitchFamily="49" charset="-122"/>
              </a:rPr>
              <a:t>m-1</a:t>
            </a:r>
            <a:r>
              <a:rPr lang="zh-CN" altLang="en-US" sz="2800" dirty="0">
                <a:latin typeface="Arial" panose="020B0604020202020204" pitchFamily="34" charset="0"/>
                <a:ea typeface="楷体_GB2312" pitchFamily="49" charset="-122"/>
              </a:rPr>
              <a:t>和</a:t>
            </a:r>
            <a:r>
              <a:rPr lang="en-US" altLang="zh-CN" sz="2800" dirty="0">
                <a:latin typeface="Arial" panose="020B0604020202020204" pitchFamily="34" charset="0"/>
                <a:ea typeface="楷体_GB2312" pitchFamily="49" charset="-122"/>
              </a:rPr>
              <a:t>y</a:t>
            </a:r>
            <a:r>
              <a:rPr lang="en-US" altLang="zh-CN" sz="2800" baseline="-25000" dirty="0">
                <a:latin typeface="Arial" panose="020B0604020202020204" pitchFamily="34" charset="0"/>
                <a:ea typeface="楷体_GB2312" pitchFamily="49" charset="-122"/>
              </a:rPr>
              <a:t>n-1</a:t>
            </a:r>
            <a:r>
              <a:rPr lang="zh-CN" altLang="en-US" sz="2800" dirty="0">
                <a:latin typeface="Arial" panose="020B0604020202020204" pitchFamily="34" charset="0"/>
                <a:ea typeface="楷体_GB2312" pitchFamily="49" charset="-122"/>
              </a:rPr>
              <a:t>的最长公共子序列。</a:t>
            </a:r>
            <a:endParaRPr lang="zh-CN" altLang="en-US" sz="2800" dirty="0">
              <a:latin typeface="Arial" panose="020B0604020202020204" pitchFamily="34" charset="0"/>
              <a:ea typeface="楷体_GB2312" pitchFamily="49" charset="-122"/>
            </a:endParaRPr>
          </a:p>
          <a:p>
            <a:pPr>
              <a:lnSpc>
                <a:spcPts val="4400"/>
              </a:lnSpc>
            </a:pPr>
            <a:r>
              <a:rPr lang="en-US" altLang="zh-CN" sz="2800" dirty="0">
                <a:latin typeface="Arial" panose="020B0604020202020204" pitchFamily="34" charset="0"/>
                <a:ea typeface="楷体_GB2312" pitchFamily="49" charset="-122"/>
              </a:rPr>
              <a:t>(2)</a:t>
            </a:r>
            <a:r>
              <a:rPr lang="zh-CN" altLang="en-US" sz="2800" dirty="0">
                <a:latin typeface="Arial" panose="020B0604020202020204" pitchFamily="34" charset="0"/>
                <a:ea typeface="楷体_GB2312" pitchFamily="49" charset="-122"/>
              </a:rPr>
              <a:t>若</a:t>
            </a:r>
            <a:r>
              <a:rPr lang="en-US" altLang="zh-CN" sz="2800" dirty="0" err="1">
                <a:latin typeface="Arial" panose="020B0604020202020204" pitchFamily="34" charset="0"/>
                <a:ea typeface="楷体_GB2312" pitchFamily="49" charset="-122"/>
              </a:rPr>
              <a:t>x</a:t>
            </a:r>
            <a:r>
              <a:rPr lang="en-US" altLang="zh-CN" sz="2800" baseline="-25000" dirty="0" err="1">
                <a:latin typeface="Arial" panose="020B0604020202020204" pitchFamily="34" charset="0"/>
                <a:ea typeface="楷体_GB2312" pitchFamily="49" charset="-122"/>
              </a:rPr>
              <a:t>m</a:t>
            </a:r>
            <a:r>
              <a:rPr lang="en-US" altLang="zh-CN" sz="2800" dirty="0" err="1">
                <a:latin typeface="Arial" panose="020B0604020202020204" pitchFamily="34" charset="0"/>
                <a:ea typeface="楷体_GB2312" pitchFamily="49" charset="-122"/>
              </a:rPr>
              <a:t>≠y</a:t>
            </a:r>
            <a:r>
              <a:rPr lang="en-US" altLang="zh-CN" sz="2800" baseline="-25000" dirty="0" err="1">
                <a:latin typeface="Arial" panose="020B0604020202020204" pitchFamily="34" charset="0"/>
                <a:ea typeface="楷体_GB2312" pitchFamily="49" charset="-122"/>
              </a:rPr>
              <a:t>n</a:t>
            </a:r>
            <a:r>
              <a:rPr lang="zh-CN" altLang="en-US" sz="2800" dirty="0">
                <a:latin typeface="Arial" panose="020B0604020202020204" pitchFamily="34" charset="0"/>
                <a:ea typeface="楷体_GB2312" pitchFamily="49" charset="-122"/>
              </a:rPr>
              <a:t>，则</a:t>
            </a:r>
            <a:r>
              <a:rPr lang="en-US" altLang="zh-CN" sz="2800" dirty="0" err="1">
                <a:latin typeface="Arial" panose="020B0604020202020204" pitchFamily="34" charset="0"/>
                <a:ea typeface="楷体_GB2312" pitchFamily="49" charset="-122"/>
              </a:rPr>
              <a:t>z</a:t>
            </a:r>
            <a:r>
              <a:rPr lang="en-US" altLang="zh-CN" sz="2800" baseline="-25000" dirty="0" err="1">
                <a:latin typeface="Arial" panose="020B0604020202020204" pitchFamily="34" charset="0"/>
                <a:ea typeface="楷体_GB2312" pitchFamily="49" charset="-122"/>
              </a:rPr>
              <a:t>k</a:t>
            </a:r>
            <a:r>
              <a:rPr lang="en-US" altLang="zh-CN" sz="2800" dirty="0" err="1">
                <a:latin typeface="Arial" panose="020B0604020202020204" pitchFamily="34" charset="0"/>
                <a:ea typeface="楷体_GB2312" pitchFamily="49" charset="-122"/>
              </a:rPr>
              <a:t>≠x</a:t>
            </a:r>
            <a:r>
              <a:rPr lang="en-US" altLang="zh-CN" sz="2800" baseline="-25000" dirty="0" err="1">
                <a:latin typeface="Arial" panose="020B0604020202020204" pitchFamily="34" charset="0"/>
                <a:ea typeface="楷体_GB2312" pitchFamily="49" charset="-122"/>
              </a:rPr>
              <a:t>m</a:t>
            </a:r>
            <a:r>
              <a:rPr lang="zh-CN" altLang="en-US" sz="2800" dirty="0">
                <a:latin typeface="Arial" panose="020B0604020202020204" pitchFamily="34" charset="0"/>
                <a:ea typeface="楷体_GB2312" pitchFamily="49" charset="-122"/>
              </a:rPr>
              <a:t>蕴涵</a:t>
            </a:r>
            <a:r>
              <a:rPr lang="en-US" altLang="zh-CN" sz="2800" dirty="0">
                <a:latin typeface="Arial" panose="020B0604020202020204" pitchFamily="34" charset="0"/>
                <a:ea typeface="楷体_GB2312" pitchFamily="49" charset="-122"/>
              </a:rPr>
              <a:t>Z</a:t>
            </a:r>
            <a:r>
              <a:rPr lang="zh-CN" altLang="en-US" sz="2800" dirty="0">
                <a:latin typeface="Arial" panose="020B0604020202020204" pitchFamily="34" charset="0"/>
                <a:ea typeface="楷体_GB2312" pitchFamily="49" charset="-122"/>
              </a:rPr>
              <a:t>是</a:t>
            </a:r>
            <a:r>
              <a:rPr lang="en-US" altLang="zh-CN" sz="2800" dirty="0">
                <a:latin typeface="Arial" panose="020B0604020202020204" pitchFamily="34" charset="0"/>
                <a:ea typeface="楷体_GB2312" pitchFamily="49" charset="-122"/>
              </a:rPr>
              <a:t>x</a:t>
            </a:r>
            <a:r>
              <a:rPr lang="en-US" altLang="zh-CN" sz="2800" baseline="-25000" dirty="0">
                <a:latin typeface="Arial" panose="020B0604020202020204" pitchFamily="34" charset="0"/>
                <a:ea typeface="楷体_GB2312" pitchFamily="49" charset="-122"/>
              </a:rPr>
              <a:t>m-1</a:t>
            </a:r>
            <a:r>
              <a:rPr lang="zh-CN" altLang="en-US" sz="2800" dirty="0">
                <a:latin typeface="Arial" panose="020B0604020202020204" pitchFamily="34" charset="0"/>
                <a:ea typeface="楷体_GB2312" pitchFamily="49" charset="-122"/>
              </a:rPr>
              <a:t>和</a:t>
            </a:r>
            <a:r>
              <a:rPr lang="en-US" altLang="zh-CN" sz="2800" dirty="0">
                <a:latin typeface="Arial" panose="020B0604020202020204" pitchFamily="34" charset="0"/>
                <a:ea typeface="楷体_GB2312" pitchFamily="49" charset="-122"/>
              </a:rPr>
              <a:t>Y</a:t>
            </a:r>
            <a:r>
              <a:rPr lang="zh-CN" altLang="en-US" sz="2800" dirty="0">
                <a:latin typeface="Arial" panose="020B0604020202020204" pitchFamily="34" charset="0"/>
                <a:ea typeface="楷体_GB2312" pitchFamily="49" charset="-122"/>
              </a:rPr>
              <a:t>的最长公共子序列。</a:t>
            </a:r>
            <a:endParaRPr lang="zh-CN" altLang="en-US" sz="2800" dirty="0">
              <a:latin typeface="Arial" panose="020B0604020202020204" pitchFamily="34" charset="0"/>
              <a:ea typeface="楷体_GB2312" pitchFamily="49" charset="-122"/>
            </a:endParaRPr>
          </a:p>
          <a:p>
            <a:pPr>
              <a:lnSpc>
                <a:spcPts val="4400"/>
              </a:lnSpc>
            </a:pPr>
            <a:r>
              <a:rPr lang="en-US" altLang="zh-CN" sz="2800" dirty="0">
                <a:latin typeface="Arial" panose="020B0604020202020204" pitchFamily="34" charset="0"/>
                <a:ea typeface="楷体_GB2312" pitchFamily="49" charset="-122"/>
              </a:rPr>
              <a:t>(3)</a:t>
            </a:r>
            <a:r>
              <a:rPr lang="zh-CN" altLang="en-US" sz="2800" dirty="0">
                <a:latin typeface="Arial" panose="020B0604020202020204" pitchFamily="34" charset="0"/>
                <a:ea typeface="楷体_GB2312" pitchFamily="49" charset="-122"/>
              </a:rPr>
              <a:t>若</a:t>
            </a:r>
            <a:r>
              <a:rPr lang="en-US" altLang="zh-CN" sz="2800" dirty="0" err="1">
                <a:latin typeface="Arial" panose="020B0604020202020204" pitchFamily="34" charset="0"/>
                <a:ea typeface="楷体_GB2312" pitchFamily="49" charset="-122"/>
              </a:rPr>
              <a:t>x</a:t>
            </a:r>
            <a:r>
              <a:rPr lang="en-US" altLang="zh-CN" sz="2800" baseline="-25000" dirty="0" err="1">
                <a:latin typeface="Arial" panose="020B0604020202020204" pitchFamily="34" charset="0"/>
                <a:ea typeface="楷体_GB2312" pitchFamily="49" charset="-122"/>
              </a:rPr>
              <a:t>m</a:t>
            </a:r>
            <a:r>
              <a:rPr lang="en-US" altLang="zh-CN" sz="2800" dirty="0" err="1">
                <a:latin typeface="Arial" panose="020B0604020202020204" pitchFamily="34" charset="0"/>
                <a:ea typeface="楷体_GB2312" pitchFamily="49" charset="-122"/>
              </a:rPr>
              <a:t>≠y</a:t>
            </a:r>
            <a:r>
              <a:rPr lang="en-US" altLang="zh-CN" sz="2800" baseline="-25000" dirty="0" err="1">
                <a:latin typeface="Arial" panose="020B0604020202020204" pitchFamily="34" charset="0"/>
                <a:ea typeface="楷体_GB2312" pitchFamily="49" charset="-122"/>
              </a:rPr>
              <a:t>n</a:t>
            </a:r>
            <a:r>
              <a:rPr lang="zh-CN" altLang="en-US" sz="2800" dirty="0">
                <a:latin typeface="Arial" panose="020B0604020202020204" pitchFamily="34" charset="0"/>
                <a:ea typeface="楷体_GB2312" pitchFamily="49" charset="-122"/>
              </a:rPr>
              <a:t>，则</a:t>
            </a:r>
            <a:r>
              <a:rPr lang="en-US" altLang="zh-CN" sz="2800" dirty="0" err="1">
                <a:latin typeface="Arial" panose="020B0604020202020204" pitchFamily="34" charset="0"/>
                <a:ea typeface="楷体_GB2312" pitchFamily="49" charset="-122"/>
              </a:rPr>
              <a:t>z</a:t>
            </a:r>
            <a:r>
              <a:rPr lang="en-US" altLang="zh-CN" sz="2800" baseline="-25000" dirty="0" err="1">
                <a:latin typeface="Arial" panose="020B0604020202020204" pitchFamily="34" charset="0"/>
                <a:ea typeface="楷体_GB2312" pitchFamily="49" charset="-122"/>
              </a:rPr>
              <a:t>k</a:t>
            </a:r>
            <a:r>
              <a:rPr lang="en-US" altLang="zh-CN" sz="2800" dirty="0" err="1">
                <a:latin typeface="Arial" panose="020B0604020202020204" pitchFamily="34" charset="0"/>
                <a:ea typeface="楷体_GB2312" pitchFamily="49" charset="-122"/>
              </a:rPr>
              <a:t>≠y</a:t>
            </a:r>
            <a:r>
              <a:rPr lang="en-US" altLang="zh-CN" sz="2800" baseline="-25000" dirty="0" err="1">
                <a:latin typeface="Arial" panose="020B0604020202020204" pitchFamily="34" charset="0"/>
                <a:ea typeface="楷体_GB2312" pitchFamily="49" charset="-122"/>
              </a:rPr>
              <a:t>n</a:t>
            </a:r>
            <a:r>
              <a:rPr lang="zh-CN" altLang="en-US" sz="2800" dirty="0">
                <a:latin typeface="Arial" panose="020B0604020202020204" pitchFamily="34" charset="0"/>
                <a:ea typeface="楷体_GB2312" pitchFamily="49" charset="-122"/>
              </a:rPr>
              <a:t>蕴涵</a:t>
            </a:r>
            <a:r>
              <a:rPr lang="en-US" altLang="zh-CN" sz="2800" dirty="0">
                <a:latin typeface="Arial" panose="020B0604020202020204" pitchFamily="34" charset="0"/>
                <a:ea typeface="楷体_GB2312" pitchFamily="49" charset="-122"/>
              </a:rPr>
              <a:t>Z</a:t>
            </a:r>
            <a:r>
              <a:rPr lang="zh-CN" altLang="en-US" sz="2800" dirty="0">
                <a:latin typeface="Arial" panose="020B0604020202020204" pitchFamily="34" charset="0"/>
                <a:ea typeface="楷体_GB2312" pitchFamily="49" charset="-122"/>
              </a:rPr>
              <a:t>是</a:t>
            </a:r>
            <a:r>
              <a:rPr lang="en-US" altLang="zh-CN" sz="2800" dirty="0">
                <a:latin typeface="Arial" panose="020B0604020202020204" pitchFamily="34" charset="0"/>
                <a:ea typeface="楷体_GB2312" pitchFamily="49" charset="-122"/>
              </a:rPr>
              <a:t>X</a:t>
            </a:r>
            <a:r>
              <a:rPr lang="zh-CN" altLang="en-US" sz="2800" dirty="0">
                <a:latin typeface="Arial" panose="020B0604020202020204" pitchFamily="34" charset="0"/>
                <a:ea typeface="楷体_GB2312" pitchFamily="49" charset="-122"/>
              </a:rPr>
              <a:t>和</a:t>
            </a:r>
            <a:r>
              <a:rPr lang="en-US" altLang="zh-CN" sz="2800" dirty="0">
                <a:latin typeface="Arial" panose="020B0604020202020204" pitchFamily="34" charset="0"/>
                <a:ea typeface="楷体_GB2312" pitchFamily="49" charset="-122"/>
              </a:rPr>
              <a:t>y</a:t>
            </a:r>
            <a:r>
              <a:rPr lang="en-US" altLang="zh-CN" sz="2800" baseline="-25000" dirty="0">
                <a:latin typeface="Arial" panose="020B0604020202020204" pitchFamily="34" charset="0"/>
                <a:ea typeface="楷体_GB2312" pitchFamily="49" charset="-122"/>
              </a:rPr>
              <a:t>n-1</a:t>
            </a:r>
            <a:r>
              <a:rPr lang="zh-CN" altLang="en-US" sz="2800" dirty="0">
                <a:latin typeface="Arial" panose="020B0604020202020204" pitchFamily="34" charset="0"/>
                <a:ea typeface="楷体_GB2312" pitchFamily="49" charset="-122"/>
              </a:rPr>
              <a:t>的最长公共子序列。</a:t>
            </a:r>
            <a:endParaRPr lang="zh-CN" altLang="en-US" sz="2800" dirty="0">
              <a:latin typeface="Arial" panose="020B0604020202020204" pitchFamily="34" charset="0"/>
              <a:ea typeface="楷体_GB2312" pitchFamily="49" charset="-122"/>
            </a:endParaRPr>
          </a:p>
        </p:txBody>
      </p:sp>
      <p:sp>
        <p:nvSpPr>
          <p:cNvPr id="263172" name="Rectangle 4"/>
          <p:cNvSpPr>
            <a:spLocks noChangeArrowheads="1"/>
          </p:cNvSpPr>
          <p:nvPr/>
        </p:nvSpPr>
        <p:spPr bwMode="auto">
          <a:xfrm>
            <a:off x="304800" y="5105400"/>
            <a:ext cx="8496300" cy="118745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kumimoji="1" lang="zh-CN" altLang="en-US" sz="2400">
                <a:latin typeface="Arial" panose="020B0604020202020204" pitchFamily="34" charset="0"/>
                <a:ea typeface="楷体_GB2312" pitchFamily="49" charset="-122"/>
              </a:rPr>
              <a:t>由此可见，</a:t>
            </a:r>
            <a:r>
              <a:rPr kumimoji="1" lang="en-US" altLang="zh-CN" sz="2400">
                <a:latin typeface="Arial" panose="020B0604020202020204" pitchFamily="34" charset="0"/>
                <a:ea typeface="楷体_GB2312" pitchFamily="49" charset="-122"/>
              </a:rPr>
              <a:t>2</a:t>
            </a:r>
            <a:r>
              <a:rPr kumimoji="1" lang="zh-CN" altLang="en-US" sz="2400">
                <a:latin typeface="Arial" panose="020B0604020202020204" pitchFamily="34" charset="0"/>
                <a:ea typeface="楷体_GB2312" pitchFamily="49" charset="-122"/>
              </a:rPr>
              <a:t>个序列的最长公共子序列包含了这</a:t>
            </a:r>
            <a:r>
              <a:rPr kumimoji="1" lang="en-US" altLang="zh-CN" sz="2400">
                <a:latin typeface="Arial" panose="020B0604020202020204" pitchFamily="34" charset="0"/>
                <a:ea typeface="楷体_GB2312" pitchFamily="49" charset="-122"/>
              </a:rPr>
              <a:t>2</a:t>
            </a:r>
            <a:r>
              <a:rPr kumimoji="1" lang="zh-CN" altLang="en-US" sz="2400">
                <a:latin typeface="Arial" panose="020B0604020202020204" pitchFamily="34" charset="0"/>
                <a:ea typeface="楷体_GB2312" pitchFamily="49" charset="-122"/>
              </a:rPr>
              <a:t>个序列的前缀的最长公共子序列。因此，最长公共子序列问题具有</a:t>
            </a:r>
            <a:r>
              <a:rPr kumimoji="1" lang="zh-CN" altLang="en-US" sz="2400" b="1">
                <a:latin typeface="Arial" panose="020B0604020202020204" pitchFamily="34" charset="0"/>
                <a:ea typeface="黑体" panose="02010609060101010101" pitchFamily="2" charset="-122"/>
              </a:rPr>
              <a:t>最优子结构性质</a:t>
            </a:r>
            <a:r>
              <a:rPr kumimoji="1" lang="zh-CN" altLang="en-US" sz="2400">
                <a:latin typeface="Arial" panose="020B0604020202020204" pitchFamily="34" charset="0"/>
                <a:ea typeface="楷体_GB2312" pitchFamily="49" charset="-122"/>
              </a:rPr>
              <a:t>。 </a:t>
            </a:r>
            <a:endParaRPr kumimoji="1" lang="zh-CN" altLang="en-US" sz="2400">
              <a:latin typeface="Arial" panose="020B0604020202020204" pitchFamily="34" charset="0"/>
              <a:ea typeface="楷体_GB2312" pitchFamily="49" charset="-122"/>
            </a:endParaRPr>
          </a:p>
        </p:txBody>
      </p:sp>
      <p:sp>
        <p:nvSpPr>
          <p:cNvPr id="263173" name="Rectangle 5"/>
          <p:cNvSpPr>
            <a:spLocks noChangeArrowheads="1"/>
          </p:cNvSpPr>
          <p:nvPr/>
        </p:nvSpPr>
        <p:spPr bwMode="auto">
          <a:xfrm>
            <a:off x="323528" y="2492896"/>
            <a:ext cx="8496300" cy="45720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kumimoji="1" lang="zh-CN" altLang="en-US" sz="2400" dirty="0">
                <a:latin typeface="Arial" panose="020B0604020202020204" pitchFamily="34" charset="0"/>
                <a:ea typeface="楷体_GB2312" pitchFamily="49" charset="-122"/>
              </a:rPr>
              <a:t>如  </a:t>
            </a:r>
            <a:r>
              <a:rPr kumimoji="1" lang="en-US" altLang="zh-CN" sz="2400" dirty="0">
                <a:latin typeface="Arial" panose="020B0604020202020204" pitchFamily="34" charset="0"/>
                <a:ea typeface="楷体_GB2312" pitchFamily="49" charset="-122"/>
              </a:rPr>
              <a:t>X={A B C </a:t>
            </a:r>
            <a:r>
              <a:rPr kumimoji="1" lang="en-US" altLang="zh-CN" sz="2400" dirty="0">
                <a:solidFill>
                  <a:srgbClr val="CC0000"/>
                </a:solidFill>
                <a:latin typeface="Arial" panose="020B0604020202020204" pitchFamily="34" charset="0"/>
                <a:ea typeface="楷体_GB2312" pitchFamily="49" charset="-122"/>
              </a:rPr>
              <a:t>B</a:t>
            </a:r>
            <a:r>
              <a:rPr kumimoji="1" lang="en-US" altLang="zh-CN" sz="2400" dirty="0">
                <a:latin typeface="Arial" panose="020B0604020202020204" pitchFamily="34" charset="0"/>
                <a:ea typeface="楷体_GB2312" pitchFamily="49" charset="-122"/>
              </a:rPr>
              <a:t> }   Y={B D C A </a:t>
            </a:r>
            <a:r>
              <a:rPr kumimoji="1" lang="en-US" altLang="zh-CN" sz="2400" dirty="0">
                <a:solidFill>
                  <a:srgbClr val="CC0000"/>
                </a:solidFill>
                <a:latin typeface="Arial" panose="020B0604020202020204" pitchFamily="34" charset="0"/>
                <a:ea typeface="楷体_GB2312" pitchFamily="49" charset="-122"/>
              </a:rPr>
              <a:t>B</a:t>
            </a:r>
            <a:r>
              <a:rPr kumimoji="1" lang="en-US" altLang="zh-CN" sz="2400" dirty="0">
                <a:latin typeface="Arial" panose="020B0604020202020204" pitchFamily="34" charset="0"/>
                <a:ea typeface="楷体_GB2312" pitchFamily="49" charset="-122"/>
              </a:rPr>
              <a:t>}   Z={B C </a:t>
            </a:r>
            <a:r>
              <a:rPr kumimoji="1" lang="en-US" altLang="zh-CN" sz="2400" dirty="0">
                <a:solidFill>
                  <a:srgbClr val="CC0000"/>
                </a:solidFill>
                <a:latin typeface="Arial" panose="020B0604020202020204" pitchFamily="34" charset="0"/>
                <a:ea typeface="楷体_GB2312" pitchFamily="49" charset="-122"/>
              </a:rPr>
              <a:t>B</a:t>
            </a:r>
            <a:r>
              <a:rPr kumimoji="1" lang="en-US" altLang="zh-CN" sz="2400" dirty="0">
                <a:latin typeface="Arial" panose="020B0604020202020204" pitchFamily="34" charset="0"/>
                <a:ea typeface="楷体_GB2312" pitchFamily="49" charset="-122"/>
              </a:rPr>
              <a:t>}</a:t>
            </a:r>
            <a:endParaRPr kumimoji="1" lang="en-US" altLang="zh-CN" sz="2400" dirty="0">
              <a:latin typeface="Arial" panose="020B0604020202020204" pitchFamily="34" charset="0"/>
              <a:ea typeface="楷体_GB2312" pitchFamily="49" charset="-122"/>
            </a:endParaRPr>
          </a:p>
        </p:txBody>
      </p:sp>
      <p:sp>
        <p:nvSpPr>
          <p:cNvPr id="263174" name="Rectangle 6"/>
          <p:cNvSpPr>
            <a:spLocks noChangeArrowheads="1"/>
          </p:cNvSpPr>
          <p:nvPr/>
        </p:nvSpPr>
        <p:spPr bwMode="auto">
          <a:xfrm>
            <a:off x="323528" y="3573016"/>
            <a:ext cx="8496300" cy="45720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kumimoji="1" lang="zh-CN" altLang="en-US" sz="2400">
                <a:latin typeface="Arial" panose="020B0604020202020204" pitchFamily="34" charset="0"/>
                <a:ea typeface="楷体_GB2312" pitchFamily="49" charset="-122"/>
              </a:rPr>
              <a:t>如  </a:t>
            </a:r>
            <a:r>
              <a:rPr kumimoji="1" lang="en-US" altLang="zh-CN" sz="2400">
                <a:latin typeface="Arial" panose="020B0604020202020204" pitchFamily="34" charset="0"/>
                <a:ea typeface="楷体_GB2312" pitchFamily="49" charset="-122"/>
              </a:rPr>
              <a:t>X={A B C B  </a:t>
            </a:r>
            <a:r>
              <a:rPr kumimoji="1" lang="en-US" altLang="zh-CN" sz="2400">
                <a:solidFill>
                  <a:srgbClr val="CC0000"/>
                </a:solidFill>
                <a:latin typeface="Arial" panose="020B0604020202020204" pitchFamily="34" charset="0"/>
                <a:ea typeface="楷体_GB2312" pitchFamily="49" charset="-122"/>
              </a:rPr>
              <a:t>D</a:t>
            </a:r>
            <a:r>
              <a:rPr kumimoji="1" lang="en-US" altLang="zh-CN" sz="2400">
                <a:latin typeface="Arial" panose="020B0604020202020204" pitchFamily="34" charset="0"/>
                <a:ea typeface="楷体_GB2312" pitchFamily="49" charset="-122"/>
              </a:rPr>
              <a:t>}   Y={B D C A </a:t>
            </a:r>
            <a:r>
              <a:rPr kumimoji="1" lang="en-US" altLang="zh-CN" sz="2400">
                <a:solidFill>
                  <a:srgbClr val="CC0000"/>
                </a:solidFill>
                <a:latin typeface="Arial" panose="020B0604020202020204" pitchFamily="34" charset="0"/>
                <a:ea typeface="楷体_GB2312" pitchFamily="49" charset="-122"/>
              </a:rPr>
              <a:t>B</a:t>
            </a:r>
            <a:r>
              <a:rPr kumimoji="1" lang="en-US" altLang="zh-CN" sz="2400">
                <a:latin typeface="Arial" panose="020B0604020202020204" pitchFamily="34" charset="0"/>
                <a:ea typeface="楷体_GB2312" pitchFamily="49" charset="-122"/>
              </a:rPr>
              <a:t>}   Z={B C </a:t>
            </a:r>
            <a:r>
              <a:rPr kumimoji="1" lang="en-US" altLang="zh-CN" sz="2400">
                <a:solidFill>
                  <a:srgbClr val="CC0000"/>
                </a:solidFill>
                <a:latin typeface="Arial" panose="020B0604020202020204" pitchFamily="34" charset="0"/>
                <a:ea typeface="楷体_GB2312" pitchFamily="49" charset="-122"/>
              </a:rPr>
              <a:t>B</a:t>
            </a:r>
            <a:r>
              <a:rPr kumimoji="1" lang="en-US" altLang="zh-CN" sz="2400">
                <a:latin typeface="Arial" panose="020B0604020202020204" pitchFamily="34" charset="0"/>
                <a:ea typeface="楷体_GB2312" pitchFamily="49" charset="-122"/>
              </a:rPr>
              <a:t>}</a:t>
            </a:r>
            <a:endParaRPr kumimoji="1" lang="en-US" altLang="zh-CN" sz="2400">
              <a:latin typeface="Arial" panose="020B0604020202020204" pitchFamily="34" charset="0"/>
              <a:ea typeface="楷体_GB2312" pitchFamily="49" charset="-122"/>
            </a:endParaRPr>
          </a:p>
        </p:txBody>
      </p:sp>
      <p:sp>
        <p:nvSpPr>
          <p:cNvPr id="263175" name="Rectangle 7"/>
          <p:cNvSpPr>
            <a:spLocks noChangeArrowheads="1"/>
          </p:cNvSpPr>
          <p:nvPr/>
        </p:nvSpPr>
        <p:spPr bwMode="auto">
          <a:xfrm>
            <a:off x="323528" y="4149080"/>
            <a:ext cx="8496300" cy="45720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kumimoji="1" lang="zh-CN" altLang="en-US" sz="2400">
                <a:latin typeface="Arial" panose="020B0604020202020204" pitchFamily="34" charset="0"/>
                <a:ea typeface="楷体_GB2312" pitchFamily="49" charset="-122"/>
              </a:rPr>
              <a:t>如  </a:t>
            </a:r>
            <a:r>
              <a:rPr kumimoji="1" lang="en-US" altLang="zh-CN" sz="2400">
                <a:latin typeface="Arial" panose="020B0604020202020204" pitchFamily="34" charset="0"/>
                <a:ea typeface="楷体_GB2312" pitchFamily="49" charset="-122"/>
              </a:rPr>
              <a:t>X={A B C </a:t>
            </a:r>
            <a:r>
              <a:rPr kumimoji="1" lang="en-US" altLang="zh-CN" sz="2400">
                <a:solidFill>
                  <a:srgbClr val="CC0000"/>
                </a:solidFill>
                <a:latin typeface="Arial" panose="020B0604020202020204" pitchFamily="34" charset="0"/>
                <a:ea typeface="楷体_GB2312" pitchFamily="49" charset="-122"/>
              </a:rPr>
              <a:t>B</a:t>
            </a:r>
            <a:r>
              <a:rPr kumimoji="1" lang="en-US" altLang="zh-CN" sz="2400">
                <a:latin typeface="Arial" panose="020B0604020202020204" pitchFamily="34" charset="0"/>
                <a:ea typeface="楷体_GB2312" pitchFamily="49" charset="-122"/>
              </a:rPr>
              <a:t>  }   Y={B D C B</a:t>
            </a:r>
            <a:r>
              <a:rPr kumimoji="1" lang="en-US" altLang="zh-CN" sz="2400">
                <a:solidFill>
                  <a:srgbClr val="CC0000"/>
                </a:solidFill>
                <a:latin typeface="Arial" panose="020B0604020202020204" pitchFamily="34" charset="0"/>
                <a:ea typeface="楷体_GB2312" pitchFamily="49" charset="-122"/>
              </a:rPr>
              <a:t> A</a:t>
            </a:r>
            <a:r>
              <a:rPr kumimoji="1" lang="en-US" altLang="zh-CN" sz="2400">
                <a:latin typeface="Arial" panose="020B0604020202020204" pitchFamily="34" charset="0"/>
                <a:ea typeface="楷体_GB2312" pitchFamily="49" charset="-122"/>
              </a:rPr>
              <a:t>}   Z={B C </a:t>
            </a:r>
            <a:r>
              <a:rPr kumimoji="1" lang="en-US" altLang="zh-CN" sz="2400">
                <a:solidFill>
                  <a:srgbClr val="CC0000"/>
                </a:solidFill>
                <a:latin typeface="Arial" panose="020B0604020202020204" pitchFamily="34" charset="0"/>
                <a:ea typeface="楷体_GB2312" pitchFamily="49" charset="-122"/>
              </a:rPr>
              <a:t>B</a:t>
            </a:r>
            <a:r>
              <a:rPr kumimoji="1" lang="en-US" altLang="zh-CN" sz="2400">
                <a:latin typeface="Arial" panose="020B0604020202020204" pitchFamily="34" charset="0"/>
                <a:ea typeface="楷体_GB2312" pitchFamily="49" charset="-122"/>
              </a:rPr>
              <a:t>}</a:t>
            </a:r>
            <a:endParaRPr kumimoji="1" lang="en-US" altLang="zh-CN" sz="2400">
              <a:latin typeface="Arial" panose="020B0604020202020204" pitchFamily="34" charset="0"/>
              <a:ea typeface="楷体_GB2312" pitchFamily="49" charset="-122"/>
            </a:endParaRPr>
          </a:p>
        </p:txBody>
      </p:sp>
      <p:sp>
        <p:nvSpPr>
          <p:cNvPr id="10" name="Rectangle 2"/>
          <p:cNvSpPr>
            <a:spLocks noChangeArrowheads="1"/>
          </p:cNvSpPr>
          <p:nvPr/>
        </p:nvSpPr>
        <p:spPr bwMode="auto">
          <a:xfrm>
            <a:off x="467544" y="800100"/>
            <a:ext cx="8064896"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ctr" fontAlgn="base">
              <a:spcBef>
                <a:spcPct val="0"/>
              </a:spcBef>
              <a:spcAft>
                <a:spcPct val="0"/>
              </a:spcAft>
            </a:pPr>
            <a:r>
              <a:rPr kumimoji="1" lang="zh-CN" altLang="en-US" sz="4000" b="1" dirty="0">
                <a:solidFill>
                  <a:srgbClr val="663300"/>
                </a:solidFill>
                <a:effectLst>
                  <a:outerShdw blurRad="38100" dist="38100" dir="2700000" algn="tl">
                    <a:srgbClr val="C0C0C0"/>
                  </a:outerShdw>
                </a:effectLst>
                <a:latin typeface="+mj-lt"/>
                <a:ea typeface="黑体" panose="02010609060101010101" pitchFamily="2" charset="-122"/>
                <a:cs typeface="+mj-cs"/>
              </a:rPr>
              <a:t>最长公共子序列的最优子结构</a:t>
            </a:r>
            <a:endParaRPr kumimoji="1" lang="ja-JP" altLang="en-US" sz="4000" b="1" dirty="0">
              <a:solidFill>
                <a:srgbClr val="663300"/>
              </a:solidFill>
              <a:effectLst>
                <a:outerShdw blurRad="38100" dist="38100" dir="2700000" algn="tl">
                  <a:srgbClr val="C0C0C0"/>
                </a:outerShdw>
              </a:effectLst>
              <a:latin typeface="+mj-lt"/>
              <a:ea typeface="黑体" panose="02010609060101010101" pitchFamily="2" charset="-122"/>
              <a:cs typeface="+mj-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3171"/>
                                        </p:tgtEl>
                                        <p:attrNameLst>
                                          <p:attrName>style.visibility</p:attrName>
                                        </p:attrNameLst>
                                      </p:cBhvr>
                                      <p:to>
                                        <p:strVal val="visible"/>
                                      </p:to>
                                    </p:set>
                                    <p:anim calcmode="lin" valueType="num">
                                      <p:cBhvr additive="base">
                                        <p:cTn id="7" dur="500" fill="hold"/>
                                        <p:tgtEl>
                                          <p:spTgt spid="263171"/>
                                        </p:tgtEl>
                                        <p:attrNameLst>
                                          <p:attrName>ppt_x</p:attrName>
                                        </p:attrNameLst>
                                      </p:cBhvr>
                                      <p:tavLst>
                                        <p:tav tm="0">
                                          <p:val>
                                            <p:strVal val="#ppt_x"/>
                                          </p:val>
                                        </p:tav>
                                        <p:tav tm="100000">
                                          <p:val>
                                            <p:strVal val="#ppt_x"/>
                                          </p:val>
                                        </p:tav>
                                      </p:tavLst>
                                    </p:anim>
                                    <p:anim calcmode="lin" valueType="num">
                                      <p:cBhvr additive="base">
                                        <p:cTn id="8" dur="500" fill="hold"/>
                                        <p:tgtEl>
                                          <p:spTgt spid="263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3173"/>
                                        </p:tgtEl>
                                        <p:attrNameLst>
                                          <p:attrName>style.visibility</p:attrName>
                                        </p:attrNameLst>
                                      </p:cBhvr>
                                      <p:to>
                                        <p:strVal val="visible"/>
                                      </p:to>
                                    </p:set>
                                    <p:anim calcmode="lin" valueType="num">
                                      <p:cBhvr additive="base">
                                        <p:cTn id="13" dur="500" fill="hold"/>
                                        <p:tgtEl>
                                          <p:spTgt spid="263173"/>
                                        </p:tgtEl>
                                        <p:attrNameLst>
                                          <p:attrName>ppt_x</p:attrName>
                                        </p:attrNameLst>
                                      </p:cBhvr>
                                      <p:tavLst>
                                        <p:tav tm="0">
                                          <p:val>
                                            <p:strVal val="#ppt_x"/>
                                          </p:val>
                                        </p:tav>
                                        <p:tav tm="100000">
                                          <p:val>
                                            <p:strVal val="#ppt_x"/>
                                          </p:val>
                                        </p:tav>
                                      </p:tavLst>
                                    </p:anim>
                                    <p:anim calcmode="lin" valueType="num">
                                      <p:cBhvr additive="base">
                                        <p:cTn id="14" dur="500" fill="hold"/>
                                        <p:tgtEl>
                                          <p:spTgt spid="2631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xit" presetSubtype="16" fill="hold" grpId="1" nodeType="clickEffect">
                                  <p:stCondLst>
                                    <p:cond delay="0"/>
                                  </p:stCondLst>
                                  <p:childTnLst>
                                    <p:animEffect transition="out" filter="box(in)">
                                      <p:cBhvr>
                                        <p:cTn id="18" dur="500"/>
                                        <p:tgtEl>
                                          <p:spTgt spid="263173"/>
                                        </p:tgtEl>
                                      </p:cBhvr>
                                    </p:animEffect>
                                    <p:set>
                                      <p:cBhvr>
                                        <p:cTn id="19" dur="1" fill="hold">
                                          <p:stCondLst>
                                            <p:cond delay="499"/>
                                          </p:stCondLst>
                                        </p:cTn>
                                        <p:tgtEl>
                                          <p:spTgt spid="26317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63174"/>
                                        </p:tgtEl>
                                        <p:attrNameLst>
                                          <p:attrName>style.visibility</p:attrName>
                                        </p:attrNameLst>
                                      </p:cBhvr>
                                      <p:to>
                                        <p:strVal val="visible"/>
                                      </p:to>
                                    </p:set>
                                    <p:anim calcmode="lin" valueType="num">
                                      <p:cBhvr additive="base">
                                        <p:cTn id="24" dur="500" fill="hold"/>
                                        <p:tgtEl>
                                          <p:spTgt spid="263174"/>
                                        </p:tgtEl>
                                        <p:attrNameLst>
                                          <p:attrName>ppt_x</p:attrName>
                                        </p:attrNameLst>
                                      </p:cBhvr>
                                      <p:tavLst>
                                        <p:tav tm="0">
                                          <p:val>
                                            <p:strVal val="#ppt_x"/>
                                          </p:val>
                                        </p:tav>
                                        <p:tav tm="100000">
                                          <p:val>
                                            <p:strVal val="#ppt_x"/>
                                          </p:val>
                                        </p:tav>
                                      </p:tavLst>
                                    </p:anim>
                                    <p:anim calcmode="lin" valueType="num">
                                      <p:cBhvr additive="base">
                                        <p:cTn id="25" dur="500" fill="hold"/>
                                        <p:tgtEl>
                                          <p:spTgt spid="26317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xit" presetSubtype="16" fill="hold" grpId="1" nodeType="clickEffect">
                                  <p:stCondLst>
                                    <p:cond delay="0"/>
                                  </p:stCondLst>
                                  <p:childTnLst>
                                    <p:animEffect transition="out" filter="box(in)">
                                      <p:cBhvr>
                                        <p:cTn id="29" dur="500"/>
                                        <p:tgtEl>
                                          <p:spTgt spid="263174"/>
                                        </p:tgtEl>
                                      </p:cBhvr>
                                    </p:animEffect>
                                    <p:set>
                                      <p:cBhvr>
                                        <p:cTn id="30" dur="1" fill="hold">
                                          <p:stCondLst>
                                            <p:cond delay="499"/>
                                          </p:stCondLst>
                                        </p:cTn>
                                        <p:tgtEl>
                                          <p:spTgt spid="26317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63175"/>
                                        </p:tgtEl>
                                        <p:attrNameLst>
                                          <p:attrName>style.visibility</p:attrName>
                                        </p:attrNameLst>
                                      </p:cBhvr>
                                      <p:to>
                                        <p:strVal val="visible"/>
                                      </p:to>
                                    </p:set>
                                    <p:anim calcmode="lin" valueType="num">
                                      <p:cBhvr additive="base">
                                        <p:cTn id="35" dur="500" fill="hold"/>
                                        <p:tgtEl>
                                          <p:spTgt spid="263175"/>
                                        </p:tgtEl>
                                        <p:attrNameLst>
                                          <p:attrName>ppt_x</p:attrName>
                                        </p:attrNameLst>
                                      </p:cBhvr>
                                      <p:tavLst>
                                        <p:tav tm="0">
                                          <p:val>
                                            <p:strVal val="#ppt_x"/>
                                          </p:val>
                                        </p:tav>
                                        <p:tav tm="100000">
                                          <p:val>
                                            <p:strVal val="#ppt_x"/>
                                          </p:val>
                                        </p:tav>
                                      </p:tavLst>
                                    </p:anim>
                                    <p:anim calcmode="lin" valueType="num">
                                      <p:cBhvr additive="base">
                                        <p:cTn id="36" dur="500" fill="hold"/>
                                        <p:tgtEl>
                                          <p:spTgt spid="2631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xit" presetSubtype="16" fill="hold" grpId="1" nodeType="clickEffect">
                                  <p:stCondLst>
                                    <p:cond delay="0"/>
                                  </p:stCondLst>
                                  <p:childTnLst>
                                    <p:animEffect transition="out" filter="box(in)">
                                      <p:cBhvr>
                                        <p:cTn id="40" dur="500"/>
                                        <p:tgtEl>
                                          <p:spTgt spid="263175"/>
                                        </p:tgtEl>
                                      </p:cBhvr>
                                    </p:animEffect>
                                    <p:set>
                                      <p:cBhvr>
                                        <p:cTn id="41" dur="1" fill="hold">
                                          <p:stCondLst>
                                            <p:cond delay="499"/>
                                          </p:stCondLst>
                                        </p:cTn>
                                        <p:tgtEl>
                                          <p:spTgt spid="26317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63172"/>
                                        </p:tgtEl>
                                        <p:attrNameLst>
                                          <p:attrName>style.visibility</p:attrName>
                                        </p:attrNameLst>
                                      </p:cBhvr>
                                      <p:to>
                                        <p:strVal val="visible"/>
                                      </p:to>
                                    </p:set>
                                    <p:animEffect transition="in" filter="box(in)">
                                      <p:cBhvr>
                                        <p:cTn id="46" dur="500"/>
                                        <p:tgtEl>
                                          <p:spTgt spid="263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p:bldP spid="263172" grpId="0" animBg="1"/>
      <p:bldP spid="263173" grpId="0" animBg="1"/>
      <p:bldP spid="263173" grpId="1" animBg="1"/>
      <p:bldP spid="263174" grpId="0" animBg="1"/>
      <p:bldP spid="263174" grpId="1" animBg="1"/>
      <p:bldP spid="263175" grpId="0" animBg="1"/>
      <p:bldP spid="263175"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6099DA7-9229-4244-A880-41516FF6A91A}" type="datetime1">
              <a:rPr lang="zh-CN" altLang="en-US"/>
            </a:fld>
            <a:endParaRPr lang="en-US" altLang="zh-CN"/>
          </a:p>
        </p:txBody>
      </p:sp>
      <p:sp>
        <p:nvSpPr>
          <p:cNvPr id="5" name="灯片编号占位符 5"/>
          <p:cNvSpPr>
            <a:spLocks noGrp="1"/>
          </p:cNvSpPr>
          <p:nvPr>
            <p:ph type="sldNum" sz="quarter" idx="12"/>
          </p:nvPr>
        </p:nvSpPr>
        <p:spPr/>
        <p:txBody>
          <a:bodyPr/>
          <a:lstStyle/>
          <a:p>
            <a:fld id="{4B5E7F41-9EB3-4230-A945-A1B5EC0A86D1}" type="slidenum">
              <a:rPr lang="en-US" altLang="zh-CN"/>
            </a:fld>
            <a:endParaRPr lang="en-US" altLang="zh-CN"/>
          </a:p>
        </p:txBody>
      </p:sp>
      <p:sp>
        <p:nvSpPr>
          <p:cNvPr id="264194" name="Rectangle 2"/>
          <p:cNvSpPr>
            <a:spLocks noGrp="1" noChangeArrowheads="1"/>
          </p:cNvSpPr>
          <p:nvPr>
            <p:ph type="title"/>
          </p:nvPr>
        </p:nvSpPr>
        <p:spPr>
          <a:xfrm>
            <a:off x="683568" y="620688"/>
            <a:ext cx="7772400" cy="11430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zh-CN" altLang="en-US" sz="4000" kern="1200" dirty="0">
                <a:effectLst>
                  <a:outerShdw blurRad="38100" dist="38100" dir="2700000" algn="tl">
                    <a:srgbClr val="C0C0C0"/>
                  </a:outerShdw>
                </a:effectLst>
                <a:ea typeface="黑体" panose="02010609060101010101" pitchFamily="2" charset="-122"/>
              </a:rPr>
              <a:t>子问题的递归结构</a:t>
            </a:r>
            <a:endParaRPr lang="zh-CN" altLang="en-US" sz="4000" kern="1200" dirty="0">
              <a:effectLst>
                <a:outerShdw blurRad="38100" dist="38100" dir="2700000" algn="tl">
                  <a:srgbClr val="C0C0C0"/>
                </a:outerShdw>
              </a:effectLst>
              <a:ea typeface="黑体" panose="02010609060101010101" pitchFamily="2" charset="-122"/>
            </a:endParaRPr>
          </a:p>
        </p:txBody>
      </p:sp>
      <p:sp>
        <p:nvSpPr>
          <p:cNvPr id="264195" name="Rectangle 3"/>
          <p:cNvSpPr>
            <a:spLocks noGrp="1" noChangeArrowheads="1"/>
          </p:cNvSpPr>
          <p:nvPr>
            <p:ph type="body" idx="1"/>
          </p:nvPr>
        </p:nvSpPr>
        <p:spPr>
          <a:xfrm>
            <a:off x="323528" y="1484784"/>
            <a:ext cx="8640638" cy="4824536"/>
          </a:xfrm>
        </p:spPr>
        <p:txBody>
          <a:bodyPr/>
          <a:lstStyle/>
          <a:p>
            <a:pPr>
              <a:lnSpc>
                <a:spcPct val="130000"/>
              </a:lnSpc>
            </a:pPr>
            <a:r>
              <a:rPr lang="zh-CN" altLang="en-US" sz="2800" dirty="0"/>
              <a:t>由以上三个性质可知，要</a:t>
            </a:r>
            <a:r>
              <a:rPr lang="en-US" altLang="zh-CN" sz="2800" dirty="0"/>
              <a:t>X={x</a:t>
            </a:r>
            <a:r>
              <a:rPr lang="en-US" altLang="zh-CN" sz="2800" baseline="-25000" dirty="0"/>
              <a:t>1</a:t>
            </a:r>
            <a:r>
              <a:rPr lang="en-US" altLang="zh-CN" sz="2800" dirty="0"/>
              <a:t>,x</a:t>
            </a:r>
            <a:r>
              <a:rPr lang="en-US" altLang="zh-CN" sz="2800" baseline="-25000" dirty="0"/>
              <a:t>2</a:t>
            </a:r>
            <a:r>
              <a:rPr lang="en-US" altLang="zh-CN" sz="2800" dirty="0"/>
              <a:t>,</a:t>
            </a:r>
            <a:r>
              <a:rPr lang="en-US" altLang="zh-CN" sz="2800" dirty="0">
                <a:latin typeface="Arial" panose="020B0604020202020204"/>
              </a:rPr>
              <a:t>…</a:t>
            </a:r>
            <a:r>
              <a:rPr lang="en-US" altLang="zh-CN" sz="2800" dirty="0"/>
              <a:t>,</a:t>
            </a:r>
            <a:r>
              <a:rPr lang="en-US" altLang="zh-CN" sz="2800" dirty="0" err="1"/>
              <a:t>x</a:t>
            </a:r>
            <a:r>
              <a:rPr lang="en-US" altLang="zh-CN" sz="2800" baseline="-25000" dirty="0" err="1"/>
              <a:t>m</a:t>
            </a:r>
            <a:r>
              <a:rPr lang="en-US" altLang="zh-CN" sz="2800" dirty="0"/>
              <a:t>}</a:t>
            </a:r>
            <a:r>
              <a:rPr lang="zh-CN" altLang="en-US" sz="2800" dirty="0"/>
              <a:t>和</a:t>
            </a:r>
            <a:r>
              <a:rPr lang="en-US" altLang="zh-CN" sz="2800" dirty="0"/>
              <a:t>Y={y</a:t>
            </a:r>
            <a:r>
              <a:rPr lang="en-US" altLang="zh-CN" sz="2800" baseline="-25000" dirty="0"/>
              <a:t>1</a:t>
            </a:r>
            <a:r>
              <a:rPr lang="en-US" altLang="zh-CN" sz="2800" dirty="0"/>
              <a:t>,y</a:t>
            </a:r>
            <a:r>
              <a:rPr lang="en-US" altLang="zh-CN" sz="2800" baseline="-25000" dirty="0"/>
              <a:t>2</a:t>
            </a:r>
            <a:r>
              <a:rPr lang="en-US" altLang="zh-CN" sz="2800" dirty="0"/>
              <a:t>,</a:t>
            </a:r>
            <a:r>
              <a:rPr lang="en-US" altLang="zh-CN" sz="2800" dirty="0">
                <a:latin typeface="Arial" panose="020B0604020202020204"/>
              </a:rPr>
              <a:t>…</a:t>
            </a:r>
            <a:r>
              <a:rPr lang="en-US" altLang="zh-CN" sz="2800" dirty="0"/>
              <a:t>,</a:t>
            </a:r>
            <a:r>
              <a:rPr lang="en-US" altLang="zh-CN" sz="2800" dirty="0" err="1"/>
              <a:t>y</a:t>
            </a:r>
            <a:r>
              <a:rPr lang="en-US" altLang="zh-CN" sz="2800" baseline="-25000" dirty="0" err="1"/>
              <a:t>n</a:t>
            </a:r>
            <a:r>
              <a:rPr lang="en-US" altLang="zh-CN" sz="2800" dirty="0"/>
              <a:t>}</a:t>
            </a:r>
            <a:r>
              <a:rPr lang="zh-CN" altLang="en-US" sz="2800" dirty="0"/>
              <a:t>的最长公共子序列，可能要检查如下子问题：</a:t>
            </a:r>
            <a:endParaRPr lang="zh-CN" altLang="en-US" sz="2800" dirty="0"/>
          </a:p>
          <a:p>
            <a:pPr>
              <a:lnSpc>
                <a:spcPct val="130000"/>
              </a:lnSpc>
            </a:pPr>
            <a:r>
              <a:rPr lang="zh-CN" altLang="en-US" sz="2800" dirty="0"/>
              <a:t>若</a:t>
            </a:r>
            <a:r>
              <a:rPr lang="en-US" altLang="zh-CN" sz="2800" dirty="0" err="1"/>
              <a:t>x</a:t>
            </a:r>
            <a:r>
              <a:rPr lang="en-US" altLang="zh-CN" sz="2800" baseline="-25000" dirty="0" err="1"/>
              <a:t>m</a:t>
            </a:r>
            <a:r>
              <a:rPr lang="en-US" altLang="zh-CN" sz="2800" dirty="0"/>
              <a:t>=</a:t>
            </a:r>
            <a:r>
              <a:rPr lang="en-US" altLang="zh-CN" sz="2800" dirty="0" err="1"/>
              <a:t>y</a:t>
            </a:r>
            <a:r>
              <a:rPr lang="en-US" altLang="zh-CN" sz="2800" baseline="-25000" dirty="0" err="1"/>
              <a:t>n</a:t>
            </a:r>
            <a:r>
              <a:rPr lang="zh-CN" altLang="en-US" sz="2800" dirty="0"/>
              <a:t>时，我们就要找出</a:t>
            </a:r>
            <a:r>
              <a:rPr lang="en-US" altLang="zh-CN" sz="2800" dirty="0"/>
              <a:t>X</a:t>
            </a:r>
            <a:r>
              <a:rPr lang="en-US" altLang="zh-CN" sz="2800" baseline="-25000" dirty="0"/>
              <a:t>m-1</a:t>
            </a:r>
            <a:r>
              <a:rPr lang="zh-CN" altLang="en-US" sz="2800" dirty="0"/>
              <a:t>和</a:t>
            </a:r>
            <a:r>
              <a:rPr lang="en-US" altLang="zh-CN" sz="2800" dirty="0"/>
              <a:t>Y</a:t>
            </a:r>
            <a:r>
              <a:rPr lang="en-US" altLang="zh-CN" sz="2800" baseline="-25000" dirty="0"/>
              <a:t>n-1</a:t>
            </a:r>
            <a:r>
              <a:rPr lang="zh-CN" altLang="en-US" sz="2800" dirty="0"/>
              <a:t>的</a:t>
            </a:r>
            <a:r>
              <a:rPr lang="en-US" altLang="zh-CN" sz="2800" dirty="0"/>
              <a:t>LCS,</a:t>
            </a:r>
            <a:r>
              <a:rPr lang="zh-CN" altLang="en-US" sz="2800" dirty="0"/>
              <a:t>将</a:t>
            </a:r>
            <a:r>
              <a:rPr lang="en-US" altLang="zh-CN" sz="2800" dirty="0" err="1"/>
              <a:t>x</a:t>
            </a:r>
            <a:r>
              <a:rPr lang="en-US" altLang="zh-CN" sz="2800" baseline="-25000" dirty="0" err="1"/>
              <a:t>m</a:t>
            </a:r>
            <a:r>
              <a:rPr lang="en-US" altLang="zh-CN" sz="2800" dirty="0"/>
              <a:t>=</a:t>
            </a:r>
            <a:r>
              <a:rPr lang="en-US" altLang="zh-CN" sz="2800" dirty="0" err="1"/>
              <a:t>y</a:t>
            </a:r>
            <a:r>
              <a:rPr lang="en-US" altLang="zh-CN" sz="2800" baseline="-25000" dirty="0" err="1"/>
              <a:t>n</a:t>
            </a:r>
            <a:r>
              <a:rPr lang="zh-CN" altLang="en-US" sz="2800" dirty="0"/>
              <a:t>拼接到这个</a:t>
            </a:r>
            <a:r>
              <a:rPr lang="en-US" altLang="zh-CN" sz="2800" dirty="0"/>
              <a:t>LCS</a:t>
            </a:r>
            <a:r>
              <a:rPr lang="zh-CN" altLang="en-US" sz="2800" dirty="0"/>
              <a:t>后，就得到 </a:t>
            </a:r>
            <a:r>
              <a:rPr lang="en-US" altLang="zh-CN" sz="2800" dirty="0" err="1"/>
              <a:t>X</a:t>
            </a:r>
            <a:r>
              <a:rPr lang="en-US" altLang="zh-CN" sz="2800" baseline="-25000" dirty="0" err="1"/>
              <a:t>m</a:t>
            </a:r>
            <a:r>
              <a:rPr lang="zh-CN" altLang="en-US" sz="2800" dirty="0"/>
              <a:t>和</a:t>
            </a:r>
            <a:r>
              <a:rPr lang="en-US" altLang="zh-CN" sz="2800" dirty="0" err="1"/>
              <a:t>Y</a:t>
            </a:r>
            <a:r>
              <a:rPr lang="en-US" altLang="zh-CN" sz="2800" baseline="-25000" dirty="0" err="1"/>
              <a:t>n</a:t>
            </a:r>
            <a:r>
              <a:rPr lang="zh-CN" altLang="en-US" sz="2800" dirty="0"/>
              <a:t>的 </a:t>
            </a:r>
            <a:r>
              <a:rPr lang="en-US" altLang="zh-CN" sz="2800" dirty="0"/>
              <a:t>LCS</a:t>
            </a:r>
            <a:endParaRPr lang="en-US" altLang="zh-CN" sz="2800" dirty="0"/>
          </a:p>
          <a:p>
            <a:pPr>
              <a:lnSpc>
                <a:spcPct val="130000"/>
              </a:lnSpc>
            </a:pPr>
            <a:r>
              <a:rPr lang="zh-CN" altLang="en-US" sz="2800" dirty="0"/>
              <a:t>若</a:t>
            </a:r>
            <a:r>
              <a:rPr lang="en-US" altLang="zh-CN" sz="2800" dirty="0" err="1"/>
              <a:t>x</a:t>
            </a:r>
            <a:r>
              <a:rPr lang="en-US" altLang="zh-CN" sz="2800" baseline="-25000" dirty="0" err="1"/>
              <a:t>m</a:t>
            </a:r>
            <a:r>
              <a:rPr lang="en-US" altLang="zh-CN" sz="2800" dirty="0" err="1"/>
              <a:t>≠y</a:t>
            </a:r>
            <a:r>
              <a:rPr lang="en-US" altLang="zh-CN" sz="2800" baseline="-25000" dirty="0" err="1"/>
              <a:t>n</a:t>
            </a:r>
            <a:r>
              <a:rPr lang="zh-CN" altLang="en-US" sz="2800" dirty="0"/>
              <a:t>时，我们需要解决两个子问题：</a:t>
            </a:r>
            <a:endParaRPr lang="en-US" altLang="zh-CN" sz="2800" dirty="0"/>
          </a:p>
          <a:p>
            <a:pPr lvl="1">
              <a:lnSpc>
                <a:spcPct val="130000"/>
              </a:lnSpc>
            </a:pPr>
            <a:r>
              <a:rPr lang="zh-CN" altLang="en-US" sz="2400" dirty="0"/>
              <a:t>找出 </a:t>
            </a:r>
            <a:r>
              <a:rPr lang="en-US" altLang="zh-CN" sz="2400" dirty="0"/>
              <a:t>X</a:t>
            </a:r>
            <a:r>
              <a:rPr lang="en-US" altLang="zh-CN" sz="2400" baseline="-25000" dirty="0"/>
              <a:t>m-1</a:t>
            </a:r>
            <a:r>
              <a:rPr lang="zh-CN" altLang="en-US" sz="2400" dirty="0"/>
              <a:t>和</a:t>
            </a:r>
            <a:r>
              <a:rPr lang="en-US" altLang="zh-CN" sz="2400" dirty="0" err="1"/>
              <a:t>Y</a:t>
            </a:r>
            <a:r>
              <a:rPr lang="en-US" altLang="zh-CN" sz="2400" baseline="-25000" dirty="0" err="1"/>
              <a:t>n</a:t>
            </a:r>
            <a:r>
              <a:rPr lang="zh-CN" altLang="en-US" sz="2400" dirty="0"/>
              <a:t>的 </a:t>
            </a:r>
            <a:r>
              <a:rPr lang="en-US" altLang="zh-CN" sz="2400" dirty="0"/>
              <a:t>LCS</a:t>
            </a:r>
            <a:r>
              <a:rPr lang="zh-CN" altLang="en-US" sz="2400" dirty="0"/>
              <a:t>和 </a:t>
            </a:r>
            <a:r>
              <a:rPr lang="en-US" altLang="zh-CN" sz="2400" dirty="0" err="1"/>
              <a:t>X</a:t>
            </a:r>
            <a:r>
              <a:rPr lang="en-US" altLang="zh-CN" sz="2400" baseline="-25000" dirty="0" err="1"/>
              <a:t>m</a:t>
            </a:r>
            <a:r>
              <a:rPr lang="zh-CN" altLang="en-US" sz="2400" dirty="0"/>
              <a:t>和</a:t>
            </a:r>
            <a:r>
              <a:rPr lang="en-US" altLang="zh-CN" sz="2400" dirty="0"/>
              <a:t>Y</a:t>
            </a:r>
            <a:r>
              <a:rPr lang="en-US" altLang="zh-CN" sz="2400" baseline="-25000" dirty="0"/>
              <a:t>n-1</a:t>
            </a:r>
            <a:r>
              <a:rPr lang="en-US" altLang="zh-CN" sz="2400" dirty="0"/>
              <a:t> </a:t>
            </a:r>
            <a:r>
              <a:rPr lang="zh-CN" altLang="en-US" sz="2400" dirty="0"/>
              <a:t>的</a:t>
            </a:r>
            <a:r>
              <a:rPr lang="en-US" altLang="zh-CN" sz="2400" dirty="0"/>
              <a:t>LCS</a:t>
            </a:r>
            <a:endParaRPr lang="en-US" altLang="zh-CN" sz="2400" dirty="0"/>
          </a:p>
          <a:p>
            <a:pPr lvl="1">
              <a:lnSpc>
                <a:spcPct val="130000"/>
              </a:lnSpc>
            </a:pPr>
            <a:r>
              <a:rPr lang="zh-CN" altLang="en-US" sz="2400" dirty="0"/>
              <a:t>取两者中较长的作为</a:t>
            </a:r>
            <a:r>
              <a:rPr lang="en-US" altLang="zh-CN" sz="2400" dirty="0" err="1"/>
              <a:t>X</a:t>
            </a:r>
            <a:r>
              <a:rPr lang="en-US" altLang="zh-CN" sz="2400" baseline="-25000" dirty="0" err="1"/>
              <a:t>m</a:t>
            </a:r>
            <a:r>
              <a:rPr lang="zh-CN" altLang="en-US" sz="2400" dirty="0"/>
              <a:t>和</a:t>
            </a:r>
            <a:r>
              <a:rPr lang="en-US" altLang="zh-CN" sz="2400" dirty="0" err="1"/>
              <a:t>Y</a:t>
            </a:r>
            <a:r>
              <a:rPr lang="en-US" altLang="zh-CN" sz="2400" baseline="-25000" dirty="0" err="1"/>
              <a:t>n</a:t>
            </a:r>
            <a:r>
              <a:rPr lang="zh-CN" altLang="en-US" sz="2400" dirty="0"/>
              <a:t>的 </a:t>
            </a:r>
            <a:r>
              <a:rPr lang="en-US" altLang="zh-CN" sz="2400" dirty="0"/>
              <a:t>LCS</a:t>
            </a:r>
            <a:endParaRPr lang="en-US" altLang="zh-CN" sz="2400" dirty="0"/>
          </a:p>
        </p:txBody>
      </p:sp>
      <p:sp>
        <p:nvSpPr>
          <p:cNvPr id="6" name="Rectangle 5"/>
          <p:cNvSpPr>
            <a:spLocks noChangeArrowheads="1"/>
          </p:cNvSpPr>
          <p:nvPr/>
        </p:nvSpPr>
        <p:spPr bwMode="auto">
          <a:xfrm>
            <a:off x="323528" y="2852936"/>
            <a:ext cx="8496300" cy="45720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kumimoji="1" lang="zh-CN" altLang="en-US" sz="2400">
                <a:latin typeface="Arial" panose="020B0604020202020204" pitchFamily="34" charset="0"/>
                <a:ea typeface="楷体_GB2312" pitchFamily="49" charset="-122"/>
              </a:rPr>
              <a:t>如  </a:t>
            </a:r>
            <a:r>
              <a:rPr kumimoji="1" lang="en-US" altLang="zh-CN" sz="2400">
                <a:latin typeface="Arial" panose="020B0604020202020204" pitchFamily="34" charset="0"/>
                <a:ea typeface="楷体_GB2312" pitchFamily="49" charset="-122"/>
              </a:rPr>
              <a:t>X={A B C </a:t>
            </a:r>
            <a:r>
              <a:rPr kumimoji="1" lang="en-US" altLang="zh-CN" sz="2400">
                <a:solidFill>
                  <a:srgbClr val="CC0000"/>
                </a:solidFill>
                <a:latin typeface="Arial" panose="020B0604020202020204" pitchFamily="34" charset="0"/>
                <a:ea typeface="楷体_GB2312" pitchFamily="49" charset="-122"/>
              </a:rPr>
              <a:t>B</a:t>
            </a:r>
            <a:r>
              <a:rPr kumimoji="1" lang="en-US" altLang="zh-CN" sz="2400">
                <a:latin typeface="Arial" panose="020B0604020202020204" pitchFamily="34" charset="0"/>
                <a:ea typeface="楷体_GB2312" pitchFamily="49" charset="-122"/>
              </a:rPr>
              <a:t> }   Y={B D C A </a:t>
            </a:r>
            <a:r>
              <a:rPr kumimoji="1" lang="en-US" altLang="zh-CN" sz="2400">
                <a:solidFill>
                  <a:srgbClr val="CC0000"/>
                </a:solidFill>
                <a:latin typeface="Arial" panose="020B0604020202020204" pitchFamily="34" charset="0"/>
                <a:ea typeface="楷体_GB2312" pitchFamily="49" charset="-122"/>
              </a:rPr>
              <a:t>B</a:t>
            </a:r>
            <a:r>
              <a:rPr kumimoji="1" lang="en-US" altLang="zh-CN" sz="2400">
                <a:latin typeface="Arial" panose="020B0604020202020204" pitchFamily="34" charset="0"/>
                <a:ea typeface="楷体_GB2312" pitchFamily="49" charset="-122"/>
              </a:rPr>
              <a:t>}   Z={B C </a:t>
            </a:r>
            <a:r>
              <a:rPr kumimoji="1" lang="en-US" altLang="zh-CN" sz="2400">
                <a:solidFill>
                  <a:srgbClr val="CC0000"/>
                </a:solidFill>
                <a:latin typeface="Arial" panose="020B0604020202020204" pitchFamily="34" charset="0"/>
                <a:ea typeface="楷体_GB2312" pitchFamily="49" charset="-122"/>
              </a:rPr>
              <a:t>B</a:t>
            </a:r>
            <a:r>
              <a:rPr kumimoji="1" lang="en-US" altLang="zh-CN" sz="2400">
                <a:latin typeface="Arial" panose="020B0604020202020204" pitchFamily="34" charset="0"/>
                <a:ea typeface="楷体_GB2312" pitchFamily="49" charset="-122"/>
              </a:rPr>
              <a:t>}</a:t>
            </a:r>
            <a:endParaRPr kumimoji="1" lang="en-US" altLang="zh-CN" sz="2400">
              <a:latin typeface="Arial" panose="020B0604020202020204" pitchFamily="34" charset="0"/>
              <a:ea typeface="楷体_GB2312" pitchFamily="49" charset="-122"/>
            </a:endParaRPr>
          </a:p>
        </p:txBody>
      </p:sp>
      <p:sp>
        <p:nvSpPr>
          <p:cNvPr id="7" name="Rectangle 6"/>
          <p:cNvSpPr>
            <a:spLocks noChangeArrowheads="1"/>
          </p:cNvSpPr>
          <p:nvPr/>
        </p:nvSpPr>
        <p:spPr bwMode="auto">
          <a:xfrm>
            <a:off x="323528" y="4047455"/>
            <a:ext cx="8640960" cy="461665"/>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r>
              <a:rPr kumimoji="1" lang="zh-CN" altLang="en-US" sz="2400" dirty="0">
                <a:latin typeface="Arial" panose="020B0604020202020204" pitchFamily="34" charset="0"/>
                <a:ea typeface="楷体_GB2312" pitchFamily="49" charset="-122"/>
              </a:rPr>
              <a:t>如  </a:t>
            </a:r>
            <a:r>
              <a:rPr kumimoji="1" lang="en-US" altLang="zh-CN" sz="2400" dirty="0">
                <a:latin typeface="Arial" panose="020B0604020202020204" pitchFamily="34" charset="0"/>
                <a:ea typeface="楷体_GB2312" pitchFamily="49" charset="-122"/>
              </a:rPr>
              <a:t>X={A B C B  </a:t>
            </a:r>
            <a:r>
              <a:rPr kumimoji="1" lang="en-US" altLang="zh-CN" sz="2400" dirty="0">
                <a:solidFill>
                  <a:srgbClr val="00B050"/>
                </a:solidFill>
                <a:latin typeface="Arial" panose="020B0604020202020204" pitchFamily="34" charset="0"/>
                <a:ea typeface="楷体_GB2312" pitchFamily="49" charset="-122"/>
              </a:rPr>
              <a:t>D</a:t>
            </a:r>
            <a:r>
              <a:rPr kumimoji="1" lang="en-US" altLang="zh-CN" sz="2400" dirty="0">
                <a:latin typeface="Arial" panose="020B0604020202020204" pitchFamily="34" charset="0"/>
                <a:ea typeface="楷体_GB2312" pitchFamily="49" charset="-122"/>
              </a:rPr>
              <a:t>}   Y={B D C A </a:t>
            </a:r>
            <a:r>
              <a:rPr kumimoji="1" lang="en-US" altLang="zh-CN" sz="2400" dirty="0">
                <a:solidFill>
                  <a:srgbClr val="CC0000"/>
                </a:solidFill>
                <a:latin typeface="Arial" panose="020B0604020202020204" pitchFamily="34" charset="0"/>
                <a:ea typeface="楷体_GB2312" pitchFamily="49" charset="-122"/>
              </a:rPr>
              <a:t>B</a:t>
            </a:r>
            <a:r>
              <a:rPr kumimoji="1" lang="en-US" altLang="zh-CN" sz="2400" dirty="0">
                <a:latin typeface="Arial" panose="020B0604020202020204" pitchFamily="34" charset="0"/>
                <a:ea typeface="楷体_GB2312" pitchFamily="49" charset="-122"/>
              </a:rPr>
              <a:t>}   </a:t>
            </a:r>
            <a:r>
              <a:rPr kumimoji="1" lang="en-US" altLang="zh-CN" sz="2400" dirty="0">
                <a:solidFill>
                  <a:srgbClr val="00B050"/>
                </a:solidFill>
                <a:latin typeface="Arial" panose="020B0604020202020204" pitchFamily="34" charset="0"/>
                <a:ea typeface="楷体_GB2312" pitchFamily="49" charset="-122"/>
              </a:rPr>
              <a:t>Z</a:t>
            </a:r>
            <a:r>
              <a:rPr kumimoji="1" lang="en-US" altLang="zh-CN" sz="2400" baseline="-25000" dirty="0">
                <a:solidFill>
                  <a:srgbClr val="00B050"/>
                </a:solidFill>
                <a:latin typeface="Arial" panose="020B0604020202020204" pitchFamily="34" charset="0"/>
                <a:ea typeface="楷体_GB2312" pitchFamily="49" charset="-122"/>
              </a:rPr>
              <a:t>1</a:t>
            </a:r>
            <a:r>
              <a:rPr kumimoji="1" lang="en-US" altLang="zh-CN" sz="2400" dirty="0">
                <a:solidFill>
                  <a:srgbClr val="00B050"/>
                </a:solidFill>
                <a:latin typeface="Arial" panose="020B0604020202020204" pitchFamily="34" charset="0"/>
                <a:ea typeface="楷体_GB2312" pitchFamily="49" charset="-122"/>
              </a:rPr>
              <a:t>={B C B}   </a:t>
            </a:r>
            <a:r>
              <a:rPr kumimoji="1" lang="en-US" altLang="zh-CN" sz="2400" dirty="0">
                <a:solidFill>
                  <a:srgbClr val="C00000"/>
                </a:solidFill>
                <a:latin typeface="Arial" panose="020B0604020202020204" pitchFamily="34" charset="0"/>
                <a:ea typeface="楷体_GB2312" pitchFamily="49" charset="-122"/>
              </a:rPr>
              <a:t>Z</a:t>
            </a:r>
            <a:r>
              <a:rPr kumimoji="1" lang="en-US" altLang="zh-CN" sz="2400" baseline="-25000" dirty="0">
                <a:solidFill>
                  <a:srgbClr val="C00000"/>
                </a:solidFill>
                <a:latin typeface="Arial" panose="020B0604020202020204" pitchFamily="34" charset="0"/>
                <a:ea typeface="楷体_GB2312" pitchFamily="49" charset="-122"/>
              </a:rPr>
              <a:t>2</a:t>
            </a:r>
            <a:r>
              <a:rPr kumimoji="1" lang="en-US" altLang="zh-CN" sz="2400" dirty="0">
                <a:solidFill>
                  <a:srgbClr val="C00000"/>
                </a:solidFill>
                <a:latin typeface="Arial" panose="020B0604020202020204" pitchFamily="34" charset="0"/>
                <a:ea typeface="楷体_GB2312" pitchFamily="49" charset="-122"/>
              </a:rPr>
              <a:t>={B C}</a:t>
            </a:r>
            <a:endParaRPr kumimoji="1" lang="en-US" altLang="zh-CN" sz="2400" dirty="0">
              <a:solidFill>
                <a:srgbClr val="C00000"/>
              </a:solidFill>
              <a:latin typeface="Arial" panose="020B0604020202020204" pitchFamily="34"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4195">
                                            <p:txEl>
                                              <p:pRg st="1" end="1"/>
                                            </p:txEl>
                                          </p:spTgt>
                                        </p:tgtEl>
                                        <p:attrNameLst>
                                          <p:attrName>style.visibility</p:attrName>
                                        </p:attrNameLst>
                                      </p:cBhvr>
                                      <p:to>
                                        <p:strVal val="visible"/>
                                      </p:to>
                                    </p:set>
                                    <p:anim calcmode="lin" valueType="num">
                                      <p:cBhvr additive="base">
                                        <p:cTn id="13" dur="500" fill="hold"/>
                                        <p:tgtEl>
                                          <p:spTgt spid="264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4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4195">
                                            <p:txEl>
                                              <p:pRg st="2" end="2"/>
                                            </p:txEl>
                                          </p:spTgt>
                                        </p:tgtEl>
                                        <p:attrNameLst>
                                          <p:attrName>style.visibility</p:attrName>
                                        </p:attrNameLst>
                                      </p:cBhvr>
                                      <p:to>
                                        <p:strVal val="visible"/>
                                      </p:to>
                                    </p:set>
                                    <p:anim calcmode="lin" valueType="num">
                                      <p:cBhvr additive="base">
                                        <p:cTn id="19" dur="500" fill="hold"/>
                                        <p:tgtEl>
                                          <p:spTgt spid="264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41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4195">
                                            <p:txEl>
                                              <p:pRg st="3" end="3"/>
                                            </p:txEl>
                                          </p:spTgt>
                                        </p:tgtEl>
                                        <p:attrNameLst>
                                          <p:attrName>style.visibility</p:attrName>
                                        </p:attrNameLst>
                                      </p:cBhvr>
                                      <p:to>
                                        <p:strVal val="visible"/>
                                      </p:to>
                                    </p:set>
                                    <p:anim calcmode="lin" valueType="num">
                                      <p:cBhvr additive="base">
                                        <p:cTn id="23" dur="500" fill="hold"/>
                                        <p:tgtEl>
                                          <p:spTgt spid="26419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419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4195">
                                            <p:txEl>
                                              <p:pRg st="4" end="4"/>
                                            </p:txEl>
                                          </p:spTgt>
                                        </p:tgtEl>
                                        <p:attrNameLst>
                                          <p:attrName>style.visibility</p:attrName>
                                        </p:attrNameLst>
                                      </p:cBhvr>
                                      <p:to>
                                        <p:strVal val="visible"/>
                                      </p:to>
                                    </p:set>
                                    <p:anim calcmode="lin" valueType="num">
                                      <p:cBhvr additive="base">
                                        <p:cTn id="27" dur="500" fill="hold"/>
                                        <p:tgtEl>
                                          <p:spTgt spid="2641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4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xit" presetSubtype="16" fill="hold" grpId="1" nodeType="clickEffect">
                                  <p:stCondLst>
                                    <p:cond delay="0"/>
                                  </p:stCondLst>
                                  <p:childTnLst>
                                    <p:animEffect transition="out" filter="box(in)">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 presetClass="exit" presetSubtype="16" fill="hold" grpId="1" nodeType="clickEffect">
                                  <p:stCondLst>
                                    <p:cond delay="0"/>
                                  </p:stCondLst>
                                  <p:childTnLst>
                                    <p:animEffect transition="out" filter="box(in)">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P spid="6" grpId="0" animBg="1"/>
      <p:bldP spid="6" grpId="1" animBg="1"/>
      <p:bldP spid="7" grpId="0" animBg="1"/>
      <p:bldP spid="7"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D445D78-3571-4E57-B20C-446997D3FF42}" type="slidenum">
              <a:rPr lang="en-US" altLang="zh-CN"/>
            </a:fld>
            <a:endParaRPr lang="en-US" altLang="zh-CN"/>
          </a:p>
        </p:txBody>
      </p:sp>
      <p:sp>
        <p:nvSpPr>
          <p:cNvPr id="265218" name="Rectangle 2"/>
          <p:cNvSpPr>
            <a:spLocks noGrp="1" noChangeArrowheads="1"/>
          </p:cNvSpPr>
          <p:nvPr>
            <p:ph type="title"/>
          </p:nvPr>
        </p:nvSpPr>
        <p:spPr>
          <a:xfrm>
            <a:off x="792163" y="630139"/>
            <a:ext cx="7772400" cy="782637"/>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zh-CN" altLang="en-US" sz="4000" kern="1200" dirty="0">
                <a:effectLst>
                  <a:outerShdw blurRad="38100" dist="38100" dir="2700000" algn="tl">
                    <a:srgbClr val="C0C0C0"/>
                  </a:outerShdw>
                </a:effectLst>
                <a:ea typeface="黑体" panose="02010609060101010101" pitchFamily="2" charset="-122"/>
              </a:rPr>
              <a:t>子问题的递归结构</a:t>
            </a:r>
            <a:endParaRPr lang="zh-CN" altLang="en-US" sz="4000" kern="1200" dirty="0">
              <a:effectLst>
                <a:outerShdw blurRad="38100" dist="38100" dir="2700000" algn="tl">
                  <a:srgbClr val="C0C0C0"/>
                </a:outerShdw>
              </a:effectLst>
              <a:ea typeface="黑体" panose="02010609060101010101" pitchFamily="2" charset="-122"/>
            </a:endParaRPr>
          </a:p>
        </p:txBody>
      </p:sp>
      <p:sp>
        <p:nvSpPr>
          <p:cNvPr id="265219" name="Rectangle 3"/>
          <p:cNvSpPr>
            <a:spLocks noGrp="1" noChangeArrowheads="1"/>
          </p:cNvSpPr>
          <p:nvPr>
            <p:ph type="body" idx="1"/>
          </p:nvPr>
        </p:nvSpPr>
        <p:spPr>
          <a:xfrm>
            <a:off x="395288" y="1412776"/>
            <a:ext cx="8760973" cy="4968329"/>
          </a:xfrm>
        </p:spPr>
        <p:txBody>
          <a:bodyPr/>
          <a:lstStyle/>
          <a:p>
            <a:pPr>
              <a:lnSpc>
                <a:spcPct val="130000"/>
              </a:lnSpc>
            </a:pPr>
            <a:r>
              <a:rPr lang="zh-CN" altLang="en-US" dirty="0"/>
              <a:t>由问题的最优子结构性质可知，要找出</a:t>
            </a:r>
            <a:r>
              <a:rPr lang="en-US" altLang="zh-CN" dirty="0"/>
              <a:t>X</a:t>
            </a:r>
            <a:r>
              <a:rPr lang="zh-CN" altLang="en-US" dirty="0"/>
              <a:t>和</a:t>
            </a:r>
            <a:r>
              <a:rPr lang="en-US" altLang="zh-CN" dirty="0"/>
              <a:t>Y</a:t>
            </a:r>
            <a:r>
              <a:rPr lang="zh-CN" altLang="en-US" dirty="0"/>
              <a:t>的最长公共子序列，可按如下方式递归的进行：</a:t>
            </a:r>
            <a:endParaRPr lang="zh-CN" altLang="en-US" dirty="0"/>
          </a:p>
          <a:p>
            <a:pPr>
              <a:lnSpc>
                <a:spcPct val="130000"/>
              </a:lnSpc>
            </a:pPr>
            <a:r>
              <a:rPr lang="zh-CN" altLang="en-US" dirty="0"/>
              <a:t>若</a:t>
            </a:r>
            <a:r>
              <a:rPr lang="en-US" altLang="zh-CN" dirty="0" err="1"/>
              <a:t>x</a:t>
            </a:r>
            <a:r>
              <a:rPr lang="en-US" altLang="zh-CN" baseline="-25000" dirty="0" err="1"/>
              <a:t>m</a:t>
            </a:r>
            <a:r>
              <a:rPr lang="en-US" altLang="zh-CN" dirty="0"/>
              <a:t>=</a:t>
            </a:r>
            <a:r>
              <a:rPr lang="en-US" altLang="zh-CN" dirty="0" err="1"/>
              <a:t>y</a:t>
            </a:r>
            <a:r>
              <a:rPr lang="en-US" altLang="zh-CN" baseline="-25000" dirty="0" err="1"/>
              <a:t>n</a:t>
            </a:r>
            <a:r>
              <a:rPr lang="zh-CN" altLang="en-US" dirty="0"/>
              <a:t>时，</a:t>
            </a:r>
            <a:endParaRPr lang="zh-CN" altLang="en-US" dirty="0"/>
          </a:p>
          <a:p>
            <a:pPr>
              <a:lnSpc>
                <a:spcPct val="130000"/>
              </a:lnSpc>
              <a:buFontTx/>
              <a:buNone/>
            </a:pPr>
            <a:r>
              <a:rPr lang="zh-CN" altLang="en-US" dirty="0"/>
              <a:t>      </a:t>
            </a:r>
            <a:r>
              <a:rPr lang="en-US" altLang="zh-CN" dirty="0"/>
              <a:t>LCS(</a:t>
            </a:r>
            <a:r>
              <a:rPr lang="en-US" altLang="zh-CN" dirty="0" err="1"/>
              <a:t>X</a:t>
            </a:r>
            <a:r>
              <a:rPr lang="en-US" altLang="zh-CN" baseline="-25000" dirty="0" err="1"/>
              <a:t>m</a:t>
            </a:r>
            <a:r>
              <a:rPr lang="en-US" altLang="zh-CN" dirty="0" err="1"/>
              <a:t>,Y</a:t>
            </a:r>
            <a:r>
              <a:rPr lang="en-US" altLang="zh-CN" baseline="-25000" dirty="0" err="1"/>
              <a:t>n</a:t>
            </a:r>
            <a:r>
              <a:rPr lang="en-US" altLang="zh-CN" dirty="0"/>
              <a:t>)= LCS(X</a:t>
            </a:r>
            <a:r>
              <a:rPr lang="en-US" altLang="zh-CN" baseline="-25000" dirty="0"/>
              <a:t>m-1</a:t>
            </a:r>
            <a:r>
              <a:rPr lang="en-US" altLang="zh-CN" dirty="0"/>
              <a:t>,Y</a:t>
            </a:r>
            <a:r>
              <a:rPr lang="en-US" altLang="zh-CN" baseline="-25000" dirty="0"/>
              <a:t>n-1</a:t>
            </a:r>
            <a:r>
              <a:rPr lang="en-US" altLang="zh-CN" dirty="0"/>
              <a:t>)+{</a:t>
            </a:r>
            <a:r>
              <a:rPr lang="en-US" altLang="zh-CN" dirty="0" err="1"/>
              <a:t>x</a:t>
            </a:r>
            <a:r>
              <a:rPr lang="en-US" altLang="zh-CN" baseline="-25000" dirty="0" err="1"/>
              <a:t>m</a:t>
            </a:r>
            <a:r>
              <a:rPr lang="en-US" altLang="zh-CN" dirty="0"/>
              <a:t>}</a:t>
            </a:r>
            <a:endParaRPr lang="en-US" altLang="zh-CN" dirty="0"/>
          </a:p>
          <a:p>
            <a:pPr>
              <a:lnSpc>
                <a:spcPct val="130000"/>
              </a:lnSpc>
            </a:pPr>
            <a:r>
              <a:rPr lang="zh-CN" altLang="en-US" dirty="0"/>
              <a:t>若</a:t>
            </a:r>
            <a:r>
              <a:rPr lang="en-US" altLang="zh-CN" dirty="0" err="1"/>
              <a:t>x</a:t>
            </a:r>
            <a:r>
              <a:rPr lang="en-US" altLang="zh-CN" baseline="-25000" dirty="0" err="1"/>
              <a:t>m</a:t>
            </a:r>
            <a:r>
              <a:rPr lang="en-US" altLang="zh-CN" dirty="0" err="1"/>
              <a:t>≠y</a:t>
            </a:r>
            <a:r>
              <a:rPr lang="en-US" altLang="zh-CN" baseline="-25000" dirty="0" err="1"/>
              <a:t>n</a:t>
            </a:r>
            <a:r>
              <a:rPr lang="zh-CN" altLang="en-US" dirty="0"/>
              <a:t>时，</a:t>
            </a:r>
            <a:endParaRPr lang="zh-CN" altLang="en-US" dirty="0"/>
          </a:p>
          <a:p>
            <a:pPr>
              <a:lnSpc>
                <a:spcPct val="130000"/>
              </a:lnSpc>
              <a:buFontTx/>
              <a:buNone/>
            </a:pPr>
            <a:r>
              <a:rPr lang="en-US" altLang="zh-CN" dirty="0"/>
              <a:t>   LCS(</a:t>
            </a:r>
            <a:r>
              <a:rPr lang="en-US" altLang="zh-CN" dirty="0" err="1"/>
              <a:t>X</a:t>
            </a:r>
            <a:r>
              <a:rPr lang="en-US" altLang="zh-CN" baseline="-25000" dirty="0" err="1"/>
              <a:t>m</a:t>
            </a:r>
            <a:r>
              <a:rPr lang="en-US" altLang="zh-CN" dirty="0" err="1"/>
              <a:t>,Y</a:t>
            </a:r>
            <a:r>
              <a:rPr lang="en-US" altLang="zh-CN" baseline="-25000" dirty="0" err="1"/>
              <a:t>n</a:t>
            </a:r>
            <a:r>
              <a:rPr lang="en-US" altLang="zh-CN" dirty="0"/>
              <a:t>)= max{LCS(X</a:t>
            </a:r>
            <a:r>
              <a:rPr lang="en-US" altLang="zh-CN" baseline="-25000" dirty="0"/>
              <a:t>m-1</a:t>
            </a:r>
            <a:r>
              <a:rPr lang="en-US" altLang="zh-CN" dirty="0"/>
              <a:t>,Y</a:t>
            </a:r>
            <a:r>
              <a:rPr lang="en-US" altLang="zh-CN" baseline="-25000" dirty="0"/>
              <a:t>n</a:t>
            </a:r>
            <a:r>
              <a:rPr lang="en-US" altLang="zh-CN" dirty="0"/>
              <a:t>), LCS(X</a:t>
            </a:r>
            <a:r>
              <a:rPr lang="en-US" altLang="zh-CN" baseline="-25000" dirty="0"/>
              <a:t>m</a:t>
            </a:r>
            <a:r>
              <a:rPr lang="en-US" altLang="zh-CN" dirty="0"/>
              <a:t>,Y</a:t>
            </a:r>
            <a:r>
              <a:rPr lang="en-US" altLang="zh-CN" baseline="-25000" dirty="0"/>
              <a:t>n-1</a:t>
            </a:r>
            <a:r>
              <a:rPr lang="en-US" altLang="zh-CN" dirty="0"/>
              <a:t>)}</a:t>
            </a:r>
            <a:endParaRPr lang="en-US" altLang="zh-CN" dirty="0"/>
          </a:p>
        </p:txBody>
      </p:sp>
      <p:sp>
        <p:nvSpPr>
          <p:cNvPr id="265220" name="AutoShape 4"/>
          <p:cNvSpPr>
            <a:spLocks noChangeArrowheads="1"/>
          </p:cNvSpPr>
          <p:nvPr/>
        </p:nvSpPr>
        <p:spPr bwMode="auto">
          <a:xfrm rot="10800000">
            <a:off x="587729" y="5733256"/>
            <a:ext cx="5580063" cy="503237"/>
          </a:xfrm>
          <a:prstGeom prst="wedgeRectCallout">
            <a:avLst>
              <a:gd name="adj1" fmla="val -20371"/>
              <a:gd name="adj2" fmla="val 7938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en-US" altLang="zh-CN" sz="2400" dirty="0">
                <a:latin typeface="Times New Roman" panose="02020603050405020304" charset="0"/>
              </a:rPr>
              <a:t>max{ </a:t>
            </a:r>
            <a:r>
              <a:rPr lang="en-US" altLang="zh-CN" sz="2400" dirty="0">
                <a:solidFill>
                  <a:srgbClr val="CC0000"/>
                </a:solidFill>
                <a:latin typeface="Times New Roman" panose="02020603050405020304" charset="0"/>
              </a:rPr>
              <a:t>LCS(X</a:t>
            </a:r>
            <a:r>
              <a:rPr lang="en-US" altLang="zh-CN" sz="2400" baseline="-25000" dirty="0">
                <a:solidFill>
                  <a:srgbClr val="CC0000"/>
                </a:solidFill>
                <a:latin typeface="Times New Roman" panose="02020603050405020304" charset="0"/>
              </a:rPr>
              <a:t>m-1</a:t>
            </a:r>
            <a:r>
              <a:rPr lang="en-US" altLang="zh-CN" sz="2400" dirty="0">
                <a:solidFill>
                  <a:srgbClr val="CC0000"/>
                </a:solidFill>
                <a:latin typeface="Times New Roman" panose="02020603050405020304" charset="0"/>
              </a:rPr>
              <a:t>,Y</a:t>
            </a:r>
            <a:r>
              <a:rPr lang="en-US" altLang="zh-CN" sz="2400" baseline="-25000" dirty="0">
                <a:solidFill>
                  <a:srgbClr val="CC0000"/>
                </a:solidFill>
                <a:latin typeface="Times New Roman" panose="02020603050405020304" charset="0"/>
              </a:rPr>
              <a:t>n-1</a:t>
            </a:r>
            <a:r>
              <a:rPr lang="en-US" altLang="zh-CN" sz="2400" dirty="0">
                <a:solidFill>
                  <a:srgbClr val="CC0000"/>
                </a:solidFill>
                <a:latin typeface="Times New Roman" panose="02020603050405020304" charset="0"/>
              </a:rPr>
              <a:t>),</a:t>
            </a:r>
            <a:r>
              <a:rPr lang="en-US" altLang="zh-CN" sz="2400" dirty="0">
                <a:latin typeface="Times New Roman" panose="02020603050405020304" charset="0"/>
              </a:rPr>
              <a:t> LCS(X</a:t>
            </a:r>
            <a:r>
              <a:rPr lang="en-US" altLang="zh-CN" sz="2400" baseline="-25000" dirty="0">
                <a:latin typeface="Times New Roman" panose="02020603050405020304" charset="0"/>
              </a:rPr>
              <a:t>m-2</a:t>
            </a:r>
            <a:r>
              <a:rPr lang="en-US" altLang="zh-CN" sz="2400" dirty="0">
                <a:latin typeface="Times New Roman" panose="02020603050405020304" charset="0"/>
              </a:rPr>
              <a:t>,Y</a:t>
            </a:r>
            <a:r>
              <a:rPr lang="en-US" altLang="zh-CN" sz="2400" baseline="-25000" dirty="0">
                <a:latin typeface="Times New Roman" panose="02020603050405020304" charset="0"/>
              </a:rPr>
              <a:t>n</a:t>
            </a:r>
            <a:r>
              <a:rPr lang="en-US" altLang="zh-CN" sz="2400" dirty="0">
                <a:latin typeface="Times New Roman" panose="02020603050405020304" charset="0"/>
              </a:rPr>
              <a:t>)}</a:t>
            </a:r>
            <a:endParaRPr lang="en-US" altLang="zh-CN" sz="2400" dirty="0">
              <a:latin typeface="Times New Roman" panose="02020603050405020304" charset="0"/>
            </a:endParaRPr>
          </a:p>
          <a:p>
            <a:pPr algn="ctr"/>
            <a:endParaRPr kumimoji="1" lang="en-US" altLang="zh-CN" sz="2400" dirty="0">
              <a:latin typeface="Times New Roman" panose="02020603050405020304" charset="0"/>
            </a:endParaRPr>
          </a:p>
        </p:txBody>
      </p:sp>
      <p:sp>
        <p:nvSpPr>
          <p:cNvPr id="265221" name="AutoShape 5"/>
          <p:cNvSpPr>
            <a:spLocks noChangeArrowheads="1"/>
          </p:cNvSpPr>
          <p:nvPr/>
        </p:nvSpPr>
        <p:spPr bwMode="auto">
          <a:xfrm rot="10800000">
            <a:off x="3167063" y="4409752"/>
            <a:ext cx="5976937" cy="620712"/>
          </a:xfrm>
          <a:prstGeom prst="wedgeRectCallout">
            <a:avLst>
              <a:gd name="adj1" fmla="val -36959"/>
              <a:gd name="adj2" fmla="val -698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en-US" altLang="zh-CN" sz="2400" dirty="0">
                <a:latin typeface="Times New Roman" panose="02020603050405020304" charset="0"/>
              </a:rPr>
              <a:t>max{</a:t>
            </a:r>
            <a:r>
              <a:rPr lang="en-US" altLang="zh-CN" sz="2400" dirty="0">
                <a:solidFill>
                  <a:srgbClr val="CC0000"/>
                </a:solidFill>
                <a:latin typeface="Times New Roman" panose="02020603050405020304" charset="0"/>
              </a:rPr>
              <a:t>LCS(X</a:t>
            </a:r>
            <a:r>
              <a:rPr lang="en-US" altLang="zh-CN" sz="2400" baseline="-25000" dirty="0">
                <a:solidFill>
                  <a:srgbClr val="CC0000"/>
                </a:solidFill>
                <a:latin typeface="Times New Roman" panose="02020603050405020304" charset="0"/>
              </a:rPr>
              <a:t>m-1</a:t>
            </a:r>
            <a:r>
              <a:rPr lang="en-US" altLang="zh-CN" sz="2400" dirty="0">
                <a:solidFill>
                  <a:srgbClr val="CC0000"/>
                </a:solidFill>
                <a:latin typeface="Times New Roman" panose="02020603050405020304" charset="0"/>
              </a:rPr>
              <a:t>,Y</a:t>
            </a:r>
            <a:r>
              <a:rPr lang="en-US" altLang="zh-CN" sz="2400" baseline="-25000" dirty="0">
                <a:solidFill>
                  <a:srgbClr val="CC0000"/>
                </a:solidFill>
                <a:latin typeface="Times New Roman" panose="02020603050405020304" charset="0"/>
              </a:rPr>
              <a:t>n-1</a:t>
            </a:r>
            <a:r>
              <a:rPr lang="en-US" altLang="zh-CN" sz="2400" dirty="0">
                <a:latin typeface="Times New Roman" panose="02020603050405020304" charset="0"/>
              </a:rPr>
              <a:t>), LCS(X</a:t>
            </a:r>
            <a:r>
              <a:rPr lang="en-US" altLang="zh-CN" sz="2400" baseline="-25000" dirty="0">
                <a:latin typeface="Times New Roman" panose="02020603050405020304" charset="0"/>
              </a:rPr>
              <a:t>m</a:t>
            </a:r>
            <a:r>
              <a:rPr lang="en-US" altLang="zh-CN" sz="2400" dirty="0">
                <a:latin typeface="Times New Roman" panose="02020603050405020304" charset="0"/>
              </a:rPr>
              <a:t>,Y</a:t>
            </a:r>
            <a:r>
              <a:rPr lang="en-US" altLang="zh-CN" sz="2400" baseline="-25000" dirty="0">
                <a:latin typeface="Times New Roman" panose="02020603050405020304" charset="0"/>
              </a:rPr>
              <a:t>n-2</a:t>
            </a:r>
            <a:r>
              <a:rPr lang="en-US" altLang="zh-CN" sz="2400" dirty="0">
                <a:latin typeface="Times New Roman" panose="02020603050405020304" charset="0"/>
              </a:rPr>
              <a:t>)}</a:t>
            </a:r>
            <a:endParaRPr kumimoji="1" lang="en-US" altLang="zh-CN" sz="2400" dirty="0">
              <a:latin typeface="Times New Roman" panose="0202060305040502030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5219">
                                            <p:txEl>
                                              <p:pRg st="1" end="1"/>
                                            </p:txEl>
                                          </p:spTgt>
                                        </p:tgtEl>
                                        <p:attrNameLst>
                                          <p:attrName>style.visibility</p:attrName>
                                        </p:attrNameLst>
                                      </p:cBhvr>
                                      <p:to>
                                        <p:strVal val="visible"/>
                                      </p:to>
                                    </p:set>
                                    <p:anim calcmode="lin" valueType="num">
                                      <p:cBhvr additive="base">
                                        <p:cTn id="13" dur="500" fill="hold"/>
                                        <p:tgtEl>
                                          <p:spTgt spid="265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5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5219">
                                            <p:txEl>
                                              <p:pRg st="2" end="2"/>
                                            </p:txEl>
                                          </p:spTgt>
                                        </p:tgtEl>
                                        <p:attrNameLst>
                                          <p:attrName>style.visibility</p:attrName>
                                        </p:attrNameLst>
                                      </p:cBhvr>
                                      <p:to>
                                        <p:strVal val="visible"/>
                                      </p:to>
                                    </p:set>
                                    <p:anim calcmode="lin" valueType="num">
                                      <p:cBhvr additive="base">
                                        <p:cTn id="19" dur="500" fill="hold"/>
                                        <p:tgtEl>
                                          <p:spTgt spid="265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5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5219">
                                            <p:txEl>
                                              <p:pRg st="3" end="3"/>
                                            </p:txEl>
                                          </p:spTgt>
                                        </p:tgtEl>
                                        <p:attrNameLst>
                                          <p:attrName>style.visibility</p:attrName>
                                        </p:attrNameLst>
                                      </p:cBhvr>
                                      <p:to>
                                        <p:strVal val="visible"/>
                                      </p:to>
                                    </p:set>
                                    <p:anim calcmode="lin" valueType="num">
                                      <p:cBhvr additive="base">
                                        <p:cTn id="25" dur="500" fill="hold"/>
                                        <p:tgtEl>
                                          <p:spTgt spid="265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5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5219">
                                            <p:txEl>
                                              <p:pRg st="4" end="4"/>
                                            </p:txEl>
                                          </p:spTgt>
                                        </p:tgtEl>
                                        <p:attrNameLst>
                                          <p:attrName>style.visibility</p:attrName>
                                        </p:attrNameLst>
                                      </p:cBhvr>
                                      <p:to>
                                        <p:strVal val="visible"/>
                                      </p:to>
                                    </p:set>
                                    <p:anim calcmode="lin" valueType="num">
                                      <p:cBhvr additive="base">
                                        <p:cTn id="31" dur="500" fill="hold"/>
                                        <p:tgtEl>
                                          <p:spTgt spid="2652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5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5220"/>
                                        </p:tgtEl>
                                        <p:attrNameLst>
                                          <p:attrName>style.visibility</p:attrName>
                                        </p:attrNameLst>
                                      </p:cBhvr>
                                      <p:to>
                                        <p:strVal val="visible"/>
                                      </p:to>
                                    </p:set>
                                    <p:anim calcmode="lin" valueType="num">
                                      <p:cBhvr additive="base">
                                        <p:cTn id="37" dur="500" fill="hold"/>
                                        <p:tgtEl>
                                          <p:spTgt spid="265220"/>
                                        </p:tgtEl>
                                        <p:attrNameLst>
                                          <p:attrName>ppt_x</p:attrName>
                                        </p:attrNameLst>
                                      </p:cBhvr>
                                      <p:tavLst>
                                        <p:tav tm="0">
                                          <p:val>
                                            <p:strVal val="#ppt_x"/>
                                          </p:val>
                                        </p:tav>
                                        <p:tav tm="100000">
                                          <p:val>
                                            <p:strVal val="#ppt_x"/>
                                          </p:val>
                                        </p:tav>
                                      </p:tavLst>
                                    </p:anim>
                                    <p:anim calcmode="lin" valueType="num">
                                      <p:cBhvr additive="base">
                                        <p:cTn id="38" dur="500" fill="hold"/>
                                        <p:tgtEl>
                                          <p:spTgt spid="2652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5221"/>
                                        </p:tgtEl>
                                        <p:attrNameLst>
                                          <p:attrName>style.visibility</p:attrName>
                                        </p:attrNameLst>
                                      </p:cBhvr>
                                      <p:to>
                                        <p:strVal val="visible"/>
                                      </p:to>
                                    </p:set>
                                    <p:anim calcmode="lin" valueType="num">
                                      <p:cBhvr additive="base">
                                        <p:cTn id="43" dur="500" fill="hold"/>
                                        <p:tgtEl>
                                          <p:spTgt spid="265221"/>
                                        </p:tgtEl>
                                        <p:attrNameLst>
                                          <p:attrName>ppt_x</p:attrName>
                                        </p:attrNameLst>
                                      </p:cBhvr>
                                      <p:tavLst>
                                        <p:tav tm="0">
                                          <p:val>
                                            <p:strVal val="#ppt_x"/>
                                          </p:val>
                                        </p:tav>
                                        <p:tav tm="100000">
                                          <p:val>
                                            <p:strVal val="#ppt_x"/>
                                          </p:val>
                                        </p:tav>
                                      </p:tavLst>
                                    </p:anim>
                                    <p:anim calcmode="lin" valueType="num">
                                      <p:cBhvr additive="base">
                                        <p:cTn id="44" dur="500" fill="hold"/>
                                        <p:tgtEl>
                                          <p:spTgt spid="265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P spid="265220" grpId="0" animBg="1"/>
      <p:bldP spid="2652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2E7DC0FD-3821-407F-BD95-9B3FC666E2C8}" type="slidenum">
              <a:rPr lang="en-US" altLang="zh-CN"/>
            </a:fld>
            <a:endParaRPr lang="en-US" altLang="zh-CN"/>
          </a:p>
        </p:txBody>
      </p:sp>
      <p:sp>
        <p:nvSpPr>
          <p:cNvPr id="268290" name="Rectangle 2"/>
          <p:cNvSpPr>
            <a:spLocks noChangeArrowheads="1"/>
          </p:cNvSpPr>
          <p:nvPr/>
        </p:nvSpPr>
        <p:spPr bwMode="auto">
          <a:xfrm>
            <a:off x="1187450" y="692696"/>
            <a:ext cx="6408738"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ctr" fontAlgn="base">
              <a:spcBef>
                <a:spcPct val="0"/>
              </a:spcBef>
              <a:spcAft>
                <a:spcPct val="0"/>
              </a:spcAft>
            </a:pPr>
            <a:r>
              <a:rPr kumimoji="1" lang="zh-CN" altLang="en-US" sz="4000" b="1" dirty="0">
                <a:solidFill>
                  <a:srgbClr val="663300"/>
                </a:solidFill>
                <a:effectLst>
                  <a:outerShdw blurRad="38100" dist="38100" dir="2700000" algn="tl">
                    <a:srgbClr val="C0C0C0"/>
                  </a:outerShdw>
                </a:effectLst>
                <a:latin typeface="+mj-lt"/>
                <a:ea typeface="黑体" panose="02010609060101010101" pitchFamily="2" charset="-122"/>
                <a:cs typeface="+mj-cs"/>
              </a:rPr>
              <a:t>子问题的递归结构</a:t>
            </a:r>
            <a:endParaRPr kumimoji="1" lang="ja-JP" altLang="en-US" sz="4000" b="1" dirty="0">
              <a:solidFill>
                <a:srgbClr val="663300"/>
              </a:solidFill>
              <a:effectLst>
                <a:outerShdw blurRad="38100" dist="38100" dir="2700000" algn="tl">
                  <a:srgbClr val="C0C0C0"/>
                </a:outerShdw>
              </a:effectLst>
              <a:latin typeface="+mj-lt"/>
              <a:ea typeface="黑体" panose="02010609060101010101" pitchFamily="2" charset="-122"/>
              <a:cs typeface="+mj-cs"/>
            </a:endParaRPr>
          </a:p>
        </p:txBody>
      </p:sp>
      <p:sp>
        <p:nvSpPr>
          <p:cNvPr id="268291" name="Text Box 3"/>
          <p:cNvSpPr txBox="1">
            <a:spLocks noChangeArrowheads="1"/>
          </p:cNvSpPr>
          <p:nvPr/>
        </p:nvSpPr>
        <p:spPr bwMode="auto">
          <a:xfrm>
            <a:off x="250825" y="1556792"/>
            <a:ext cx="8642350" cy="2332946"/>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30000"/>
              </a:lnSpc>
            </a:pPr>
            <a:r>
              <a:rPr lang="en-US" altLang="zh-CN" sz="2800" dirty="0">
                <a:latin typeface="Arial" panose="020B0604020202020204" pitchFamily="34" charset="0"/>
                <a:ea typeface="楷体_GB2312" pitchFamily="49" charset="-122"/>
              </a:rPr>
              <a:t>      </a:t>
            </a:r>
            <a:r>
              <a:rPr lang="zh-CN" altLang="en-US" sz="2800" dirty="0">
                <a:latin typeface="Arial" panose="020B0604020202020204" pitchFamily="34" charset="0"/>
                <a:ea typeface="楷体_GB2312" pitchFamily="49" charset="-122"/>
              </a:rPr>
              <a:t>由最长公共子序列问题的最优子结构性质建立子问题最优值的递归关系。用</a:t>
            </a:r>
            <a:r>
              <a:rPr lang="en-US" altLang="zh-CN" sz="2800" dirty="0">
                <a:solidFill>
                  <a:schemeClr val="accent1">
                    <a:lumMod val="75000"/>
                  </a:schemeClr>
                </a:solidFill>
                <a:latin typeface="Arial" panose="020B0604020202020204" pitchFamily="34" charset="0"/>
                <a:ea typeface="楷体_GB2312" pitchFamily="49" charset="-122"/>
              </a:rPr>
              <a:t>c[i][j]</a:t>
            </a:r>
            <a:r>
              <a:rPr lang="zh-CN" altLang="en-US" sz="2800" dirty="0">
                <a:latin typeface="Arial" panose="020B0604020202020204" pitchFamily="34" charset="0"/>
                <a:ea typeface="楷体_GB2312" pitchFamily="49" charset="-122"/>
              </a:rPr>
              <a:t>记录序列</a:t>
            </a:r>
            <a:r>
              <a:rPr lang="en-US" altLang="zh-CN" sz="2400" dirty="0">
                <a:solidFill>
                  <a:schemeClr val="accent1">
                    <a:lumMod val="75000"/>
                  </a:schemeClr>
                </a:solidFill>
                <a:latin typeface="Times New Roman" panose="02020603050405020304" charset="0"/>
              </a:rPr>
              <a:t>X</a:t>
            </a:r>
            <a:r>
              <a:rPr lang="en-US" altLang="zh-CN" sz="2400" baseline="-25000" dirty="0">
                <a:solidFill>
                  <a:schemeClr val="accent1">
                    <a:lumMod val="75000"/>
                  </a:schemeClr>
                </a:solidFill>
                <a:latin typeface="Times New Roman" panose="02020603050405020304" charset="0"/>
              </a:rPr>
              <a:t>i</a:t>
            </a:r>
            <a:r>
              <a:rPr lang="en-US" altLang="zh-CN" sz="2400" dirty="0">
                <a:solidFill>
                  <a:schemeClr val="accent1">
                    <a:lumMod val="75000"/>
                  </a:schemeClr>
                </a:solidFill>
                <a:latin typeface="Times New Roman" panose="02020603050405020304" charset="0"/>
              </a:rPr>
              <a:t>={x</a:t>
            </a:r>
            <a:r>
              <a:rPr lang="en-US" altLang="zh-CN" sz="2400" baseline="-25000" dirty="0">
                <a:solidFill>
                  <a:schemeClr val="accent1">
                    <a:lumMod val="75000"/>
                  </a:schemeClr>
                </a:solidFill>
                <a:latin typeface="Times New Roman" panose="02020603050405020304" charset="0"/>
              </a:rPr>
              <a:t>1</a:t>
            </a:r>
            <a:r>
              <a:rPr lang="en-US" altLang="zh-CN" sz="2400" dirty="0">
                <a:solidFill>
                  <a:schemeClr val="accent1">
                    <a:lumMod val="75000"/>
                  </a:schemeClr>
                </a:solidFill>
                <a:latin typeface="Times New Roman" panose="02020603050405020304" charset="0"/>
              </a:rPr>
              <a:t>,x</a:t>
            </a:r>
            <a:r>
              <a:rPr lang="en-US" altLang="zh-CN" sz="2400" baseline="-25000" dirty="0">
                <a:solidFill>
                  <a:schemeClr val="accent1">
                    <a:lumMod val="75000"/>
                  </a:schemeClr>
                </a:solidFill>
                <a:latin typeface="Times New Roman" panose="02020603050405020304" charset="0"/>
              </a:rPr>
              <a:t>2</a:t>
            </a:r>
            <a:r>
              <a:rPr lang="en-US" altLang="zh-CN" sz="2400" dirty="0">
                <a:solidFill>
                  <a:schemeClr val="accent1">
                    <a:lumMod val="75000"/>
                  </a:schemeClr>
                </a:solidFill>
                <a:latin typeface="Times New Roman" panose="02020603050405020304" charset="0"/>
              </a:rPr>
              <a:t>,…,x</a:t>
            </a:r>
            <a:r>
              <a:rPr lang="en-US" altLang="zh-CN" sz="2400" baseline="-25000" dirty="0">
                <a:solidFill>
                  <a:schemeClr val="accent1">
                    <a:lumMod val="75000"/>
                  </a:schemeClr>
                </a:solidFill>
                <a:latin typeface="Times New Roman" panose="02020603050405020304" charset="0"/>
              </a:rPr>
              <a:t>i</a:t>
            </a:r>
            <a:r>
              <a:rPr lang="en-US" altLang="zh-CN" sz="2400" dirty="0">
                <a:solidFill>
                  <a:schemeClr val="accent1">
                    <a:lumMod val="75000"/>
                  </a:schemeClr>
                </a:solidFill>
                <a:latin typeface="Times New Roman" panose="02020603050405020304" charset="0"/>
              </a:rPr>
              <a:t>} </a:t>
            </a:r>
            <a:r>
              <a:rPr lang="zh-CN" altLang="en-US" sz="2400" dirty="0">
                <a:latin typeface="Times New Roman" panose="02020603050405020304" charset="0"/>
              </a:rPr>
              <a:t>和</a:t>
            </a:r>
            <a:r>
              <a:rPr lang="en-US" altLang="zh-CN" sz="2400" dirty="0" err="1">
                <a:solidFill>
                  <a:schemeClr val="accent1">
                    <a:lumMod val="75000"/>
                  </a:schemeClr>
                </a:solidFill>
                <a:latin typeface="Times New Roman" panose="02020603050405020304" charset="0"/>
              </a:rPr>
              <a:t>Y</a:t>
            </a:r>
            <a:r>
              <a:rPr lang="en-US" altLang="zh-CN" sz="2400" baseline="-25000" dirty="0" err="1">
                <a:solidFill>
                  <a:schemeClr val="accent1">
                    <a:lumMod val="75000"/>
                  </a:schemeClr>
                </a:solidFill>
                <a:latin typeface="Times New Roman" panose="02020603050405020304" charset="0"/>
              </a:rPr>
              <a:t>j</a:t>
            </a:r>
            <a:r>
              <a:rPr lang="en-US" altLang="zh-CN" sz="2400" dirty="0">
                <a:solidFill>
                  <a:schemeClr val="accent1">
                    <a:lumMod val="75000"/>
                  </a:schemeClr>
                </a:solidFill>
                <a:latin typeface="Times New Roman" panose="02020603050405020304" charset="0"/>
              </a:rPr>
              <a:t>={y</a:t>
            </a:r>
            <a:r>
              <a:rPr lang="en-US" altLang="zh-CN" sz="2400" baseline="-25000" dirty="0">
                <a:solidFill>
                  <a:schemeClr val="accent1">
                    <a:lumMod val="75000"/>
                  </a:schemeClr>
                </a:solidFill>
                <a:latin typeface="Times New Roman" panose="02020603050405020304" charset="0"/>
              </a:rPr>
              <a:t>1</a:t>
            </a:r>
            <a:r>
              <a:rPr lang="en-US" altLang="zh-CN" sz="2400" dirty="0">
                <a:solidFill>
                  <a:schemeClr val="accent1">
                    <a:lumMod val="75000"/>
                  </a:schemeClr>
                </a:solidFill>
                <a:latin typeface="Times New Roman" panose="02020603050405020304" charset="0"/>
              </a:rPr>
              <a:t>,y</a:t>
            </a:r>
            <a:r>
              <a:rPr lang="en-US" altLang="zh-CN" sz="2400" baseline="-25000" dirty="0">
                <a:solidFill>
                  <a:schemeClr val="accent1">
                    <a:lumMod val="75000"/>
                  </a:schemeClr>
                </a:solidFill>
                <a:latin typeface="Times New Roman" panose="02020603050405020304" charset="0"/>
              </a:rPr>
              <a:t>2</a:t>
            </a:r>
            <a:r>
              <a:rPr lang="en-US" altLang="zh-CN" sz="2400" dirty="0">
                <a:solidFill>
                  <a:schemeClr val="accent1">
                    <a:lumMod val="75000"/>
                  </a:schemeClr>
                </a:solidFill>
                <a:latin typeface="Times New Roman" panose="02020603050405020304" charset="0"/>
              </a:rPr>
              <a:t>,…,</a:t>
            </a:r>
            <a:r>
              <a:rPr lang="en-US" altLang="zh-CN" sz="2400" dirty="0" err="1">
                <a:solidFill>
                  <a:schemeClr val="accent1">
                    <a:lumMod val="75000"/>
                  </a:schemeClr>
                </a:solidFill>
                <a:latin typeface="Times New Roman" panose="02020603050405020304" charset="0"/>
              </a:rPr>
              <a:t>y</a:t>
            </a:r>
            <a:r>
              <a:rPr lang="en-US" altLang="zh-CN" sz="2400" baseline="-25000" dirty="0" err="1">
                <a:solidFill>
                  <a:schemeClr val="accent1">
                    <a:lumMod val="75000"/>
                  </a:schemeClr>
                </a:solidFill>
                <a:latin typeface="Times New Roman" panose="02020603050405020304" charset="0"/>
              </a:rPr>
              <a:t>j</a:t>
            </a:r>
            <a:r>
              <a:rPr lang="en-US" altLang="zh-CN" sz="2400" dirty="0">
                <a:solidFill>
                  <a:schemeClr val="accent1">
                    <a:lumMod val="75000"/>
                  </a:schemeClr>
                </a:solidFill>
                <a:latin typeface="Times New Roman" panose="02020603050405020304" charset="0"/>
              </a:rPr>
              <a:t>}</a:t>
            </a:r>
            <a:r>
              <a:rPr lang="zh-CN" altLang="en-US" sz="2800" dirty="0">
                <a:latin typeface="Arial" panose="020B0604020202020204" pitchFamily="34" charset="0"/>
                <a:ea typeface="楷体_GB2312" pitchFamily="49" charset="-122"/>
              </a:rPr>
              <a:t>的最长公共子序列的长度。由最优子结构性质可建立递归关系如下：</a:t>
            </a:r>
            <a:endParaRPr lang="zh-CN" altLang="en-US" sz="2800" dirty="0">
              <a:latin typeface="Arial" panose="020B0604020202020204" pitchFamily="34" charset="0"/>
              <a:ea typeface="楷体_GB2312" pitchFamily="49" charset="-122"/>
            </a:endParaRPr>
          </a:p>
        </p:txBody>
      </p:sp>
      <p:sp>
        <p:nvSpPr>
          <p:cNvPr id="268292" name="Rectangle 4"/>
          <p:cNvSpPr>
            <a:spLocks noChangeArrowheads="1"/>
          </p:cNvSpPr>
          <p:nvPr/>
        </p:nvSpPr>
        <p:spPr bwMode="auto">
          <a:xfrm>
            <a:off x="0" y="27742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68293" name="Object 5"/>
          <p:cNvGraphicFramePr>
            <a:graphicFrameLocks noChangeAspect="1"/>
          </p:cNvGraphicFramePr>
          <p:nvPr/>
        </p:nvGraphicFramePr>
        <p:xfrm>
          <a:off x="395288" y="3924548"/>
          <a:ext cx="8027987" cy="1736725"/>
        </p:xfrm>
        <a:graphic>
          <a:graphicData uri="http://schemas.openxmlformats.org/presentationml/2006/ole">
            <mc:AlternateContent xmlns:mc="http://schemas.openxmlformats.org/markup-compatibility/2006">
              <mc:Choice xmlns:v="urn:schemas-microsoft-com:vml" Requires="v">
                <p:oleObj spid="_x0000_s33850" name="公式" r:id="rId1" imgW="3390900" imgH="736600" progId="Equation.3">
                  <p:embed/>
                </p:oleObj>
              </mc:Choice>
              <mc:Fallback>
                <p:oleObj name="公式" r:id="rId1" imgW="3390900" imgH="736600" progId="Equation.3">
                  <p:embed/>
                  <p:pic>
                    <p:nvPicPr>
                      <p:cNvPr id="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924548"/>
                        <a:ext cx="8027987"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FE44E0EE-E00E-466A-9CAB-D90B8E0264DE}" type="datetime1">
              <a:rPr lang="zh-CN" altLang="en-US"/>
            </a:fld>
            <a:endParaRPr lang="en-US" altLang="zh-CN"/>
          </a:p>
        </p:txBody>
      </p:sp>
      <p:sp>
        <p:nvSpPr>
          <p:cNvPr id="5" name="灯片编号占位符 3"/>
          <p:cNvSpPr>
            <a:spLocks noGrp="1"/>
          </p:cNvSpPr>
          <p:nvPr>
            <p:ph type="sldNum" sz="quarter" idx="12"/>
          </p:nvPr>
        </p:nvSpPr>
        <p:spPr/>
        <p:txBody>
          <a:bodyPr/>
          <a:lstStyle/>
          <a:p>
            <a:fld id="{64130BD6-AFF6-4FA2-8669-450E845B9EFA}" type="slidenum">
              <a:rPr lang="en-US" altLang="zh-CN"/>
            </a:fld>
            <a:endParaRPr lang="en-US" altLang="zh-CN"/>
          </a:p>
        </p:txBody>
      </p:sp>
      <p:sp>
        <p:nvSpPr>
          <p:cNvPr id="269314" name="Rectangle 2"/>
          <p:cNvSpPr>
            <a:spLocks noChangeArrowheads="1"/>
          </p:cNvSpPr>
          <p:nvPr/>
        </p:nvSpPr>
        <p:spPr bwMode="auto">
          <a:xfrm>
            <a:off x="1187450" y="545430"/>
            <a:ext cx="6408738"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ctr" fontAlgn="base">
              <a:spcBef>
                <a:spcPct val="0"/>
              </a:spcBef>
              <a:spcAft>
                <a:spcPct val="0"/>
              </a:spcAft>
            </a:pPr>
            <a:r>
              <a:rPr kumimoji="1" lang="zh-CN" altLang="en-US" sz="4000" b="1" dirty="0">
                <a:solidFill>
                  <a:srgbClr val="663300"/>
                </a:solidFill>
                <a:effectLst>
                  <a:outerShdw blurRad="38100" dist="38100" dir="2700000" algn="tl">
                    <a:srgbClr val="C0C0C0"/>
                  </a:outerShdw>
                </a:effectLst>
                <a:latin typeface="+mj-lt"/>
                <a:ea typeface="黑体" panose="02010609060101010101" pitchFamily="2" charset="-122"/>
                <a:cs typeface="+mj-cs"/>
              </a:rPr>
              <a:t>计算最优值</a:t>
            </a:r>
            <a:endParaRPr kumimoji="1" lang="ja-JP" altLang="en-US" sz="4000" b="1" dirty="0">
              <a:solidFill>
                <a:srgbClr val="663300"/>
              </a:solidFill>
              <a:effectLst>
                <a:outerShdw blurRad="38100" dist="38100" dir="2700000" algn="tl">
                  <a:srgbClr val="C0C0C0"/>
                </a:outerShdw>
              </a:effectLst>
              <a:latin typeface="+mj-lt"/>
              <a:ea typeface="黑体" panose="02010609060101010101" pitchFamily="2" charset="-122"/>
              <a:cs typeface="+mj-cs"/>
            </a:endParaRPr>
          </a:p>
        </p:txBody>
      </p:sp>
      <p:sp>
        <p:nvSpPr>
          <p:cNvPr id="269315" name="Text Box 3"/>
          <p:cNvSpPr txBox="1">
            <a:spLocks noChangeArrowheads="1"/>
          </p:cNvSpPr>
          <p:nvPr/>
        </p:nvSpPr>
        <p:spPr bwMode="auto">
          <a:xfrm>
            <a:off x="338138" y="1315169"/>
            <a:ext cx="8805862" cy="5262979"/>
          </a:xfrm>
          <a:prstGeom prst="rect">
            <a:avLst/>
          </a:prstGeom>
          <a:solidFill>
            <a:schemeClr val="bg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3200" dirty="0">
                <a:latin typeface="Arial" panose="020B0604020202020204" pitchFamily="34" charset="0"/>
                <a:ea typeface="楷体_GB2312" pitchFamily="49" charset="-122"/>
              </a:rPr>
              <a:t>由于在所考虑的子问题空间中，总共有</a:t>
            </a:r>
            <a:r>
              <a:rPr lang="en-US" altLang="zh-CN" sz="3200" dirty="0">
                <a:solidFill>
                  <a:srgbClr val="C00000"/>
                </a:solidFill>
                <a:latin typeface="Arial" panose="020B0604020202020204" pitchFamily="34" charset="0"/>
                <a:ea typeface="楷体_GB2312" pitchFamily="49" charset="-122"/>
              </a:rPr>
              <a:t>O(</a:t>
            </a:r>
            <a:r>
              <a:rPr lang="en-US" altLang="zh-CN" sz="3200" dirty="0" err="1">
                <a:solidFill>
                  <a:srgbClr val="C00000"/>
                </a:solidFill>
                <a:latin typeface="Arial" panose="020B0604020202020204" pitchFamily="34" charset="0"/>
                <a:ea typeface="楷体_GB2312" pitchFamily="49" charset="-122"/>
              </a:rPr>
              <a:t>mn</a:t>
            </a:r>
            <a:r>
              <a:rPr lang="en-US" altLang="zh-CN" sz="3200" dirty="0">
                <a:solidFill>
                  <a:srgbClr val="C00000"/>
                </a:solidFill>
                <a:latin typeface="Arial" panose="020B0604020202020204" pitchFamily="34" charset="0"/>
                <a:ea typeface="楷体_GB2312" pitchFamily="49" charset="-122"/>
              </a:rPr>
              <a:t>)</a:t>
            </a:r>
            <a:r>
              <a:rPr lang="zh-CN" altLang="en-US" sz="3200" dirty="0">
                <a:latin typeface="Arial" panose="020B0604020202020204" pitchFamily="34" charset="0"/>
                <a:ea typeface="楷体_GB2312" pitchFamily="49" charset="-122"/>
              </a:rPr>
              <a:t>个不同的子问题，因此，用动态规划算法自底向上地计算最优值能提高算法的效率。</a:t>
            </a:r>
            <a:endParaRPr lang="zh-CN" altLang="en-US" sz="3200" dirty="0">
              <a:latin typeface="Arial" panose="020B0604020202020204" pitchFamily="34" charset="0"/>
              <a:ea typeface="楷体_GB2312" pitchFamily="49" charset="-122"/>
            </a:endParaRPr>
          </a:p>
          <a:p>
            <a:endParaRPr lang="zh-CN" altLang="en-US" sz="3200" dirty="0">
              <a:latin typeface="Arial" panose="020B0604020202020204" pitchFamily="34" charset="0"/>
              <a:ea typeface="楷体_GB2312" pitchFamily="49" charset="-122"/>
            </a:endParaRPr>
          </a:p>
          <a:p>
            <a:r>
              <a:rPr lang="zh-CN" altLang="en-US" sz="3200" dirty="0">
                <a:latin typeface="Arial" panose="020B0604020202020204" pitchFamily="34" charset="0"/>
                <a:ea typeface="楷体_GB2312" pitchFamily="49" charset="-122"/>
              </a:rPr>
              <a:t>输入： </a:t>
            </a:r>
            <a:r>
              <a:rPr lang="en-US" altLang="zh-CN" sz="3200" dirty="0">
                <a:solidFill>
                  <a:srgbClr val="C00000"/>
                </a:solidFill>
                <a:latin typeface="Times New Roman" panose="02020603050405020304" charset="0"/>
              </a:rPr>
              <a:t>X={x</a:t>
            </a:r>
            <a:r>
              <a:rPr lang="en-US" altLang="zh-CN" sz="3200" baseline="-25000" dirty="0">
                <a:solidFill>
                  <a:srgbClr val="C00000"/>
                </a:solidFill>
                <a:latin typeface="Times New Roman" panose="02020603050405020304" charset="0"/>
              </a:rPr>
              <a:t>1</a:t>
            </a:r>
            <a:r>
              <a:rPr lang="en-US" altLang="zh-CN" sz="3200" dirty="0">
                <a:solidFill>
                  <a:srgbClr val="C00000"/>
                </a:solidFill>
                <a:latin typeface="Times New Roman" panose="02020603050405020304" charset="0"/>
              </a:rPr>
              <a:t>,x</a:t>
            </a:r>
            <a:r>
              <a:rPr lang="en-US" altLang="zh-CN" sz="3200" baseline="-25000" dirty="0">
                <a:solidFill>
                  <a:srgbClr val="C00000"/>
                </a:solidFill>
                <a:latin typeface="Times New Roman" panose="02020603050405020304" charset="0"/>
              </a:rPr>
              <a:t>2</a:t>
            </a:r>
            <a:r>
              <a:rPr lang="en-US" altLang="zh-CN" sz="3200" dirty="0">
                <a:solidFill>
                  <a:srgbClr val="C00000"/>
                </a:solidFill>
                <a:latin typeface="Times New Roman" panose="02020603050405020304" charset="0"/>
              </a:rPr>
              <a:t>,…,</a:t>
            </a:r>
            <a:r>
              <a:rPr lang="en-US" altLang="zh-CN" sz="3200" dirty="0" err="1">
                <a:solidFill>
                  <a:srgbClr val="C00000"/>
                </a:solidFill>
                <a:latin typeface="Times New Roman" panose="02020603050405020304" charset="0"/>
              </a:rPr>
              <a:t>x</a:t>
            </a:r>
            <a:r>
              <a:rPr lang="en-US" altLang="zh-CN" sz="3200" baseline="-25000" dirty="0" err="1">
                <a:solidFill>
                  <a:srgbClr val="C00000"/>
                </a:solidFill>
                <a:latin typeface="Times New Roman" panose="02020603050405020304" charset="0"/>
              </a:rPr>
              <a:t>m</a:t>
            </a:r>
            <a:r>
              <a:rPr lang="en-US" altLang="zh-CN" sz="3200" dirty="0">
                <a:solidFill>
                  <a:srgbClr val="C00000"/>
                </a:solidFill>
                <a:latin typeface="Times New Roman" panose="02020603050405020304" charset="0"/>
              </a:rPr>
              <a:t>}</a:t>
            </a:r>
            <a:r>
              <a:rPr lang="zh-CN" altLang="en-US" sz="3200" dirty="0">
                <a:latin typeface="Times New Roman" panose="02020603050405020304" charset="0"/>
              </a:rPr>
              <a:t>和</a:t>
            </a:r>
            <a:r>
              <a:rPr lang="en-US" altLang="zh-CN" sz="3200" dirty="0">
                <a:latin typeface="Times New Roman" panose="02020603050405020304" charset="0"/>
              </a:rPr>
              <a:t>Y</a:t>
            </a:r>
            <a:r>
              <a:rPr lang="en-US" altLang="zh-CN" sz="3200" dirty="0">
                <a:solidFill>
                  <a:srgbClr val="C00000"/>
                </a:solidFill>
                <a:latin typeface="Times New Roman" panose="02020603050405020304" charset="0"/>
              </a:rPr>
              <a:t>={y</a:t>
            </a:r>
            <a:r>
              <a:rPr lang="en-US" altLang="zh-CN" sz="3200" baseline="-25000" dirty="0">
                <a:solidFill>
                  <a:srgbClr val="C00000"/>
                </a:solidFill>
                <a:latin typeface="Times New Roman" panose="02020603050405020304" charset="0"/>
              </a:rPr>
              <a:t>1</a:t>
            </a:r>
            <a:r>
              <a:rPr lang="en-US" altLang="zh-CN" sz="3200" dirty="0">
                <a:solidFill>
                  <a:srgbClr val="C00000"/>
                </a:solidFill>
                <a:latin typeface="Times New Roman" panose="02020603050405020304" charset="0"/>
              </a:rPr>
              <a:t>,y</a:t>
            </a:r>
            <a:r>
              <a:rPr lang="en-US" altLang="zh-CN" sz="3200" baseline="-25000" dirty="0">
                <a:solidFill>
                  <a:srgbClr val="C00000"/>
                </a:solidFill>
                <a:latin typeface="Times New Roman" panose="02020603050405020304" charset="0"/>
              </a:rPr>
              <a:t>2</a:t>
            </a:r>
            <a:r>
              <a:rPr lang="en-US" altLang="zh-CN" sz="3200" dirty="0">
                <a:solidFill>
                  <a:srgbClr val="C00000"/>
                </a:solidFill>
                <a:latin typeface="Times New Roman" panose="02020603050405020304" charset="0"/>
              </a:rPr>
              <a:t>,…,</a:t>
            </a:r>
            <a:r>
              <a:rPr lang="en-US" altLang="zh-CN" sz="3200" dirty="0" err="1">
                <a:solidFill>
                  <a:srgbClr val="C00000"/>
                </a:solidFill>
                <a:latin typeface="Times New Roman" panose="02020603050405020304" charset="0"/>
              </a:rPr>
              <a:t>y</a:t>
            </a:r>
            <a:r>
              <a:rPr lang="en-US" altLang="zh-CN" sz="3200" baseline="-25000" dirty="0" err="1">
                <a:solidFill>
                  <a:srgbClr val="C00000"/>
                </a:solidFill>
                <a:latin typeface="Times New Roman" panose="02020603050405020304" charset="0"/>
              </a:rPr>
              <a:t>n</a:t>
            </a:r>
            <a:r>
              <a:rPr lang="en-US" altLang="zh-CN" sz="3200" dirty="0">
                <a:solidFill>
                  <a:srgbClr val="C00000"/>
                </a:solidFill>
                <a:latin typeface="Times New Roman" panose="02020603050405020304" charset="0"/>
              </a:rPr>
              <a:t>}</a:t>
            </a:r>
            <a:endParaRPr lang="en-US" altLang="zh-CN" sz="3200" dirty="0">
              <a:solidFill>
                <a:srgbClr val="C00000"/>
              </a:solidFill>
              <a:latin typeface="Times New Roman" panose="02020603050405020304" charset="0"/>
            </a:endParaRPr>
          </a:p>
          <a:p>
            <a:r>
              <a:rPr lang="zh-CN" altLang="en-US" sz="3200" dirty="0">
                <a:latin typeface="Times New Roman" panose="02020603050405020304" charset="0"/>
              </a:rPr>
              <a:t>输出：</a:t>
            </a:r>
            <a:endParaRPr lang="zh-CN" altLang="en-US" sz="3200" dirty="0">
              <a:latin typeface="Times New Roman" panose="02020603050405020304" charset="0"/>
            </a:endParaRPr>
          </a:p>
          <a:p>
            <a:pPr>
              <a:lnSpc>
                <a:spcPct val="125000"/>
              </a:lnSpc>
            </a:pPr>
            <a:r>
              <a:rPr lang="zh-CN" altLang="en-US" sz="3200" dirty="0">
                <a:latin typeface="Times New Roman" panose="02020603050405020304" charset="0"/>
              </a:rPr>
              <a:t>           </a:t>
            </a:r>
            <a:r>
              <a:rPr lang="zh-CN" altLang="en-US" sz="3200" b="1" dirty="0">
                <a:solidFill>
                  <a:srgbClr val="CC0000"/>
                </a:solidFill>
                <a:latin typeface="Times New Roman" panose="02020603050405020304" charset="0"/>
              </a:rPr>
              <a:t>数组</a:t>
            </a:r>
            <a:r>
              <a:rPr lang="en-US" altLang="zh-CN" sz="3200" b="1" dirty="0">
                <a:solidFill>
                  <a:srgbClr val="CC0000"/>
                </a:solidFill>
                <a:latin typeface="Times New Roman" panose="02020603050405020304" charset="0"/>
              </a:rPr>
              <a:t>c</a:t>
            </a:r>
            <a:r>
              <a:rPr lang="zh-CN" altLang="en-US" sz="3200" b="1" dirty="0">
                <a:solidFill>
                  <a:srgbClr val="CC0000"/>
                </a:solidFill>
                <a:latin typeface="Times New Roman" panose="02020603050405020304" charset="0"/>
              </a:rPr>
              <a:t>：</a:t>
            </a:r>
            <a:r>
              <a:rPr lang="en-US" altLang="zh-CN" sz="3200" b="1" dirty="0">
                <a:solidFill>
                  <a:srgbClr val="CC0000"/>
                </a:solidFill>
                <a:latin typeface="Times New Roman" panose="02020603050405020304" charset="0"/>
              </a:rPr>
              <a:t>c[i][j]</a:t>
            </a:r>
            <a:r>
              <a:rPr lang="zh-CN" altLang="en-US" sz="3200" b="1" dirty="0">
                <a:solidFill>
                  <a:srgbClr val="CC0000"/>
                </a:solidFill>
                <a:latin typeface="Times New Roman" panose="02020603050405020304" charset="0"/>
              </a:rPr>
              <a:t>存储</a:t>
            </a:r>
            <a:r>
              <a:rPr lang="en-US" altLang="zh-CN" sz="3200" b="1" dirty="0">
                <a:solidFill>
                  <a:srgbClr val="C00000"/>
                </a:solidFill>
                <a:latin typeface="Times New Roman" panose="02020603050405020304" charset="0"/>
              </a:rPr>
              <a:t>X</a:t>
            </a:r>
            <a:r>
              <a:rPr lang="en-US" altLang="zh-CN" sz="3200" b="1" baseline="-25000" dirty="0">
                <a:solidFill>
                  <a:srgbClr val="C00000"/>
                </a:solidFill>
                <a:latin typeface="Times New Roman" panose="02020603050405020304" charset="0"/>
              </a:rPr>
              <a:t>i</a:t>
            </a:r>
            <a:r>
              <a:rPr lang="en-US" altLang="zh-CN" sz="3200" b="1" dirty="0">
                <a:solidFill>
                  <a:srgbClr val="C00000"/>
                </a:solidFill>
                <a:latin typeface="Times New Roman" panose="02020603050405020304" charset="0"/>
              </a:rPr>
              <a:t>={x</a:t>
            </a:r>
            <a:r>
              <a:rPr lang="en-US" altLang="zh-CN" sz="3200" baseline="-25000" dirty="0">
                <a:solidFill>
                  <a:srgbClr val="C00000"/>
                </a:solidFill>
                <a:latin typeface="Times New Roman" panose="02020603050405020304" charset="0"/>
              </a:rPr>
              <a:t>1,</a:t>
            </a:r>
            <a:r>
              <a:rPr lang="en-US" altLang="zh-CN" sz="3200" b="1" dirty="0">
                <a:solidFill>
                  <a:srgbClr val="C00000"/>
                </a:solidFill>
                <a:latin typeface="Times New Roman" panose="02020603050405020304" charset="0"/>
              </a:rPr>
              <a:t>x</a:t>
            </a:r>
            <a:r>
              <a:rPr lang="en-US" altLang="zh-CN" sz="3200" baseline="-25000" dirty="0">
                <a:solidFill>
                  <a:srgbClr val="C00000"/>
                </a:solidFill>
                <a:latin typeface="Times New Roman" panose="02020603050405020304" charset="0"/>
              </a:rPr>
              <a:t>2</a:t>
            </a:r>
            <a:r>
              <a:rPr lang="en-US" altLang="zh-CN" sz="3200" b="1" dirty="0">
                <a:solidFill>
                  <a:srgbClr val="C00000"/>
                </a:solidFill>
                <a:latin typeface="Times New Roman" panose="02020603050405020304" charset="0"/>
              </a:rPr>
              <a:t>,…,x</a:t>
            </a:r>
            <a:r>
              <a:rPr lang="en-US" altLang="zh-CN" sz="3200" baseline="-25000" dirty="0">
                <a:solidFill>
                  <a:srgbClr val="C00000"/>
                </a:solidFill>
                <a:latin typeface="Times New Roman" panose="02020603050405020304" charset="0"/>
              </a:rPr>
              <a:t>i</a:t>
            </a:r>
            <a:r>
              <a:rPr lang="en-US" altLang="zh-CN" sz="3200" b="1" dirty="0">
                <a:solidFill>
                  <a:srgbClr val="C00000"/>
                </a:solidFill>
                <a:latin typeface="Times New Roman" panose="02020603050405020304" charset="0"/>
              </a:rPr>
              <a:t>}</a:t>
            </a:r>
            <a:r>
              <a:rPr lang="zh-CN" altLang="en-US" sz="3200" b="1" dirty="0">
                <a:solidFill>
                  <a:srgbClr val="C00000"/>
                </a:solidFill>
                <a:latin typeface="Times New Roman" panose="02020603050405020304" charset="0"/>
              </a:rPr>
              <a:t>和</a:t>
            </a:r>
            <a:r>
              <a:rPr lang="en-US" altLang="zh-CN" sz="3200" b="1" dirty="0" err="1">
                <a:solidFill>
                  <a:srgbClr val="C00000"/>
                </a:solidFill>
                <a:latin typeface="Times New Roman" panose="02020603050405020304" charset="0"/>
              </a:rPr>
              <a:t>Y</a:t>
            </a:r>
            <a:r>
              <a:rPr lang="en-US" altLang="zh-CN" sz="3200" b="1" baseline="-25000" dirty="0" err="1">
                <a:solidFill>
                  <a:srgbClr val="C00000"/>
                </a:solidFill>
                <a:latin typeface="Times New Roman" panose="02020603050405020304" charset="0"/>
              </a:rPr>
              <a:t>j</a:t>
            </a:r>
            <a:r>
              <a:rPr lang="en-US" altLang="zh-CN" sz="3200" b="1" dirty="0">
                <a:solidFill>
                  <a:srgbClr val="C00000"/>
                </a:solidFill>
                <a:latin typeface="Times New Roman" panose="02020603050405020304" charset="0"/>
              </a:rPr>
              <a:t>={y</a:t>
            </a:r>
            <a:r>
              <a:rPr lang="en-US" altLang="zh-CN" sz="3200" baseline="-25000" dirty="0">
                <a:solidFill>
                  <a:srgbClr val="C00000"/>
                </a:solidFill>
                <a:latin typeface="Times New Roman" panose="02020603050405020304" charset="0"/>
              </a:rPr>
              <a:t>1,</a:t>
            </a:r>
            <a:r>
              <a:rPr lang="en-US" altLang="zh-CN" sz="3200" b="1" dirty="0">
                <a:solidFill>
                  <a:srgbClr val="C00000"/>
                </a:solidFill>
                <a:latin typeface="Times New Roman" panose="02020603050405020304" charset="0"/>
              </a:rPr>
              <a:t>y</a:t>
            </a:r>
            <a:r>
              <a:rPr lang="en-US" altLang="zh-CN" sz="3200" baseline="-25000" dirty="0">
                <a:solidFill>
                  <a:srgbClr val="C00000"/>
                </a:solidFill>
                <a:latin typeface="Times New Roman" panose="02020603050405020304" charset="0"/>
              </a:rPr>
              <a:t>2</a:t>
            </a:r>
            <a:r>
              <a:rPr lang="en-US" altLang="zh-CN" sz="3200" b="1" dirty="0">
                <a:solidFill>
                  <a:srgbClr val="C00000"/>
                </a:solidFill>
                <a:latin typeface="Times New Roman" panose="02020603050405020304" charset="0"/>
              </a:rPr>
              <a:t>,…,</a:t>
            </a:r>
            <a:r>
              <a:rPr lang="en-US" altLang="zh-CN" sz="3200" b="1" dirty="0" err="1">
                <a:solidFill>
                  <a:srgbClr val="C00000"/>
                </a:solidFill>
                <a:latin typeface="Times New Roman" panose="02020603050405020304" charset="0"/>
              </a:rPr>
              <a:t>y</a:t>
            </a:r>
            <a:r>
              <a:rPr lang="en-US" altLang="zh-CN" sz="3200" baseline="-25000" dirty="0" err="1">
                <a:solidFill>
                  <a:srgbClr val="C00000"/>
                </a:solidFill>
                <a:latin typeface="Times New Roman" panose="02020603050405020304" charset="0"/>
              </a:rPr>
              <a:t>j</a:t>
            </a:r>
            <a:r>
              <a:rPr lang="en-US" altLang="zh-CN" sz="3200" b="1" dirty="0">
                <a:solidFill>
                  <a:srgbClr val="C00000"/>
                </a:solidFill>
                <a:latin typeface="Times New Roman" panose="02020603050405020304" charset="0"/>
              </a:rPr>
              <a:t>}</a:t>
            </a:r>
            <a:r>
              <a:rPr lang="zh-CN" altLang="en-US" sz="3200" b="1" dirty="0">
                <a:solidFill>
                  <a:srgbClr val="C00000"/>
                </a:solidFill>
                <a:latin typeface="Times New Roman" panose="02020603050405020304" charset="0"/>
              </a:rPr>
              <a:t>的最长公共</a:t>
            </a:r>
            <a:r>
              <a:rPr lang="zh-CN" altLang="en-US" sz="3200" b="1" dirty="0">
                <a:solidFill>
                  <a:srgbClr val="CC0000"/>
                </a:solidFill>
                <a:latin typeface="Times New Roman" panose="02020603050405020304" charset="0"/>
              </a:rPr>
              <a:t>子序列的长度</a:t>
            </a:r>
            <a:endParaRPr lang="zh-CN" altLang="en-US" sz="3200" b="1" dirty="0">
              <a:solidFill>
                <a:srgbClr val="CC0000"/>
              </a:solidFill>
              <a:latin typeface="Times New Roman" panose="02020603050405020304" charset="0"/>
            </a:endParaRPr>
          </a:p>
          <a:p>
            <a:pPr>
              <a:spcBef>
                <a:spcPct val="100000"/>
              </a:spcBef>
            </a:pPr>
            <a:r>
              <a:rPr lang="zh-CN" altLang="en-US" sz="3200" dirty="0">
                <a:latin typeface="Times New Roman" panose="02020603050405020304" charset="0"/>
              </a:rPr>
              <a:t>            </a:t>
            </a:r>
            <a:endParaRPr lang="zh-CN" altLang="en-US" sz="2400" dirty="0">
              <a:latin typeface="Arial" panose="020B0604020202020204" pitchFamily="34"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9315">
                                            <p:bg/>
                                          </p:spTgt>
                                        </p:tgtEl>
                                        <p:attrNameLst>
                                          <p:attrName>style.visibility</p:attrName>
                                        </p:attrNameLst>
                                      </p:cBhvr>
                                      <p:to>
                                        <p:strVal val="visible"/>
                                      </p:to>
                                    </p:set>
                                    <p:anim calcmode="lin" valueType="num">
                                      <p:cBhvr additive="base">
                                        <p:cTn id="7" dur="500" fill="hold"/>
                                        <p:tgtEl>
                                          <p:spTgt spid="26931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6931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9315">
                                            <p:txEl>
                                              <p:pRg st="0" end="0"/>
                                            </p:txEl>
                                          </p:spTgt>
                                        </p:tgtEl>
                                        <p:attrNameLst>
                                          <p:attrName>style.visibility</p:attrName>
                                        </p:attrNameLst>
                                      </p:cBhvr>
                                      <p:to>
                                        <p:strVal val="visible"/>
                                      </p:to>
                                    </p:set>
                                    <p:anim calcmode="lin" valueType="num">
                                      <p:cBhvr additive="base">
                                        <p:cTn id="13" dur="500" fill="hold"/>
                                        <p:tgtEl>
                                          <p:spTgt spid="2693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9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9315">
                                            <p:txEl>
                                              <p:pRg st="2" end="2"/>
                                            </p:txEl>
                                          </p:spTgt>
                                        </p:tgtEl>
                                        <p:attrNameLst>
                                          <p:attrName>style.visibility</p:attrName>
                                        </p:attrNameLst>
                                      </p:cBhvr>
                                      <p:to>
                                        <p:strVal val="visible"/>
                                      </p:to>
                                    </p:set>
                                    <p:anim calcmode="lin" valueType="num">
                                      <p:cBhvr additive="base">
                                        <p:cTn id="19" dur="500" fill="hold"/>
                                        <p:tgtEl>
                                          <p:spTgt spid="2693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9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9315">
                                            <p:txEl>
                                              <p:pRg st="3" end="3"/>
                                            </p:txEl>
                                          </p:spTgt>
                                        </p:tgtEl>
                                        <p:attrNameLst>
                                          <p:attrName>style.visibility</p:attrName>
                                        </p:attrNameLst>
                                      </p:cBhvr>
                                      <p:to>
                                        <p:strVal val="visible"/>
                                      </p:to>
                                    </p:set>
                                    <p:anim calcmode="lin" valueType="num">
                                      <p:cBhvr additive="base">
                                        <p:cTn id="25" dur="500" fill="hold"/>
                                        <p:tgtEl>
                                          <p:spTgt spid="2693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9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9315">
                                            <p:txEl>
                                              <p:pRg st="4" end="4"/>
                                            </p:txEl>
                                          </p:spTgt>
                                        </p:tgtEl>
                                        <p:attrNameLst>
                                          <p:attrName>style.visibility</p:attrName>
                                        </p:attrNameLst>
                                      </p:cBhvr>
                                      <p:to>
                                        <p:strVal val="visible"/>
                                      </p:to>
                                    </p:set>
                                    <p:anim calcmode="lin" valueType="num">
                                      <p:cBhvr additive="base">
                                        <p:cTn id="31" dur="500" fill="hold"/>
                                        <p:tgtEl>
                                          <p:spTgt spid="2693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9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9315">
                                            <p:txEl>
                                              <p:pRg st="5" end="5"/>
                                            </p:txEl>
                                          </p:spTgt>
                                        </p:tgtEl>
                                        <p:attrNameLst>
                                          <p:attrName>style.visibility</p:attrName>
                                        </p:attrNameLst>
                                      </p:cBhvr>
                                      <p:to>
                                        <p:strVal val="visible"/>
                                      </p:to>
                                    </p:set>
                                    <p:anim calcmode="lin" valueType="num">
                                      <p:cBhvr additive="base">
                                        <p:cTn id="37" dur="500" fill="hold"/>
                                        <p:tgtEl>
                                          <p:spTgt spid="2693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9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animBg="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664"/>
            <a:ext cx="7772400" cy="1143000"/>
          </a:xfrm>
        </p:spPr>
        <p:txBody>
          <a:bodyPr/>
          <a:lstStyle/>
          <a:p>
            <a:r>
              <a:rPr lang="zh-CN" altLang="en-US" dirty="0"/>
              <a:t>硬币问题</a:t>
            </a:r>
            <a:endParaRPr lang="zh-CN" altLang="en-US" dirty="0"/>
          </a:p>
        </p:txBody>
      </p:sp>
      <p:sp>
        <p:nvSpPr>
          <p:cNvPr id="3" name="内容占位符 2"/>
          <p:cNvSpPr>
            <a:spLocks noGrp="1"/>
          </p:cNvSpPr>
          <p:nvPr>
            <p:ph idx="1"/>
          </p:nvPr>
        </p:nvSpPr>
        <p:spPr>
          <a:xfrm>
            <a:off x="685800" y="1412776"/>
            <a:ext cx="8278688" cy="5040560"/>
          </a:xfrm>
        </p:spPr>
        <p:txBody>
          <a:bodyPr/>
          <a:lstStyle/>
          <a:p>
            <a:r>
              <a:rPr lang="zh-CN" altLang="en-US" dirty="0"/>
              <a:t>面值为</a:t>
            </a:r>
            <a:r>
              <a:rPr lang="en-US" altLang="zh-CN" dirty="0">
                <a:solidFill>
                  <a:srgbClr val="C00000"/>
                </a:solidFill>
              </a:rPr>
              <a:t>1</a:t>
            </a:r>
            <a:r>
              <a:rPr lang="zh-CN" altLang="en-US" dirty="0">
                <a:solidFill>
                  <a:srgbClr val="C00000"/>
                </a:solidFill>
              </a:rPr>
              <a:t>元</a:t>
            </a:r>
            <a:r>
              <a:rPr lang="en-US" altLang="zh-CN" dirty="0">
                <a:solidFill>
                  <a:srgbClr val="C00000"/>
                </a:solidFill>
              </a:rPr>
              <a:t>,3</a:t>
            </a:r>
            <a:r>
              <a:rPr lang="zh-CN" altLang="en-US" dirty="0">
                <a:solidFill>
                  <a:srgbClr val="C00000"/>
                </a:solidFill>
              </a:rPr>
              <a:t>元</a:t>
            </a:r>
            <a:r>
              <a:rPr lang="en-US" altLang="zh-CN" dirty="0">
                <a:solidFill>
                  <a:srgbClr val="C00000"/>
                </a:solidFill>
              </a:rPr>
              <a:t>,5</a:t>
            </a:r>
            <a:r>
              <a:rPr lang="zh-CN" altLang="en-US" dirty="0">
                <a:solidFill>
                  <a:srgbClr val="C00000"/>
                </a:solidFill>
              </a:rPr>
              <a:t>元</a:t>
            </a:r>
            <a:r>
              <a:rPr lang="zh-CN" altLang="en-US" dirty="0"/>
              <a:t>的硬币若干</a:t>
            </a:r>
            <a:endParaRPr lang="en-US" altLang="zh-CN" dirty="0"/>
          </a:p>
          <a:p>
            <a:r>
              <a:rPr lang="zh-CN" altLang="en-US" dirty="0"/>
              <a:t>组成总金额</a:t>
            </a:r>
            <a:r>
              <a:rPr lang="en-US" altLang="zh-CN" dirty="0">
                <a:solidFill>
                  <a:srgbClr val="C00000"/>
                </a:solidFill>
              </a:rPr>
              <a:t>11</a:t>
            </a:r>
            <a:r>
              <a:rPr lang="zh-CN" altLang="en-US" dirty="0">
                <a:solidFill>
                  <a:srgbClr val="C00000"/>
                </a:solidFill>
              </a:rPr>
              <a:t>元</a:t>
            </a:r>
            <a:r>
              <a:rPr lang="zh-CN" altLang="en-US" dirty="0"/>
              <a:t>所需</a:t>
            </a:r>
            <a:r>
              <a:rPr lang="zh-CN" altLang="en-US" dirty="0">
                <a:solidFill>
                  <a:srgbClr val="C00000"/>
                </a:solidFill>
              </a:rPr>
              <a:t>最小</a:t>
            </a:r>
            <a:r>
              <a:rPr lang="zh-CN" altLang="en-US" dirty="0"/>
              <a:t>硬币数量</a:t>
            </a:r>
            <a:endParaRPr lang="en-US" altLang="zh-CN" dirty="0"/>
          </a:p>
          <a:p>
            <a:endParaRPr lang="en-US" altLang="zh-CN" dirty="0"/>
          </a:p>
          <a:p>
            <a:r>
              <a:rPr lang="zh-CN" altLang="en-US" dirty="0">
                <a:solidFill>
                  <a:srgbClr val="C00000"/>
                </a:solidFill>
              </a:rPr>
              <a:t>贪心算法</a:t>
            </a:r>
            <a:r>
              <a:rPr lang="zh-CN" altLang="en-US" dirty="0"/>
              <a:t>可求解但无法保证最优解</a:t>
            </a:r>
            <a:endParaRPr lang="en-US" altLang="zh-CN" dirty="0"/>
          </a:p>
          <a:p>
            <a:pPr lvl="1"/>
            <a:r>
              <a:rPr lang="zh-CN" altLang="en-US" dirty="0"/>
              <a:t>如（</a:t>
            </a:r>
            <a:r>
              <a:rPr lang="en-US" altLang="zh-CN" dirty="0"/>
              <a:t>1</a:t>
            </a:r>
            <a:r>
              <a:rPr lang="zh-CN" altLang="en-US" dirty="0"/>
              <a:t>元硬币换成</a:t>
            </a:r>
            <a:r>
              <a:rPr lang="en-US" altLang="zh-CN" dirty="0"/>
              <a:t>2</a:t>
            </a:r>
            <a:r>
              <a:rPr lang="zh-CN" altLang="en-US" dirty="0"/>
              <a:t>元）</a:t>
            </a:r>
            <a:endParaRPr lang="en-US" altLang="zh-CN" dirty="0"/>
          </a:p>
          <a:p>
            <a:r>
              <a:rPr lang="zh-CN" altLang="en-US" dirty="0"/>
              <a:t>如何用最少的硬币凑够</a:t>
            </a:r>
            <a:r>
              <a:rPr lang="en-US" altLang="zh-CN" dirty="0">
                <a:solidFill>
                  <a:srgbClr val="C00000"/>
                </a:solidFill>
              </a:rPr>
              <a:t>i</a:t>
            </a:r>
            <a:r>
              <a:rPr lang="zh-CN" altLang="en-US" dirty="0">
                <a:solidFill>
                  <a:srgbClr val="C00000"/>
                </a:solidFill>
              </a:rPr>
              <a:t>元</a:t>
            </a:r>
            <a:r>
              <a:rPr lang="en-US" altLang="zh-CN" dirty="0">
                <a:solidFill>
                  <a:srgbClr val="C00000"/>
                </a:solidFill>
              </a:rPr>
              <a:t>(i&lt;11)</a:t>
            </a:r>
            <a:r>
              <a:rPr lang="zh-CN" altLang="en-US" dirty="0"/>
              <a:t>？</a:t>
            </a:r>
            <a:endParaRPr lang="en-US" altLang="zh-CN" dirty="0"/>
          </a:p>
          <a:p>
            <a:pPr lvl="1"/>
            <a:r>
              <a:rPr lang="zh-CN" altLang="en-US" dirty="0"/>
              <a:t>大问题</a:t>
            </a:r>
            <a:r>
              <a:rPr lang="zh-CN" altLang="en-US" dirty="0">
                <a:solidFill>
                  <a:srgbClr val="C00000"/>
                </a:solidFill>
              </a:rPr>
              <a:t>拆解</a:t>
            </a:r>
            <a:r>
              <a:rPr lang="zh-CN" altLang="en-US" dirty="0"/>
              <a:t>为小规模问题</a:t>
            </a:r>
            <a:endParaRPr lang="en-US" altLang="zh-CN" dirty="0"/>
          </a:p>
          <a:p>
            <a:pPr lvl="1"/>
            <a:r>
              <a:rPr lang="zh-CN" altLang="en-US" dirty="0"/>
              <a:t>全局解</a:t>
            </a:r>
            <a:r>
              <a:rPr lang="zh-CN" altLang="en-US" dirty="0">
                <a:solidFill>
                  <a:srgbClr val="C00000"/>
                </a:solidFill>
              </a:rPr>
              <a:t>依赖</a:t>
            </a:r>
            <a:r>
              <a:rPr lang="zh-CN" altLang="en-US" dirty="0"/>
              <a:t>局部解</a:t>
            </a:r>
            <a:endParaRPr lang="en-US" altLang="zh-CN" dirty="0"/>
          </a:p>
          <a:p>
            <a:pPr lvl="1"/>
            <a:r>
              <a:rPr lang="zh-CN" altLang="en-US" dirty="0"/>
              <a:t>子问题</a:t>
            </a:r>
            <a:r>
              <a:rPr lang="zh-CN" altLang="en-US" dirty="0">
                <a:solidFill>
                  <a:srgbClr val="C00000"/>
                </a:solidFill>
              </a:rPr>
              <a:t>同质</a:t>
            </a:r>
            <a:endParaRPr lang="en-US" altLang="zh-CN" dirty="0">
              <a:solidFill>
                <a:srgbClr val="C00000"/>
              </a:solidFill>
            </a:endParaRPr>
          </a:p>
          <a:p>
            <a:pPr lvl="1"/>
            <a:endParaRPr lang="zh-CN" altLang="en-US" dirty="0"/>
          </a:p>
        </p:txBody>
      </p:sp>
      <p:sp>
        <p:nvSpPr>
          <p:cNvPr id="4" name="灯片编号占位符 3"/>
          <p:cNvSpPr>
            <a:spLocks noGrp="1"/>
          </p:cNvSpPr>
          <p:nvPr>
            <p:ph type="sldNum" sz="quarter" idx="12"/>
          </p:nvPr>
        </p:nvSpPr>
        <p:spPr/>
        <p:txBody>
          <a:bodyPr/>
          <a:lstStyle/>
          <a:p>
            <a:fld id="{E1634FA0-8CA8-49E9-8142-6CBD37B8AABA}" type="slidenum">
              <a:rPr lang="zh-CN" altLang="en-US" smtClean="0">
                <a:solidFill>
                  <a:srgbClr val="000000"/>
                </a:solidFill>
              </a:rPr>
            </a:fld>
            <a:endParaRPr lang="en-US" altLang="zh-CN">
              <a:solidFill>
                <a:srgbClr val="00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2ABF720-D3B3-4D76-8656-38A2C1770C33}" type="slidenum">
              <a:rPr lang="en-US" altLang="zh-CN"/>
            </a:fld>
            <a:endParaRPr lang="en-US" altLang="zh-CN"/>
          </a:p>
        </p:txBody>
      </p:sp>
      <p:sp>
        <p:nvSpPr>
          <p:cNvPr id="270338" name="Rectangle 2"/>
          <p:cNvSpPr>
            <a:spLocks noGrp="1" noChangeArrowheads="1"/>
          </p:cNvSpPr>
          <p:nvPr>
            <p:ph type="body" idx="1"/>
          </p:nvPr>
        </p:nvSpPr>
        <p:spPr>
          <a:xfrm>
            <a:off x="611188" y="836613"/>
            <a:ext cx="7847012" cy="5259387"/>
          </a:xfrm>
        </p:spPr>
        <p:txBody>
          <a:bodyPr/>
          <a:lstStyle/>
          <a:p>
            <a:r>
              <a:rPr lang="zh-CN" altLang="en-US" dirty="0">
                <a:latin typeface="Times New Roman" panose="02020603050405020304" charset="0"/>
              </a:rPr>
              <a:t>算法：</a:t>
            </a:r>
            <a:endParaRPr lang="zh-CN" altLang="en-US" dirty="0">
              <a:latin typeface="Times New Roman" panose="02020603050405020304" charset="0"/>
            </a:endParaRPr>
          </a:p>
          <a:p>
            <a:pPr>
              <a:buFontTx/>
              <a:buNone/>
            </a:pPr>
            <a:r>
              <a:rPr lang="zh-CN" altLang="en-US" dirty="0">
                <a:latin typeface="Times New Roman" panose="02020603050405020304" charset="0"/>
              </a:rPr>
              <a:t>对</a:t>
            </a:r>
            <a:r>
              <a:rPr lang="en-US" altLang="zh-CN" dirty="0">
                <a:latin typeface="Times New Roman" panose="02020603050405020304" charset="0"/>
              </a:rPr>
              <a:t>i=1</a:t>
            </a:r>
            <a:r>
              <a:rPr lang="zh-CN" altLang="en-US" dirty="0">
                <a:latin typeface="Times New Roman" panose="02020603050405020304" charset="0"/>
              </a:rPr>
              <a:t>到</a:t>
            </a:r>
            <a:r>
              <a:rPr lang="en-US" altLang="zh-CN" dirty="0">
                <a:latin typeface="Times New Roman" panose="02020603050405020304" charset="0"/>
              </a:rPr>
              <a:t>m</a:t>
            </a:r>
            <a:r>
              <a:rPr lang="zh-CN" altLang="en-US" dirty="0">
                <a:latin typeface="Times New Roman" panose="02020603050405020304" charset="0"/>
              </a:rPr>
              <a:t>做</a:t>
            </a:r>
            <a:endParaRPr lang="zh-CN" altLang="en-US" dirty="0">
              <a:latin typeface="Times New Roman" panose="02020603050405020304" charset="0"/>
            </a:endParaRPr>
          </a:p>
          <a:p>
            <a:pPr>
              <a:buFontTx/>
              <a:buNone/>
            </a:pPr>
            <a:r>
              <a:rPr lang="zh-CN" altLang="en-US" dirty="0">
                <a:latin typeface="Times New Roman" panose="02020603050405020304" charset="0"/>
              </a:rPr>
              <a:t>      对</a:t>
            </a:r>
            <a:r>
              <a:rPr lang="en-US" altLang="zh-CN" dirty="0">
                <a:latin typeface="Times New Roman" panose="02020603050405020304" charset="0"/>
              </a:rPr>
              <a:t>j=1</a:t>
            </a:r>
            <a:r>
              <a:rPr lang="zh-CN" altLang="en-US" dirty="0">
                <a:latin typeface="Times New Roman" panose="02020603050405020304" charset="0"/>
              </a:rPr>
              <a:t>到</a:t>
            </a:r>
            <a:r>
              <a:rPr lang="en-US" altLang="zh-CN" dirty="0">
                <a:latin typeface="Times New Roman" panose="02020603050405020304" charset="0"/>
              </a:rPr>
              <a:t>n</a:t>
            </a:r>
            <a:r>
              <a:rPr lang="zh-CN" altLang="en-US" dirty="0">
                <a:latin typeface="Times New Roman" panose="02020603050405020304" charset="0"/>
              </a:rPr>
              <a:t>做</a:t>
            </a:r>
            <a:endParaRPr lang="zh-CN" altLang="en-US" dirty="0">
              <a:latin typeface="Times New Roman" panose="02020603050405020304" charset="0"/>
            </a:endParaRPr>
          </a:p>
          <a:p>
            <a:pPr>
              <a:buFontTx/>
              <a:buNone/>
            </a:pPr>
            <a:r>
              <a:rPr lang="zh-CN" altLang="en-US" dirty="0">
                <a:latin typeface="Times New Roman" panose="02020603050405020304" charset="0"/>
              </a:rPr>
              <a:t>            </a:t>
            </a:r>
            <a:r>
              <a:rPr lang="en-US" altLang="zh-CN" dirty="0">
                <a:latin typeface="Times New Roman" panose="02020603050405020304" charset="0"/>
              </a:rPr>
              <a:t>if</a:t>
            </a:r>
            <a:r>
              <a:rPr lang="zh-CN" altLang="en-US" dirty="0">
                <a:latin typeface="Times New Roman" panose="02020603050405020304" charset="0"/>
              </a:rPr>
              <a:t>（</a:t>
            </a:r>
            <a:r>
              <a:rPr lang="en-US" altLang="zh-CN" dirty="0">
                <a:solidFill>
                  <a:srgbClr val="C00000"/>
                </a:solidFill>
                <a:latin typeface="Times New Roman" panose="02020603050405020304" charset="0"/>
              </a:rPr>
              <a:t>x[i]==y[j]</a:t>
            </a:r>
            <a:r>
              <a:rPr lang="en-US" altLang="zh-CN" dirty="0">
                <a:latin typeface="Times New Roman" panose="02020603050405020304" charset="0"/>
              </a:rPr>
              <a:t>)</a:t>
            </a:r>
            <a:endParaRPr lang="en-US" altLang="zh-CN" dirty="0">
              <a:latin typeface="Times New Roman" panose="02020603050405020304" charset="0"/>
            </a:endParaRPr>
          </a:p>
          <a:p>
            <a:pPr>
              <a:buFontTx/>
              <a:buNone/>
            </a:pPr>
            <a:r>
              <a:rPr lang="en-US" altLang="zh-CN" dirty="0">
                <a:latin typeface="Times New Roman" panose="02020603050405020304" charset="0"/>
              </a:rPr>
              <a:t>                  {c[i][j]=c[i-1][j-1]+1;} </a:t>
            </a:r>
            <a:endParaRPr lang="en-US" altLang="zh-CN" dirty="0">
              <a:latin typeface="Times New Roman" panose="02020603050405020304" charset="0"/>
            </a:endParaRPr>
          </a:p>
          <a:p>
            <a:pPr>
              <a:buFontTx/>
              <a:buNone/>
            </a:pPr>
            <a:r>
              <a:rPr lang="en-US" altLang="zh-CN" dirty="0">
                <a:latin typeface="Times New Roman" panose="02020603050405020304" charset="0"/>
              </a:rPr>
              <a:t>            else if</a:t>
            </a:r>
            <a:r>
              <a:rPr lang="zh-CN" altLang="en-US" dirty="0">
                <a:latin typeface="Times New Roman" panose="02020603050405020304" charset="0"/>
              </a:rPr>
              <a:t> </a:t>
            </a:r>
            <a:r>
              <a:rPr lang="en-US" altLang="zh-CN" dirty="0">
                <a:latin typeface="Times New Roman" panose="02020603050405020304" charset="0"/>
              </a:rPr>
              <a:t>(</a:t>
            </a:r>
            <a:r>
              <a:rPr lang="en-US" altLang="zh-CN" dirty="0">
                <a:solidFill>
                  <a:srgbClr val="C00000"/>
                </a:solidFill>
                <a:latin typeface="Times New Roman" panose="02020603050405020304" charset="0"/>
              </a:rPr>
              <a:t>c[i-1][j]&gt;=c[i][j-1]</a:t>
            </a:r>
            <a:r>
              <a:rPr lang="en-US" altLang="zh-CN" dirty="0">
                <a:latin typeface="Times New Roman" panose="02020603050405020304" charset="0"/>
              </a:rPr>
              <a:t>)</a:t>
            </a:r>
            <a:endParaRPr lang="en-US" altLang="zh-CN" dirty="0">
              <a:latin typeface="Times New Roman" panose="02020603050405020304" charset="0"/>
            </a:endParaRPr>
          </a:p>
          <a:p>
            <a:pPr>
              <a:buFontTx/>
              <a:buNone/>
            </a:pPr>
            <a:r>
              <a:rPr lang="en-US" altLang="zh-CN" dirty="0">
                <a:latin typeface="Times New Roman" panose="02020603050405020304" charset="0"/>
              </a:rPr>
              <a:t>                 	    {c[i][j]=c[i-1][j];}</a:t>
            </a:r>
            <a:endParaRPr lang="en-US" altLang="zh-CN" dirty="0">
              <a:latin typeface="Times New Roman" panose="02020603050405020304" charset="0"/>
            </a:endParaRPr>
          </a:p>
          <a:p>
            <a:pPr>
              <a:buFontTx/>
              <a:buNone/>
            </a:pPr>
            <a:r>
              <a:rPr lang="en-US" altLang="zh-CN" dirty="0">
                <a:latin typeface="Times New Roman" panose="02020603050405020304" charset="0"/>
              </a:rPr>
              <a:t>             </a:t>
            </a:r>
            <a:r>
              <a:rPr lang="zh-CN" altLang="en-US" dirty="0">
                <a:latin typeface="Times New Roman" panose="02020603050405020304" charset="0"/>
              </a:rPr>
              <a:t>       </a:t>
            </a:r>
            <a:r>
              <a:rPr lang="en-US" altLang="zh-CN" dirty="0">
                <a:latin typeface="Times New Roman" panose="02020603050405020304" charset="0"/>
              </a:rPr>
              <a:t>else</a:t>
            </a:r>
            <a:endParaRPr lang="zh-CN" altLang="en-US" dirty="0">
              <a:latin typeface="Times New Roman" panose="02020603050405020304" charset="0"/>
            </a:endParaRPr>
          </a:p>
          <a:p>
            <a:pPr>
              <a:buFontTx/>
              <a:buNone/>
            </a:pPr>
            <a:r>
              <a:rPr lang="zh-CN" altLang="en-US" dirty="0">
                <a:latin typeface="Times New Roman" panose="02020603050405020304" charset="0"/>
              </a:rPr>
              <a:t>                      </a:t>
            </a:r>
            <a:r>
              <a:rPr lang="en-US" altLang="zh-CN" dirty="0">
                <a:latin typeface="Times New Roman" panose="02020603050405020304" charset="0"/>
              </a:rPr>
              <a:t>{c[i][j]=c[i][j-1];}</a:t>
            </a:r>
            <a:endParaRPr lang="en-US" altLang="zh-CN" dirty="0">
              <a:latin typeface="Times New Roman" panose="02020603050405020304" charset="0"/>
            </a:endParaRPr>
          </a:p>
        </p:txBody>
      </p:sp>
      <p:sp>
        <p:nvSpPr>
          <p:cNvPr id="270339" name="AutoShape 3"/>
          <p:cNvSpPr>
            <a:spLocks noChangeArrowheads="1"/>
          </p:cNvSpPr>
          <p:nvPr/>
        </p:nvSpPr>
        <p:spPr bwMode="auto">
          <a:xfrm>
            <a:off x="4356100" y="2133600"/>
            <a:ext cx="4680396" cy="574675"/>
          </a:xfrm>
          <a:prstGeom prst="wedgeRectCallout">
            <a:avLst>
              <a:gd name="adj1" fmla="val -18226"/>
              <a:gd name="adj2" fmla="val 13338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400" dirty="0">
                <a:latin typeface="Times New Roman" panose="02020603050405020304" charset="0"/>
              </a:rPr>
              <a:t>LCS(</a:t>
            </a:r>
            <a:r>
              <a:rPr lang="en-US" altLang="zh-CN" sz="2400" dirty="0" err="1">
                <a:latin typeface="Times New Roman" panose="02020603050405020304" charset="0"/>
              </a:rPr>
              <a:t>X</a:t>
            </a:r>
            <a:r>
              <a:rPr lang="en-US" altLang="zh-CN" sz="2400" baseline="-25000" dirty="0" err="1">
                <a:latin typeface="Times New Roman" panose="02020603050405020304" charset="0"/>
              </a:rPr>
              <a:t>m</a:t>
            </a:r>
            <a:r>
              <a:rPr lang="en-US" altLang="zh-CN" sz="2400" dirty="0" err="1">
                <a:latin typeface="Times New Roman" panose="02020603050405020304" charset="0"/>
              </a:rPr>
              <a:t>,Y</a:t>
            </a:r>
            <a:r>
              <a:rPr lang="en-US" altLang="zh-CN" sz="2400" baseline="-25000" dirty="0" err="1">
                <a:latin typeface="Times New Roman" panose="02020603050405020304" charset="0"/>
              </a:rPr>
              <a:t>n</a:t>
            </a:r>
            <a:r>
              <a:rPr lang="en-US" altLang="zh-CN" sz="2400" dirty="0">
                <a:latin typeface="Times New Roman" panose="02020603050405020304" charset="0"/>
              </a:rPr>
              <a:t>)= LCS(X</a:t>
            </a:r>
            <a:r>
              <a:rPr lang="en-US" altLang="zh-CN" sz="2400" baseline="-25000" dirty="0">
                <a:latin typeface="Times New Roman" panose="02020603050405020304" charset="0"/>
              </a:rPr>
              <a:t>m-1</a:t>
            </a:r>
            <a:r>
              <a:rPr lang="en-US" altLang="zh-CN" sz="2400" dirty="0">
                <a:latin typeface="Times New Roman" panose="02020603050405020304" charset="0"/>
              </a:rPr>
              <a:t>,Y</a:t>
            </a:r>
            <a:r>
              <a:rPr lang="en-US" altLang="zh-CN" sz="2400" baseline="-25000" dirty="0">
                <a:latin typeface="Times New Roman" panose="02020603050405020304" charset="0"/>
              </a:rPr>
              <a:t>n-1</a:t>
            </a:r>
            <a:r>
              <a:rPr lang="en-US" altLang="zh-CN" sz="2400" dirty="0">
                <a:latin typeface="Times New Roman" panose="02020603050405020304" charset="0"/>
              </a:rPr>
              <a:t>)+{</a:t>
            </a:r>
            <a:r>
              <a:rPr lang="en-US" altLang="zh-CN" sz="2400" dirty="0" err="1">
                <a:latin typeface="Times New Roman" panose="02020603050405020304" charset="0"/>
              </a:rPr>
              <a:t>x</a:t>
            </a:r>
            <a:r>
              <a:rPr lang="en-US" altLang="zh-CN" sz="2400" baseline="-25000" dirty="0" err="1">
                <a:latin typeface="Times New Roman" panose="02020603050405020304" charset="0"/>
              </a:rPr>
              <a:t>m</a:t>
            </a:r>
            <a:r>
              <a:rPr lang="en-US" altLang="zh-CN" sz="2400" dirty="0">
                <a:latin typeface="Times New Roman" panose="02020603050405020304" charset="0"/>
              </a:rPr>
              <a:t>}</a:t>
            </a:r>
            <a:endParaRPr lang="en-US" altLang="zh-CN" sz="2400" dirty="0">
              <a:latin typeface="Times New Roman" panose="02020603050405020304" charset="0"/>
            </a:endParaRPr>
          </a:p>
          <a:p>
            <a:pPr algn="ctr"/>
            <a:endParaRPr kumimoji="1" lang="en-US" altLang="zh-CN" sz="2400" dirty="0">
              <a:latin typeface="Times New Roman" panose="02020603050405020304" charset="0"/>
            </a:endParaRPr>
          </a:p>
        </p:txBody>
      </p:sp>
      <p:sp>
        <p:nvSpPr>
          <p:cNvPr id="3" name="右大括号 2"/>
          <p:cNvSpPr/>
          <p:nvPr/>
        </p:nvSpPr>
        <p:spPr bwMode="auto">
          <a:xfrm>
            <a:off x="6318002" y="4005064"/>
            <a:ext cx="342230" cy="1944216"/>
          </a:xfrm>
          <a:prstGeom prst="rightBrac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6" name="AutoShape 3"/>
          <p:cNvSpPr>
            <a:spLocks noChangeArrowheads="1"/>
          </p:cNvSpPr>
          <p:nvPr/>
        </p:nvSpPr>
        <p:spPr bwMode="auto">
          <a:xfrm>
            <a:off x="3924052" y="4941168"/>
            <a:ext cx="4787900" cy="574675"/>
          </a:xfrm>
          <a:prstGeom prst="wedgeRectCallout">
            <a:avLst>
              <a:gd name="adj1" fmla="val -45509"/>
              <a:gd name="adj2" fmla="val -804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400" dirty="0">
                <a:latin typeface="Times New Roman" panose="02020603050405020304" charset="0"/>
              </a:rPr>
              <a:t>Max(LCS(X</a:t>
            </a:r>
            <a:r>
              <a:rPr lang="en-US" altLang="zh-CN" sz="2400" baseline="-25000" dirty="0">
                <a:latin typeface="Times New Roman" panose="02020603050405020304" charset="0"/>
              </a:rPr>
              <a:t>m-1</a:t>
            </a:r>
            <a:r>
              <a:rPr lang="en-US" altLang="zh-CN" sz="2400" dirty="0">
                <a:latin typeface="Times New Roman" panose="02020603050405020304" charset="0"/>
              </a:rPr>
              <a:t>,Y</a:t>
            </a:r>
            <a:r>
              <a:rPr lang="en-US" altLang="zh-CN" sz="2400" baseline="-25000" dirty="0">
                <a:latin typeface="Times New Roman" panose="02020603050405020304" charset="0"/>
              </a:rPr>
              <a:t>n</a:t>
            </a:r>
            <a:r>
              <a:rPr lang="en-US" altLang="zh-CN" sz="2400" dirty="0">
                <a:latin typeface="Times New Roman" panose="02020603050405020304" charset="0"/>
              </a:rPr>
              <a:t>), LCS(X</a:t>
            </a:r>
            <a:r>
              <a:rPr lang="en-US" altLang="zh-CN" sz="2400" baseline="-25000" dirty="0">
                <a:latin typeface="Times New Roman" panose="02020603050405020304" charset="0"/>
              </a:rPr>
              <a:t>m</a:t>
            </a:r>
            <a:r>
              <a:rPr lang="en-US" altLang="zh-CN" sz="2400" dirty="0">
                <a:latin typeface="Times New Roman" panose="02020603050405020304" charset="0"/>
              </a:rPr>
              <a:t>,Y</a:t>
            </a:r>
            <a:r>
              <a:rPr lang="en-US" altLang="zh-CN" sz="2400" baseline="-25000" dirty="0">
                <a:latin typeface="Times New Roman" panose="02020603050405020304" charset="0"/>
              </a:rPr>
              <a:t>n-1</a:t>
            </a:r>
            <a:r>
              <a:rPr lang="en-US" altLang="zh-CN" sz="2400" dirty="0">
                <a:latin typeface="Times New Roman" panose="02020603050405020304" charset="0"/>
              </a:rPr>
              <a:t>)</a:t>
            </a:r>
            <a:endParaRPr lang="en-US" altLang="zh-CN" sz="2400" dirty="0">
              <a:latin typeface="Times New Roman" panose="02020603050405020304" charset="0"/>
            </a:endParaRPr>
          </a:p>
          <a:p>
            <a:pPr algn="ctr"/>
            <a:endParaRPr kumimoji="1" lang="en-US" altLang="zh-CN" sz="2400" dirty="0">
              <a:latin typeface="Times New Roman" panose="0202060305040502030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339"/>
                                        </p:tgtEl>
                                        <p:attrNameLst>
                                          <p:attrName>style.visibility</p:attrName>
                                        </p:attrNameLst>
                                      </p:cBhvr>
                                      <p:to>
                                        <p:strVal val="visible"/>
                                      </p:to>
                                    </p:set>
                                    <p:animEffect transition="in" filter="blinds(horizontal)">
                                      <p:cBhvr>
                                        <p:cTn id="7" dur="500"/>
                                        <p:tgtEl>
                                          <p:spTgt spid="2703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nimBg="1"/>
      <p:bldP spid="3"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466" name="Group 82"/>
          <p:cNvGraphicFramePr>
            <a:graphicFrameLocks noGrp="1"/>
          </p:cNvGraphicFramePr>
          <p:nvPr>
            <p:ph idx="1"/>
          </p:nvPr>
        </p:nvGraphicFramePr>
        <p:xfrm>
          <a:off x="2049908" y="2276475"/>
          <a:ext cx="6623050" cy="4145280"/>
        </p:xfrm>
        <a:graphic>
          <a:graphicData uri="http://schemas.openxmlformats.org/drawingml/2006/table">
            <a:tbl>
              <a:tblPr/>
              <a:tblGrid>
                <a:gridCol w="947738"/>
                <a:gridCol w="944562"/>
                <a:gridCol w="947738"/>
                <a:gridCol w="942975"/>
                <a:gridCol w="947737"/>
                <a:gridCol w="944563"/>
                <a:gridCol w="947737"/>
              </a:tblGrid>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10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72460" name="Rectangle 76"/>
          <p:cNvSpPr>
            <a:spLocks noGrp="1" noChangeArrowheads="1"/>
          </p:cNvSpPr>
          <p:nvPr>
            <p:ph type="title"/>
          </p:nvPr>
        </p:nvSpPr>
        <p:spPr>
          <a:xfrm>
            <a:off x="611188" y="752946"/>
            <a:ext cx="8208962" cy="7318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a:t>例：</a:t>
            </a:r>
            <a:r>
              <a:rPr lang="en-US" altLang="zh-CN" sz="3200"/>
              <a:t>X={A B C B D A B}    Y={B D C A B A}</a:t>
            </a:r>
            <a:endParaRPr lang="en-US" altLang="zh-CN" sz="3200"/>
          </a:p>
        </p:txBody>
      </p:sp>
      <p:sp>
        <p:nvSpPr>
          <p:cNvPr id="272461" name="Text Box 77"/>
          <p:cNvSpPr txBox="1">
            <a:spLocks noChangeArrowheads="1"/>
          </p:cNvSpPr>
          <p:nvPr/>
        </p:nvSpPr>
        <p:spPr bwMode="auto">
          <a:xfrm>
            <a:off x="2049908" y="1916113"/>
            <a:ext cx="676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charset="0"/>
              </a:rPr>
              <a:t>    0         B         D          C          A           B           A</a:t>
            </a:r>
            <a:endParaRPr lang="en-US" altLang="zh-CN" sz="2400">
              <a:latin typeface="Times New Roman" panose="02020603050405020304" charset="0"/>
            </a:endParaRPr>
          </a:p>
        </p:txBody>
      </p:sp>
      <p:sp>
        <p:nvSpPr>
          <p:cNvPr id="272462" name="Text Box 78"/>
          <p:cNvSpPr txBox="1">
            <a:spLocks noChangeArrowheads="1"/>
          </p:cNvSpPr>
          <p:nvPr/>
        </p:nvSpPr>
        <p:spPr bwMode="auto">
          <a:xfrm>
            <a:off x="1618084" y="2249065"/>
            <a:ext cx="360362" cy="413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en-US" altLang="zh-CN" sz="2300">
                <a:latin typeface="Times New Roman" panose="02020603050405020304" charset="0"/>
              </a:rPr>
              <a:t>0</a:t>
            </a:r>
            <a:endParaRPr kumimoji="1" lang="en-US" altLang="zh-CN" sz="2300">
              <a:latin typeface="Times New Roman" panose="02020603050405020304" charset="0"/>
            </a:endParaRPr>
          </a:p>
          <a:p>
            <a:pPr algn="r">
              <a:spcBef>
                <a:spcPct val="50000"/>
              </a:spcBef>
            </a:pPr>
            <a:r>
              <a:rPr kumimoji="1" lang="en-US" altLang="zh-CN" sz="2300">
                <a:latin typeface="Times New Roman" panose="02020603050405020304" charset="0"/>
              </a:rPr>
              <a:t>A</a:t>
            </a:r>
            <a:endParaRPr kumimoji="1" lang="en-US" altLang="zh-CN" sz="2300">
              <a:latin typeface="Times New Roman" panose="02020603050405020304" charset="0"/>
            </a:endParaRPr>
          </a:p>
          <a:p>
            <a:pPr algn="r">
              <a:spcBef>
                <a:spcPct val="50000"/>
              </a:spcBef>
            </a:pPr>
            <a:r>
              <a:rPr kumimoji="1" lang="en-US" altLang="zh-CN" sz="2300">
                <a:latin typeface="Times New Roman" panose="02020603050405020304" charset="0"/>
              </a:rPr>
              <a:t>B</a:t>
            </a:r>
            <a:endParaRPr kumimoji="1" lang="en-US" altLang="zh-CN" sz="2300">
              <a:latin typeface="Times New Roman" panose="02020603050405020304" charset="0"/>
            </a:endParaRPr>
          </a:p>
          <a:p>
            <a:pPr algn="r">
              <a:spcBef>
                <a:spcPct val="50000"/>
              </a:spcBef>
            </a:pPr>
            <a:r>
              <a:rPr kumimoji="1" lang="en-US" altLang="zh-CN" sz="2300">
                <a:latin typeface="Times New Roman" panose="02020603050405020304" charset="0"/>
              </a:rPr>
              <a:t>C</a:t>
            </a:r>
            <a:endParaRPr kumimoji="1" lang="en-US" altLang="zh-CN" sz="2300">
              <a:latin typeface="Times New Roman" panose="02020603050405020304" charset="0"/>
            </a:endParaRPr>
          </a:p>
          <a:p>
            <a:pPr algn="r">
              <a:spcBef>
                <a:spcPct val="50000"/>
              </a:spcBef>
            </a:pPr>
            <a:r>
              <a:rPr kumimoji="1" lang="en-US" altLang="zh-CN" sz="2300">
                <a:latin typeface="Times New Roman" panose="02020603050405020304" charset="0"/>
              </a:rPr>
              <a:t>B</a:t>
            </a:r>
            <a:endParaRPr kumimoji="1" lang="en-US" altLang="zh-CN" sz="2300">
              <a:latin typeface="Times New Roman" panose="02020603050405020304" charset="0"/>
            </a:endParaRPr>
          </a:p>
          <a:p>
            <a:pPr algn="r">
              <a:spcBef>
                <a:spcPct val="50000"/>
              </a:spcBef>
            </a:pPr>
            <a:r>
              <a:rPr kumimoji="1" lang="en-US" altLang="zh-CN" sz="2300">
                <a:latin typeface="Times New Roman" panose="02020603050405020304" charset="0"/>
              </a:rPr>
              <a:t>D</a:t>
            </a:r>
            <a:endParaRPr kumimoji="1" lang="en-US" altLang="zh-CN" sz="2300">
              <a:latin typeface="Times New Roman" panose="02020603050405020304" charset="0"/>
            </a:endParaRPr>
          </a:p>
          <a:p>
            <a:pPr algn="r">
              <a:spcBef>
                <a:spcPct val="50000"/>
              </a:spcBef>
            </a:pPr>
            <a:r>
              <a:rPr kumimoji="1" lang="en-US" altLang="zh-CN" sz="2300">
                <a:latin typeface="Times New Roman" panose="02020603050405020304" charset="0"/>
              </a:rPr>
              <a:t>A</a:t>
            </a:r>
            <a:endParaRPr kumimoji="1" lang="en-US" altLang="zh-CN" sz="2300">
              <a:latin typeface="Times New Roman" panose="02020603050405020304" charset="0"/>
            </a:endParaRPr>
          </a:p>
          <a:p>
            <a:pPr algn="r">
              <a:spcBef>
                <a:spcPct val="50000"/>
              </a:spcBef>
            </a:pPr>
            <a:r>
              <a:rPr kumimoji="1" lang="en-US" altLang="zh-CN" sz="2300">
                <a:latin typeface="Times New Roman" panose="02020603050405020304" charset="0"/>
              </a:rPr>
              <a:t>B</a:t>
            </a:r>
            <a:endParaRPr kumimoji="1" lang="en-US" altLang="zh-CN" sz="2300">
              <a:latin typeface="Times New Roman" panose="02020603050405020304" charset="0"/>
            </a:endParaRPr>
          </a:p>
        </p:txBody>
      </p:sp>
      <p:sp>
        <p:nvSpPr>
          <p:cNvPr id="272463" name="Text Box 79"/>
          <p:cNvSpPr txBox="1">
            <a:spLocks noChangeArrowheads="1"/>
          </p:cNvSpPr>
          <p:nvPr/>
        </p:nvSpPr>
        <p:spPr bwMode="auto">
          <a:xfrm>
            <a:off x="-720" y="2132856"/>
            <a:ext cx="18351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en-US" altLang="zh-CN" sz="2400" dirty="0">
                <a:solidFill>
                  <a:srgbClr val="0000CC"/>
                </a:solidFill>
                <a:latin typeface="Times New Roman" panose="02020603050405020304" charset="0"/>
              </a:rPr>
              <a:t>{}</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{ABC}</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{ABCB}</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{ABCBD}</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{ABCBDA}</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000" dirty="0">
                <a:solidFill>
                  <a:srgbClr val="0000CC"/>
                </a:solidFill>
                <a:latin typeface="Times New Roman" panose="02020603050405020304" charset="0"/>
              </a:rPr>
              <a:t>{ABCBDAB}</a:t>
            </a:r>
            <a:endParaRPr kumimoji="1" lang="en-US" altLang="zh-CN" sz="2000" dirty="0">
              <a:solidFill>
                <a:srgbClr val="0000CC"/>
              </a:solidFill>
              <a:latin typeface="Times New Roman" panose="02020603050405020304" charset="0"/>
            </a:endParaRPr>
          </a:p>
        </p:txBody>
      </p:sp>
      <p:sp>
        <p:nvSpPr>
          <p:cNvPr id="272464" name="Text Box 80"/>
          <p:cNvSpPr txBox="1">
            <a:spLocks noChangeArrowheads="1"/>
          </p:cNvSpPr>
          <p:nvPr/>
        </p:nvSpPr>
        <p:spPr bwMode="auto">
          <a:xfrm>
            <a:off x="1907033" y="1484313"/>
            <a:ext cx="712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charset="0"/>
              </a:rPr>
              <a:t>    {}       {B}      {BD}  {BDC} ……</a:t>
            </a:r>
            <a:endParaRPr kumimoji="1" lang="en-US" altLang="zh-CN" sz="2400">
              <a:latin typeface="Times New Roman" panose="02020603050405020304" charset="0"/>
            </a:endParaRPr>
          </a:p>
        </p:txBody>
      </p:sp>
      <mc:AlternateContent xmlns:mc="http://schemas.openxmlformats.org/markup-compatibility/2006">
        <mc:Choice xmlns:a14="http://schemas.microsoft.com/office/drawing/2010/main" Requires="a14">
          <p:sp>
            <p:nvSpPr>
              <p:cNvPr id="2" name="TextBox 1"/>
              <p:cNvSpPr txBox="1"/>
              <p:nvPr/>
            </p:nvSpPr>
            <p:spPr>
              <a:xfrm>
                <a:off x="3382434" y="3102352"/>
                <a:ext cx="4717958" cy="2308324"/>
              </a:xfrm>
              <a:prstGeom prst="rect">
                <a:avLst/>
              </a:prstGeom>
              <a:solidFill>
                <a:schemeClr val="bg1"/>
              </a:solidFill>
            </p:spPr>
            <p:txBody>
              <a:bodyPr wrap="none" rtlCol="0">
                <a:spAutoFit/>
              </a:bodyPr>
              <a:lstStyle/>
              <a:p>
                <a:r>
                  <a:rPr lang="en-US" altLang="zh-CN" sz="4800" dirty="0">
                    <a:solidFill>
                      <a:srgbClr val="C00000"/>
                    </a:solidFill>
                  </a:rPr>
                  <a:t>C[i][j]</a:t>
                </a:r>
                <a:r>
                  <a:rPr lang="zh-CN" altLang="en-US" sz="4800" dirty="0">
                    <a:solidFill>
                      <a:srgbClr val="C00000"/>
                    </a:solidFill>
                  </a:rPr>
                  <a:t>，</a:t>
                </a:r>
                <a:r>
                  <a:rPr lang="en-US" altLang="zh-CN" sz="4800" dirty="0" err="1">
                    <a:solidFill>
                      <a:srgbClr val="C00000"/>
                    </a:solidFill>
                  </a:rPr>
                  <a:t>i,j</a:t>
                </a:r>
                <a:r>
                  <a:rPr lang="zh-CN" altLang="en-US" sz="4800" dirty="0">
                    <a:solidFill>
                      <a:srgbClr val="C00000"/>
                    </a:solidFill>
                  </a:rPr>
                  <a:t>分别为</a:t>
                </a:r>
                <a:endParaRPr lang="en-US" altLang="zh-CN" sz="4800" dirty="0">
                  <a:solidFill>
                    <a:srgbClr val="C00000"/>
                  </a:solidFill>
                </a:endParaRPr>
              </a:p>
              <a:p>
                <a:r>
                  <a:rPr lang="zh-CN" altLang="en-US" sz="4800" dirty="0">
                    <a:solidFill>
                      <a:srgbClr val="C00000"/>
                    </a:solidFill>
                  </a:rPr>
                  <a:t>从</a:t>
                </a:r>
                <a14:m>
                  <m:oMath xmlns:m="http://schemas.openxmlformats.org/officeDocument/2006/math">
                    <m:r>
                      <a:rPr lang="zh-CN" altLang="en-US" sz="4800" i="1" smtClean="0">
                        <a:solidFill>
                          <a:srgbClr val="C00000"/>
                        </a:solidFill>
                        <a:latin typeface="Cambria Math"/>
                      </a:rPr>
                      <m:t>∅</m:t>
                    </m:r>
                    <m:r>
                      <a:rPr lang="zh-CN" altLang="en-US" sz="4800" i="1">
                        <a:solidFill>
                          <a:srgbClr val="C00000"/>
                        </a:solidFill>
                        <a:latin typeface="Cambria Math"/>
                      </a:rPr>
                      <m:t>开始</m:t>
                    </m:r>
                    <m:r>
                      <a:rPr lang="zh-CN" altLang="en-US" sz="4800" b="0" i="1" smtClean="0">
                        <a:solidFill>
                          <a:srgbClr val="C00000"/>
                        </a:solidFill>
                        <a:latin typeface="Cambria Math"/>
                      </a:rPr>
                      <m:t>的</m:t>
                    </m:r>
                  </m:oMath>
                </a14:m>
                <a:r>
                  <a:rPr lang="en-US" altLang="zh-CN" sz="4800" dirty="0">
                    <a:solidFill>
                      <a:srgbClr val="C00000"/>
                    </a:solidFill>
                  </a:rPr>
                  <a:t>X</a:t>
                </a:r>
                <a:r>
                  <a:rPr lang="zh-CN" altLang="en-US" sz="4800" dirty="0">
                    <a:solidFill>
                      <a:srgbClr val="C00000"/>
                    </a:solidFill>
                  </a:rPr>
                  <a:t>和</a:t>
                </a:r>
                <a:r>
                  <a:rPr lang="en-US" altLang="zh-CN" sz="4800" dirty="0">
                    <a:solidFill>
                      <a:srgbClr val="C00000"/>
                    </a:solidFill>
                  </a:rPr>
                  <a:t>Y</a:t>
                </a:r>
              </a:p>
              <a:p>
                <a:r>
                  <a:rPr lang="zh-CN" altLang="en-US" sz="4800" dirty="0">
                    <a:solidFill>
                      <a:srgbClr val="C00000"/>
                    </a:solidFill>
                  </a:rPr>
                  <a:t>的元素下标</a:t>
                </a:r>
                <a:endParaRPr lang="en-US" altLang="zh-CN" sz="4800" dirty="0">
                  <a:solidFill>
                    <a:srgbClr val="C00000"/>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3382434" y="3102352"/>
                <a:ext cx="4717958" cy="2308324"/>
              </a:xfrm>
              <a:prstGeom prst="rect">
                <a:avLst/>
              </a:prstGeom>
              <a:blipFill rotWithShape="1">
                <a:blip r:embed="rId1"/>
                <a:stretch>
                  <a:fillRect l="-5943" t="-7388" r="-5168" b="-11609"/>
                </a:stretch>
              </a:blipFill>
            </p:spPr>
            <p:txBody>
              <a:bodyPr/>
              <a:lstStyle/>
              <a:p>
                <a:r>
                  <a:rPr lang="zh-CN" altLang="en-US">
                    <a:noFill/>
                  </a:rPr>
                  <a:t> </a:t>
                </a:r>
                <a:endParaRPr lang="zh-CN" altLang="en-US">
                  <a:noFill/>
                </a:endParaRPr>
              </a:p>
            </p:txBody>
          </p:sp>
        </mc:Fallback>
      </mc:AlternateContent>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652" y="-47648"/>
            <a:ext cx="6055583" cy="1307632"/>
          </a:xfrm>
          <a:prstGeom prst="rect">
            <a:avLst/>
          </a:prstGeom>
          <a:solidFill>
            <a:schemeClr val="bg1"/>
          </a:solidFill>
          <a:ln>
            <a:noFill/>
          </a:ln>
          <a:effec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488" name="Group 80"/>
          <p:cNvGraphicFramePr>
            <a:graphicFrameLocks noGrp="1"/>
          </p:cNvGraphicFramePr>
          <p:nvPr>
            <p:ph idx="1"/>
          </p:nvPr>
        </p:nvGraphicFramePr>
        <p:xfrm>
          <a:off x="1938139" y="2225675"/>
          <a:ext cx="7035800" cy="4145280"/>
        </p:xfrm>
        <a:graphic>
          <a:graphicData uri="http://schemas.openxmlformats.org/drawingml/2006/table">
            <a:tbl>
              <a:tblPr/>
              <a:tblGrid>
                <a:gridCol w="1006475"/>
                <a:gridCol w="1003300"/>
                <a:gridCol w="1006475"/>
                <a:gridCol w="1003300"/>
                <a:gridCol w="1006475"/>
                <a:gridCol w="1003300"/>
                <a:gridCol w="1006475"/>
              </a:tblGrid>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4</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4</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4</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73484" name="Rectangle 76"/>
          <p:cNvSpPr>
            <a:spLocks noGrp="1" noChangeArrowheads="1"/>
          </p:cNvSpPr>
          <p:nvPr>
            <p:ph type="title"/>
          </p:nvPr>
        </p:nvSpPr>
        <p:spPr>
          <a:xfrm>
            <a:off x="611188" y="464914"/>
            <a:ext cx="8208962" cy="7318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dirty="0"/>
              <a:t>例：</a:t>
            </a:r>
            <a:r>
              <a:rPr lang="en-US" altLang="zh-CN" sz="3200" dirty="0"/>
              <a:t>X={A B C B D A B}    Y={B D C A B A}</a:t>
            </a:r>
            <a:endParaRPr lang="en-US" altLang="zh-CN" sz="3200" dirty="0"/>
          </a:p>
        </p:txBody>
      </p:sp>
      <p:sp>
        <p:nvSpPr>
          <p:cNvPr id="273485" name="Text Box 77"/>
          <p:cNvSpPr txBox="1">
            <a:spLocks noChangeArrowheads="1"/>
          </p:cNvSpPr>
          <p:nvPr/>
        </p:nvSpPr>
        <p:spPr bwMode="auto">
          <a:xfrm>
            <a:off x="1834579" y="1747664"/>
            <a:ext cx="727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charset="0"/>
              </a:rPr>
              <a:t>0              B           D             C          A            B           A</a:t>
            </a:r>
            <a:endParaRPr lang="en-US" altLang="zh-CN" sz="2400" dirty="0">
              <a:latin typeface="Times New Roman" panose="02020603050405020304" charset="0"/>
            </a:endParaRPr>
          </a:p>
        </p:txBody>
      </p:sp>
      <p:sp>
        <p:nvSpPr>
          <p:cNvPr id="273486" name="Text Box 78"/>
          <p:cNvSpPr txBox="1">
            <a:spLocks noChangeArrowheads="1"/>
          </p:cNvSpPr>
          <p:nvPr/>
        </p:nvSpPr>
        <p:spPr bwMode="auto">
          <a:xfrm>
            <a:off x="1258416" y="2249066"/>
            <a:ext cx="649288" cy="413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300">
                <a:latin typeface="Times New Roman" panose="02020603050405020304" charset="0"/>
              </a:rPr>
              <a:t>0</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A</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B</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C</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B</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D</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A</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B</a:t>
            </a:r>
            <a:endParaRPr kumimoji="1" lang="en-US" altLang="zh-CN" sz="2300">
              <a:latin typeface="Times New Roman" panose="02020603050405020304" charset="0"/>
            </a:endParaRPr>
          </a:p>
        </p:txBody>
      </p:sp>
      <p:sp>
        <p:nvSpPr>
          <p:cNvPr id="8" name="Text Box 79"/>
          <p:cNvSpPr txBox="1">
            <a:spLocks noChangeArrowheads="1"/>
          </p:cNvSpPr>
          <p:nvPr/>
        </p:nvSpPr>
        <p:spPr bwMode="auto">
          <a:xfrm>
            <a:off x="-180528" y="2205335"/>
            <a:ext cx="18351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en-US" altLang="zh-CN" sz="2400" dirty="0">
                <a:solidFill>
                  <a:srgbClr val="0000CC"/>
                </a:solidFill>
                <a:latin typeface="Times New Roman" panose="02020603050405020304" charset="0"/>
              </a:rPr>
              <a:t>{}</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{ABC}</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{ABCB}</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{ABCBD}</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{ABCBDA}</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000" dirty="0">
                <a:solidFill>
                  <a:srgbClr val="0000CC"/>
                </a:solidFill>
                <a:latin typeface="Times New Roman" panose="02020603050405020304" charset="0"/>
              </a:rPr>
              <a:t>{ABCBDAB}</a:t>
            </a:r>
            <a:endParaRPr kumimoji="1" lang="en-US" altLang="zh-CN" sz="2000" dirty="0">
              <a:solidFill>
                <a:srgbClr val="0000CC"/>
              </a:solidFill>
              <a:latin typeface="Times New Roman" panose="02020603050405020304" charset="0"/>
            </a:endParaRPr>
          </a:p>
        </p:txBody>
      </p:sp>
      <p:graphicFrame>
        <p:nvGraphicFramePr>
          <p:cNvPr id="2" name="表格 1"/>
          <p:cNvGraphicFramePr>
            <a:graphicFrameLocks noGrp="1"/>
          </p:cNvGraphicFramePr>
          <p:nvPr/>
        </p:nvGraphicFramePr>
        <p:xfrm>
          <a:off x="1403647" y="1268760"/>
          <a:ext cx="7704857" cy="518160"/>
        </p:xfrm>
        <a:graphic>
          <a:graphicData uri="http://schemas.openxmlformats.org/drawingml/2006/table">
            <a:tbl>
              <a:tblPr/>
              <a:tblGrid>
                <a:gridCol w="1102184"/>
                <a:gridCol w="1098707"/>
                <a:gridCol w="1102184"/>
                <a:gridCol w="1098707"/>
                <a:gridCol w="998818"/>
                <a:gridCol w="1080120"/>
                <a:gridCol w="1224137"/>
              </a:tblGrid>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dirty="0">
                          <a:latin typeface="Times New Roman" panose="02020603050405020304" charset="0"/>
                        </a:rPr>
                        <a:t>{}</a:t>
                      </a:r>
                      <a:endParaRPr kumimoji="0" lang="zh-CN"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dirty="0">
                          <a:latin typeface="Times New Roman" panose="02020603050405020304" charset="0"/>
                        </a:rPr>
                        <a:t>{B}</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dirty="0">
                          <a:latin typeface="Times New Roman" panose="02020603050405020304" charset="0"/>
                        </a:rPr>
                        <a:t>{BD}</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dirty="0">
                          <a:latin typeface="Times New Roman" panose="02020603050405020304" charset="0"/>
                        </a:rPr>
                        <a:t>{BDC}</a:t>
                      </a:r>
                      <a:endParaRPr kumimoji="0" lang="en-US" altLang="zh-CN" sz="24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dirty="0">
                          <a:latin typeface="Times New Roman" panose="02020603050405020304" charset="0"/>
                        </a:rPr>
                        <a:t>{BDCA}</a:t>
                      </a:r>
                      <a:endParaRPr kumimoji="0" lang="en-US" altLang="zh-CN" sz="1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dirty="0">
                          <a:latin typeface="Times New Roman" panose="02020603050405020304" charset="0"/>
                        </a:rPr>
                        <a:t>{BDCAB}</a:t>
                      </a:r>
                      <a:endParaRPr kumimoji="0" lang="en-US" altLang="zh-CN" sz="17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dirty="0">
                          <a:latin typeface="Times New Roman" panose="02020603050405020304" charset="0"/>
                        </a:rPr>
                        <a:t>{BDCACA}</a:t>
                      </a:r>
                      <a:endParaRPr kumimoji="0" lang="en-US" altLang="zh-CN" sz="17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 name="矩形 2"/>
          <p:cNvSpPr/>
          <p:nvPr/>
        </p:nvSpPr>
        <p:spPr bwMode="auto">
          <a:xfrm>
            <a:off x="7956376" y="5805948"/>
            <a:ext cx="1080120" cy="647388"/>
          </a:xfrm>
          <a:prstGeom prst="rect">
            <a:avLst/>
          </a:prstGeom>
          <a:no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pic>
        <p:nvPicPr>
          <p:cNvPr id="512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9652" y="-47648"/>
            <a:ext cx="6055583" cy="1307632"/>
          </a:xfrm>
          <a:prstGeom prst="rect">
            <a:avLst/>
          </a:prstGeom>
          <a:solidFill>
            <a:schemeClr val="bg1"/>
          </a:solidFill>
          <a:ln>
            <a:noFill/>
          </a:ln>
          <a:effec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97BB93D-FA31-4587-8CB2-CE2E567F106D}" type="slidenum">
              <a:rPr lang="en-US" altLang="zh-CN"/>
            </a:fld>
            <a:endParaRPr lang="en-US" altLang="zh-CN"/>
          </a:p>
        </p:txBody>
      </p:sp>
      <p:sp>
        <p:nvSpPr>
          <p:cNvPr id="278530" name="Text Box 2"/>
          <p:cNvSpPr txBox="1">
            <a:spLocks noGrp="1" noChangeArrowheads="1"/>
          </p:cNvSpPr>
          <p:nvPr>
            <p:ph type="body" idx="1"/>
          </p:nvPr>
        </p:nvSpPr>
        <p:spPr>
          <a:xfrm>
            <a:off x="395536" y="1556792"/>
            <a:ext cx="8424936" cy="49990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marL="0" indent="0">
              <a:lnSpc>
                <a:spcPct val="90000"/>
              </a:lnSpc>
              <a:buNone/>
            </a:pPr>
            <a:r>
              <a:rPr lang="en-US" altLang="zh-CN" sz="2800" dirty="0"/>
              <a:t>void </a:t>
            </a:r>
            <a:r>
              <a:rPr lang="en-US" altLang="zh-CN" sz="2800" b="1" dirty="0">
                <a:solidFill>
                  <a:srgbClr val="C00000"/>
                </a:solidFill>
              </a:rPr>
              <a:t>LCS</a:t>
            </a:r>
            <a:r>
              <a:rPr lang="en-US" altLang="zh-CN" sz="2800" dirty="0"/>
              <a:t>(</a:t>
            </a:r>
            <a:r>
              <a:rPr lang="en-US" altLang="zh-CN" sz="2800" dirty="0" err="1"/>
              <a:t>int</a:t>
            </a:r>
            <a:r>
              <a:rPr lang="en-US" altLang="zh-CN" sz="2800" dirty="0"/>
              <a:t> m, </a:t>
            </a:r>
            <a:r>
              <a:rPr lang="en-US" altLang="zh-CN" sz="2800" dirty="0" err="1"/>
              <a:t>int</a:t>
            </a:r>
            <a:r>
              <a:rPr lang="en-US" altLang="zh-CN" sz="2800" dirty="0"/>
              <a:t> n, char *x, </a:t>
            </a:r>
            <a:r>
              <a:rPr lang="zh-CN" altLang="en-US" sz="2800" dirty="0"/>
              <a:t> </a:t>
            </a:r>
            <a:r>
              <a:rPr lang="en-US" altLang="zh-CN" sz="2800" dirty="0"/>
              <a:t>char *y, char *z ,</a:t>
            </a:r>
            <a:r>
              <a:rPr lang="en-US" altLang="zh-CN" sz="2800" dirty="0" err="1"/>
              <a:t>int</a:t>
            </a:r>
            <a:r>
              <a:rPr lang="en-US" altLang="zh-CN" sz="2800" dirty="0"/>
              <a:t> **c)</a:t>
            </a:r>
            <a:endParaRPr lang="en-US" altLang="zh-CN" sz="2800" dirty="0"/>
          </a:p>
          <a:p>
            <a:pPr marL="0" indent="0">
              <a:lnSpc>
                <a:spcPct val="90000"/>
              </a:lnSpc>
              <a:buNone/>
            </a:pPr>
            <a:r>
              <a:rPr lang="en-US" altLang="zh-CN" sz="2800" dirty="0"/>
              <a:t>{//</a:t>
            </a:r>
            <a:r>
              <a:rPr lang="zh-CN" altLang="en-US" sz="2800" dirty="0"/>
              <a:t>不用数组</a:t>
            </a:r>
            <a:r>
              <a:rPr lang="en-US" altLang="zh-CN" sz="2800" dirty="0"/>
              <a:t>b</a:t>
            </a:r>
            <a:r>
              <a:rPr lang="zh-CN" altLang="en-US" sz="2800" dirty="0"/>
              <a:t>，构造最优解的非递归算法</a:t>
            </a:r>
            <a:endParaRPr lang="zh-CN" altLang="en-US" sz="2800" dirty="0"/>
          </a:p>
          <a:p>
            <a:pPr marL="0" indent="0">
              <a:lnSpc>
                <a:spcPct val="90000"/>
              </a:lnSpc>
              <a:buNone/>
            </a:pPr>
            <a:r>
              <a:rPr lang="zh-CN" altLang="en-US" sz="2800" dirty="0"/>
              <a:t>      </a:t>
            </a:r>
            <a:r>
              <a:rPr lang="en-US" altLang="zh-CN" sz="2800" dirty="0" err="1"/>
              <a:t>int</a:t>
            </a:r>
            <a:r>
              <a:rPr lang="en-US" altLang="zh-CN" sz="2800" dirty="0"/>
              <a:t> i=</a:t>
            </a:r>
            <a:r>
              <a:rPr lang="en-US" altLang="zh-CN" sz="2800" dirty="0" err="1"/>
              <a:t>m,j</a:t>
            </a:r>
            <a:r>
              <a:rPr lang="en-US" altLang="zh-CN" sz="2800" dirty="0"/>
              <a:t>=n;</a:t>
            </a:r>
            <a:endParaRPr lang="en-US" altLang="zh-CN" sz="2800" dirty="0"/>
          </a:p>
          <a:p>
            <a:pPr marL="0" indent="0">
              <a:lnSpc>
                <a:spcPct val="90000"/>
              </a:lnSpc>
              <a:buNone/>
            </a:pPr>
            <a:r>
              <a:rPr lang="en-US" altLang="zh-CN" sz="2800" dirty="0"/>
              <a:t>     </a:t>
            </a:r>
            <a:r>
              <a:rPr lang="en-US" altLang="zh-CN" sz="2800" dirty="0" err="1"/>
              <a:t>int</a:t>
            </a:r>
            <a:r>
              <a:rPr lang="en-US" altLang="zh-CN" sz="2800" dirty="0"/>
              <a:t> </a:t>
            </a:r>
            <a:r>
              <a:rPr lang="en-US" altLang="zh-CN" sz="2800" dirty="0">
                <a:solidFill>
                  <a:srgbClr val="C00000"/>
                </a:solidFill>
              </a:rPr>
              <a:t>k=c[m][n];  </a:t>
            </a:r>
            <a:r>
              <a:rPr lang="en-US" altLang="zh-CN" sz="2800" dirty="0"/>
              <a:t>//</a:t>
            </a:r>
            <a:r>
              <a:rPr lang="zh-CN" altLang="en-US" sz="2800" dirty="0"/>
              <a:t>最长公共子序列的长度</a:t>
            </a:r>
            <a:endParaRPr lang="zh-CN" altLang="en-US" sz="2800" dirty="0"/>
          </a:p>
          <a:p>
            <a:pPr marL="0" indent="0">
              <a:lnSpc>
                <a:spcPct val="90000"/>
              </a:lnSpc>
              <a:buNone/>
            </a:pPr>
            <a:r>
              <a:rPr lang="zh-CN" altLang="en-US" sz="2800" dirty="0"/>
              <a:t>      </a:t>
            </a:r>
            <a:r>
              <a:rPr lang="en-US" altLang="zh-CN" sz="2800" dirty="0"/>
              <a:t>while(i&gt;0&amp;&amp;j&gt;0)</a:t>
            </a:r>
            <a:endParaRPr lang="en-US" altLang="zh-CN" sz="2800" dirty="0"/>
          </a:p>
          <a:p>
            <a:pPr marL="0" indent="0">
              <a:lnSpc>
                <a:spcPct val="90000"/>
              </a:lnSpc>
              <a:buNone/>
            </a:pPr>
            <a:r>
              <a:rPr lang="en-US" altLang="zh-CN" sz="2800" dirty="0"/>
              <a:t>      {if (x[i]==y[j]){</a:t>
            </a:r>
            <a:r>
              <a:rPr lang="en-US" altLang="zh-CN" sz="2800" dirty="0">
                <a:solidFill>
                  <a:srgbClr val="C00000"/>
                </a:solidFill>
              </a:rPr>
              <a:t>z[k--]=x[i]; i--;j--; </a:t>
            </a:r>
            <a:r>
              <a:rPr lang="en-US" altLang="zh-CN" sz="2800" dirty="0"/>
              <a:t>}</a:t>
            </a:r>
            <a:endParaRPr lang="en-US" altLang="zh-CN" sz="2800" dirty="0"/>
          </a:p>
          <a:p>
            <a:pPr marL="0" indent="0">
              <a:lnSpc>
                <a:spcPct val="90000"/>
              </a:lnSpc>
              <a:buNone/>
            </a:pPr>
            <a:r>
              <a:rPr lang="en-US" altLang="zh-CN" sz="2800" dirty="0"/>
              <a:t>      else if (</a:t>
            </a:r>
            <a:r>
              <a:rPr lang="en-US" altLang="zh-CN" sz="2800" dirty="0">
                <a:solidFill>
                  <a:srgbClr val="C00000"/>
                </a:solidFill>
              </a:rPr>
              <a:t>c[i-1][j]&gt;=c[i][j-1]) i--;</a:t>
            </a:r>
            <a:endParaRPr lang="en-US" altLang="zh-CN" sz="2800" dirty="0">
              <a:solidFill>
                <a:srgbClr val="C00000"/>
              </a:solidFill>
            </a:endParaRPr>
          </a:p>
          <a:p>
            <a:pPr marL="0" indent="0">
              <a:lnSpc>
                <a:spcPct val="90000"/>
              </a:lnSpc>
              <a:buNone/>
            </a:pPr>
            <a:r>
              <a:rPr lang="en-US" altLang="zh-CN" sz="2800" dirty="0"/>
              <a:t>      else </a:t>
            </a:r>
            <a:r>
              <a:rPr lang="en-US" altLang="zh-CN" sz="2800" dirty="0">
                <a:solidFill>
                  <a:srgbClr val="C00000"/>
                </a:solidFill>
              </a:rPr>
              <a:t>j--</a:t>
            </a:r>
            <a:r>
              <a:rPr lang="en-US" altLang="zh-CN" sz="2800" dirty="0"/>
              <a:t>;</a:t>
            </a:r>
            <a:endParaRPr lang="en-US" altLang="zh-CN" sz="2800" dirty="0"/>
          </a:p>
          <a:p>
            <a:pPr marL="0" indent="0">
              <a:lnSpc>
                <a:spcPct val="90000"/>
              </a:lnSpc>
              <a:buNone/>
            </a:pPr>
            <a:r>
              <a:rPr lang="en-US" altLang="zh-CN" sz="2800" dirty="0"/>
              <a:t>}</a:t>
            </a:r>
            <a:endParaRPr lang="en-US" altLang="zh-CN" sz="2800" dirty="0"/>
          </a:p>
        </p:txBody>
      </p:sp>
      <p:sp>
        <p:nvSpPr>
          <p:cNvPr id="278531" name="Rectangle 3"/>
          <p:cNvSpPr>
            <a:spLocks noChangeArrowheads="1"/>
          </p:cNvSpPr>
          <p:nvPr/>
        </p:nvSpPr>
        <p:spPr bwMode="auto">
          <a:xfrm>
            <a:off x="1258888" y="620713"/>
            <a:ext cx="6408737"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ctr" fontAlgn="base">
              <a:spcBef>
                <a:spcPct val="0"/>
              </a:spcBef>
              <a:spcAft>
                <a:spcPct val="0"/>
              </a:spcAft>
            </a:pPr>
            <a:r>
              <a:rPr kumimoji="1" lang="zh-CN" altLang="en-US" sz="4000" b="1" dirty="0">
                <a:solidFill>
                  <a:srgbClr val="663300"/>
                </a:solidFill>
                <a:effectLst>
                  <a:outerShdw blurRad="38100" dist="38100" dir="2700000" algn="tl">
                    <a:srgbClr val="C0C0C0"/>
                  </a:outerShdw>
                </a:effectLst>
                <a:latin typeface="+mj-lt"/>
                <a:ea typeface="黑体" panose="02010609060101010101" pitchFamily="2" charset="-122"/>
                <a:cs typeface="+mj-cs"/>
              </a:rPr>
              <a:t>构造最长公共子序列</a:t>
            </a:r>
            <a:endParaRPr kumimoji="1" lang="ja-JP" altLang="en-US" sz="4000" b="1" dirty="0">
              <a:solidFill>
                <a:srgbClr val="663300"/>
              </a:solidFill>
              <a:effectLst>
                <a:outerShdw blurRad="38100" dist="38100" dir="2700000" algn="tl">
                  <a:srgbClr val="C0C0C0"/>
                </a:outerShdw>
              </a:effectLst>
              <a:latin typeface="+mj-lt"/>
              <a:ea typeface="黑体" panose="02010609060101010101" pitchFamily="2" charset="-122"/>
              <a:cs typeface="+mj-cs"/>
            </a:endParaRP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bwMode="auto">
          <a:xfrm>
            <a:off x="2894722" y="4226383"/>
            <a:ext cx="1080120" cy="647388"/>
          </a:xfrm>
          <a:prstGeom prst="rect">
            <a:avLst/>
          </a:prstGeom>
          <a:solidFill>
            <a:srgbClr val="92D050"/>
          </a:solidFill>
          <a:ln w="28575" cap="flat" cmpd="sng" algn="ctr">
            <a:solidFill>
              <a:srgbClr val="7030A0"/>
            </a:solidFill>
            <a:prstDash val="dash"/>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50" name="矩形 49"/>
          <p:cNvSpPr/>
          <p:nvPr/>
        </p:nvSpPr>
        <p:spPr bwMode="auto">
          <a:xfrm>
            <a:off x="3923928" y="4720523"/>
            <a:ext cx="1080120" cy="647388"/>
          </a:xfrm>
          <a:prstGeom prst="rect">
            <a:avLst/>
          </a:prstGeom>
          <a:solidFill>
            <a:srgbClr val="92D050"/>
          </a:solidFill>
          <a:ln w="28575" cap="flat" cmpd="sng" algn="ctr">
            <a:solidFill>
              <a:srgbClr val="7030A0"/>
            </a:solidFill>
            <a:prstDash val="dash"/>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47" name="矩形 46"/>
          <p:cNvSpPr/>
          <p:nvPr/>
        </p:nvSpPr>
        <p:spPr bwMode="auto">
          <a:xfrm>
            <a:off x="6876256" y="5805948"/>
            <a:ext cx="1080120" cy="647388"/>
          </a:xfrm>
          <a:prstGeom prst="rect">
            <a:avLst/>
          </a:prstGeom>
          <a:solidFill>
            <a:srgbClr val="0070C0"/>
          </a:solidFill>
          <a:ln w="28575" cap="flat" cmpd="sng" algn="ctr">
            <a:solidFill>
              <a:srgbClr val="7030A0"/>
            </a:solidFill>
            <a:prstDash val="dash"/>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46" name="矩形 45"/>
          <p:cNvSpPr/>
          <p:nvPr/>
        </p:nvSpPr>
        <p:spPr bwMode="auto">
          <a:xfrm>
            <a:off x="5904768" y="5249640"/>
            <a:ext cx="1080120" cy="647388"/>
          </a:xfrm>
          <a:prstGeom prst="rect">
            <a:avLst/>
          </a:prstGeom>
          <a:solidFill>
            <a:srgbClr val="0070C0"/>
          </a:solidFill>
          <a:ln w="28575" cap="flat" cmpd="sng" algn="ctr">
            <a:solidFill>
              <a:srgbClr val="7030A0"/>
            </a:solidFill>
            <a:prstDash val="dash"/>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45" name="矩形 44"/>
          <p:cNvSpPr/>
          <p:nvPr/>
        </p:nvSpPr>
        <p:spPr bwMode="auto">
          <a:xfrm>
            <a:off x="7884256" y="5235034"/>
            <a:ext cx="1080120" cy="647388"/>
          </a:xfrm>
          <a:prstGeom prst="rect">
            <a:avLst/>
          </a:prstGeom>
          <a:solidFill>
            <a:srgbClr val="C00000"/>
          </a:solid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42" name="矩形 41"/>
          <p:cNvSpPr/>
          <p:nvPr/>
        </p:nvSpPr>
        <p:spPr bwMode="auto">
          <a:xfrm>
            <a:off x="6876256" y="4226383"/>
            <a:ext cx="1080120" cy="647388"/>
          </a:xfrm>
          <a:prstGeom prst="rect">
            <a:avLst/>
          </a:prstGeom>
          <a:solidFill>
            <a:srgbClr val="C00000"/>
          </a:solid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44" name="矩形 43"/>
          <p:cNvSpPr/>
          <p:nvPr/>
        </p:nvSpPr>
        <p:spPr bwMode="auto">
          <a:xfrm>
            <a:off x="4938769" y="3725582"/>
            <a:ext cx="1080120" cy="647388"/>
          </a:xfrm>
          <a:prstGeom prst="rect">
            <a:avLst/>
          </a:prstGeom>
          <a:solidFill>
            <a:srgbClr val="C00000"/>
          </a:solid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41" name="矩形 40"/>
          <p:cNvSpPr/>
          <p:nvPr/>
        </p:nvSpPr>
        <p:spPr bwMode="auto">
          <a:xfrm>
            <a:off x="2915748" y="3249322"/>
            <a:ext cx="1080120" cy="647388"/>
          </a:xfrm>
          <a:prstGeom prst="rect">
            <a:avLst/>
          </a:prstGeom>
          <a:solidFill>
            <a:srgbClr val="C00000"/>
          </a:solid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graphicFrame>
        <p:nvGraphicFramePr>
          <p:cNvPr id="273488" name="Group 80"/>
          <p:cNvGraphicFramePr>
            <a:graphicFrameLocks noGrp="1"/>
          </p:cNvGraphicFramePr>
          <p:nvPr>
            <p:ph idx="1"/>
          </p:nvPr>
        </p:nvGraphicFramePr>
        <p:xfrm>
          <a:off x="1938139" y="2225675"/>
          <a:ext cx="7035800" cy="4145280"/>
        </p:xfrm>
        <a:graphic>
          <a:graphicData uri="http://schemas.openxmlformats.org/drawingml/2006/table">
            <a:tbl>
              <a:tblPr/>
              <a:tblGrid>
                <a:gridCol w="1006475"/>
                <a:gridCol w="1003300"/>
                <a:gridCol w="1006475"/>
                <a:gridCol w="1003300"/>
                <a:gridCol w="1006475"/>
                <a:gridCol w="1003300"/>
                <a:gridCol w="1006475"/>
              </a:tblGrid>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4</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4</a:t>
                      </a:r>
                      <a:endPar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4</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73484" name="Rectangle 76"/>
          <p:cNvSpPr>
            <a:spLocks noGrp="1" noChangeArrowheads="1"/>
          </p:cNvSpPr>
          <p:nvPr>
            <p:ph type="title"/>
          </p:nvPr>
        </p:nvSpPr>
        <p:spPr>
          <a:xfrm>
            <a:off x="611188" y="464914"/>
            <a:ext cx="8208962" cy="7318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dirty="0"/>
              <a:t>例：</a:t>
            </a:r>
            <a:r>
              <a:rPr lang="en-US" altLang="zh-CN" sz="3200" dirty="0"/>
              <a:t>X={A B C B D A B}    Y={B D C A B A}</a:t>
            </a:r>
            <a:endParaRPr lang="en-US" altLang="zh-CN" sz="3200" dirty="0"/>
          </a:p>
        </p:txBody>
      </p:sp>
      <p:sp>
        <p:nvSpPr>
          <p:cNvPr id="273485" name="Text Box 77"/>
          <p:cNvSpPr txBox="1">
            <a:spLocks noChangeArrowheads="1"/>
          </p:cNvSpPr>
          <p:nvPr/>
        </p:nvSpPr>
        <p:spPr bwMode="auto">
          <a:xfrm>
            <a:off x="1834579" y="1747664"/>
            <a:ext cx="727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charset="0"/>
              </a:rPr>
              <a:t>0              B           D             C          A            B           A</a:t>
            </a:r>
            <a:endParaRPr lang="en-US" altLang="zh-CN" sz="2400" dirty="0">
              <a:latin typeface="Times New Roman" panose="02020603050405020304" charset="0"/>
            </a:endParaRPr>
          </a:p>
        </p:txBody>
      </p:sp>
      <p:sp>
        <p:nvSpPr>
          <p:cNvPr id="273486" name="Text Box 78"/>
          <p:cNvSpPr txBox="1">
            <a:spLocks noChangeArrowheads="1"/>
          </p:cNvSpPr>
          <p:nvPr/>
        </p:nvSpPr>
        <p:spPr bwMode="auto">
          <a:xfrm>
            <a:off x="1258416" y="2249066"/>
            <a:ext cx="649288" cy="413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300">
                <a:latin typeface="Times New Roman" panose="02020603050405020304" charset="0"/>
              </a:rPr>
              <a:t>0</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A</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B</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C</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B</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D</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A</a:t>
            </a:r>
            <a:endParaRPr kumimoji="1" lang="en-US" altLang="zh-CN" sz="2300">
              <a:latin typeface="Times New Roman" panose="02020603050405020304" charset="0"/>
            </a:endParaRPr>
          </a:p>
          <a:p>
            <a:pPr algn="ctr">
              <a:spcBef>
                <a:spcPct val="50000"/>
              </a:spcBef>
            </a:pPr>
            <a:r>
              <a:rPr kumimoji="1" lang="en-US" altLang="zh-CN" sz="2300">
                <a:latin typeface="Times New Roman" panose="02020603050405020304" charset="0"/>
              </a:rPr>
              <a:t>B</a:t>
            </a:r>
            <a:endParaRPr kumimoji="1" lang="en-US" altLang="zh-CN" sz="2300">
              <a:latin typeface="Times New Roman" panose="02020603050405020304" charset="0"/>
            </a:endParaRPr>
          </a:p>
        </p:txBody>
      </p:sp>
      <p:sp>
        <p:nvSpPr>
          <p:cNvPr id="8" name="Text Box 79"/>
          <p:cNvSpPr txBox="1">
            <a:spLocks noChangeArrowheads="1"/>
          </p:cNvSpPr>
          <p:nvPr/>
        </p:nvSpPr>
        <p:spPr bwMode="auto">
          <a:xfrm>
            <a:off x="-180528" y="2205335"/>
            <a:ext cx="18351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en-US" altLang="zh-CN" sz="2400" dirty="0">
                <a:solidFill>
                  <a:srgbClr val="0000CC"/>
                </a:solidFill>
                <a:latin typeface="Times New Roman" panose="02020603050405020304" charset="0"/>
              </a:rPr>
              <a:t>{}</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{ABC}</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{ABCB}</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{ABCBD}</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400" dirty="0">
                <a:solidFill>
                  <a:srgbClr val="0000CC"/>
                </a:solidFill>
                <a:latin typeface="Times New Roman" panose="02020603050405020304" charset="0"/>
              </a:rPr>
              <a:t>{ABCBDA}</a:t>
            </a:r>
            <a:endParaRPr kumimoji="1" lang="en-US" altLang="zh-CN" sz="2400" dirty="0">
              <a:solidFill>
                <a:srgbClr val="0000CC"/>
              </a:solidFill>
              <a:latin typeface="Times New Roman" panose="02020603050405020304" charset="0"/>
            </a:endParaRPr>
          </a:p>
          <a:p>
            <a:pPr algn="ctr">
              <a:spcBef>
                <a:spcPct val="50000"/>
              </a:spcBef>
            </a:pPr>
            <a:r>
              <a:rPr kumimoji="1" lang="en-US" altLang="zh-CN" sz="2000" dirty="0">
                <a:solidFill>
                  <a:srgbClr val="0000CC"/>
                </a:solidFill>
                <a:latin typeface="Times New Roman" panose="02020603050405020304" charset="0"/>
              </a:rPr>
              <a:t>{ABCBDAB}</a:t>
            </a:r>
            <a:endParaRPr kumimoji="1" lang="en-US" altLang="zh-CN" sz="2000" dirty="0">
              <a:solidFill>
                <a:srgbClr val="0000CC"/>
              </a:solidFill>
              <a:latin typeface="Times New Roman" panose="02020603050405020304" charset="0"/>
            </a:endParaRPr>
          </a:p>
        </p:txBody>
      </p:sp>
      <p:graphicFrame>
        <p:nvGraphicFramePr>
          <p:cNvPr id="2" name="表格 1"/>
          <p:cNvGraphicFramePr>
            <a:graphicFrameLocks noGrp="1"/>
          </p:cNvGraphicFramePr>
          <p:nvPr/>
        </p:nvGraphicFramePr>
        <p:xfrm>
          <a:off x="1403647" y="1268760"/>
          <a:ext cx="7704857" cy="518160"/>
        </p:xfrm>
        <a:graphic>
          <a:graphicData uri="http://schemas.openxmlformats.org/drawingml/2006/table">
            <a:tbl>
              <a:tblPr/>
              <a:tblGrid>
                <a:gridCol w="1102184"/>
                <a:gridCol w="1098707"/>
                <a:gridCol w="1102184"/>
                <a:gridCol w="1098707"/>
                <a:gridCol w="998818"/>
                <a:gridCol w="1080120"/>
                <a:gridCol w="1224137"/>
              </a:tblGrid>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dirty="0">
                          <a:latin typeface="Times New Roman" panose="02020603050405020304" charset="0"/>
                        </a:rPr>
                        <a:t>{}</a:t>
                      </a:r>
                      <a:endParaRPr kumimoji="0" lang="zh-CN"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dirty="0">
                          <a:latin typeface="Times New Roman" panose="02020603050405020304" charset="0"/>
                        </a:rPr>
                        <a:t>{B}</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dirty="0">
                          <a:latin typeface="Times New Roman" panose="02020603050405020304" charset="0"/>
                        </a:rPr>
                        <a:t>{BD}</a:t>
                      </a:r>
                      <a:endPar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dirty="0">
                          <a:latin typeface="Times New Roman" panose="02020603050405020304" charset="0"/>
                        </a:rPr>
                        <a:t>{BDC}</a:t>
                      </a:r>
                      <a:endParaRPr kumimoji="0" lang="en-US" altLang="zh-CN" sz="24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dirty="0">
                          <a:latin typeface="Times New Roman" panose="02020603050405020304" charset="0"/>
                        </a:rPr>
                        <a:t>{BDCA}</a:t>
                      </a:r>
                      <a:endParaRPr kumimoji="0" lang="en-US" altLang="zh-CN" sz="1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dirty="0">
                          <a:latin typeface="Times New Roman" panose="02020603050405020304" charset="0"/>
                        </a:rPr>
                        <a:t>{BDCAB}</a:t>
                      </a:r>
                      <a:endParaRPr kumimoji="0" lang="en-US" altLang="zh-CN" sz="17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dirty="0">
                          <a:latin typeface="Times New Roman" panose="02020603050405020304" charset="0"/>
                        </a:rPr>
                        <a:t>{BDCACA}</a:t>
                      </a:r>
                      <a:endParaRPr kumimoji="0" lang="en-US" altLang="zh-CN" sz="17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 name="矩形 2"/>
          <p:cNvSpPr/>
          <p:nvPr/>
        </p:nvSpPr>
        <p:spPr bwMode="auto">
          <a:xfrm>
            <a:off x="7956376" y="5805948"/>
            <a:ext cx="1080120" cy="647388"/>
          </a:xfrm>
          <a:prstGeom prst="rect">
            <a:avLst/>
          </a:prstGeom>
          <a:noFill/>
          <a:ln w="28575" cap="flat" cmpd="sng" algn="ctr">
            <a:solidFill>
              <a:srgbClr val="7030A0"/>
            </a:solidFill>
            <a:prstDash val="dash"/>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cxnSp>
        <p:nvCxnSpPr>
          <p:cNvPr id="5" name="直接箭头连接符 4"/>
          <p:cNvCxnSpPr/>
          <p:nvPr/>
        </p:nvCxnSpPr>
        <p:spPr bwMode="auto">
          <a:xfrm flipH="1">
            <a:off x="7596336" y="6129642"/>
            <a:ext cx="504056" cy="0"/>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11" name="直接箭头连接符 10"/>
          <p:cNvCxnSpPr/>
          <p:nvPr/>
        </p:nvCxnSpPr>
        <p:spPr bwMode="auto">
          <a:xfrm flipV="1">
            <a:off x="8748464" y="5573334"/>
            <a:ext cx="0" cy="544252"/>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14" name="直接箭头连接符 13"/>
          <p:cNvCxnSpPr/>
          <p:nvPr/>
        </p:nvCxnSpPr>
        <p:spPr bwMode="auto">
          <a:xfrm flipH="1" flipV="1">
            <a:off x="6588224" y="5661248"/>
            <a:ext cx="719945" cy="400599"/>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19" name="直接箭头连接符 18"/>
          <p:cNvCxnSpPr/>
          <p:nvPr/>
        </p:nvCxnSpPr>
        <p:spPr bwMode="auto">
          <a:xfrm flipH="1" flipV="1">
            <a:off x="7596404" y="5167612"/>
            <a:ext cx="719944" cy="400598"/>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21" name="直接箭头连接符 20"/>
          <p:cNvCxnSpPr/>
          <p:nvPr/>
        </p:nvCxnSpPr>
        <p:spPr bwMode="auto">
          <a:xfrm flipH="1" flipV="1">
            <a:off x="5580112" y="5158129"/>
            <a:ext cx="719945" cy="400599"/>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22" name="直接箭头连接符 21"/>
          <p:cNvCxnSpPr/>
          <p:nvPr/>
        </p:nvCxnSpPr>
        <p:spPr bwMode="auto">
          <a:xfrm flipV="1">
            <a:off x="7713802" y="4509120"/>
            <a:ext cx="0" cy="649009"/>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26" name="直接箭头连接符 25"/>
          <p:cNvCxnSpPr/>
          <p:nvPr/>
        </p:nvCxnSpPr>
        <p:spPr bwMode="auto">
          <a:xfrm flipH="1">
            <a:off x="4572001" y="5172735"/>
            <a:ext cx="719944" cy="1"/>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28" name="直接箭头连接符 27"/>
          <p:cNvCxnSpPr/>
          <p:nvPr/>
        </p:nvCxnSpPr>
        <p:spPr bwMode="auto">
          <a:xfrm flipV="1">
            <a:off x="5728996" y="4509121"/>
            <a:ext cx="1" cy="649008"/>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0" name="直接箭头连接符 29"/>
          <p:cNvCxnSpPr/>
          <p:nvPr/>
        </p:nvCxnSpPr>
        <p:spPr bwMode="auto">
          <a:xfrm flipH="1" flipV="1">
            <a:off x="6610108" y="4108521"/>
            <a:ext cx="719945" cy="400599"/>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1" name="直接箭头连接符 30"/>
          <p:cNvCxnSpPr/>
          <p:nvPr/>
        </p:nvCxnSpPr>
        <p:spPr bwMode="auto">
          <a:xfrm flipH="1">
            <a:off x="5728997" y="4108521"/>
            <a:ext cx="504056" cy="0"/>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3" name="直接箭头连接符 32"/>
          <p:cNvCxnSpPr/>
          <p:nvPr/>
        </p:nvCxnSpPr>
        <p:spPr bwMode="auto">
          <a:xfrm flipH="1" flipV="1">
            <a:off x="3635896" y="4633324"/>
            <a:ext cx="719945" cy="400599"/>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5" name="直接箭头连接符 34"/>
          <p:cNvCxnSpPr/>
          <p:nvPr/>
        </p:nvCxnSpPr>
        <p:spPr bwMode="auto">
          <a:xfrm flipV="1">
            <a:off x="5881396" y="4108521"/>
            <a:ext cx="0" cy="524803"/>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7" name="直接箭头连接符 36"/>
          <p:cNvCxnSpPr/>
          <p:nvPr/>
        </p:nvCxnSpPr>
        <p:spPr bwMode="auto">
          <a:xfrm flipH="1" flipV="1">
            <a:off x="4572001" y="3573016"/>
            <a:ext cx="719945" cy="400599"/>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8" name="直接箭头连接符 37"/>
          <p:cNvCxnSpPr/>
          <p:nvPr/>
        </p:nvCxnSpPr>
        <p:spPr bwMode="auto">
          <a:xfrm flipH="1" flipV="1">
            <a:off x="2555776" y="4103444"/>
            <a:ext cx="719945" cy="400599"/>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9" name="直接箭头连接符 38"/>
          <p:cNvCxnSpPr/>
          <p:nvPr/>
        </p:nvCxnSpPr>
        <p:spPr bwMode="auto">
          <a:xfrm flipH="1">
            <a:off x="3614870" y="3573015"/>
            <a:ext cx="719944" cy="1"/>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0" name="直接箭头连接符 39"/>
          <p:cNvCxnSpPr/>
          <p:nvPr/>
        </p:nvCxnSpPr>
        <p:spPr bwMode="auto">
          <a:xfrm flipH="1" flipV="1">
            <a:off x="2555775" y="3170931"/>
            <a:ext cx="719945" cy="400599"/>
          </a:xfrm>
          <a:prstGeom prst="straightConnector1">
            <a:avLst/>
          </a:prstGeom>
          <a:solidFill>
            <a:schemeClr val="accent1"/>
          </a:solidFill>
          <a:ln w="2857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pic>
        <p:nvPicPr>
          <p:cNvPr id="4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9652" y="-38872"/>
            <a:ext cx="6055583" cy="1307632"/>
          </a:xfrm>
          <a:prstGeom prst="rect">
            <a:avLst/>
          </a:prstGeom>
          <a:solidFill>
            <a:schemeClr val="bg1"/>
          </a:solidFill>
          <a:ln>
            <a:noFill/>
          </a:ln>
          <a:effec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47" grpId="0" animBg="1"/>
      <p:bldP spid="46" grpId="0" animBg="1"/>
      <p:bldP spid="45" grpId="0" animBg="1"/>
      <p:bldP spid="42" grpId="0" animBg="1"/>
      <p:bldP spid="44" grpId="0" animBg="1"/>
      <p:bldP spid="41" grpId="0" animBg="1"/>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ACM</a:t>
            </a:r>
            <a:r>
              <a:rPr lang="zh-CN" altLang="en-US"/>
              <a:t>题目</a:t>
            </a:r>
            <a:endParaRPr lang="zh-CN" altLang="en-US"/>
          </a:p>
        </p:txBody>
      </p:sp>
      <p:sp>
        <p:nvSpPr>
          <p:cNvPr id="4" name="灯片编号占位符 3"/>
          <p:cNvSpPr>
            <a:spLocks noGrp="1"/>
          </p:cNvSpPr>
          <p:nvPr>
            <p:ph type="sldNum" sz="quarter" idx="12"/>
          </p:nvPr>
        </p:nvSpPr>
        <p:spPr/>
        <p:txBody>
          <a:bodyPr/>
          <a:lstStyle/>
          <a:p>
            <a:fld id="{96385F63-591B-4015-8CF3-BD7BDAF6304D}" type="slidenum">
              <a:rPr lang="zh-CN" altLang="en-US" smtClean="0">
                <a:solidFill>
                  <a:srgbClr val="000000"/>
                </a:solidFill>
              </a:rPr>
            </a:fld>
            <a:endParaRPr lang="en-US" altLang="zh-CN">
              <a:solidFill>
                <a:srgbClr val="000000"/>
              </a:solidFill>
            </a:endParaRPr>
          </a:p>
        </p:txBody>
      </p:sp>
      <p:sp>
        <p:nvSpPr>
          <p:cNvPr id="5" name="Text Box 2"/>
          <p:cNvSpPr txBox="1">
            <a:spLocks noChangeArrowheads="1"/>
          </p:cNvSpPr>
          <p:nvPr/>
        </p:nvSpPr>
        <p:spPr bwMode="auto">
          <a:xfrm>
            <a:off x="395536" y="1556792"/>
            <a:ext cx="8424936" cy="499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90000"/>
              </a:lnSpc>
              <a:buFontTx/>
              <a:buNone/>
            </a:pPr>
            <a:r>
              <a:rPr lang="en-US" altLang="zh-CN" sz="2800" kern="0" dirty="0"/>
              <a:t>POJ2250</a:t>
            </a:r>
            <a:r>
              <a:rPr lang="zh-CN" altLang="en-US" sz="2800" kern="0" dirty="0"/>
              <a:t>：</a:t>
            </a:r>
            <a:r>
              <a:rPr lang="en-US" altLang="zh-CN" sz="2800" kern="0" dirty="0"/>
              <a:t>Compromise(LCS)</a:t>
            </a:r>
            <a:endParaRPr lang="en-US" altLang="zh-CN" sz="2800" kern="0" dirty="0"/>
          </a:p>
          <a:p>
            <a:pPr marL="0" indent="0">
              <a:lnSpc>
                <a:spcPct val="90000"/>
              </a:lnSpc>
              <a:buFontTx/>
              <a:buNone/>
            </a:pPr>
            <a:r>
              <a:rPr lang="en-US" altLang="zh-CN" sz="2800" kern="0" dirty="0"/>
              <a:t>HDU1503:Advanced Fruits(LCS)</a:t>
            </a:r>
            <a:endParaRPr lang="en-US" altLang="zh-CN" sz="2800" kern="0" dirty="0"/>
          </a:p>
          <a:p>
            <a:pPr marL="0" indent="0">
              <a:lnSpc>
                <a:spcPct val="90000"/>
              </a:lnSpc>
              <a:buFontTx/>
              <a:buNone/>
            </a:pPr>
            <a:r>
              <a:rPr lang="en-US" altLang="zh-CN" sz="2800" dirty="0"/>
              <a:t>ZOJ 1027  1792 2527</a:t>
            </a:r>
            <a:endParaRPr lang="en-US" altLang="zh-CN" sz="2800" kern="0" dirty="0"/>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2D720C6-B838-4051-A24E-F151CA091C99}" type="slidenum">
              <a:rPr lang="en-US" altLang="zh-CN"/>
            </a:fld>
            <a:endParaRPr lang="en-US" altLang="zh-CN"/>
          </a:p>
        </p:txBody>
      </p:sp>
      <p:sp>
        <p:nvSpPr>
          <p:cNvPr id="29901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en-US" altLang="zh-CN" sz="4000" kern="1200" dirty="0">
                <a:effectLst>
                  <a:outerShdw blurRad="38100" dist="38100" dir="2700000" algn="tl">
                    <a:srgbClr val="C0C0C0"/>
                  </a:outerShdw>
                </a:effectLst>
                <a:ea typeface="黑体" panose="02010609060101010101" pitchFamily="2" charset="-122"/>
              </a:rPr>
              <a:t>0-1</a:t>
            </a:r>
            <a:r>
              <a:rPr lang="zh-CN" altLang="en-US" sz="4000" kern="1200" dirty="0">
                <a:effectLst>
                  <a:outerShdw blurRad="38100" dist="38100" dir="2700000" algn="tl">
                    <a:srgbClr val="C0C0C0"/>
                  </a:outerShdw>
                </a:effectLst>
                <a:ea typeface="黑体" panose="02010609060101010101" pitchFamily="2" charset="-122"/>
              </a:rPr>
              <a:t>背包问题</a:t>
            </a:r>
            <a:endParaRPr lang="ja-JP" altLang="en-US" sz="4000" kern="1200" dirty="0">
              <a:effectLst>
                <a:outerShdw blurRad="38100" dist="38100" dir="2700000" algn="tl">
                  <a:srgbClr val="C0C0C0"/>
                </a:outerShdw>
              </a:effectLst>
              <a:ea typeface="黑体" panose="02010609060101010101" pitchFamily="2" charset="-122"/>
            </a:endParaRPr>
          </a:p>
        </p:txBody>
      </p:sp>
      <p:sp>
        <p:nvSpPr>
          <p:cNvPr id="299011" name="Text Box 3"/>
          <p:cNvSpPr txBox="1">
            <a:spLocks noGrp="1" noChangeArrowheads="1"/>
          </p:cNvSpPr>
          <p:nvPr>
            <p:ph type="body" idx="1"/>
          </p:nvPr>
        </p:nvSpPr>
        <p:spPr>
          <a:xfrm>
            <a:off x="395536" y="1772816"/>
            <a:ext cx="8384927" cy="41148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a:spcBef>
                <a:spcPct val="0"/>
              </a:spcBef>
              <a:buFontTx/>
              <a:buNone/>
            </a:pPr>
            <a:r>
              <a:rPr lang="en-US" altLang="zh-CN" dirty="0">
                <a:latin typeface="黑体" panose="02010609060101010101" pitchFamily="2" charset="-122"/>
                <a:ea typeface="黑体" panose="02010609060101010101" pitchFamily="2" charset="-122"/>
              </a:rPr>
              <a:t>    </a:t>
            </a:r>
            <a:r>
              <a:rPr lang="zh-CN" altLang="en-US" dirty="0">
                <a:latin typeface="黑体" panose="02010609060101010101" pitchFamily="2" charset="-122"/>
                <a:ea typeface="黑体" panose="02010609060101010101" pitchFamily="2" charset="-122"/>
              </a:rPr>
              <a:t>给定</a:t>
            </a:r>
            <a:r>
              <a:rPr lang="en-US" altLang="zh-CN" dirty="0">
                <a:solidFill>
                  <a:srgbClr val="C00000"/>
                </a:solidFill>
                <a:latin typeface="黑体" panose="02010609060101010101" pitchFamily="2" charset="-122"/>
                <a:ea typeface="黑体" panose="02010609060101010101" pitchFamily="2" charset="-122"/>
              </a:rPr>
              <a:t>n</a:t>
            </a:r>
            <a:r>
              <a:rPr lang="zh-CN" altLang="en-US" dirty="0">
                <a:solidFill>
                  <a:srgbClr val="C00000"/>
                </a:solidFill>
                <a:latin typeface="黑体" panose="02010609060101010101" pitchFamily="2" charset="-122"/>
                <a:ea typeface="黑体" panose="02010609060101010101" pitchFamily="2" charset="-122"/>
              </a:rPr>
              <a:t>种物品</a:t>
            </a:r>
            <a:r>
              <a:rPr lang="zh-CN" altLang="en-US" dirty="0">
                <a:latin typeface="黑体" panose="02010609060101010101" pitchFamily="2" charset="-122"/>
                <a:ea typeface="黑体" panose="02010609060101010101" pitchFamily="2" charset="-122"/>
              </a:rPr>
              <a:t>和</a:t>
            </a:r>
            <a:r>
              <a:rPr lang="zh-CN" altLang="en-US" dirty="0">
                <a:solidFill>
                  <a:srgbClr val="C00000"/>
                </a:solidFill>
                <a:latin typeface="黑体" panose="02010609060101010101" pitchFamily="2" charset="-122"/>
                <a:ea typeface="黑体" panose="02010609060101010101" pitchFamily="2" charset="-122"/>
              </a:rPr>
              <a:t>一背包</a:t>
            </a:r>
            <a:r>
              <a:rPr lang="zh-CN" altLang="en-US" dirty="0">
                <a:latin typeface="黑体" panose="02010609060101010101" pitchFamily="2" charset="-122"/>
                <a:ea typeface="黑体" panose="02010609060101010101" pitchFamily="2" charset="-122"/>
              </a:rPr>
              <a:t>。物品</a:t>
            </a:r>
            <a:r>
              <a:rPr lang="en-US" altLang="zh-CN" dirty="0">
                <a:latin typeface="黑体" panose="02010609060101010101" pitchFamily="2" charset="-122"/>
                <a:ea typeface="黑体" panose="02010609060101010101" pitchFamily="2" charset="-122"/>
              </a:rPr>
              <a:t>i</a:t>
            </a:r>
            <a:r>
              <a:rPr lang="zh-CN" altLang="en-US" dirty="0">
                <a:latin typeface="黑体" panose="02010609060101010101" pitchFamily="2" charset="-122"/>
                <a:ea typeface="黑体" panose="02010609060101010101" pitchFamily="2" charset="-122"/>
              </a:rPr>
              <a:t>的</a:t>
            </a:r>
            <a:r>
              <a:rPr lang="zh-CN" altLang="en-US" dirty="0">
                <a:solidFill>
                  <a:srgbClr val="C00000"/>
                </a:solidFill>
                <a:latin typeface="黑体" panose="02010609060101010101" pitchFamily="2" charset="-122"/>
                <a:ea typeface="黑体" panose="02010609060101010101" pitchFamily="2" charset="-122"/>
              </a:rPr>
              <a:t>重量是</a:t>
            </a:r>
            <a:r>
              <a:rPr lang="en-US" altLang="zh-CN" dirty="0" err="1">
                <a:solidFill>
                  <a:srgbClr val="C00000"/>
                </a:solidFill>
                <a:latin typeface="黑体" panose="02010609060101010101" pitchFamily="2" charset="-122"/>
                <a:ea typeface="黑体" panose="02010609060101010101" pitchFamily="2" charset="-122"/>
              </a:rPr>
              <a:t>w</a:t>
            </a:r>
            <a:r>
              <a:rPr lang="en-US" altLang="zh-CN" baseline="-25000" dirty="0" err="1">
                <a:solidFill>
                  <a:srgbClr val="C00000"/>
                </a:solidFill>
                <a:latin typeface="黑体" panose="02010609060101010101" pitchFamily="2" charset="-122"/>
                <a:ea typeface="黑体" panose="02010609060101010101" pitchFamily="2" charset="-122"/>
              </a:rPr>
              <a:t>i</a:t>
            </a:r>
            <a:r>
              <a:rPr lang="zh-CN" altLang="en-US" dirty="0">
                <a:latin typeface="黑体" panose="02010609060101010101" pitchFamily="2" charset="-122"/>
                <a:ea typeface="黑体" panose="02010609060101010101" pitchFamily="2" charset="-122"/>
              </a:rPr>
              <a:t>，其</a:t>
            </a:r>
            <a:r>
              <a:rPr lang="zh-CN" altLang="en-US" dirty="0">
                <a:solidFill>
                  <a:srgbClr val="C00000"/>
                </a:solidFill>
                <a:latin typeface="黑体" panose="02010609060101010101" pitchFamily="2" charset="-122"/>
                <a:ea typeface="黑体" panose="02010609060101010101" pitchFamily="2" charset="-122"/>
              </a:rPr>
              <a:t>价值为</a:t>
            </a:r>
            <a:r>
              <a:rPr lang="en-US" altLang="zh-CN" dirty="0">
                <a:solidFill>
                  <a:srgbClr val="C00000"/>
                </a:solidFill>
                <a:latin typeface="黑体" panose="02010609060101010101" pitchFamily="2" charset="-122"/>
                <a:ea typeface="黑体" panose="02010609060101010101" pitchFamily="2" charset="-122"/>
              </a:rPr>
              <a:t>v</a:t>
            </a:r>
            <a:r>
              <a:rPr lang="en-US" altLang="zh-CN" baseline="-25000" dirty="0">
                <a:solidFill>
                  <a:srgbClr val="C00000"/>
                </a:solidFill>
                <a:latin typeface="黑体" panose="02010609060101010101" pitchFamily="2" charset="-122"/>
                <a:ea typeface="黑体" panose="02010609060101010101" pitchFamily="2" charset="-122"/>
              </a:rPr>
              <a:t>i</a:t>
            </a:r>
            <a:r>
              <a:rPr lang="zh-CN" altLang="en-US" dirty="0">
                <a:latin typeface="黑体" panose="02010609060101010101" pitchFamily="2" charset="-122"/>
                <a:ea typeface="黑体" panose="02010609060101010101" pitchFamily="2" charset="-122"/>
              </a:rPr>
              <a:t>，背包的</a:t>
            </a:r>
            <a:r>
              <a:rPr lang="zh-CN" altLang="en-US" dirty="0">
                <a:solidFill>
                  <a:srgbClr val="C00000"/>
                </a:solidFill>
                <a:latin typeface="黑体" panose="02010609060101010101" pitchFamily="2" charset="-122"/>
                <a:ea typeface="黑体" panose="02010609060101010101" pitchFamily="2" charset="-122"/>
              </a:rPr>
              <a:t>容量为</a:t>
            </a:r>
            <a:r>
              <a:rPr lang="en-US" altLang="zh-CN" dirty="0">
                <a:solidFill>
                  <a:srgbClr val="C00000"/>
                </a:solidFill>
                <a:latin typeface="黑体" panose="02010609060101010101" pitchFamily="2" charset="-122"/>
                <a:ea typeface="黑体" panose="02010609060101010101" pitchFamily="2" charset="-122"/>
              </a:rPr>
              <a:t>C</a:t>
            </a:r>
            <a:r>
              <a:rPr lang="zh-CN" altLang="en-US" dirty="0">
                <a:latin typeface="黑体" panose="02010609060101010101" pitchFamily="2" charset="-122"/>
                <a:ea typeface="黑体" panose="02010609060101010101" pitchFamily="2" charset="-122"/>
              </a:rPr>
              <a:t>。问应如何选择装入背包的物品，使得</a:t>
            </a:r>
            <a:r>
              <a:rPr lang="zh-CN" altLang="en-US" dirty="0">
                <a:solidFill>
                  <a:srgbClr val="C00000"/>
                </a:solidFill>
                <a:latin typeface="黑体" panose="02010609060101010101" pitchFamily="2" charset="-122"/>
                <a:ea typeface="黑体" panose="02010609060101010101" pitchFamily="2" charset="-122"/>
              </a:rPr>
              <a:t>装入背包中物品的总价值最大</a:t>
            </a:r>
            <a:r>
              <a:rPr lang="en-US" altLang="zh-CN" dirty="0">
                <a:solidFill>
                  <a:srgbClr val="C00000"/>
                </a:solidFill>
                <a:latin typeface="黑体" panose="02010609060101010101" pitchFamily="2" charset="-122"/>
                <a:ea typeface="黑体" panose="02010609060101010101" pitchFamily="2" charset="-122"/>
              </a:rPr>
              <a:t>?</a:t>
            </a:r>
            <a:endParaRPr lang="en-US" altLang="zh-CN" dirty="0">
              <a:solidFill>
                <a:srgbClr val="C00000"/>
              </a:solidFill>
              <a:latin typeface="黑体" panose="02010609060101010101" pitchFamily="2" charset="-122"/>
              <a:ea typeface="黑体" panose="02010609060101010101" pitchFamily="2" charset="-122"/>
            </a:endParaRPr>
          </a:p>
          <a:p>
            <a:pPr>
              <a:spcBef>
                <a:spcPct val="0"/>
              </a:spcBef>
              <a:buFontTx/>
              <a:buNone/>
            </a:pPr>
            <a:endParaRPr lang="en-US" altLang="zh-CN" dirty="0">
              <a:latin typeface="黑体" panose="02010609060101010101" pitchFamily="2" charset="-122"/>
              <a:ea typeface="黑体" panose="02010609060101010101" pitchFamily="2" charset="-122"/>
            </a:endParaRPr>
          </a:p>
          <a:p>
            <a:pPr>
              <a:spcBef>
                <a:spcPct val="0"/>
              </a:spcBef>
              <a:buFontTx/>
              <a:buNone/>
            </a:pPr>
            <a:r>
              <a:rPr lang="zh-CN" altLang="en-US" dirty="0">
                <a:latin typeface="黑体" panose="02010609060101010101" pitchFamily="2" charset="-122"/>
                <a:ea typeface="黑体" panose="02010609060101010101" pitchFamily="2" charset="-122"/>
              </a:rPr>
              <a:t>  目标：使装入背包中物品的</a:t>
            </a:r>
            <a:r>
              <a:rPr lang="zh-CN" altLang="en-US" dirty="0">
                <a:solidFill>
                  <a:srgbClr val="C00000"/>
                </a:solidFill>
                <a:latin typeface="黑体" panose="02010609060101010101" pitchFamily="2" charset="-122"/>
                <a:ea typeface="黑体" panose="02010609060101010101" pitchFamily="2" charset="-122"/>
              </a:rPr>
              <a:t>总价值最大</a:t>
            </a:r>
            <a:endParaRPr lang="zh-CN" altLang="en-US" dirty="0">
              <a:solidFill>
                <a:srgbClr val="C00000"/>
              </a:solidFill>
              <a:latin typeface="黑体" panose="02010609060101010101" pitchFamily="2" charset="-122"/>
              <a:ea typeface="黑体" panose="02010609060101010101" pitchFamily="2" charset="-122"/>
            </a:endParaRPr>
          </a:p>
          <a:p>
            <a:pPr>
              <a:spcBef>
                <a:spcPct val="0"/>
              </a:spcBef>
              <a:buFontTx/>
              <a:buNone/>
            </a:pPr>
            <a:r>
              <a:rPr lang="zh-CN" altLang="en-US" dirty="0">
                <a:latin typeface="黑体" panose="02010609060101010101" pitchFamily="2" charset="-122"/>
                <a:ea typeface="黑体" panose="02010609060101010101" pitchFamily="2" charset="-122"/>
              </a:rPr>
              <a:t>  约束条件：装入的物品</a:t>
            </a:r>
            <a:r>
              <a:rPr lang="zh-CN" altLang="en-US" dirty="0">
                <a:solidFill>
                  <a:srgbClr val="C00000"/>
                </a:solidFill>
                <a:latin typeface="黑体" panose="02010609060101010101" pitchFamily="2" charset="-122"/>
                <a:ea typeface="黑体" panose="02010609060101010101" pitchFamily="2" charset="-122"/>
              </a:rPr>
              <a:t>总重不得超过</a:t>
            </a:r>
            <a:r>
              <a:rPr lang="en-US" altLang="zh-CN" dirty="0">
                <a:solidFill>
                  <a:srgbClr val="C00000"/>
                </a:solidFill>
                <a:latin typeface="黑体" panose="02010609060101010101" pitchFamily="2" charset="-122"/>
                <a:ea typeface="黑体" panose="02010609060101010101" pitchFamily="2" charset="-122"/>
              </a:rPr>
              <a:t>C</a:t>
            </a:r>
            <a:endParaRPr lang="en-US" altLang="zh-CN" sz="2400" dirty="0">
              <a:solidFill>
                <a:srgbClr val="C00000"/>
              </a:solidFill>
              <a:latin typeface="Arial" panose="020B0604020202020204" pitchFamily="34" charset="0"/>
              <a:ea typeface="楷体_GB2312" pitchFamily="49" charset="-122"/>
            </a:endParaRP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46"/>
          <p:cNvSpPr>
            <a:spLocks noGrp="1" noChangeArrowheads="1"/>
          </p:cNvSpPr>
          <p:nvPr>
            <p:ph type="sldNum" sz="quarter" idx="4294967295"/>
          </p:nvPr>
        </p:nvSpPr>
        <p:spPr>
          <a:xfrm>
            <a:off x="6553200" y="6243638"/>
            <a:ext cx="2133600" cy="457200"/>
          </a:xfrm>
          <a:prstGeom prst="rect">
            <a:avLst/>
          </a:prstGeom>
        </p:spPr>
        <p:txBody>
          <a:bodyPr/>
          <a:lstStyle/>
          <a:p>
            <a:fld id="{D71F26BA-ACE5-43EC-9F67-40F1B5F9944B}" type="slidenum">
              <a:rPr lang="en-US" altLang="zh-CN"/>
            </a:fld>
            <a:endParaRPr lang="en-US" altLang="zh-CN"/>
          </a:p>
        </p:txBody>
      </p:sp>
      <p:sp>
        <p:nvSpPr>
          <p:cNvPr id="300034" name="Rectangle 2"/>
          <p:cNvSpPr>
            <a:spLocks noGrp="1" noChangeArrowheads="1"/>
          </p:cNvSpPr>
          <p:nvPr>
            <p:ph type="ctrTitle"/>
          </p:nvPr>
        </p:nvSpPr>
        <p:spPr>
          <a:xfrm>
            <a:off x="1547664" y="434752"/>
            <a:ext cx="6248400" cy="762000"/>
          </a:xfrm>
        </p:spPr>
        <p:txBody>
          <a:bodyPr/>
          <a:lstStyle/>
          <a:p>
            <a:r>
              <a:rPr lang="zh-CN" altLang="en-US" dirty="0">
                <a:solidFill>
                  <a:srgbClr val="0000CC"/>
                </a:solidFill>
              </a:rPr>
              <a:t>海盗盗宝问题</a:t>
            </a:r>
            <a:endParaRPr lang="zh-CN" altLang="en-US" dirty="0">
              <a:solidFill>
                <a:srgbClr val="0000CC"/>
              </a:solidFill>
            </a:endParaRPr>
          </a:p>
        </p:txBody>
      </p:sp>
      <p:sp>
        <p:nvSpPr>
          <p:cNvPr id="300035" name="Rectangle 3"/>
          <p:cNvSpPr>
            <a:spLocks noGrp="1" noChangeArrowheads="1"/>
          </p:cNvSpPr>
          <p:nvPr>
            <p:ph type="subTitle" idx="1"/>
          </p:nvPr>
        </p:nvSpPr>
        <p:spPr>
          <a:xfrm>
            <a:off x="323850" y="1233488"/>
            <a:ext cx="8534400" cy="2411412"/>
          </a:xfrm>
        </p:spPr>
        <p:txBody>
          <a:bodyPr/>
          <a:lstStyle/>
          <a:p>
            <a:pPr algn="l"/>
            <a:r>
              <a:rPr lang="en-US" altLang="zh-CN" dirty="0"/>
              <a:t>     </a:t>
            </a:r>
            <a:r>
              <a:rPr lang="zh-CN" altLang="en-US" b="0" dirty="0">
                <a:effectLst/>
                <a:latin typeface="黑体" panose="02010609060101010101" pitchFamily="2" charset="-122"/>
                <a:ea typeface="黑体" panose="02010609060101010101" pitchFamily="2" charset="-122"/>
              </a:rPr>
              <a:t>海盗有一背包，</a:t>
            </a:r>
            <a:r>
              <a:rPr lang="zh-CN" altLang="en-US" b="0" dirty="0">
                <a:solidFill>
                  <a:srgbClr val="C00000"/>
                </a:solidFill>
                <a:effectLst/>
                <a:latin typeface="黑体" panose="02010609060101010101" pitchFamily="2" charset="-122"/>
                <a:ea typeface="黑体" panose="02010609060101010101" pitchFamily="2" charset="-122"/>
              </a:rPr>
              <a:t>最大容积为</a:t>
            </a:r>
            <a:r>
              <a:rPr lang="en-US" altLang="zh-CN" b="0" dirty="0">
                <a:solidFill>
                  <a:srgbClr val="C00000"/>
                </a:solidFill>
                <a:effectLst/>
                <a:latin typeface="黑体" panose="02010609060101010101" pitchFamily="2" charset="-122"/>
                <a:ea typeface="黑体" panose="02010609060101010101" pitchFamily="2" charset="-122"/>
              </a:rPr>
              <a:t>9</a:t>
            </a:r>
            <a:r>
              <a:rPr lang="zh-CN" altLang="en-US" b="0" dirty="0">
                <a:effectLst/>
                <a:latin typeface="黑体" panose="02010609060101010101" pitchFamily="2" charset="-122"/>
                <a:ea typeface="黑体" panose="02010609060101010101" pitchFamily="2" charset="-122"/>
              </a:rPr>
              <a:t>，现有</a:t>
            </a:r>
            <a:r>
              <a:rPr lang="en-US" altLang="zh-CN" b="0" dirty="0">
                <a:solidFill>
                  <a:srgbClr val="C00000"/>
                </a:solidFill>
                <a:effectLst/>
                <a:latin typeface="黑体" panose="02010609060101010101" pitchFamily="2" charset="-122"/>
                <a:ea typeface="黑体" panose="02010609060101010101" pitchFamily="2" charset="-122"/>
              </a:rPr>
              <a:t>5</a:t>
            </a:r>
            <a:r>
              <a:rPr lang="zh-CN" altLang="en-US" b="0" dirty="0">
                <a:solidFill>
                  <a:srgbClr val="C00000"/>
                </a:solidFill>
                <a:effectLst/>
                <a:latin typeface="黑体" panose="02010609060101010101" pitchFamily="2" charset="-122"/>
                <a:ea typeface="黑体" panose="02010609060101010101" pitchFamily="2" charset="-122"/>
              </a:rPr>
              <a:t>件宝物</a:t>
            </a:r>
            <a:r>
              <a:rPr lang="zh-CN" altLang="en-US" b="0" dirty="0">
                <a:effectLst/>
                <a:latin typeface="黑体" panose="02010609060101010101" pitchFamily="2" charset="-122"/>
                <a:ea typeface="黑体" panose="02010609060101010101" pitchFamily="2" charset="-122"/>
              </a:rPr>
              <a:t>：   </a:t>
            </a:r>
            <a:r>
              <a:rPr lang="en-US" altLang="zh-CN" b="0" dirty="0">
                <a:effectLst/>
                <a:latin typeface="黑体" panose="02010609060101010101" pitchFamily="2" charset="-122"/>
                <a:ea typeface="黑体" panose="02010609060101010101" pitchFamily="2" charset="-122"/>
              </a:rPr>
              <a:t>	</a:t>
            </a:r>
            <a:r>
              <a:rPr lang="zh-CN" altLang="en-US" b="0" dirty="0">
                <a:effectLst/>
                <a:latin typeface="黑体" panose="02010609060101010101" pitchFamily="2" charset="-122"/>
                <a:ea typeface="黑体" panose="02010609060101010101" pitchFamily="2" charset="-122"/>
              </a:rPr>
              <a:t>体积</a:t>
            </a:r>
            <a:r>
              <a:rPr lang="en-US" altLang="zh-CN" b="0" dirty="0" err="1">
                <a:solidFill>
                  <a:srgbClr val="C00000"/>
                </a:solidFill>
                <a:effectLst/>
                <a:latin typeface="黑体" panose="02010609060101010101" pitchFamily="2" charset="-122"/>
                <a:ea typeface="黑体" panose="02010609060101010101" pitchFamily="2" charset="-122"/>
              </a:rPr>
              <a:t>s</a:t>
            </a:r>
            <a:r>
              <a:rPr lang="en-US" altLang="zh-CN" b="0" baseline="-25000" dirty="0" err="1">
                <a:solidFill>
                  <a:srgbClr val="C00000"/>
                </a:solidFill>
                <a:effectLst/>
                <a:latin typeface="黑体" panose="02010609060101010101" pitchFamily="2" charset="-122"/>
                <a:ea typeface="黑体" panose="02010609060101010101" pitchFamily="2" charset="-122"/>
              </a:rPr>
              <a:t>i</a:t>
            </a:r>
            <a:r>
              <a:rPr lang="zh-CN" altLang="en-US" b="0" dirty="0">
                <a:effectLst/>
                <a:latin typeface="黑体" panose="02010609060101010101" pitchFamily="2" charset="-122"/>
                <a:ea typeface="黑体" panose="02010609060101010101" pitchFamily="2" charset="-122"/>
              </a:rPr>
              <a:t>分别是</a:t>
            </a:r>
            <a:r>
              <a:rPr lang="en-US" altLang="zh-CN" b="0" dirty="0">
                <a:solidFill>
                  <a:srgbClr val="C00000"/>
                </a:solidFill>
                <a:effectLst/>
                <a:latin typeface="黑体" panose="02010609060101010101" pitchFamily="2" charset="-122"/>
                <a:ea typeface="黑体" panose="02010609060101010101" pitchFamily="2" charset="-122"/>
              </a:rPr>
              <a:t>2</a:t>
            </a:r>
            <a:r>
              <a:rPr lang="zh-CN" altLang="en-US" b="0" dirty="0">
                <a:solidFill>
                  <a:srgbClr val="C00000"/>
                </a:solidFill>
                <a:effectLst/>
                <a:latin typeface="黑体" panose="02010609060101010101" pitchFamily="2" charset="-122"/>
                <a:ea typeface="黑体" panose="02010609060101010101" pitchFamily="2" charset="-122"/>
              </a:rPr>
              <a:t>、</a:t>
            </a:r>
            <a:r>
              <a:rPr lang="en-US" altLang="zh-CN" b="0" dirty="0">
                <a:solidFill>
                  <a:srgbClr val="C00000"/>
                </a:solidFill>
                <a:effectLst/>
                <a:latin typeface="黑体" panose="02010609060101010101" pitchFamily="2" charset="-122"/>
                <a:ea typeface="黑体" panose="02010609060101010101" pitchFamily="2" charset="-122"/>
              </a:rPr>
              <a:t>3</a:t>
            </a:r>
            <a:r>
              <a:rPr lang="zh-CN" altLang="en-US" b="0" dirty="0">
                <a:solidFill>
                  <a:srgbClr val="C00000"/>
                </a:solidFill>
                <a:effectLst/>
                <a:latin typeface="黑体" panose="02010609060101010101" pitchFamily="2" charset="-122"/>
                <a:ea typeface="黑体" panose="02010609060101010101" pitchFamily="2" charset="-122"/>
              </a:rPr>
              <a:t>、</a:t>
            </a:r>
            <a:r>
              <a:rPr lang="en-US" altLang="zh-CN" b="0" dirty="0">
                <a:solidFill>
                  <a:srgbClr val="C00000"/>
                </a:solidFill>
                <a:effectLst/>
                <a:latin typeface="黑体" panose="02010609060101010101" pitchFamily="2" charset="-122"/>
                <a:ea typeface="黑体" panose="02010609060101010101" pitchFamily="2" charset="-122"/>
              </a:rPr>
              <a:t>4</a:t>
            </a:r>
            <a:r>
              <a:rPr lang="zh-CN" altLang="en-US" b="0" dirty="0">
                <a:solidFill>
                  <a:srgbClr val="C00000"/>
                </a:solidFill>
                <a:effectLst/>
                <a:latin typeface="黑体" panose="02010609060101010101" pitchFamily="2" charset="-122"/>
                <a:ea typeface="黑体" panose="02010609060101010101" pitchFamily="2" charset="-122"/>
              </a:rPr>
              <a:t>、</a:t>
            </a:r>
            <a:r>
              <a:rPr lang="en-US" altLang="zh-CN" b="0" dirty="0">
                <a:solidFill>
                  <a:srgbClr val="C00000"/>
                </a:solidFill>
                <a:effectLst/>
                <a:latin typeface="黑体" panose="02010609060101010101" pitchFamily="2" charset="-122"/>
                <a:ea typeface="黑体" panose="02010609060101010101" pitchFamily="2" charset="-122"/>
              </a:rPr>
              <a:t>5</a:t>
            </a:r>
            <a:r>
              <a:rPr lang="zh-CN" altLang="en-US" b="0" dirty="0">
                <a:solidFill>
                  <a:srgbClr val="C00000"/>
                </a:solidFill>
                <a:effectLst/>
                <a:latin typeface="黑体" panose="02010609060101010101" pitchFamily="2" charset="-122"/>
                <a:ea typeface="黑体" panose="02010609060101010101" pitchFamily="2" charset="-122"/>
              </a:rPr>
              <a:t>和</a:t>
            </a:r>
            <a:r>
              <a:rPr lang="en-US" altLang="zh-CN" b="0" dirty="0">
                <a:solidFill>
                  <a:srgbClr val="C00000"/>
                </a:solidFill>
                <a:effectLst/>
                <a:latin typeface="黑体" panose="02010609060101010101" pitchFamily="2" charset="-122"/>
                <a:ea typeface="黑体" panose="02010609060101010101" pitchFamily="2" charset="-122"/>
              </a:rPr>
              <a:t>4</a:t>
            </a:r>
            <a:endParaRPr lang="en-US" altLang="zh-CN" b="0" dirty="0">
              <a:solidFill>
                <a:srgbClr val="C00000"/>
              </a:solidFill>
              <a:effectLst/>
              <a:latin typeface="黑体" panose="02010609060101010101" pitchFamily="2" charset="-122"/>
              <a:ea typeface="黑体" panose="02010609060101010101" pitchFamily="2" charset="-122"/>
            </a:endParaRPr>
          </a:p>
          <a:p>
            <a:pPr algn="l"/>
            <a:r>
              <a:rPr lang="en-US" altLang="zh-CN" dirty="0">
                <a:latin typeface="黑体" panose="02010609060101010101" pitchFamily="2" charset="-122"/>
                <a:ea typeface="黑体" panose="02010609060101010101" pitchFamily="2" charset="-122"/>
              </a:rPr>
              <a:t>	</a:t>
            </a:r>
            <a:r>
              <a:rPr lang="zh-CN" altLang="en-US" b="0" dirty="0">
                <a:effectLst/>
                <a:latin typeface="黑体" panose="02010609060101010101" pitchFamily="2" charset="-122"/>
                <a:ea typeface="黑体" panose="02010609060101010101" pitchFamily="2" charset="-122"/>
              </a:rPr>
              <a:t>价值</a:t>
            </a:r>
            <a:r>
              <a:rPr lang="en-US" altLang="zh-CN" b="0" dirty="0">
                <a:solidFill>
                  <a:srgbClr val="C00000"/>
                </a:solidFill>
                <a:effectLst/>
                <a:latin typeface="黑体" panose="02010609060101010101" pitchFamily="2" charset="-122"/>
                <a:ea typeface="黑体" panose="02010609060101010101" pitchFamily="2" charset="-122"/>
              </a:rPr>
              <a:t>v</a:t>
            </a:r>
            <a:r>
              <a:rPr lang="en-US" altLang="zh-CN" baseline="-25000" dirty="0">
                <a:solidFill>
                  <a:srgbClr val="C00000"/>
                </a:solidFill>
                <a:latin typeface="黑体" panose="02010609060101010101" pitchFamily="2" charset="-122"/>
                <a:ea typeface="黑体" panose="02010609060101010101" pitchFamily="2" charset="-122"/>
              </a:rPr>
              <a:t>i</a:t>
            </a:r>
            <a:r>
              <a:rPr lang="zh-CN" altLang="en-US" b="0" dirty="0">
                <a:effectLst/>
                <a:latin typeface="黑体" panose="02010609060101010101" pitchFamily="2" charset="-122"/>
                <a:ea typeface="黑体" panose="02010609060101010101" pitchFamily="2" charset="-122"/>
              </a:rPr>
              <a:t>分别是</a:t>
            </a:r>
            <a:r>
              <a:rPr lang="en-US" altLang="zh-CN" b="0" dirty="0">
                <a:solidFill>
                  <a:srgbClr val="C00000"/>
                </a:solidFill>
                <a:effectLst/>
                <a:latin typeface="黑体" panose="02010609060101010101" pitchFamily="2" charset="-122"/>
                <a:ea typeface="黑体" panose="02010609060101010101" pitchFamily="2" charset="-122"/>
              </a:rPr>
              <a:t>3</a:t>
            </a:r>
            <a:r>
              <a:rPr lang="zh-CN" altLang="en-US" b="0" dirty="0">
                <a:solidFill>
                  <a:srgbClr val="C00000"/>
                </a:solidFill>
                <a:effectLst/>
                <a:latin typeface="黑体" panose="02010609060101010101" pitchFamily="2" charset="-122"/>
                <a:ea typeface="黑体" panose="02010609060101010101" pitchFamily="2" charset="-122"/>
              </a:rPr>
              <a:t>、</a:t>
            </a:r>
            <a:r>
              <a:rPr lang="en-US" altLang="zh-CN" b="0" dirty="0">
                <a:solidFill>
                  <a:srgbClr val="C00000"/>
                </a:solidFill>
                <a:effectLst/>
                <a:latin typeface="黑体" panose="02010609060101010101" pitchFamily="2" charset="-122"/>
                <a:ea typeface="黑体" panose="02010609060101010101" pitchFamily="2" charset="-122"/>
              </a:rPr>
              <a:t>7</a:t>
            </a:r>
            <a:r>
              <a:rPr lang="zh-CN" altLang="en-US" b="0" dirty="0">
                <a:solidFill>
                  <a:srgbClr val="C00000"/>
                </a:solidFill>
                <a:effectLst/>
                <a:latin typeface="黑体" panose="02010609060101010101" pitchFamily="2" charset="-122"/>
                <a:ea typeface="黑体" panose="02010609060101010101" pitchFamily="2" charset="-122"/>
              </a:rPr>
              <a:t>、</a:t>
            </a:r>
            <a:r>
              <a:rPr lang="en-US" altLang="zh-CN" b="0" dirty="0">
                <a:solidFill>
                  <a:srgbClr val="C00000"/>
                </a:solidFill>
                <a:effectLst/>
                <a:latin typeface="黑体" panose="02010609060101010101" pitchFamily="2" charset="-122"/>
                <a:ea typeface="黑体" panose="02010609060101010101" pitchFamily="2" charset="-122"/>
              </a:rPr>
              <a:t>5</a:t>
            </a:r>
            <a:r>
              <a:rPr lang="zh-CN" altLang="en-US" b="0" dirty="0">
                <a:solidFill>
                  <a:srgbClr val="C00000"/>
                </a:solidFill>
                <a:effectLst/>
                <a:latin typeface="黑体" panose="02010609060101010101" pitchFamily="2" charset="-122"/>
                <a:ea typeface="黑体" panose="02010609060101010101" pitchFamily="2" charset="-122"/>
              </a:rPr>
              <a:t>、</a:t>
            </a:r>
            <a:r>
              <a:rPr lang="en-US" altLang="zh-CN" b="0" dirty="0">
                <a:solidFill>
                  <a:srgbClr val="C00000"/>
                </a:solidFill>
                <a:effectLst/>
                <a:latin typeface="黑体" panose="02010609060101010101" pitchFamily="2" charset="-122"/>
                <a:ea typeface="黑体" panose="02010609060101010101" pitchFamily="2" charset="-122"/>
              </a:rPr>
              <a:t>9</a:t>
            </a:r>
            <a:r>
              <a:rPr lang="zh-CN" altLang="en-US" b="0" dirty="0">
                <a:solidFill>
                  <a:srgbClr val="C00000"/>
                </a:solidFill>
                <a:effectLst/>
                <a:latin typeface="黑体" panose="02010609060101010101" pitchFamily="2" charset="-122"/>
                <a:ea typeface="黑体" panose="02010609060101010101" pitchFamily="2" charset="-122"/>
              </a:rPr>
              <a:t>和 </a:t>
            </a:r>
            <a:r>
              <a:rPr lang="en-US" altLang="zh-CN" b="0" dirty="0">
                <a:solidFill>
                  <a:srgbClr val="C00000"/>
                </a:solidFill>
                <a:effectLst/>
                <a:latin typeface="黑体" panose="02010609060101010101" pitchFamily="2" charset="-122"/>
                <a:ea typeface="黑体" panose="02010609060101010101" pitchFamily="2" charset="-122"/>
              </a:rPr>
              <a:t>8</a:t>
            </a:r>
            <a:endParaRPr lang="en-US" altLang="zh-CN" b="0" dirty="0">
              <a:solidFill>
                <a:srgbClr val="C00000"/>
              </a:solidFill>
              <a:effectLst/>
              <a:latin typeface="黑体" panose="02010609060101010101" pitchFamily="2" charset="-122"/>
              <a:ea typeface="黑体" panose="02010609060101010101" pitchFamily="2" charset="-122"/>
            </a:endParaRPr>
          </a:p>
          <a:p>
            <a:pPr algn="l"/>
            <a:r>
              <a:rPr lang="en-US" altLang="zh-CN" b="0" dirty="0">
                <a:effectLst/>
                <a:latin typeface="黑体" panose="02010609060101010101" pitchFamily="2" charset="-122"/>
                <a:ea typeface="黑体" panose="02010609060101010101" pitchFamily="2" charset="-122"/>
              </a:rPr>
              <a:t>    </a:t>
            </a:r>
            <a:r>
              <a:rPr lang="zh-CN" altLang="en-US" b="0" dirty="0">
                <a:effectLst/>
                <a:latin typeface="黑体" panose="02010609060101010101" pitchFamily="2" charset="-122"/>
                <a:ea typeface="黑体" panose="02010609060101010101" pitchFamily="2" charset="-122"/>
              </a:rPr>
              <a:t>请给出装载方案，使背包价值达到最大。</a:t>
            </a:r>
            <a:endParaRPr lang="zh-CN" altLang="en-US" b="0" dirty="0">
              <a:effectLst/>
              <a:latin typeface="黑体" panose="02010609060101010101" pitchFamily="2" charset="-122"/>
              <a:ea typeface="黑体" panose="02010609060101010101" pitchFamily="2" charset="-122"/>
            </a:endParaRPr>
          </a:p>
        </p:txBody>
      </p:sp>
      <p:grpSp>
        <p:nvGrpSpPr>
          <p:cNvPr id="300036" name="Group 4"/>
          <p:cNvGrpSpPr/>
          <p:nvPr/>
        </p:nvGrpSpPr>
        <p:grpSpPr bwMode="auto">
          <a:xfrm>
            <a:off x="684213" y="3508375"/>
            <a:ext cx="7454900" cy="3349625"/>
            <a:chOff x="385" y="2024"/>
            <a:chExt cx="4696" cy="2110"/>
          </a:xfrm>
        </p:grpSpPr>
        <p:sp>
          <p:nvSpPr>
            <p:cNvPr id="300037" name="AutoShape 5"/>
            <p:cNvSpPr>
              <a:spLocks noChangeArrowheads="1"/>
            </p:cNvSpPr>
            <p:nvPr/>
          </p:nvSpPr>
          <p:spPr bwMode="auto">
            <a:xfrm>
              <a:off x="385" y="2024"/>
              <a:ext cx="772" cy="2110"/>
            </a:xfrm>
            <a:prstGeom prst="cube">
              <a:avLst>
                <a:gd name="adj" fmla="val 2500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0038" name="Group 6"/>
            <p:cNvGrpSpPr/>
            <p:nvPr/>
          </p:nvGrpSpPr>
          <p:grpSpPr bwMode="auto">
            <a:xfrm>
              <a:off x="1248" y="2840"/>
              <a:ext cx="590" cy="520"/>
              <a:chOff x="1247" y="2840"/>
              <a:chExt cx="590" cy="520"/>
            </a:xfrm>
          </p:grpSpPr>
          <p:grpSp>
            <p:nvGrpSpPr>
              <p:cNvPr id="300039" name="Group 7"/>
              <p:cNvGrpSpPr/>
              <p:nvPr/>
            </p:nvGrpSpPr>
            <p:grpSpPr bwMode="auto">
              <a:xfrm>
                <a:off x="1247" y="2840"/>
                <a:ext cx="590" cy="520"/>
                <a:chOff x="1280" y="2904"/>
                <a:chExt cx="398" cy="496"/>
              </a:xfrm>
            </p:grpSpPr>
            <p:sp>
              <p:nvSpPr>
                <p:cNvPr id="300040" name="AutoShape 8"/>
                <p:cNvSpPr>
                  <a:spLocks noChangeArrowheads="1"/>
                </p:cNvSpPr>
                <p:nvPr/>
              </p:nvSpPr>
              <p:spPr bwMode="auto">
                <a:xfrm>
                  <a:off x="1280" y="2904"/>
                  <a:ext cx="398" cy="496"/>
                </a:xfrm>
                <a:prstGeom prst="cube">
                  <a:avLst>
                    <a:gd name="adj"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1" name="Text Box 9"/>
                <p:cNvSpPr txBox="1">
                  <a:spLocks noChangeArrowheads="1"/>
                </p:cNvSpPr>
                <p:nvPr/>
              </p:nvSpPr>
              <p:spPr bwMode="auto">
                <a:xfrm>
                  <a:off x="1292" y="3074"/>
                  <a:ext cx="318"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endParaRPr kumimoji="1" lang="zh-CN" altLang="zh-CN" sz="2400">
                    <a:latin typeface="Times New Roman" panose="02020603050405020304" charset="0"/>
                  </a:endParaRPr>
                </a:p>
              </p:txBody>
            </p:sp>
          </p:grpSp>
          <p:sp>
            <p:nvSpPr>
              <p:cNvPr id="300042" name="Text Box 10"/>
              <p:cNvSpPr txBox="1">
                <a:spLocks noChangeArrowheads="1"/>
              </p:cNvSpPr>
              <p:nvPr/>
            </p:nvSpPr>
            <p:spPr bwMode="auto">
              <a:xfrm>
                <a:off x="1247" y="2931"/>
                <a:ext cx="48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1" lang="en-US" altLang="zh-CN" sz="2000" dirty="0">
                    <a:latin typeface="Times New Roman" panose="02020603050405020304" charset="0"/>
                  </a:rPr>
                  <a:t>S</a:t>
                </a:r>
                <a:r>
                  <a:rPr kumimoji="1" lang="en-US" altLang="zh-CN" sz="2000" baseline="-25000" dirty="0">
                    <a:latin typeface="Times New Roman" panose="02020603050405020304" charset="0"/>
                  </a:rPr>
                  <a:t>1</a:t>
                </a:r>
                <a:r>
                  <a:rPr kumimoji="1" lang="en-US" altLang="zh-CN" sz="2000" dirty="0">
                    <a:latin typeface="Times New Roman" panose="02020603050405020304" charset="0"/>
                  </a:rPr>
                  <a:t>=2</a:t>
                </a:r>
                <a:endParaRPr kumimoji="1" lang="en-US" altLang="zh-CN" sz="2000" dirty="0">
                  <a:latin typeface="Times New Roman" panose="02020603050405020304" charset="0"/>
                </a:endParaRPr>
              </a:p>
              <a:p>
                <a:r>
                  <a:rPr kumimoji="1" lang="en-US" altLang="zh-CN" sz="2000" dirty="0">
                    <a:latin typeface="Times New Roman" panose="02020603050405020304" charset="0"/>
                  </a:rPr>
                  <a:t>v</a:t>
                </a:r>
                <a:r>
                  <a:rPr kumimoji="1" lang="en-US" altLang="zh-CN" sz="2000" baseline="-25000" dirty="0">
                    <a:latin typeface="Times New Roman" panose="02020603050405020304" charset="0"/>
                  </a:rPr>
                  <a:t>1</a:t>
                </a:r>
                <a:r>
                  <a:rPr kumimoji="1" lang="en-US" altLang="zh-CN" sz="2000" dirty="0">
                    <a:latin typeface="Times New Roman" panose="02020603050405020304" charset="0"/>
                  </a:rPr>
                  <a:t>=3</a:t>
                </a:r>
                <a:endParaRPr kumimoji="1" lang="en-US" altLang="zh-CN" sz="2000" dirty="0">
                  <a:latin typeface="Times New Roman" panose="02020603050405020304" charset="0"/>
                </a:endParaRPr>
              </a:p>
            </p:txBody>
          </p:sp>
        </p:grpSp>
        <p:grpSp>
          <p:nvGrpSpPr>
            <p:cNvPr id="300043" name="Group 11"/>
            <p:cNvGrpSpPr/>
            <p:nvPr/>
          </p:nvGrpSpPr>
          <p:grpSpPr bwMode="auto">
            <a:xfrm>
              <a:off x="2019" y="2636"/>
              <a:ext cx="544" cy="701"/>
              <a:chOff x="2018" y="2636"/>
              <a:chExt cx="544" cy="701"/>
            </a:xfrm>
          </p:grpSpPr>
          <p:grpSp>
            <p:nvGrpSpPr>
              <p:cNvPr id="300044" name="Group 12"/>
              <p:cNvGrpSpPr/>
              <p:nvPr/>
            </p:nvGrpSpPr>
            <p:grpSpPr bwMode="auto">
              <a:xfrm>
                <a:off x="2018" y="2636"/>
                <a:ext cx="544" cy="701"/>
                <a:chOff x="2018" y="2795"/>
                <a:chExt cx="340" cy="633"/>
              </a:xfrm>
            </p:grpSpPr>
            <p:sp>
              <p:nvSpPr>
                <p:cNvPr id="300045" name="AutoShape 13"/>
                <p:cNvSpPr>
                  <a:spLocks noChangeArrowheads="1"/>
                </p:cNvSpPr>
                <p:nvPr/>
              </p:nvSpPr>
              <p:spPr bwMode="auto">
                <a:xfrm>
                  <a:off x="2018" y="2795"/>
                  <a:ext cx="340" cy="633"/>
                </a:xfrm>
                <a:prstGeom prst="cube">
                  <a:avLst>
                    <a:gd name="adj"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6" name="Text Box 14"/>
                <p:cNvSpPr txBox="1">
                  <a:spLocks noChangeArrowheads="1"/>
                </p:cNvSpPr>
                <p:nvPr/>
              </p:nvSpPr>
              <p:spPr bwMode="auto">
                <a:xfrm>
                  <a:off x="2018" y="3067"/>
                  <a:ext cx="272"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endParaRPr kumimoji="1" lang="zh-CN" altLang="zh-CN" sz="2400">
                    <a:latin typeface="Times New Roman" panose="02020603050405020304" charset="0"/>
                  </a:endParaRPr>
                </a:p>
              </p:txBody>
            </p:sp>
          </p:grpSp>
          <p:sp>
            <p:nvSpPr>
              <p:cNvPr id="300047" name="Text Box 15"/>
              <p:cNvSpPr txBox="1">
                <a:spLocks noChangeArrowheads="1"/>
              </p:cNvSpPr>
              <p:nvPr/>
            </p:nvSpPr>
            <p:spPr bwMode="auto">
              <a:xfrm>
                <a:off x="2018" y="2840"/>
                <a:ext cx="48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1" lang="en-US" altLang="zh-CN" sz="2000" dirty="0">
                    <a:latin typeface="Times New Roman" panose="02020603050405020304" charset="0"/>
                  </a:rPr>
                  <a:t>S</a:t>
                </a:r>
                <a:r>
                  <a:rPr kumimoji="1" lang="en-US" altLang="zh-CN" sz="2000" baseline="-25000" dirty="0">
                    <a:latin typeface="Times New Roman" panose="02020603050405020304" charset="0"/>
                  </a:rPr>
                  <a:t>2</a:t>
                </a:r>
                <a:r>
                  <a:rPr kumimoji="1" lang="en-US" altLang="zh-CN" sz="2000" dirty="0">
                    <a:latin typeface="Times New Roman" panose="02020603050405020304" charset="0"/>
                  </a:rPr>
                  <a:t>=3</a:t>
                </a:r>
                <a:endParaRPr kumimoji="1" lang="en-US" altLang="zh-CN" sz="2000" dirty="0">
                  <a:latin typeface="Times New Roman" panose="02020603050405020304" charset="0"/>
                </a:endParaRPr>
              </a:p>
              <a:p>
                <a:r>
                  <a:rPr kumimoji="1" lang="en-US" altLang="zh-CN" sz="2000" dirty="0">
                    <a:latin typeface="Times New Roman" panose="02020603050405020304" charset="0"/>
                  </a:rPr>
                  <a:t>v</a:t>
                </a:r>
                <a:r>
                  <a:rPr kumimoji="1" lang="en-US" altLang="zh-CN" sz="2000" baseline="-25000" dirty="0">
                    <a:latin typeface="Times New Roman" panose="02020603050405020304" charset="0"/>
                  </a:rPr>
                  <a:t>2</a:t>
                </a:r>
                <a:r>
                  <a:rPr kumimoji="1" lang="en-US" altLang="zh-CN" sz="2000" dirty="0">
                    <a:latin typeface="Times New Roman" panose="02020603050405020304" charset="0"/>
                  </a:rPr>
                  <a:t>=7</a:t>
                </a:r>
                <a:endParaRPr kumimoji="1" lang="en-US" altLang="zh-CN" sz="2000" dirty="0">
                  <a:latin typeface="Times New Roman" panose="02020603050405020304" charset="0"/>
                </a:endParaRPr>
              </a:p>
            </p:txBody>
          </p:sp>
        </p:grpSp>
        <p:grpSp>
          <p:nvGrpSpPr>
            <p:cNvPr id="300048" name="Group 16"/>
            <p:cNvGrpSpPr/>
            <p:nvPr/>
          </p:nvGrpSpPr>
          <p:grpSpPr bwMode="auto">
            <a:xfrm>
              <a:off x="2745" y="2319"/>
              <a:ext cx="612" cy="1024"/>
              <a:chOff x="2744" y="2319"/>
              <a:chExt cx="612" cy="1024"/>
            </a:xfrm>
          </p:grpSpPr>
          <p:grpSp>
            <p:nvGrpSpPr>
              <p:cNvPr id="300049" name="Group 17"/>
              <p:cNvGrpSpPr/>
              <p:nvPr/>
            </p:nvGrpSpPr>
            <p:grpSpPr bwMode="auto">
              <a:xfrm>
                <a:off x="2744" y="2319"/>
                <a:ext cx="612" cy="1024"/>
                <a:chOff x="2699" y="2614"/>
                <a:chExt cx="372" cy="888"/>
              </a:xfrm>
            </p:grpSpPr>
            <p:sp>
              <p:nvSpPr>
                <p:cNvPr id="300050" name="AutoShape 18"/>
                <p:cNvSpPr>
                  <a:spLocks noChangeArrowheads="1"/>
                </p:cNvSpPr>
                <p:nvPr/>
              </p:nvSpPr>
              <p:spPr bwMode="auto">
                <a:xfrm>
                  <a:off x="2699" y="2614"/>
                  <a:ext cx="372" cy="888"/>
                </a:xfrm>
                <a:prstGeom prst="cube">
                  <a:avLst>
                    <a:gd name="adj"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1" name="Text Box 19"/>
                <p:cNvSpPr txBox="1">
                  <a:spLocks noChangeArrowheads="1"/>
                </p:cNvSpPr>
                <p:nvPr/>
              </p:nvSpPr>
              <p:spPr bwMode="auto">
                <a:xfrm>
                  <a:off x="2699" y="3022"/>
                  <a:ext cx="27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endParaRPr kumimoji="1" lang="zh-CN" altLang="zh-CN" sz="2400">
                    <a:latin typeface="Times New Roman" panose="02020603050405020304" charset="0"/>
                  </a:endParaRPr>
                </a:p>
              </p:txBody>
            </p:sp>
          </p:grpSp>
          <p:sp>
            <p:nvSpPr>
              <p:cNvPr id="300052" name="Text Box 20"/>
              <p:cNvSpPr txBox="1">
                <a:spLocks noChangeArrowheads="1"/>
              </p:cNvSpPr>
              <p:nvPr/>
            </p:nvSpPr>
            <p:spPr bwMode="auto">
              <a:xfrm>
                <a:off x="2744" y="2795"/>
                <a:ext cx="48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1" lang="en-US" altLang="zh-CN" sz="2000" dirty="0">
                    <a:latin typeface="Times New Roman" panose="02020603050405020304" charset="0"/>
                  </a:rPr>
                  <a:t>S</a:t>
                </a:r>
                <a:r>
                  <a:rPr kumimoji="1" lang="en-US" altLang="zh-CN" sz="2000" baseline="-25000" dirty="0">
                    <a:latin typeface="Times New Roman" panose="02020603050405020304" charset="0"/>
                  </a:rPr>
                  <a:t>3</a:t>
                </a:r>
                <a:r>
                  <a:rPr kumimoji="1" lang="en-US" altLang="zh-CN" sz="2000" dirty="0">
                    <a:latin typeface="Times New Roman" panose="02020603050405020304" charset="0"/>
                  </a:rPr>
                  <a:t>=4</a:t>
                </a:r>
                <a:endParaRPr kumimoji="1" lang="en-US" altLang="zh-CN" sz="2000" dirty="0">
                  <a:latin typeface="Times New Roman" panose="02020603050405020304" charset="0"/>
                </a:endParaRPr>
              </a:p>
              <a:p>
                <a:r>
                  <a:rPr kumimoji="1" lang="en-US" altLang="zh-CN" sz="2000" dirty="0">
                    <a:latin typeface="Times New Roman" panose="02020603050405020304" charset="0"/>
                  </a:rPr>
                  <a:t>v</a:t>
                </a:r>
                <a:r>
                  <a:rPr kumimoji="1" lang="en-US" altLang="zh-CN" sz="2000" baseline="-25000" dirty="0">
                    <a:latin typeface="Times New Roman" panose="02020603050405020304" charset="0"/>
                  </a:rPr>
                  <a:t>3</a:t>
                </a:r>
                <a:r>
                  <a:rPr kumimoji="1" lang="en-US" altLang="zh-CN" sz="2000" dirty="0">
                    <a:latin typeface="Times New Roman" panose="02020603050405020304" charset="0"/>
                  </a:rPr>
                  <a:t>=5</a:t>
                </a:r>
                <a:endParaRPr kumimoji="1" lang="en-US" altLang="zh-CN" sz="2000" dirty="0">
                  <a:latin typeface="Times New Roman" panose="02020603050405020304" charset="0"/>
                </a:endParaRPr>
              </a:p>
            </p:txBody>
          </p:sp>
        </p:grpSp>
        <p:grpSp>
          <p:nvGrpSpPr>
            <p:cNvPr id="300053" name="Group 21"/>
            <p:cNvGrpSpPr/>
            <p:nvPr/>
          </p:nvGrpSpPr>
          <p:grpSpPr bwMode="auto">
            <a:xfrm>
              <a:off x="3561" y="2137"/>
              <a:ext cx="681" cy="1248"/>
              <a:chOff x="3560" y="2137"/>
              <a:chExt cx="681" cy="1248"/>
            </a:xfrm>
          </p:grpSpPr>
          <p:grpSp>
            <p:nvGrpSpPr>
              <p:cNvPr id="300054" name="Group 22"/>
              <p:cNvGrpSpPr/>
              <p:nvPr/>
            </p:nvGrpSpPr>
            <p:grpSpPr bwMode="auto">
              <a:xfrm>
                <a:off x="3560" y="2137"/>
                <a:ext cx="681" cy="1248"/>
                <a:chOff x="3606" y="2364"/>
                <a:chExt cx="340" cy="1052"/>
              </a:xfrm>
            </p:grpSpPr>
            <p:sp>
              <p:nvSpPr>
                <p:cNvPr id="300055" name="AutoShape 23"/>
                <p:cNvSpPr>
                  <a:spLocks noChangeArrowheads="1"/>
                </p:cNvSpPr>
                <p:nvPr/>
              </p:nvSpPr>
              <p:spPr bwMode="auto">
                <a:xfrm>
                  <a:off x="3606" y="2364"/>
                  <a:ext cx="340" cy="1052"/>
                </a:xfrm>
                <a:prstGeom prst="cube">
                  <a:avLst>
                    <a:gd name="adj"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6" name="Text Box 24"/>
                <p:cNvSpPr txBox="1">
                  <a:spLocks noChangeArrowheads="1"/>
                </p:cNvSpPr>
                <p:nvPr/>
              </p:nvSpPr>
              <p:spPr bwMode="auto">
                <a:xfrm>
                  <a:off x="3606" y="2931"/>
                  <a:ext cx="27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endParaRPr kumimoji="1" lang="zh-CN" altLang="zh-CN" sz="2400">
                    <a:latin typeface="Times New Roman" panose="02020603050405020304" charset="0"/>
                  </a:endParaRPr>
                </a:p>
              </p:txBody>
            </p:sp>
          </p:grpSp>
          <p:sp>
            <p:nvSpPr>
              <p:cNvPr id="300057" name="Text Box 25"/>
              <p:cNvSpPr txBox="1">
                <a:spLocks noChangeArrowheads="1"/>
              </p:cNvSpPr>
              <p:nvPr/>
            </p:nvSpPr>
            <p:spPr bwMode="auto">
              <a:xfrm>
                <a:off x="3560" y="2795"/>
                <a:ext cx="48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1" lang="en-US" altLang="zh-CN" sz="2000" dirty="0">
                    <a:latin typeface="Times New Roman" panose="02020603050405020304" charset="0"/>
                  </a:rPr>
                  <a:t>S</a:t>
                </a:r>
                <a:r>
                  <a:rPr kumimoji="1" lang="en-US" altLang="zh-CN" sz="2000" baseline="-25000" dirty="0">
                    <a:latin typeface="Times New Roman" panose="02020603050405020304" charset="0"/>
                  </a:rPr>
                  <a:t>4</a:t>
                </a:r>
                <a:r>
                  <a:rPr kumimoji="1" lang="en-US" altLang="zh-CN" sz="2000" dirty="0">
                    <a:latin typeface="Times New Roman" panose="02020603050405020304" charset="0"/>
                  </a:rPr>
                  <a:t>=5</a:t>
                </a:r>
                <a:endParaRPr kumimoji="1" lang="en-US" altLang="zh-CN" sz="2000" dirty="0">
                  <a:latin typeface="Times New Roman" panose="02020603050405020304" charset="0"/>
                </a:endParaRPr>
              </a:p>
              <a:p>
                <a:r>
                  <a:rPr kumimoji="1" lang="en-US" altLang="zh-CN" sz="2000" dirty="0">
                    <a:latin typeface="Times New Roman" panose="02020603050405020304" charset="0"/>
                  </a:rPr>
                  <a:t>v</a:t>
                </a:r>
                <a:r>
                  <a:rPr kumimoji="1" lang="en-US" altLang="zh-CN" sz="2000" baseline="-25000" dirty="0">
                    <a:latin typeface="Times New Roman" panose="02020603050405020304" charset="0"/>
                  </a:rPr>
                  <a:t>4</a:t>
                </a:r>
                <a:r>
                  <a:rPr kumimoji="1" lang="en-US" altLang="zh-CN" sz="2000" dirty="0">
                    <a:latin typeface="Times New Roman" panose="02020603050405020304" charset="0"/>
                  </a:rPr>
                  <a:t>=9</a:t>
                </a:r>
                <a:endParaRPr kumimoji="1" lang="en-US" altLang="zh-CN" sz="2000" dirty="0">
                  <a:latin typeface="Times New Roman" panose="02020603050405020304" charset="0"/>
                </a:endParaRPr>
              </a:p>
            </p:txBody>
          </p:sp>
        </p:grpSp>
        <p:grpSp>
          <p:nvGrpSpPr>
            <p:cNvPr id="300058" name="Group 26"/>
            <p:cNvGrpSpPr/>
            <p:nvPr/>
          </p:nvGrpSpPr>
          <p:grpSpPr bwMode="auto">
            <a:xfrm>
              <a:off x="4469" y="2409"/>
              <a:ext cx="612" cy="953"/>
              <a:chOff x="4468" y="2409"/>
              <a:chExt cx="612" cy="953"/>
            </a:xfrm>
          </p:grpSpPr>
          <p:grpSp>
            <p:nvGrpSpPr>
              <p:cNvPr id="300059" name="Group 27"/>
              <p:cNvGrpSpPr/>
              <p:nvPr/>
            </p:nvGrpSpPr>
            <p:grpSpPr bwMode="auto">
              <a:xfrm>
                <a:off x="4468" y="2409"/>
                <a:ext cx="612" cy="953"/>
                <a:chOff x="4464" y="2614"/>
                <a:chExt cx="344" cy="884"/>
              </a:xfrm>
            </p:grpSpPr>
            <p:sp>
              <p:nvSpPr>
                <p:cNvPr id="300060" name="AutoShape 28"/>
                <p:cNvSpPr>
                  <a:spLocks noChangeArrowheads="1"/>
                </p:cNvSpPr>
                <p:nvPr/>
              </p:nvSpPr>
              <p:spPr bwMode="auto">
                <a:xfrm>
                  <a:off x="4464" y="2614"/>
                  <a:ext cx="344" cy="884"/>
                </a:xfrm>
                <a:prstGeom prst="cube">
                  <a:avLst>
                    <a:gd name="adj"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61" name="Text Box 29"/>
                <p:cNvSpPr txBox="1">
                  <a:spLocks noChangeArrowheads="1"/>
                </p:cNvSpPr>
                <p:nvPr/>
              </p:nvSpPr>
              <p:spPr bwMode="auto">
                <a:xfrm>
                  <a:off x="4468" y="3022"/>
                  <a:ext cx="2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endParaRPr kumimoji="1" lang="zh-CN" altLang="zh-CN" sz="2400">
                    <a:latin typeface="Times New Roman" panose="02020603050405020304" charset="0"/>
                  </a:endParaRPr>
                </a:p>
              </p:txBody>
            </p:sp>
          </p:grpSp>
          <p:sp>
            <p:nvSpPr>
              <p:cNvPr id="300062" name="Text Box 30"/>
              <p:cNvSpPr txBox="1">
                <a:spLocks noChangeArrowheads="1"/>
              </p:cNvSpPr>
              <p:nvPr/>
            </p:nvSpPr>
            <p:spPr bwMode="auto">
              <a:xfrm>
                <a:off x="4490" y="2795"/>
                <a:ext cx="48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1" lang="en-US" altLang="zh-CN" sz="2000" dirty="0">
                    <a:latin typeface="Times New Roman" panose="02020603050405020304" charset="0"/>
                  </a:rPr>
                  <a:t>S</a:t>
                </a:r>
                <a:r>
                  <a:rPr kumimoji="1" lang="en-US" altLang="zh-CN" sz="2000" baseline="-25000" dirty="0">
                    <a:latin typeface="Times New Roman" panose="02020603050405020304" charset="0"/>
                  </a:rPr>
                  <a:t>5</a:t>
                </a:r>
                <a:r>
                  <a:rPr kumimoji="1" lang="en-US" altLang="zh-CN" sz="2000" dirty="0">
                    <a:latin typeface="Times New Roman" panose="02020603050405020304" charset="0"/>
                  </a:rPr>
                  <a:t>=4</a:t>
                </a:r>
                <a:endParaRPr kumimoji="1" lang="en-US" altLang="zh-CN" sz="2000" dirty="0">
                  <a:latin typeface="Times New Roman" panose="02020603050405020304" charset="0"/>
                </a:endParaRPr>
              </a:p>
              <a:p>
                <a:r>
                  <a:rPr kumimoji="1" lang="en-US" altLang="zh-CN" sz="2000" dirty="0">
                    <a:latin typeface="Times New Roman" panose="02020603050405020304" charset="0"/>
                  </a:rPr>
                  <a:t>v</a:t>
                </a:r>
                <a:r>
                  <a:rPr kumimoji="1" lang="en-US" altLang="zh-CN" sz="2000" baseline="-25000" dirty="0">
                    <a:latin typeface="Times New Roman" panose="02020603050405020304" charset="0"/>
                  </a:rPr>
                  <a:t>5</a:t>
                </a:r>
                <a:r>
                  <a:rPr kumimoji="1" lang="en-US" altLang="zh-CN" sz="2000" dirty="0">
                    <a:latin typeface="Times New Roman" panose="02020603050405020304" charset="0"/>
                  </a:rPr>
                  <a:t>=8</a:t>
                </a:r>
                <a:endParaRPr kumimoji="1" lang="en-US" altLang="zh-CN" sz="2000" dirty="0">
                  <a:latin typeface="Times New Roman" panose="02020603050405020304" charset="0"/>
                </a:endParaRPr>
              </a:p>
            </p:txBody>
          </p:sp>
        </p:grpSp>
      </p:grpSp>
      <p:sp>
        <p:nvSpPr>
          <p:cNvPr id="300063" name="Text Box 31"/>
          <p:cNvSpPr txBox="1">
            <a:spLocks noChangeArrowheads="1"/>
          </p:cNvSpPr>
          <p:nvPr/>
        </p:nvSpPr>
        <p:spPr bwMode="auto">
          <a:xfrm>
            <a:off x="755650" y="4508500"/>
            <a:ext cx="71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a:latin typeface="Times New Roman" panose="02020603050405020304" charset="0"/>
              </a:rPr>
              <a:t>C=9</a:t>
            </a:r>
            <a:endParaRPr kumimoji="1" lang="en-US" altLang="zh-CN" sz="2400">
              <a:latin typeface="Times New Roman" panose="02020603050405020304" charset="0"/>
            </a:endParaRP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nvSpPr>
        <p:spPr bwMode="auto">
          <a:xfrm>
            <a:off x="527050" y="1368425"/>
            <a:ext cx="7931150"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42900">
              <a:buClr>
                <a:schemeClr val="hlink"/>
              </a:buClr>
              <a:buFont typeface="Wingdings" panose="05000000000000000000" pitchFamily="2" charset="2"/>
              <a:buChar char="Ø"/>
            </a:pPr>
            <a:r>
              <a:rPr lang="zh-CN" altLang="en-US" sz="3200" b="0" dirty="0">
                <a:solidFill>
                  <a:srgbClr val="4D4D4D"/>
                </a:solidFill>
                <a:latin typeface="宋体" panose="02010600030101010101" pitchFamily="2" charset="-122"/>
                <a:ea typeface="宋体" panose="02010600030101010101" pitchFamily="2" charset="-122"/>
                <a:sym typeface="Arial" panose="020B0604020202020204" pitchFamily="34" charset="0"/>
              </a:rPr>
              <a:t>解空间</a:t>
            </a:r>
            <a:r>
              <a:rPr lang="zh-CN" altLang="en-US" sz="3200" dirty="0">
                <a:solidFill>
                  <a:schemeClr val="tx1"/>
                </a:solidFill>
                <a:latin typeface="宋体" panose="02010600030101010101" pitchFamily="2" charset="-122"/>
                <a:ea typeface="宋体" panose="02010600030101010101" pitchFamily="2" charset="-122"/>
              </a:rPr>
              <a:t>：</a:t>
            </a:r>
            <a:endParaRPr lang="zh-CN" altLang="en-US" sz="3200" dirty="0">
              <a:solidFill>
                <a:schemeClr val="tx1"/>
              </a:solidFill>
              <a:latin typeface="宋体" panose="02010600030101010101" pitchFamily="2" charset="-122"/>
              <a:ea typeface="宋体" panose="02010600030101010101" pitchFamily="2" charset="-122"/>
            </a:endParaRPr>
          </a:p>
          <a:p>
            <a:pPr indent="-342900">
              <a:buClr>
                <a:schemeClr val="tx2"/>
              </a:buClr>
              <a:buFont typeface="Wingdings" panose="05000000000000000000" pitchFamily="2" charset="2"/>
              <a:buNone/>
            </a:pPr>
            <a:r>
              <a:rPr lang="zh-CN" altLang="en-US" sz="3200" b="0" dirty="0">
                <a:solidFill>
                  <a:schemeClr val="tx1"/>
                </a:solidFill>
                <a:latin typeface="宋体" panose="02010600030101010101" pitchFamily="2" charset="-122"/>
                <a:ea typeface="宋体" panose="02010600030101010101" pitchFamily="2" charset="-122"/>
              </a:rPr>
              <a:t>    </a:t>
            </a:r>
            <a:r>
              <a:rPr lang="zh-CN" altLang="en-US" sz="3200" b="0" dirty="0">
                <a:solidFill>
                  <a:schemeClr val="tx1"/>
                </a:solidFill>
                <a:latin typeface="宋体" panose="02010600030101010101" pitchFamily="2" charset="-122"/>
                <a:ea typeface="宋体" panose="02010600030101010101" pitchFamily="2" charset="-122"/>
                <a:sym typeface="Arial" panose="020B0604020202020204" pitchFamily="34" charset="0"/>
              </a:rPr>
              <a:t>设</a:t>
            </a:r>
            <a:r>
              <a:rPr lang="zh-CN" altLang="en-US" sz="3200" b="0" dirty="0">
                <a:solidFill>
                  <a:srgbClr val="C00000"/>
                </a:solidFill>
                <a:latin typeface="宋体" panose="02010600030101010101" pitchFamily="2" charset="-122"/>
                <a:ea typeface="宋体" panose="02010600030101010101" pitchFamily="2" charset="-122"/>
                <a:sym typeface="Arial" panose="020B0604020202020204" pitchFamily="34" charset="0"/>
              </a:rPr>
              <a:t>X</a:t>
            </a:r>
            <a:r>
              <a:rPr lang="zh-CN" altLang="en-US" sz="3200" b="0" baseline="-25000" dirty="0">
                <a:solidFill>
                  <a:srgbClr val="C00000"/>
                </a:solidFill>
                <a:latin typeface="宋体" panose="02010600030101010101" pitchFamily="2" charset="-122"/>
                <a:ea typeface="宋体" panose="02010600030101010101" pitchFamily="2" charset="-122"/>
                <a:sym typeface="Arial" panose="020B0604020202020204" pitchFamily="34" charset="0"/>
              </a:rPr>
              <a:t>i</a:t>
            </a:r>
            <a:r>
              <a:rPr lang="zh-CN" altLang="en-US" sz="3200" b="0" dirty="0">
                <a:solidFill>
                  <a:srgbClr val="C00000"/>
                </a:solidFill>
                <a:latin typeface="宋体" panose="02010600030101010101" pitchFamily="2" charset="-122"/>
                <a:ea typeface="宋体" panose="02010600030101010101" pitchFamily="2" charset="-122"/>
                <a:sym typeface="Arial" panose="020B0604020202020204" pitchFamily="34" charset="0"/>
              </a:rPr>
              <a:t>表示第i件物品的取舍，1代表取，0代表舍</a:t>
            </a:r>
            <a:r>
              <a:rPr lang="zh-CN" altLang="en-US" sz="3200" b="0" dirty="0">
                <a:solidFill>
                  <a:schemeClr val="tx1"/>
                </a:solidFill>
                <a:latin typeface="宋体" panose="02010600030101010101" pitchFamily="2" charset="-122"/>
                <a:ea typeface="宋体" panose="02010600030101010101" pitchFamily="2" charset="-122"/>
                <a:sym typeface="Arial" panose="020B0604020202020204" pitchFamily="34" charset="0"/>
              </a:rPr>
              <a:t>，</a:t>
            </a:r>
            <a:r>
              <a:rPr lang="zh-CN" altLang="en-US" sz="3200" b="0" dirty="0">
                <a:solidFill>
                  <a:schemeClr val="tx1"/>
                </a:solidFill>
                <a:latin typeface="Times New Roman" panose="02020603050405020304" charset="0"/>
                <a:ea typeface="宋体" panose="02010600030101010101" pitchFamily="2" charset="-122"/>
                <a:sym typeface="Arial" panose="020B0604020202020204" pitchFamily="34" charset="0"/>
              </a:rPr>
              <a:t>搜索</a:t>
            </a:r>
            <a:r>
              <a:rPr lang="zh-CN" altLang="en-US" sz="3200" b="0" dirty="0">
                <a:solidFill>
                  <a:schemeClr val="tx1"/>
                </a:solidFill>
                <a:latin typeface="宋体" panose="02010600030101010101" pitchFamily="2" charset="-122"/>
                <a:ea typeface="宋体" panose="02010600030101010101" pitchFamily="2" charset="-122"/>
                <a:sym typeface="Arial" panose="020B0604020202020204" pitchFamily="34" charset="0"/>
              </a:rPr>
              <a:t>的空间为n元一维数组</a:t>
            </a:r>
            <a:r>
              <a:rPr lang="zh-CN" altLang="en-US" sz="3200" b="0" dirty="0">
                <a:solidFill>
                  <a:srgbClr val="C00000"/>
                </a:solidFill>
                <a:latin typeface="宋体" panose="02010600030101010101" pitchFamily="2" charset="-122"/>
                <a:ea typeface="宋体" panose="02010600030101010101" pitchFamily="2" charset="-122"/>
                <a:sym typeface="Arial" panose="020B0604020202020204" pitchFamily="34" charset="0"/>
              </a:rPr>
              <a:t>（X</a:t>
            </a:r>
            <a:r>
              <a:rPr lang="zh-CN" altLang="en-US" sz="3200" b="0" baseline="-25000" dirty="0">
                <a:solidFill>
                  <a:srgbClr val="C00000"/>
                </a:solidFill>
                <a:latin typeface="宋体" panose="02010600030101010101" pitchFamily="2" charset="-122"/>
                <a:ea typeface="宋体" panose="02010600030101010101" pitchFamily="2" charset="-122"/>
                <a:sym typeface="Arial" panose="020B0604020202020204" pitchFamily="34" charset="0"/>
              </a:rPr>
              <a:t>1</a:t>
            </a:r>
            <a:r>
              <a:rPr lang="zh-CN" altLang="en-US" sz="3200" b="0" dirty="0">
                <a:solidFill>
                  <a:srgbClr val="C00000"/>
                </a:solidFill>
                <a:latin typeface="宋体" panose="02010600030101010101" pitchFamily="2" charset="-122"/>
                <a:ea typeface="宋体" panose="02010600030101010101" pitchFamily="2" charset="-122"/>
                <a:sym typeface="Arial" panose="020B0604020202020204" pitchFamily="34" charset="0"/>
              </a:rPr>
              <a:t>,X</a:t>
            </a:r>
            <a:r>
              <a:rPr lang="zh-CN" altLang="en-US" sz="3200" b="0" baseline="-25000" dirty="0">
                <a:solidFill>
                  <a:srgbClr val="C00000"/>
                </a:solidFill>
                <a:latin typeface="宋体" panose="02010600030101010101" pitchFamily="2" charset="-122"/>
                <a:ea typeface="宋体" panose="02010600030101010101" pitchFamily="2" charset="-122"/>
                <a:sym typeface="Arial" panose="020B0604020202020204" pitchFamily="34" charset="0"/>
              </a:rPr>
              <a:t>2</a:t>
            </a:r>
            <a:r>
              <a:rPr lang="zh-CN" altLang="en-US" sz="3200" b="0" dirty="0">
                <a:solidFill>
                  <a:srgbClr val="C00000"/>
                </a:solidFill>
                <a:latin typeface="宋体" panose="02010600030101010101" pitchFamily="2" charset="-122"/>
                <a:ea typeface="宋体" panose="02010600030101010101" pitchFamily="2" charset="-122"/>
                <a:sym typeface="Arial" panose="020B0604020202020204" pitchFamily="34" charset="0"/>
              </a:rPr>
              <a:t>,X</a:t>
            </a:r>
            <a:r>
              <a:rPr lang="zh-CN" altLang="en-US" sz="3200" b="0" baseline="-25000" dirty="0">
                <a:solidFill>
                  <a:srgbClr val="C00000"/>
                </a:solidFill>
                <a:latin typeface="宋体" panose="02010600030101010101" pitchFamily="2" charset="-122"/>
                <a:ea typeface="宋体" panose="02010600030101010101" pitchFamily="2" charset="-122"/>
                <a:sym typeface="Arial" panose="020B0604020202020204" pitchFamily="34" charset="0"/>
              </a:rPr>
              <a:t>3</a:t>
            </a:r>
            <a:r>
              <a:rPr lang="zh-CN" altLang="en-US" sz="3200" b="0" dirty="0">
                <a:solidFill>
                  <a:srgbClr val="C00000"/>
                </a:solidFill>
                <a:latin typeface="宋体" panose="02010600030101010101" pitchFamily="2" charset="-122"/>
                <a:ea typeface="宋体" panose="02010600030101010101" pitchFamily="2" charset="-122"/>
                <a:sym typeface="Arial" panose="020B0604020202020204" pitchFamily="34" charset="0"/>
              </a:rPr>
              <a:t>,……，X</a:t>
            </a:r>
            <a:r>
              <a:rPr lang="zh-CN" altLang="en-US" sz="3200" b="0" baseline="-25000" dirty="0">
                <a:solidFill>
                  <a:srgbClr val="C00000"/>
                </a:solidFill>
                <a:latin typeface="宋体" panose="02010600030101010101" pitchFamily="2" charset="-122"/>
                <a:ea typeface="宋体" panose="02010600030101010101" pitchFamily="2" charset="-122"/>
                <a:sym typeface="Arial" panose="020B0604020202020204" pitchFamily="34" charset="0"/>
              </a:rPr>
              <a:t>n</a:t>
            </a:r>
            <a:r>
              <a:rPr lang="zh-CN" altLang="en-US" sz="3200" b="0" dirty="0">
                <a:solidFill>
                  <a:srgbClr val="C00000"/>
                </a:solidFill>
                <a:latin typeface="宋体" panose="02010600030101010101" pitchFamily="2" charset="-122"/>
                <a:ea typeface="宋体" panose="02010600030101010101" pitchFamily="2" charset="-122"/>
                <a:sym typeface="Arial" panose="020B0604020202020204" pitchFamily="34" charset="0"/>
              </a:rPr>
              <a:t>）</a:t>
            </a:r>
            <a:endParaRPr lang="zh-CN" altLang="en-US" sz="2100" dirty="0">
              <a:solidFill>
                <a:srgbClr val="C00000"/>
              </a:solidFill>
              <a:latin typeface="宋体" panose="02010600030101010101" pitchFamily="2" charset="-122"/>
              <a:ea typeface="宋体" panose="02010600030101010101" pitchFamily="2" charset="-122"/>
            </a:endParaRPr>
          </a:p>
        </p:txBody>
      </p:sp>
      <p:sp>
        <p:nvSpPr>
          <p:cNvPr id="2" name="Rectangle 4"/>
          <p:cNvSpPr>
            <a:spLocks noGrp="1" noChangeArrowheads="1"/>
          </p:cNvSpPr>
          <p:nvPr/>
        </p:nvSpPr>
        <p:spPr bwMode="auto">
          <a:xfrm>
            <a:off x="527050" y="3584575"/>
            <a:ext cx="9157518" cy="272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42900">
              <a:buClr>
                <a:schemeClr val="hlink"/>
              </a:buClr>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sym typeface="Arial" panose="020B0604020202020204" pitchFamily="34" charset="0"/>
              </a:rPr>
              <a:t>取值范围</a:t>
            </a:r>
            <a:r>
              <a:rPr lang="zh-CN" altLang="en-US" sz="3200" dirty="0">
                <a:latin typeface="宋体" panose="02010600030101010101" pitchFamily="2" charset="-122"/>
                <a:ea typeface="宋体" panose="02010600030101010101" pitchFamily="2" charset="-122"/>
              </a:rPr>
              <a:t>：</a:t>
            </a:r>
            <a:endParaRPr lang="zh-CN" altLang="en-US" sz="3200" dirty="0">
              <a:latin typeface="宋体" panose="02010600030101010101" pitchFamily="2" charset="-122"/>
              <a:ea typeface="宋体" panose="02010600030101010101" pitchFamily="2" charset="-122"/>
            </a:endParaRPr>
          </a:p>
          <a:p>
            <a:pPr>
              <a:buClr>
                <a:schemeClr val="hlink"/>
              </a:buClr>
            </a:pPr>
            <a:r>
              <a:rPr lang="en-US" altLang="zh-CN" sz="3200" dirty="0">
                <a:latin typeface="宋体" panose="02010600030101010101" pitchFamily="2" charset="-122"/>
                <a:ea typeface="宋体" panose="02010600030101010101" pitchFamily="2" charset="-122"/>
                <a:sym typeface="Arial" panose="020B0604020202020204" pitchFamily="34" charset="0"/>
              </a:rPr>
              <a:t>(</a:t>
            </a:r>
            <a:r>
              <a:rPr lang="zh-CN" altLang="en-US" sz="3200" dirty="0">
                <a:latin typeface="宋体" panose="02010600030101010101" pitchFamily="2" charset="-122"/>
                <a:ea typeface="宋体" panose="02010600030101010101" pitchFamily="2" charset="-122"/>
                <a:sym typeface="Arial" panose="020B0604020202020204" pitchFamily="34" charset="0"/>
              </a:rPr>
              <a:t>0，0，0……，0，0</a:t>
            </a:r>
            <a:r>
              <a:rPr lang="en-US" altLang="zh-CN" sz="3200" dirty="0">
                <a:latin typeface="宋体" panose="02010600030101010101" pitchFamily="2" charset="-122"/>
                <a:ea typeface="宋体" panose="02010600030101010101" pitchFamily="2" charset="-122"/>
                <a:sym typeface="Arial" panose="020B0604020202020204" pitchFamily="34" charset="0"/>
              </a:rPr>
              <a:t>)</a:t>
            </a:r>
            <a:r>
              <a:rPr lang="zh-CN" altLang="en-US" sz="3200" dirty="0">
                <a:latin typeface="宋体" panose="02010600030101010101" pitchFamily="2" charset="-122"/>
                <a:ea typeface="宋体" panose="02010600030101010101" pitchFamily="2" charset="-122"/>
                <a:sym typeface="Arial" panose="020B0604020202020204" pitchFamily="34" charset="0"/>
              </a:rPr>
              <a:t>，</a:t>
            </a:r>
            <a:r>
              <a:rPr lang="en-US" altLang="zh-CN" sz="3200" dirty="0">
                <a:latin typeface="宋体" panose="02010600030101010101" pitchFamily="2" charset="-122"/>
                <a:ea typeface="宋体" panose="02010600030101010101" pitchFamily="2" charset="-122"/>
                <a:sym typeface="Arial" panose="020B0604020202020204" pitchFamily="34" charset="0"/>
              </a:rPr>
              <a:t>(</a:t>
            </a:r>
            <a:r>
              <a:rPr lang="zh-CN" altLang="en-US" sz="3200" dirty="0">
                <a:latin typeface="宋体" panose="02010600030101010101" pitchFamily="2" charset="-122"/>
                <a:ea typeface="宋体" panose="02010600030101010101" pitchFamily="2" charset="-122"/>
                <a:sym typeface="Arial" panose="020B0604020202020204" pitchFamily="34" charset="0"/>
              </a:rPr>
              <a:t>0，0，0……，0，1</a:t>
            </a:r>
            <a:r>
              <a:rPr lang="en-US" altLang="zh-CN" sz="3200" dirty="0">
                <a:latin typeface="宋体" panose="02010600030101010101" pitchFamily="2" charset="-122"/>
                <a:ea typeface="宋体" panose="02010600030101010101" pitchFamily="2" charset="-122"/>
                <a:sym typeface="Arial" panose="020B0604020202020204" pitchFamily="34" charset="0"/>
              </a:rPr>
              <a:t>)</a:t>
            </a:r>
            <a:r>
              <a:rPr lang="zh-CN" altLang="en-US" sz="3200" dirty="0">
                <a:latin typeface="宋体" panose="02010600030101010101" pitchFamily="2" charset="-122"/>
                <a:ea typeface="宋体" panose="02010600030101010101" pitchFamily="2" charset="-122"/>
                <a:sym typeface="Arial" panose="020B0604020202020204" pitchFamily="34" charset="0"/>
              </a:rPr>
              <a:t>，</a:t>
            </a:r>
            <a:endParaRPr lang="en-US" altLang="zh-CN" sz="3200" dirty="0">
              <a:latin typeface="宋体" panose="02010600030101010101" pitchFamily="2" charset="-122"/>
              <a:ea typeface="宋体" panose="02010600030101010101" pitchFamily="2" charset="-122"/>
              <a:sym typeface="Arial" panose="020B0604020202020204" pitchFamily="34" charset="0"/>
            </a:endParaRPr>
          </a:p>
          <a:p>
            <a:pPr>
              <a:buClr>
                <a:schemeClr val="hlink"/>
              </a:buClr>
            </a:pPr>
            <a:r>
              <a:rPr lang="en-US" altLang="zh-CN" sz="3200" dirty="0">
                <a:latin typeface="宋体" panose="02010600030101010101" pitchFamily="2" charset="-122"/>
                <a:ea typeface="宋体" panose="02010600030101010101" pitchFamily="2" charset="-122"/>
                <a:sym typeface="Arial" panose="020B0604020202020204" pitchFamily="34" charset="0"/>
              </a:rPr>
              <a:t>(</a:t>
            </a:r>
            <a:r>
              <a:rPr lang="zh-CN" altLang="en-US" sz="3200" dirty="0">
                <a:latin typeface="宋体" panose="02010600030101010101" pitchFamily="2" charset="-122"/>
                <a:ea typeface="宋体" panose="02010600030101010101" pitchFamily="2" charset="-122"/>
                <a:sym typeface="Arial" panose="020B0604020202020204" pitchFamily="34" charset="0"/>
              </a:rPr>
              <a:t>0，0，0……，1，0</a:t>
            </a:r>
            <a:r>
              <a:rPr lang="en-US" altLang="zh-CN" sz="3200" dirty="0">
                <a:latin typeface="宋体" panose="02010600030101010101" pitchFamily="2" charset="-122"/>
                <a:ea typeface="宋体" panose="02010600030101010101" pitchFamily="2" charset="-122"/>
                <a:sym typeface="Arial" panose="020B0604020202020204" pitchFamily="34" charset="0"/>
              </a:rPr>
              <a:t>)</a:t>
            </a:r>
            <a:r>
              <a:rPr lang="zh-CN" altLang="en-US" sz="3200" dirty="0">
                <a:latin typeface="宋体" panose="02010600030101010101" pitchFamily="2" charset="-122"/>
                <a:ea typeface="宋体" panose="02010600030101010101" pitchFamily="2" charset="-122"/>
                <a:sym typeface="Arial" panose="020B0604020202020204" pitchFamily="34" charset="0"/>
              </a:rPr>
              <a:t>，</a:t>
            </a:r>
            <a:r>
              <a:rPr lang="en-US" altLang="zh-CN" sz="3200" dirty="0">
                <a:latin typeface="宋体" panose="02010600030101010101" pitchFamily="2" charset="-122"/>
                <a:ea typeface="宋体" panose="02010600030101010101" pitchFamily="2" charset="-122"/>
                <a:sym typeface="Arial" panose="020B0604020202020204" pitchFamily="34" charset="0"/>
              </a:rPr>
              <a:t>(</a:t>
            </a:r>
            <a:r>
              <a:rPr lang="zh-CN" altLang="en-US" sz="3200" dirty="0">
                <a:latin typeface="宋体" panose="02010600030101010101" pitchFamily="2" charset="-122"/>
                <a:ea typeface="宋体" panose="02010600030101010101" pitchFamily="2" charset="-122"/>
                <a:sym typeface="Arial" panose="020B0604020202020204" pitchFamily="34" charset="0"/>
              </a:rPr>
              <a:t>0，0，0……，1，1</a:t>
            </a:r>
            <a:r>
              <a:rPr lang="en-US" altLang="zh-CN" sz="3200" dirty="0">
                <a:latin typeface="宋体" panose="02010600030101010101" pitchFamily="2" charset="-122"/>
                <a:ea typeface="宋体" panose="02010600030101010101" pitchFamily="2" charset="-122"/>
                <a:sym typeface="Arial" panose="020B0604020202020204" pitchFamily="34" charset="0"/>
              </a:rPr>
              <a:t>)</a:t>
            </a:r>
            <a:r>
              <a:rPr lang="zh-CN" altLang="en-US" sz="3200" dirty="0">
                <a:latin typeface="宋体" panose="02010600030101010101" pitchFamily="2" charset="-122"/>
                <a:ea typeface="宋体" panose="02010600030101010101" pitchFamily="2" charset="-122"/>
                <a:sym typeface="Arial" panose="020B0604020202020204" pitchFamily="34" charset="0"/>
              </a:rPr>
              <a:t>，</a:t>
            </a:r>
            <a:endParaRPr lang="en-US" altLang="zh-CN" sz="3200" dirty="0">
              <a:latin typeface="宋体" panose="02010600030101010101" pitchFamily="2" charset="-122"/>
              <a:ea typeface="宋体" panose="02010600030101010101" pitchFamily="2" charset="-122"/>
              <a:sym typeface="Arial" panose="020B0604020202020204" pitchFamily="34" charset="0"/>
            </a:endParaRPr>
          </a:p>
          <a:p>
            <a:pPr>
              <a:buClr>
                <a:schemeClr val="hlink"/>
              </a:buClr>
            </a:pPr>
            <a:r>
              <a:rPr lang="zh-CN" altLang="en-US" sz="3200" dirty="0">
                <a:latin typeface="宋体" panose="02010600030101010101" pitchFamily="2" charset="-122"/>
                <a:ea typeface="宋体" panose="02010600030101010101" pitchFamily="2" charset="-122"/>
                <a:sym typeface="Arial" panose="020B0604020202020204" pitchFamily="34" charset="0"/>
              </a:rPr>
              <a:t>……，</a:t>
            </a:r>
            <a:endParaRPr lang="en-US" altLang="zh-CN" sz="3200" dirty="0">
              <a:latin typeface="宋体" panose="02010600030101010101" pitchFamily="2" charset="-122"/>
              <a:ea typeface="宋体" panose="02010600030101010101" pitchFamily="2" charset="-122"/>
              <a:sym typeface="Arial" panose="020B0604020202020204" pitchFamily="34" charset="0"/>
            </a:endParaRPr>
          </a:p>
          <a:p>
            <a:pPr>
              <a:buClr>
                <a:schemeClr val="hlink"/>
              </a:buClr>
            </a:pPr>
            <a:r>
              <a:rPr lang="en-US" altLang="zh-CN" sz="3200" dirty="0">
                <a:latin typeface="宋体" panose="02010600030101010101" pitchFamily="2" charset="-122"/>
                <a:ea typeface="宋体" panose="02010600030101010101" pitchFamily="2" charset="-122"/>
                <a:sym typeface="Arial" panose="020B0604020202020204" pitchFamily="34" charset="0"/>
              </a:rPr>
              <a:t>(</a:t>
            </a:r>
            <a:r>
              <a:rPr lang="zh-CN" altLang="en-US" sz="3200" dirty="0">
                <a:latin typeface="宋体" panose="02010600030101010101" pitchFamily="2" charset="-122"/>
                <a:ea typeface="宋体" panose="02010600030101010101" pitchFamily="2" charset="-122"/>
                <a:sym typeface="Arial" panose="020B0604020202020204" pitchFamily="34" charset="0"/>
              </a:rPr>
              <a:t>1，1，1……，1，1</a:t>
            </a:r>
            <a:r>
              <a:rPr lang="en-US" altLang="zh-CN" sz="3200" dirty="0">
                <a:latin typeface="宋体" panose="02010600030101010101" pitchFamily="2" charset="-122"/>
                <a:ea typeface="宋体" panose="02010600030101010101" pitchFamily="2" charset="-122"/>
                <a:sym typeface="Arial" panose="020B0604020202020204" pitchFamily="34" charset="0"/>
              </a:rPr>
              <a:t>)</a:t>
            </a:r>
            <a:r>
              <a:rPr lang="zh-CN" altLang="en-US" sz="3200" dirty="0">
                <a:latin typeface="宋体" panose="02010600030101010101" pitchFamily="2" charset="-122"/>
                <a:ea typeface="宋体" panose="02010600030101010101" pitchFamily="2" charset="-122"/>
                <a:sym typeface="Arial" panose="020B0604020202020204" pitchFamily="34" charset="0"/>
              </a:rPr>
              <a:t>。</a:t>
            </a:r>
            <a:endParaRPr lang="zh-CN" altLang="en-US" sz="3200" dirty="0">
              <a:latin typeface="宋体" panose="02010600030101010101" pitchFamily="2" charset="-122"/>
              <a:ea typeface="宋体" panose="02010600030101010101" pitchFamily="2" charset="-122"/>
              <a:sym typeface="Arial" panose="020B0604020202020204" pitchFamily="34" charset="0"/>
            </a:endParaRPr>
          </a:p>
        </p:txBody>
      </p:sp>
      <p:sp>
        <p:nvSpPr>
          <p:cNvPr id="6" name="标题 1"/>
          <p:cNvSpPr txBox="1"/>
          <p:nvPr/>
        </p:nvSpPr>
        <p:spPr>
          <a:xfrm>
            <a:off x="685800" y="609600"/>
            <a:ext cx="7772400" cy="1143000"/>
          </a:xfrm>
          <a:prstGeom prst="rect">
            <a:avLst/>
          </a:prstGeom>
        </p:spPr>
        <p:txBody>
          <a:bodyPr/>
          <a:lst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2pPr>
            <a:lvl3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3pPr>
            <a:lvl4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4pPr>
            <a:lvl5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9pPr>
          </a:lstStyle>
          <a:p>
            <a:r>
              <a:rPr lang="en-US" altLang="zh-CN" dirty="0"/>
              <a:t>0-1</a:t>
            </a:r>
            <a:r>
              <a:rPr lang="zh-CN" altLang="en-US" dirty="0"/>
              <a:t>背包问题</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nvSpPr>
        <p:spPr bwMode="auto">
          <a:xfrm>
            <a:off x="604838" y="1479749"/>
            <a:ext cx="8240712" cy="1720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42900">
              <a:buClr>
                <a:schemeClr val="hlink"/>
              </a:buClr>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sym typeface="Arial" panose="020B0604020202020204" pitchFamily="34" charset="0"/>
              </a:rPr>
              <a:t>解空间图示</a:t>
            </a:r>
            <a:r>
              <a:rPr lang="zh-CN" altLang="en-US" sz="3200" dirty="0">
                <a:latin typeface="宋体" panose="02010600030101010101" pitchFamily="2" charset="-122"/>
                <a:ea typeface="宋体" panose="02010600030101010101" pitchFamily="2" charset="-122"/>
              </a:rPr>
              <a:t>：</a:t>
            </a:r>
            <a:endParaRPr lang="zh-CN" altLang="en-US" sz="3200" dirty="0">
              <a:latin typeface="宋体" panose="02010600030101010101" pitchFamily="2" charset="-122"/>
              <a:ea typeface="宋体" panose="02010600030101010101" pitchFamily="2" charset="-122"/>
            </a:endParaRPr>
          </a:p>
          <a:p>
            <a:pPr>
              <a:buClr>
                <a:schemeClr val="hlink"/>
              </a:buClr>
            </a:pPr>
            <a:r>
              <a:rPr lang="zh-CN" altLang="en-US" sz="3200" dirty="0">
                <a:latin typeface="宋体" panose="02010600030101010101" pitchFamily="2" charset="-122"/>
                <a:ea typeface="宋体" panose="02010600030101010101" pitchFamily="2" charset="-122"/>
              </a:rPr>
              <a:t>以3个物品为例,解(0,1,0)表示(不取物品0,取物品1,不取物品2)</a:t>
            </a:r>
            <a:endParaRPr lang="zh-CN" altLang="en-US" sz="3200" dirty="0">
              <a:latin typeface="宋体" panose="02010600030101010101" pitchFamily="2" charset="-122"/>
              <a:ea typeface="宋体" panose="02010600030101010101" pitchFamily="2" charset="-122"/>
            </a:endParaRPr>
          </a:p>
        </p:txBody>
      </p:sp>
      <p:grpSp>
        <p:nvGrpSpPr>
          <p:cNvPr id="8197" name="Group 4"/>
          <p:cNvGrpSpPr/>
          <p:nvPr/>
        </p:nvGrpSpPr>
        <p:grpSpPr bwMode="auto">
          <a:xfrm>
            <a:off x="2114550" y="3200400"/>
            <a:ext cx="4371975" cy="2746375"/>
            <a:chOff x="0" y="0"/>
            <a:chExt cx="6884" cy="4325"/>
          </a:xfrm>
        </p:grpSpPr>
        <p:sp>
          <p:nvSpPr>
            <p:cNvPr id="2" name="Oval 5"/>
            <p:cNvSpPr>
              <a:spLocks noChangeArrowheads="1"/>
            </p:cNvSpPr>
            <p:nvPr/>
          </p:nvSpPr>
          <p:spPr bwMode="auto">
            <a:xfrm>
              <a:off x="3514" y="0"/>
              <a:ext cx="840" cy="840"/>
            </a:xfrm>
            <a:prstGeom prst="ellipse">
              <a:avLst/>
            </a:prstGeom>
            <a:gradFill rotWithShape="0">
              <a:gsLst>
                <a:gs pos="0">
                  <a:schemeClr val="bg1"/>
                </a:gs>
                <a:gs pos="50000">
                  <a:srgbClr val="CCECFF"/>
                </a:gs>
                <a:gs pos="100000">
                  <a:schemeClr val="bg1"/>
                </a:gs>
              </a:gsLst>
              <a:lin ang="5400000" scaled="1"/>
            </a:gra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a:solidFill>
                    <a:schemeClr val="tx1"/>
                  </a:solidFill>
                  <a:latin typeface="Arial" panose="020B0604020202020204" pitchFamily="34" charset="0"/>
                  <a:ea typeface="宋体" panose="02010600030101010101" pitchFamily="2" charset="-122"/>
                </a:rPr>
                <a:t>root</a:t>
              </a:r>
              <a:endParaRPr lang="zh-CN" altLang="en-US">
                <a:solidFill>
                  <a:schemeClr val="tx1"/>
                </a:solidFill>
                <a:latin typeface="Arial" panose="020B0604020202020204" pitchFamily="34" charset="0"/>
                <a:ea typeface="宋体" panose="02010600030101010101" pitchFamily="2" charset="-122"/>
              </a:endParaRPr>
            </a:p>
          </p:txBody>
        </p:sp>
        <p:cxnSp>
          <p:nvCxnSpPr>
            <p:cNvPr id="8199" name="AutoShape 6"/>
            <p:cNvCxnSpPr>
              <a:cxnSpLocks noChangeShapeType="1"/>
            </p:cNvCxnSpPr>
            <p:nvPr/>
          </p:nvCxnSpPr>
          <p:spPr bwMode="auto">
            <a:xfrm>
              <a:off x="4231" y="717"/>
              <a:ext cx="849" cy="489"/>
            </a:xfrm>
            <a:prstGeom prst="straightConnector1">
              <a:avLst/>
            </a:prstGeom>
            <a:noFill/>
            <a:ln w="31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Oval 7"/>
            <p:cNvSpPr>
              <a:spLocks noChangeArrowheads="1"/>
            </p:cNvSpPr>
            <p:nvPr/>
          </p:nvSpPr>
          <p:spPr bwMode="auto">
            <a:xfrm>
              <a:off x="4957" y="1083"/>
              <a:ext cx="842" cy="840"/>
            </a:xfrm>
            <a:prstGeom prst="ellipse">
              <a:avLst/>
            </a:prstGeom>
            <a:gradFill rotWithShape="0">
              <a:gsLst>
                <a:gs pos="0">
                  <a:schemeClr val="bg1"/>
                </a:gs>
                <a:gs pos="50000">
                  <a:srgbClr val="CCECFF"/>
                </a:gs>
                <a:gs pos="100000">
                  <a:schemeClr val="bg1"/>
                </a:gs>
              </a:gsLst>
              <a:lin ang="5400000" scaled="1"/>
            </a:gra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a:solidFill>
                    <a:schemeClr val="tx1"/>
                  </a:solidFill>
                  <a:latin typeface="Arial" panose="020B0604020202020204" pitchFamily="34" charset="0"/>
                  <a:ea typeface="宋体" panose="02010600030101010101" pitchFamily="2" charset="-122"/>
                </a:rPr>
                <a:t>1</a:t>
              </a:r>
              <a:endParaRPr lang="zh-CN" altLang="en-US">
                <a:solidFill>
                  <a:schemeClr val="tx1"/>
                </a:solidFill>
                <a:latin typeface="Arial" panose="020B0604020202020204" pitchFamily="34" charset="0"/>
                <a:ea typeface="宋体" panose="02010600030101010101" pitchFamily="2" charset="-122"/>
              </a:endParaRPr>
            </a:p>
          </p:txBody>
        </p:sp>
        <p:sp>
          <p:nvSpPr>
            <p:cNvPr id="8201" name="Oval 8"/>
            <p:cNvSpPr>
              <a:spLocks noChangeArrowheads="1"/>
            </p:cNvSpPr>
            <p:nvPr/>
          </p:nvSpPr>
          <p:spPr bwMode="auto">
            <a:xfrm>
              <a:off x="2189" y="1083"/>
              <a:ext cx="843" cy="840"/>
            </a:xfrm>
            <a:prstGeom prst="ellipse">
              <a:avLst/>
            </a:pr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a:solidFill>
                    <a:schemeClr val="tx1"/>
                  </a:solidFill>
                  <a:ea typeface="宋体" panose="02010600030101010101" pitchFamily="2" charset="-122"/>
                </a:rPr>
                <a:t>0</a:t>
              </a:r>
              <a:endParaRPr lang="zh-CN" altLang="en-US">
                <a:solidFill>
                  <a:schemeClr val="tx1"/>
                </a:solidFill>
                <a:ea typeface="宋体" panose="02010600030101010101" pitchFamily="2" charset="-122"/>
              </a:endParaRPr>
            </a:p>
          </p:txBody>
        </p:sp>
        <p:sp>
          <p:nvSpPr>
            <p:cNvPr id="4" name="Oval 9"/>
            <p:cNvSpPr>
              <a:spLocks noChangeArrowheads="1"/>
            </p:cNvSpPr>
            <p:nvPr/>
          </p:nvSpPr>
          <p:spPr bwMode="auto">
            <a:xfrm>
              <a:off x="1227" y="2163"/>
              <a:ext cx="842" cy="840"/>
            </a:xfrm>
            <a:prstGeom prst="ellipse">
              <a:avLst/>
            </a:prstGeom>
            <a:gradFill rotWithShape="0">
              <a:gsLst>
                <a:gs pos="0">
                  <a:schemeClr val="bg1"/>
                </a:gs>
                <a:gs pos="50000">
                  <a:srgbClr val="CCECFF"/>
                </a:gs>
                <a:gs pos="100000">
                  <a:schemeClr val="bg1"/>
                </a:gs>
              </a:gsLst>
              <a:lin ang="5400000" scaled="1"/>
            </a:gra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a:solidFill>
                    <a:schemeClr val="tx1"/>
                  </a:solidFill>
                  <a:latin typeface="Arial" panose="020B0604020202020204" pitchFamily="34" charset="0"/>
                  <a:ea typeface="宋体" panose="02010600030101010101" pitchFamily="2" charset="-122"/>
                </a:rPr>
                <a:t>0</a:t>
              </a:r>
              <a:endParaRPr lang="zh-CN" altLang="en-US">
                <a:solidFill>
                  <a:schemeClr val="tx1"/>
                </a:solidFill>
                <a:latin typeface="Arial" panose="020B0604020202020204" pitchFamily="34" charset="0"/>
                <a:ea typeface="宋体" panose="02010600030101010101" pitchFamily="2" charset="-122"/>
              </a:endParaRPr>
            </a:p>
          </p:txBody>
        </p:sp>
        <p:sp>
          <p:nvSpPr>
            <p:cNvPr id="8203" name="Oval 10"/>
            <p:cNvSpPr>
              <a:spLocks noChangeArrowheads="1"/>
            </p:cNvSpPr>
            <p:nvPr/>
          </p:nvSpPr>
          <p:spPr bwMode="auto">
            <a:xfrm>
              <a:off x="2914" y="2163"/>
              <a:ext cx="843" cy="840"/>
            </a:xfrm>
            <a:prstGeom prst="ellipse">
              <a:avLst/>
            </a:pr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a:solidFill>
                    <a:schemeClr val="tx1"/>
                  </a:solidFill>
                  <a:ea typeface="宋体" panose="02010600030101010101" pitchFamily="2" charset="-122"/>
                </a:rPr>
                <a:t>1</a:t>
              </a:r>
              <a:endParaRPr lang="zh-CN" altLang="en-US">
                <a:solidFill>
                  <a:schemeClr val="tx1"/>
                </a:solidFill>
                <a:ea typeface="宋体" panose="02010600030101010101" pitchFamily="2" charset="-122"/>
              </a:endParaRPr>
            </a:p>
          </p:txBody>
        </p:sp>
        <p:sp>
          <p:nvSpPr>
            <p:cNvPr id="5" name="Oval 11"/>
            <p:cNvSpPr>
              <a:spLocks noChangeArrowheads="1"/>
            </p:cNvSpPr>
            <p:nvPr/>
          </p:nvSpPr>
          <p:spPr bwMode="auto">
            <a:xfrm>
              <a:off x="4354" y="2163"/>
              <a:ext cx="842" cy="840"/>
            </a:xfrm>
            <a:prstGeom prst="ellipse">
              <a:avLst/>
            </a:prstGeom>
            <a:gradFill rotWithShape="0">
              <a:gsLst>
                <a:gs pos="0">
                  <a:schemeClr val="bg1"/>
                </a:gs>
                <a:gs pos="50000">
                  <a:srgbClr val="CCECFF"/>
                </a:gs>
                <a:gs pos="100000">
                  <a:schemeClr val="bg1"/>
                </a:gs>
              </a:gsLst>
              <a:lin ang="5400000" scaled="1"/>
            </a:gra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a:solidFill>
                    <a:schemeClr val="tx1"/>
                  </a:solidFill>
                  <a:latin typeface="Arial" panose="020B0604020202020204" pitchFamily="34" charset="0"/>
                  <a:ea typeface="宋体" panose="02010600030101010101" pitchFamily="2" charset="-122"/>
                </a:rPr>
                <a:t>0</a:t>
              </a:r>
              <a:endParaRPr lang="zh-CN" altLang="en-US">
                <a:solidFill>
                  <a:schemeClr val="tx1"/>
                </a:solidFill>
                <a:latin typeface="Arial" panose="020B0604020202020204" pitchFamily="34" charset="0"/>
                <a:ea typeface="宋体" panose="02010600030101010101" pitchFamily="2" charset="-122"/>
              </a:endParaRPr>
            </a:p>
          </p:txBody>
        </p:sp>
        <p:sp>
          <p:nvSpPr>
            <p:cNvPr id="8204" name="Oval 12"/>
            <p:cNvSpPr>
              <a:spLocks noChangeArrowheads="1"/>
            </p:cNvSpPr>
            <p:nvPr/>
          </p:nvSpPr>
          <p:spPr bwMode="auto">
            <a:xfrm>
              <a:off x="6042" y="2163"/>
              <a:ext cx="842" cy="840"/>
            </a:xfrm>
            <a:prstGeom prst="ellipse">
              <a:avLst/>
            </a:prstGeom>
            <a:gradFill rotWithShape="0">
              <a:gsLst>
                <a:gs pos="0">
                  <a:schemeClr val="bg1"/>
                </a:gs>
                <a:gs pos="50000">
                  <a:srgbClr val="CCECFF"/>
                </a:gs>
                <a:gs pos="100000">
                  <a:schemeClr val="bg1"/>
                </a:gs>
              </a:gsLst>
              <a:lin ang="5400000" scaled="1"/>
            </a:gra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a:solidFill>
                    <a:schemeClr val="tx1"/>
                  </a:solidFill>
                  <a:latin typeface="Arial" panose="020B0604020202020204" pitchFamily="34" charset="0"/>
                  <a:ea typeface="宋体" panose="02010600030101010101" pitchFamily="2" charset="-122"/>
                </a:rPr>
                <a:t>1</a:t>
              </a:r>
              <a:endParaRPr lang="zh-CN" altLang="en-US">
                <a:solidFill>
                  <a:schemeClr val="tx1"/>
                </a:solidFill>
                <a:latin typeface="Arial" panose="020B0604020202020204" pitchFamily="34" charset="0"/>
                <a:ea typeface="宋体" panose="02010600030101010101" pitchFamily="2" charset="-122"/>
              </a:endParaRPr>
            </a:p>
          </p:txBody>
        </p:sp>
        <p:sp>
          <p:nvSpPr>
            <p:cNvPr id="8205" name="Oval 13"/>
            <p:cNvSpPr>
              <a:spLocks noChangeArrowheads="1"/>
            </p:cNvSpPr>
            <p:nvPr/>
          </p:nvSpPr>
          <p:spPr bwMode="auto">
            <a:xfrm>
              <a:off x="25" y="3485"/>
              <a:ext cx="845" cy="840"/>
            </a:xfrm>
            <a:prstGeom prst="ellipse">
              <a:avLst/>
            </a:prstGeom>
            <a:gradFill rotWithShape="0">
              <a:gsLst>
                <a:gs pos="0">
                  <a:schemeClr val="bg1"/>
                </a:gs>
                <a:gs pos="50000">
                  <a:srgbClr val="CCECFF"/>
                </a:gs>
                <a:gs pos="100000">
                  <a:schemeClr val="bg1"/>
                </a:gs>
              </a:gsLst>
              <a:lin ang="5400000" scaled="1"/>
            </a:gra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a:solidFill>
                    <a:schemeClr val="tx1"/>
                  </a:solidFill>
                  <a:latin typeface="Arial" panose="020B0604020202020204" pitchFamily="34" charset="0"/>
                  <a:ea typeface="宋体" panose="02010600030101010101" pitchFamily="2" charset="-122"/>
                </a:rPr>
                <a:t>0</a:t>
              </a:r>
              <a:endParaRPr lang="zh-CN" altLang="en-US">
                <a:solidFill>
                  <a:schemeClr val="tx1"/>
                </a:solidFill>
                <a:latin typeface="Arial" panose="020B0604020202020204" pitchFamily="34" charset="0"/>
                <a:ea typeface="宋体" panose="02010600030101010101" pitchFamily="2" charset="-122"/>
              </a:endParaRPr>
            </a:p>
          </p:txBody>
        </p:sp>
        <p:sp>
          <p:nvSpPr>
            <p:cNvPr id="8206" name="Oval 14"/>
            <p:cNvSpPr>
              <a:spLocks noChangeArrowheads="1"/>
            </p:cNvSpPr>
            <p:nvPr/>
          </p:nvSpPr>
          <p:spPr bwMode="auto">
            <a:xfrm>
              <a:off x="1830" y="3485"/>
              <a:ext cx="842" cy="840"/>
            </a:xfrm>
            <a:prstGeom prst="ellipse">
              <a:avLst/>
            </a:prstGeom>
            <a:gradFill rotWithShape="0">
              <a:gsLst>
                <a:gs pos="0">
                  <a:schemeClr val="bg1"/>
                </a:gs>
                <a:gs pos="50000">
                  <a:srgbClr val="CCECFF"/>
                </a:gs>
                <a:gs pos="100000">
                  <a:schemeClr val="bg1"/>
                </a:gs>
              </a:gsLst>
              <a:lin ang="5400000" scaled="1"/>
            </a:gra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a:solidFill>
                    <a:schemeClr val="tx1"/>
                  </a:solidFill>
                  <a:latin typeface="Arial" panose="020B0604020202020204" pitchFamily="34" charset="0"/>
                  <a:ea typeface="宋体" panose="02010600030101010101" pitchFamily="2" charset="-122"/>
                </a:rPr>
                <a:t>1</a:t>
              </a:r>
              <a:endParaRPr lang="zh-CN" altLang="en-US">
                <a:solidFill>
                  <a:schemeClr val="tx1"/>
                </a:solidFill>
                <a:latin typeface="Arial" panose="020B0604020202020204" pitchFamily="34" charset="0"/>
                <a:ea typeface="宋体" panose="02010600030101010101" pitchFamily="2" charset="-122"/>
              </a:endParaRPr>
            </a:p>
          </p:txBody>
        </p:sp>
        <p:sp>
          <p:nvSpPr>
            <p:cNvPr id="8208" name="Oval 15"/>
            <p:cNvSpPr>
              <a:spLocks noChangeArrowheads="1"/>
            </p:cNvSpPr>
            <p:nvPr/>
          </p:nvSpPr>
          <p:spPr bwMode="auto">
            <a:xfrm>
              <a:off x="2672" y="3485"/>
              <a:ext cx="842" cy="840"/>
            </a:xfrm>
            <a:prstGeom prst="ellipse">
              <a:avLst/>
            </a:pr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a:solidFill>
                    <a:schemeClr val="tx1"/>
                  </a:solidFill>
                  <a:ea typeface="宋体" panose="02010600030101010101" pitchFamily="2" charset="-122"/>
                </a:rPr>
                <a:t>0</a:t>
              </a:r>
              <a:endParaRPr lang="zh-CN" altLang="en-US">
                <a:solidFill>
                  <a:schemeClr val="tx1"/>
                </a:solidFill>
                <a:ea typeface="宋体" panose="02010600030101010101" pitchFamily="2" charset="-122"/>
              </a:endParaRPr>
            </a:p>
          </p:txBody>
        </p:sp>
        <p:cxnSp>
          <p:nvCxnSpPr>
            <p:cNvPr id="8209" name="AutoShape 16"/>
            <p:cNvCxnSpPr>
              <a:cxnSpLocks noChangeShapeType="1"/>
            </p:cNvCxnSpPr>
            <p:nvPr/>
          </p:nvCxnSpPr>
          <p:spPr bwMode="auto">
            <a:xfrm>
              <a:off x="5676" y="1800"/>
              <a:ext cx="577" cy="488"/>
            </a:xfrm>
            <a:prstGeom prst="straightConnector1">
              <a:avLst/>
            </a:prstGeom>
            <a:noFill/>
            <a:ln w="31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0" name="AutoShape 17"/>
            <p:cNvCxnSpPr>
              <a:cxnSpLocks noChangeShapeType="1"/>
              <a:endCxn id="8203" idx="1"/>
            </p:cNvCxnSpPr>
            <p:nvPr/>
          </p:nvCxnSpPr>
          <p:spPr bwMode="auto">
            <a:xfrm>
              <a:off x="2915" y="1803"/>
              <a:ext cx="420" cy="360"/>
            </a:xfrm>
            <a:prstGeom prst="straightConnector1">
              <a:avLst/>
            </a:prstGeom>
            <a:noFill/>
            <a:ln w="31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1" name="AutoShape 18"/>
            <p:cNvCxnSpPr>
              <a:cxnSpLocks noChangeShapeType="1"/>
              <a:endCxn id="8206" idx="1"/>
            </p:cNvCxnSpPr>
            <p:nvPr/>
          </p:nvCxnSpPr>
          <p:spPr bwMode="auto">
            <a:xfrm>
              <a:off x="1833" y="3005"/>
              <a:ext cx="417" cy="480"/>
            </a:xfrm>
            <a:prstGeom prst="straightConnector1">
              <a:avLst/>
            </a:prstGeom>
            <a:noFill/>
            <a:ln w="31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2" name="AutoShape 19"/>
            <p:cNvCxnSpPr>
              <a:cxnSpLocks noChangeShapeType="1"/>
            </p:cNvCxnSpPr>
            <p:nvPr/>
          </p:nvCxnSpPr>
          <p:spPr bwMode="auto">
            <a:xfrm flipH="1">
              <a:off x="2791" y="718"/>
              <a:ext cx="847" cy="482"/>
            </a:xfrm>
            <a:prstGeom prst="straightConnector1">
              <a:avLst/>
            </a:prstGeom>
            <a:noFill/>
            <a:ln w="31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3" name="AutoShape 20"/>
            <p:cNvCxnSpPr>
              <a:cxnSpLocks noChangeShapeType="1"/>
              <a:stCxn id="8201" idx="4"/>
            </p:cNvCxnSpPr>
            <p:nvPr/>
          </p:nvCxnSpPr>
          <p:spPr bwMode="auto">
            <a:xfrm flipH="1">
              <a:off x="1832" y="1800"/>
              <a:ext cx="480" cy="485"/>
            </a:xfrm>
            <a:prstGeom prst="straightConnector1">
              <a:avLst/>
            </a:prstGeom>
            <a:noFill/>
            <a:ln w="31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4" name="AutoShape 21"/>
            <p:cNvCxnSpPr>
              <a:cxnSpLocks noChangeShapeType="1"/>
            </p:cNvCxnSpPr>
            <p:nvPr/>
          </p:nvCxnSpPr>
          <p:spPr bwMode="auto">
            <a:xfrm flipH="1">
              <a:off x="743" y="2878"/>
              <a:ext cx="605" cy="730"/>
            </a:xfrm>
            <a:prstGeom prst="straightConnector1">
              <a:avLst/>
            </a:prstGeom>
            <a:noFill/>
            <a:ln w="31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5" name="AutoShape 22"/>
            <p:cNvCxnSpPr>
              <a:cxnSpLocks noChangeShapeType="1"/>
              <a:endCxn id="8208" idx="1"/>
            </p:cNvCxnSpPr>
            <p:nvPr/>
          </p:nvCxnSpPr>
          <p:spPr bwMode="auto">
            <a:xfrm flipH="1">
              <a:off x="3093" y="2995"/>
              <a:ext cx="178" cy="490"/>
            </a:xfrm>
            <a:prstGeom prst="straightConnector1">
              <a:avLst/>
            </a:prstGeom>
            <a:noFill/>
            <a:ln w="31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6" name="AutoShape 23"/>
            <p:cNvCxnSpPr>
              <a:cxnSpLocks noChangeShapeType="1"/>
            </p:cNvCxnSpPr>
            <p:nvPr/>
          </p:nvCxnSpPr>
          <p:spPr bwMode="auto">
            <a:xfrm flipH="1">
              <a:off x="4775" y="1858"/>
              <a:ext cx="542" cy="305"/>
            </a:xfrm>
            <a:prstGeom prst="straightConnector1">
              <a:avLst/>
            </a:prstGeom>
            <a:noFill/>
            <a:ln w="31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Oval 24"/>
            <p:cNvSpPr>
              <a:spLocks noChangeArrowheads="1"/>
            </p:cNvSpPr>
            <p:nvPr/>
          </p:nvSpPr>
          <p:spPr bwMode="auto">
            <a:xfrm>
              <a:off x="1202" y="2163"/>
              <a:ext cx="842" cy="840"/>
            </a:xfrm>
            <a:prstGeom prst="ellipse">
              <a:avLst/>
            </a:prstGeom>
            <a:gradFill rotWithShape="0">
              <a:gsLst>
                <a:gs pos="0">
                  <a:schemeClr val="bg1"/>
                </a:gs>
                <a:gs pos="50000">
                  <a:srgbClr val="CCECFF"/>
                </a:gs>
                <a:gs pos="100000">
                  <a:schemeClr val="bg1"/>
                </a:gs>
              </a:gsLst>
              <a:lin ang="5400000" scaled="1"/>
            </a:gradFill>
            <a:ln w="9525"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a:solidFill>
                    <a:schemeClr val="tx1"/>
                  </a:solidFill>
                  <a:latin typeface="Arial" panose="020B0604020202020204" pitchFamily="34" charset="0"/>
                  <a:ea typeface="宋体" panose="02010600030101010101" pitchFamily="2" charset="-122"/>
                </a:rPr>
                <a:t>0</a:t>
              </a:r>
              <a:endParaRPr lang="zh-CN" altLang="en-US">
                <a:solidFill>
                  <a:schemeClr val="tx1"/>
                </a:solidFill>
                <a:latin typeface="Arial" panose="020B0604020202020204" pitchFamily="34" charset="0"/>
                <a:ea typeface="宋体" panose="02010600030101010101" pitchFamily="2" charset="-122"/>
              </a:endParaRPr>
            </a:p>
          </p:txBody>
        </p:sp>
        <p:sp>
          <p:nvSpPr>
            <p:cNvPr id="8217" name="Oval 25"/>
            <p:cNvSpPr>
              <a:spLocks noChangeArrowheads="1"/>
            </p:cNvSpPr>
            <p:nvPr/>
          </p:nvSpPr>
          <p:spPr bwMode="auto">
            <a:xfrm>
              <a:off x="0" y="3485"/>
              <a:ext cx="845" cy="840"/>
            </a:xfrm>
            <a:prstGeom prst="ellipse">
              <a:avLst/>
            </a:prstGeom>
            <a:gradFill rotWithShape="0">
              <a:gsLst>
                <a:gs pos="0">
                  <a:schemeClr val="bg1"/>
                </a:gs>
                <a:gs pos="50000">
                  <a:srgbClr val="CCECFF"/>
                </a:gs>
                <a:gs pos="100000">
                  <a:schemeClr val="bg1"/>
                </a:gs>
              </a:gsLst>
              <a:lin ang="5400000" scaled="1"/>
            </a:gradFill>
            <a:ln w="9525"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a:solidFill>
                    <a:schemeClr val="tx1"/>
                  </a:solidFill>
                  <a:latin typeface="Arial" panose="020B0604020202020204" pitchFamily="34" charset="0"/>
                  <a:ea typeface="宋体" panose="02010600030101010101" pitchFamily="2" charset="-122"/>
                </a:rPr>
                <a:t>0</a:t>
              </a:r>
              <a:endParaRPr lang="zh-CN" altLang="en-US">
                <a:solidFill>
                  <a:schemeClr val="tx1"/>
                </a:solidFill>
                <a:latin typeface="Arial" panose="020B0604020202020204" pitchFamily="34" charset="0"/>
                <a:ea typeface="宋体" panose="02010600030101010101" pitchFamily="2" charset="-122"/>
              </a:endParaRPr>
            </a:p>
          </p:txBody>
        </p:sp>
        <p:sp>
          <p:nvSpPr>
            <p:cNvPr id="8218" name="Oval 26"/>
            <p:cNvSpPr>
              <a:spLocks noChangeArrowheads="1"/>
            </p:cNvSpPr>
            <p:nvPr/>
          </p:nvSpPr>
          <p:spPr bwMode="auto">
            <a:xfrm>
              <a:off x="1805" y="3485"/>
              <a:ext cx="842" cy="840"/>
            </a:xfrm>
            <a:prstGeom prst="ellipse">
              <a:avLst/>
            </a:prstGeom>
            <a:gradFill rotWithShape="0">
              <a:gsLst>
                <a:gs pos="0">
                  <a:schemeClr val="bg1"/>
                </a:gs>
                <a:gs pos="50000">
                  <a:srgbClr val="CCECFF"/>
                </a:gs>
                <a:gs pos="100000">
                  <a:schemeClr val="bg1"/>
                </a:gs>
              </a:gsLst>
              <a:lin ang="5400000" scaled="1"/>
            </a:gradFill>
            <a:ln w="9525"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a:solidFill>
                    <a:schemeClr val="tx1"/>
                  </a:solidFill>
                  <a:latin typeface="Arial" panose="020B0604020202020204" pitchFamily="34" charset="0"/>
                  <a:ea typeface="宋体" panose="02010600030101010101" pitchFamily="2" charset="-122"/>
                </a:rPr>
                <a:t>1</a:t>
              </a:r>
              <a:endParaRPr lang="zh-CN" altLang="en-US">
                <a:solidFill>
                  <a:schemeClr val="tx1"/>
                </a:solidFill>
                <a:latin typeface="Arial" panose="020B0604020202020204" pitchFamily="34" charset="0"/>
                <a:ea typeface="宋体" panose="02010600030101010101" pitchFamily="2" charset="-122"/>
              </a:endParaRPr>
            </a:p>
          </p:txBody>
        </p:sp>
        <p:cxnSp>
          <p:nvCxnSpPr>
            <p:cNvPr id="8220" name="AutoShape 27"/>
            <p:cNvCxnSpPr>
              <a:cxnSpLocks noChangeShapeType="1"/>
            </p:cNvCxnSpPr>
            <p:nvPr/>
          </p:nvCxnSpPr>
          <p:spPr bwMode="auto">
            <a:xfrm flipH="1">
              <a:off x="719" y="2878"/>
              <a:ext cx="605" cy="730"/>
            </a:xfrm>
            <a:prstGeom prst="straightConnector1">
              <a:avLst/>
            </a:prstGeom>
            <a:noFill/>
            <a:ln w="31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 name="标题 1"/>
          <p:cNvSpPr txBox="1"/>
          <p:nvPr/>
        </p:nvSpPr>
        <p:spPr>
          <a:xfrm>
            <a:off x="685800" y="609600"/>
            <a:ext cx="7772400" cy="1143000"/>
          </a:xfrm>
          <a:prstGeom prst="rect">
            <a:avLst/>
          </a:prstGeom>
        </p:spPr>
        <p:txBody>
          <a:bodyPr/>
          <a:lst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2pPr>
            <a:lvl3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3pPr>
            <a:lvl4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4pPr>
            <a:lvl5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9pPr>
          </a:lstStyle>
          <a:p>
            <a:r>
              <a:rPr lang="en-US" altLang="zh-CN" dirty="0"/>
              <a:t>0-1</a:t>
            </a:r>
            <a:r>
              <a:rPr lang="zh-CN" altLang="en-US" dirty="0"/>
              <a:t>背包问题</a:t>
            </a:r>
            <a:endParaRPr lang="zh-CN" altLang="en-US" dirty="0"/>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735" y="2672715"/>
            <a:ext cx="3060700" cy="2306955"/>
          </a:xfrm>
          <a:prstGeom prst="rect">
            <a:avLst/>
          </a:prstGeom>
          <a:noFill/>
        </p:spPr>
        <p:txBody>
          <a:bodyPr wrap="square" rtlCol="0" anchor="t">
            <a:spAutoFit/>
            <a:scene3d>
              <a:camera prst="orthographicFront"/>
              <a:lightRig rig="threePt" dir="t"/>
            </a:scene3d>
          </a:bodyPr>
          <a:p>
            <a:pPr marL="342900" indent="-342900" fontAlgn="auto">
              <a:lnSpc>
                <a:spcPct val="150000"/>
              </a:lnSpc>
              <a:buFont typeface="Arial" panose="020B0604020202020204" pitchFamily="34" charset="0"/>
              <a:buChar char="•"/>
            </a:pPr>
            <a:r>
              <a:rPr lang="zh-CN" altLang="en-US" sz="2400" b="1" dirty="0">
                <a:solidFill>
                  <a:schemeClr val="tx1"/>
                </a:solidFill>
                <a:effectLst>
                  <a:outerShdw blurRad="38100" dist="19050" dir="2700000" algn="tl" rotWithShape="0">
                    <a:schemeClr val="dk1">
                      <a:alpha val="40000"/>
                    </a:schemeClr>
                  </a:outerShdw>
                </a:effectLst>
                <a:sym typeface="+mn-ea"/>
              </a:rPr>
              <a:t>面值为</a:t>
            </a:r>
            <a:r>
              <a:rPr lang="en-US" altLang="zh-CN" sz="2400" b="1" dirty="0">
                <a:solidFill>
                  <a:schemeClr val="tx1"/>
                </a:solidFill>
                <a:effectLst>
                  <a:outerShdw blurRad="38100" dist="19050" dir="2700000" algn="tl" rotWithShape="0">
                    <a:schemeClr val="dk1">
                      <a:alpha val="40000"/>
                    </a:schemeClr>
                  </a:outerShdw>
                </a:effectLst>
                <a:sym typeface="+mn-ea"/>
              </a:rPr>
              <a:t>1</a:t>
            </a:r>
            <a:r>
              <a:rPr lang="zh-CN" altLang="en-US" sz="2400" b="1" dirty="0">
                <a:solidFill>
                  <a:schemeClr val="tx1"/>
                </a:solidFill>
                <a:effectLst>
                  <a:outerShdw blurRad="38100" dist="19050" dir="2700000" algn="tl" rotWithShape="0">
                    <a:schemeClr val="dk1">
                      <a:alpha val="40000"/>
                    </a:schemeClr>
                  </a:outerShdw>
                </a:effectLst>
                <a:sym typeface="+mn-ea"/>
              </a:rPr>
              <a:t>元</a:t>
            </a:r>
            <a:r>
              <a:rPr lang="en-US" altLang="zh-CN" sz="2400" b="1" dirty="0">
                <a:solidFill>
                  <a:schemeClr val="tx1"/>
                </a:solidFill>
                <a:effectLst>
                  <a:outerShdw blurRad="38100" dist="19050" dir="2700000" algn="tl" rotWithShape="0">
                    <a:schemeClr val="dk1">
                      <a:alpha val="40000"/>
                    </a:schemeClr>
                  </a:outerShdw>
                </a:effectLst>
                <a:sym typeface="+mn-ea"/>
              </a:rPr>
              <a:t>,3</a:t>
            </a:r>
            <a:r>
              <a:rPr lang="zh-CN" altLang="en-US" sz="2400" b="1" dirty="0">
                <a:solidFill>
                  <a:schemeClr val="tx1"/>
                </a:solidFill>
                <a:effectLst>
                  <a:outerShdw blurRad="38100" dist="19050" dir="2700000" algn="tl" rotWithShape="0">
                    <a:schemeClr val="dk1">
                      <a:alpha val="40000"/>
                    </a:schemeClr>
                  </a:outerShdw>
                </a:effectLst>
                <a:sym typeface="+mn-ea"/>
              </a:rPr>
              <a:t>元</a:t>
            </a:r>
            <a:r>
              <a:rPr lang="en-US" altLang="zh-CN" sz="2400" b="1" dirty="0">
                <a:solidFill>
                  <a:schemeClr val="tx1"/>
                </a:solidFill>
                <a:effectLst>
                  <a:outerShdw blurRad="38100" dist="19050" dir="2700000" algn="tl" rotWithShape="0">
                    <a:schemeClr val="dk1">
                      <a:alpha val="40000"/>
                    </a:schemeClr>
                  </a:outerShdw>
                </a:effectLst>
                <a:sym typeface="+mn-ea"/>
              </a:rPr>
              <a:t>,5</a:t>
            </a:r>
            <a:r>
              <a:rPr lang="zh-CN" altLang="en-US" sz="2400" b="1" dirty="0">
                <a:solidFill>
                  <a:schemeClr val="tx1"/>
                </a:solidFill>
                <a:effectLst>
                  <a:outerShdw blurRad="38100" dist="19050" dir="2700000" algn="tl" rotWithShape="0">
                    <a:schemeClr val="dk1">
                      <a:alpha val="40000"/>
                    </a:schemeClr>
                  </a:outerShdw>
                </a:effectLst>
                <a:sym typeface="+mn-ea"/>
              </a:rPr>
              <a:t>元的硬币若干</a:t>
            </a:r>
            <a:endParaRPr lang="en-US" altLang="zh-CN" sz="2400" b="1" dirty="0">
              <a:solidFill>
                <a:schemeClr val="tx1"/>
              </a:solidFill>
              <a:effectLst>
                <a:outerShdw blurRad="38100" dist="19050" dir="2700000" algn="tl" rotWithShape="0">
                  <a:schemeClr val="dk1">
                    <a:alpha val="40000"/>
                  </a:schemeClr>
                </a:outerShdw>
              </a:effectLst>
            </a:endParaRPr>
          </a:p>
          <a:p>
            <a:pPr marL="342900" indent="-342900" fontAlgn="auto">
              <a:lnSpc>
                <a:spcPct val="150000"/>
              </a:lnSpc>
              <a:buFont typeface="Arial" panose="020B0604020202020204" pitchFamily="34" charset="0"/>
              <a:buChar char="•"/>
            </a:pPr>
            <a:r>
              <a:rPr lang="zh-CN" altLang="en-US" sz="2400" b="1" dirty="0">
                <a:solidFill>
                  <a:schemeClr val="tx1"/>
                </a:solidFill>
                <a:effectLst>
                  <a:outerShdw blurRad="38100" dist="19050" dir="2700000" algn="tl" rotWithShape="0">
                    <a:schemeClr val="dk1">
                      <a:alpha val="40000"/>
                    </a:schemeClr>
                  </a:outerShdw>
                </a:effectLst>
                <a:sym typeface="+mn-ea"/>
              </a:rPr>
              <a:t>组成总金额</a:t>
            </a:r>
            <a:r>
              <a:rPr lang="en-US" altLang="zh-CN" sz="2400" b="1" dirty="0">
                <a:solidFill>
                  <a:schemeClr val="tx1"/>
                </a:solidFill>
                <a:effectLst>
                  <a:outerShdw blurRad="38100" dist="19050" dir="2700000" algn="tl" rotWithShape="0">
                    <a:schemeClr val="dk1">
                      <a:alpha val="40000"/>
                    </a:schemeClr>
                  </a:outerShdw>
                </a:effectLst>
                <a:sym typeface="+mn-ea"/>
              </a:rPr>
              <a:t>11</a:t>
            </a:r>
            <a:r>
              <a:rPr lang="zh-CN" altLang="en-US" sz="2400" b="1" dirty="0">
                <a:solidFill>
                  <a:schemeClr val="tx1"/>
                </a:solidFill>
                <a:effectLst>
                  <a:outerShdw blurRad="38100" dist="19050" dir="2700000" algn="tl" rotWithShape="0">
                    <a:schemeClr val="dk1">
                      <a:alpha val="40000"/>
                    </a:schemeClr>
                  </a:outerShdw>
                </a:effectLst>
                <a:sym typeface="+mn-ea"/>
              </a:rPr>
              <a:t>元所需最小硬币数量</a:t>
            </a:r>
            <a:endParaRPr lang="zh-CN" altLang="en-US" sz="2400" b="1" dirty="0">
              <a:solidFill>
                <a:schemeClr val="tx1"/>
              </a:solidFill>
              <a:effectLst>
                <a:outerShdw blurRad="38100" dist="19050" dir="2700000" algn="tl" rotWithShape="0">
                  <a:schemeClr val="dk1">
                    <a:alpha val="40000"/>
                  </a:schemeClr>
                </a:outerShdw>
              </a:effectLst>
              <a:sym typeface="+mn-ea"/>
            </a:endParaRPr>
          </a:p>
        </p:txBody>
      </p:sp>
      <p:sp>
        <p:nvSpPr>
          <p:cNvPr id="2" name="标题 1"/>
          <p:cNvSpPr>
            <a:spLocks noGrp="1"/>
          </p:cNvSpPr>
          <p:nvPr>
            <p:ph type="title"/>
          </p:nvPr>
        </p:nvSpPr>
        <p:spPr>
          <a:xfrm>
            <a:off x="685800" y="465584"/>
            <a:ext cx="7772400" cy="1143000"/>
          </a:xfrm>
        </p:spPr>
        <p:txBody>
          <a:bodyPr/>
          <a:lstStyle/>
          <a:p>
            <a:r>
              <a:rPr lang="zh-CN" altLang="en-US" dirty="0"/>
              <a:t>硬币问题</a:t>
            </a:r>
            <a:endParaRPr lang="zh-CN" altLang="en-US" dirty="0"/>
          </a:p>
        </p:txBody>
      </p:sp>
      <p:sp>
        <p:nvSpPr>
          <p:cNvPr id="3" name="内容占位符 2"/>
          <p:cNvSpPr>
            <a:spLocks noGrp="1"/>
          </p:cNvSpPr>
          <p:nvPr>
            <p:ph idx="1"/>
          </p:nvPr>
        </p:nvSpPr>
        <p:spPr>
          <a:xfrm>
            <a:off x="685800" y="1484784"/>
            <a:ext cx="8134672" cy="4824536"/>
          </a:xfrm>
        </p:spPr>
        <p:txBody>
          <a:bodyPr/>
          <a:lstStyle/>
          <a:p>
            <a:r>
              <a:rPr lang="en-US" altLang="zh-CN" dirty="0"/>
              <a:t>d(i)=j</a:t>
            </a:r>
            <a:r>
              <a:rPr lang="zh-CN" altLang="en-US" dirty="0"/>
              <a:t>来表示凑够</a:t>
            </a:r>
            <a:r>
              <a:rPr lang="en-US" altLang="zh-CN" dirty="0"/>
              <a:t>i</a:t>
            </a:r>
            <a:r>
              <a:rPr lang="zh-CN" altLang="en-US" dirty="0"/>
              <a:t>元最少需要</a:t>
            </a:r>
            <a:r>
              <a:rPr lang="en-US" altLang="zh-CN" dirty="0"/>
              <a:t>j</a:t>
            </a:r>
            <a:r>
              <a:rPr lang="zh-CN" altLang="en-US" dirty="0"/>
              <a:t>个硬币</a:t>
            </a:r>
            <a:endParaRPr lang="en-US" altLang="zh-CN" dirty="0"/>
          </a:p>
          <a:p>
            <a:r>
              <a:rPr lang="zh-CN" altLang="en-US" dirty="0"/>
              <a:t>分解规模：</a:t>
            </a:r>
            <a:r>
              <a:rPr lang="en-US" altLang="zh-CN" dirty="0"/>
              <a:t>d(0)=0;</a:t>
            </a:r>
            <a:endParaRPr lang="en-US" altLang="zh-CN" dirty="0"/>
          </a:p>
          <a:p>
            <a:pPr marL="57150" indent="0">
              <a:buNone/>
            </a:pPr>
            <a:r>
              <a:rPr lang="en-US" altLang="zh-CN" dirty="0"/>
              <a:t>                       d(1</a:t>
            </a:r>
            <a:r>
              <a:rPr lang="en-US" altLang="zh-CN"/>
              <a:t>)=min{d(1-1)+</a:t>
            </a:r>
            <a:r>
              <a:rPr lang="en-US" altLang="zh-CN" dirty="0"/>
              <a:t>1}</a:t>
            </a:r>
            <a:endParaRPr lang="en-US" altLang="zh-CN" dirty="0"/>
          </a:p>
          <a:p>
            <a:pPr marL="57150" indent="0">
              <a:buNone/>
            </a:pPr>
            <a:r>
              <a:rPr lang="en-US" altLang="zh-CN" dirty="0"/>
              <a:t>                       d(2)=min{d(2-1)+1}</a:t>
            </a:r>
            <a:endParaRPr lang="en-US" altLang="zh-CN" dirty="0"/>
          </a:p>
          <a:p>
            <a:pPr marL="57150" indent="0">
              <a:buNone/>
            </a:pPr>
            <a:r>
              <a:rPr lang="en-US" altLang="zh-CN" dirty="0">
                <a:solidFill>
                  <a:srgbClr val="C00000"/>
                </a:solidFill>
              </a:rPr>
              <a:t>                       d(3)=min{d(3-1)+1,d(3-3)+1}</a:t>
            </a:r>
            <a:endParaRPr lang="en-US" altLang="zh-CN" dirty="0">
              <a:solidFill>
                <a:srgbClr val="C00000"/>
              </a:solidFill>
            </a:endParaRPr>
          </a:p>
          <a:p>
            <a:pPr marL="57150" indent="0">
              <a:buNone/>
            </a:pPr>
            <a:r>
              <a:rPr lang="en-US" altLang="zh-CN" dirty="0">
                <a:solidFill>
                  <a:srgbClr val="C00000"/>
                </a:solidFill>
              </a:rPr>
              <a:t>                                 …..</a:t>
            </a:r>
            <a:endParaRPr lang="en-US" altLang="zh-CN" dirty="0">
              <a:solidFill>
                <a:srgbClr val="C00000"/>
              </a:solidFill>
            </a:endParaRPr>
          </a:p>
          <a:p>
            <a:pPr marL="57150" indent="0">
              <a:buNone/>
            </a:pPr>
            <a:r>
              <a:rPr lang="en-US" altLang="zh-CN" dirty="0">
                <a:solidFill>
                  <a:srgbClr val="C00000"/>
                </a:solidFill>
              </a:rPr>
              <a:t>                       d(i)=min{d(i-</a:t>
            </a:r>
            <a:r>
              <a:rPr lang="en-US" altLang="zh-CN" dirty="0" err="1">
                <a:solidFill>
                  <a:srgbClr val="C00000"/>
                </a:solidFill>
              </a:rPr>
              <a:t>v</a:t>
            </a:r>
            <a:r>
              <a:rPr lang="en-US" altLang="zh-CN" baseline="-25000" dirty="0" err="1">
                <a:solidFill>
                  <a:srgbClr val="C00000"/>
                </a:solidFill>
              </a:rPr>
              <a:t>j</a:t>
            </a:r>
            <a:r>
              <a:rPr lang="en-US" altLang="zh-CN" dirty="0">
                <a:solidFill>
                  <a:srgbClr val="C00000"/>
                </a:solidFill>
              </a:rPr>
              <a:t>)+1}</a:t>
            </a:r>
            <a:r>
              <a:rPr lang="zh-CN" altLang="en-US" dirty="0"/>
              <a:t>，其中</a:t>
            </a:r>
            <a:endParaRPr lang="en-US" altLang="zh-CN" dirty="0"/>
          </a:p>
          <a:p>
            <a:pPr marL="57150" indent="0">
              <a:buNone/>
            </a:pPr>
            <a:r>
              <a:rPr lang="en-US" altLang="zh-CN" dirty="0"/>
              <a:t>                   i-</a:t>
            </a:r>
            <a:r>
              <a:rPr lang="en-US" altLang="zh-CN" dirty="0" err="1"/>
              <a:t>v</a:t>
            </a:r>
            <a:r>
              <a:rPr lang="en-US" altLang="zh-CN" baseline="-25000" dirty="0" err="1"/>
              <a:t>j</a:t>
            </a:r>
            <a:r>
              <a:rPr lang="en-US" altLang="zh-CN" dirty="0"/>
              <a:t> &gt;=0</a:t>
            </a:r>
            <a:r>
              <a:rPr lang="zh-CN" altLang="en-US" dirty="0"/>
              <a:t>，</a:t>
            </a:r>
            <a:r>
              <a:rPr lang="en-US" altLang="zh-CN" dirty="0" err="1">
                <a:solidFill>
                  <a:srgbClr val="C00000"/>
                </a:solidFill>
              </a:rPr>
              <a:t>v</a:t>
            </a:r>
            <a:r>
              <a:rPr lang="en-US" altLang="zh-CN" baseline="-25000" dirty="0" err="1">
                <a:solidFill>
                  <a:srgbClr val="C00000"/>
                </a:solidFill>
              </a:rPr>
              <a:t>j</a:t>
            </a:r>
            <a:r>
              <a:rPr lang="zh-CN" altLang="en-US" dirty="0"/>
              <a:t>表示第</a:t>
            </a:r>
            <a:r>
              <a:rPr lang="en-US" altLang="zh-CN" dirty="0">
                <a:solidFill>
                  <a:srgbClr val="C00000"/>
                </a:solidFill>
              </a:rPr>
              <a:t>j</a:t>
            </a:r>
            <a:r>
              <a:rPr lang="zh-CN" altLang="en-US" dirty="0"/>
              <a:t>个硬币的面值</a:t>
            </a:r>
            <a:endParaRPr lang="en-US" altLang="zh-CN" dirty="0"/>
          </a:p>
          <a:p>
            <a:pPr marL="57150" indent="0">
              <a:buNone/>
            </a:pPr>
            <a:r>
              <a:rPr lang="en-US" altLang="zh-CN" dirty="0">
                <a:solidFill>
                  <a:srgbClr val="C00000"/>
                </a:solidFill>
              </a:rPr>
              <a:t>  </a:t>
            </a:r>
            <a:endParaRPr lang="en-US" altLang="zh-CN" dirty="0">
              <a:solidFill>
                <a:srgbClr val="C00000"/>
              </a:solidFill>
            </a:endParaRPr>
          </a:p>
        </p:txBody>
      </p:sp>
      <p:sp>
        <p:nvSpPr>
          <p:cNvPr id="4" name="灯片编号占位符 3"/>
          <p:cNvSpPr>
            <a:spLocks noGrp="1"/>
          </p:cNvSpPr>
          <p:nvPr>
            <p:ph type="sldNum" sz="quarter" idx="12"/>
          </p:nvPr>
        </p:nvSpPr>
        <p:spPr/>
        <p:txBody>
          <a:bodyPr/>
          <a:lstStyle/>
          <a:p>
            <a:fld id="{E1634FA0-8CA8-49E9-8142-6CBD37B8AABA}" type="slidenum">
              <a:rPr lang="zh-CN" altLang="en-US" smtClean="0">
                <a:solidFill>
                  <a:srgbClr val="000000"/>
                </a:solidFill>
              </a:rPr>
            </a:fld>
            <a:endParaRPr lang="en-US" altLang="zh-CN">
              <a:solidFill>
                <a:srgbClr val="000000"/>
              </a:solidFill>
            </a:endParaRPr>
          </a:p>
        </p:txBody>
      </p:sp>
      <p:sp>
        <p:nvSpPr>
          <p:cNvPr id="6" name="AutoShape 5"/>
          <p:cNvSpPr>
            <a:spLocks noChangeArrowheads="1"/>
          </p:cNvSpPr>
          <p:nvPr/>
        </p:nvSpPr>
        <p:spPr bwMode="auto">
          <a:xfrm>
            <a:off x="1115616" y="1454125"/>
            <a:ext cx="6696744" cy="648072"/>
          </a:xfrm>
          <a:prstGeom prst="roundRect">
            <a:avLst>
              <a:gd name="adj" fmla="val 16667"/>
            </a:avLst>
          </a:prstGeom>
          <a:noFill/>
          <a:ln w="2857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AutoShape 6"/>
          <p:cNvSpPr/>
          <p:nvPr/>
        </p:nvSpPr>
        <p:spPr bwMode="auto">
          <a:xfrm>
            <a:off x="1907704" y="660805"/>
            <a:ext cx="5904656" cy="720080"/>
          </a:xfrm>
          <a:prstGeom prst="accentCallout2">
            <a:avLst>
              <a:gd name="adj1" fmla="val 18750"/>
              <a:gd name="adj2" fmla="val -4009"/>
              <a:gd name="adj3" fmla="val 20766"/>
              <a:gd name="adj4" fmla="val -9390"/>
              <a:gd name="adj5" fmla="val 97311"/>
              <a:gd name="adj6" fmla="val -12683"/>
            </a:avLst>
          </a:prstGeom>
          <a:solidFill>
            <a:srgbClr val="FF99CC"/>
          </a:solidFill>
          <a:ln w="28575">
            <a:solidFill>
              <a:srgbClr val="FF0000"/>
            </a:solidFill>
            <a:miter lim="800000"/>
          </a:ln>
        </p:spPr>
        <p:txBody>
          <a:bodyPr/>
          <a:lstStyle/>
          <a:p>
            <a:r>
              <a:rPr lang="zh-CN" altLang="en-US" sz="2800" b="1" dirty="0">
                <a:ea typeface="楷体_GB2312" pitchFamily="49" charset="-122"/>
              </a:rPr>
              <a:t>状态，本例状态</a:t>
            </a:r>
            <a:r>
              <a:rPr lang="en-US" altLang="zh-CN" sz="2800" b="1" dirty="0">
                <a:ea typeface="楷体_GB2312" pitchFamily="49" charset="-122"/>
              </a:rPr>
              <a:t>d(11)</a:t>
            </a:r>
            <a:endParaRPr lang="zh-CN" altLang="en-US" sz="2800" b="1" dirty="0">
              <a:ea typeface="楷体_GB2312" pitchFamily="49" charset="-122"/>
            </a:endParaRPr>
          </a:p>
        </p:txBody>
      </p:sp>
      <p:sp>
        <p:nvSpPr>
          <p:cNvPr id="8" name="AutoShape 5"/>
          <p:cNvSpPr>
            <a:spLocks noChangeArrowheads="1"/>
          </p:cNvSpPr>
          <p:nvPr/>
        </p:nvSpPr>
        <p:spPr bwMode="auto">
          <a:xfrm>
            <a:off x="2915816" y="4941168"/>
            <a:ext cx="3528392" cy="648072"/>
          </a:xfrm>
          <a:prstGeom prst="roundRect">
            <a:avLst>
              <a:gd name="adj" fmla="val 16667"/>
            </a:avLst>
          </a:prstGeom>
          <a:noFill/>
          <a:ln w="2857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 name="AutoShape 6"/>
          <p:cNvSpPr/>
          <p:nvPr/>
        </p:nvSpPr>
        <p:spPr bwMode="auto">
          <a:xfrm>
            <a:off x="435619" y="4221088"/>
            <a:ext cx="2480197" cy="720080"/>
          </a:xfrm>
          <a:prstGeom prst="accentCallout2">
            <a:avLst>
              <a:gd name="adj1" fmla="val 30844"/>
              <a:gd name="adj2" fmla="val 104254"/>
              <a:gd name="adj3" fmla="val 30844"/>
              <a:gd name="adj4" fmla="val 125793"/>
              <a:gd name="adj5" fmla="val 99327"/>
              <a:gd name="adj6" fmla="val 133619"/>
            </a:avLst>
          </a:prstGeom>
          <a:solidFill>
            <a:srgbClr val="FF99CC"/>
          </a:solidFill>
          <a:ln w="28575">
            <a:solidFill>
              <a:srgbClr val="FF0000"/>
            </a:solidFill>
            <a:miter lim="800000"/>
          </a:ln>
        </p:spPr>
        <p:txBody>
          <a:bodyPr/>
          <a:lstStyle/>
          <a:p>
            <a:r>
              <a:rPr lang="zh-CN" altLang="en-US" sz="2800" b="1" dirty="0">
                <a:ea typeface="楷体_GB2312" pitchFamily="49" charset="-122"/>
              </a:rPr>
              <a:t>状态转移方程</a:t>
            </a:r>
            <a:endParaRPr lang="zh-CN" altLang="en-US" sz="2800" b="1" dirty="0">
              <a:ea typeface="楷体_GB2312" pitchFamily="49" charset="-122"/>
            </a:endParaRPr>
          </a:p>
        </p:txBody>
      </p:sp>
      <p:pic>
        <p:nvPicPr>
          <p:cNvPr id="1843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639" y="2267974"/>
            <a:ext cx="9182639" cy="252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autoUpdateAnimBg="0"/>
      <p:bldP spid="8" grpId="0" bldLvl="0" animBg="1"/>
      <p:bldP spid="9" grpId="0" bldLvl="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142E83B1-BA57-495C-98B9-0A194569DDF7}" type="slidenum">
              <a:rPr lang="en-US" altLang="zh-CN" sz="1400" smtClean="0"/>
            </a:fld>
            <a:endParaRPr lang="en-US" altLang="zh-CN" sz="1400"/>
          </a:p>
        </p:txBody>
      </p:sp>
      <p:sp>
        <p:nvSpPr>
          <p:cNvPr id="15367" name="Rectangle 2"/>
          <p:cNvSpPr>
            <a:spLocks noGrp="1" noChangeArrowheads="1"/>
          </p:cNvSpPr>
          <p:nvPr>
            <p:ph type="title"/>
          </p:nvPr>
        </p:nvSpPr>
        <p:spPr/>
        <p:txBody>
          <a:bodyPr/>
          <a:lstStyle/>
          <a:p>
            <a:pPr eaLnBrk="1" hangingPunct="1"/>
            <a:r>
              <a:rPr lang="en-US" altLang="zh-CN"/>
              <a:t>0-1</a:t>
            </a:r>
            <a:r>
              <a:rPr lang="zh-CN" altLang="en-US"/>
              <a:t>背包问题的最优子结构性质</a:t>
            </a:r>
            <a:endParaRPr lang="zh-CN" altLang="en-US"/>
          </a:p>
        </p:txBody>
      </p:sp>
      <p:sp>
        <p:nvSpPr>
          <p:cNvPr id="15368" name="Rectangle 3"/>
          <p:cNvSpPr>
            <a:spLocks noGrp="1" noChangeArrowheads="1"/>
          </p:cNvSpPr>
          <p:nvPr>
            <p:ph type="body" sz="half" idx="1"/>
          </p:nvPr>
        </p:nvSpPr>
        <p:spPr>
          <a:xfrm>
            <a:off x="323528" y="1981200"/>
            <a:ext cx="4246240" cy="4114800"/>
          </a:xfrm>
        </p:spPr>
        <p:txBody>
          <a:bodyPr/>
          <a:lstStyle/>
          <a:p>
            <a:pPr eaLnBrk="1" hangingPunct="1">
              <a:lnSpc>
                <a:spcPct val="120000"/>
              </a:lnSpc>
            </a:pPr>
            <a:r>
              <a:rPr lang="zh-CN" altLang="en-US" dirty="0"/>
              <a:t>设</a:t>
            </a:r>
            <a:r>
              <a:rPr lang="en-US" altLang="zh-CN" dirty="0">
                <a:solidFill>
                  <a:srgbClr val="C00000"/>
                </a:solidFill>
              </a:rPr>
              <a:t>(</a:t>
            </a:r>
            <a:r>
              <a:rPr lang="en-US" altLang="zh-CN" i="1" dirty="0">
                <a:solidFill>
                  <a:srgbClr val="C00000"/>
                </a:solidFill>
              </a:rPr>
              <a:t>y</a:t>
            </a:r>
            <a:r>
              <a:rPr lang="en-US" altLang="zh-CN" baseline="-25000" dirty="0">
                <a:solidFill>
                  <a:srgbClr val="C00000"/>
                </a:solidFill>
              </a:rPr>
              <a:t>1</a:t>
            </a:r>
            <a:r>
              <a:rPr lang="en-US" altLang="zh-CN" dirty="0">
                <a:solidFill>
                  <a:srgbClr val="C00000"/>
                </a:solidFill>
              </a:rPr>
              <a:t>,</a:t>
            </a:r>
            <a:r>
              <a:rPr lang="en-US" altLang="zh-CN" i="1" dirty="0">
                <a:solidFill>
                  <a:srgbClr val="C00000"/>
                </a:solidFill>
              </a:rPr>
              <a:t>y</a:t>
            </a:r>
            <a:r>
              <a:rPr lang="en-US" altLang="zh-CN" baseline="-25000" dirty="0">
                <a:solidFill>
                  <a:srgbClr val="C00000"/>
                </a:solidFill>
              </a:rPr>
              <a:t>2</a:t>
            </a:r>
            <a:r>
              <a:rPr lang="en-US" altLang="zh-CN" dirty="0">
                <a:solidFill>
                  <a:srgbClr val="C00000"/>
                </a:solidFill>
              </a:rPr>
              <a:t>,…,</a:t>
            </a:r>
            <a:r>
              <a:rPr lang="en-US" altLang="zh-CN" i="1" dirty="0" err="1">
                <a:solidFill>
                  <a:srgbClr val="C00000"/>
                </a:solidFill>
              </a:rPr>
              <a:t>y</a:t>
            </a:r>
            <a:r>
              <a:rPr lang="en-US" altLang="zh-CN" i="1" baseline="-25000" dirty="0" err="1">
                <a:solidFill>
                  <a:srgbClr val="C00000"/>
                </a:solidFill>
              </a:rPr>
              <a:t>n</a:t>
            </a:r>
            <a:r>
              <a:rPr lang="en-US" altLang="zh-CN" dirty="0">
                <a:solidFill>
                  <a:srgbClr val="C00000"/>
                </a:solidFill>
              </a:rPr>
              <a:t>)</a:t>
            </a:r>
            <a:r>
              <a:rPr lang="zh-CN" altLang="en-US" dirty="0"/>
              <a:t>是所给</a:t>
            </a:r>
            <a:r>
              <a:rPr lang="en-US" altLang="zh-CN" dirty="0"/>
              <a:t>0-1</a:t>
            </a:r>
            <a:r>
              <a:rPr lang="zh-CN" altLang="en-US" dirty="0"/>
              <a:t>背包问题的一个</a:t>
            </a:r>
            <a:r>
              <a:rPr lang="zh-CN" altLang="en-US" dirty="0">
                <a:solidFill>
                  <a:srgbClr val="C00000"/>
                </a:solidFill>
              </a:rPr>
              <a:t>最优解</a:t>
            </a:r>
            <a:r>
              <a:rPr lang="zh-CN" altLang="en-US" dirty="0"/>
              <a:t>，则</a:t>
            </a:r>
            <a:r>
              <a:rPr lang="en-US" altLang="zh-CN" dirty="0">
                <a:solidFill>
                  <a:srgbClr val="C00000"/>
                </a:solidFill>
              </a:rPr>
              <a:t>(</a:t>
            </a:r>
            <a:r>
              <a:rPr lang="en-US" altLang="zh-CN" i="1" dirty="0">
                <a:solidFill>
                  <a:srgbClr val="C00000"/>
                </a:solidFill>
              </a:rPr>
              <a:t>y</a:t>
            </a:r>
            <a:r>
              <a:rPr lang="en-US" altLang="zh-CN" baseline="-25000" dirty="0">
                <a:solidFill>
                  <a:srgbClr val="C00000"/>
                </a:solidFill>
              </a:rPr>
              <a:t>2</a:t>
            </a:r>
            <a:r>
              <a:rPr lang="en-US" altLang="zh-CN" dirty="0">
                <a:solidFill>
                  <a:srgbClr val="C00000"/>
                </a:solidFill>
              </a:rPr>
              <a:t>,</a:t>
            </a:r>
            <a:r>
              <a:rPr lang="en-US" altLang="zh-CN" i="1" dirty="0">
                <a:solidFill>
                  <a:srgbClr val="C00000"/>
                </a:solidFill>
              </a:rPr>
              <a:t>y</a:t>
            </a:r>
            <a:r>
              <a:rPr lang="en-US" altLang="zh-CN" baseline="-25000" dirty="0">
                <a:solidFill>
                  <a:srgbClr val="C00000"/>
                </a:solidFill>
              </a:rPr>
              <a:t>3</a:t>
            </a:r>
            <a:r>
              <a:rPr lang="en-US" altLang="zh-CN" dirty="0">
                <a:solidFill>
                  <a:srgbClr val="C00000"/>
                </a:solidFill>
              </a:rPr>
              <a:t>,…,</a:t>
            </a:r>
            <a:r>
              <a:rPr lang="en-US" altLang="zh-CN" i="1" dirty="0" err="1">
                <a:solidFill>
                  <a:srgbClr val="C00000"/>
                </a:solidFill>
              </a:rPr>
              <a:t>y</a:t>
            </a:r>
            <a:r>
              <a:rPr lang="en-US" altLang="zh-CN" i="1" baseline="-25000" dirty="0" err="1">
                <a:solidFill>
                  <a:srgbClr val="C00000"/>
                </a:solidFill>
              </a:rPr>
              <a:t>n</a:t>
            </a:r>
            <a:r>
              <a:rPr lang="en-US" altLang="zh-CN" dirty="0">
                <a:solidFill>
                  <a:srgbClr val="C00000"/>
                </a:solidFill>
              </a:rPr>
              <a:t>)</a:t>
            </a:r>
            <a:r>
              <a:rPr lang="zh-CN" altLang="en-US" dirty="0">
                <a:solidFill>
                  <a:srgbClr val="C00000"/>
                </a:solidFill>
              </a:rPr>
              <a:t>是下面相应问题的一个最优解</a:t>
            </a:r>
            <a:r>
              <a:rPr lang="zh-CN" altLang="en-US" dirty="0"/>
              <a:t>：</a:t>
            </a:r>
            <a:endParaRPr lang="zh-CN" altLang="en-US" dirty="0"/>
          </a:p>
        </p:txBody>
      </p:sp>
      <p:graphicFrame>
        <p:nvGraphicFramePr>
          <p:cNvPr id="300036" name="Object 4"/>
          <p:cNvGraphicFramePr>
            <a:graphicFrameLocks noGrp="1" noChangeAspect="1"/>
          </p:cNvGraphicFramePr>
          <p:nvPr>
            <p:ph sz="quarter" idx="2"/>
          </p:nvPr>
        </p:nvGraphicFramePr>
        <p:xfrm>
          <a:off x="5220072" y="2420888"/>
          <a:ext cx="1700213" cy="947737"/>
        </p:xfrm>
        <a:graphic>
          <a:graphicData uri="http://schemas.openxmlformats.org/presentationml/2006/ole">
            <mc:AlternateContent xmlns:mc="http://schemas.openxmlformats.org/markup-compatibility/2006">
              <mc:Choice xmlns:v="urn:schemas-microsoft-com:vml" Requires="v">
                <p:oleObj spid="_x0000_s36958" name="Equation" r:id="rId1" imgW="774065" imgH="431800" progId="Equation.3">
                  <p:embed/>
                </p:oleObj>
              </mc:Choice>
              <mc:Fallback>
                <p:oleObj name="Equation" r:id="rId1" imgW="774065" imgH="431800" progId="Equation.3">
                  <p:embed/>
                  <p:pic>
                    <p:nvPicPr>
                      <p:cNvPr id="0" name="Picture 8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420888"/>
                        <a:ext cx="1700213"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0037" name="Object 5"/>
          <p:cNvGraphicFramePr>
            <a:graphicFrameLocks noGrp="1" noChangeAspect="1"/>
          </p:cNvGraphicFramePr>
          <p:nvPr>
            <p:ph sz="quarter" idx="3"/>
          </p:nvPr>
        </p:nvGraphicFramePr>
        <p:xfrm>
          <a:off x="4860032" y="3429000"/>
          <a:ext cx="4064234" cy="1411461"/>
        </p:xfrm>
        <a:graphic>
          <a:graphicData uri="http://schemas.openxmlformats.org/presentationml/2006/ole">
            <mc:AlternateContent xmlns:mc="http://schemas.openxmlformats.org/markup-compatibility/2006">
              <mc:Choice xmlns:v="urn:schemas-microsoft-com:vml" Requires="v">
                <p:oleObj spid="_x0000_s36959" name="Equation" r:id="rId3" imgW="1828800" imgH="635000" progId="Equation.3">
                  <p:embed/>
                </p:oleObj>
              </mc:Choice>
              <mc:Fallback>
                <p:oleObj name="Equation" r:id="rId3" imgW="1828800" imgH="635000" progId="Equation.3">
                  <p:embed/>
                  <p:pic>
                    <p:nvPicPr>
                      <p:cNvPr id="0" name="Picture 8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429000"/>
                        <a:ext cx="4064234" cy="1411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0036"/>
                                        </p:tgtEl>
                                        <p:attrNameLst>
                                          <p:attrName>style.visibility</p:attrName>
                                        </p:attrNameLst>
                                      </p:cBhvr>
                                      <p:to>
                                        <p:strVal val="visible"/>
                                      </p:to>
                                    </p:set>
                                    <p:animEffect transition="in" filter="dissolve">
                                      <p:cBhvr>
                                        <p:cTn id="7" dur="500"/>
                                        <p:tgtEl>
                                          <p:spTgt spid="3000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0037"/>
                                        </p:tgtEl>
                                        <p:attrNameLst>
                                          <p:attrName>style.visibility</p:attrName>
                                        </p:attrNameLst>
                                      </p:cBhvr>
                                      <p:to>
                                        <p:strVal val="visible"/>
                                      </p:to>
                                    </p:set>
                                    <p:animEffect transition="in" filter="dissolve">
                                      <p:cBhvr>
                                        <p:cTn id="12" dur="500"/>
                                        <p:tgtEl>
                                          <p:spTgt spid="300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B17477FD-4292-4654-BE59-C885DA9048BA}" type="slidenum">
              <a:rPr lang="en-US" altLang="zh-CN" sz="1400" smtClean="0"/>
            </a:fld>
            <a:endParaRPr lang="en-US" altLang="zh-CN" sz="1400"/>
          </a:p>
        </p:txBody>
      </p:sp>
      <p:sp>
        <p:nvSpPr>
          <p:cNvPr id="17417" name="Rectangle 2"/>
          <p:cNvSpPr>
            <a:spLocks noGrp="1" noChangeArrowheads="1"/>
          </p:cNvSpPr>
          <p:nvPr>
            <p:ph type="title"/>
          </p:nvPr>
        </p:nvSpPr>
        <p:spPr>
          <a:xfrm>
            <a:off x="616024" y="689917"/>
            <a:ext cx="7772400" cy="685800"/>
          </a:xfrm>
        </p:spPr>
        <p:txBody>
          <a:bodyPr/>
          <a:lstStyle/>
          <a:p>
            <a:pPr eaLnBrk="1" hangingPunct="1"/>
            <a:r>
              <a:rPr lang="en-US" altLang="zh-CN"/>
              <a:t>0-1</a:t>
            </a:r>
            <a:r>
              <a:rPr lang="zh-CN" altLang="en-US"/>
              <a:t>背包问题的子问题递归关系</a:t>
            </a:r>
            <a:endParaRPr lang="zh-CN" altLang="en-US"/>
          </a:p>
        </p:txBody>
      </p:sp>
      <p:sp>
        <p:nvSpPr>
          <p:cNvPr id="17418" name="Rectangle 3"/>
          <p:cNvSpPr>
            <a:spLocks noGrp="1" noChangeArrowheads="1"/>
          </p:cNvSpPr>
          <p:nvPr>
            <p:ph type="body" idx="1"/>
          </p:nvPr>
        </p:nvSpPr>
        <p:spPr>
          <a:xfrm>
            <a:off x="685800" y="1321965"/>
            <a:ext cx="7772400" cy="609600"/>
          </a:xfrm>
        </p:spPr>
        <p:txBody>
          <a:bodyPr/>
          <a:lstStyle/>
          <a:p>
            <a:pPr eaLnBrk="1" hangingPunct="1"/>
            <a:r>
              <a:rPr lang="zh-CN" altLang="en-US" sz="2400"/>
              <a:t>设所给</a:t>
            </a:r>
            <a:r>
              <a:rPr lang="en-US" altLang="zh-CN" sz="2400"/>
              <a:t>0-1</a:t>
            </a:r>
            <a:r>
              <a:rPr lang="zh-CN" altLang="en-US" sz="2400"/>
              <a:t>背包问题的子问题：</a:t>
            </a:r>
            <a:endParaRPr lang="zh-CN" altLang="en-US" sz="2400"/>
          </a:p>
        </p:txBody>
      </p:sp>
      <p:graphicFrame>
        <p:nvGraphicFramePr>
          <p:cNvPr id="17410" name="Object 4"/>
          <p:cNvGraphicFramePr>
            <a:graphicFrameLocks noChangeAspect="1"/>
          </p:cNvGraphicFramePr>
          <p:nvPr/>
        </p:nvGraphicFramePr>
        <p:xfrm>
          <a:off x="762000" y="1855365"/>
          <a:ext cx="1517650" cy="793750"/>
        </p:xfrm>
        <a:graphic>
          <a:graphicData uri="http://schemas.openxmlformats.org/presentationml/2006/ole">
            <mc:AlternateContent xmlns:mc="http://schemas.openxmlformats.org/markup-compatibility/2006">
              <mc:Choice xmlns:v="urn:schemas-microsoft-com:vml" Requires="v">
                <p:oleObj spid="_x0000_s38069" name="Equation" r:id="rId1" imgW="825500" imgH="431800" progId="Equation.3">
                  <p:embed/>
                </p:oleObj>
              </mc:Choice>
              <mc:Fallback>
                <p:oleObj name="Equation" r:id="rId1" imgW="825500" imgH="431800" progId="Equation.3">
                  <p:embed/>
                  <p:pic>
                    <p:nvPicPr>
                      <p:cNvPr id="0" name="Picture 1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55365"/>
                        <a:ext cx="1517650"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5"/>
          <p:cNvGraphicFramePr>
            <a:graphicFrameLocks noChangeAspect="1"/>
          </p:cNvGraphicFramePr>
          <p:nvPr/>
        </p:nvGraphicFramePr>
        <p:xfrm>
          <a:off x="762000" y="2693565"/>
          <a:ext cx="3336925" cy="1228725"/>
        </p:xfrm>
        <a:graphic>
          <a:graphicData uri="http://schemas.openxmlformats.org/presentationml/2006/ole">
            <mc:AlternateContent xmlns:mc="http://schemas.openxmlformats.org/markup-compatibility/2006">
              <mc:Choice xmlns:v="urn:schemas-microsoft-com:vml" Requires="v">
                <p:oleObj spid="_x0000_s38070" name="Equation" r:id="rId3" imgW="1549400" imgH="647700" progId="Equation.3">
                  <p:embed/>
                </p:oleObj>
              </mc:Choice>
              <mc:Fallback>
                <p:oleObj name="Equation" r:id="rId3" imgW="1549400" imgH="647700" progId="Equation.3">
                  <p:embed/>
                  <p:pic>
                    <p:nvPicPr>
                      <p:cNvPr id="0" name="Picture 1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693565"/>
                        <a:ext cx="3336925"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86" name="Text Box 6"/>
          <p:cNvSpPr txBox="1">
            <a:spLocks noChangeArrowheads="1"/>
          </p:cNvSpPr>
          <p:nvPr/>
        </p:nvSpPr>
        <p:spPr bwMode="auto">
          <a:xfrm>
            <a:off x="4500563" y="1663278"/>
            <a:ext cx="4191000" cy="279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20000"/>
              </a:lnSpc>
              <a:spcBef>
                <a:spcPct val="50000"/>
              </a:spcBef>
            </a:pPr>
            <a:r>
              <a:rPr lang="en-US" altLang="zh-CN" b="1">
                <a:solidFill>
                  <a:srgbClr val="D60093"/>
                </a:solidFill>
                <a:ea typeface="楷体_GB2312" pitchFamily="49" charset="-122"/>
              </a:rPr>
              <a:t>m(i,j)</a:t>
            </a:r>
            <a:r>
              <a:rPr lang="zh-CN" altLang="en-US" b="1">
                <a:solidFill>
                  <a:srgbClr val="D60093"/>
                </a:solidFill>
                <a:ea typeface="楷体_GB2312" pitchFamily="49" charset="-122"/>
              </a:rPr>
              <a:t>是背包容量为</a:t>
            </a:r>
            <a:r>
              <a:rPr lang="en-US" altLang="zh-CN" b="1">
                <a:solidFill>
                  <a:srgbClr val="D60093"/>
                </a:solidFill>
                <a:ea typeface="楷体_GB2312" pitchFamily="49" charset="-122"/>
              </a:rPr>
              <a:t>j</a:t>
            </a:r>
            <a:r>
              <a:rPr lang="zh-CN" altLang="en-US" b="1">
                <a:solidFill>
                  <a:srgbClr val="D60093"/>
                </a:solidFill>
                <a:ea typeface="楷体_GB2312" pitchFamily="49" charset="-122"/>
              </a:rPr>
              <a:t>，可选择物品为</a:t>
            </a:r>
            <a:r>
              <a:rPr lang="en-US" altLang="zh-CN" b="1" i="1">
                <a:solidFill>
                  <a:srgbClr val="002060"/>
                </a:solidFill>
                <a:ea typeface="楷体_GB2312" pitchFamily="49" charset="-122"/>
              </a:rPr>
              <a:t>i,i+1,…,n</a:t>
            </a:r>
            <a:r>
              <a:rPr lang="zh-CN" altLang="en-US" b="1">
                <a:solidFill>
                  <a:srgbClr val="D60093"/>
                </a:solidFill>
                <a:ea typeface="楷体_GB2312" pitchFamily="49" charset="-122"/>
              </a:rPr>
              <a:t>时</a:t>
            </a:r>
            <a:r>
              <a:rPr lang="en-US" altLang="zh-CN" b="1">
                <a:solidFill>
                  <a:srgbClr val="D60093"/>
                </a:solidFill>
                <a:ea typeface="楷体_GB2312" pitchFamily="49" charset="-122"/>
              </a:rPr>
              <a:t>0-1</a:t>
            </a:r>
            <a:r>
              <a:rPr lang="zh-CN" altLang="en-US" b="1">
                <a:solidFill>
                  <a:srgbClr val="D60093"/>
                </a:solidFill>
                <a:ea typeface="楷体_GB2312" pitchFamily="49" charset="-122"/>
              </a:rPr>
              <a:t>背包问题的</a:t>
            </a:r>
            <a:r>
              <a:rPr lang="zh-CN" altLang="en-US" b="1" u="sng">
                <a:solidFill>
                  <a:srgbClr val="D60093"/>
                </a:solidFill>
                <a:ea typeface="楷体_GB2312" pitchFamily="49" charset="-122"/>
              </a:rPr>
              <a:t>最优值（最大价值）</a:t>
            </a:r>
            <a:r>
              <a:rPr lang="zh-CN" altLang="en-US" b="1"/>
              <a:t>。由于</a:t>
            </a:r>
            <a:r>
              <a:rPr lang="en-US" altLang="zh-CN" b="1"/>
              <a:t>0-1</a:t>
            </a:r>
            <a:r>
              <a:rPr lang="zh-CN" altLang="en-US" b="1"/>
              <a:t>背包问题的最优子结构性质，可以建立计算</a:t>
            </a:r>
            <a:r>
              <a:rPr lang="en-US" altLang="zh-CN" b="1"/>
              <a:t>m(i,j)</a:t>
            </a:r>
            <a:r>
              <a:rPr lang="zh-CN" altLang="en-US" b="1"/>
              <a:t>的递归式如下：</a:t>
            </a:r>
            <a:r>
              <a:rPr lang="zh-CN" altLang="en-US" sz="2800" b="1"/>
              <a:t> </a:t>
            </a:r>
            <a:endParaRPr lang="zh-CN" altLang="en-US" sz="2800" b="1"/>
          </a:p>
        </p:txBody>
      </p:sp>
      <p:graphicFrame>
        <p:nvGraphicFramePr>
          <p:cNvPr id="302087" name="Object 7"/>
          <p:cNvGraphicFramePr>
            <a:graphicFrameLocks noChangeAspect="1"/>
          </p:cNvGraphicFramePr>
          <p:nvPr/>
        </p:nvGraphicFramePr>
        <p:xfrm>
          <a:off x="442913" y="4522365"/>
          <a:ext cx="8305800" cy="1136650"/>
        </p:xfrm>
        <a:graphic>
          <a:graphicData uri="http://schemas.openxmlformats.org/presentationml/2006/ole">
            <mc:AlternateContent xmlns:mc="http://schemas.openxmlformats.org/markup-compatibility/2006">
              <mc:Choice xmlns:v="urn:schemas-microsoft-com:vml" Requires="v">
                <p:oleObj spid="_x0000_s38071" name="Equation" r:id="rId5" imgW="3683000" imgH="482600" progId="Equation.3">
                  <p:embed/>
                </p:oleObj>
              </mc:Choice>
              <mc:Fallback>
                <p:oleObj name="Equation" r:id="rId5" imgW="3683000" imgH="482600" progId="Equation.3">
                  <p:embed/>
                  <p:pic>
                    <p:nvPicPr>
                      <p:cNvPr id="0" name="Picture 1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3" y="4522365"/>
                        <a:ext cx="8305800" cy="1136650"/>
                      </a:xfrm>
                      <a:prstGeom prst="rect">
                        <a:avLst/>
                      </a:prstGeom>
                      <a:solidFill>
                        <a:srgbClr val="99CCFF"/>
                      </a:solidFill>
                    </p:spPr>
                  </p:pic>
                </p:oleObj>
              </mc:Fallback>
            </mc:AlternateContent>
          </a:graphicData>
        </a:graphic>
      </p:graphicFrame>
      <p:graphicFrame>
        <p:nvGraphicFramePr>
          <p:cNvPr id="302088" name="Object 8"/>
          <p:cNvGraphicFramePr>
            <a:graphicFrameLocks noChangeAspect="1"/>
          </p:cNvGraphicFramePr>
          <p:nvPr/>
        </p:nvGraphicFramePr>
        <p:xfrm>
          <a:off x="5181600" y="5589165"/>
          <a:ext cx="3517900" cy="792163"/>
        </p:xfrm>
        <a:graphic>
          <a:graphicData uri="http://schemas.openxmlformats.org/presentationml/2006/ole">
            <mc:AlternateContent xmlns:mc="http://schemas.openxmlformats.org/markup-compatibility/2006">
              <mc:Choice xmlns:v="urn:schemas-microsoft-com:vml" Requires="v">
                <p:oleObj spid="_x0000_s38072" name="Equation" r:id="rId7" imgW="2044700" imgH="482600" progId="Equation.3">
                  <p:embed/>
                </p:oleObj>
              </mc:Choice>
              <mc:Fallback>
                <p:oleObj name="Equation" r:id="rId7" imgW="2044700" imgH="482600" progId="Equation.3">
                  <p:embed/>
                  <p:pic>
                    <p:nvPicPr>
                      <p:cNvPr id="0" name="Picture 1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5589165"/>
                        <a:ext cx="35179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AutoShape 8"/>
          <p:cNvSpPr/>
          <p:nvPr/>
        </p:nvSpPr>
        <p:spPr bwMode="auto">
          <a:xfrm>
            <a:off x="3197228" y="4271540"/>
            <a:ext cx="3128963" cy="374650"/>
          </a:xfrm>
          <a:prstGeom prst="borderCallout2">
            <a:avLst>
              <a:gd name="adj1" fmla="val 10412"/>
              <a:gd name="adj2" fmla="val -2435"/>
              <a:gd name="adj3" fmla="val 10412"/>
              <a:gd name="adj4" fmla="val -4870"/>
              <a:gd name="adj5" fmla="val 104162"/>
              <a:gd name="adj6" fmla="val -13634"/>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eaLnBrk="1" hangingPunct="1"/>
            <a:r>
              <a:rPr lang="zh-CN" altLang="en-US" dirty="0">
                <a:solidFill>
                  <a:srgbClr val="C00000"/>
                </a:solidFill>
                <a:ea typeface="宋体" panose="02010600030101010101" pitchFamily="2" charset="-122"/>
              </a:rPr>
              <a:t>第i个物品不装入背包</a:t>
            </a:r>
            <a:endParaRPr lang="zh-CN" altLang="en-US" dirty="0">
              <a:solidFill>
                <a:srgbClr val="C00000"/>
              </a:solidFill>
            </a:endParaRPr>
          </a:p>
        </p:txBody>
      </p:sp>
      <p:sp>
        <p:nvSpPr>
          <p:cNvPr id="13" name="AutoShape 9"/>
          <p:cNvSpPr/>
          <p:nvPr/>
        </p:nvSpPr>
        <p:spPr bwMode="auto">
          <a:xfrm>
            <a:off x="6140326" y="3595463"/>
            <a:ext cx="2824162" cy="374650"/>
          </a:xfrm>
          <a:prstGeom prst="borderCallout2">
            <a:avLst>
              <a:gd name="adj1" fmla="val 30509"/>
              <a:gd name="adj2" fmla="val -2699"/>
              <a:gd name="adj3" fmla="val 30509"/>
              <a:gd name="adj4" fmla="val -6699"/>
              <a:gd name="adj5" fmla="val 291523"/>
              <a:gd name="adj6" fmla="val -21019"/>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a:r>
              <a:rPr lang="zh-CN" altLang="en-US" dirty="0">
                <a:solidFill>
                  <a:srgbClr val="C00000"/>
                </a:solidFill>
                <a:ea typeface="宋体" panose="02010600030101010101" pitchFamily="2" charset="-122"/>
              </a:rPr>
              <a:t>第i个物品装入背包</a:t>
            </a:r>
            <a:endParaRPr lang="zh-CN" altLang="en-US" dirty="0">
              <a:solidFill>
                <a:srgbClr val="C00000"/>
              </a:solidFill>
              <a:ea typeface="宋体" panose="02010600030101010101" pitchFamily="2" charset="-122"/>
            </a:endParaRPr>
          </a:p>
        </p:txBody>
      </p:sp>
      <p:sp>
        <p:nvSpPr>
          <p:cNvPr id="14" name="AutoShape 10"/>
          <p:cNvSpPr/>
          <p:nvPr/>
        </p:nvSpPr>
        <p:spPr bwMode="auto">
          <a:xfrm>
            <a:off x="5619502" y="5203601"/>
            <a:ext cx="3128962" cy="374650"/>
          </a:xfrm>
          <a:prstGeom prst="borderCallout2">
            <a:avLst>
              <a:gd name="adj1" fmla="val 30509"/>
              <a:gd name="adj2" fmla="val -2435"/>
              <a:gd name="adj3" fmla="val 30509"/>
              <a:gd name="adj4" fmla="val -6472"/>
              <a:gd name="adj5" fmla="val 38257"/>
              <a:gd name="adj6" fmla="val -13945"/>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a:r>
              <a:rPr lang="zh-CN" altLang="en-US" dirty="0">
                <a:solidFill>
                  <a:srgbClr val="C00000"/>
                </a:solidFill>
                <a:ea typeface="宋体" panose="02010600030101010101" pitchFamily="2" charset="-122"/>
              </a:rPr>
              <a:t>第i个物品无法装入背包</a:t>
            </a:r>
            <a:endParaRPr lang="zh-CN" altLang="en-US" dirty="0">
              <a:solidFill>
                <a:srgbClr val="C00000"/>
              </a:solidFill>
              <a:ea typeface="宋体" panose="02010600030101010101" pitchFamily="2" charset="-122"/>
            </a:endParaRPr>
          </a:p>
        </p:txBody>
      </p:sp>
      <p:sp>
        <p:nvSpPr>
          <p:cNvPr id="15" name="AutoShape 10"/>
          <p:cNvSpPr/>
          <p:nvPr/>
        </p:nvSpPr>
        <p:spPr bwMode="auto">
          <a:xfrm>
            <a:off x="1371601" y="6034555"/>
            <a:ext cx="3128962" cy="374650"/>
          </a:xfrm>
          <a:prstGeom prst="borderCallout2">
            <a:avLst>
              <a:gd name="adj1" fmla="val 49879"/>
              <a:gd name="adj2" fmla="val 100080"/>
              <a:gd name="adj3" fmla="val 49879"/>
              <a:gd name="adj4" fmla="val 119236"/>
              <a:gd name="adj5" fmla="val 26635"/>
              <a:gd name="adj6" fmla="val 126608"/>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a:r>
              <a:rPr lang="en-US" altLang="zh-CN" dirty="0">
                <a:solidFill>
                  <a:srgbClr val="C00000"/>
                </a:solidFill>
                <a:ea typeface="宋体" panose="02010600030101010101" pitchFamily="2" charset="-122"/>
              </a:rPr>
              <a:t> </a:t>
            </a:r>
            <a:r>
              <a:rPr lang="zh-CN" altLang="en-US" dirty="0">
                <a:solidFill>
                  <a:srgbClr val="C00000"/>
                </a:solidFill>
                <a:ea typeface="宋体" panose="02010600030101010101" pitchFamily="2" charset="-122"/>
              </a:rPr>
              <a:t>第</a:t>
            </a:r>
            <a:r>
              <a:rPr lang="en-US" altLang="zh-CN" dirty="0">
                <a:solidFill>
                  <a:srgbClr val="C00000"/>
                </a:solidFill>
                <a:ea typeface="宋体" panose="02010600030101010101" pitchFamily="2" charset="-122"/>
              </a:rPr>
              <a:t>n</a:t>
            </a:r>
            <a:r>
              <a:rPr lang="zh-CN" altLang="en-US" dirty="0">
                <a:solidFill>
                  <a:srgbClr val="C00000"/>
                </a:solidFill>
                <a:ea typeface="宋体" panose="02010600030101010101" pitchFamily="2" charset="-122"/>
              </a:rPr>
              <a:t>个物品装入背包方案</a:t>
            </a:r>
            <a:endParaRPr lang="zh-CN" altLang="en-US" dirty="0">
              <a:solidFill>
                <a:srgbClr val="C00000"/>
              </a:solidFill>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2086"/>
                                        </p:tgtEl>
                                        <p:attrNameLst>
                                          <p:attrName>style.visibility</p:attrName>
                                        </p:attrNameLst>
                                      </p:cBhvr>
                                      <p:to>
                                        <p:strVal val="visible"/>
                                      </p:to>
                                    </p:set>
                                    <p:animEffect transition="in" filter="dissolve">
                                      <p:cBhvr>
                                        <p:cTn id="7" dur="500"/>
                                        <p:tgtEl>
                                          <p:spTgt spid="30208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02087"/>
                                        </p:tgtEl>
                                        <p:attrNameLst>
                                          <p:attrName>style.visibility</p:attrName>
                                        </p:attrNameLst>
                                      </p:cBhvr>
                                      <p:to>
                                        <p:strVal val="visible"/>
                                      </p:to>
                                    </p:set>
                                    <p:animEffect transition="in" filter="box(out)">
                                      <p:cBhvr>
                                        <p:cTn id="12" dur="500"/>
                                        <p:tgtEl>
                                          <p:spTgt spid="30208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2088"/>
                                        </p:tgtEl>
                                        <p:attrNameLst>
                                          <p:attrName>style.visibility</p:attrName>
                                        </p:attrNameLst>
                                      </p:cBhvr>
                                      <p:to>
                                        <p:strVal val="visible"/>
                                      </p:to>
                                    </p:set>
                                    <p:animEffect transition="in" filter="box(in)">
                                      <p:cBhvr>
                                        <p:cTn id="17" dur="500"/>
                                        <p:tgtEl>
                                          <p:spTgt spid="3020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2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utoUpdateAnimBg="0"/>
      <p:bldP spid="12" grpId="0" bldLvl="0" animBg="1" autoUpdateAnimBg="0"/>
      <p:bldP spid="13" grpId="0" bldLvl="0" animBg="1" autoUpdateAnimBg="0"/>
      <p:bldP spid="14" grpId="0" bldLvl="0" animBg="1" autoUpdateAnimBg="0"/>
      <p:bldP spid="15" grpId="0" bldLvl="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6" name="Group 3"/>
          <p:cNvGrpSpPr/>
          <p:nvPr/>
        </p:nvGrpSpPr>
        <p:grpSpPr bwMode="auto">
          <a:xfrm>
            <a:off x="755650" y="2895600"/>
            <a:ext cx="1217613" cy="463550"/>
            <a:chOff x="0" y="0"/>
            <a:chExt cx="590" cy="480"/>
          </a:xfrm>
        </p:grpSpPr>
        <p:sp>
          <p:nvSpPr>
            <p:cNvPr id="13481" name="Rectangle 4"/>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ea typeface="宋体" panose="02010600030101010101" pitchFamily="2" charset="-122"/>
                </a:rPr>
                <a:t> </a:t>
              </a:r>
              <a:endParaRPr lang="zh-CN" altLang="en-US" sz="1600">
                <a:solidFill>
                  <a:schemeClr val="tx1"/>
                </a:solidFill>
                <a:ea typeface="宋体" panose="02010600030101010101" pitchFamily="2" charset="-122"/>
              </a:endParaRPr>
            </a:p>
            <a:p>
              <a:pPr algn="just"/>
              <a:endParaRPr lang="zh-CN" altLang="en-US" sz="1600">
                <a:solidFill>
                  <a:schemeClr val="tx1"/>
                </a:solidFill>
                <a:ea typeface="宋体" panose="02010600030101010101" pitchFamily="2" charset="-122"/>
              </a:endParaRPr>
            </a:p>
          </p:txBody>
        </p:sp>
        <p:sp>
          <p:nvSpPr>
            <p:cNvPr id="13482" name="Rectangle 5"/>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3317" name="Group 6"/>
          <p:cNvGrpSpPr/>
          <p:nvPr/>
        </p:nvGrpSpPr>
        <p:grpSpPr bwMode="auto">
          <a:xfrm>
            <a:off x="1973263" y="2895600"/>
            <a:ext cx="554037" cy="463550"/>
            <a:chOff x="0" y="0"/>
            <a:chExt cx="268" cy="480"/>
          </a:xfrm>
        </p:grpSpPr>
        <p:sp>
          <p:nvSpPr>
            <p:cNvPr id="13479" name="Rectangle 7"/>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ea typeface="宋体" panose="02010600030101010101" pitchFamily="2" charset="-122"/>
                </a:rPr>
                <a:t> </a:t>
              </a:r>
              <a:endParaRPr lang="zh-CN" altLang="en-US" sz="2000">
                <a:solidFill>
                  <a:schemeClr val="tx1"/>
                </a:solidFill>
                <a:ea typeface="宋体" panose="02010600030101010101" pitchFamily="2" charset="-122"/>
              </a:endParaRPr>
            </a:p>
            <a:p>
              <a:pPr algn="just"/>
              <a:endParaRPr lang="zh-CN" altLang="en-US" sz="2000">
                <a:solidFill>
                  <a:schemeClr val="tx1"/>
                </a:solidFill>
                <a:ea typeface="宋体" panose="02010600030101010101" pitchFamily="2" charset="-122"/>
              </a:endParaRPr>
            </a:p>
          </p:txBody>
        </p:sp>
        <p:sp>
          <p:nvSpPr>
            <p:cNvPr id="13480" name="Rectangle 8"/>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18" name="Group 9"/>
          <p:cNvGrpSpPr/>
          <p:nvPr/>
        </p:nvGrpSpPr>
        <p:grpSpPr bwMode="auto">
          <a:xfrm>
            <a:off x="2527300" y="2895600"/>
            <a:ext cx="552450" cy="463550"/>
            <a:chOff x="0" y="0"/>
            <a:chExt cx="268" cy="480"/>
          </a:xfrm>
        </p:grpSpPr>
        <p:sp>
          <p:nvSpPr>
            <p:cNvPr id="13477" name="Rectangle 10"/>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0</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78" name="Rectangle 11"/>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19" name="Group 12"/>
          <p:cNvGrpSpPr/>
          <p:nvPr/>
        </p:nvGrpSpPr>
        <p:grpSpPr bwMode="auto">
          <a:xfrm>
            <a:off x="3079750" y="2895600"/>
            <a:ext cx="552450" cy="463550"/>
            <a:chOff x="0" y="0"/>
            <a:chExt cx="268" cy="480"/>
          </a:xfrm>
        </p:grpSpPr>
        <p:sp>
          <p:nvSpPr>
            <p:cNvPr id="13475" name="Rectangle 13"/>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1</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76" name="Rectangle 14"/>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20" name="Group 15"/>
          <p:cNvGrpSpPr/>
          <p:nvPr/>
        </p:nvGrpSpPr>
        <p:grpSpPr bwMode="auto">
          <a:xfrm>
            <a:off x="3632200" y="2895600"/>
            <a:ext cx="554038" cy="463550"/>
            <a:chOff x="0" y="0"/>
            <a:chExt cx="268" cy="480"/>
          </a:xfrm>
        </p:grpSpPr>
        <p:sp>
          <p:nvSpPr>
            <p:cNvPr id="13473" name="Rectangle 16"/>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2</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74" name="Rectangle 17"/>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21" name="Group 18"/>
          <p:cNvGrpSpPr/>
          <p:nvPr/>
        </p:nvGrpSpPr>
        <p:grpSpPr bwMode="auto">
          <a:xfrm>
            <a:off x="4186238" y="2895600"/>
            <a:ext cx="552450" cy="463550"/>
            <a:chOff x="0" y="0"/>
            <a:chExt cx="268" cy="480"/>
          </a:xfrm>
        </p:grpSpPr>
        <p:sp>
          <p:nvSpPr>
            <p:cNvPr id="13471" name="Rectangle 19"/>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3</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72" name="Rectangle 20"/>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22" name="Group 21"/>
          <p:cNvGrpSpPr/>
          <p:nvPr/>
        </p:nvGrpSpPr>
        <p:grpSpPr bwMode="auto">
          <a:xfrm>
            <a:off x="4738688" y="2895600"/>
            <a:ext cx="554037" cy="463550"/>
            <a:chOff x="0" y="0"/>
            <a:chExt cx="268" cy="480"/>
          </a:xfrm>
        </p:grpSpPr>
        <p:sp>
          <p:nvSpPr>
            <p:cNvPr id="13469" name="Rectangle 22"/>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4</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70" name="Rectangle 23"/>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23" name="Group 24"/>
          <p:cNvGrpSpPr/>
          <p:nvPr/>
        </p:nvGrpSpPr>
        <p:grpSpPr bwMode="auto">
          <a:xfrm>
            <a:off x="5292725" y="2895600"/>
            <a:ext cx="552450" cy="463550"/>
            <a:chOff x="0" y="0"/>
            <a:chExt cx="268" cy="480"/>
          </a:xfrm>
        </p:grpSpPr>
        <p:sp>
          <p:nvSpPr>
            <p:cNvPr id="13467" name="Rectangle 25"/>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5</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68" name="Rectangle 26"/>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24" name="Group 27"/>
          <p:cNvGrpSpPr/>
          <p:nvPr/>
        </p:nvGrpSpPr>
        <p:grpSpPr bwMode="auto">
          <a:xfrm>
            <a:off x="5845175" y="2895600"/>
            <a:ext cx="554038" cy="463550"/>
            <a:chOff x="0" y="0"/>
            <a:chExt cx="268" cy="480"/>
          </a:xfrm>
        </p:grpSpPr>
        <p:sp>
          <p:nvSpPr>
            <p:cNvPr id="13465" name="Rectangle 28"/>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6</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66" name="Rectangle 29"/>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25" name="Group 30"/>
          <p:cNvGrpSpPr/>
          <p:nvPr/>
        </p:nvGrpSpPr>
        <p:grpSpPr bwMode="auto">
          <a:xfrm>
            <a:off x="6399213" y="2895600"/>
            <a:ext cx="552450" cy="463550"/>
            <a:chOff x="0" y="0"/>
            <a:chExt cx="268" cy="480"/>
          </a:xfrm>
        </p:grpSpPr>
        <p:sp>
          <p:nvSpPr>
            <p:cNvPr id="13463" name="Rectangle 31"/>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7</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64" name="Rectangle 32"/>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26" name="Group 33"/>
          <p:cNvGrpSpPr/>
          <p:nvPr/>
        </p:nvGrpSpPr>
        <p:grpSpPr bwMode="auto">
          <a:xfrm>
            <a:off x="6951663" y="2895600"/>
            <a:ext cx="554037" cy="463550"/>
            <a:chOff x="0" y="0"/>
            <a:chExt cx="268" cy="480"/>
          </a:xfrm>
        </p:grpSpPr>
        <p:sp>
          <p:nvSpPr>
            <p:cNvPr id="13461" name="Rectangle 34"/>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8</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62" name="Rectangle 35"/>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27" name="Group 36"/>
          <p:cNvGrpSpPr/>
          <p:nvPr/>
        </p:nvGrpSpPr>
        <p:grpSpPr bwMode="auto">
          <a:xfrm>
            <a:off x="7505700" y="2895600"/>
            <a:ext cx="554038" cy="463550"/>
            <a:chOff x="0" y="0"/>
            <a:chExt cx="268" cy="480"/>
          </a:xfrm>
        </p:grpSpPr>
        <p:sp>
          <p:nvSpPr>
            <p:cNvPr id="13459" name="Rectangle 37"/>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9</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60" name="Rectangle 38"/>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28" name="Group 39"/>
          <p:cNvGrpSpPr/>
          <p:nvPr/>
        </p:nvGrpSpPr>
        <p:grpSpPr bwMode="auto">
          <a:xfrm>
            <a:off x="8059738" y="2895600"/>
            <a:ext cx="552450" cy="463550"/>
            <a:chOff x="0" y="0"/>
            <a:chExt cx="268" cy="480"/>
          </a:xfrm>
        </p:grpSpPr>
        <p:sp>
          <p:nvSpPr>
            <p:cNvPr id="13457" name="Rectangle 40"/>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10</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58" name="Rectangle 41"/>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29" name="Group 42"/>
          <p:cNvGrpSpPr/>
          <p:nvPr/>
        </p:nvGrpSpPr>
        <p:grpSpPr bwMode="auto">
          <a:xfrm>
            <a:off x="755650" y="3667125"/>
            <a:ext cx="1217613" cy="369888"/>
            <a:chOff x="0" y="0"/>
            <a:chExt cx="590" cy="384"/>
          </a:xfrm>
        </p:grpSpPr>
        <p:sp>
          <p:nvSpPr>
            <p:cNvPr id="13455" name="Rectangle 43"/>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ea typeface="宋体" panose="02010600030101010101" pitchFamily="2" charset="-122"/>
                </a:rPr>
                <a:t> </a:t>
              </a:r>
              <a:endParaRPr lang="zh-CN" altLang="en-US" sz="1600">
                <a:solidFill>
                  <a:schemeClr val="tx1"/>
                </a:solidFill>
                <a:ea typeface="宋体" panose="02010600030101010101" pitchFamily="2" charset="-122"/>
              </a:endParaRPr>
            </a:p>
            <a:p>
              <a:pPr algn="just"/>
              <a:endParaRPr lang="zh-CN" altLang="en-US" sz="1600">
                <a:solidFill>
                  <a:schemeClr val="tx1"/>
                </a:solidFill>
                <a:ea typeface="宋体" panose="02010600030101010101" pitchFamily="2" charset="-122"/>
              </a:endParaRPr>
            </a:p>
          </p:txBody>
        </p:sp>
        <p:sp>
          <p:nvSpPr>
            <p:cNvPr id="13456" name="Rectangle 44"/>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3330" name="Group 45"/>
          <p:cNvGrpSpPr/>
          <p:nvPr/>
        </p:nvGrpSpPr>
        <p:grpSpPr bwMode="auto">
          <a:xfrm>
            <a:off x="755650" y="3727450"/>
            <a:ext cx="1217613" cy="371475"/>
            <a:chOff x="0" y="0"/>
            <a:chExt cx="590" cy="384"/>
          </a:xfrm>
        </p:grpSpPr>
        <p:sp>
          <p:nvSpPr>
            <p:cNvPr id="13453" name="Rectangle 46"/>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1</a:t>
              </a:r>
              <a:r>
                <a:rPr lang="zh-CN" altLang="en-US" sz="1600">
                  <a:solidFill>
                    <a:schemeClr val="tx1"/>
                  </a:solidFill>
                </a:rPr>
                <a:t>=2 v</a:t>
              </a:r>
              <a:r>
                <a:rPr lang="zh-CN" altLang="en-US" sz="1600" baseline="-30000">
                  <a:solidFill>
                    <a:schemeClr val="tx1"/>
                  </a:solidFill>
                </a:rPr>
                <a:t>1</a:t>
              </a:r>
              <a:r>
                <a:rPr lang="zh-CN" altLang="en-US" sz="1600">
                  <a:solidFill>
                    <a:schemeClr val="tx1"/>
                  </a:solidFill>
                </a:rPr>
                <a:t>=6</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3454" name="Rectangle 47"/>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3331" name="Group 48"/>
          <p:cNvGrpSpPr/>
          <p:nvPr/>
        </p:nvGrpSpPr>
        <p:grpSpPr bwMode="auto">
          <a:xfrm>
            <a:off x="1973263" y="3811588"/>
            <a:ext cx="554037" cy="369887"/>
            <a:chOff x="0" y="0"/>
            <a:chExt cx="268" cy="384"/>
          </a:xfrm>
        </p:grpSpPr>
        <p:sp>
          <p:nvSpPr>
            <p:cNvPr id="13451" name="Rectangle 49"/>
            <p:cNvSpPr>
              <a:spLocks noChangeArrowheads="1"/>
            </p:cNvSpPr>
            <p:nvPr/>
          </p:nvSpPr>
          <p:spPr bwMode="auto">
            <a:xfrm>
              <a:off x="43" y="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1</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52" name="Rectangle 50"/>
            <p:cNvSpPr>
              <a:spLocks noChangeArrowheads="1"/>
            </p:cNvSpPr>
            <p:nvPr/>
          </p:nvSpPr>
          <p:spPr bwMode="auto">
            <a:xfrm>
              <a:off x="0" y="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32" name="Group 51"/>
          <p:cNvGrpSpPr/>
          <p:nvPr/>
        </p:nvGrpSpPr>
        <p:grpSpPr bwMode="auto">
          <a:xfrm>
            <a:off x="755650" y="4192588"/>
            <a:ext cx="1217613" cy="371475"/>
            <a:chOff x="0" y="0"/>
            <a:chExt cx="590" cy="384"/>
          </a:xfrm>
        </p:grpSpPr>
        <p:sp>
          <p:nvSpPr>
            <p:cNvPr id="13449" name="Rectangle 52"/>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2</a:t>
              </a:r>
              <a:r>
                <a:rPr lang="zh-CN" altLang="en-US" sz="1600">
                  <a:solidFill>
                    <a:schemeClr val="tx1"/>
                  </a:solidFill>
                </a:rPr>
                <a:t>=2 v</a:t>
              </a:r>
              <a:r>
                <a:rPr lang="zh-CN" altLang="en-US" sz="1600" baseline="-30000">
                  <a:solidFill>
                    <a:schemeClr val="tx1"/>
                  </a:solidFill>
                </a:rPr>
                <a:t>2</a:t>
              </a:r>
              <a:r>
                <a:rPr lang="zh-CN" altLang="en-US" sz="1600">
                  <a:solidFill>
                    <a:schemeClr val="tx1"/>
                  </a:solidFill>
                </a:rPr>
                <a:t>=3</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3450" name="Rectangle 53"/>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3333" name="Group 54"/>
          <p:cNvGrpSpPr/>
          <p:nvPr/>
        </p:nvGrpSpPr>
        <p:grpSpPr bwMode="auto">
          <a:xfrm>
            <a:off x="1973263" y="4268788"/>
            <a:ext cx="554037" cy="371475"/>
            <a:chOff x="0" y="0"/>
            <a:chExt cx="268" cy="384"/>
          </a:xfrm>
        </p:grpSpPr>
        <p:sp>
          <p:nvSpPr>
            <p:cNvPr id="13447" name="Rectangle 55"/>
            <p:cNvSpPr>
              <a:spLocks noChangeArrowheads="1"/>
            </p:cNvSpPr>
            <p:nvPr/>
          </p:nvSpPr>
          <p:spPr bwMode="auto">
            <a:xfrm>
              <a:off x="43" y="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2</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48" name="Rectangle 56"/>
            <p:cNvSpPr>
              <a:spLocks noChangeArrowheads="1"/>
            </p:cNvSpPr>
            <p:nvPr/>
          </p:nvSpPr>
          <p:spPr bwMode="auto">
            <a:xfrm>
              <a:off x="0" y="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34" name="Group 57"/>
          <p:cNvGrpSpPr/>
          <p:nvPr/>
        </p:nvGrpSpPr>
        <p:grpSpPr bwMode="auto">
          <a:xfrm>
            <a:off x="755650" y="4645025"/>
            <a:ext cx="1217613" cy="463550"/>
            <a:chOff x="0" y="0"/>
            <a:chExt cx="590" cy="480"/>
          </a:xfrm>
        </p:grpSpPr>
        <p:sp>
          <p:nvSpPr>
            <p:cNvPr id="13445" name="Rectangle 58"/>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3</a:t>
              </a:r>
              <a:r>
                <a:rPr lang="zh-CN" altLang="en-US" sz="1600">
                  <a:solidFill>
                    <a:schemeClr val="tx1"/>
                  </a:solidFill>
                </a:rPr>
                <a:t>=6 v</a:t>
              </a:r>
              <a:r>
                <a:rPr lang="zh-CN" altLang="en-US" sz="1600" baseline="-30000">
                  <a:solidFill>
                    <a:schemeClr val="tx1"/>
                  </a:solidFill>
                </a:rPr>
                <a:t>3</a:t>
              </a:r>
              <a:r>
                <a:rPr lang="zh-CN" altLang="en-US" sz="1600">
                  <a:solidFill>
                    <a:schemeClr val="tx1"/>
                  </a:solidFill>
                </a:rPr>
                <a:t>=5</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3446" name="Rectangle 59"/>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3335" name="Group 60"/>
          <p:cNvGrpSpPr/>
          <p:nvPr/>
        </p:nvGrpSpPr>
        <p:grpSpPr bwMode="auto">
          <a:xfrm>
            <a:off x="1973263" y="4721225"/>
            <a:ext cx="554037" cy="463550"/>
            <a:chOff x="0" y="0"/>
            <a:chExt cx="268" cy="480"/>
          </a:xfrm>
        </p:grpSpPr>
        <p:sp>
          <p:nvSpPr>
            <p:cNvPr id="13443" name="Rectangle 61"/>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3</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44" name="Rectangle 62"/>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36" name="Group 63"/>
          <p:cNvGrpSpPr/>
          <p:nvPr/>
        </p:nvGrpSpPr>
        <p:grpSpPr bwMode="auto">
          <a:xfrm>
            <a:off x="755650" y="5108575"/>
            <a:ext cx="1217613" cy="463550"/>
            <a:chOff x="0" y="0"/>
            <a:chExt cx="590" cy="480"/>
          </a:xfrm>
        </p:grpSpPr>
        <p:sp>
          <p:nvSpPr>
            <p:cNvPr id="13441" name="Rectangle 64"/>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4</a:t>
              </a:r>
              <a:r>
                <a:rPr lang="zh-CN" altLang="en-US" sz="1600">
                  <a:solidFill>
                    <a:schemeClr val="tx1"/>
                  </a:solidFill>
                </a:rPr>
                <a:t>=5 v</a:t>
              </a:r>
              <a:r>
                <a:rPr lang="zh-CN" altLang="en-US" sz="1600" baseline="-30000">
                  <a:solidFill>
                    <a:schemeClr val="tx1"/>
                  </a:solidFill>
                </a:rPr>
                <a:t>4</a:t>
              </a:r>
              <a:r>
                <a:rPr lang="zh-CN" altLang="en-US" sz="1600">
                  <a:solidFill>
                    <a:schemeClr val="tx1"/>
                  </a:solidFill>
                </a:rPr>
                <a:t>=4</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3442" name="Rectangle 65"/>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3337" name="Group 66"/>
          <p:cNvGrpSpPr/>
          <p:nvPr/>
        </p:nvGrpSpPr>
        <p:grpSpPr bwMode="auto">
          <a:xfrm>
            <a:off x="1973263" y="5178425"/>
            <a:ext cx="554037" cy="463550"/>
            <a:chOff x="0" y="0"/>
            <a:chExt cx="268" cy="480"/>
          </a:xfrm>
        </p:grpSpPr>
        <p:sp>
          <p:nvSpPr>
            <p:cNvPr id="13439" name="Rectangle 67"/>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4</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40" name="Rectangle 68"/>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3338" name="Group 69"/>
          <p:cNvGrpSpPr/>
          <p:nvPr/>
        </p:nvGrpSpPr>
        <p:grpSpPr bwMode="auto">
          <a:xfrm>
            <a:off x="755650" y="5565775"/>
            <a:ext cx="1217613" cy="463550"/>
            <a:chOff x="0" y="0"/>
            <a:chExt cx="590" cy="480"/>
          </a:xfrm>
        </p:grpSpPr>
        <p:sp>
          <p:nvSpPr>
            <p:cNvPr id="13437" name="Rectangle 70"/>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5</a:t>
              </a:r>
              <a:r>
                <a:rPr lang="zh-CN" altLang="en-US" sz="1600">
                  <a:solidFill>
                    <a:schemeClr val="tx1"/>
                  </a:solidFill>
                </a:rPr>
                <a:t>=4 v</a:t>
              </a:r>
              <a:r>
                <a:rPr lang="zh-CN" altLang="en-US" sz="1600" baseline="-30000">
                  <a:solidFill>
                    <a:schemeClr val="tx1"/>
                  </a:solidFill>
                </a:rPr>
                <a:t>5</a:t>
              </a:r>
              <a:r>
                <a:rPr lang="zh-CN" altLang="en-US" sz="1600">
                  <a:solidFill>
                    <a:schemeClr val="tx1"/>
                  </a:solidFill>
                </a:rPr>
                <a:t>=6</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3438" name="Rectangle 71"/>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3339" name="Group 72"/>
          <p:cNvGrpSpPr/>
          <p:nvPr/>
        </p:nvGrpSpPr>
        <p:grpSpPr bwMode="auto">
          <a:xfrm>
            <a:off x="1973263" y="5635625"/>
            <a:ext cx="554037" cy="463550"/>
            <a:chOff x="0" y="0"/>
            <a:chExt cx="268" cy="480"/>
          </a:xfrm>
        </p:grpSpPr>
        <p:sp>
          <p:nvSpPr>
            <p:cNvPr id="13435" name="Rectangle 73"/>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5</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36" name="Rectangle 74"/>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sp>
        <p:nvSpPr>
          <p:cNvPr id="13340" name="Rectangle 75"/>
          <p:cNvSpPr>
            <a:spLocks noChangeArrowheads="1"/>
          </p:cNvSpPr>
          <p:nvPr/>
        </p:nvSpPr>
        <p:spPr bwMode="auto">
          <a:xfrm>
            <a:off x="755650" y="2971800"/>
            <a:ext cx="7891463" cy="3197225"/>
          </a:xfrm>
          <a:prstGeom prst="rect">
            <a:avLst/>
          </a:prstGeom>
          <a:noFill/>
          <a:ln w="6350">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nvGrpSpPr>
          <p:cNvPr id="13341" name="Group 76"/>
          <p:cNvGrpSpPr/>
          <p:nvPr/>
        </p:nvGrpSpPr>
        <p:grpSpPr bwMode="auto">
          <a:xfrm>
            <a:off x="755650" y="3200400"/>
            <a:ext cx="1219200" cy="369888"/>
            <a:chOff x="0" y="0"/>
            <a:chExt cx="590" cy="384"/>
          </a:xfrm>
        </p:grpSpPr>
        <p:sp>
          <p:nvSpPr>
            <p:cNvPr id="13433" name="Rectangle 77"/>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ea typeface="宋体" panose="02010600030101010101" pitchFamily="2" charset="-122"/>
                </a:rPr>
                <a:t> </a:t>
              </a:r>
              <a:endParaRPr lang="zh-CN" altLang="en-US" sz="1600">
                <a:solidFill>
                  <a:schemeClr val="tx1"/>
                </a:solidFill>
                <a:ea typeface="宋体" panose="02010600030101010101" pitchFamily="2" charset="-122"/>
              </a:endParaRPr>
            </a:p>
            <a:p>
              <a:pPr algn="just"/>
              <a:endParaRPr lang="zh-CN" altLang="en-US" sz="1600">
                <a:solidFill>
                  <a:schemeClr val="tx1"/>
                </a:solidFill>
                <a:ea typeface="宋体" panose="02010600030101010101" pitchFamily="2" charset="-122"/>
              </a:endParaRPr>
            </a:p>
          </p:txBody>
        </p:sp>
        <p:sp>
          <p:nvSpPr>
            <p:cNvPr id="13434" name="Rectangle 78"/>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3342" name="Group 79"/>
          <p:cNvGrpSpPr/>
          <p:nvPr/>
        </p:nvGrpSpPr>
        <p:grpSpPr bwMode="auto">
          <a:xfrm>
            <a:off x="1974850" y="3363913"/>
            <a:ext cx="552450" cy="369887"/>
            <a:chOff x="0" y="0"/>
            <a:chExt cx="268" cy="384"/>
          </a:xfrm>
        </p:grpSpPr>
        <p:sp>
          <p:nvSpPr>
            <p:cNvPr id="13431" name="Rectangle 80"/>
            <p:cNvSpPr>
              <a:spLocks noChangeArrowheads="1"/>
            </p:cNvSpPr>
            <p:nvPr/>
          </p:nvSpPr>
          <p:spPr bwMode="auto">
            <a:xfrm>
              <a:off x="43" y="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0</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3432" name="Rectangle 81"/>
            <p:cNvSpPr>
              <a:spLocks noChangeArrowheads="1"/>
            </p:cNvSpPr>
            <p:nvPr/>
          </p:nvSpPr>
          <p:spPr bwMode="auto">
            <a:xfrm>
              <a:off x="0" y="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sp>
        <p:nvSpPr>
          <p:cNvPr id="13343" name="Rectangle 82"/>
          <p:cNvSpPr>
            <a:spLocks noGrp="1" noChangeArrowheads="1"/>
          </p:cNvSpPr>
          <p:nvPr/>
        </p:nvSpPr>
        <p:spPr bwMode="auto">
          <a:xfrm>
            <a:off x="606425" y="1524000"/>
            <a:ext cx="8164513"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Font typeface="Wingdings" panose="05000000000000000000" pitchFamily="2" charset="2"/>
              <a:buChar char="Ø"/>
            </a:pPr>
            <a:r>
              <a:rPr lang="zh-CN" altLang="en-US" sz="2800" b="0" dirty="0">
                <a:solidFill>
                  <a:srgbClr val="4D4D4D"/>
                </a:solidFill>
                <a:latin typeface="Times New Roman" panose="02020603050405020304" charset="0"/>
                <a:ea typeface="宋体" panose="02010600030101010101" pitchFamily="2" charset="-122"/>
                <a:sym typeface="Arial" panose="020B0604020202020204" pitchFamily="34" charset="0"/>
              </a:rPr>
              <a:t>问题实例</a:t>
            </a:r>
            <a:r>
              <a:rPr lang="zh-CN" altLang="en-US" sz="2800" dirty="0">
                <a:solidFill>
                  <a:schemeClr val="tx1"/>
                </a:solidFill>
                <a:latin typeface="Times New Roman" panose="02020603050405020304" charset="0"/>
                <a:ea typeface="宋体" panose="02010600030101010101" pitchFamily="2" charset="-122"/>
              </a:rPr>
              <a:t>：</a:t>
            </a:r>
            <a:endParaRPr lang="zh-CN" altLang="en-US" sz="2800" dirty="0">
              <a:solidFill>
                <a:schemeClr val="tx1"/>
              </a:solidFill>
              <a:latin typeface="Times New Roman" panose="02020603050405020304" charset="0"/>
              <a:ea typeface="宋体" panose="02010600030101010101" pitchFamily="2" charset="-122"/>
            </a:endParaRPr>
          </a:p>
          <a:p>
            <a:pPr marL="342900" indent="-342900">
              <a:lnSpc>
                <a:spcPct val="80000"/>
              </a:lnSpc>
              <a:spcBef>
                <a:spcPct val="20000"/>
              </a:spcBef>
              <a:buClr>
                <a:schemeClr val="tx2"/>
              </a:buClr>
              <a:buFont typeface="Wingdings" panose="05000000000000000000" pitchFamily="2" charset="2"/>
              <a:buNone/>
            </a:pPr>
            <a:r>
              <a:rPr lang="zh-CN" altLang="en-US" sz="2800" b="0" dirty="0">
                <a:solidFill>
                  <a:schemeClr val="tx1"/>
                </a:solidFill>
                <a:latin typeface="Times New Roman" panose="02020603050405020304" charset="0"/>
                <a:ea typeface="宋体" panose="02010600030101010101" pitchFamily="2" charset="-122"/>
              </a:rPr>
              <a:t>        有</a:t>
            </a:r>
            <a:r>
              <a:rPr lang="zh-CN" altLang="en-US" sz="2800" b="0" dirty="0">
                <a:solidFill>
                  <a:srgbClr val="C00000"/>
                </a:solidFill>
                <a:latin typeface="Times New Roman" panose="02020603050405020304" charset="0"/>
                <a:ea typeface="宋体" panose="02010600030101010101" pitchFamily="2" charset="-122"/>
              </a:rPr>
              <a:t>5个物品</a:t>
            </a:r>
            <a:r>
              <a:rPr lang="zh-CN" altLang="en-US" sz="2800" b="0" dirty="0">
                <a:solidFill>
                  <a:schemeClr val="tx1"/>
                </a:solidFill>
                <a:latin typeface="Times New Roman" panose="02020603050405020304" charset="0"/>
                <a:ea typeface="宋体" panose="02010600030101010101" pitchFamily="2" charset="-122"/>
              </a:rPr>
              <a:t>，其重量分别是</a:t>
            </a:r>
            <a:r>
              <a:rPr lang="zh-CN" altLang="en-US" sz="2800" b="0" dirty="0">
                <a:solidFill>
                  <a:srgbClr val="C00000"/>
                </a:solidFill>
                <a:latin typeface="Times New Roman" panose="02020603050405020304" charset="0"/>
                <a:ea typeface="宋体" panose="02010600030101010101" pitchFamily="2" charset="-122"/>
              </a:rPr>
              <a:t>{2, 2, 6, 5, 4}</a:t>
            </a:r>
            <a:r>
              <a:rPr lang="zh-CN" altLang="en-US" sz="2800" b="0" dirty="0">
                <a:solidFill>
                  <a:schemeClr val="tx1"/>
                </a:solidFill>
                <a:latin typeface="Times New Roman" panose="02020603050405020304" charset="0"/>
                <a:ea typeface="宋体" panose="02010600030101010101" pitchFamily="2" charset="-122"/>
              </a:rPr>
              <a:t>，价值分别为</a:t>
            </a:r>
            <a:r>
              <a:rPr lang="zh-CN" altLang="en-US" sz="2800" b="0" dirty="0">
                <a:solidFill>
                  <a:srgbClr val="C00000"/>
                </a:solidFill>
                <a:latin typeface="Times New Roman" panose="02020603050405020304" charset="0"/>
                <a:ea typeface="宋体" panose="02010600030101010101" pitchFamily="2" charset="-122"/>
              </a:rPr>
              <a:t>{6, 3, 5, 4, 6}</a:t>
            </a:r>
            <a:r>
              <a:rPr lang="zh-CN" altLang="en-US" sz="2800" b="0" dirty="0">
                <a:solidFill>
                  <a:schemeClr val="tx1"/>
                </a:solidFill>
                <a:latin typeface="Times New Roman" panose="02020603050405020304" charset="0"/>
                <a:ea typeface="宋体" panose="02010600030101010101" pitchFamily="2" charset="-122"/>
              </a:rPr>
              <a:t>，背包的容量为</a:t>
            </a:r>
            <a:r>
              <a:rPr lang="zh-CN" altLang="en-US" sz="2800" b="0" dirty="0">
                <a:solidFill>
                  <a:srgbClr val="C00000"/>
                </a:solidFill>
                <a:latin typeface="Times New Roman" panose="02020603050405020304" charset="0"/>
                <a:ea typeface="宋体" panose="02010600030101010101" pitchFamily="2" charset="-122"/>
              </a:rPr>
              <a:t>10</a:t>
            </a:r>
            <a:r>
              <a:rPr lang="zh-CN" altLang="en-US" sz="2800" b="0" dirty="0">
                <a:solidFill>
                  <a:schemeClr val="tx1"/>
                </a:solidFill>
                <a:latin typeface="Times New Roman" panose="02020603050405020304" charset="0"/>
                <a:ea typeface="宋体" panose="02010600030101010101" pitchFamily="2" charset="-122"/>
              </a:rPr>
              <a:t>。</a:t>
            </a:r>
            <a:endParaRPr lang="zh-CN" altLang="en-US" sz="2800" b="0" dirty="0">
              <a:solidFill>
                <a:schemeClr val="tx1"/>
              </a:solidFill>
              <a:latin typeface="Times New Roman" panose="02020603050405020304" charset="0"/>
              <a:ea typeface="宋体" panose="02010600030101010101" pitchFamily="2" charset="-122"/>
            </a:endParaRPr>
          </a:p>
          <a:p>
            <a:pPr marL="342900" indent="-342900">
              <a:lnSpc>
                <a:spcPct val="80000"/>
              </a:lnSpc>
              <a:spcBef>
                <a:spcPct val="20000"/>
              </a:spcBef>
              <a:buClr>
                <a:schemeClr val="tx2"/>
              </a:buClr>
              <a:buFont typeface="Wingdings" panose="05000000000000000000" pitchFamily="2" charset="2"/>
              <a:buNone/>
            </a:pPr>
            <a:endParaRPr lang="zh-CN" altLang="en-US" sz="2800" b="0" dirty="0">
              <a:solidFill>
                <a:schemeClr val="tx1"/>
              </a:solidFill>
              <a:latin typeface="Times New Roman" panose="02020603050405020304" charset="0"/>
              <a:ea typeface="宋体" panose="02010600030101010101" pitchFamily="2" charset="-122"/>
            </a:endParaRPr>
          </a:p>
        </p:txBody>
      </p:sp>
      <p:sp>
        <p:nvSpPr>
          <p:cNvPr id="13344" name="Text Box 83"/>
          <p:cNvSpPr txBox="1">
            <a:spLocks noChangeArrowheads="1"/>
          </p:cNvSpPr>
          <p:nvPr/>
        </p:nvSpPr>
        <p:spPr bwMode="auto">
          <a:xfrm>
            <a:off x="1489075" y="6329363"/>
            <a:ext cx="5963492" cy="369332"/>
          </a:xfrm>
          <a:prstGeom prst="rect">
            <a:avLst/>
          </a:prstGeom>
          <a:noFill/>
          <a:ln w="127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rgbClr val="99CCFF"/>
                </a:solidFill>
                <a:latin typeface="Arial" panose="020B0604020202020204" pitchFamily="34" charset="0"/>
                <a:ea typeface="华文楷体" panose="02010600040101010101" pitchFamily="2" charset="-122"/>
              </a:defRPr>
            </a:lvl1pPr>
            <a:lvl2pPr marL="742950" indent="-285750">
              <a:defRPr b="1">
                <a:solidFill>
                  <a:srgbClr val="99CCFF"/>
                </a:solidFill>
                <a:latin typeface="Arial" panose="020B0604020202020204" pitchFamily="34" charset="0"/>
                <a:ea typeface="华文楷体" panose="02010600040101010101" pitchFamily="2" charset="-122"/>
              </a:defRPr>
            </a:lvl2pPr>
            <a:lvl3pPr marL="1143000" indent="-228600">
              <a:defRPr b="1">
                <a:solidFill>
                  <a:srgbClr val="99CCFF"/>
                </a:solidFill>
                <a:latin typeface="Arial" panose="020B0604020202020204" pitchFamily="34" charset="0"/>
                <a:ea typeface="华文楷体" panose="02010600040101010101" pitchFamily="2" charset="-122"/>
              </a:defRPr>
            </a:lvl3pPr>
            <a:lvl4pPr marL="1600200" indent="-228600">
              <a:defRPr b="1">
                <a:solidFill>
                  <a:srgbClr val="99CCFF"/>
                </a:solidFill>
                <a:latin typeface="Arial" panose="020B0604020202020204" pitchFamily="34" charset="0"/>
                <a:ea typeface="华文楷体" panose="02010600040101010101" pitchFamily="2" charset="-122"/>
              </a:defRPr>
            </a:lvl4pPr>
            <a:lvl5pPr marL="2057400" indent="-228600">
              <a:defRPr b="1">
                <a:solidFill>
                  <a:srgbClr val="99CCFF"/>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9pPr>
          </a:lstStyle>
          <a:p>
            <a:pPr eaLnBrk="1" hangingPunct="1"/>
            <a:r>
              <a:rPr lang="zh-CN" altLang="en-US" b="0" dirty="0">
                <a:solidFill>
                  <a:srgbClr val="0000FF"/>
                </a:solidFill>
                <a:latin typeface="Times New Roman" panose="02020603050405020304" charset="0"/>
                <a:ea typeface="宋体" panose="02010600030101010101" pitchFamily="2" charset="-122"/>
              </a:rPr>
              <a:t>m[i][j]</a:t>
            </a:r>
            <a:r>
              <a:rPr lang="zh-CN" altLang="en-US" b="0" dirty="0">
                <a:solidFill>
                  <a:schemeClr val="tx1"/>
                </a:solidFill>
                <a:latin typeface="Times New Roman" panose="02020603050405020304" charset="0"/>
                <a:ea typeface="宋体" panose="02010600030101010101" pitchFamily="2" charset="-122"/>
              </a:rPr>
              <a:t>表示把</a:t>
            </a:r>
            <a:r>
              <a:rPr lang="zh-CN" altLang="en-US" b="0" dirty="0">
                <a:solidFill>
                  <a:srgbClr val="FF0000"/>
                </a:solidFill>
                <a:latin typeface="Times New Roman" panose="02020603050405020304" charset="0"/>
                <a:ea typeface="宋体" panose="02010600030101010101" pitchFamily="2" charset="-122"/>
              </a:rPr>
              <a:t>第i+1,...,n物品</a:t>
            </a:r>
            <a:r>
              <a:rPr lang="zh-CN" altLang="en-US" b="0" dirty="0">
                <a:solidFill>
                  <a:schemeClr val="tx1"/>
                </a:solidFill>
                <a:latin typeface="Times New Roman" panose="02020603050405020304" charset="0"/>
                <a:ea typeface="宋体" panose="02010600030101010101" pitchFamily="2" charset="-122"/>
              </a:rPr>
              <a:t>装入容量为</a:t>
            </a:r>
            <a:r>
              <a:rPr lang="zh-CN" altLang="en-US" b="0" dirty="0">
                <a:solidFill>
                  <a:srgbClr val="0000FF"/>
                </a:solidFill>
                <a:latin typeface="Times New Roman" panose="02020603050405020304" charset="0"/>
                <a:ea typeface="宋体" panose="02010600030101010101" pitchFamily="2" charset="-122"/>
              </a:rPr>
              <a:t>j</a:t>
            </a:r>
            <a:r>
              <a:rPr lang="zh-CN" altLang="en-US" b="0" dirty="0">
                <a:solidFill>
                  <a:schemeClr val="tx1"/>
                </a:solidFill>
                <a:latin typeface="Times New Roman" panose="02020603050405020304" charset="0"/>
                <a:ea typeface="宋体" panose="02010600030101010101" pitchFamily="2" charset="-122"/>
              </a:rPr>
              <a:t>的背包的</a:t>
            </a:r>
            <a:r>
              <a:rPr lang="zh-CN" altLang="en-US" b="0" dirty="0">
                <a:solidFill>
                  <a:srgbClr val="0000FF"/>
                </a:solidFill>
                <a:latin typeface="Times New Roman" panose="02020603050405020304" charset="0"/>
                <a:ea typeface="宋体" panose="02010600030101010101" pitchFamily="2" charset="-122"/>
              </a:rPr>
              <a:t>最大价值</a:t>
            </a:r>
            <a:endParaRPr lang="zh-CN" altLang="en-US" dirty="0">
              <a:solidFill>
                <a:srgbClr val="0000FF"/>
              </a:solidFill>
              <a:latin typeface="Times New Roman" panose="02020603050405020304" charset="0"/>
              <a:ea typeface="宋体" panose="02010600030101010101" pitchFamily="2" charset="-122"/>
            </a:endParaRPr>
          </a:p>
        </p:txBody>
      </p:sp>
      <p:graphicFrame>
        <p:nvGraphicFramePr>
          <p:cNvPr id="13396" name="Group 84"/>
          <p:cNvGraphicFramePr>
            <a:graphicFrameLocks noGrp="1"/>
          </p:cNvGraphicFramePr>
          <p:nvPr/>
        </p:nvGraphicFramePr>
        <p:xfrm>
          <a:off x="2527300" y="3363913"/>
          <a:ext cx="6089650" cy="2813052"/>
        </p:xfrm>
        <a:graphic>
          <a:graphicData uri="http://schemas.openxmlformats.org/drawingml/2006/table">
            <a:tbl>
              <a:tblPr/>
              <a:tblGrid>
                <a:gridCol w="554038"/>
                <a:gridCol w="552450"/>
                <a:gridCol w="554037"/>
                <a:gridCol w="552450"/>
                <a:gridCol w="552450"/>
                <a:gridCol w="555625"/>
                <a:gridCol w="552450"/>
                <a:gridCol w="554038"/>
                <a:gridCol w="554037"/>
                <a:gridCol w="528638"/>
                <a:gridCol w="579437"/>
              </a:tblGrid>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r>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r>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r>
              <a:tr h="473075">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r>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r>
              <a:tr h="441325">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Calibri" panose="020F050202020403020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r>
            </a:tbl>
          </a:graphicData>
        </a:graphic>
      </p:graphicFrame>
      <p:sp>
        <p:nvSpPr>
          <p:cNvPr id="86" name="标题 1"/>
          <p:cNvSpPr txBox="1"/>
          <p:nvPr/>
        </p:nvSpPr>
        <p:spPr>
          <a:xfrm>
            <a:off x="685800" y="609600"/>
            <a:ext cx="7772400" cy="1143000"/>
          </a:xfrm>
          <a:prstGeom prst="rect">
            <a:avLst/>
          </a:prstGeom>
        </p:spPr>
        <p:txBody>
          <a:bodyPr/>
          <a:lst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2pPr>
            <a:lvl3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3pPr>
            <a:lvl4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4pPr>
            <a:lvl5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9pPr>
          </a:lstStyle>
          <a:p>
            <a:r>
              <a:rPr lang="en-US" altLang="zh-CN" dirty="0"/>
              <a:t>0-1</a:t>
            </a:r>
            <a:r>
              <a:rPr lang="zh-CN" altLang="en-US" dirty="0"/>
              <a:t>背包问题</a:t>
            </a:r>
            <a:endParaRPr lang="zh-CN" altLang="en-US" dirty="0"/>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0" name="Group 3"/>
          <p:cNvGrpSpPr/>
          <p:nvPr/>
        </p:nvGrpSpPr>
        <p:grpSpPr bwMode="auto">
          <a:xfrm>
            <a:off x="755650" y="2895600"/>
            <a:ext cx="1217613" cy="463550"/>
            <a:chOff x="0" y="0"/>
            <a:chExt cx="590" cy="480"/>
          </a:xfrm>
        </p:grpSpPr>
        <p:sp>
          <p:nvSpPr>
            <p:cNvPr id="14506" name="Rectangle 4"/>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ea typeface="宋体" panose="02010600030101010101" pitchFamily="2" charset="-122"/>
                </a:rPr>
                <a:t> </a:t>
              </a:r>
              <a:endParaRPr lang="zh-CN" altLang="en-US" sz="1600">
                <a:solidFill>
                  <a:schemeClr val="tx1"/>
                </a:solidFill>
                <a:ea typeface="宋体" panose="02010600030101010101" pitchFamily="2" charset="-122"/>
              </a:endParaRPr>
            </a:p>
            <a:p>
              <a:pPr algn="just"/>
              <a:endParaRPr lang="zh-CN" altLang="en-US" sz="1600">
                <a:solidFill>
                  <a:schemeClr val="tx1"/>
                </a:solidFill>
                <a:ea typeface="宋体" panose="02010600030101010101" pitchFamily="2" charset="-122"/>
              </a:endParaRPr>
            </a:p>
          </p:txBody>
        </p:sp>
        <p:sp>
          <p:nvSpPr>
            <p:cNvPr id="14507" name="Rectangle 5"/>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4341" name="Group 6"/>
          <p:cNvGrpSpPr/>
          <p:nvPr/>
        </p:nvGrpSpPr>
        <p:grpSpPr bwMode="auto">
          <a:xfrm>
            <a:off x="1973263" y="2895600"/>
            <a:ext cx="554037" cy="463550"/>
            <a:chOff x="0" y="0"/>
            <a:chExt cx="268" cy="480"/>
          </a:xfrm>
        </p:grpSpPr>
        <p:sp>
          <p:nvSpPr>
            <p:cNvPr id="14504" name="Rectangle 7"/>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ea typeface="宋体" panose="02010600030101010101" pitchFamily="2" charset="-122"/>
                </a:rPr>
                <a:t> </a:t>
              </a:r>
              <a:endParaRPr lang="zh-CN" altLang="en-US" sz="2000">
                <a:solidFill>
                  <a:schemeClr val="tx1"/>
                </a:solidFill>
                <a:ea typeface="宋体" panose="02010600030101010101" pitchFamily="2" charset="-122"/>
              </a:endParaRPr>
            </a:p>
            <a:p>
              <a:pPr algn="just"/>
              <a:endParaRPr lang="zh-CN" altLang="en-US" sz="2000">
                <a:solidFill>
                  <a:schemeClr val="tx1"/>
                </a:solidFill>
                <a:ea typeface="宋体" panose="02010600030101010101" pitchFamily="2" charset="-122"/>
              </a:endParaRPr>
            </a:p>
          </p:txBody>
        </p:sp>
        <p:sp>
          <p:nvSpPr>
            <p:cNvPr id="14505" name="Rectangle 8"/>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42" name="Group 9"/>
          <p:cNvGrpSpPr/>
          <p:nvPr/>
        </p:nvGrpSpPr>
        <p:grpSpPr bwMode="auto">
          <a:xfrm>
            <a:off x="2527300" y="2895600"/>
            <a:ext cx="552450" cy="463550"/>
            <a:chOff x="0" y="0"/>
            <a:chExt cx="268" cy="480"/>
          </a:xfrm>
        </p:grpSpPr>
        <p:sp>
          <p:nvSpPr>
            <p:cNvPr id="14502" name="Rectangle 10"/>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0</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503" name="Rectangle 11"/>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43" name="Group 12"/>
          <p:cNvGrpSpPr/>
          <p:nvPr/>
        </p:nvGrpSpPr>
        <p:grpSpPr bwMode="auto">
          <a:xfrm>
            <a:off x="3079750" y="2895600"/>
            <a:ext cx="552450" cy="463550"/>
            <a:chOff x="0" y="0"/>
            <a:chExt cx="268" cy="480"/>
          </a:xfrm>
        </p:grpSpPr>
        <p:sp>
          <p:nvSpPr>
            <p:cNvPr id="14500" name="Rectangle 13"/>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1</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501" name="Rectangle 14"/>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44" name="Group 15"/>
          <p:cNvGrpSpPr/>
          <p:nvPr/>
        </p:nvGrpSpPr>
        <p:grpSpPr bwMode="auto">
          <a:xfrm>
            <a:off x="3632200" y="2895600"/>
            <a:ext cx="554038" cy="463550"/>
            <a:chOff x="0" y="0"/>
            <a:chExt cx="268" cy="480"/>
          </a:xfrm>
        </p:grpSpPr>
        <p:sp>
          <p:nvSpPr>
            <p:cNvPr id="14498" name="Rectangle 16"/>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2</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99" name="Rectangle 17"/>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45" name="Group 18"/>
          <p:cNvGrpSpPr/>
          <p:nvPr/>
        </p:nvGrpSpPr>
        <p:grpSpPr bwMode="auto">
          <a:xfrm>
            <a:off x="4186238" y="2895600"/>
            <a:ext cx="552450" cy="463550"/>
            <a:chOff x="0" y="0"/>
            <a:chExt cx="268" cy="480"/>
          </a:xfrm>
        </p:grpSpPr>
        <p:sp>
          <p:nvSpPr>
            <p:cNvPr id="14496" name="Rectangle 19"/>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3</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97" name="Rectangle 20"/>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46" name="Group 21"/>
          <p:cNvGrpSpPr/>
          <p:nvPr/>
        </p:nvGrpSpPr>
        <p:grpSpPr bwMode="auto">
          <a:xfrm>
            <a:off x="4738688" y="2895600"/>
            <a:ext cx="554037" cy="463550"/>
            <a:chOff x="0" y="0"/>
            <a:chExt cx="268" cy="480"/>
          </a:xfrm>
        </p:grpSpPr>
        <p:sp>
          <p:nvSpPr>
            <p:cNvPr id="14494" name="Rectangle 22"/>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4</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95" name="Rectangle 23"/>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47" name="Group 24"/>
          <p:cNvGrpSpPr/>
          <p:nvPr/>
        </p:nvGrpSpPr>
        <p:grpSpPr bwMode="auto">
          <a:xfrm>
            <a:off x="5292725" y="2895600"/>
            <a:ext cx="552450" cy="463550"/>
            <a:chOff x="0" y="0"/>
            <a:chExt cx="268" cy="480"/>
          </a:xfrm>
        </p:grpSpPr>
        <p:sp>
          <p:nvSpPr>
            <p:cNvPr id="14492" name="Rectangle 25"/>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5</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93" name="Rectangle 26"/>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48" name="Group 27"/>
          <p:cNvGrpSpPr/>
          <p:nvPr/>
        </p:nvGrpSpPr>
        <p:grpSpPr bwMode="auto">
          <a:xfrm>
            <a:off x="5845175" y="2895600"/>
            <a:ext cx="554038" cy="463550"/>
            <a:chOff x="0" y="0"/>
            <a:chExt cx="268" cy="480"/>
          </a:xfrm>
        </p:grpSpPr>
        <p:sp>
          <p:nvSpPr>
            <p:cNvPr id="14490" name="Rectangle 28"/>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6</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91" name="Rectangle 29"/>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49" name="Group 30"/>
          <p:cNvGrpSpPr/>
          <p:nvPr/>
        </p:nvGrpSpPr>
        <p:grpSpPr bwMode="auto">
          <a:xfrm>
            <a:off x="6399213" y="2895600"/>
            <a:ext cx="552450" cy="463550"/>
            <a:chOff x="0" y="0"/>
            <a:chExt cx="268" cy="480"/>
          </a:xfrm>
        </p:grpSpPr>
        <p:sp>
          <p:nvSpPr>
            <p:cNvPr id="14488" name="Rectangle 31"/>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7</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89" name="Rectangle 32"/>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50" name="Group 33"/>
          <p:cNvGrpSpPr/>
          <p:nvPr/>
        </p:nvGrpSpPr>
        <p:grpSpPr bwMode="auto">
          <a:xfrm>
            <a:off x="6951663" y="2895600"/>
            <a:ext cx="554037" cy="463550"/>
            <a:chOff x="0" y="0"/>
            <a:chExt cx="268" cy="480"/>
          </a:xfrm>
        </p:grpSpPr>
        <p:sp>
          <p:nvSpPr>
            <p:cNvPr id="14486" name="Rectangle 34"/>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8</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87" name="Rectangle 35"/>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51" name="Group 36"/>
          <p:cNvGrpSpPr/>
          <p:nvPr/>
        </p:nvGrpSpPr>
        <p:grpSpPr bwMode="auto">
          <a:xfrm>
            <a:off x="7505700" y="2895600"/>
            <a:ext cx="554038" cy="463550"/>
            <a:chOff x="0" y="0"/>
            <a:chExt cx="268" cy="480"/>
          </a:xfrm>
        </p:grpSpPr>
        <p:sp>
          <p:nvSpPr>
            <p:cNvPr id="14484" name="Rectangle 37"/>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9</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85" name="Rectangle 38"/>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52" name="Group 39"/>
          <p:cNvGrpSpPr/>
          <p:nvPr/>
        </p:nvGrpSpPr>
        <p:grpSpPr bwMode="auto">
          <a:xfrm>
            <a:off x="8059738" y="2895600"/>
            <a:ext cx="552450" cy="463550"/>
            <a:chOff x="0" y="0"/>
            <a:chExt cx="268" cy="480"/>
          </a:xfrm>
        </p:grpSpPr>
        <p:sp>
          <p:nvSpPr>
            <p:cNvPr id="14482" name="Rectangle 40"/>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10</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83" name="Rectangle 41"/>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53" name="Group 42"/>
          <p:cNvGrpSpPr/>
          <p:nvPr/>
        </p:nvGrpSpPr>
        <p:grpSpPr bwMode="auto">
          <a:xfrm>
            <a:off x="755650" y="3667125"/>
            <a:ext cx="1217613" cy="369888"/>
            <a:chOff x="0" y="0"/>
            <a:chExt cx="590" cy="384"/>
          </a:xfrm>
        </p:grpSpPr>
        <p:sp>
          <p:nvSpPr>
            <p:cNvPr id="14480" name="Rectangle 43"/>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ea typeface="宋体" panose="02010600030101010101" pitchFamily="2" charset="-122"/>
                </a:rPr>
                <a:t> </a:t>
              </a:r>
              <a:endParaRPr lang="zh-CN" altLang="en-US" sz="1600">
                <a:solidFill>
                  <a:schemeClr val="tx1"/>
                </a:solidFill>
                <a:ea typeface="宋体" panose="02010600030101010101" pitchFamily="2" charset="-122"/>
              </a:endParaRPr>
            </a:p>
            <a:p>
              <a:pPr algn="just"/>
              <a:endParaRPr lang="zh-CN" altLang="en-US" sz="1600">
                <a:solidFill>
                  <a:schemeClr val="tx1"/>
                </a:solidFill>
                <a:ea typeface="宋体" panose="02010600030101010101" pitchFamily="2" charset="-122"/>
              </a:endParaRPr>
            </a:p>
          </p:txBody>
        </p:sp>
        <p:sp>
          <p:nvSpPr>
            <p:cNvPr id="14481" name="Rectangle 44"/>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4354" name="Group 45"/>
          <p:cNvGrpSpPr/>
          <p:nvPr/>
        </p:nvGrpSpPr>
        <p:grpSpPr bwMode="auto">
          <a:xfrm>
            <a:off x="755650" y="3727450"/>
            <a:ext cx="1217613" cy="371475"/>
            <a:chOff x="0" y="0"/>
            <a:chExt cx="590" cy="384"/>
          </a:xfrm>
        </p:grpSpPr>
        <p:sp>
          <p:nvSpPr>
            <p:cNvPr id="14478" name="Rectangle 46"/>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1</a:t>
              </a:r>
              <a:r>
                <a:rPr lang="zh-CN" altLang="en-US" sz="1600">
                  <a:solidFill>
                    <a:schemeClr val="tx1"/>
                  </a:solidFill>
                </a:rPr>
                <a:t>=2 v</a:t>
              </a:r>
              <a:r>
                <a:rPr lang="zh-CN" altLang="en-US" sz="1600" baseline="-30000">
                  <a:solidFill>
                    <a:schemeClr val="tx1"/>
                  </a:solidFill>
                </a:rPr>
                <a:t>1</a:t>
              </a:r>
              <a:r>
                <a:rPr lang="zh-CN" altLang="en-US" sz="1600">
                  <a:solidFill>
                    <a:schemeClr val="tx1"/>
                  </a:solidFill>
                </a:rPr>
                <a:t>=6</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4479" name="Rectangle 47"/>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4355" name="Group 48"/>
          <p:cNvGrpSpPr/>
          <p:nvPr/>
        </p:nvGrpSpPr>
        <p:grpSpPr bwMode="auto">
          <a:xfrm>
            <a:off x="1973263" y="3811588"/>
            <a:ext cx="554037" cy="369887"/>
            <a:chOff x="0" y="0"/>
            <a:chExt cx="268" cy="384"/>
          </a:xfrm>
        </p:grpSpPr>
        <p:sp>
          <p:nvSpPr>
            <p:cNvPr id="14476" name="Rectangle 49"/>
            <p:cNvSpPr>
              <a:spLocks noChangeArrowheads="1"/>
            </p:cNvSpPr>
            <p:nvPr/>
          </p:nvSpPr>
          <p:spPr bwMode="auto">
            <a:xfrm>
              <a:off x="43" y="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1</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77" name="Rectangle 50"/>
            <p:cNvSpPr>
              <a:spLocks noChangeArrowheads="1"/>
            </p:cNvSpPr>
            <p:nvPr/>
          </p:nvSpPr>
          <p:spPr bwMode="auto">
            <a:xfrm>
              <a:off x="0" y="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56" name="Group 51"/>
          <p:cNvGrpSpPr/>
          <p:nvPr/>
        </p:nvGrpSpPr>
        <p:grpSpPr bwMode="auto">
          <a:xfrm>
            <a:off x="755650" y="4192588"/>
            <a:ext cx="1217613" cy="371475"/>
            <a:chOff x="0" y="0"/>
            <a:chExt cx="590" cy="384"/>
          </a:xfrm>
        </p:grpSpPr>
        <p:sp>
          <p:nvSpPr>
            <p:cNvPr id="14474" name="Rectangle 52"/>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2</a:t>
              </a:r>
              <a:r>
                <a:rPr lang="zh-CN" altLang="en-US" sz="1600">
                  <a:solidFill>
                    <a:schemeClr val="tx1"/>
                  </a:solidFill>
                </a:rPr>
                <a:t>=2 v</a:t>
              </a:r>
              <a:r>
                <a:rPr lang="zh-CN" altLang="en-US" sz="1600" baseline="-30000">
                  <a:solidFill>
                    <a:schemeClr val="tx1"/>
                  </a:solidFill>
                </a:rPr>
                <a:t>2</a:t>
              </a:r>
              <a:r>
                <a:rPr lang="zh-CN" altLang="en-US" sz="1600">
                  <a:solidFill>
                    <a:schemeClr val="tx1"/>
                  </a:solidFill>
                </a:rPr>
                <a:t>=3</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4475" name="Rectangle 53"/>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4357" name="Group 54"/>
          <p:cNvGrpSpPr/>
          <p:nvPr/>
        </p:nvGrpSpPr>
        <p:grpSpPr bwMode="auto">
          <a:xfrm>
            <a:off x="1973263" y="4268788"/>
            <a:ext cx="554037" cy="371475"/>
            <a:chOff x="0" y="0"/>
            <a:chExt cx="268" cy="384"/>
          </a:xfrm>
        </p:grpSpPr>
        <p:sp>
          <p:nvSpPr>
            <p:cNvPr id="14472" name="Rectangle 55"/>
            <p:cNvSpPr>
              <a:spLocks noChangeArrowheads="1"/>
            </p:cNvSpPr>
            <p:nvPr/>
          </p:nvSpPr>
          <p:spPr bwMode="auto">
            <a:xfrm>
              <a:off x="43" y="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2</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73" name="Rectangle 56"/>
            <p:cNvSpPr>
              <a:spLocks noChangeArrowheads="1"/>
            </p:cNvSpPr>
            <p:nvPr/>
          </p:nvSpPr>
          <p:spPr bwMode="auto">
            <a:xfrm>
              <a:off x="0" y="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58" name="Group 57"/>
          <p:cNvGrpSpPr/>
          <p:nvPr/>
        </p:nvGrpSpPr>
        <p:grpSpPr bwMode="auto">
          <a:xfrm>
            <a:off x="755650" y="4645025"/>
            <a:ext cx="1217613" cy="463550"/>
            <a:chOff x="0" y="0"/>
            <a:chExt cx="590" cy="480"/>
          </a:xfrm>
        </p:grpSpPr>
        <p:sp>
          <p:nvSpPr>
            <p:cNvPr id="14470" name="Rectangle 58"/>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3</a:t>
              </a:r>
              <a:r>
                <a:rPr lang="zh-CN" altLang="en-US" sz="1600">
                  <a:solidFill>
                    <a:schemeClr val="tx1"/>
                  </a:solidFill>
                </a:rPr>
                <a:t>=6 v</a:t>
              </a:r>
              <a:r>
                <a:rPr lang="zh-CN" altLang="en-US" sz="1600" baseline="-30000">
                  <a:solidFill>
                    <a:schemeClr val="tx1"/>
                  </a:solidFill>
                </a:rPr>
                <a:t>3</a:t>
              </a:r>
              <a:r>
                <a:rPr lang="zh-CN" altLang="en-US" sz="1600">
                  <a:solidFill>
                    <a:schemeClr val="tx1"/>
                  </a:solidFill>
                </a:rPr>
                <a:t>=5</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4471" name="Rectangle 59"/>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4359" name="Group 60"/>
          <p:cNvGrpSpPr/>
          <p:nvPr/>
        </p:nvGrpSpPr>
        <p:grpSpPr bwMode="auto">
          <a:xfrm>
            <a:off x="1973263" y="4721225"/>
            <a:ext cx="554037" cy="463550"/>
            <a:chOff x="0" y="0"/>
            <a:chExt cx="268" cy="480"/>
          </a:xfrm>
        </p:grpSpPr>
        <p:sp>
          <p:nvSpPr>
            <p:cNvPr id="14468" name="Rectangle 61"/>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3</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69" name="Rectangle 62"/>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60" name="Group 63"/>
          <p:cNvGrpSpPr/>
          <p:nvPr/>
        </p:nvGrpSpPr>
        <p:grpSpPr bwMode="auto">
          <a:xfrm>
            <a:off x="755650" y="5108575"/>
            <a:ext cx="1217613" cy="463550"/>
            <a:chOff x="0" y="0"/>
            <a:chExt cx="590" cy="480"/>
          </a:xfrm>
        </p:grpSpPr>
        <p:sp>
          <p:nvSpPr>
            <p:cNvPr id="14466" name="Rectangle 64"/>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4</a:t>
              </a:r>
              <a:r>
                <a:rPr lang="zh-CN" altLang="en-US" sz="1600">
                  <a:solidFill>
                    <a:schemeClr val="tx1"/>
                  </a:solidFill>
                </a:rPr>
                <a:t>=5 v</a:t>
              </a:r>
              <a:r>
                <a:rPr lang="zh-CN" altLang="en-US" sz="1600" baseline="-30000">
                  <a:solidFill>
                    <a:schemeClr val="tx1"/>
                  </a:solidFill>
                </a:rPr>
                <a:t>4</a:t>
              </a:r>
              <a:r>
                <a:rPr lang="zh-CN" altLang="en-US" sz="1600">
                  <a:solidFill>
                    <a:schemeClr val="tx1"/>
                  </a:solidFill>
                </a:rPr>
                <a:t>=4</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4467" name="Rectangle 65"/>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4361" name="Group 66"/>
          <p:cNvGrpSpPr/>
          <p:nvPr/>
        </p:nvGrpSpPr>
        <p:grpSpPr bwMode="auto">
          <a:xfrm>
            <a:off x="1973263" y="5178425"/>
            <a:ext cx="554037" cy="463550"/>
            <a:chOff x="0" y="0"/>
            <a:chExt cx="268" cy="480"/>
          </a:xfrm>
        </p:grpSpPr>
        <p:sp>
          <p:nvSpPr>
            <p:cNvPr id="14464" name="Rectangle 67"/>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4</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65" name="Rectangle 68"/>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4362" name="Group 69"/>
          <p:cNvGrpSpPr/>
          <p:nvPr/>
        </p:nvGrpSpPr>
        <p:grpSpPr bwMode="auto">
          <a:xfrm>
            <a:off x="755650" y="5565775"/>
            <a:ext cx="1217613" cy="463550"/>
            <a:chOff x="0" y="0"/>
            <a:chExt cx="590" cy="480"/>
          </a:xfrm>
        </p:grpSpPr>
        <p:sp>
          <p:nvSpPr>
            <p:cNvPr id="14462" name="Rectangle 70"/>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5</a:t>
              </a:r>
              <a:r>
                <a:rPr lang="zh-CN" altLang="en-US" sz="1600">
                  <a:solidFill>
                    <a:schemeClr val="tx1"/>
                  </a:solidFill>
                </a:rPr>
                <a:t>=4 v</a:t>
              </a:r>
              <a:r>
                <a:rPr lang="zh-CN" altLang="en-US" sz="1600" baseline="-30000">
                  <a:solidFill>
                    <a:schemeClr val="tx1"/>
                  </a:solidFill>
                </a:rPr>
                <a:t>5</a:t>
              </a:r>
              <a:r>
                <a:rPr lang="zh-CN" altLang="en-US" sz="1600">
                  <a:solidFill>
                    <a:schemeClr val="tx1"/>
                  </a:solidFill>
                </a:rPr>
                <a:t>=6</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4463" name="Rectangle 71"/>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4363" name="Group 72"/>
          <p:cNvGrpSpPr/>
          <p:nvPr/>
        </p:nvGrpSpPr>
        <p:grpSpPr bwMode="auto">
          <a:xfrm>
            <a:off x="1973263" y="5635625"/>
            <a:ext cx="554037" cy="463550"/>
            <a:chOff x="0" y="0"/>
            <a:chExt cx="268" cy="480"/>
          </a:xfrm>
        </p:grpSpPr>
        <p:sp>
          <p:nvSpPr>
            <p:cNvPr id="14460" name="Rectangle 73"/>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5</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61" name="Rectangle 74"/>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sp>
        <p:nvSpPr>
          <p:cNvPr id="14364" name="Rectangle 75"/>
          <p:cNvSpPr>
            <a:spLocks noChangeArrowheads="1"/>
          </p:cNvSpPr>
          <p:nvPr/>
        </p:nvSpPr>
        <p:spPr bwMode="auto">
          <a:xfrm>
            <a:off x="755650" y="2971800"/>
            <a:ext cx="7891463" cy="3197225"/>
          </a:xfrm>
          <a:prstGeom prst="rect">
            <a:avLst/>
          </a:prstGeom>
          <a:noFill/>
          <a:ln w="6350">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nvGrpSpPr>
          <p:cNvPr id="14365" name="Group 76"/>
          <p:cNvGrpSpPr/>
          <p:nvPr/>
        </p:nvGrpSpPr>
        <p:grpSpPr bwMode="auto">
          <a:xfrm>
            <a:off x="755650" y="3200400"/>
            <a:ext cx="1219200" cy="369888"/>
            <a:chOff x="0" y="0"/>
            <a:chExt cx="590" cy="384"/>
          </a:xfrm>
        </p:grpSpPr>
        <p:sp>
          <p:nvSpPr>
            <p:cNvPr id="14458" name="Rectangle 77"/>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ea typeface="宋体" panose="02010600030101010101" pitchFamily="2" charset="-122"/>
                </a:rPr>
                <a:t> </a:t>
              </a:r>
              <a:endParaRPr lang="zh-CN" altLang="en-US" sz="1600">
                <a:solidFill>
                  <a:schemeClr val="tx1"/>
                </a:solidFill>
                <a:ea typeface="宋体" panose="02010600030101010101" pitchFamily="2" charset="-122"/>
              </a:endParaRPr>
            </a:p>
            <a:p>
              <a:pPr algn="just"/>
              <a:endParaRPr lang="zh-CN" altLang="en-US" sz="1600">
                <a:solidFill>
                  <a:schemeClr val="tx1"/>
                </a:solidFill>
                <a:ea typeface="宋体" panose="02010600030101010101" pitchFamily="2" charset="-122"/>
              </a:endParaRPr>
            </a:p>
          </p:txBody>
        </p:sp>
        <p:sp>
          <p:nvSpPr>
            <p:cNvPr id="14459" name="Rectangle 78"/>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4366" name="Group 79"/>
          <p:cNvGrpSpPr/>
          <p:nvPr/>
        </p:nvGrpSpPr>
        <p:grpSpPr bwMode="auto">
          <a:xfrm>
            <a:off x="1974850" y="3363913"/>
            <a:ext cx="552450" cy="369887"/>
            <a:chOff x="0" y="0"/>
            <a:chExt cx="268" cy="384"/>
          </a:xfrm>
        </p:grpSpPr>
        <p:sp>
          <p:nvSpPr>
            <p:cNvPr id="14456" name="Rectangle 80"/>
            <p:cNvSpPr>
              <a:spLocks noChangeArrowheads="1"/>
            </p:cNvSpPr>
            <p:nvPr/>
          </p:nvSpPr>
          <p:spPr bwMode="auto">
            <a:xfrm>
              <a:off x="43" y="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0</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4457" name="Rectangle 81"/>
            <p:cNvSpPr>
              <a:spLocks noChangeArrowheads="1"/>
            </p:cNvSpPr>
            <p:nvPr/>
          </p:nvSpPr>
          <p:spPr bwMode="auto">
            <a:xfrm>
              <a:off x="0" y="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sp>
        <p:nvSpPr>
          <p:cNvPr id="14367" name="Rectangle 82"/>
          <p:cNvSpPr>
            <a:spLocks noGrp="1" noChangeArrowheads="1"/>
          </p:cNvSpPr>
          <p:nvPr/>
        </p:nvSpPr>
        <p:spPr bwMode="auto">
          <a:xfrm>
            <a:off x="606425" y="1524000"/>
            <a:ext cx="8164513"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Font typeface="Wingdings" panose="05000000000000000000" pitchFamily="2" charset="2"/>
              <a:buChar char="Ø"/>
            </a:pPr>
            <a:r>
              <a:rPr lang="zh-CN" altLang="en-US" sz="2800" b="0" dirty="0">
                <a:solidFill>
                  <a:srgbClr val="4D4D4D"/>
                </a:solidFill>
                <a:latin typeface="宋体" panose="02010600030101010101" pitchFamily="2" charset="-122"/>
                <a:ea typeface="宋体" panose="02010600030101010101" pitchFamily="2" charset="-122"/>
                <a:sym typeface="Arial" panose="020B0604020202020204" pitchFamily="34" charset="0"/>
              </a:rPr>
              <a:t>问题实例</a:t>
            </a:r>
            <a:r>
              <a:rPr lang="zh-CN" altLang="en-US" sz="2800" dirty="0">
                <a:solidFill>
                  <a:schemeClr val="tx1"/>
                </a:solidFill>
                <a:latin typeface="宋体" panose="02010600030101010101" pitchFamily="2" charset="-122"/>
                <a:ea typeface="宋体" panose="02010600030101010101" pitchFamily="2" charset="-122"/>
              </a:rPr>
              <a:t>：</a:t>
            </a:r>
            <a:endParaRPr lang="zh-CN" altLang="en-US" sz="2800" dirty="0">
              <a:solidFill>
                <a:schemeClr val="tx1"/>
              </a:solidFill>
              <a:latin typeface="宋体" panose="02010600030101010101" pitchFamily="2" charset="-122"/>
              <a:ea typeface="宋体" panose="02010600030101010101" pitchFamily="2" charset="-122"/>
            </a:endParaRPr>
          </a:p>
          <a:p>
            <a:pPr marL="342900" indent="-342900">
              <a:lnSpc>
                <a:spcPct val="80000"/>
              </a:lnSpc>
              <a:spcBef>
                <a:spcPct val="20000"/>
              </a:spcBef>
              <a:buClr>
                <a:schemeClr val="tx2"/>
              </a:buClr>
              <a:buFont typeface="Wingdings" panose="05000000000000000000" pitchFamily="2" charset="2"/>
              <a:buNone/>
            </a:pPr>
            <a:r>
              <a:rPr lang="zh-CN" altLang="en-US" sz="2800" b="0" dirty="0">
                <a:solidFill>
                  <a:schemeClr val="tx1"/>
                </a:solidFill>
                <a:latin typeface="宋体" panose="02010600030101010101" pitchFamily="2" charset="-122"/>
                <a:ea typeface="宋体" panose="02010600030101010101" pitchFamily="2" charset="-122"/>
              </a:rPr>
              <a:t>     有</a:t>
            </a:r>
            <a:r>
              <a:rPr lang="zh-CN" altLang="en-US" sz="2800" b="0" dirty="0">
                <a:solidFill>
                  <a:schemeClr val="tx1"/>
                </a:solidFill>
                <a:latin typeface="Comic Sans MS" panose="030F0702030302020204" pitchFamily="66" charset="0"/>
                <a:ea typeface="宋体" panose="02010600030101010101" pitchFamily="2" charset="-122"/>
              </a:rPr>
              <a:t>5</a:t>
            </a:r>
            <a:r>
              <a:rPr lang="zh-CN" altLang="en-US" sz="2800" b="0" dirty="0">
                <a:solidFill>
                  <a:schemeClr val="tx1"/>
                </a:solidFill>
                <a:latin typeface="宋体" panose="02010600030101010101" pitchFamily="2" charset="-122"/>
                <a:ea typeface="宋体" panose="02010600030101010101" pitchFamily="2" charset="-122"/>
              </a:rPr>
              <a:t>个物品，其重量分别是</a:t>
            </a:r>
            <a:r>
              <a:rPr lang="zh-CN" altLang="en-US" sz="2800" b="0" dirty="0">
                <a:solidFill>
                  <a:schemeClr val="tx1"/>
                </a:solidFill>
                <a:latin typeface="Comic Sans MS" panose="030F0702030302020204" pitchFamily="66" charset="0"/>
                <a:ea typeface="宋体" panose="02010600030101010101" pitchFamily="2" charset="-122"/>
              </a:rPr>
              <a:t>{2, 2, 6, 5, </a:t>
            </a:r>
            <a:r>
              <a:rPr lang="zh-CN" altLang="en-US" sz="2800" b="0" dirty="0">
                <a:solidFill>
                  <a:srgbClr val="FF0000"/>
                </a:solidFill>
                <a:latin typeface="Comic Sans MS" panose="030F0702030302020204" pitchFamily="66" charset="0"/>
                <a:ea typeface="宋体" panose="02010600030101010101" pitchFamily="2" charset="-122"/>
              </a:rPr>
              <a:t>4</a:t>
            </a:r>
            <a:r>
              <a:rPr lang="zh-CN" altLang="en-US" sz="2800" b="0" dirty="0">
                <a:solidFill>
                  <a:schemeClr val="tx1"/>
                </a:solidFill>
                <a:latin typeface="Comic Sans MS" panose="030F0702030302020204" pitchFamily="66" charset="0"/>
                <a:ea typeface="宋体" panose="02010600030101010101" pitchFamily="2" charset="-122"/>
              </a:rPr>
              <a:t>}</a:t>
            </a:r>
            <a:r>
              <a:rPr lang="zh-CN" altLang="en-US" sz="2800" b="0" dirty="0">
                <a:solidFill>
                  <a:schemeClr val="tx1"/>
                </a:solidFill>
                <a:latin typeface="宋体" panose="02010600030101010101" pitchFamily="2" charset="-122"/>
                <a:ea typeface="宋体" panose="02010600030101010101" pitchFamily="2" charset="-122"/>
              </a:rPr>
              <a:t>，价值分别为</a:t>
            </a:r>
            <a:r>
              <a:rPr lang="zh-CN" altLang="en-US" sz="2800" b="0" dirty="0">
                <a:solidFill>
                  <a:schemeClr val="tx1"/>
                </a:solidFill>
                <a:latin typeface="Comic Sans MS" panose="030F0702030302020204" pitchFamily="66" charset="0"/>
                <a:ea typeface="宋体" panose="02010600030101010101" pitchFamily="2" charset="-122"/>
              </a:rPr>
              <a:t>{6, 3, 5, 4, </a:t>
            </a:r>
            <a:r>
              <a:rPr lang="zh-CN" altLang="en-US" sz="2800" b="0" dirty="0">
                <a:solidFill>
                  <a:srgbClr val="FF0000"/>
                </a:solidFill>
                <a:latin typeface="Comic Sans MS" panose="030F0702030302020204" pitchFamily="66" charset="0"/>
                <a:ea typeface="宋体" panose="02010600030101010101" pitchFamily="2" charset="-122"/>
              </a:rPr>
              <a:t>6</a:t>
            </a:r>
            <a:r>
              <a:rPr lang="zh-CN" altLang="en-US" sz="2800" b="0" dirty="0">
                <a:solidFill>
                  <a:schemeClr val="tx1"/>
                </a:solidFill>
                <a:latin typeface="Comic Sans MS" panose="030F0702030302020204" pitchFamily="66" charset="0"/>
                <a:ea typeface="宋体" panose="02010600030101010101" pitchFamily="2" charset="-122"/>
              </a:rPr>
              <a:t>}</a:t>
            </a:r>
            <a:r>
              <a:rPr lang="zh-CN" altLang="en-US" sz="2800" b="0" dirty="0">
                <a:solidFill>
                  <a:schemeClr val="tx1"/>
                </a:solidFill>
                <a:latin typeface="宋体" panose="02010600030101010101" pitchFamily="2" charset="-122"/>
                <a:ea typeface="宋体" panose="02010600030101010101" pitchFamily="2" charset="-122"/>
              </a:rPr>
              <a:t>，背包的容量为</a:t>
            </a:r>
            <a:r>
              <a:rPr lang="zh-CN" altLang="en-US" sz="2800" b="0" dirty="0">
                <a:solidFill>
                  <a:schemeClr val="tx1"/>
                </a:solidFill>
                <a:latin typeface="Comic Sans MS" panose="030F0702030302020204" pitchFamily="66" charset="0"/>
                <a:ea typeface="宋体" panose="02010600030101010101" pitchFamily="2" charset="-122"/>
              </a:rPr>
              <a:t>10</a:t>
            </a:r>
            <a:r>
              <a:rPr lang="zh-CN" altLang="en-US" sz="2800" b="0" dirty="0">
                <a:solidFill>
                  <a:schemeClr val="tx1"/>
                </a:solidFill>
                <a:latin typeface="宋体" panose="02010600030101010101" pitchFamily="2" charset="-122"/>
                <a:ea typeface="宋体" panose="02010600030101010101" pitchFamily="2" charset="-122"/>
              </a:rPr>
              <a:t>。</a:t>
            </a:r>
            <a:endParaRPr lang="zh-CN" altLang="en-US" sz="2800" b="0" dirty="0">
              <a:solidFill>
                <a:schemeClr val="tx1"/>
              </a:solidFill>
              <a:latin typeface="Comic Sans MS" panose="030F0702030302020204" pitchFamily="66" charset="0"/>
              <a:ea typeface="宋体" panose="02010600030101010101" pitchFamily="2" charset="-122"/>
            </a:endParaRPr>
          </a:p>
          <a:p>
            <a:pPr marL="342900" indent="-342900">
              <a:lnSpc>
                <a:spcPct val="80000"/>
              </a:lnSpc>
              <a:spcBef>
                <a:spcPct val="20000"/>
              </a:spcBef>
              <a:buClr>
                <a:schemeClr val="tx2"/>
              </a:buClr>
              <a:buFont typeface="Wingdings" panose="05000000000000000000" pitchFamily="2" charset="2"/>
              <a:buNone/>
            </a:pPr>
            <a:endParaRPr lang="zh-CN" altLang="en-US" sz="2800" b="0" dirty="0">
              <a:solidFill>
                <a:schemeClr val="tx1"/>
              </a:solidFill>
              <a:latin typeface="Comic Sans MS" panose="030F0702030302020204" pitchFamily="66" charset="0"/>
              <a:ea typeface="宋体" panose="02010600030101010101" pitchFamily="2" charset="-122"/>
            </a:endParaRPr>
          </a:p>
        </p:txBody>
      </p:sp>
      <p:graphicFrame>
        <p:nvGraphicFramePr>
          <p:cNvPr id="14419" name="Group 83"/>
          <p:cNvGraphicFramePr>
            <a:graphicFrameLocks noGrp="1"/>
          </p:cNvGraphicFramePr>
          <p:nvPr/>
        </p:nvGraphicFramePr>
        <p:xfrm>
          <a:off x="2527300" y="3363913"/>
          <a:ext cx="6089650" cy="2813052"/>
        </p:xfrm>
        <a:graphic>
          <a:graphicData uri="http://schemas.openxmlformats.org/drawingml/2006/table">
            <a:tbl>
              <a:tblPr/>
              <a:tblGrid>
                <a:gridCol w="554038"/>
                <a:gridCol w="528637"/>
                <a:gridCol w="565150"/>
                <a:gridCol w="565150"/>
                <a:gridCol w="552450"/>
                <a:gridCol w="555625"/>
                <a:gridCol w="552450"/>
                <a:gridCol w="554038"/>
                <a:gridCol w="554037"/>
                <a:gridCol w="528638"/>
                <a:gridCol w="579437"/>
              </a:tblGrid>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r>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r>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r>
              <a:tr h="473075">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r>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r>
              <a:tr h="441325">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r>
            </a:tbl>
          </a:graphicData>
        </a:graphic>
      </p:graphicFrame>
      <p:sp>
        <p:nvSpPr>
          <p:cNvPr id="14635" name="Text Box 299"/>
          <p:cNvSpPr txBox="1">
            <a:spLocks noChangeArrowheads="1"/>
          </p:cNvSpPr>
          <p:nvPr/>
        </p:nvSpPr>
        <p:spPr bwMode="auto">
          <a:xfrm>
            <a:off x="3143250" y="4381500"/>
            <a:ext cx="3054350" cy="377825"/>
          </a:xfrm>
          <a:prstGeom prst="rect">
            <a:avLst/>
          </a:prstGeom>
          <a:noFill/>
          <a:ln w="12700">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99CCFF"/>
                </a:solidFill>
                <a:latin typeface="Arial" panose="020B0604020202020204" pitchFamily="34" charset="0"/>
                <a:ea typeface="华文楷体" panose="02010600040101010101" pitchFamily="2" charset="-122"/>
              </a:defRPr>
            </a:lvl1pPr>
            <a:lvl2pPr marL="742950" indent="-285750">
              <a:defRPr b="1">
                <a:solidFill>
                  <a:srgbClr val="99CCFF"/>
                </a:solidFill>
                <a:latin typeface="Arial" panose="020B0604020202020204" pitchFamily="34" charset="0"/>
                <a:ea typeface="华文楷体" panose="02010600040101010101" pitchFamily="2" charset="-122"/>
              </a:defRPr>
            </a:lvl2pPr>
            <a:lvl3pPr marL="1143000" indent="-228600">
              <a:defRPr b="1">
                <a:solidFill>
                  <a:srgbClr val="99CCFF"/>
                </a:solidFill>
                <a:latin typeface="Arial" panose="020B0604020202020204" pitchFamily="34" charset="0"/>
                <a:ea typeface="华文楷体" panose="02010600040101010101" pitchFamily="2" charset="-122"/>
              </a:defRPr>
            </a:lvl3pPr>
            <a:lvl4pPr marL="1600200" indent="-228600">
              <a:defRPr b="1">
                <a:solidFill>
                  <a:srgbClr val="99CCFF"/>
                </a:solidFill>
                <a:latin typeface="Arial" panose="020B0604020202020204" pitchFamily="34" charset="0"/>
                <a:ea typeface="华文楷体" panose="02010600040101010101" pitchFamily="2" charset="-122"/>
              </a:defRPr>
            </a:lvl4pPr>
            <a:lvl5pPr marL="2057400" indent="-228600">
              <a:defRPr b="1">
                <a:solidFill>
                  <a:srgbClr val="99CCFF"/>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9pPr>
          </a:lstStyle>
          <a:p>
            <a:pPr eaLnBrk="1" hangingPunct="1"/>
            <a:r>
              <a:rPr lang="zh-CN" altLang="en-US">
                <a:solidFill>
                  <a:srgbClr val="FF0000"/>
                </a:solidFill>
                <a:latin typeface="宋体" panose="02010600030101010101" pitchFamily="2" charset="-122"/>
                <a:ea typeface="宋体" panose="02010600030101010101" pitchFamily="2" charset="-122"/>
              </a:rPr>
              <a:t>m[5][&lt;4] = 0, m[5][&gt;=4]=6</a:t>
            </a:r>
            <a:endParaRPr lang="zh-CN" altLang="en-US">
              <a:solidFill>
                <a:srgbClr val="FF0000"/>
              </a:solidFill>
              <a:latin typeface="宋体" panose="02010600030101010101" pitchFamily="2" charset="-122"/>
              <a:ea typeface="宋体" panose="02010600030101010101" pitchFamily="2" charset="-122"/>
            </a:endParaRPr>
          </a:p>
        </p:txBody>
      </p:sp>
      <p:sp>
        <p:nvSpPr>
          <p:cNvPr id="14455" name="Text Box 300"/>
          <p:cNvSpPr txBox="1">
            <a:spLocks noChangeArrowheads="1"/>
          </p:cNvSpPr>
          <p:nvPr/>
        </p:nvSpPr>
        <p:spPr bwMode="auto">
          <a:xfrm>
            <a:off x="1489075" y="6329363"/>
            <a:ext cx="6483350" cy="379412"/>
          </a:xfrm>
          <a:prstGeom prst="rect">
            <a:avLst/>
          </a:prstGeom>
          <a:noFill/>
          <a:ln w="12700">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99CCFF"/>
                </a:solidFill>
                <a:latin typeface="Arial" panose="020B0604020202020204" pitchFamily="34" charset="0"/>
                <a:ea typeface="华文楷体" panose="02010600040101010101" pitchFamily="2" charset="-122"/>
              </a:defRPr>
            </a:lvl1pPr>
            <a:lvl2pPr marL="742950" indent="-285750">
              <a:defRPr b="1">
                <a:solidFill>
                  <a:srgbClr val="99CCFF"/>
                </a:solidFill>
                <a:latin typeface="Arial" panose="020B0604020202020204" pitchFamily="34" charset="0"/>
                <a:ea typeface="华文楷体" panose="02010600040101010101" pitchFamily="2" charset="-122"/>
              </a:defRPr>
            </a:lvl2pPr>
            <a:lvl3pPr marL="1143000" indent="-228600">
              <a:defRPr b="1">
                <a:solidFill>
                  <a:srgbClr val="99CCFF"/>
                </a:solidFill>
                <a:latin typeface="Arial" panose="020B0604020202020204" pitchFamily="34" charset="0"/>
                <a:ea typeface="华文楷体" panose="02010600040101010101" pitchFamily="2" charset="-122"/>
              </a:defRPr>
            </a:lvl3pPr>
            <a:lvl4pPr marL="1600200" indent="-228600">
              <a:defRPr b="1">
                <a:solidFill>
                  <a:srgbClr val="99CCFF"/>
                </a:solidFill>
                <a:latin typeface="Arial" panose="020B0604020202020204" pitchFamily="34" charset="0"/>
                <a:ea typeface="华文楷体" panose="02010600040101010101" pitchFamily="2" charset="-122"/>
              </a:defRPr>
            </a:lvl4pPr>
            <a:lvl5pPr marL="2057400" indent="-228600">
              <a:defRPr b="1">
                <a:solidFill>
                  <a:srgbClr val="99CCFF"/>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9pPr>
          </a:lstStyle>
          <a:p>
            <a:pPr eaLnBrk="1" hangingPunct="1"/>
            <a:r>
              <a:rPr lang="zh-CN" altLang="en-US" b="0">
                <a:solidFill>
                  <a:srgbClr val="0000FF"/>
                </a:solidFill>
                <a:latin typeface="宋体" panose="02010600030101010101" pitchFamily="2" charset="-122"/>
                <a:ea typeface="宋体" panose="02010600030101010101" pitchFamily="2" charset="-122"/>
              </a:rPr>
              <a:t>m[i][j]</a:t>
            </a:r>
            <a:r>
              <a:rPr lang="zh-CN" altLang="en-US" b="0">
                <a:solidFill>
                  <a:schemeClr val="tx1"/>
                </a:solidFill>
                <a:latin typeface="宋体" panose="02010600030101010101" pitchFamily="2" charset="-122"/>
                <a:ea typeface="宋体" panose="02010600030101010101" pitchFamily="2" charset="-122"/>
              </a:rPr>
              <a:t>表示把</a:t>
            </a:r>
            <a:r>
              <a:rPr lang="zh-CN" altLang="en-US" b="0">
                <a:solidFill>
                  <a:srgbClr val="FF0000"/>
                </a:solidFill>
                <a:latin typeface="宋体" panose="02010600030101010101" pitchFamily="2" charset="-122"/>
                <a:ea typeface="宋体" panose="02010600030101010101" pitchFamily="2" charset="-122"/>
              </a:rPr>
              <a:t>第i+1,...,n物品</a:t>
            </a:r>
            <a:r>
              <a:rPr lang="zh-CN" altLang="en-US" b="0">
                <a:solidFill>
                  <a:schemeClr val="tx1"/>
                </a:solidFill>
                <a:latin typeface="宋体" panose="02010600030101010101" pitchFamily="2" charset="-122"/>
                <a:ea typeface="宋体" panose="02010600030101010101" pitchFamily="2" charset="-122"/>
              </a:rPr>
              <a:t>装入容量为</a:t>
            </a:r>
            <a:r>
              <a:rPr lang="zh-CN" altLang="en-US" b="0">
                <a:solidFill>
                  <a:srgbClr val="0000FF"/>
                </a:solidFill>
                <a:latin typeface="宋体" panose="02010600030101010101" pitchFamily="2" charset="-122"/>
                <a:ea typeface="宋体" panose="02010600030101010101" pitchFamily="2" charset="-122"/>
              </a:rPr>
              <a:t>j</a:t>
            </a:r>
            <a:r>
              <a:rPr lang="zh-CN" altLang="en-US" b="0">
                <a:solidFill>
                  <a:schemeClr val="tx1"/>
                </a:solidFill>
                <a:latin typeface="宋体" panose="02010600030101010101" pitchFamily="2" charset="-122"/>
                <a:ea typeface="宋体" panose="02010600030101010101" pitchFamily="2" charset="-122"/>
              </a:rPr>
              <a:t>的背包的</a:t>
            </a:r>
            <a:r>
              <a:rPr lang="zh-CN" altLang="en-US" b="0">
                <a:solidFill>
                  <a:srgbClr val="0000FF"/>
                </a:solidFill>
                <a:latin typeface="宋体" panose="02010600030101010101" pitchFamily="2" charset="-122"/>
                <a:ea typeface="宋体" panose="02010600030101010101" pitchFamily="2" charset="-122"/>
              </a:rPr>
              <a:t>最大价值</a:t>
            </a:r>
            <a:endParaRPr lang="zh-CN" altLang="en-US">
              <a:solidFill>
                <a:srgbClr val="0000FF"/>
              </a:solidFill>
              <a:latin typeface="宋体" panose="02010600030101010101" pitchFamily="2" charset="-122"/>
              <a:ea typeface="宋体" panose="02010600030101010101" pitchFamily="2" charset="-122"/>
            </a:endParaRPr>
          </a:p>
        </p:txBody>
      </p:sp>
      <p:sp>
        <p:nvSpPr>
          <p:cNvPr id="87" name="标题 1"/>
          <p:cNvSpPr txBox="1"/>
          <p:nvPr/>
        </p:nvSpPr>
        <p:spPr>
          <a:xfrm>
            <a:off x="685800" y="609600"/>
            <a:ext cx="7772400" cy="1143000"/>
          </a:xfrm>
          <a:prstGeom prst="rect">
            <a:avLst/>
          </a:prstGeom>
        </p:spPr>
        <p:txBody>
          <a:bodyPr/>
          <a:lst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2pPr>
            <a:lvl3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3pPr>
            <a:lvl4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4pPr>
            <a:lvl5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9pPr>
          </a:lstStyle>
          <a:p>
            <a:r>
              <a:rPr lang="en-US" altLang="zh-CN" dirty="0"/>
              <a:t>0-1</a:t>
            </a:r>
            <a:r>
              <a:rPr lang="zh-CN" altLang="en-US" dirty="0"/>
              <a:t>背包问题</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635"/>
                                        </p:tgtEl>
                                        <p:attrNameLst>
                                          <p:attrName>style.visibility</p:attrName>
                                        </p:attrNameLst>
                                      </p:cBhvr>
                                      <p:to>
                                        <p:strVal val="visible"/>
                                      </p:to>
                                    </p:set>
                                    <p:animEffect transition="in" filter="fade">
                                      <p:cBhvr>
                                        <p:cTn id="7" dur="2000"/>
                                        <p:tgtEl>
                                          <p:spTgt spid="14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35" grpId="0" bldLvl="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8" name="Group 3"/>
          <p:cNvGrpSpPr/>
          <p:nvPr/>
        </p:nvGrpSpPr>
        <p:grpSpPr bwMode="auto">
          <a:xfrm>
            <a:off x="755650" y="2895600"/>
            <a:ext cx="1217613" cy="463550"/>
            <a:chOff x="0" y="0"/>
            <a:chExt cx="590" cy="480"/>
          </a:xfrm>
        </p:grpSpPr>
        <p:sp>
          <p:nvSpPr>
            <p:cNvPr id="16559" name="Rectangle 4"/>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ea typeface="宋体" panose="02010600030101010101" pitchFamily="2" charset="-122"/>
                </a:rPr>
                <a:t> </a:t>
              </a:r>
              <a:endParaRPr lang="zh-CN" altLang="en-US" sz="1600">
                <a:solidFill>
                  <a:schemeClr val="tx1"/>
                </a:solidFill>
                <a:ea typeface="宋体" panose="02010600030101010101" pitchFamily="2" charset="-122"/>
              </a:endParaRPr>
            </a:p>
            <a:p>
              <a:pPr algn="just"/>
              <a:endParaRPr lang="zh-CN" altLang="en-US" sz="1600">
                <a:solidFill>
                  <a:schemeClr val="tx1"/>
                </a:solidFill>
                <a:ea typeface="宋体" panose="02010600030101010101" pitchFamily="2" charset="-122"/>
              </a:endParaRPr>
            </a:p>
          </p:txBody>
        </p:sp>
        <p:sp>
          <p:nvSpPr>
            <p:cNvPr id="16560" name="Rectangle 5"/>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6389" name="Group 6"/>
          <p:cNvGrpSpPr/>
          <p:nvPr/>
        </p:nvGrpSpPr>
        <p:grpSpPr bwMode="auto">
          <a:xfrm>
            <a:off x="1973263" y="2895600"/>
            <a:ext cx="554037" cy="463550"/>
            <a:chOff x="0" y="0"/>
            <a:chExt cx="268" cy="480"/>
          </a:xfrm>
        </p:grpSpPr>
        <p:sp>
          <p:nvSpPr>
            <p:cNvPr id="16557" name="Rectangle 7"/>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ea typeface="宋体" panose="02010600030101010101" pitchFamily="2" charset="-122"/>
                </a:rPr>
                <a:t> </a:t>
              </a:r>
              <a:endParaRPr lang="zh-CN" altLang="en-US" sz="2000">
                <a:solidFill>
                  <a:schemeClr val="tx1"/>
                </a:solidFill>
                <a:ea typeface="宋体" panose="02010600030101010101" pitchFamily="2" charset="-122"/>
              </a:endParaRPr>
            </a:p>
            <a:p>
              <a:pPr algn="just"/>
              <a:endParaRPr lang="zh-CN" altLang="en-US" sz="2000">
                <a:solidFill>
                  <a:schemeClr val="tx1"/>
                </a:solidFill>
                <a:ea typeface="宋体" panose="02010600030101010101" pitchFamily="2" charset="-122"/>
              </a:endParaRPr>
            </a:p>
          </p:txBody>
        </p:sp>
        <p:sp>
          <p:nvSpPr>
            <p:cNvPr id="16558" name="Rectangle 8"/>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390" name="Group 9"/>
          <p:cNvGrpSpPr/>
          <p:nvPr/>
        </p:nvGrpSpPr>
        <p:grpSpPr bwMode="auto">
          <a:xfrm>
            <a:off x="2527300" y="2895600"/>
            <a:ext cx="552450" cy="463550"/>
            <a:chOff x="0" y="0"/>
            <a:chExt cx="268" cy="480"/>
          </a:xfrm>
        </p:grpSpPr>
        <p:sp>
          <p:nvSpPr>
            <p:cNvPr id="16555" name="Rectangle 10"/>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0</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56" name="Rectangle 11"/>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391" name="Group 12"/>
          <p:cNvGrpSpPr/>
          <p:nvPr/>
        </p:nvGrpSpPr>
        <p:grpSpPr bwMode="auto">
          <a:xfrm>
            <a:off x="3079750" y="2895600"/>
            <a:ext cx="552450" cy="463550"/>
            <a:chOff x="0" y="0"/>
            <a:chExt cx="268" cy="480"/>
          </a:xfrm>
        </p:grpSpPr>
        <p:sp>
          <p:nvSpPr>
            <p:cNvPr id="16553" name="Rectangle 13"/>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1</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54" name="Rectangle 14"/>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392" name="Group 15"/>
          <p:cNvGrpSpPr/>
          <p:nvPr/>
        </p:nvGrpSpPr>
        <p:grpSpPr bwMode="auto">
          <a:xfrm>
            <a:off x="3632200" y="2895600"/>
            <a:ext cx="554038" cy="463550"/>
            <a:chOff x="0" y="0"/>
            <a:chExt cx="268" cy="480"/>
          </a:xfrm>
        </p:grpSpPr>
        <p:sp>
          <p:nvSpPr>
            <p:cNvPr id="16551" name="Rectangle 16"/>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2</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52" name="Rectangle 17"/>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393" name="Group 18"/>
          <p:cNvGrpSpPr/>
          <p:nvPr/>
        </p:nvGrpSpPr>
        <p:grpSpPr bwMode="auto">
          <a:xfrm>
            <a:off x="4186238" y="2895600"/>
            <a:ext cx="552450" cy="463550"/>
            <a:chOff x="0" y="0"/>
            <a:chExt cx="268" cy="480"/>
          </a:xfrm>
        </p:grpSpPr>
        <p:sp>
          <p:nvSpPr>
            <p:cNvPr id="16549" name="Rectangle 19"/>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3</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50" name="Rectangle 20"/>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394" name="Group 21"/>
          <p:cNvGrpSpPr/>
          <p:nvPr/>
        </p:nvGrpSpPr>
        <p:grpSpPr bwMode="auto">
          <a:xfrm>
            <a:off x="4738688" y="2895600"/>
            <a:ext cx="554037" cy="463550"/>
            <a:chOff x="0" y="0"/>
            <a:chExt cx="268" cy="480"/>
          </a:xfrm>
        </p:grpSpPr>
        <p:sp>
          <p:nvSpPr>
            <p:cNvPr id="16547" name="Rectangle 22"/>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4</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48" name="Rectangle 23"/>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395" name="Group 24"/>
          <p:cNvGrpSpPr/>
          <p:nvPr/>
        </p:nvGrpSpPr>
        <p:grpSpPr bwMode="auto">
          <a:xfrm>
            <a:off x="5292725" y="2895600"/>
            <a:ext cx="552450" cy="463550"/>
            <a:chOff x="0" y="0"/>
            <a:chExt cx="268" cy="480"/>
          </a:xfrm>
        </p:grpSpPr>
        <p:sp>
          <p:nvSpPr>
            <p:cNvPr id="16545" name="Rectangle 25"/>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5</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46" name="Rectangle 26"/>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396" name="Group 27"/>
          <p:cNvGrpSpPr/>
          <p:nvPr/>
        </p:nvGrpSpPr>
        <p:grpSpPr bwMode="auto">
          <a:xfrm>
            <a:off x="5845175" y="2895600"/>
            <a:ext cx="554038" cy="463550"/>
            <a:chOff x="0" y="0"/>
            <a:chExt cx="268" cy="480"/>
          </a:xfrm>
        </p:grpSpPr>
        <p:sp>
          <p:nvSpPr>
            <p:cNvPr id="16543" name="Rectangle 28"/>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6</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44" name="Rectangle 29"/>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397" name="Group 30"/>
          <p:cNvGrpSpPr/>
          <p:nvPr/>
        </p:nvGrpSpPr>
        <p:grpSpPr bwMode="auto">
          <a:xfrm>
            <a:off x="6399213" y="2895600"/>
            <a:ext cx="552450" cy="463550"/>
            <a:chOff x="0" y="0"/>
            <a:chExt cx="268" cy="480"/>
          </a:xfrm>
        </p:grpSpPr>
        <p:sp>
          <p:nvSpPr>
            <p:cNvPr id="16541" name="Rectangle 31"/>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7</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42" name="Rectangle 32"/>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398" name="Group 33"/>
          <p:cNvGrpSpPr/>
          <p:nvPr/>
        </p:nvGrpSpPr>
        <p:grpSpPr bwMode="auto">
          <a:xfrm>
            <a:off x="6951663" y="2895600"/>
            <a:ext cx="554037" cy="463550"/>
            <a:chOff x="0" y="0"/>
            <a:chExt cx="268" cy="480"/>
          </a:xfrm>
        </p:grpSpPr>
        <p:sp>
          <p:nvSpPr>
            <p:cNvPr id="16539" name="Rectangle 34"/>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8</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40" name="Rectangle 35"/>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399" name="Group 36"/>
          <p:cNvGrpSpPr/>
          <p:nvPr/>
        </p:nvGrpSpPr>
        <p:grpSpPr bwMode="auto">
          <a:xfrm>
            <a:off x="7505700" y="2895600"/>
            <a:ext cx="554038" cy="463550"/>
            <a:chOff x="0" y="0"/>
            <a:chExt cx="268" cy="480"/>
          </a:xfrm>
        </p:grpSpPr>
        <p:sp>
          <p:nvSpPr>
            <p:cNvPr id="16537" name="Rectangle 37"/>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9</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38" name="Rectangle 38"/>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400" name="Group 39"/>
          <p:cNvGrpSpPr/>
          <p:nvPr/>
        </p:nvGrpSpPr>
        <p:grpSpPr bwMode="auto">
          <a:xfrm>
            <a:off x="8059738" y="2895600"/>
            <a:ext cx="552450" cy="463550"/>
            <a:chOff x="0" y="0"/>
            <a:chExt cx="268" cy="480"/>
          </a:xfrm>
        </p:grpSpPr>
        <p:sp>
          <p:nvSpPr>
            <p:cNvPr id="16535" name="Rectangle 40"/>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10</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36" name="Rectangle 41"/>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401" name="Group 42"/>
          <p:cNvGrpSpPr/>
          <p:nvPr/>
        </p:nvGrpSpPr>
        <p:grpSpPr bwMode="auto">
          <a:xfrm>
            <a:off x="755650" y="3667125"/>
            <a:ext cx="1217613" cy="369888"/>
            <a:chOff x="0" y="0"/>
            <a:chExt cx="590" cy="384"/>
          </a:xfrm>
        </p:grpSpPr>
        <p:sp>
          <p:nvSpPr>
            <p:cNvPr id="16533" name="Rectangle 43"/>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ea typeface="宋体" panose="02010600030101010101" pitchFamily="2" charset="-122"/>
                </a:rPr>
                <a:t> </a:t>
              </a:r>
              <a:endParaRPr lang="zh-CN" altLang="en-US" sz="1600">
                <a:solidFill>
                  <a:schemeClr val="tx1"/>
                </a:solidFill>
                <a:ea typeface="宋体" panose="02010600030101010101" pitchFamily="2" charset="-122"/>
              </a:endParaRPr>
            </a:p>
            <a:p>
              <a:pPr algn="just"/>
              <a:endParaRPr lang="zh-CN" altLang="en-US" sz="1600">
                <a:solidFill>
                  <a:schemeClr val="tx1"/>
                </a:solidFill>
                <a:ea typeface="宋体" panose="02010600030101010101" pitchFamily="2" charset="-122"/>
              </a:endParaRPr>
            </a:p>
          </p:txBody>
        </p:sp>
        <p:sp>
          <p:nvSpPr>
            <p:cNvPr id="16534" name="Rectangle 44"/>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6402" name="Group 45"/>
          <p:cNvGrpSpPr/>
          <p:nvPr/>
        </p:nvGrpSpPr>
        <p:grpSpPr bwMode="auto">
          <a:xfrm>
            <a:off x="755650" y="3727450"/>
            <a:ext cx="1217613" cy="371475"/>
            <a:chOff x="0" y="0"/>
            <a:chExt cx="590" cy="384"/>
          </a:xfrm>
        </p:grpSpPr>
        <p:sp>
          <p:nvSpPr>
            <p:cNvPr id="16531" name="Rectangle 46"/>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1</a:t>
              </a:r>
              <a:r>
                <a:rPr lang="zh-CN" altLang="en-US" sz="1600">
                  <a:solidFill>
                    <a:schemeClr val="tx1"/>
                  </a:solidFill>
                </a:rPr>
                <a:t>=2 v</a:t>
              </a:r>
              <a:r>
                <a:rPr lang="zh-CN" altLang="en-US" sz="1600" baseline="-30000">
                  <a:solidFill>
                    <a:schemeClr val="tx1"/>
                  </a:solidFill>
                </a:rPr>
                <a:t>1</a:t>
              </a:r>
              <a:r>
                <a:rPr lang="zh-CN" altLang="en-US" sz="1600">
                  <a:solidFill>
                    <a:schemeClr val="tx1"/>
                  </a:solidFill>
                </a:rPr>
                <a:t>=6</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6532" name="Rectangle 47"/>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6403" name="Group 48"/>
          <p:cNvGrpSpPr/>
          <p:nvPr/>
        </p:nvGrpSpPr>
        <p:grpSpPr bwMode="auto">
          <a:xfrm>
            <a:off x="1973263" y="3811588"/>
            <a:ext cx="554037" cy="369887"/>
            <a:chOff x="0" y="0"/>
            <a:chExt cx="268" cy="384"/>
          </a:xfrm>
        </p:grpSpPr>
        <p:sp>
          <p:nvSpPr>
            <p:cNvPr id="16529" name="Rectangle 49"/>
            <p:cNvSpPr>
              <a:spLocks noChangeArrowheads="1"/>
            </p:cNvSpPr>
            <p:nvPr/>
          </p:nvSpPr>
          <p:spPr bwMode="auto">
            <a:xfrm>
              <a:off x="43" y="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1</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30" name="Rectangle 50"/>
            <p:cNvSpPr>
              <a:spLocks noChangeArrowheads="1"/>
            </p:cNvSpPr>
            <p:nvPr/>
          </p:nvSpPr>
          <p:spPr bwMode="auto">
            <a:xfrm>
              <a:off x="0" y="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404" name="Group 51"/>
          <p:cNvGrpSpPr/>
          <p:nvPr/>
        </p:nvGrpSpPr>
        <p:grpSpPr bwMode="auto">
          <a:xfrm>
            <a:off x="755650" y="4192588"/>
            <a:ext cx="1217613" cy="371475"/>
            <a:chOff x="0" y="0"/>
            <a:chExt cx="590" cy="384"/>
          </a:xfrm>
        </p:grpSpPr>
        <p:sp>
          <p:nvSpPr>
            <p:cNvPr id="16527" name="Rectangle 52"/>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2</a:t>
              </a:r>
              <a:r>
                <a:rPr lang="zh-CN" altLang="en-US" sz="1600">
                  <a:solidFill>
                    <a:schemeClr val="tx1"/>
                  </a:solidFill>
                </a:rPr>
                <a:t>=2 v</a:t>
              </a:r>
              <a:r>
                <a:rPr lang="zh-CN" altLang="en-US" sz="1600" baseline="-30000">
                  <a:solidFill>
                    <a:schemeClr val="tx1"/>
                  </a:solidFill>
                </a:rPr>
                <a:t>2</a:t>
              </a:r>
              <a:r>
                <a:rPr lang="zh-CN" altLang="en-US" sz="1600">
                  <a:solidFill>
                    <a:schemeClr val="tx1"/>
                  </a:solidFill>
                </a:rPr>
                <a:t>=3</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6528" name="Rectangle 53"/>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6405" name="Group 54"/>
          <p:cNvGrpSpPr/>
          <p:nvPr/>
        </p:nvGrpSpPr>
        <p:grpSpPr bwMode="auto">
          <a:xfrm>
            <a:off x="1973263" y="4268788"/>
            <a:ext cx="554037" cy="371475"/>
            <a:chOff x="0" y="0"/>
            <a:chExt cx="268" cy="384"/>
          </a:xfrm>
        </p:grpSpPr>
        <p:sp>
          <p:nvSpPr>
            <p:cNvPr id="16525" name="Rectangle 55"/>
            <p:cNvSpPr>
              <a:spLocks noChangeArrowheads="1"/>
            </p:cNvSpPr>
            <p:nvPr/>
          </p:nvSpPr>
          <p:spPr bwMode="auto">
            <a:xfrm>
              <a:off x="43" y="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2</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26" name="Rectangle 56"/>
            <p:cNvSpPr>
              <a:spLocks noChangeArrowheads="1"/>
            </p:cNvSpPr>
            <p:nvPr/>
          </p:nvSpPr>
          <p:spPr bwMode="auto">
            <a:xfrm>
              <a:off x="0" y="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406" name="Group 57"/>
          <p:cNvGrpSpPr/>
          <p:nvPr/>
        </p:nvGrpSpPr>
        <p:grpSpPr bwMode="auto">
          <a:xfrm>
            <a:off x="755650" y="4645025"/>
            <a:ext cx="1217613" cy="463550"/>
            <a:chOff x="0" y="0"/>
            <a:chExt cx="590" cy="480"/>
          </a:xfrm>
        </p:grpSpPr>
        <p:sp>
          <p:nvSpPr>
            <p:cNvPr id="16523" name="Rectangle 58"/>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3</a:t>
              </a:r>
              <a:r>
                <a:rPr lang="zh-CN" altLang="en-US" sz="1600">
                  <a:solidFill>
                    <a:schemeClr val="tx1"/>
                  </a:solidFill>
                </a:rPr>
                <a:t>=6 v</a:t>
              </a:r>
              <a:r>
                <a:rPr lang="zh-CN" altLang="en-US" sz="1600" baseline="-30000">
                  <a:solidFill>
                    <a:schemeClr val="tx1"/>
                  </a:solidFill>
                </a:rPr>
                <a:t>3</a:t>
              </a:r>
              <a:r>
                <a:rPr lang="zh-CN" altLang="en-US" sz="1600">
                  <a:solidFill>
                    <a:schemeClr val="tx1"/>
                  </a:solidFill>
                </a:rPr>
                <a:t>=5</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6524" name="Rectangle 59"/>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6407" name="Group 60"/>
          <p:cNvGrpSpPr/>
          <p:nvPr/>
        </p:nvGrpSpPr>
        <p:grpSpPr bwMode="auto">
          <a:xfrm>
            <a:off x="1973263" y="4721225"/>
            <a:ext cx="554037" cy="463550"/>
            <a:chOff x="0" y="0"/>
            <a:chExt cx="268" cy="480"/>
          </a:xfrm>
        </p:grpSpPr>
        <p:sp>
          <p:nvSpPr>
            <p:cNvPr id="16521" name="Rectangle 61"/>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3</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22" name="Rectangle 62"/>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408" name="Group 63"/>
          <p:cNvGrpSpPr/>
          <p:nvPr/>
        </p:nvGrpSpPr>
        <p:grpSpPr bwMode="auto">
          <a:xfrm>
            <a:off x="755650" y="5108575"/>
            <a:ext cx="1217613" cy="463550"/>
            <a:chOff x="0" y="0"/>
            <a:chExt cx="590" cy="480"/>
          </a:xfrm>
        </p:grpSpPr>
        <p:sp>
          <p:nvSpPr>
            <p:cNvPr id="16519" name="Rectangle 64"/>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4</a:t>
              </a:r>
              <a:r>
                <a:rPr lang="zh-CN" altLang="en-US" sz="1600">
                  <a:solidFill>
                    <a:schemeClr val="tx1"/>
                  </a:solidFill>
                </a:rPr>
                <a:t>=5 v</a:t>
              </a:r>
              <a:r>
                <a:rPr lang="zh-CN" altLang="en-US" sz="1600" baseline="-30000">
                  <a:solidFill>
                    <a:schemeClr val="tx1"/>
                  </a:solidFill>
                </a:rPr>
                <a:t>4</a:t>
              </a:r>
              <a:r>
                <a:rPr lang="zh-CN" altLang="en-US" sz="1600">
                  <a:solidFill>
                    <a:schemeClr val="tx1"/>
                  </a:solidFill>
                </a:rPr>
                <a:t>=4</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6520" name="Rectangle 65"/>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6409" name="Group 66"/>
          <p:cNvGrpSpPr/>
          <p:nvPr/>
        </p:nvGrpSpPr>
        <p:grpSpPr bwMode="auto">
          <a:xfrm>
            <a:off x="1973263" y="5178425"/>
            <a:ext cx="554037" cy="463550"/>
            <a:chOff x="0" y="0"/>
            <a:chExt cx="268" cy="480"/>
          </a:xfrm>
        </p:grpSpPr>
        <p:sp>
          <p:nvSpPr>
            <p:cNvPr id="16517" name="Rectangle 67"/>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4</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18" name="Rectangle 68"/>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6410" name="Group 69"/>
          <p:cNvGrpSpPr/>
          <p:nvPr/>
        </p:nvGrpSpPr>
        <p:grpSpPr bwMode="auto">
          <a:xfrm>
            <a:off x="755650" y="5565775"/>
            <a:ext cx="1217613" cy="463550"/>
            <a:chOff x="0" y="0"/>
            <a:chExt cx="590" cy="480"/>
          </a:xfrm>
        </p:grpSpPr>
        <p:sp>
          <p:nvSpPr>
            <p:cNvPr id="16515" name="Rectangle 70"/>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5</a:t>
              </a:r>
              <a:r>
                <a:rPr lang="zh-CN" altLang="en-US" sz="1600">
                  <a:solidFill>
                    <a:schemeClr val="tx1"/>
                  </a:solidFill>
                </a:rPr>
                <a:t>=4 v</a:t>
              </a:r>
              <a:r>
                <a:rPr lang="zh-CN" altLang="en-US" sz="1600" baseline="-30000">
                  <a:solidFill>
                    <a:schemeClr val="tx1"/>
                  </a:solidFill>
                </a:rPr>
                <a:t>5</a:t>
              </a:r>
              <a:r>
                <a:rPr lang="zh-CN" altLang="en-US" sz="1600">
                  <a:solidFill>
                    <a:schemeClr val="tx1"/>
                  </a:solidFill>
                </a:rPr>
                <a:t>=6</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6516" name="Rectangle 71"/>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6411" name="Group 72"/>
          <p:cNvGrpSpPr/>
          <p:nvPr/>
        </p:nvGrpSpPr>
        <p:grpSpPr bwMode="auto">
          <a:xfrm>
            <a:off x="1973263" y="5635625"/>
            <a:ext cx="554037" cy="463550"/>
            <a:chOff x="0" y="0"/>
            <a:chExt cx="268" cy="480"/>
          </a:xfrm>
        </p:grpSpPr>
        <p:sp>
          <p:nvSpPr>
            <p:cNvPr id="16513" name="Rectangle 73"/>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5</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14" name="Rectangle 74"/>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sp>
        <p:nvSpPr>
          <p:cNvPr id="16412" name="Rectangle 75"/>
          <p:cNvSpPr>
            <a:spLocks noChangeArrowheads="1"/>
          </p:cNvSpPr>
          <p:nvPr/>
        </p:nvSpPr>
        <p:spPr bwMode="auto">
          <a:xfrm>
            <a:off x="755650" y="2971800"/>
            <a:ext cx="7891463" cy="3197225"/>
          </a:xfrm>
          <a:prstGeom prst="rect">
            <a:avLst/>
          </a:prstGeom>
          <a:noFill/>
          <a:ln w="6350">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nvGrpSpPr>
          <p:cNvPr id="16413" name="Group 76"/>
          <p:cNvGrpSpPr/>
          <p:nvPr/>
        </p:nvGrpSpPr>
        <p:grpSpPr bwMode="auto">
          <a:xfrm>
            <a:off x="755650" y="3200400"/>
            <a:ext cx="1219200" cy="369888"/>
            <a:chOff x="0" y="0"/>
            <a:chExt cx="590" cy="384"/>
          </a:xfrm>
        </p:grpSpPr>
        <p:sp>
          <p:nvSpPr>
            <p:cNvPr id="16511" name="Rectangle 77"/>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ea typeface="宋体" panose="02010600030101010101" pitchFamily="2" charset="-122"/>
                </a:rPr>
                <a:t> </a:t>
              </a:r>
              <a:endParaRPr lang="zh-CN" altLang="en-US" sz="1600">
                <a:solidFill>
                  <a:schemeClr val="tx1"/>
                </a:solidFill>
                <a:ea typeface="宋体" panose="02010600030101010101" pitchFamily="2" charset="-122"/>
              </a:endParaRPr>
            </a:p>
            <a:p>
              <a:pPr algn="just"/>
              <a:endParaRPr lang="zh-CN" altLang="en-US" sz="1600">
                <a:solidFill>
                  <a:schemeClr val="tx1"/>
                </a:solidFill>
                <a:ea typeface="宋体" panose="02010600030101010101" pitchFamily="2" charset="-122"/>
              </a:endParaRPr>
            </a:p>
          </p:txBody>
        </p:sp>
        <p:sp>
          <p:nvSpPr>
            <p:cNvPr id="16512" name="Rectangle 78"/>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6414" name="Group 79"/>
          <p:cNvGrpSpPr/>
          <p:nvPr/>
        </p:nvGrpSpPr>
        <p:grpSpPr bwMode="auto">
          <a:xfrm>
            <a:off x="1974850" y="3363913"/>
            <a:ext cx="552450" cy="369887"/>
            <a:chOff x="0" y="0"/>
            <a:chExt cx="268" cy="384"/>
          </a:xfrm>
        </p:grpSpPr>
        <p:sp>
          <p:nvSpPr>
            <p:cNvPr id="16509" name="Rectangle 80"/>
            <p:cNvSpPr>
              <a:spLocks noChangeArrowheads="1"/>
            </p:cNvSpPr>
            <p:nvPr/>
          </p:nvSpPr>
          <p:spPr bwMode="auto">
            <a:xfrm>
              <a:off x="43" y="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0</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6510" name="Rectangle 81"/>
            <p:cNvSpPr>
              <a:spLocks noChangeArrowheads="1"/>
            </p:cNvSpPr>
            <p:nvPr/>
          </p:nvSpPr>
          <p:spPr bwMode="auto">
            <a:xfrm>
              <a:off x="0" y="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sp>
        <p:nvSpPr>
          <p:cNvPr id="16415" name="Rectangle 82"/>
          <p:cNvSpPr>
            <a:spLocks noGrp="1" noChangeArrowheads="1"/>
          </p:cNvSpPr>
          <p:nvPr/>
        </p:nvSpPr>
        <p:spPr bwMode="auto">
          <a:xfrm>
            <a:off x="606425" y="1524000"/>
            <a:ext cx="8164513"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Font typeface="Wingdings" panose="05000000000000000000" pitchFamily="2" charset="2"/>
              <a:buChar char="Ø"/>
            </a:pPr>
            <a:r>
              <a:rPr lang="zh-CN" altLang="en-US" sz="2800" b="0" dirty="0">
                <a:solidFill>
                  <a:srgbClr val="4D4D4D"/>
                </a:solidFill>
                <a:latin typeface="+mn-ea"/>
                <a:sym typeface="Arial" panose="020B0604020202020204" pitchFamily="34" charset="0"/>
              </a:rPr>
              <a:t>问题实例</a:t>
            </a:r>
            <a:r>
              <a:rPr lang="zh-CN" altLang="en-US" sz="2800" dirty="0">
                <a:solidFill>
                  <a:schemeClr val="tx1"/>
                </a:solidFill>
                <a:latin typeface="+mn-ea"/>
              </a:rPr>
              <a:t>：</a:t>
            </a:r>
            <a:endParaRPr lang="zh-CN" altLang="en-US" sz="2800" dirty="0">
              <a:solidFill>
                <a:schemeClr val="tx1"/>
              </a:solidFill>
              <a:latin typeface="+mn-ea"/>
            </a:endParaRPr>
          </a:p>
          <a:p>
            <a:pPr marL="342900" indent="-342900">
              <a:lnSpc>
                <a:spcPct val="80000"/>
              </a:lnSpc>
              <a:spcBef>
                <a:spcPct val="20000"/>
              </a:spcBef>
              <a:buClr>
                <a:schemeClr val="tx2"/>
              </a:buClr>
              <a:buFont typeface="Wingdings" panose="05000000000000000000" pitchFamily="2" charset="2"/>
              <a:buNone/>
            </a:pPr>
            <a:r>
              <a:rPr lang="zh-CN" altLang="en-US" sz="2800" b="0" dirty="0">
                <a:solidFill>
                  <a:schemeClr val="tx1"/>
                </a:solidFill>
                <a:latin typeface="+mn-ea"/>
              </a:rPr>
              <a:t>    有5个物品，其重量分别是{2, 2, 6, </a:t>
            </a:r>
            <a:r>
              <a:rPr lang="zh-CN" altLang="en-US" sz="2800" b="0" dirty="0">
                <a:solidFill>
                  <a:srgbClr val="FF0000"/>
                </a:solidFill>
                <a:latin typeface="+mn-ea"/>
              </a:rPr>
              <a:t>5</a:t>
            </a:r>
            <a:r>
              <a:rPr lang="zh-CN" altLang="en-US" sz="2800" b="0" dirty="0">
                <a:solidFill>
                  <a:schemeClr val="tx1"/>
                </a:solidFill>
                <a:latin typeface="+mn-ea"/>
              </a:rPr>
              <a:t>, 4}，价值分别为{6, 3, 5, </a:t>
            </a:r>
            <a:r>
              <a:rPr lang="zh-CN" altLang="en-US" sz="2800" b="0" dirty="0">
                <a:solidFill>
                  <a:srgbClr val="FF0000"/>
                </a:solidFill>
                <a:latin typeface="+mn-ea"/>
              </a:rPr>
              <a:t>4</a:t>
            </a:r>
            <a:r>
              <a:rPr lang="zh-CN" altLang="en-US" sz="2800" b="0" dirty="0">
                <a:solidFill>
                  <a:schemeClr val="tx1"/>
                </a:solidFill>
                <a:latin typeface="+mn-ea"/>
              </a:rPr>
              <a:t>, 6}，背包的容量为10。</a:t>
            </a:r>
            <a:endParaRPr lang="zh-CN" altLang="en-US" sz="2800" b="0" dirty="0">
              <a:solidFill>
                <a:schemeClr val="tx1"/>
              </a:solidFill>
              <a:latin typeface="+mn-ea"/>
            </a:endParaRPr>
          </a:p>
          <a:p>
            <a:pPr marL="342900" indent="-342900">
              <a:lnSpc>
                <a:spcPct val="80000"/>
              </a:lnSpc>
              <a:spcBef>
                <a:spcPct val="20000"/>
              </a:spcBef>
              <a:buClr>
                <a:schemeClr val="tx2"/>
              </a:buClr>
              <a:buFont typeface="Wingdings" panose="05000000000000000000" pitchFamily="2" charset="2"/>
              <a:buNone/>
            </a:pPr>
            <a:endParaRPr lang="zh-CN" altLang="en-US" sz="2800" b="0" dirty="0">
              <a:solidFill>
                <a:schemeClr val="tx1"/>
              </a:solidFill>
              <a:latin typeface="+mn-ea"/>
            </a:endParaRPr>
          </a:p>
        </p:txBody>
      </p:sp>
      <p:graphicFrame>
        <p:nvGraphicFramePr>
          <p:cNvPr id="16467" name="Group 83"/>
          <p:cNvGraphicFramePr>
            <a:graphicFrameLocks noGrp="1"/>
          </p:cNvGraphicFramePr>
          <p:nvPr/>
        </p:nvGraphicFramePr>
        <p:xfrm>
          <a:off x="2527300" y="3363913"/>
          <a:ext cx="6089650" cy="2813052"/>
        </p:xfrm>
        <a:graphic>
          <a:graphicData uri="http://schemas.openxmlformats.org/drawingml/2006/table">
            <a:tbl>
              <a:tblPr/>
              <a:tblGrid>
                <a:gridCol w="554038"/>
                <a:gridCol w="528637"/>
                <a:gridCol w="577850"/>
                <a:gridCol w="552450"/>
                <a:gridCol w="552450"/>
                <a:gridCol w="555625"/>
                <a:gridCol w="552450"/>
                <a:gridCol w="554038"/>
                <a:gridCol w="554037"/>
                <a:gridCol w="528638"/>
                <a:gridCol w="579437"/>
              </a:tblGrid>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r>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r>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r>
              <a:tr h="473075">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r>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dirty="0">
                          <a:ln>
                            <a:noFill/>
                          </a:ln>
                          <a:solidFill>
                            <a:srgbClr val="66FF66"/>
                          </a:solidFill>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dirty="0">
                        <a:ln>
                          <a:noFill/>
                        </a:ln>
                        <a:solidFill>
                          <a:srgbClr val="66FF66"/>
                        </a:solidFill>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dirty="0">
                          <a:ln>
                            <a:noFill/>
                          </a:ln>
                          <a:solidFill>
                            <a:srgbClr val="66FF66"/>
                          </a:solidFill>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dirty="0">
                        <a:ln>
                          <a:noFill/>
                        </a:ln>
                        <a:solidFill>
                          <a:srgbClr val="66FF66"/>
                        </a:solidFill>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solidFill>
                            <a:srgbClr val="66FF66"/>
                          </a:solidFill>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solidFill>
                          <a:srgbClr val="66FF66"/>
                        </a:solidFill>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solidFill>
                            <a:srgbClr val="66FF66"/>
                          </a:solidFill>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solidFill>
                          <a:srgbClr val="66FF66"/>
                        </a:solidFill>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solidFill>
                            <a:srgbClr val="66FF66"/>
                          </a:solidFill>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solidFill>
                          <a:srgbClr val="66FF66"/>
                        </a:solidFill>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solidFill>
                            <a:srgbClr val="FF0000"/>
                          </a:solidFill>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solidFill>
                          <a:srgbClr val="FF0000"/>
                        </a:solidFill>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0"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0"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rPr>
                        <a:t>10</a:t>
                      </a:r>
                      <a:endParaRPr kumimoji="0" lang="zh-CN" altLang="en-US" sz="1800" b="0"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rPr>
                        <a:t>10</a:t>
                      </a:r>
                      <a:endParaRPr kumimoji="0" lang="zh-CN" altLang="en-US" sz="1800" b="0"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r>
              <a:tr h="441325">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r>
            </a:tbl>
          </a:graphicData>
        </a:graphic>
      </p:graphicFrame>
      <p:sp>
        <p:nvSpPr>
          <p:cNvPr id="16683" name="Rectangle 299"/>
          <p:cNvSpPr>
            <a:spLocks noChangeArrowheads="1"/>
          </p:cNvSpPr>
          <p:nvPr/>
        </p:nvSpPr>
        <p:spPr bwMode="auto">
          <a:xfrm>
            <a:off x="2541588" y="5727700"/>
            <a:ext cx="2752725" cy="446088"/>
          </a:xfrm>
          <a:prstGeom prst="rect">
            <a:avLst/>
          </a:prstGeom>
          <a:solidFill>
            <a:srgbClr val="CCFFFF">
              <a:alpha val="50195"/>
            </a:srgbClr>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endParaRPr lang="zh-CN" altLang="en-US"/>
          </a:p>
        </p:txBody>
      </p:sp>
      <p:sp>
        <p:nvSpPr>
          <p:cNvPr id="16684" name="Rectangle 300"/>
          <p:cNvSpPr>
            <a:spLocks noChangeArrowheads="1"/>
          </p:cNvSpPr>
          <p:nvPr/>
        </p:nvSpPr>
        <p:spPr bwMode="auto">
          <a:xfrm>
            <a:off x="5311775" y="5732463"/>
            <a:ext cx="528638" cy="446087"/>
          </a:xfrm>
          <a:prstGeom prst="rect">
            <a:avLst/>
          </a:prstGeom>
          <a:solidFill>
            <a:srgbClr val="CCFFFF">
              <a:alpha val="50195"/>
            </a:srgbClr>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endParaRPr lang="zh-CN" altLang="en-US"/>
          </a:p>
        </p:txBody>
      </p:sp>
      <p:grpSp>
        <p:nvGrpSpPr>
          <p:cNvPr id="16685" name="Group 301"/>
          <p:cNvGrpSpPr/>
          <p:nvPr/>
        </p:nvGrpSpPr>
        <p:grpSpPr bwMode="auto">
          <a:xfrm>
            <a:off x="2566988" y="5707063"/>
            <a:ext cx="1274762" cy="446087"/>
            <a:chOff x="0" y="0"/>
            <a:chExt cx="2009" cy="702"/>
          </a:xfrm>
        </p:grpSpPr>
        <p:sp>
          <p:nvSpPr>
            <p:cNvPr id="16507" name="Rectangle 302"/>
            <p:cNvSpPr>
              <a:spLocks noChangeArrowheads="1"/>
            </p:cNvSpPr>
            <p:nvPr/>
          </p:nvSpPr>
          <p:spPr bwMode="auto">
            <a:xfrm>
              <a:off x="0" y="0"/>
              <a:ext cx="833" cy="702"/>
            </a:xfrm>
            <a:prstGeom prst="rect">
              <a:avLst/>
            </a:prstGeom>
            <a:solidFill>
              <a:srgbClr val="CCFFFF">
                <a:alpha val="50195"/>
              </a:srgbClr>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endParaRPr lang="zh-CN" altLang="en-US"/>
            </a:p>
          </p:txBody>
        </p:sp>
        <p:sp>
          <p:nvSpPr>
            <p:cNvPr id="16508" name="Rectangle 303"/>
            <p:cNvSpPr>
              <a:spLocks noChangeArrowheads="1"/>
            </p:cNvSpPr>
            <p:nvPr/>
          </p:nvSpPr>
          <p:spPr bwMode="auto">
            <a:xfrm>
              <a:off x="859" y="88"/>
              <a:ext cx="1151" cy="590"/>
            </a:xfrm>
            <a:prstGeom prst="rect">
              <a:avLst/>
            </a:prstGeom>
            <a:solidFill>
              <a:srgbClr val="CCFFFF">
                <a:alpha val="50195"/>
              </a:srgbClr>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r>
                <a:rPr lang="zh-CN" altLang="en-US">
                  <a:solidFill>
                    <a:srgbClr val="FF0000"/>
                  </a:solidFill>
                  <a:ea typeface="宋体" panose="02010600030101010101" pitchFamily="2" charset="-122"/>
                </a:rPr>
                <a:t>+v[4]</a:t>
              </a:r>
              <a:endParaRPr lang="zh-CN" altLang="en-US">
                <a:solidFill>
                  <a:srgbClr val="FF0000"/>
                </a:solidFill>
              </a:endParaRPr>
            </a:p>
          </p:txBody>
        </p:sp>
      </p:grpSp>
      <p:sp>
        <p:nvSpPr>
          <p:cNvPr id="16688" name="Text Box 304"/>
          <p:cNvSpPr txBox="1">
            <a:spLocks noChangeArrowheads="1"/>
          </p:cNvSpPr>
          <p:nvPr/>
        </p:nvSpPr>
        <p:spPr bwMode="auto">
          <a:xfrm>
            <a:off x="3983038" y="4365625"/>
            <a:ext cx="3852862" cy="377825"/>
          </a:xfrm>
          <a:prstGeom prst="rect">
            <a:avLst/>
          </a:prstGeom>
          <a:noFill/>
          <a:ln w="12700">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99CCFF"/>
                </a:solidFill>
                <a:latin typeface="Arial" panose="020B0604020202020204" pitchFamily="34" charset="0"/>
                <a:ea typeface="华文楷体" panose="02010600040101010101" pitchFamily="2" charset="-122"/>
              </a:defRPr>
            </a:lvl1pPr>
            <a:lvl2pPr marL="742950" indent="-285750">
              <a:defRPr b="1">
                <a:solidFill>
                  <a:srgbClr val="99CCFF"/>
                </a:solidFill>
                <a:latin typeface="Arial" panose="020B0604020202020204" pitchFamily="34" charset="0"/>
                <a:ea typeface="华文楷体" panose="02010600040101010101" pitchFamily="2" charset="-122"/>
              </a:defRPr>
            </a:lvl2pPr>
            <a:lvl3pPr marL="1143000" indent="-228600">
              <a:defRPr b="1">
                <a:solidFill>
                  <a:srgbClr val="99CCFF"/>
                </a:solidFill>
                <a:latin typeface="Arial" panose="020B0604020202020204" pitchFamily="34" charset="0"/>
                <a:ea typeface="华文楷体" panose="02010600040101010101" pitchFamily="2" charset="-122"/>
              </a:defRPr>
            </a:lvl3pPr>
            <a:lvl4pPr marL="1600200" indent="-228600">
              <a:defRPr b="1">
                <a:solidFill>
                  <a:srgbClr val="99CCFF"/>
                </a:solidFill>
                <a:latin typeface="Arial" panose="020B0604020202020204" pitchFamily="34" charset="0"/>
                <a:ea typeface="华文楷体" panose="02010600040101010101" pitchFamily="2" charset="-122"/>
              </a:defRPr>
            </a:lvl4pPr>
            <a:lvl5pPr marL="2057400" indent="-228600">
              <a:defRPr b="1">
                <a:solidFill>
                  <a:srgbClr val="99CCFF"/>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9pPr>
          </a:lstStyle>
          <a:p>
            <a:pPr eaLnBrk="1" hangingPunct="1"/>
            <a:r>
              <a:rPr lang="zh-CN" altLang="en-US">
                <a:solidFill>
                  <a:srgbClr val="FF0000"/>
                </a:solidFill>
                <a:latin typeface="宋体" panose="02010600030101010101" pitchFamily="2" charset="-122"/>
                <a:ea typeface="宋体" panose="02010600030101010101" pitchFamily="2" charset="-122"/>
              </a:rPr>
              <a:t>容量为5的背包，考虑是否装入物品4</a:t>
            </a:r>
            <a:endParaRPr lang="zh-CN" altLang="en-US">
              <a:solidFill>
                <a:srgbClr val="FF0000"/>
              </a:solidFill>
              <a:latin typeface="宋体" panose="02010600030101010101" pitchFamily="2" charset="-122"/>
              <a:ea typeface="宋体" panose="02010600030101010101" pitchFamily="2" charset="-122"/>
            </a:endParaRPr>
          </a:p>
        </p:txBody>
      </p:sp>
      <p:sp>
        <p:nvSpPr>
          <p:cNvPr id="16506" name="Text Box 305"/>
          <p:cNvSpPr txBox="1">
            <a:spLocks noChangeArrowheads="1"/>
          </p:cNvSpPr>
          <p:nvPr/>
        </p:nvSpPr>
        <p:spPr bwMode="auto">
          <a:xfrm>
            <a:off x="1489075" y="6329363"/>
            <a:ext cx="6483350" cy="379412"/>
          </a:xfrm>
          <a:prstGeom prst="rect">
            <a:avLst/>
          </a:prstGeom>
          <a:noFill/>
          <a:ln w="12700">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99CCFF"/>
                </a:solidFill>
                <a:latin typeface="Arial" panose="020B0604020202020204" pitchFamily="34" charset="0"/>
                <a:ea typeface="华文楷体" panose="02010600040101010101" pitchFamily="2" charset="-122"/>
              </a:defRPr>
            </a:lvl1pPr>
            <a:lvl2pPr marL="742950" indent="-285750">
              <a:defRPr b="1">
                <a:solidFill>
                  <a:srgbClr val="99CCFF"/>
                </a:solidFill>
                <a:latin typeface="Arial" panose="020B0604020202020204" pitchFamily="34" charset="0"/>
                <a:ea typeface="华文楷体" panose="02010600040101010101" pitchFamily="2" charset="-122"/>
              </a:defRPr>
            </a:lvl2pPr>
            <a:lvl3pPr marL="1143000" indent="-228600">
              <a:defRPr b="1">
                <a:solidFill>
                  <a:srgbClr val="99CCFF"/>
                </a:solidFill>
                <a:latin typeface="Arial" panose="020B0604020202020204" pitchFamily="34" charset="0"/>
                <a:ea typeface="华文楷体" panose="02010600040101010101" pitchFamily="2" charset="-122"/>
              </a:defRPr>
            </a:lvl3pPr>
            <a:lvl4pPr marL="1600200" indent="-228600">
              <a:defRPr b="1">
                <a:solidFill>
                  <a:srgbClr val="99CCFF"/>
                </a:solidFill>
                <a:latin typeface="Arial" panose="020B0604020202020204" pitchFamily="34" charset="0"/>
                <a:ea typeface="华文楷体" panose="02010600040101010101" pitchFamily="2" charset="-122"/>
              </a:defRPr>
            </a:lvl4pPr>
            <a:lvl5pPr marL="2057400" indent="-228600">
              <a:defRPr b="1">
                <a:solidFill>
                  <a:srgbClr val="99CCFF"/>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9pPr>
          </a:lstStyle>
          <a:p>
            <a:pPr eaLnBrk="1" hangingPunct="1"/>
            <a:r>
              <a:rPr lang="zh-CN" altLang="en-US" b="0">
                <a:solidFill>
                  <a:srgbClr val="0000FF"/>
                </a:solidFill>
                <a:latin typeface="宋体" panose="02010600030101010101" pitchFamily="2" charset="-122"/>
                <a:ea typeface="宋体" panose="02010600030101010101" pitchFamily="2" charset="-122"/>
              </a:rPr>
              <a:t>m[i][j]</a:t>
            </a:r>
            <a:r>
              <a:rPr lang="zh-CN" altLang="en-US" b="0">
                <a:solidFill>
                  <a:schemeClr val="tx1"/>
                </a:solidFill>
                <a:latin typeface="宋体" panose="02010600030101010101" pitchFamily="2" charset="-122"/>
                <a:ea typeface="宋体" panose="02010600030101010101" pitchFamily="2" charset="-122"/>
              </a:rPr>
              <a:t>表示把</a:t>
            </a:r>
            <a:r>
              <a:rPr lang="zh-CN" altLang="en-US" b="0">
                <a:solidFill>
                  <a:srgbClr val="FF0000"/>
                </a:solidFill>
                <a:latin typeface="宋体" panose="02010600030101010101" pitchFamily="2" charset="-122"/>
                <a:ea typeface="宋体" panose="02010600030101010101" pitchFamily="2" charset="-122"/>
              </a:rPr>
              <a:t>第i+1,...,n物品</a:t>
            </a:r>
            <a:r>
              <a:rPr lang="zh-CN" altLang="en-US" b="0">
                <a:solidFill>
                  <a:schemeClr val="tx1"/>
                </a:solidFill>
                <a:latin typeface="宋体" panose="02010600030101010101" pitchFamily="2" charset="-122"/>
                <a:ea typeface="宋体" panose="02010600030101010101" pitchFamily="2" charset="-122"/>
              </a:rPr>
              <a:t>装入容量为</a:t>
            </a:r>
            <a:r>
              <a:rPr lang="zh-CN" altLang="en-US" b="0">
                <a:solidFill>
                  <a:srgbClr val="0000FF"/>
                </a:solidFill>
                <a:latin typeface="宋体" panose="02010600030101010101" pitchFamily="2" charset="-122"/>
                <a:ea typeface="宋体" panose="02010600030101010101" pitchFamily="2" charset="-122"/>
              </a:rPr>
              <a:t>j</a:t>
            </a:r>
            <a:r>
              <a:rPr lang="zh-CN" altLang="en-US" b="0">
                <a:solidFill>
                  <a:schemeClr val="tx1"/>
                </a:solidFill>
                <a:latin typeface="宋体" panose="02010600030101010101" pitchFamily="2" charset="-122"/>
                <a:ea typeface="宋体" panose="02010600030101010101" pitchFamily="2" charset="-122"/>
              </a:rPr>
              <a:t>的背包的</a:t>
            </a:r>
            <a:r>
              <a:rPr lang="zh-CN" altLang="en-US" b="0">
                <a:solidFill>
                  <a:srgbClr val="0000FF"/>
                </a:solidFill>
                <a:latin typeface="宋体" panose="02010600030101010101" pitchFamily="2" charset="-122"/>
                <a:ea typeface="宋体" panose="02010600030101010101" pitchFamily="2" charset="-122"/>
              </a:rPr>
              <a:t>最大价值</a:t>
            </a:r>
            <a:endParaRPr lang="zh-CN" altLang="en-US">
              <a:solidFill>
                <a:srgbClr val="0000FF"/>
              </a:solidFill>
              <a:latin typeface="宋体" panose="02010600030101010101" pitchFamily="2" charset="-122"/>
              <a:ea typeface="宋体" panose="02010600030101010101" pitchFamily="2" charset="-122"/>
            </a:endParaRPr>
          </a:p>
        </p:txBody>
      </p:sp>
      <p:sp>
        <p:nvSpPr>
          <p:cNvPr id="92" name="标题 1"/>
          <p:cNvSpPr txBox="1"/>
          <p:nvPr/>
        </p:nvSpPr>
        <p:spPr>
          <a:xfrm>
            <a:off x="685800" y="609600"/>
            <a:ext cx="7772400" cy="1143000"/>
          </a:xfrm>
          <a:prstGeom prst="rect">
            <a:avLst/>
          </a:prstGeom>
        </p:spPr>
        <p:txBody>
          <a:bodyPr/>
          <a:lst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2pPr>
            <a:lvl3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3pPr>
            <a:lvl4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4pPr>
            <a:lvl5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9pPr>
          </a:lstStyle>
          <a:p>
            <a:r>
              <a:rPr lang="en-US" altLang="zh-CN" dirty="0"/>
              <a:t>0-1</a:t>
            </a:r>
            <a:r>
              <a:rPr lang="zh-CN" altLang="en-US" dirty="0"/>
              <a:t>背包问题</a:t>
            </a:r>
            <a:endParaRPr lang="zh-CN" altLang="en-US" dirty="0"/>
          </a:p>
        </p:txBody>
      </p:sp>
      <p:graphicFrame>
        <p:nvGraphicFramePr>
          <p:cNvPr id="2" name="对象 1"/>
          <p:cNvGraphicFramePr>
            <a:graphicFrameLocks noChangeAspect="1"/>
          </p:cNvGraphicFramePr>
          <p:nvPr/>
        </p:nvGraphicFramePr>
        <p:xfrm>
          <a:off x="585788" y="382588"/>
          <a:ext cx="8305800" cy="1136650"/>
        </p:xfrm>
        <a:graphic>
          <a:graphicData uri="http://schemas.openxmlformats.org/presentationml/2006/ole">
            <mc:AlternateContent xmlns:mc="http://schemas.openxmlformats.org/markup-compatibility/2006">
              <mc:Choice xmlns:v="urn:schemas-microsoft-com:vml" Requires="v">
                <p:oleObj spid="_x0000_s55321" name="Equation" r:id="rId1" imgW="3683000" imgH="482600" progId="Equation.3">
                  <p:embed/>
                </p:oleObj>
              </mc:Choice>
              <mc:Fallback>
                <p:oleObj name="Equation" r:id="rId1" imgW="3683000" imgH="482600" progId="Equation.3">
                  <p:embed/>
                  <p:pic>
                    <p:nvPicPr>
                      <p:cNvPr id="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382588"/>
                        <a:ext cx="8305800" cy="1136650"/>
                      </a:xfrm>
                      <a:prstGeom prst="rect">
                        <a:avLst/>
                      </a:prstGeom>
                      <a:solidFill>
                        <a:srgbClr val="99CCFF"/>
                      </a:solidFill>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3" presetClass="entr" presetSubtype="16" fill="hold" grpId="0" nodeType="clickEffect">
                                  <p:stCondLst>
                                    <p:cond delay="0"/>
                                  </p:stCondLst>
                                  <p:childTnLst>
                                    <p:set>
                                      <p:cBhvr>
                                        <p:cTn id="10" dur="1" fill="hold">
                                          <p:stCondLst>
                                            <p:cond delay="0"/>
                                          </p:stCondLst>
                                        </p:cTn>
                                        <p:tgtEl>
                                          <p:spTgt spid="16683"/>
                                        </p:tgtEl>
                                        <p:attrNameLst>
                                          <p:attrName>style.visibility</p:attrName>
                                        </p:attrNameLst>
                                      </p:cBhvr>
                                      <p:to>
                                        <p:strVal val="visible"/>
                                      </p:to>
                                    </p:set>
                                    <p:animEffect transition="in" filter="plus(in)">
                                      <p:cBhvr>
                                        <p:cTn id="11" dur="2000"/>
                                        <p:tgtEl>
                                          <p:spTgt spid="16683"/>
                                        </p:tgtEl>
                                      </p:cBhvr>
                                    </p:animEffect>
                                  </p:childTnLst>
                                </p:cTn>
                              </p:par>
                            </p:childTnLst>
                          </p:cTn>
                        </p:par>
                      </p:childTnLst>
                    </p:cTn>
                  </p:par>
                  <p:par>
                    <p:cTn id="12" fill="hold">
                      <p:stCondLst>
                        <p:cond delay="indefinite"/>
                      </p:stCondLst>
                      <p:childTnLst>
                        <p:par>
                          <p:cTn id="13" fill="hold">
                            <p:stCondLst>
                              <p:cond delay="0"/>
                            </p:stCondLst>
                            <p:childTnLst>
                              <p:par>
                                <p:cTn id="14" presetID="64" presetClass="path" presetSubtype="0" accel="50000" decel="50000" fill="hold" grpId="1" nodeType="clickEffect">
                                  <p:stCondLst>
                                    <p:cond delay="0"/>
                                  </p:stCondLst>
                                  <p:childTnLst>
                                    <p:animMotion origin="layout" path="M 0.000000 0.000000 L 0.001458 -0.061389 " pathEditMode="relative" rAng="0" ptsTypes="">
                                      <p:cBhvr>
                                        <p:cTn id="15" dur="2000" fill="hold"/>
                                        <p:tgtEl>
                                          <p:spTgt spid="16683"/>
                                        </p:tgtEl>
                                        <p:attrNameLst>
                                          <p:attrName>ppt_x</p:attrName>
                                          <p:attrName>ppt_y</p:attrName>
                                        </p:attrNameLst>
                                      </p:cBhvr>
                                      <p:rCtr x="0" y="-2200"/>
                                    </p:animMotion>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grpId="0" nodeType="clickEffect">
                                  <p:stCondLst>
                                    <p:cond delay="0"/>
                                  </p:stCondLst>
                                  <p:childTnLst>
                                    <p:set>
                                      <p:cBhvr>
                                        <p:cTn id="19" dur="1" fill="hold">
                                          <p:stCondLst>
                                            <p:cond delay="0"/>
                                          </p:stCondLst>
                                        </p:cTn>
                                        <p:tgtEl>
                                          <p:spTgt spid="16684"/>
                                        </p:tgtEl>
                                        <p:attrNameLst>
                                          <p:attrName>style.visibility</p:attrName>
                                        </p:attrNameLst>
                                      </p:cBhvr>
                                      <p:to>
                                        <p:strVal val="visible"/>
                                      </p:to>
                                    </p:set>
                                    <p:animEffect transition="in" filter="plus(in)">
                                      <p:cBhvr>
                                        <p:cTn id="20" dur="2000"/>
                                        <p:tgtEl>
                                          <p:spTgt spid="16684"/>
                                        </p:tgtEl>
                                      </p:cBhvr>
                                    </p:animEffect>
                                  </p:childTnLst>
                                </p:cTn>
                              </p:par>
                            </p:childTnLst>
                          </p:cTn>
                        </p:par>
                      </p:childTnLst>
                    </p:cTn>
                  </p:par>
                  <p:par>
                    <p:cTn id="21" fill="hold">
                      <p:stCondLst>
                        <p:cond delay="indefinite"/>
                      </p:stCondLst>
                      <p:childTnLst>
                        <p:par>
                          <p:cTn id="22" fill="hold">
                            <p:stCondLst>
                              <p:cond delay="0"/>
                            </p:stCondLst>
                            <p:childTnLst>
                              <p:par>
                                <p:cTn id="23" presetID="13" presetClass="entr" presetSubtype="16" fill="hold" nodeType="clickEffect">
                                  <p:stCondLst>
                                    <p:cond delay="0"/>
                                  </p:stCondLst>
                                  <p:childTnLst>
                                    <p:set>
                                      <p:cBhvr>
                                        <p:cTn id="24" dur="1" fill="hold">
                                          <p:stCondLst>
                                            <p:cond delay="0"/>
                                          </p:stCondLst>
                                        </p:cTn>
                                        <p:tgtEl>
                                          <p:spTgt spid="16685"/>
                                        </p:tgtEl>
                                        <p:attrNameLst>
                                          <p:attrName>style.visibility</p:attrName>
                                        </p:attrNameLst>
                                      </p:cBhvr>
                                      <p:to>
                                        <p:strVal val="visible"/>
                                      </p:to>
                                    </p:set>
                                    <p:animEffect transition="in" filter="plus(in)">
                                      <p:cBhvr>
                                        <p:cTn id="25" dur="2000"/>
                                        <p:tgtEl>
                                          <p:spTgt spid="1668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688"/>
                                        </p:tgtEl>
                                        <p:attrNameLst>
                                          <p:attrName>style.visibility</p:attrName>
                                        </p:attrNameLst>
                                      </p:cBhvr>
                                      <p:to>
                                        <p:strVal val="visible"/>
                                      </p:to>
                                    </p:set>
                                    <p:animEffect transition="in" filter="fade">
                                      <p:cBhvr>
                                        <p:cTn id="30" dur="2000"/>
                                        <p:tgtEl>
                                          <p:spTgt spid="16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83" grpId="0" animBg="1"/>
      <p:bldP spid="16683" grpId="1" animBg="1"/>
      <p:bldP spid="16684" grpId="0" animBg="1"/>
      <p:bldP spid="16688" grpId="0" bldLvl="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6" name="Group 3"/>
          <p:cNvGrpSpPr/>
          <p:nvPr/>
        </p:nvGrpSpPr>
        <p:grpSpPr bwMode="auto">
          <a:xfrm>
            <a:off x="755650" y="2895600"/>
            <a:ext cx="1217613" cy="463550"/>
            <a:chOff x="0" y="0"/>
            <a:chExt cx="590" cy="480"/>
          </a:xfrm>
        </p:grpSpPr>
        <p:sp>
          <p:nvSpPr>
            <p:cNvPr id="18615" name="Rectangle 4"/>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ea typeface="宋体" panose="02010600030101010101" pitchFamily="2" charset="-122"/>
                </a:rPr>
                <a:t> </a:t>
              </a:r>
              <a:endParaRPr lang="zh-CN" altLang="en-US" sz="1600">
                <a:solidFill>
                  <a:schemeClr val="tx1"/>
                </a:solidFill>
                <a:ea typeface="宋体" panose="02010600030101010101" pitchFamily="2" charset="-122"/>
              </a:endParaRPr>
            </a:p>
            <a:p>
              <a:pPr algn="just"/>
              <a:endParaRPr lang="zh-CN" altLang="en-US" sz="1600">
                <a:solidFill>
                  <a:schemeClr val="tx1"/>
                </a:solidFill>
                <a:ea typeface="宋体" panose="02010600030101010101" pitchFamily="2" charset="-122"/>
              </a:endParaRPr>
            </a:p>
          </p:txBody>
        </p:sp>
        <p:sp>
          <p:nvSpPr>
            <p:cNvPr id="18616" name="Rectangle 5"/>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8437" name="Group 6"/>
          <p:cNvGrpSpPr/>
          <p:nvPr/>
        </p:nvGrpSpPr>
        <p:grpSpPr bwMode="auto">
          <a:xfrm>
            <a:off x="1973263" y="2895600"/>
            <a:ext cx="554037" cy="463550"/>
            <a:chOff x="0" y="0"/>
            <a:chExt cx="268" cy="480"/>
          </a:xfrm>
        </p:grpSpPr>
        <p:sp>
          <p:nvSpPr>
            <p:cNvPr id="18613" name="Rectangle 7"/>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ea typeface="宋体" panose="02010600030101010101" pitchFamily="2" charset="-122"/>
                </a:rPr>
                <a:t> </a:t>
              </a:r>
              <a:endParaRPr lang="zh-CN" altLang="en-US" sz="2000">
                <a:solidFill>
                  <a:schemeClr val="tx1"/>
                </a:solidFill>
                <a:ea typeface="宋体" panose="02010600030101010101" pitchFamily="2" charset="-122"/>
              </a:endParaRPr>
            </a:p>
            <a:p>
              <a:pPr algn="just"/>
              <a:endParaRPr lang="zh-CN" altLang="en-US" sz="2000">
                <a:solidFill>
                  <a:schemeClr val="tx1"/>
                </a:solidFill>
                <a:ea typeface="宋体" panose="02010600030101010101" pitchFamily="2" charset="-122"/>
              </a:endParaRPr>
            </a:p>
          </p:txBody>
        </p:sp>
        <p:sp>
          <p:nvSpPr>
            <p:cNvPr id="18614" name="Rectangle 8"/>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38" name="Group 9"/>
          <p:cNvGrpSpPr/>
          <p:nvPr/>
        </p:nvGrpSpPr>
        <p:grpSpPr bwMode="auto">
          <a:xfrm>
            <a:off x="2527300" y="2895600"/>
            <a:ext cx="552450" cy="463550"/>
            <a:chOff x="0" y="0"/>
            <a:chExt cx="268" cy="480"/>
          </a:xfrm>
        </p:grpSpPr>
        <p:sp>
          <p:nvSpPr>
            <p:cNvPr id="18611" name="Rectangle 10"/>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0</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612" name="Rectangle 11"/>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39" name="Group 12"/>
          <p:cNvGrpSpPr/>
          <p:nvPr/>
        </p:nvGrpSpPr>
        <p:grpSpPr bwMode="auto">
          <a:xfrm>
            <a:off x="3079750" y="2895600"/>
            <a:ext cx="552450" cy="463550"/>
            <a:chOff x="0" y="0"/>
            <a:chExt cx="268" cy="480"/>
          </a:xfrm>
        </p:grpSpPr>
        <p:sp>
          <p:nvSpPr>
            <p:cNvPr id="18609" name="Rectangle 13"/>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1</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610" name="Rectangle 14"/>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40" name="Group 15"/>
          <p:cNvGrpSpPr/>
          <p:nvPr/>
        </p:nvGrpSpPr>
        <p:grpSpPr bwMode="auto">
          <a:xfrm>
            <a:off x="3632200" y="2895600"/>
            <a:ext cx="554038" cy="463550"/>
            <a:chOff x="0" y="0"/>
            <a:chExt cx="268" cy="480"/>
          </a:xfrm>
        </p:grpSpPr>
        <p:sp>
          <p:nvSpPr>
            <p:cNvPr id="18607" name="Rectangle 16"/>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2</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608" name="Rectangle 17"/>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41" name="Group 18"/>
          <p:cNvGrpSpPr/>
          <p:nvPr/>
        </p:nvGrpSpPr>
        <p:grpSpPr bwMode="auto">
          <a:xfrm>
            <a:off x="4186238" y="2895600"/>
            <a:ext cx="552450" cy="463550"/>
            <a:chOff x="0" y="0"/>
            <a:chExt cx="268" cy="480"/>
          </a:xfrm>
        </p:grpSpPr>
        <p:sp>
          <p:nvSpPr>
            <p:cNvPr id="18605" name="Rectangle 19"/>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3</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606" name="Rectangle 20"/>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42" name="Group 21"/>
          <p:cNvGrpSpPr/>
          <p:nvPr/>
        </p:nvGrpSpPr>
        <p:grpSpPr bwMode="auto">
          <a:xfrm>
            <a:off x="4738688" y="2895600"/>
            <a:ext cx="554037" cy="463550"/>
            <a:chOff x="0" y="0"/>
            <a:chExt cx="268" cy="480"/>
          </a:xfrm>
        </p:grpSpPr>
        <p:sp>
          <p:nvSpPr>
            <p:cNvPr id="18603" name="Rectangle 22"/>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4</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604" name="Rectangle 23"/>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43" name="Group 24"/>
          <p:cNvGrpSpPr/>
          <p:nvPr/>
        </p:nvGrpSpPr>
        <p:grpSpPr bwMode="auto">
          <a:xfrm>
            <a:off x="5292725" y="2895600"/>
            <a:ext cx="552450" cy="463550"/>
            <a:chOff x="0" y="0"/>
            <a:chExt cx="268" cy="480"/>
          </a:xfrm>
        </p:grpSpPr>
        <p:sp>
          <p:nvSpPr>
            <p:cNvPr id="18601" name="Rectangle 25"/>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5</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602" name="Rectangle 26"/>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44" name="Group 27"/>
          <p:cNvGrpSpPr/>
          <p:nvPr/>
        </p:nvGrpSpPr>
        <p:grpSpPr bwMode="auto">
          <a:xfrm>
            <a:off x="5845175" y="2895600"/>
            <a:ext cx="554038" cy="463550"/>
            <a:chOff x="0" y="0"/>
            <a:chExt cx="268" cy="480"/>
          </a:xfrm>
        </p:grpSpPr>
        <p:sp>
          <p:nvSpPr>
            <p:cNvPr id="18599" name="Rectangle 28"/>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6</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600" name="Rectangle 29"/>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45" name="Group 30"/>
          <p:cNvGrpSpPr/>
          <p:nvPr/>
        </p:nvGrpSpPr>
        <p:grpSpPr bwMode="auto">
          <a:xfrm>
            <a:off x="6399213" y="2895600"/>
            <a:ext cx="552450" cy="463550"/>
            <a:chOff x="0" y="0"/>
            <a:chExt cx="268" cy="480"/>
          </a:xfrm>
        </p:grpSpPr>
        <p:sp>
          <p:nvSpPr>
            <p:cNvPr id="18597" name="Rectangle 31"/>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7</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598" name="Rectangle 32"/>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46" name="Group 33"/>
          <p:cNvGrpSpPr/>
          <p:nvPr/>
        </p:nvGrpSpPr>
        <p:grpSpPr bwMode="auto">
          <a:xfrm>
            <a:off x="6951663" y="2895600"/>
            <a:ext cx="554037" cy="463550"/>
            <a:chOff x="0" y="0"/>
            <a:chExt cx="268" cy="480"/>
          </a:xfrm>
        </p:grpSpPr>
        <p:sp>
          <p:nvSpPr>
            <p:cNvPr id="18595" name="Rectangle 34"/>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8</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596" name="Rectangle 35"/>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47" name="Group 36"/>
          <p:cNvGrpSpPr/>
          <p:nvPr/>
        </p:nvGrpSpPr>
        <p:grpSpPr bwMode="auto">
          <a:xfrm>
            <a:off x="7505700" y="2895600"/>
            <a:ext cx="554038" cy="463550"/>
            <a:chOff x="0" y="0"/>
            <a:chExt cx="268" cy="480"/>
          </a:xfrm>
        </p:grpSpPr>
        <p:sp>
          <p:nvSpPr>
            <p:cNvPr id="18593" name="Rectangle 37"/>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9</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594" name="Rectangle 38"/>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48" name="Group 39"/>
          <p:cNvGrpSpPr/>
          <p:nvPr/>
        </p:nvGrpSpPr>
        <p:grpSpPr bwMode="auto">
          <a:xfrm>
            <a:off x="8059738" y="2895600"/>
            <a:ext cx="552450" cy="463550"/>
            <a:chOff x="0" y="0"/>
            <a:chExt cx="268" cy="480"/>
          </a:xfrm>
        </p:grpSpPr>
        <p:sp>
          <p:nvSpPr>
            <p:cNvPr id="18591" name="Rectangle 40"/>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10</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592" name="Rectangle 41"/>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49" name="Group 42"/>
          <p:cNvGrpSpPr/>
          <p:nvPr/>
        </p:nvGrpSpPr>
        <p:grpSpPr bwMode="auto">
          <a:xfrm>
            <a:off x="755650" y="3667125"/>
            <a:ext cx="1217613" cy="369888"/>
            <a:chOff x="0" y="0"/>
            <a:chExt cx="590" cy="384"/>
          </a:xfrm>
        </p:grpSpPr>
        <p:sp>
          <p:nvSpPr>
            <p:cNvPr id="18589" name="Rectangle 43"/>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ea typeface="宋体" panose="02010600030101010101" pitchFamily="2" charset="-122"/>
                </a:rPr>
                <a:t> </a:t>
              </a:r>
              <a:endParaRPr lang="zh-CN" altLang="en-US" sz="1600">
                <a:solidFill>
                  <a:schemeClr val="tx1"/>
                </a:solidFill>
                <a:ea typeface="宋体" panose="02010600030101010101" pitchFamily="2" charset="-122"/>
              </a:endParaRPr>
            </a:p>
            <a:p>
              <a:pPr algn="just"/>
              <a:endParaRPr lang="zh-CN" altLang="en-US" sz="1600">
                <a:solidFill>
                  <a:schemeClr val="tx1"/>
                </a:solidFill>
                <a:ea typeface="宋体" panose="02010600030101010101" pitchFamily="2" charset="-122"/>
              </a:endParaRPr>
            </a:p>
          </p:txBody>
        </p:sp>
        <p:sp>
          <p:nvSpPr>
            <p:cNvPr id="18590" name="Rectangle 44"/>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8450" name="Group 45"/>
          <p:cNvGrpSpPr/>
          <p:nvPr/>
        </p:nvGrpSpPr>
        <p:grpSpPr bwMode="auto">
          <a:xfrm>
            <a:off x="755650" y="3727450"/>
            <a:ext cx="1217613" cy="371475"/>
            <a:chOff x="0" y="0"/>
            <a:chExt cx="590" cy="384"/>
          </a:xfrm>
        </p:grpSpPr>
        <p:sp>
          <p:nvSpPr>
            <p:cNvPr id="18587" name="Rectangle 46"/>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1</a:t>
              </a:r>
              <a:r>
                <a:rPr lang="zh-CN" altLang="en-US" sz="1600">
                  <a:solidFill>
                    <a:schemeClr val="tx1"/>
                  </a:solidFill>
                </a:rPr>
                <a:t>=2 v</a:t>
              </a:r>
              <a:r>
                <a:rPr lang="zh-CN" altLang="en-US" sz="1600" baseline="-30000">
                  <a:solidFill>
                    <a:schemeClr val="tx1"/>
                  </a:solidFill>
                </a:rPr>
                <a:t>1</a:t>
              </a:r>
              <a:r>
                <a:rPr lang="zh-CN" altLang="en-US" sz="1600">
                  <a:solidFill>
                    <a:schemeClr val="tx1"/>
                  </a:solidFill>
                </a:rPr>
                <a:t>=6</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8588" name="Rectangle 47"/>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8451" name="Group 48"/>
          <p:cNvGrpSpPr/>
          <p:nvPr/>
        </p:nvGrpSpPr>
        <p:grpSpPr bwMode="auto">
          <a:xfrm>
            <a:off x="1973263" y="3811588"/>
            <a:ext cx="554037" cy="369887"/>
            <a:chOff x="0" y="0"/>
            <a:chExt cx="268" cy="384"/>
          </a:xfrm>
        </p:grpSpPr>
        <p:sp>
          <p:nvSpPr>
            <p:cNvPr id="18585" name="Rectangle 49"/>
            <p:cNvSpPr>
              <a:spLocks noChangeArrowheads="1"/>
            </p:cNvSpPr>
            <p:nvPr/>
          </p:nvSpPr>
          <p:spPr bwMode="auto">
            <a:xfrm>
              <a:off x="43" y="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1</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586" name="Rectangle 50"/>
            <p:cNvSpPr>
              <a:spLocks noChangeArrowheads="1"/>
            </p:cNvSpPr>
            <p:nvPr/>
          </p:nvSpPr>
          <p:spPr bwMode="auto">
            <a:xfrm>
              <a:off x="0" y="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52" name="Group 51"/>
          <p:cNvGrpSpPr/>
          <p:nvPr/>
        </p:nvGrpSpPr>
        <p:grpSpPr bwMode="auto">
          <a:xfrm>
            <a:off x="755650" y="4192588"/>
            <a:ext cx="1217613" cy="371475"/>
            <a:chOff x="0" y="0"/>
            <a:chExt cx="590" cy="384"/>
          </a:xfrm>
        </p:grpSpPr>
        <p:sp>
          <p:nvSpPr>
            <p:cNvPr id="18583" name="Rectangle 52"/>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2</a:t>
              </a:r>
              <a:r>
                <a:rPr lang="zh-CN" altLang="en-US" sz="1600">
                  <a:solidFill>
                    <a:schemeClr val="tx1"/>
                  </a:solidFill>
                </a:rPr>
                <a:t>=2 v</a:t>
              </a:r>
              <a:r>
                <a:rPr lang="zh-CN" altLang="en-US" sz="1600" baseline="-30000">
                  <a:solidFill>
                    <a:schemeClr val="tx1"/>
                  </a:solidFill>
                </a:rPr>
                <a:t>2</a:t>
              </a:r>
              <a:r>
                <a:rPr lang="zh-CN" altLang="en-US" sz="1600">
                  <a:solidFill>
                    <a:schemeClr val="tx1"/>
                  </a:solidFill>
                </a:rPr>
                <a:t>=3</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8584" name="Rectangle 53"/>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8453" name="Group 54"/>
          <p:cNvGrpSpPr/>
          <p:nvPr/>
        </p:nvGrpSpPr>
        <p:grpSpPr bwMode="auto">
          <a:xfrm>
            <a:off x="1973263" y="4268788"/>
            <a:ext cx="554037" cy="371475"/>
            <a:chOff x="0" y="0"/>
            <a:chExt cx="268" cy="384"/>
          </a:xfrm>
        </p:grpSpPr>
        <p:sp>
          <p:nvSpPr>
            <p:cNvPr id="18581" name="Rectangle 55"/>
            <p:cNvSpPr>
              <a:spLocks noChangeArrowheads="1"/>
            </p:cNvSpPr>
            <p:nvPr/>
          </p:nvSpPr>
          <p:spPr bwMode="auto">
            <a:xfrm>
              <a:off x="43" y="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2</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582" name="Rectangle 56"/>
            <p:cNvSpPr>
              <a:spLocks noChangeArrowheads="1"/>
            </p:cNvSpPr>
            <p:nvPr/>
          </p:nvSpPr>
          <p:spPr bwMode="auto">
            <a:xfrm>
              <a:off x="0" y="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54" name="Group 57"/>
          <p:cNvGrpSpPr/>
          <p:nvPr/>
        </p:nvGrpSpPr>
        <p:grpSpPr bwMode="auto">
          <a:xfrm>
            <a:off x="755650" y="4645025"/>
            <a:ext cx="1217613" cy="463550"/>
            <a:chOff x="0" y="0"/>
            <a:chExt cx="590" cy="480"/>
          </a:xfrm>
        </p:grpSpPr>
        <p:sp>
          <p:nvSpPr>
            <p:cNvPr id="18579" name="Rectangle 58"/>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3</a:t>
              </a:r>
              <a:r>
                <a:rPr lang="zh-CN" altLang="en-US" sz="1600">
                  <a:solidFill>
                    <a:schemeClr val="tx1"/>
                  </a:solidFill>
                </a:rPr>
                <a:t>=6 v</a:t>
              </a:r>
              <a:r>
                <a:rPr lang="zh-CN" altLang="en-US" sz="1600" baseline="-30000">
                  <a:solidFill>
                    <a:schemeClr val="tx1"/>
                  </a:solidFill>
                </a:rPr>
                <a:t>3</a:t>
              </a:r>
              <a:r>
                <a:rPr lang="zh-CN" altLang="en-US" sz="1600">
                  <a:solidFill>
                    <a:schemeClr val="tx1"/>
                  </a:solidFill>
                </a:rPr>
                <a:t>=5</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8580" name="Rectangle 59"/>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8455" name="Group 60"/>
          <p:cNvGrpSpPr/>
          <p:nvPr/>
        </p:nvGrpSpPr>
        <p:grpSpPr bwMode="auto">
          <a:xfrm>
            <a:off x="1973263" y="4721225"/>
            <a:ext cx="554037" cy="463550"/>
            <a:chOff x="0" y="0"/>
            <a:chExt cx="268" cy="480"/>
          </a:xfrm>
        </p:grpSpPr>
        <p:sp>
          <p:nvSpPr>
            <p:cNvPr id="18577" name="Rectangle 61"/>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3</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578" name="Rectangle 62"/>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56" name="Group 63"/>
          <p:cNvGrpSpPr/>
          <p:nvPr/>
        </p:nvGrpSpPr>
        <p:grpSpPr bwMode="auto">
          <a:xfrm>
            <a:off x="755650" y="5108575"/>
            <a:ext cx="1217613" cy="463550"/>
            <a:chOff x="0" y="0"/>
            <a:chExt cx="590" cy="480"/>
          </a:xfrm>
        </p:grpSpPr>
        <p:sp>
          <p:nvSpPr>
            <p:cNvPr id="18575" name="Rectangle 64"/>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4</a:t>
              </a:r>
              <a:r>
                <a:rPr lang="zh-CN" altLang="en-US" sz="1600">
                  <a:solidFill>
                    <a:schemeClr val="tx1"/>
                  </a:solidFill>
                </a:rPr>
                <a:t>=5 v</a:t>
              </a:r>
              <a:r>
                <a:rPr lang="zh-CN" altLang="en-US" sz="1600" baseline="-30000">
                  <a:solidFill>
                    <a:schemeClr val="tx1"/>
                  </a:solidFill>
                </a:rPr>
                <a:t>4</a:t>
              </a:r>
              <a:r>
                <a:rPr lang="zh-CN" altLang="en-US" sz="1600">
                  <a:solidFill>
                    <a:schemeClr val="tx1"/>
                  </a:solidFill>
                </a:rPr>
                <a:t>=4</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8576" name="Rectangle 65"/>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8457" name="Group 66"/>
          <p:cNvGrpSpPr/>
          <p:nvPr/>
        </p:nvGrpSpPr>
        <p:grpSpPr bwMode="auto">
          <a:xfrm>
            <a:off x="1973263" y="5178425"/>
            <a:ext cx="554037" cy="463550"/>
            <a:chOff x="0" y="0"/>
            <a:chExt cx="268" cy="480"/>
          </a:xfrm>
        </p:grpSpPr>
        <p:sp>
          <p:nvSpPr>
            <p:cNvPr id="18573" name="Rectangle 67"/>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4</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574" name="Rectangle 68"/>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grpSp>
        <p:nvGrpSpPr>
          <p:cNvPr id="18458" name="Group 69"/>
          <p:cNvGrpSpPr/>
          <p:nvPr/>
        </p:nvGrpSpPr>
        <p:grpSpPr bwMode="auto">
          <a:xfrm>
            <a:off x="755650" y="5565775"/>
            <a:ext cx="1217613" cy="463550"/>
            <a:chOff x="0" y="0"/>
            <a:chExt cx="590" cy="480"/>
          </a:xfrm>
        </p:grpSpPr>
        <p:sp>
          <p:nvSpPr>
            <p:cNvPr id="18571" name="Rectangle 70"/>
            <p:cNvSpPr>
              <a:spLocks noChangeArrowheads="1"/>
            </p:cNvSpPr>
            <p:nvPr/>
          </p:nvSpPr>
          <p:spPr bwMode="auto">
            <a:xfrm>
              <a:off x="43" y="0"/>
              <a:ext cx="5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rPr>
                <a:t>w</a:t>
              </a:r>
              <a:r>
                <a:rPr lang="zh-CN" altLang="en-US" sz="1600" baseline="-30000">
                  <a:solidFill>
                    <a:schemeClr val="tx1"/>
                  </a:solidFill>
                </a:rPr>
                <a:t>5</a:t>
              </a:r>
              <a:r>
                <a:rPr lang="zh-CN" altLang="en-US" sz="1600">
                  <a:solidFill>
                    <a:schemeClr val="tx1"/>
                  </a:solidFill>
                </a:rPr>
                <a:t>=4 v</a:t>
              </a:r>
              <a:r>
                <a:rPr lang="zh-CN" altLang="en-US" sz="1600" baseline="-30000">
                  <a:solidFill>
                    <a:schemeClr val="tx1"/>
                  </a:solidFill>
                </a:rPr>
                <a:t>5</a:t>
              </a:r>
              <a:r>
                <a:rPr lang="zh-CN" altLang="en-US" sz="1600">
                  <a:solidFill>
                    <a:schemeClr val="tx1"/>
                  </a:solidFill>
                </a:rPr>
                <a:t>=6</a:t>
              </a:r>
              <a:endParaRPr lang="zh-CN" altLang="en-US" sz="1600">
                <a:solidFill>
                  <a:schemeClr val="tx1"/>
                </a:solidFill>
              </a:endParaRPr>
            </a:p>
            <a:p>
              <a:pPr algn="just"/>
              <a:endParaRPr lang="zh-CN" altLang="en-US" sz="1600">
                <a:solidFill>
                  <a:schemeClr val="tx1"/>
                </a:solidFill>
                <a:ea typeface="宋体" panose="02010600030101010101" pitchFamily="2" charset="-122"/>
              </a:endParaRPr>
            </a:p>
          </p:txBody>
        </p:sp>
        <p:sp>
          <p:nvSpPr>
            <p:cNvPr id="18572" name="Rectangle 71"/>
            <p:cNvSpPr>
              <a:spLocks noChangeArrowheads="1"/>
            </p:cNvSpPr>
            <p:nvPr/>
          </p:nvSpPr>
          <p:spPr bwMode="auto">
            <a:xfrm>
              <a:off x="0" y="0"/>
              <a:ext cx="5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8459" name="Group 72"/>
          <p:cNvGrpSpPr/>
          <p:nvPr/>
        </p:nvGrpSpPr>
        <p:grpSpPr bwMode="auto">
          <a:xfrm>
            <a:off x="1973263" y="5635625"/>
            <a:ext cx="554037" cy="463550"/>
            <a:chOff x="0" y="0"/>
            <a:chExt cx="268" cy="480"/>
          </a:xfrm>
        </p:grpSpPr>
        <p:sp>
          <p:nvSpPr>
            <p:cNvPr id="18569" name="Rectangle 73"/>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5</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570" name="Rectangle 74"/>
            <p:cNvSpPr>
              <a:spLocks noChangeArrowheads="1"/>
            </p:cNvSpPr>
            <p:nvPr/>
          </p:nvSpPr>
          <p:spPr bwMode="auto">
            <a:xfrm>
              <a:off x="0" y="0"/>
              <a:ext cx="2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sp>
        <p:nvSpPr>
          <p:cNvPr id="18460" name="Rectangle 75"/>
          <p:cNvSpPr>
            <a:spLocks noChangeArrowheads="1"/>
          </p:cNvSpPr>
          <p:nvPr/>
        </p:nvSpPr>
        <p:spPr bwMode="auto">
          <a:xfrm>
            <a:off x="755650" y="2971800"/>
            <a:ext cx="7891463" cy="3197225"/>
          </a:xfrm>
          <a:prstGeom prst="rect">
            <a:avLst/>
          </a:prstGeom>
          <a:noFill/>
          <a:ln w="6350">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nvGrpSpPr>
          <p:cNvPr id="18461" name="Group 76"/>
          <p:cNvGrpSpPr/>
          <p:nvPr/>
        </p:nvGrpSpPr>
        <p:grpSpPr bwMode="auto">
          <a:xfrm>
            <a:off x="755650" y="3200400"/>
            <a:ext cx="1219200" cy="369888"/>
            <a:chOff x="0" y="0"/>
            <a:chExt cx="590" cy="384"/>
          </a:xfrm>
        </p:grpSpPr>
        <p:sp>
          <p:nvSpPr>
            <p:cNvPr id="18567" name="Rectangle 77"/>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algn="just"/>
              <a:r>
                <a:rPr lang="zh-CN" altLang="en-US" sz="1600">
                  <a:solidFill>
                    <a:schemeClr val="tx1"/>
                  </a:solidFill>
                  <a:ea typeface="宋体" panose="02010600030101010101" pitchFamily="2" charset="-122"/>
                </a:rPr>
                <a:t> </a:t>
              </a:r>
              <a:endParaRPr lang="zh-CN" altLang="en-US" sz="1600">
                <a:solidFill>
                  <a:schemeClr val="tx1"/>
                </a:solidFill>
                <a:ea typeface="宋体" panose="02010600030101010101" pitchFamily="2" charset="-122"/>
              </a:endParaRPr>
            </a:p>
            <a:p>
              <a:pPr algn="just"/>
              <a:endParaRPr lang="zh-CN" altLang="en-US" sz="1600">
                <a:solidFill>
                  <a:schemeClr val="tx1"/>
                </a:solidFill>
                <a:ea typeface="宋体" panose="02010600030101010101" pitchFamily="2" charset="-122"/>
              </a:endParaRPr>
            </a:p>
          </p:txBody>
        </p:sp>
        <p:sp>
          <p:nvSpPr>
            <p:cNvPr id="18568" name="Rectangle 78"/>
            <p:cNvSpPr>
              <a:spLocks noChangeArrowheads="1"/>
            </p:cNvSpPr>
            <p:nvPr/>
          </p:nvSpPr>
          <p:spPr bwMode="auto">
            <a:xfrm>
              <a:off x="0" y="0"/>
              <a:ext cx="5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80000" rIns="0"/>
            <a:lstStyle/>
            <a:p>
              <a:pPr eaLnBrk="1" hangingPunct="1"/>
              <a:endParaRPr lang="zh-CN" altLang="en-US"/>
            </a:p>
          </p:txBody>
        </p:sp>
      </p:grpSp>
      <p:grpSp>
        <p:nvGrpSpPr>
          <p:cNvPr id="18462" name="Group 79"/>
          <p:cNvGrpSpPr/>
          <p:nvPr/>
        </p:nvGrpSpPr>
        <p:grpSpPr bwMode="auto">
          <a:xfrm>
            <a:off x="1974850" y="3363913"/>
            <a:ext cx="552450" cy="369887"/>
            <a:chOff x="0" y="0"/>
            <a:chExt cx="268" cy="384"/>
          </a:xfrm>
        </p:grpSpPr>
        <p:sp>
          <p:nvSpPr>
            <p:cNvPr id="18565" name="Rectangle 80"/>
            <p:cNvSpPr>
              <a:spLocks noChangeArrowheads="1"/>
            </p:cNvSpPr>
            <p:nvPr/>
          </p:nvSpPr>
          <p:spPr bwMode="auto">
            <a:xfrm>
              <a:off x="43" y="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algn="just"/>
              <a:r>
                <a:rPr lang="zh-CN" altLang="en-US" sz="2000">
                  <a:solidFill>
                    <a:schemeClr val="tx1"/>
                  </a:solidFill>
                </a:rPr>
                <a:t>0</a:t>
              </a:r>
              <a:endParaRPr lang="zh-CN" altLang="en-US" sz="2000">
                <a:solidFill>
                  <a:schemeClr val="tx1"/>
                </a:solidFill>
              </a:endParaRPr>
            </a:p>
            <a:p>
              <a:pPr algn="just"/>
              <a:endParaRPr lang="zh-CN" altLang="en-US" sz="2000">
                <a:solidFill>
                  <a:schemeClr val="tx1"/>
                </a:solidFill>
                <a:ea typeface="宋体" panose="02010600030101010101" pitchFamily="2" charset="-122"/>
              </a:endParaRPr>
            </a:p>
          </p:txBody>
        </p:sp>
        <p:sp>
          <p:nvSpPr>
            <p:cNvPr id="18566" name="Rectangle 81"/>
            <p:cNvSpPr>
              <a:spLocks noChangeArrowheads="1"/>
            </p:cNvSpPr>
            <p:nvPr/>
          </p:nvSpPr>
          <p:spPr bwMode="auto">
            <a:xfrm>
              <a:off x="0" y="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0" rIns="0"/>
            <a:lstStyle/>
            <a:p>
              <a:pPr eaLnBrk="1" hangingPunct="1"/>
              <a:endParaRPr lang="zh-CN" altLang="en-US"/>
            </a:p>
          </p:txBody>
        </p:sp>
      </p:grpSp>
      <p:sp>
        <p:nvSpPr>
          <p:cNvPr id="18463" name="Rectangle 82"/>
          <p:cNvSpPr>
            <a:spLocks noGrp="1" noChangeArrowheads="1"/>
          </p:cNvSpPr>
          <p:nvPr/>
        </p:nvSpPr>
        <p:spPr bwMode="auto">
          <a:xfrm>
            <a:off x="606425" y="1524000"/>
            <a:ext cx="8164513"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Font typeface="Wingdings" panose="05000000000000000000" pitchFamily="2" charset="2"/>
              <a:buChar char="Ø"/>
            </a:pPr>
            <a:r>
              <a:rPr lang="zh-CN" altLang="en-US" sz="2800" b="0" dirty="0">
                <a:solidFill>
                  <a:srgbClr val="4D4D4D"/>
                </a:solidFill>
                <a:latin typeface="+mn-ea"/>
                <a:sym typeface="Arial" panose="020B0604020202020204" pitchFamily="34" charset="0"/>
              </a:rPr>
              <a:t>问题实例</a:t>
            </a:r>
            <a:r>
              <a:rPr lang="zh-CN" altLang="en-US" sz="2800" dirty="0">
                <a:solidFill>
                  <a:schemeClr val="tx1"/>
                </a:solidFill>
                <a:latin typeface="+mn-ea"/>
              </a:rPr>
              <a:t>：</a:t>
            </a:r>
            <a:endParaRPr lang="zh-CN" altLang="en-US" sz="2800" dirty="0">
              <a:solidFill>
                <a:schemeClr val="tx1"/>
              </a:solidFill>
              <a:latin typeface="+mn-ea"/>
            </a:endParaRPr>
          </a:p>
          <a:p>
            <a:pPr marL="342900" indent="-342900">
              <a:lnSpc>
                <a:spcPct val="80000"/>
              </a:lnSpc>
              <a:spcBef>
                <a:spcPct val="20000"/>
              </a:spcBef>
              <a:buClr>
                <a:schemeClr val="tx2"/>
              </a:buClr>
              <a:buFont typeface="Wingdings" panose="05000000000000000000" pitchFamily="2" charset="2"/>
              <a:buNone/>
            </a:pPr>
            <a:r>
              <a:rPr lang="zh-CN" altLang="en-US" sz="2800" b="0" dirty="0">
                <a:solidFill>
                  <a:schemeClr val="tx1"/>
                </a:solidFill>
                <a:latin typeface="+mn-ea"/>
              </a:rPr>
              <a:t>     有5个物品，其重量分别是{2, 2, 6, 5, 4}，价值分别为{6, 3, 5, 4, 6}，背包的容量为10。</a:t>
            </a:r>
            <a:endParaRPr lang="zh-CN" altLang="en-US" sz="2800" b="0" dirty="0">
              <a:solidFill>
                <a:schemeClr val="tx1"/>
              </a:solidFill>
              <a:latin typeface="+mn-ea"/>
            </a:endParaRPr>
          </a:p>
          <a:p>
            <a:pPr marL="342900" indent="-342900">
              <a:lnSpc>
                <a:spcPct val="80000"/>
              </a:lnSpc>
              <a:spcBef>
                <a:spcPct val="20000"/>
              </a:spcBef>
              <a:buClr>
                <a:schemeClr val="tx2"/>
              </a:buClr>
              <a:buFont typeface="Wingdings" panose="05000000000000000000" pitchFamily="2" charset="2"/>
              <a:buNone/>
            </a:pPr>
            <a:endParaRPr lang="zh-CN" altLang="en-US" sz="2800" b="0" dirty="0">
              <a:solidFill>
                <a:schemeClr val="tx1"/>
              </a:solidFill>
              <a:latin typeface="+mn-ea"/>
            </a:endParaRPr>
          </a:p>
        </p:txBody>
      </p:sp>
      <p:graphicFrame>
        <p:nvGraphicFramePr>
          <p:cNvPr id="18515" name="Group 83"/>
          <p:cNvGraphicFramePr>
            <a:graphicFrameLocks noGrp="1"/>
          </p:cNvGraphicFramePr>
          <p:nvPr/>
        </p:nvGraphicFramePr>
        <p:xfrm>
          <a:off x="2527300" y="3363913"/>
          <a:ext cx="6089650" cy="2813052"/>
        </p:xfrm>
        <a:graphic>
          <a:graphicData uri="http://schemas.openxmlformats.org/drawingml/2006/table">
            <a:tbl>
              <a:tblPr/>
              <a:tblGrid>
                <a:gridCol w="554038"/>
                <a:gridCol w="528637"/>
                <a:gridCol w="565150"/>
                <a:gridCol w="565150"/>
                <a:gridCol w="552450"/>
                <a:gridCol w="555625"/>
                <a:gridCol w="552450"/>
                <a:gridCol w="554038"/>
                <a:gridCol w="554037"/>
                <a:gridCol w="528638"/>
                <a:gridCol w="579437"/>
              </a:tblGrid>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5400" cap="flat" cmpd="sng" algn="ctr">
                      <a:solidFill>
                        <a:srgbClr val="4BACC6"/>
                      </a:solidFill>
                      <a:prstDash val="solid"/>
                      <a:round/>
                      <a:headEnd type="none" w="med" len="med"/>
                      <a:tailEnd type="none" w="med" len="med"/>
                    </a:lnB>
                    <a:lnTlToBr>
                      <a:noFill/>
                    </a:lnTlToBr>
                    <a:lnBlToTr>
                      <a:noFill/>
                    </a:lnBlToTr>
                    <a:noFill/>
                  </a:tcPr>
                </a:tc>
              </a:tr>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9</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9</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12</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12</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15</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15</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15</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54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r>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3</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3</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9</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9</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rPr>
                        <a:t>9</a:t>
                      </a:r>
                      <a:endParaRPr kumimoji="0" lang="zh-CN" altLang="en-US"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rPr>
                        <a:t>10</a:t>
                      </a:r>
                      <a:endParaRPr kumimoji="0" lang="zh-CN" altLang="en-US"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11</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r>
              <a:tr h="473075">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rPr>
                        <a:t>10</a:t>
                      </a:r>
                      <a:endParaRPr kumimoji="0" lang="zh-CN" altLang="en-US"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11</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r>
              <a:tr h="474663">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rPr>
                        <a:t>10</a:t>
                      </a:r>
                      <a:endParaRPr kumimoji="0" lang="zh-CN" altLang="en-US"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10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r>
              <a:tr h="441325">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0</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Comic Sans MS" panose="030F0702030302020204" pitchFamily="66" charset="0"/>
                          <a:ea typeface="华文新魏" panose="02010800040101010101" pitchFamily="2" charset="-122"/>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2"/>
                        </a:buClr>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rPr>
                        <a:t>6</a:t>
                      </a:r>
                      <a:endParaRPr kumimoji="0" lang="zh-CN" altLang="en-US" sz="1800" b="1" i="0" u="none" strike="noStrike" cap="none" normalizeH="0" baseline="0" dirty="0">
                        <a:ln>
                          <a:noFill/>
                        </a:ln>
                        <a:effectLst/>
                        <a:latin typeface="Lucida Console" panose="020B0609040504020204" pitchFamily="49" charset="0"/>
                        <a:ea typeface="宋体" panose="02010600030101010101" pitchFamily="2" charset="-122"/>
                        <a:sym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alpha val="20000"/>
                      </a:srgbClr>
                    </a:solidFill>
                  </a:tcPr>
                </a:tc>
              </a:tr>
            </a:tbl>
          </a:graphicData>
        </a:graphic>
      </p:graphicFrame>
      <p:sp>
        <p:nvSpPr>
          <p:cNvPr id="18550" name="Text Box 299"/>
          <p:cNvSpPr txBox="1">
            <a:spLocks noChangeArrowheads="1"/>
          </p:cNvSpPr>
          <p:nvPr/>
        </p:nvSpPr>
        <p:spPr bwMode="auto">
          <a:xfrm>
            <a:off x="1489075" y="6329363"/>
            <a:ext cx="6483350" cy="379412"/>
          </a:xfrm>
          <a:prstGeom prst="rect">
            <a:avLst/>
          </a:prstGeom>
          <a:noFill/>
          <a:ln w="12700">
            <a:solidFill>
              <a:srgbClr val="0000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99CCFF"/>
                </a:solidFill>
                <a:latin typeface="Arial" panose="020B0604020202020204" pitchFamily="34" charset="0"/>
                <a:ea typeface="华文楷体" panose="02010600040101010101" pitchFamily="2" charset="-122"/>
              </a:defRPr>
            </a:lvl1pPr>
            <a:lvl2pPr marL="742950" indent="-285750">
              <a:defRPr b="1">
                <a:solidFill>
                  <a:srgbClr val="99CCFF"/>
                </a:solidFill>
                <a:latin typeface="Arial" panose="020B0604020202020204" pitchFamily="34" charset="0"/>
                <a:ea typeface="华文楷体" panose="02010600040101010101" pitchFamily="2" charset="-122"/>
              </a:defRPr>
            </a:lvl2pPr>
            <a:lvl3pPr marL="1143000" indent="-228600">
              <a:defRPr b="1">
                <a:solidFill>
                  <a:srgbClr val="99CCFF"/>
                </a:solidFill>
                <a:latin typeface="Arial" panose="020B0604020202020204" pitchFamily="34" charset="0"/>
                <a:ea typeface="华文楷体" panose="02010600040101010101" pitchFamily="2" charset="-122"/>
              </a:defRPr>
            </a:lvl3pPr>
            <a:lvl4pPr marL="1600200" indent="-228600">
              <a:defRPr b="1">
                <a:solidFill>
                  <a:srgbClr val="99CCFF"/>
                </a:solidFill>
                <a:latin typeface="Arial" panose="020B0604020202020204" pitchFamily="34" charset="0"/>
                <a:ea typeface="华文楷体" panose="02010600040101010101" pitchFamily="2" charset="-122"/>
              </a:defRPr>
            </a:lvl4pPr>
            <a:lvl5pPr marL="2057400" indent="-228600">
              <a:defRPr b="1">
                <a:solidFill>
                  <a:srgbClr val="99CCFF"/>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b="1">
                <a:solidFill>
                  <a:srgbClr val="99CCFF"/>
                </a:solidFill>
                <a:latin typeface="Arial" panose="020B0604020202020204" pitchFamily="34" charset="0"/>
                <a:ea typeface="华文楷体" panose="02010600040101010101" pitchFamily="2" charset="-122"/>
              </a:defRPr>
            </a:lvl9pPr>
          </a:lstStyle>
          <a:p>
            <a:pPr eaLnBrk="1" hangingPunct="1"/>
            <a:r>
              <a:rPr lang="zh-CN" altLang="en-US" b="0">
                <a:solidFill>
                  <a:srgbClr val="0000FF"/>
                </a:solidFill>
                <a:latin typeface="宋体" panose="02010600030101010101" pitchFamily="2" charset="-122"/>
                <a:ea typeface="宋体" panose="02010600030101010101" pitchFamily="2" charset="-122"/>
              </a:rPr>
              <a:t>m[i][j]</a:t>
            </a:r>
            <a:r>
              <a:rPr lang="zh-CN" altLang="en-US" b="0">
                <a:solidFill>
                  <a:schemeClr val="tx1"/>
                </a:solidFill>
                <a:latin typeface="宋体" panose="02010600030101010101" pitchFamily="2" charset="-122"/>
                <a:ea typeface="宋体" panose="02010600030101010101" pitchFamily="2" charset="-122"/>
              </a:rPr>
              <a:t>表示把</a:t>
            </a:r>
            <a:r>
              <a:rPr lang="zh-CN" altLang="en-US" b="0">
                <a:solidFill>
                  <a:srgbClr val="FF0000"/>
                </a:solidFill>
                <a:latin typeface="宋体" panose="02010600030101010101" pitchFamily="2" charset="-122"/>
                <a:ea typeface="宋体" panose="02010600030101010101" pitchFamily="2" charset="-122"/>
              </a:rPr>
              <a:t>第i+1,...,n物品</a:t>
            </a:r>
            <a:r>
              <a:rPr lang="zh-CN" altLang="en-US" b="0">
                <a:solidFill>
                  <a:schemeClr val="tx1"/>
                </a:solidFill>
                <a:latin typeface="宋体" panose="02010600030101010101" pitchFamily="2" charset="-122"/>
                <a:ea typeface="宋体" panose="02010600030101010101" pitchFamily="2" charset="-122"/>
              </a:rPr>
              <a:t>装入容量为</a:t>
            </a:r>
            <a:r>
              <a:rPr lang="zh-CN" altLang="en-US" b="0">
                <a:solidFill>
                  <a:srgbClr val="0000FF"/>
                </a:solidFill>
                <a:latin typeface="宋体" panose="02010600030101010101" pitchFamily="2" charset="-122"/>
                <a:ea typeface="宋体" panose="02010600030101010101" pitchFamily="2" charset="-122"/>
              </a:rPr>
              <a:t>j</a:t>
            </a:r>
            <a:r>
              <a:rPr lang="zh-CN" altLang="en-US" b="0">
                <a:solidFill>
                  <a:schemeClr val="tx1"/>
                </a:solidFill>
                <a:latin typeface="宋体" panose="02010600030101010101" pitchFamily="2" charset="-122"/>
                <a:ea typeface="宋体" panose="02010600030101010101" pitchFamily="2" charset="-122"/>
              </a:rPr>
              <a:t>的背包的</a:t>
            </a:r>
            <a:r>
              <a:rPr lang="zh-CN" altLang="en-US" b="0">
                <a:solidFill>
                  <a:srgbClr val="0000FF"/>
                </a:solidFill>
                <a:latin typeface="宋体" panose="02010600030101010101" pitchFamily="2" charset="-122"/>
                <a:ea typeface="宋体" panose="02010600030101010101" pitchFamily="2" charset="-122"/>
              </a:rPr>
              <a:t>最大价值</a:t>
            </a:r>
            <a:endParaRPr lang="zh-CN" altLang="en-US">
              <a:solidFill>
                <a:srgbClr val="0000FF"/>
              </a:solidFill>
              <a:latin typeface="宋体" panose="02010600030101010101" pitchFamily="2" charset="-122"/>
              <a:ea typeface="宋体" panose="02010600030101010101" pitchFamily="2" charset="-122"/>
            </a:endParaRPr>
          </a:p>
        </p:txBody>
      </p:sp>
      <p:sp>
        <p:nvSpPr>
          <p:cNvPr id="18551" name="Line 300"/>
          <p:cNvSpPr>
            <a:spLocks noChangeShapeType="1"/>
          </p:cNvSpPr>
          <p:nvPr/>
        </p:nvSpPr>
        <p:spPr bwMode="auto">
          <a:xfrm flipV="1">
            <a:off x="4733925" y="5776913"/>
            <a:ext cx="0" cy="322262"/>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8552" name="Line 301"/>
          <p:cNvSpPr>
            <a:spLocks noChangeShapeType="1"/>
          </p:cNvSpPr>
          <p:nvPr/>
        </p:nvSpPr>
        <p:spPr bwMode="auto">
          <a:xfrm flipV="1">
            <a:off x="5297087" y="5319713"/>
            <a:ext cx="0" cy="322262"/>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8553" name="Line 302"/>
          <p:cNvSpPr>
            <a:spLocks noChangeShapeType="1"/>
          </p:cNvSpPr>
          <p:nvPr/>
        </p:nvSpPr>
        <p:spPr bwMode="auto">
          <a:xfrm flipH="1" flipV="1">
            <a:off x="4733925" y="4824413"/>
            <a:ext cx="11113" cy="415925"/>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8554" name="Line 303"/>
          <p:cNvSpPr>
            <a:spLocks noChangeShapeType="1"/>
          </p:cNvSpPr>
          <p:nvPr/>
        </p:nvSpPr>
        <p:spPr bwMode="auto">
          <a:xfrm flipH="1" flipV="1">
            <a:off x="3609975" y="3843338"/>
            <a:ext cx="12700" cy="415925"/>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8555" name="Line 304"/>
          <p:cNvSpPr>
            <a:spLocks noChangeShapeType="1"/>
          </p:cNvSpPr>
          <p:nvPr/>
        </p:nvSpPr>
        <p:spPr bwMode="auto">
          <a:xfrm flipH="1" flipV="1">
            <a:off x="3590925" y="4356100"/>
            <a:ext cx="11113" cy="415925"/>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8556" name="Line 305"/>
          <p:cNvSpPr>
            <a:spLocks noChangeShapeType="1"/>
          </p:cNvSpPr>
          <p:nvPr/>
        </p:nvSpPr>
        <p:spPr bwMode="auto">
          <a:xfrm flipV="1">
            <a:off x="2813050" y="4614863"/>
            <a:ext cx="1081088" cy="4032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8557" name="Line 306"/>
          <p:cNvSpPr>
            <a:spLocks noChangeShapeType="1"/>
          </p:cNvSpPr>
          <p:nvPr/>
        </p:nvSpPr>
        <p:spPr bwMode="auto">
          <a:xfrm flipV="1">
            <a:off x="3336925" y="4614863"/>
            <a:ext cx="1081088" cy="4032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8558" name="Line 307"/>
          <p:cNvSpPr>
            <a:spLocks noChangeShapeType="1"/>
          </p:cNvSpPr>
          <p:nvPr/>
        </p:nvSpPr>
        <p:spPr bwMode="auto">
          <a:xfrm flipV="1">
            <a:off x="3908425" y="4614863"/>
            <a:ext cx="1081088" cy="4032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8559" name="Line 308"/>
          <p:cNvSpPr>
            <a:spLocks noChangeShapeType="1"/>
          </p:cNvSpPr>
          <p:nvPr/>
        </p:nvSpPr>
        <p:spPr bwMode="auto">
          <a:xfrm flipV="1">
            <a:off x="4448175" y="4646613"/>
            <a:ext cx="1081088" cy="4032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8560" name="Line 309"/>
          <p:cNvSpPr>
            <a:spLocks noChangeShapeType="1"/>
          </p:cNvSpPr>
          <p:nvPr/>
        </p:nvSpPr>
        <p:spPr bwMode="auto">
          <a:xfrm flipV="1">
            <a:off x="5035550" y="4662488"/>
            <a:ext cx="1081088" cy="4032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8561" name="Line 310"/>
          <p:cNvSpPr>
            <a:spLocks noChangeShapeType="1"/>
          </p:cNvSpPr>
          <p:nvPr/>
        </p:nvSpPr>
        <p:spPr bwMode="auto">
          <a:xfrm flipV="1">
            <a:off x="5591175" y="4662488"/>
            <a:ext cx="1081088" cy="4032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8562" name="Line 311"/>
          <p:cNvSpPr>
            <a:spLocks noChangeShapeType="1"/>
          </p:cNvSpPr>
          <p:nvPr/>
        </p:nvSpPr>
        <p:spPr bwMode="auto">
          <a:xfrm flipV="1">
            <a:off x="6146800" y="4678363"/>
            <a:ext cx="1081088" cy="4032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8563" name="Line 312"/>
          <p:cNvSpPr>
            <a:spLocks noChangeShapeType="1"/>
          </p:cNvSpPr>
          <p:nvPr/>
        </p:nvSpPr>
        <p:spPr bwMode="auto">
          <a:xfrm flipV="1">
            <a:off x="6686550" y="4678363"/>
            <a:ext cx="1081088" cy="4032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8564" name="Line 313"/>
          <p:cNvSpPr>
            <a:spLocks noChangeShapeType="1"/>
          </p:cNvSpPr>
          <p:nvPr/>
        </p:nvSpPr>
        <p:spPr bwMode="auto">
          <a:xfrm flipV="1">
            <a:off x="7242175" y="4678363"/>
            <a:ext cx="1081088" cy="4032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0" name="标题 1"/>
          <p:cNvSpPr txBox="1"/>
          <p:nvPr/>
        </p:nvSpPr>
        <p:spPr>
          <a:xfrm>
            <a:off x="685800" y="609600"/>
            <a:ext cx="7772400" cy="1143000"/>
          </a:xfrm>
          <a:prstGeom prst="rect">
            <a:avLst/>
          </a:prstGeom>
        </p:spPr>
        <p:txBody>
          <a:bodyPr/>
          <a:lst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2pPr>
            <a:lvl3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3pPr>
            <a:lvl4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4pPr>
            <a:lvl5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9pPr>
          </a:lstStyle>
          <a:p>
            <a:r>
              <a:rPr lang="en-US" altLang="zh-CN" dirty="0"/>
              <a:t>0-1</a:t>
            </a:r>
            <a:r>
              <a:rPr lang="zh-CN" altLang="en-US" dirty="0"/>
              <a:t>背包问题</a:t>
            </a:r>
            <a:endParaRPr lang="zh-CN" altLang="en-US" dirty="0"/>
          </a:p>
        </p:txBody>
      </p:sp>
      <p:graphicFrame>
        <p:nvGraphicFramePr>
          <p:cNvPr id="2" name="对象 1"/>
          <p:cNvGraphicFramePr>
            <a:graphicFrameLocks noChangeAspect="1"/>
          </p:cNvGraphicFramePr>
          <p:nvPr/>
        </p:nvGraphicFramePr>
        <p:xfrm>
          <a:off x="585788" y="382588"/>
          <a:ext cx="8305800" cy="1136650"/>
        </p:xfrm>
        <a:graphic>
          <a:graphicData uri="http://schemas.openxmlformats.org/presentationml/2006/ole">
            <mc:AlternateContent xmlns:mc="http://schemas.openxmlformats.org/markup-compatibility/2006">
              <mc:Choice xmlns:v="urn:schemas-microsoft-com:vml" Requires="v">
                <p:oleObj spid="_x0000_s56345" name="Equation" r:id="rId1" imgW="3683000" imgH="482600" progId="Equation.3">
                  <p:embed/>
                </p:oleObj>
              </mc:Choice>
              <mc:Fallback>
                <p:oleObj name="Equation" r:id="rId1" imgW="3683000" imgH="482600" progId="Equation.3">
                  <p:embed/>
                  <p:pic>
                    <p:nvPicPr>
                      <p:cNvPr id="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382588"/>
                        <a:ext cx="8305800" cy="1136650"/>
                      </a:xfrm>
                      <a:prstGeom prst="rect">
                        <a:avLst/>
                      </a:prstGeom>
                      <a:solidFill>
                        <a:srgbClr val="99CCFF"/>
                      </a:solidFill>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nvSpPr>
        <p:spPr bwMode="auto">
          <a:xfrm>
            <a:off x="350589" y="1368425"/>
            <a:ext cx="8396288" cy="4926013"/>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void Knapsack(int []v, int []w, int c, int n, int [][] m)</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  {     int n=v.length-1;   </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         int jMax=Math.min(w[n]-1,c);</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         for (j = 0; j &lt;= jMax ;j++)  m[n][j]  = 0; </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         for (j = w[n]; j &lt;= c; j++)  m[n][j] = v[n] ;</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         for ( int  i=n-1; i&gt;1; i--) </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         {   int  jMax=Math.min(w[i]-1,c);</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             for (j = 0; j &lt;= jMax; j++)    m[i][j]  = m[i+1][j];</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             for (j =  w[i] ; j &lt;= c; j++)</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                   m[i][j]=Math.max(m[i+1][j],m[i+1][j-w[i]]+v[i]);</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          }</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         m[1][c] =m[2][c];</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         if (c &gt;= w[1])</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             m[1][c]=Math.max(m[1][c],m[2][c-w[1]+v[1]);	</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r>
              <a:rPr lang="zh-CN" altLang="en-US" sz="2100" b="0" dirty="0">
                <a:solidFill>
                  <a:schemeClr val="tx1"/>
                </a:solidFill>
                <a:latin typeface="Times New Roman" panose="02020603050405020304" charset="0"/>
                <a:ea typeface="华文新魏" panose="02010800040101010101" pitchFamily="2" charset="-122"/>
              </a:rPr>
              <a:t>}</a:t>
            </a:r>
            <a:endParaRPr lang="zh-CN" altLang="en-US" sz="2100" b="0" dirty="0">
              <a:solidFill>
                <a:schemeClr val="tx1"/>
              </a:solidFill>
              <a:latin typeface="Times New Roman" panose="02020603050405020304" charset="0"/>
              <a:ea typeface="华文新魏" panose="02010800040101010101" pitchFamily="2" charset="-122"/>
            </a:endParaRPr>
          </a:p>
          <a:p>
            <a:pPr indent="0">
              <a:lnSpc>
                <a:spcPct val="80000"/>
              </a:lnSpc>
              <a:spcBef>
                <a:spcPct val="20000"/>
              </a:spcBef>
              <a:buClr>
                <a:schemeClr val="tx2"/>
              </a:buClr>
              <a:buNone/>
            </a:pPr>
            <a:endParaRPr lang="zh-CN" altLang="en-US" sz="1900" b="0" dirty="0">
              <a:solidFill>
                <a:schemeClr val="tx1"/>
              </a:solidFill>
              <a:latin typeface="Times New Roman" panose="02020603050405020304" charset="0"/>
              <a:ea typeface="华文新魏" panose="02010800040101010101" pitchFamily="2" charset="-122"/>
            </a:endParaRPr>
          </a:p>
        </p:txBody>
      </p:sp>
      <p:sp>
        <p:nvSpPr>
          <p:cNvPr id="2" name="AutoShape 4"/>
          <p:cNvSpPr/>
          <p:nvPr/>
        </p:nvSpPr>
        <p:spPr bwMode="auto">
          <a:xfrm>
            <a:off x="88205" y="952500"/>
            <a:ext cx="9020299" cy="369332"/>
          </a:xfrm>
          <a:prstGeom prst="borderCallout2">
            <a:avLst>
              <a:gd name="adj1" fmla="val 116193"/>
              <a:gd name="adj2" fmla="val 73182"/>
              <a:gd name="adj3" fmla="val 170287"/>
              <a:gd name="adj4" fmla="val 73254"/>
              <a:gd name="adj5" fmla="val 170133"/>
              <a:gd name="adj6" fmla="val 70572"/>
            </a:avLst>
          </a:prstGeom>
          <a:solidFill>
            <a:srgbClr val="CCFFFF">
              <a:alpha val="50195"/>
            </a:srgbClr>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1" hangingPunct="1"/>
            <a:r>
              <a:rPr lang="zh-CN" altLang="en-US" b="1" dirty="0">
                <a:solidFill>
                  <a:srgbClr val="FF0000"/>
                </a:solidFill>
                <a:ea typeface="宋体" panose="02010600030101010101" pitchFamily="2" charset="-122"/>
              </a:rPr>
              <a:t>m[][],横坐标表示背包号码，纵坐标表示背包容量1到C，值表示当前考虑方案的价值</a:t>
            </a:r>
            <a:endParaRPr lang="zh-CN" altLang="en-US" b="1" dirty="0">
              <a:solidFill>
                <a:srgbClr val="FF0000"/>
              </a:solidFill>
            </a:endParaRPr>
          </a:p>
        </p:txBody>
      </p:sp>
      <p:sp>
        <p:nvSpPr>
          <p:cNvPr id="12293" name="AutoShape 5"/>
          <p:cNvSpPr/>
          <p:nvPr/>
        </p:nvSpPr>
        <p:spPr bwMode="auto">
          <a:xfrm>
            <a:off x="4844231" y="3276600"/>
            <a:ext cx="2436813" cy="374650"/>
          </a:xfrm>
          <a:prstGeom prst="borderCallout2">
            <a:avLst>
              <a:gd name="adj1" fmla="val 30509"/>
              <a:gd name="adj2" fmla="val -3125"/>
              <a:gd name="adj3" fmla="val 30509"/>
              <a:gd name="adj4" fmla="val -6255"/>
              <a:gd name="adj5" fmla="val 96100"/>
              <a:gd name="adj6" fmla="val -87555"/>
            </a:avLst>
          </a:prstGeom>
          <a:solidFill>
            <a:srgbClr val="CCFFFF">
              <a:alpha val="50195"/>
            </a:srgbClr>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r>
              <a:rPr lang="zh-CN" altLang="en-US">
                <a:solidFill>
                  <a:srgbClr val="FF0000"/>
                </a:solidFill>
                <a:ea typeface="宋体" panose="02010600030101010101" pitchFamily="2" charset="-122"/>
              </a:rPr>
              <a:t>不选择第i个物品</a:t>
            </a:r>
            <a:endParaRPr lang="zh-CN" altLang="en-US">
              <a:solidFill>
                <a:srgbClr val="FF0000"/>
              </a:solidFill>
            </a:endParaRPr>
          </a:p>
        </p:txBody>
      </p:sp>
      <p:sp>
        <p:nvSpPr>
          <p:cNvPr id="12294" name="Line 6"/>
          <p:cNvSpPr>
            <a:spLocks noChangeShapeType="1"/>
          </p:cNvSpPr>
          <p:nvPr/>
        </p:nvSpPr>
        <p:spPr bwMode="auto">
          <a:xfrm>
            <a:off x="1438325" y="3887788"/>
            <a:ext cx="5799138" cy="1587"/>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2295" name="AutoShape 7"/>
          <p:cNvSpPr/>
          <p:nvPr/>
        </p:nvSpPr>
        <p:spPr bwMode="auto">
          <a:xfrm>
            <a:off x="4400724" y="3657600"/>
            <a:ext cx="3128963" cy="374650"/>
          </a:xfrm>
          <a:prstGeom prst="borderCallout2">
            <a:avLst>
              <a:gd name="adj1" fmla="val 30509"/>
              <a:gd name="adj2" fmla="val -2435"/>
              <a:gd name="adj3" fmla="val 30509"/>
              <a:gd name="adj4" fmla="val -4870"/>
              <a:gd name="adj5" fmla="val 104236"/>
              <a:gd name="adj6" fmla="val -13634"/>
            </a:avLst>
          </a:prstGeom>
          <a:solidFill>
            <a:srgbClr val="CCFFFF">
              <a:alpha val="50195"/>
            </a:srgbClr>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r>
              <a:rPr lang="zh-CN" altLang="en-US">
                <a:solidFill>
                  <a:srgbClr val="FF0000"/>
                </a:solidFill>
                <a:ea typeface="宋体" panose="02010600030101010101" pitchFamily="2" charset="-122"/>
              </a:rPr>
              <a:t>如何可以装下（重量允许）</a:t>
            </a:r>
            <a:endParaRPr lang="zh-CN" altLang="en-US">
              <a:solidFill>
                <a:srgbClr val="FF0000"/>
              </a:solidFill>
            </a:endParaRPr>
          </a:p>
        </p:txBody>
      </p:sp>
      <p:sp>
        <p:nvSpPr>
          <p:cNvPr id="12296" name="Line 8"/>
          <p:cNvSpPr>
            <a:spLocks noChangeShapeType="1"/>
          </p:cNvSpPr>
          <p:nvPr/>
        </p:nvSpPr>
        <p:spPr bwMode="auto">
          <a:xfrm>
            <a:off x="1565325" y="4270375"/>
            <a:ext cx="2925763"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2297" name="AutoShape 9"/>
          <p:cNvSpPr/>
          <p:nvPr/>
        </p:nvSpPr>
        <p:spPr bwMode="auto">
          <a:xfrm>
            <a:off x="4108500" y="3971925"/>
            <a:ext cx="4276725" cy="374650"/>
          </a:xfrm>
          <a:prstGeom prst="borderCallout2">
            <a:avLst>
              <a:gd name="adj1" fmla="val 17611"/>
              <a:gd name="adj2" fmla="val -1782"/>
              <a:gd name="adj3" fmla="val 17611"/>
              <a:gd name="adj4" fmla="val -3565"/>
              <a:gd name="adj5" fmla="val 104208"/>
              <a:gd name="adj6" fmla="val -9981"/>
            </a:avLst>
          </a:prstGeom>
          <a:solidFill>
            <a:srgbClr val="CCFFFF">
              <a:alpha val="50195"/>
            </a:srgbClr>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r>
              <a:rPr lang="zh-CN" altLang="en-US">
                <a:solidFill>
                  <a:srgbClr val="FF0000"/>
                </a:solidFill>
                <a:ea typeface="宋体" panose="02010600030101010101" pitchFamily="2" charset="-122"/>
              </a:rPr>
              <a:t>选择价值更大的方式（装入or不装入）</a:t>
            </a:r>
            <a:endParaRPr lang="zh-CN" altLang="en-US">
              <a:solidFill>
                <a:srgbClr val="FF0000"/>
              </a:solidFill>
            </a:endParaRPr>
          </a:p>
        </p:txBody>
      </p:sp>
      <p:sp>
        <p:nvSpPr>
          <p:cNvPr id="12298" name="Line 10"/>
          <p:cNvSpPr>
            <a:spLocks noChangeShapeType="1"/>
          </p:cNvSpPr>
          <p:nvPr/>
        </p:nvSpPr>
        <p:spPr bwMode="auto">
          <a:xfrm>
            <a:off x="1897113" y="4584700"/>
            <a:ext cx="5722937"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2299" name="Rectangle 11"/>
          <p:cNvSpPr>
            <a:spLocks noChangeArrowheads="1"/>
          </p:cNvSpPr>
          <p:nvPr/>
        </p:nvSpPr>
        <p:spPr bwMode="auto">
          <a:xfrm>
            <a:off x="1022400" y="2017713"/>
            <a:ext cx="5065713" cy="968375"/>
          </a:xfrm>
          <a:prstGeom prst="rect">
            <a:avLst/>
          </a:prstGeom>
          <a:noFill/>
          <a:ln w="9525">
            <a:solidFill>
              <a:srgbClr val="FF0000"/>
            </a:solidFill>
            <a:miter lim="800000"/>
          </a:ln>
          <a:effectLst/>
          <a:extLst>
            <a:ext uri="{909E8E84-426E-40DD-AFC4-6F175D3DCCD1}">
              <a14:hiddenFill xmlns:a14="http://schemas.microsoft.com/office/drawing/2010/main">
                <a:solidFill>
                  <a:srgbClr val="CC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endParaRPr lang="zh-CN" altLang="en-US"/>
          </a:p>
        </p:txBody>
      </p:sp>
      <p:sp>
        <p:nvSpPr>
          <p:cNvPr id="12300" name="Rectangle 12"/>
          <p:cNvSpPr>
            <a:spLocks noChangeArrowheads="1"/>
          </p:cNvSpPr>
          <p:nvPr/>
        </p:nvSpPr>
        <p:spPr bwMode="auto">
          <a:xfrm>
            <a:off x="971600" y="4887913"/>
            <a:ext cx="5600700" cy="969962"/>
          </a:xfrm>
          <a:prstGeom prst="rect">
            <a:avLst/>
          </a:prstGeom>
          <a:noFill/>
          <a:ln w="9525">
            <a:solidFill>
              <a:srgbClr val="FF0000"/>
            </a:solidFill>
            <a:miter lim="800000"/>
          </a:ln>
          <a:effectLst/>
          <a:extLst>
            <a:ext uri="{909E8E84-426E-40DD-AFC4-6F175D3DCCD1}">
              <a14:hiddenFill xmlns:a14="http://schemas.microsoft.com/office/drawing/2010/main">
                <a:solidFill>
                  <a:srgbClr val="CC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endParaRPr lang="zh-CN" altLang="en-US"/>
          </a:p>
        </p:txBody>
      </p:sp>
      <p:sp>
        <p:nvSpPr>
          <p:cNvPr id="12301" name="AutoShape 13"/>
          <p:cNvSpPr/>
          <p:nvPr/>
        </p:nvSpPr>
        <p:spPr bwMode="auto">
          <a:xfrm>
            <a:off x="6508800" y="2225675"/>
            <a:ext cx="1874838" cy="374650"/>
          </a:xfrm>
          <a:prstGeom prst="borderCallout2">
            <a:avLst>
              <a:gd name="adj1" fmla="val 17611"/>
              <a:gd name="adj2" fmla="val -4065"/>
              <a:gd name="adj3" fmla="val 17611"/>
              <a:gd name="adj4" fmla="val -8130"/>
              <a:gd name="adj5" fmla="val 104208"/>
              <a:gd name="adj6" fmla="val -22764"/>
            </a:avLst>
          </a:prstGeom>
          <a:solidFill>
            <a:srgbClr val="CCFFFF">
              <a:alpha val="50195"/>
            </a:srgbClr>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r>
              <a:rPr lang="zh-CN" altLang="en-US">
                <a:solidFill>
                  <a:srgbClr val="FF0000"/>
                </a:solidFill>
                <a:ea typeface="宋体" panose="02010600030101010101" pitchFamily="2" charset="-122"/>
              </a:rPr>
              <a:t>处理边界情况</a:t>
            </a:r>
            <a:endParaRPr lang="zh-CN" altLang="en-US">
              <a:solidFill>
                <a:srgbClr val="FF0000"/>
              </a:solidFill>
            </a:endParaRPr>
          </a:p>
        </p:txBody>
      </p:sp>
      <p:sp>
        <p:nvSpPr>
          <p:cNvPr id="12302" name="AutoShape 14"/>
          <p:cNvSpPr/>
          <p:nvPr/>
        </p:nvSpPr>
        <p:spPr bwMode="auto">
          <a:xfrm>
            <a:off x="6510388" y="4887913"/>
            <a:ext cx="1874837" cy="374650"/>
          </a:xfrm>
          <a:prstGeom prst="borderCallout2">
            <a:avLst>
              <a:gd name="adj1" fmla="val 17611"/>
              <a:gd name="adj2" fmla="val -4065"/>
              <a:gd name="adj3" fmla="val 17611"/>
              <a:gd name="adj4" fmla="val -8130"/>
              <a:gd name="adj5" fmla="val 104208"/>
              <a:gd name="adj6" fmla="val -22764"/>
            </a:avLst>
          </a:prstGeom>
          <a:solidFill>
            <a:srgbClr val="CCFFFF">
              <a:alpha val="50195"/>
            </a:srgbClr>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r>
              <a:rPr lang="zh-CN" altLang="en-US">
                <a:solidFill>
                  <a:srgbClr val="FF0000"/>
                </a:solidFill>
                <a:ea typeface="宋体" panose="02010600030101010101" pitchFamily="2" charset="-122"/>
              </a:rPr>
              <a:t>处理边界情况</a:t>
            </a:r>
            <a:endParaRPr lang="zh-CN" altLang="en-US">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2294"/>
                                        </p:tgtEl>
                                        <p:attrNameLst>
                                          <p:attrName>style.visibility</p:attrName>
                                        </p:attrNameLst>
                                      </p:cBhvr>
                                      <p:to>
                                        <p:strVal val="visible"/>
                                      </p:to>
                                    </p:set>
                                    <p:anim calcmode="lin" valueType="num">
                                      <p:cBhvr>
                                        <p:cTn id="12" dur="500" fill="hold"/>
                                        <p:tgtEl>
                                          <p:spTgt spid="12294"/>
                                        </p:tgtEl>
                                        <p:attrNameLst>
                                          <p:attrName>ppt_w</p:attrName>
                                        </p:attrNameLst>
                                      </p:cBhvr>
                                      <p:tavLst>
                                        <p:tav tm="0">
                                          <p:val>
                                            <p:fltVal val="0"/>
                                          </p:val>
                                        </p:tav>
                                        <p:tav tm="100000">
                                          <p:val>
                                            <p:strVal val="#ppt_w"/>
                                          </p:val>
                                        </p:tav>
                                      </p:tavLst>
                                    </p:anim>
                                    <p:anim calcmode="lin" valueType="num">
                                      <p:cBhvr>
                                        <p:cTn id="13" dur="500" fill="hold"/>
                                        <p:tgtEl>
                                          <p:spTgt spid="12294"/>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293"/>
                                        </p:tgtEl>
                                        <p:attrNameLst>
                                          <p:attrName>style.visibility</p:attrName>
                                        </p:attrNameLst>
                                      </p:cBhvr>
                                      <p:to>
                                        <p:strVal val="visible"/>
                                      </p:to>
                                    </p:set>
                                    <p:animEffect transition="in" filter="fade">
                                      <p:cBhvr>
                                        <p:cTn id="18" dur="2000"/>
                                        <p:tgtEl>
                                          <p:spTgt spid="1229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12294"/>
                                        </p:tgtEl>
                                      </p:cBhvr>
                                    </p:animEffect>
                                    <p:set>
                                      <p:cBhvr>
                                        <p:cTn id="23" dur="1" fill="hold">
                                          <p:stCondLst>
                                            <p:cond delay="1999"/>
                                          </p:stCondLst>
                                        </p:cTn>
                                        <p:tgtEl>
                                          <p:spTgt spid="1229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2000"/>
                                        <p:tgtEl>
                                          <p:spTgt spid="12293"/>
                                        </p:tgtEl>
                                      </p:cBhvr>
                                    </p:animEffect>
                                    <p:set>
                                      <p:cBhvr>
                                        <p:cTn id="26" dur="1" fill="hold">
                                          <p:stCondLst>
                                            <p:cond delay="1999"/>
                                          </p:stCondLst>
                                        </p:cTn>
                                        <p:tgtEl>
                                          <p:spTgt spid="1229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2296"/>
                                        </p:tgtEl>
                                        <p:attrNameLst>
                                          <p:attrName>style.visibility</p:attrName>
                                        </p:attrNameLst>
                                      </p:cBhvr>
                                      <p:to>
                                        <p:strVal val="visible"/>
                                      </p:to>
                                    </p:set>
                                    <p:anim calcmode="lin" valueType="num">
                                      <p:cBhvr>
                                        <p:cTn id="31" dur="500" fill="hold"/>
                                        <p:tgtEl>
                                          <p:spTgt spid="12296"/>
                                        </p:tgtEl>
                                        <p:attrNameLst>
                                          <p:attrName>ppt_w</p:attrName>
                                        </p:attrNameLst>
                                      </p:cBhvr>
                                      <p:tavLst>
                                        <p:tav tm="0">
                                          <p:val>
                                            <p:fltVal val="0"/>
                                          </p:val>
                                        </p:tav>
                                        <p:tav tm="100000">
                                          <p:val>
                                            <p:strVal val="#ppt_w"/>
                                          </p:val>
                                        </p:tav>
                                      </p:tavLst>
                                    </p:anim>
                                    <p:anim calcmode="lin" valueType="num">
                                      <p:cBhvr>
                                        <p:cTn id="32" dur="500" fill="hold"/>
                                        <p:tgtEl>
                                          <p:spTgt spid="12296"/>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295"/>
                                        </p:tgtEl>
                                        <p:attrNameLst>
                                          <p:attrName>style.visibility</p:attrName>
                                        </p:attrNameLst>
                                      </p:cBhvr>
                                      <p:to>
                                        <p:strVal val="visible"/>
                                      </p:to>
                                    </p:set>
                                    <p:animEffect transition="in" filter="fade">
                                      <p:cBhvr>
                                        <p:cTn id="37" dur="2000"/>
                                        <p:tgtEl>
                                          <p:spTgt spid="1229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2000"/>
                                        <p:tgtEl>
                                          <p:spTgt spid="12296"/>
                                        </p:tgtEl>
                                      </p:cBhvr>
                                    </p:animEffect>
                                    <p:set>
                                      <p:cBhvr>
                                        <p:cTn id="42" dur="1" fill="hold">
                                          <p:stCondLst>
                                            <p:cond delay="1999"/>
                                          </p:stCondLst>
                                        </p:cTn>
                                        <p:tgtEl>
                                          <p:spTgt spid="1229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2000"/>
                                        <p:tgtEl>
                                          <p:spTgt spid="12295"/>
                                        </p:tgtEl>
                                      </p:cBhvr>
                                    </p:animEffect>
                                    <p:set>
                                      <p:cBhvr>
                                        <p:cTn id="45" dur="1" fill="hold">
                                          <p:stCondLst>
                                            <p:cond delay="1999"/>
                                          </p:stCondLst>
                                        </p:cTn>
                                        <p:tgtEl>
                                          <p:spTgt spid="1229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12298"/>
                                        </p:tgtEl>
                                        <p:attrNameLst>
                                          <p:attrName>style.visibility</p:attrName>
                                        </p:attrNameLst>
                                      </p:cBhvr>
                                      <p:to>
                                        <p:strVal val="visible"/>
                                      </p:to>
                                    </p:set>
                                    <p:anim calcmode="lin" valueType="num">
                                      <p:cBhvr>
                                        <p:cTn id="50" dur="500" fill="hold"/>
                                        <p:tgtEl>
                                          <p:spTgt spid="12298"/>
                                        </p:tgtEl>
                                        <p:attrNameLst>
                                          <p:attrName>ppt_w</p:attrName>
                                        </p:attrNameLst>
                                      </p:cBhvr>
                                      <p:tavLst>
                                        <p:tav tm="0">
                                          <p:val>
                                            <p:fltVal val="0"/>
                                          </p:val>
                                        </p:tav>
                                        <p:tav tm="100000">
                                          <p:val>
                                            <p:strVal val="#ppt_w"/>
                                          </p:val>
                                        </p:tav>
                                      </p:tavLst>
                                    </p:anim>
                                    <p:anim calcmode="lin" valueType="num">
                                      <p:cBhvr>
                                        <p:cTn id="51" dur="500" fill="hold"/>
                                        <p:tgtEl>
                                          <p:spTgt spid="12298"/>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297"/>
                                        </p:tgtEl>
                                        <p:attrNameLst>
                                          <p:attrName>style.visibility</p:attrName>
                                        </p:attrNameLst>
                                      </p:cBhvr>
                                      <p:to>
                                        <p:strVal val="visible"/>
                                      </p:to>
                                    </p:set>
                                    <p:animEffect transition="in" filter="fade">
                                      <p:cBhvr>
                                        <p:cTn id="56" dur="2000"/>
                                        <p:tgtEl>
                                          <p:spTgt spid="1229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2000"/>
                                        <p:tgtEl>
                                          <p:spTgt spid="12298"/>
                                        </p:tgtEl>
                                      </p:cBhvr>
                                    </p:animEffect>
                                    <p:set>
                                      <p:cBhvr>
                                        <p:cTn id="61" dur="1" fill="hold">
                                          <p:stCondLst>
                                            <p:cond delay="1999"/>
                                          </p:stCondLst>
                                        </p:cTn>
                                        <p:tgtEl>
                                          <p:spTgt spid="12298"/>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2000"/>
                                        <p:tgtEl>
                                          <p:spTgt spid="12297"/>
                                        </p:tgtEl>
                                      </p:cBhvr>
                                    </p:animEffect>
                                    <p:set>
                                      <p:cBhvr>
                                        <p:cTn id="64" dur="1" fill="hold">
                                          <p:stCondLst>
                                            <p:cond delay="1999"/>
                                          </p:stCondLst>
                                        </p:cTn>
                                        <p:tgtEl>
                                          <p:spTgt spid="1229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3" presetClass="entr" presetSubtype="16" fill="hold" grpId="0" nodeType="clickEffect">
                                  <p:stCondLst>
                                    <p:cond delay="0"/>
                                  </p:stCondLst>
                                  <p:childTnLst>
                                    <p:set>
                                      <p:cBhvr>
                                        <p:cTn id="68" dur="1" fill="hold">
                                          <p:stCondLst>
                                            <p:cond delay="0"/>
                                          </p:stCondLst>
                                        </p:cTn>
                                        <p:tgtEl>
                                          <p:spTgt spid="12300"/>
                                        </p:tgtEl>
                                        <p:attrNameLst>
                                          <p:attrName>style.visibility</p:attrName>
                                        </p:attrNameLst>
                                      </p:cBhvr>
                                      <p:to>
                                        <p:strVal val="visible"/>
                                      </p:to>
                                    </p:set>
                                    <p:animEffect transition="in" filter="plus(in)">
                                      <p:cBhvr>
                                        <p:cTn id="69" dur="2000"/>
                                        <p:tgtEl>
                                          <p:spTgt spid="12300"/>
                                        </p:tgtEl>
                                      </p:cBhvr>
                                    </p:animEffect>
                                  </p:childTnLst>
                                </p:cTn>
                              </p:par>
                              <p:par>
                                <p:cTn id="70" presetID="13" presetClass="entr" presetSubtype="16" fill="hold" grpId="0" nodeType="withEffect">
                                  <p:stCondLst>
                                    <p:cond delay="0"/>
                                  </p:stCondLst>
                                  <p:childTnLst>
                                    <p:set>
                                      <p:cBhvr>
                                        <p:cTn id="71" dur="1" fill="hold">
                                          <p:stCondLst>
                                            <p:cond delay="0"/>
                                          </p:stCondLst>
                                        </p:cTn>
                                        <p:tgtEl>
                                          <p:spTgt spid="12299"/>
                                        </p:tgtEl>
                                        <p:attrNameLst>
                                          <p:attrName>style.visibility</p:attrName>
                                        </p:attrNameLst>
                                      </p:cBhvr>
                                      <p:to>
                                        <p:strVal val="visible"/>
                                      </p:to>
                                    </p:set>
                                    <p:animEffect transition="in" filter="plus(in)">
                                      <p:cBhvr>
                                        <p:cTn id="72" dur="2000"/>
                                        <p:tgtEl>
                                          <p:spTgt spid="1229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2301"/>
                                        </p:tgtEl>
                                        <p:attrNameLst>
                                          <p:attrName>style.visibility</p:attrName>
                                        </p:attrNameLst>
                                      </p:cBhvr>
                                      <p:to>
                                        <p:strVal val="visible"/>
                                      </p:to>
                                    </p:set>
                                    <p:animEffect transition="in" filter="fade">
                                      <p:cBhvr>
                                        <p:cTn id="77" dur="2000"/>
                                        <p:tgtEl>
                                          <p:spTgt spid="12301"/>
                                        </p:tgtEl>
                                      </p:cBhvr>
                                    </p:animEffect>
                                  </p:childTnLst>
                                </p:cTn>
                              </p:par>
                            </p:childTnLst>
                          </p:cTn>
                        </p:par>
                        <p:par>
                          <p:cTn id="78" fill="hold">
                            <p:stCondLst>
                              <p:cond delay="2000"/>
                            </p:stCondLst>
                            <p:childTnLst>
                              <p:par>
                                <p:cTn id="79" presetID="10" presetClass="entr" presetSubtype="0" fill="hold" grpId="0" nodeType="afterEffect">
                                  <p:stCondLst>
                                    <p:cond delay="0"/>
                                  </p:stCondLst>
                                  <p:childTnLst>
                                    <p:set>
                                      <p:cBhvr>
                                        <p:cTn id="80" dur="1" fill="hold">
                                          <p:stCondLst>
                                            <p:cond delay="0"/>
                                          </p:stCondLst>
                                        </p:cTn>
                                        <p:tgtEl>
                                          <p:spTgt spid="12302"/>
                                        </p:tgtEl>
                                        <p:attrNameLst>
                                          <p:attrName>style.visibility</p:attrName>
                                        </p:attrNameLst>
                                      </p:cBhvr>
                                      <p:to>
                                        <p:strVal val="visible"/>
                                      </p:to>
                                    </p:set>
                                    <p:animEffect transition="in" filter="fade">
                                      <p:cBhvr>
                                        <p:cTn id="81" dur="2000"/>
                                        <p:tgtEl>
                                          <p:spTgt spid="12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12293" grpId="0" bldLvl="0" animBg="1" autoUpdateAnimBg="0"/>
      <p:bldP spid="12293" grpId="1" bldLvl="0" animBg="1" autoUpdateAnimBg="0"/>
      <p:bldP spid="12294" grpId="0" animBg="1"/>
      <p:bldP spid="12294" grpId="1" animBg="1"/>
      <p:bldP spid="12295" grpId="0" bldLvl="0" animBg="1" autoUpdateAnimBg="0"/>
      <p:bldP spid="12295" grpId="1" bldLvl="0" animBg="1" autoUpdateAnimBg="0"/>
      <p:bldP spid="12296" grpId="0" animBg="1"/>
      <p:bldP spid="12296" grpId="1" animBg="1"/>
      <p:bldP spid="12297" grpId="0" bldLvl="0" animBg="1" autoUpdateAnimBg="0"/>
      <p:bldP spid="12297" grpId="1" bldLvl="0" animBg="1" autoUpdateAnimBg="0"/>
      <p:bldP spid="12298" grpId="0" animBg="1"/>
      <p:bldP spid="12298" grpId="1" animBg="1"/>
      <p:bldP spid="12299" grpId="0" animBg="1"/>
      <p:bldP spid="12300" grpId="0" animBg="1"/>
      <p:bldP spid="12301" grpId="0" bldLvl="0" animBg="1" autoUpdateAnimBg="0"/>
      <p:bldP spid="12302" grpId="0" bldLvl="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4"/>
          <p:cNvSpPr>
            <a:spLocks noGrp="1" noChangeArrowheads="1"/>
          </p:cNvSpPr>
          <p:nvPr/>
        </p:nvSpPr>
        <p:spPr bwMode="auto">
          <a:xfrm>
            <a:off x="678180" y="1929130"/>
            <a:ext cx="81661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Font typeface="Wingdings" panose="05000000000000000000" pitchFamily="2" charset="2"/>
              <a:buChar char="Ø"/>
            </a:pPr>
            <a:r>
              <a:rPr lang="zh-CN" altLang="en-US" sz="2800" b="0" dirty="0">
                <a:solidFill>
                  <a:srgbClr val="4D4D4D"/>
                </a:solidFill>
                <a:latin typeface="华文新魏" panose="02010800040101010101" pitchFamily="2" charset="-122"/>
                <a:ea typeface="华文新魏" panose="02010800040101010101" pitchFamily="2" charset="-122"/>
                <a:sym typeface="Arial" panose="020B0604020202020204" pitchFamily="34" charset="0"/>
              </a:rPr>
              <a:t>问题实例</a:t>
            </a:r>
            <a:r>
              <a:rPr lang="zh-CN" altLang="en-US" sz="2800" dirty="0">
                <a:solidFill>
                  <a:schemeClr val="tx1"/>
                </a:solidFill>
                <a:latin typeface="华文新魏" panose="02010800040101010101" pitchFamily="2" charset="-122"/>
                <a:ea typeface="华文新魏" panose="02010800040101010101" pitchFamily="2" charset="-122"/>
              </a:rPr>
              <a:t>：</a:t>
            </a:r>
            <a:endParaRPr lang="zh-CN" altLang="en-US" sz="2800" dirty="0">
              <a:solidFill>
                <a:schemeClr val="tx1"/>
              </a:solidFill>
              <a:latin typeface="华文新魏" panose="02010800040101010101" pitchFamily="2" charset="-122"/>
              <a:ea typeface="华文新魏" panose="02010800040101010101" pitchFamily="2" charset="-122"/>
            </a:endParaRPr>
          </a:p>
          <a:p>
            <a:pPr marL="342900" indent="-342900">
              <a:lnSpc>
                <a:spcPct val="80000"/>
              </a:lnSpc>
              <a:spcBef>
                <a:spcPct val="20000"/>
              </a:spcBef>
              <a:buClr>
                <a:schemeClr val="tx2"/>
              </a:buClr>
              <a:buFont typeface="Wingdings" panose="05000000000000000000" pitchFamily="2" charset="2"/>
              <a:buNone/>
            </a:pPr>
            <a:r>
              <a:rPr lang="zh-CN" altLang="en-US"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宋体" panose="02010600030101010101" pitchFamily="2" charset="-122"/>
                <a:ea typeface="华文新魏" panose="02010800040101010101" pitchFamily="2" charset="-122"/>
              </a:rPr>
              <a:t>有</a:t>
            </a:r>
            <a:r>
              <a:rPr lang="zh-CN" altLang="en-US" sz="2800" b="0" dirty="0">
                <a:solidFill>
                  <a:schemeClr val="tx1"/>
                </a:solidFill>
                <a:latin typeface="Comic Sans MS" panose="030F0702030302020204" pitchFamily="66" charset="0"/>
                <a:ea typeface="华文新魏" panose="02010800040101010101" pitchFamily="2" charset="-122"/>
              </a:rPr>
              <a:t>5</a:t>
            </a:r>
            <a:r>
              <a:rPr lang="zh-CN" altLang="en-US" sz="2800" b="0" dirty="0">
                <a:solidFill>
                  <a:schemeClr val="tx1"/>
                </a:solidFill>
                <a:latin typeface="宋体" panose="02010600030101010101" pitchFamily="2" charset="-122"/>
                <a:ea typeface="华文新魏" panose="02010800040101010101" pitchFamily="2" charset="-122"/>
              </a:rPr>
              <a:t>个物品，其重量分别是</a:t>
            </a:r>
            <a:r>
              <a:rPr lang="zh-CN" altLang="en-US" sz="2800" b="0" dirty="0">
                <a:solidFill>
                  <a:schemeClr val="tx1"/>
                </a:solidFill>
                <a:latin typeface="Comic Sans MS" panose="030F0702030302020204" pitchFamily="66" charset="0"/>
                <a:ea typeface="华文新魏" panose="02010800040101010101" pitchFamily="2" charset="-122"/>
              </a:rPr>
              <a:t>{2, 2, 6, 5, 4}</a:t>
            </a:r>
            <a:r>
              <a:rPr lang="zh-CN" altLang="en-US" sz="2800" b="0" dirty="0">
                <a:solidFill>
                  <a:schemeClr val="tx1"/>
                </a:solidFill>
                <a:latin typeface="宋体" panose="02010600030101010101" pitchFamily="2" charset="-122"/>
                <a:ea typeface="华文新魏" panose="02010800040101010101" pitchFamily="2" charset="-122"/>
              </a:rPr>
              <a:t>，价值分别为</a:t>
            </a:r>
            <a:r>
              <a:rPr lang="zh-CN" altLang="en-US" sz="2800" b="0" dirty="0">
                <a:solidFill>
                  <a:schemeClr val="tx1"/>
                </a:solidFill>
                <a:latin typeface="Comic Sans MS" panose="030F0702030302020204" pitchFamily="66" charset="0"/>
                <a:ea typeface="华文新魏" panose="02010800040101010101" pitchFamily="2" charset="-122"/>
              </a:rPr>
              <a:t>{</a:t>
            </a:r>
            <a:r>
              <a:rPr lang="zh-CN" altLang="en-US" sz="2800" b="0" dirty="0">
                <a:solidFill>
                  <a:srgbClr val="C00000"/>
                </a:solidFill>
                <a:latin typeface="Comic Sans MS" panose="030F0702030302020204" pitchFamily="66" charset="0"/>
                <a:ea typeface="华文新魏" panose="02010800040101010101" pitchFamily="2" charset="-122"/>
              </a:rPr>
              <a:t>6</a:t>
            </a:r>
            <a:r>
              <a:rPr lang="zh-CN" altLang="en-US" sz="2800" b="0" dirty="0">
                <a:latin typeface="Comic Sans MS" panose="030F0702030302020204" pitchFamily="66" charset="0"/>
                <a:ea typeface="华文新魏" panose="02010800040101010101" pitchFamily="2" charset="-122"/>
              </a:rPr>
              <a:t>, </a:t>
            </a:r>
            <a:r>
              <a:rPr lang="zh-CN" altLang="en-US" sz="2800" b="0" dirty="0">
                <a:solidFill>
                  <a:srgbClr val="C00000"/>
                </a:solidFill>
                <a:latin typeface="Comic Sans MS" panose="030F0702030302020204" pitchFamily="66" charset="0"/>
                <a:ea typeface="华文新魏" panose="02010800040101010101" pitchFamily="2" charset="-122"/>
              </a:rPr>
              <a:t>3</a:t>
            </a:r>
            <a:r>
              <a:rPr lang="zh-CN" altLang="en-US" sz="2800" b="0" dirty="0">
                <a:latin typeface="Comic Sans MS" panose="030F0702030302020204" pitchFamily="66" charset="0"/>
                <a:ea typeface="华文新魏" panose="02010800040101010101" pitchFamily="2" charset="-122"/>
              </a:rPr>
              <a:t>, 5, 4</a:t>
            </a:r>
            <a:r>
              <a:rPr lang="zh-CN" altLang="en-US" sz="2800" b="0" dirty="0">
                <a:solidFill>
                  <a:schemeClr val="tx1"/>
                </a:solidFill>
                <a:latin typeface="Comic Sans MS" panose="030F0702030302020204" pitchFamily="66" charset="0"/>
                <a:ea typeface="华文新魏" panose="02010800040101010101" pitchFamily="2" charset="-122"/>
              </a:rPr>
              <a:t>,</a:t>
            </a:r>
            <a:r>
              <a:rPr lang="zh-CN" altLang="en-US" sz="2800" b="0" dirty="0">
                <a:solidFill>
                  <a:srgbClr val="C00000"/>
                </a:solidFill>
                <a:latin typeface="Comic Sans MS" panose="030F0702030302020204" pitchFamily="66" charset="0"/>
                <a:ea typeface="华文新魏" panose="02010800040101010101" pitchFamily="2" charset="-122"/>
              </a:rPr>
              <a:t> 6</a:t>
            </a:r>
            <a:r>
              <a:rPr lang="zh-CN" altLang="en-US" sz="2800" b="0" dirty="0">
                <a:solidFill>
                  <a:schemeClr val="tx1"/>
                </a:solidFill>
                <a:latin typeface="Comic Sans MS" panose="030F0702030302020204" pitchFamily="66" charset="0"/>
                <a:ea typeface="华文新魏" panose="02010800040101010101" pitchFamily="2" charset="-122"/>
              </a:rPr>
              <a:t>}</a:t>
            </a:r>
            <a:r>
              <a:rPr lang="zh-CN" altLang="en-US" sz="2800" b="0" dirty="0">
                <a:solidFill>
                  <a:schemeClr val="tx1"/>
                </a:solidFill>
                <a:latin typeface="宋体" panose="02010600030101010101" pitchFamily="2" charset="-122"/>
                <a:ea typeface="华文新魏" panose="02010800040101010101" pitchFamily="2" charset="-122"/>
              </a:rPr>
              <a:t>，背包的容量为</a:t>
            </a:r>
            <a:r>
              <a:rPr lang="zh-CN" altLang="en-US" sz="2800" b="0" dirty="0">
                <a:solidFill>
                  <a:schemeClr val="tx1"/>
                </a:solidFill>
                <a:latin typeface="Comic Sans MS" panose="030F0702030302020204" pitchFamily="66" charset="0"/>
                <a:ea typeface="华文新魏" panose="02010800040101010101" pitchFamily="2" charset="-122"/>
              </a:rPr>
              <a:t>10</a:t>
            </a:r>
            <a:r>
              <a:rPr lang="zh-CN" altLang="en-US" sz="2800" b="0" dirty="0">
                <a:solidFill>
                  <a:schemeClr val="tx1"/>
                </a:solidFill>
                <a:latin typeface="宋体" panose="02010600030101010101" pitchFamily="2" charset="-122"/>
                <a:ea typeface="华文新魏" panose="02010800040101010101" pitchFamily="2" charset="-122"/>
              </a:rPr>
              <a:t>。</a:t>
            </a:r>
            <a:endParaRPr lang="zh-CN" altLang="en-US" sz="2800" b="0" dirty="0">
              <a:solidFill>
                <a:schemeClr val="tx1"/>
              </a:solidFill>
              <a:latin typeface="Comic Sans MS" panose="030F0702030302020204" pitchFamily="66" charset="0"/>
              <a:ea typeface="华文新魏" panose="02010800040101010101" pitchFamily="2" charset="-122"/>
            </a:endParaRPr>
          </a:p>
        </p:txBody>
      </p:sp>
      <p:sp>
        <p:nvSpPr>
          <p:cNvPr id="22532" name="Rectangle 3"/>
          <p:cNvSpPr>
            <a:spLocks noGrp="1" noChangeArrowheads="1"/>
          </p:cNvSpPr>
          <p:nvPr/>
        </p:nvSpPr>
        <p:spPr bwMode="auto">
          <a:xfrm>
            <a:off x="659130" y="831215"/>
            <a:ext cx="790892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Font typeface="Wingdings" panose="05000000000000000000" pitchFamily="2" charset="2"/>
              <a:buChar char="Ø"/>
            </a:pPr>
            <a:r>
              <a:rPr lang="zh-CN" altLang="en-US" sz="3200" b="0">
                <a:solidFill>
                  <a:srgbClr val="4D4D4D"/>
                </a:solidFill>
                <a:latin typeface="Comic Sans MS" panose="030F0702030302020204" pitchFamily="66" charset="0"/>
                <a:ea typeface="华文新魏" panose="02010800040101010101" pitchFamily="2" charset="-122"/>
                <a:sym typeface="Arial" panose="020B0604020202020204" pitchFamily="34" charset="0"/>
              </a:rPr>
              <a:t>统计结果：</a:t>
            </a:r>
            <a:endParaRPr lang="zh-CN" altLang="en-US" sz="2800">
              <a:solidFill>
                <a:schemeClr val="tx1"/>
              </a:solidFill>
              <a:latin typeface="Comic Sans MS" panose="030F0702030302020204" pitchFamily="66" charset="0"/>
              <a:ea typeface="华文新魏" panose="02010800040101010101" pitchFamily="2" charset="-122"/>
            </a:endParaRPr>
          </a:p>
        </p:txBody>
      </p:sp>
      <p:sp>
        <p:nvSpPr>
          <p:cNvPr id="22534" name="Rectangle 5"/>
          <p:cNvSpPr>
            <a:spLocks noGrp="1" noChangeArrowheads="1"/>
          </p:cNvSpPr>
          <p:nvPr/>
        </p:nvSpPr>
        <p:spPr bwMode="auto">
          <a:xfrm>
            <a:off x="683895" y="3355340"/>
            <a:ext cx="8015288" cy="3308350"/>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pPr>
            <a:r>
              <a:rPr lang="zh-CN" altLang="en-US" sz="2100" b="0" dirty="0">
                <a:solidFill>
                  <a:schemeClr val="tx1"/>
                </a:solidFill>
                <a:latin typeface="Comic Sans MS" panose="030F0702030302020204" pitchFamily="66" charset="0"/>
                <a:ea typeface="华文新魏" panose="02010800040101010101" pitchFamily="2" charset="-122"/>
              </a:rPr>
              <a:t>void Traceback(int **m, int w[ ], int c, int n, int x[ ])</a:t>
            </a:r>
            <a:endParaRPr lang="zh-CN" altLang="en-US" sz="2100" b="0" dirty="0">
              <a:solidFill>
                <a:schemeClr val="tx1"/>
              </a:solidFill>
              <a:latin typeface="Comic Sans MS" panose="030F0702030302020204" pitchFamily="66" charset="0"/>
              <a:ea typeface="华文新魏" panose="02010800040101010101" pitchFamily="2" charset="-122"/>
            </a:endParaRPr>
          </a:p>
          <a:p>
            <a:pPr>
              <a:lnSpc>
                <a:spcPct val="80000"/>
              </a:lnSpc>
              <a:spcBef>
                <a:spcPct val="20000"/>
              </a:spcBef>
              <a:buClr>
                <a:schemeClr val="tx2"/>
              </a:buClr>
            </a:pPr>
            <a:r>
              <a:rPr lang="zh-CN" altLang="en-US" sz="2100" b="0" dirty="0">
                <a:solidFill>
                  <a:schemeClr val="tx1"/>
                </a:solidFill>
                <a:latin typeface="Comic Sans MS" panose="030F0702030302020204" pitchFamily="66" charset="0"/>
                <a:ea typeface="华文新魏" panose="02010800040101010101" pitchFamily="2" charset="-122"/>
              </a:rPr>
              <a:t>{      </a:t>
            </a:r>
            <a:endParaRPr lang="zh-CN" altLang="en-US" sz="2100" b="0" dirty="0">
              <a:solidFill>
                <a:schemeClr val="tx1"/>
              </a:solidFill>
              <a:latin typeface="Comic Sans MS" panose="030F0702030302020204" pitchFamily="66" charset="0"/>
              <a:ea typeface="华文新魏" panose="02010800040101010101" pitchFamily="2" charset="-122"/>
            </a:endParaRPr>
          </a:p>
          <a:p>
            <a:pPr>
              <a:lnSpc>
                <a:spcPct val="80000"/>
              </a:lnSpc>
              <a:spcBef>
                <a:spcPct val="20000"/>
              </a:spcBef>
              <a:buClr>
                <a:schemeClr val="tx2"/>
              </a:buClr>
            </a:pPr>
            <a:r>
              <a:rPr lang="zh-CN" altLang="en-US" sz="2100" b="0" dirty="0">
                <a:solidFill>
                  <a:schemeClr val="tx1"/>
                </a:solidFill>
                <a:latin typeface="Comic Sans MS" panose="030F0702030302020204" pitchFamily="66" charset="0"/>
                <a:ea typeface="华文新魏" panose="02010800040101010101" pitchFamily="2" charset="-122"/>
              </a:rPr>
              <a:t>       for (int i=1; i&lt;n; i++)</a:t>
            </a:r>
            <a:endParaRPr lang="zh-CN" altLang="en-US" sz="2100" b="0" dirty="0">
              <a:solidFill>
                <a:schemeClr val="tx1"/>
              </a:solidFill>
              <a:latin typeface="Comic Sans MS" panose="030F0702030302020204" pitchFamily="66" charset="0"/>
              <a:ea typeface="华文新魏" panose="02010800040101010101" pitchFamily="2" charset="-122"/>
            </a:endParaRPr>
          </a:p>
          <a:p>
            <a:pPr>
              <a:lnSpc>
                <a:spcPct val="80000"/>
              </a:lnSpc>
              <a:spcBef>
                <a:spcPct val="20000"/>
              </a:spcBef>
              <a:buClr>
                <a:schemeClr val="tx2"/>
              </a:buClr>
            </a:pPr>
            <a:r>
              <a:rPr lang="zh-CN" altLang="en-US" sz="2100" b="0" dirty="0">
                <a:solidFill>
                  <a:schemeClr val="tx1"/>
                </a:solidFill>
                <a:latin typeface="Comic Sans MS" panose="030F0702030302020204" pitchFamily="66" charset="0"/>
                <a:ea typeface="华文新魏" panose="02010800040101010101" pitchFamily="2" charset="-122"/>
              </a:rPr>
              <a:t>       if (</a:t>
            </a:r>
            <a:r>
              <a:rPr lang="zh-CN" altLang="en-US" sz="2100" b="0" dirty="0">
                <a:solidFill>
                  <a:srgbClr val="FF0000"/>
                </a:solidFill>
                <a:latin typeface="Comic Sans MS" panose="030F0702030302020204" pitchFamily="66" charset="0"/>
                <a:ea typeface="华文新魏" panose="02010800040101010101" pitchFamily="2" charset="-122"/>
              </a:rPr>
              <a:t>m[i][c]==m[i+1][c]</a:t>
            </a:r>
            <a:r>
              <a:rPr lang="zh-CN" altLang="en-US" sz="2100" b="0" dirty="0">
                <a:solidFill>
                  <a:schemeClr val="tx1"/>
                </a:solidFill>
                <a:latin typeface="Comic Sans MS" panose="030F0702030302020204" pitchFamily="66" charset="0"/>
                <a:ea typeface="华文新魏" panose="02010800040101010101" pitchFamily="2" charset="-122"/>
              </a:rPr>
              <a:t>)     x[i]=0;</a:t>
            </a:r>
            <a:endParaRPr lang="zh-CN" altLang="en-US" sz="2100" b="0" dirty="0">
              <a:solidFill>
                <a:schemeClr val="tx1"/>
              </a:solidFill>
              <a:latin typeface="Comic Sans MS" panose="030F0702030302020204" pitchFamily="66" charset="0"/>
              <a:ea typeface="华文新魏" panose="02010800040101010101" pitchFamily="2" charset="-122"/>
            </a:endParaRPr>
          </a:p>
          <a:p>
            <a:pPr>
              <a:lnSpc>
                <a:spcPct val="80000"/>
              </a:lnSpc>
              <a:spcBef>
                <a:spcPct val="20000"/>
              </a:spcBef>
              <a:buClr>
                <a:schemeClr val="tx2"/>
              </a:buClr>
            </a:pPr>
            <a:r>
              <a:rPr lang="zh-CN" altLang="en-US" sz="2100" b="0" dirty="0">
                <a:solidFill>
                  <a:schemeClr val="tx1"/>
                </a:solidFill>
                <a:latin typeface="Comic Sans MS" panose="030F0702030302020204" pitchFamily="66" charset="0"/>
                <a:ea typeface="华文新魏" panose="02010800040101010101" pitchFamily="2" charset="-122"/>
              </a:rPr>
              <a:t>       else </a:t>
            </a:r>
            <a:endParaRPr lang="zh-CN" altLang="en-US" sz="2100" b="0" dirty="0">
              <a:solidFill>
                <a:schemeClr val="tx1"/>
              </a:solidFill>
              <a:latin typeface="Comic Sans MS" panose="030F0702030302020204" pitchFamily="66" charset="0"/>
              <a:ea typeface="华文新魏" panose="02010800040101010101" pitchFamily="2" charset="-122"/>
            </a:endParaRPr>
          </a:p>
          <a:p>
            <a:pPr>
              <a:lnSpc>
                <a:spcPct val="80000"/>
              </a:lnSpc>
              <a:spcBef>
                <a:spcPct val="20000"/>
              </a:spcBef>
              <a:buClr>
                <a:schemeClr val="tx2"/>
              </a:buClr>
            </a:pPr>
            <a:r>
              <a:rPr lang="zh-CN" altLang="en-US" sz="2100" b="0" dirty="0">
                <a:solidFill>
                  <a:schemeClr val="tx1"/>
                </a:solidFill>
                <a:latin typeface="Comic Sans MS" panose="030F0702030302020204" pitchFamily="66" charset="0"/>
                <a:ea typeface="华文新魏" panose="02010800040101010101" pitchFamily="2" charset="-122"/>
              </a:rPr>
              <a:t>	{    x[i]=1;</a:t>
            </a:r>
            <a:endParaRPr lang="zh-CN" altLang="en-US" sz="2100" b="0" dirty="0">
              <a:solidFill>
                <a:schemeClr val="tx1"/>
              </a:solidFill>
              <a:latin typeface="Comic Sans MS" panose="030F0702030302020204" pitchFamily="66" charset="0"/>
              <a:ea typeface="华文新魏" panose="02010800040101010101" pitchFamily="2" charset="-122"/>
            </a:endParaRPr>
          </a:p>
          <a:p>
            <a:pPr>
              <a:lnSpc>
                <a:spcPct val="80000"/>
              </a:lnSpc>
              <a:spcBef>
                <a:spcPct val="20000"/>
              </a:spcBef>
              <a:buClr>
                <a:schemeClr val="tx2"/>
              </a:buClr>
            </a:pPr>
            <a:r>
              <a:rPr lang="zh-CN" altLang="en-US" sz="2100" b="0" dirty="0">
                <a:solidFill>
                  <a:schemeClr val="tx1"/>
                </a:solidFill>
                <a:latin typeface="Comic Sans MS" panose="030F0702030302020204" pitchFamily="66" charset="0"/>
                <a:ea typeface="华文新魏" panose="02010800040101010101" pitchFamily="2" charset="-122"/>
              </a:rPr>
              <a:t>            c-=w[i];</a:t>
            </a:r>
            <a:endParaRPr lang="zh-CN" altLang="en-US" sz="2100" b="0" dirty="0">
              <a:solidFill>
                <a:schemeClr val="tx1"/>
              </a:solidFill>
              <a:latin typeface="Comic Sans MS" panose="030F0702030302020204" pitchFamily="66" charset="0"/>
              <a:ea typeface="华文新魏" panose="02010800040101010101" pitchFamily="2" charset="-122"/>
            </a:endParaRPr>
          </a:p>
          <a:p>
            <a:pPr>
              <a:lnSpc>
                <a:spcPct val="80000"/>
              </a:lnSpc>
              <a:spcBef>
                <a:spcPct val="20000"/>
              </a:spcBef>
              <a:buClr>
                <a:schemeClr val="tx2"/>
              </a:buClr>
            </a:pPr>
            <a:r>
              <a:rPr lang="zh-CN" altLang="en-US" sz="2100" b="0" dirty="0">
                <a:solidFill>
                  <a:schemeClr val="tx1"/>
                </a:solidFill>
                <a:latin typeface="Comic Sans MS" panose="030F0702030302020204" pitchFamily="66" charset="0"/>
                <a:ea typeface="华文新魏" panose="02010800040101010101" pitchFamily="2" charset="-122"/>
              </a:rPr>
              <a:t>	}</a:t>
            </a:r>
            <a:endParaRPr lang="zh-CN" altLang="en-US" sz="2100" b="0" dirty="0">
              <a:solidFill>
                <a:schemeClr val="tx1"/>
              </a:solidFill>
              <a:latin typeface="Comic Sans MS" panose="030F0702030302020204" pitchFamily="66" charset="0"/>
              <a:ea typeface="华文新魏" panose="02010800040101010101" pitchFamily="2" charset="-122"/>
            </a:endParaRPr>
          </a:p>
          <a:p>
            <a:pPr>
              <a:lnSpc>
                <a:spcPct val="80000"/>
              </a:lnSpc>
              <a:spcBef>
                <a:spcPct val="20000"/>
              </a:spcBef>
              <a:buClr>
                <a:schemeClr val="tx2"/>
              </a:buClr>
            </a:pPr>
            <a:r>
              <a:rPr lang="zh-CN" altLang="en-US" sz="2100" b="0" dirty="0">
                <a:solidFill>
                  <a:schemeClr val="tx1"/>
                </a:solidFill>
                <a:latin typeface="Comic Sans MS" panose="030F0702030302020204" pitchFamily="66" charset="0"/>
                <a:ea typeface="华文新魏" panose="02010800040101010101" pitchFamily="2" charset="-122"/>
              </a:rPr>
              <a:t>      x[n]=(m[n][c])?1:0;</a:t>
            </a:r>
            <a:endParaRPr lang="zh-CN" altLang="en-US" sz="2100" b="0" dirty="0">
              <a:solidFill>
                <a:schemeClr val="tx1"/>
              </a:solidFill>
              <a:latin typeface="Comic Sans MS" panose="030F0702030302020204" pitchFamily="66" charset="0"/>
              <a:ea typeface="华文新魏" panose="02010800040101010101" pitchFamily="2" charset="-122"/>
            </a:endParaRPr>
          </a:p>
          <a:p>
            <a:pPr>
              <a:lnSpc>
                <a:spcPct val="80000"/>
              </a:lnSpc>
              <a:spcBef>
                <a:spcPct val="20000"/>
              </a:spcBef>
              <a:buClr>
                <a:schemeClr val="tx2"/>
              </a:buClr>
            </a:pPr>
            <a:r>
              <a:rPr lang="zh-CN" altLang="en-US" sz="2100" b="0" dirty="0">
                <a:solidFill>
                  <a:schemeClr val="tx1"/>
                </a:solidFill>
                <a:latin typeface="Comic Sans MS" panose="030F0702030302020204" pitchFamily="66" charset="0"/>
                <a:ea typeface="华文新魏" panose="02010800040101010101" pitchFamily="2" charset="-122"/>
              </a:rPr>
              <a:t>}</a:t>
            </a:r>
            <a:endParaRPr lang="zh-CN" altLang="en-US" sz="2100" b="0" dirty="0">
              <a:solidFill>
                <a:schemeClr val="tx1"/>
              </a:solidFill>
              <a:latin typeface="Comic Sans MS" panose="030F0702030302020204" pitchFamily="66" charset="0"/>
              <a:ea typeface="华文新魏" panose="02010800040101010101" pitchFamily="2" charset="-122"/>
            </a:endParaRPr>
          </a:p>
          <a:p>
            <a:pPr marL="342900" indent="-342900">
              <a:lnSpc>
                <a:spcPct val="80000"/>
              </a:lnSpc>
              <a:spcBef>
                <a:spcPct val="20000"/>
              </a:spcBef>
              <a:buClr>
                <a:schemeClr val="tx2"/>
              </a:buClr>
              <a:buFont typeface="Wingdings" panose="05000000000000000000" pitchFamily="2" charset="2"/>
              <a:buChar char="v"/>
            </a:pPr>
            <a:endParaRPr lang="zh-CN" altLang="en-US" sz="2100" b="0" dirty="0">
              <a:solidFill>
                <a:schemeClr val="tx1"/>
              </a:solidFill>
              <a:latin typeface="Comic Sans MS" panose="030F0702030302020204" pitchFamily="66" charset="0"/>
              <a:ea typeface="华文新魏" panose="02010800040101010101" pitchFamily="2" charset="-122"/>
            </a:endParaRPr>
          </a:p>
        </p:txBody>
      </p:sp>
      <p:pic>
        <p:nvPicPr>
          <p:cNvPr id="3891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3574" y="-14581"/>
            <a:ext cx="7894637" cy="3309938"/>
          </a:xfrm>
          <a:prstGeom prst="rect">
            <a:avLst/>
          </a:prstGeom>
          <a:solidFill>
            <a:schemeClr val="bg1"/>
          </a:solidFill>
          <a:ln>
            <a:noFill/>
          </a:ln>
          <a:effectLst/>
        </p:spPr>
      </p:pic>
      <p:sp>
        <p:nvSpPr>
          <p:cNvPr id="2" name="矩形 1"/>
          <p:cNvSpPr/>
          <p:nvPr/>
        </p:nvSpPr>
        <p:spPr bwMode="auto">
          <a:xfrm>
            <a:off x="8100139" y="919093"/>
            <a:ext cx="648072" cy="504056"/>
          </a:xfrm>
          <a:prstGeom prst="rect">
            <a:avLst/>
          </a:prstGeom>
          <a:noFill/>
          <a:ln w="28575" cap="flat" cmpd="sng" algn="ctr">
            <a:solidFill>
              <a:srgbClr val="C00000"/>
            </a:solidFill>
            <a:prstDash val="dash"/>
            <a:round/>
            <a:headEnd type="none" w="med" len="med"/>
            <a:tailEnd type="none" w="med" len="med"/>
          </a:ln>
          <a:effectLst/>
        </p:spPr>
        <p:txBody>
          <a:bodyPr vert="horz" wrap="non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169" name="矩形 168"/>
          <p:cNvSpPr/>
          <p:nvPr/>
        </p:nvSpPr>
        <p:spPr bwMode="auto">
          <a:xfrm>
            <a:off x="7020019" y="1388360"/>
            <a:ext cx="648072" cy="504056"/>
          </a:xfrm>
          <a:prstGeom prst="rect">
            <a:avLst/>
          </a:prstGeom>
          <a:noFill/>
          <a:ln w="28575" cap="flat" cmpd="sng" algn="ctr">
            <a:solidFill>
              <a:srgbClr val="C00000"/>
            </a:solidFill>
            <a:prstDash val="dash"/>
            <a:round/>
            <a:headEnd type="none" w="med" len="med"/>
            <a:tailEnd type="none" w="med" len="med"/>
          </a:ln>
          <a:effectLst/>
        </p:spPr>
        <p:txBody>
          <a:bodyPr vert="horz" wrap="non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170" name="矩形 169"/>
          <p:cNvSpPr/>
          <p:nvPr/>
        </p:nvSpPr>
        <p:spPr bwMode="auto">
          <a:xfrm>
            <a:off x="5867891" y="1783442"/>
            <a:ext cx="648072" cy="504056"/>
          </a:xfrm>
          <a:prstGeom prst="rect">
            <a:avLst/>
          </a:prstGeom>
          <a:noFill/>
          <a:ln w="28575" cap="flat" cmpd="sng" algn="ctr">
            <a:solidFill>
              <a:srgbClr val="C00000"/>
            </a:solidFill>
            <a:prstDash val="dash"/>
            <a:round/>
            <a:headEnd type="none" w="med" len="med"/>
            <a:tailEnd type="none" w="med" len="med"/>
          </a:ln>
          <a:effectLst/>
        </p:spPr>
        <p:txBody>
          <a:bodyPr vert="horz" wrap="non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171" name="矩形 170"/>
          <p:cNvSpPr/>
          <p:nvPr/>
        </p:nvSpPr>
        <p:spPr bwMode="auto">
          <a:xfrm>
            <a:off x="5856506" y="2287245"/>
            <a:ext cx="648072" cy="504056"/>
          </a:xfrm>
          <a:prstGeom prst="rect">
            <a:avLst/>
          </a:prstGeom>
          <a:noFill/>
          <a:ln w="28575" cap="flat" cmpd="sng" algn="ctr">
            <a:solidFill>
              <a:srgbClr val="C00000"/>
            </a:solidFill>
            <a:prstDash val="dash"/>
            <a:round/>
            <a:headEnd type="none" w="med" len="med"/>
            <a:tailEnd type="none" w="med" len="med"/>
          </a:ln>
          <a:effectLst/>
        </p:spPr>
        <p:txBody>
          <a:bodyPr vert="horz" wrap="non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172" name="矩形 171"/>
          <p:cNvSpPr/>
          <p:nvPr/>
        </p:nvSpPr>
        <p:spPr bwMode="auto">
          <a:xfrm>
            <a:off x="5868144" y="2791301"/>
            <a:ext cx="648072" cy="504056"/>
          </a:xfrm>
          <a:prstGeom prst="rect">
            <a:avLst/>
          </a:prstGeom>
          <a:noFill/>
          <a:ln w="28575" cap="flat" cmpd="sng" algn="ctr">
            <a:solidFill>
              <a:srgbClr val="C00000"/>
            </a:solidFill>
            <a:prstDash val="dash"/>
            <a:round/>
            <a:headEnd type="none" w="med" len="med"/>
            <a:tailEnd type="none" w="med" len="med"/>
          </a:ln>
          <a:effectLst/>
        </p:spPr>
        <p:txBody>
          <a:bodyPr vert="horz" wrap="non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3" name="TextBox 2"/>
          <p:cNvSpPr txBox="1"/>
          <p:nvPr/>
        </p:nvSpPr>
        <p:spPr>
          <a:xfrm>
            <a:off x="4479509" y="5719981"/>
            <a:ext cx="4312399" cy="523220"/>
          </a:xfrm>
          <a:prstGeom prst="rect">
            <a:avLst/>
          </a:prstGeom>
          <a:noFill/>
        </p:spPr>
        <p:txBody>
          <a:bodyPr wrap="none" rtlCol="0">
            <a:spAutoFit/>
          </a:bodyPr>
          <a:lstStyle/>
          <a:p>
            <a:r>
              <a:rPr lang="en-US" altLang="zh-CN" sz="2800" dirty="0">
                <a:solidFill>
                  <a:srgbClr val="C00000"/>
                </a:solidFill>
              </a:rPr>
              <a:t>{x</a:t>
            </a:r>
            <a:r>
              <a:rPr lang="en-US" altLang="zh-CN" sz="2800" baseline="-25000" dirty="0">
                <a:solidFill>
                  <a:srgbClr val="C00000"/>
                </a:solidFill>
              </a:rPr>
              <a:t>1</a:t>
            </a:r>
            <a:r>
              <a:rPr lang="en-US" altLang="zh-CN" sz="2800" dirty="0">
                <a:solidFill>
                  <a:srgbClr val="C00000"/>
                </a:solidFill>
              </a:rPr>
              <a:t>,x</a:t>
            </a:r>
            <a:r>
              <a:rPr lang="en-US" altLang="zh-CN" sz="2800" baseline="-25000" dirty="0">
                <a:solidFill>
                  <a:srgbClr val="C00000"/>
                </a:solidFill>
              </a:rPr>
              <a:t>2</a:t>
            </a:r>
            <a:r>
              <a:rPr lang="en-US" altLang="zh-CN" sz="2800" dirty="0">
                <a:solidFill>
                  <a:srgbClr val="C00000"/>
                </a:solidFill>
              </a:rPr>
              <a:t>,x</a:t>
            </a:r>
            <a:r>
              <a:rPr lang="en-US" altLang="zh-CN" sz="2800" baseline="-25000" dirty="0">
                <a:solidFill>
                  <a:srgbClr val="C00000"/>
                </a:solidFill>
              </a:rPr>
              <a:t>3</a:t>
            </a:r>
            <a:r>
              <a:rPr lang="en-US" altLang="zh-CN" sz="2800" dirty="0">
                <a:solidFill>
                  <a:srgbClr val="C00000"/>
                </a:solidFill>
              </a:rPr>
              <a:t>,x</a:t>
            </a:r>
            <a:r>
              <a:rPr lang="en-US" altLang="zh-CN" sz="2800" baseline="-25000" dirty="0">
                <a:solidFill>
                  <a:srgbClr val="C00000"/>
                </a:solidFill>
              </a:rPr>
              <a:t>4</a:t>
            </a:r>
            <a:r>
              <a:rPr lang="en-US" altLang="zh-CN" sz="2800" dirty="0">
                <a:solidFill>
                  <a:srgbClr val="C00000"/>
                </a:solidFill>
              </a:rPr>
              <a:t>,x</a:t>
            </a:r>
            <a:r>
              <a:rPr lang="en-US" altLang="zh-CN" sz="2800" baseline="-25000" dirty="0">
                <a:solidFill>
                  <a:srgbClr val="C00000"/>
                </a:solidFill>
              </a:rPr>
              <a:t>5</a:t>
            </a:r>
            <a:r>
              <a:rPr lang="en-US" altLang="zh-CN" sz="2800" dirty="0">
                <a:solidFill>
                  <a:srgbClr val="C00000"/>
                </a:solidFill>
              </a:rPr>
              <a:t>}={1,1,0,0,1}</a:t>
            </a:r>
            <a:endParaRPr lang="zh-CN" altLang="en-US" sz="2800" dirty="0">
              <a:solidFill>
                <a:srgbClr val="C00000"/>
              </a:solidFill>
            </a:endParaRPr>
          </a:p>
        </p:txBody>
      </p:sp>
      <p:graphicFrame>
        <p:nvGraphicFramePr>
          <p:cNvPr id="90113" name="Object 1"/>
          <p:cNvGraphicFramePr>
            <a:graphicFrameLocks noChangeAspect="1"/>
          </p:cNvGraphicFramePr>
          <p:nvPr/>
        </p:nvGraphicFramePr>
        <p:xfrm>
          <a:off x="571472" y="3286124"/>
          <a:ext cx="8305800" cy="1130300"/>
        </p:xfrm>
        <a:graphic>
          <a:graphicData uri="http://schemas.openxmlformats.org/presentationml/2006/ole">
            <mc:AlternateContent xmlns:mc="http://schemas.openxmlformats.org/markup-compatibility/2006">
              <mc:Choice xmlns:v="urn:schemas-microsoft-com:vml" Requires="v">
                <p:oleObj spid="_x0000_s90119" name="Equation" r:id="rId2" imgW="3683000" imgH="482600" progId="Equation.3">
                  <p:embed/>
                </p:oleObj>
              </mc:Choice>
              <mc:Fallback>
                <p:oleObj name="Equation" r:id="rId2" imgW="3683000" imgH="4826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72" y="3286124"/>
                        <a:ext cx="8305800" cy="1130300"/>
                      </a:xfrm>
                      <a:prstGeom prst="rect">
                        <a:avLst/>
                      </a:prstGeom>
                      <a:solidFill>
                        <a:srgbClr val="99CCFF"/>
                      </a:solidFill>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90113"/>
                                        </p:tgtEl>
                                      </p:cBhvr>
                                    </p:animEffect>
                                    <p:set>
                                      <p:cBhvr>
                                        <p:cTn id="35" dur="1" fill="hold">
                                          <p:stCondLst>
                                            <p:cond delay="499"/>
                                          </p:stCondLst>
                                        </p:cTn>
                                        <p:tgtEl>
                                          <p:spTgt spid="9011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nimBg="1"/>
      <p:bldP spid="2" grpId="0" bldLvl="0" animBg="1"/>
      <p:bldP spid="169" grpId="0" bldLvl="0" animBg="1"/>
      <p:bldP spid="170" grpId="0" bldLvl="0" animBg="1"/>
      <p:bldP spid="171" grpId="0" bldLvl="0" animBg="1"/>
      <p:bldP spid="172" grpId="0" bldLvl="0" animBg="1"/>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nvSpPr>
        <p:spPr bwMode="auto">
          <a:xfrm>
            <a:off x="606425" y="1368425"/>
            <a:ext cx="81661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Font typeface="Wingdings" panose="05000000000000000000" pitchFamily="2" charset="2"/>
              <a:buChar char="Ø"/>
            </a:pPr>
            <a:r>
              <a:rPr lang="zh-CN" altLang="en-US" sz="2800" b="0" dirty="0">
                <a:solidFill>
                  <a:schemeClr val="tx1"/>
                </a:solidFill>
                <a:latin typeface="华文新魏" panose="02010800040101010101" pitchFamily="2" charset="-122"/>
                <a:ea typeface="华文新魏" panose="02010800040101010101" pitchFamily="2" charset="-122"/>
              </a:rPr>
              <a:t>计算复杂性分析</a:t>
            </a:r>
            <a:r>
              <a:rPr lang="zh-CN" altLang="en-US" sz="2800" dirty="0">
                <a:solidFill>
                  <a:schemeClr val="tx1"/>
                </a:solidFill>
                <a:latin typeface="华文新魏" panose="02010800040101010101" pitchFamily="2" charset="-122"/>
                <a:ea typeface="华文新魏" panose="02010800040101010101" pitchFamily="2" charset="-122"/>
              </a:rPr>
              <a:t>：</a:t>
            </a:r>
            <a:endParaRPr lang="zh-CN" altLang="en-US" sz="2800" dirty="0">
              <a:solidFill>
                <a:schemeClr val="tx1"/>
              </a:solidFill>
              <a:latin typeface="华文新魏" panose="02010800040101010101" pitchFamily="2" charset="-122"/>
              <a:ea typeface="华文新魏" panose="02010800040101010101" pitchFamily="2" charset="-122"/>
            </a:endParaRPr>
          </a:p>
          <a:p>
            <a:pPr marL="342900" indent="-342900">
              <a:lnSpc>
                <a:spcPct val="80000"/>
              </a:lnSpc>
              <a:spcBef>
                <a:spcPct val="20000"/>
              </a:spcBef>
              <a:buClr>
                <a:schemeClr val="tx2"/>
              </a:buClr>
              <a:buFont typeface="Wingdings" panose="05000000000000000000" pitchFamily="2" charset="2"/>
              <a:buNone/>
            </a:pPr>
            <a:r>
              <a:rPr lang="zh-CN" altLang="en-US" sz="2800" b="0" dirty="0">
                <a:solidFill>
                  <a:schemeClr val="tx1"/>
                </a:solidFill>
                <a:latin typeface="华文新魏" panose="02010800040101010101" pitchFamily="2" charset="-122"/>
                <a:ea typeface="华文新魏" panose="02010800040101010101" pitchFamily="2" charset="-122"/>
              </a:rPr>
              <a:t>        从</a:t>
            </a:r>
            <a:r>
              <a:rPr lang="zh-CN" altLang="en-US" sz="2800" b="0" dirty="0">
                <a:solidFill>
                  <a:schemeClr val="tx1"/>
                </a:solidFill>
                <a:latin typeface="宋体" panose="02010600030101010101" pitchFamily="2" charset="-122"/>
                <a:ea typeface="华文新魏" panose="02010800040101010101" pitchFamily="2" charset="-122"/>
              </a:rPr>
              <a:t>下表中，易知算法</a:t>
            </a:r>
            <a:r>
              <a:rPr lang="zh-CN" altLang="en-US" sz="2800" b="0" dirty="0">
                <a:solidFill>
                  <a:schemeClr val="tx1"/>
                </a:solidFill>
                <a:latin typeface="Comic Sans MS" panose="030F0702030302020204" pitchFamily="66" charset="0"/>
                <a:ea typeface="华文新魏" panose="02010800040101010101" pitchFamily="2" charset="-122"/>
              </a:rPr>
              <a:t>knapsa</a:t>
            </a:r>
            <a:r>
              <a:rPr lang="zh-CN" altLang="en-US" sz="2800" b="0" dirty="0">
                <a:solidFill>
                  <a:schemeClr val="tx1"/>
                </a:solidFill>
                <a:latin typeface="Comic Sans MS" panose="030F0702030302020204" pitchFamily="66" charset="0"/>
                <a:ea typeface="华文新魏" panose="02010800040101010101" pitchFamily="2" charset="-122"/>
                <a:sym typeface="Arial" panose="020B0604020202020204" pitchFamily="34" charset="0"/>
              </a:rPr>
              <a:t>ck需要O(nc）计算时间，traceback需要O(n)计算时间</a:t>
            </a:r>
            <a:r>
              <a:rPr lang="zh-CN" altLang="en-US" sz="2800" b="0" dirty="0">
                <a:solidFill>
                  <a:schemeClr val="tx1"/>
                </a:solidFill>
                <a:latin typeface="宋体" panose="02010600030101010101" pitchFamily="2" charset="-122"/>
                <a:ea typeface="华文新魏" panose="02010800040101010101" pitchFamily="2" charset="-122"/>
              </a:rPr>
              <a:t>。</a:t>
            </a:r>
            <a:endParaRPr lang="zh-CN" altLang="en-US" sz="2800" b="0" dirty="0">
              <a:solidFill>
                <a:schemeClr val="tx1"/>
              </a:solidFill>
              <a:latin typeface="Comic Sans MS" panose="030F0702030302020204" pitchFamily="66" charset="0"/>
              <a:ea typeface="华文新魏" panose="02010800040101010101" pitchFamily="2" charset="-122"/>
            </a:endParaRPr>
          </a:p>
        </p:txBody>
      </p:sp>
      <p:pic>
        <p:nvPicPr>
          <p:cNvPr id="2458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0125" y="2870200"/>
            <a:ext cx="7496175" cy="311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Line 5"/>
          <p:cNvSpPr>
            <a:spLocks noChangeShapeType="1"/>
          </p:cNvSpPr>
          <p:nvPr/>
        </p:nvSpPr>
        <p:spPr bwMode="auto">
          <a:xfrm>
            <a:off x="2924175" y="5375275"/>
            <a:ext cx="1647825"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4582" name="Line 6"/>
          <p:cNvSpPr>
            <a:spLocks noChangeShapeType="1"/>
          </p:cNvSpPr>
          <p:nvPr/>
        </p:nvSpPr>
        <p:spPr bwMode="auto">
          <a:xfrm>
            <a:off x="4930775" y="5375275"/>
            <a:ext cx="2711450"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4583" name="Line 7"/>
          <p:cNvSpPr>
            <a:spLocks noChangeShapeType="1"/>
          </p:cNvSpPr>
          <p:nvPr/>
        </p:nvSpPr>
        <p:spPr bwMode="auto">
          <a:xfrm flipV="1">
            <a:off x="7886700" y="5375275"/>
            <a:ext cx="400050" cy="3175"/>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9" name="标题 1"/>
          <p:cNvSpPr txBox="1"/>
          <p:nvPr/>
        </p:nvSpPr>
        <p:spPr>
          <a:xfrm>
            <a:off x="685800" y="609600"/>
            <a:ext cx="7772400" cy="1143000"/>
          </a:xfrm>
          <a:prstGeom prst="rect">
            <a:avLst/>
          </a:prstGeom>
        </p:spPr>
        <p:txBody>
          <a:bodyPr/>
          <a:lst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2pPr>
            <a:lvl3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3pPr>
            <a:lvl4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4pPr>
            <a:lvl5pPr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charset="0"/>
                <a:ea typeface="宋体" panose="02010600030101010101" pitchFamily="2" charset="-122"/>
              </a:defRPr>
            </a:lvl9pPr>
          </a:lstStyle>
          <a:p>
            <a:r>
              <a:rPr lang="en-US" altLang="zh-CN" dirty="0"/>
              <a:t>0-1</a:t>
            </a:r>
            <a:r>
              <a:rPr lang="zh-CN" altLang="en-US" dirty="0"/>
              <a:t>背包问题</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4582"/>
                                        </p:tgtEl>
                                        <p:attrNameLst>
                                          <p:attrName>style.visibility</p:attrName>
                                        </p:attrNameLst>
                                      </p:cBhvr>
                                      <p:to>
                                        <p:strVal val="visible"/>
                                      </p:to>
                                    </p:set>
                                    <p:anim calcmode="lin" valueType="num">
                                      <p:cBhvr>
                                        <p:cTn id="13" dur="500" fill="hold"/>
                                        <p:tgtEl>
                                          <p:spTgt spid="24582"/>
                                        </p:tgtEl>
                                        <p:attrNameLst>
                                          <p:attrName>ppt_w</p:attrName>
                                        </p:attrNameLst>
                                      </p:cBhvr>
                                      <p:tavLst>
                                        <p:tav tm="0">
                                          <p:val>
                                            <p:fltVal val="0"/>
                                          </p:val>
                                        </p:tav>
                                        <p:tav tm="100000">
                                          <p:val>
                                            <p:strVal val="#ppt_w"/>
                                          </p:val>
                                        </p:tav>
                                      </p:tavLst>
                                    </p:anim>
                                    <p:anim calcmode="lin" valueType="num">
                                      <p:cBhvr>
                                        <p:cTn id="14" dur="500" fill="hold"/>
                                        <p:tgtEl>
                                          <p:spTgt spid="2458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4583"/>
                                        </p:tgtEl>
                                        <p:attrNameLst>
                                          <p:attrName>style.visibility</p:attrName>
                                        </p:attrNameLst>
                                      </p:cBhvr>
                                      <p:to>
                                        <p:strVal val="visible"/>
                                      </p:to>
                                    </p:set>
                                    <p:anim calcmode="lin" valueType="num">
                                      <p:cBhvr>
                                        <p:cTn id="19" dur="500" fill="hold"/>
                                        <p:tgtEl>
                                          <p:spTgt spid="24583"/>
                                        </p:tgtEl>
                                        <p:attrNameLst>
                                          <p:attrName>ppt_w</p:attrName>
                                        </p:attrNameLst>
                                      </p:cBhvr>
                                      <p:tavLst>
                                        <p:tav tm="0">
                                          <p:val>
                                            <p:fltVal val="0"/>
                                          </p:val>
                                        </p:tav>
                                        <p:tav tm="100000">
                                          <p:val>
                                            <p:strVal val="#ppt_w"/>
                                          </p:val>
                                        </p:tav>
                                      </p:tavLst>
                                    </p:anim>
                                    <p:anim calcmode="lin" valueType="num">
                                      <p:cBhvr>
                                        <p:cTn id="20" dur="500" fill="hold"/>
                                        <p:tgtEl>
                                          <p:spTgt spid="245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582" grpId="0" animBg="1"/>
      <p:bldP spid="2458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43DA1D5-AECF-4893-86A0-E52FBF5E5351}" type="slidenum">
              <a:rPr lang="en-US" altLang="zh-CN"/>
            </a:fld>
            <a:endParaRPr lang="en-US" altLang="zh-CN"/>
          </a:p>
        </p:txBody>
      </p:sp>
      <p:sp>
        <p:nvSpPr>
          <p:cNvPr id="3074" name="Rectangle 2"/>
          <p:cNvSpPr>
            <a:spLocks noGrp="1" noChangeArrowheads="1"/>
          </p:cNvSpPr>
          <p:nvPr>
            <p:ph type="body" idx="1"/>
          </p:nvPr>
        </p:nvSpPr>
        <p:spPr>
          <a:xfrm>
            <a:off x="179388" y="1917278"/>
            <a:ext cx="8748712" cy="4464050"/>
          </a:xfrm>
          <a:solidFill>
            <a:schemeClr val="bg1"/>
          </a:solidFill>
          <a:ln w="28575">
            <a:solidFill>
              <a:schemeClr val="tx1"/>
            </a:solidFill>
            <a:miter lim="800000"/>
          </a:ln>
        </p:spPr>
        <p:txBody>
          <a:bodyPr/>
          <a:lstStyle/>
          <a:p>
            <a:pPr>
              <a:buFontTx/>
              <a:buNone/>
            </a:pPr>
            <a:r>
              <a:rPr lang="zh-CN" altLang="en-US" sz="2800" b="1" dirty="0"/>
              <a:t>是一棵空树或者满足以下的性质：</a:t>
            </a:r>
            <a:endParaRPr lang="zh-CN" altLang="en-US" sz="2800" b="1" dirty="0"/>
          </a:p>
          <a:p>
            <a:pPr>
              <a:buFontTx/>
              <a:buBlip>
                <a:blip r:embed="rId1"/>
              </a:buBlip>
            </a:pPr>
            <a:r>
              <a:rPr lang="zh-CN" altLang="en-US" sz="2800" b="1" dirty="0"/>
              <a:t>每个结点作为搜索对象，它的关键字是</a:t>
            </a:r>
            <a:r>
              <a:rPr lang="zh-CN" altLang="en-US" sz="2800" b="1" dirty="0">
                <a:solidFill>
                  <a:srgbClr val="C00000"/>
                </a:solidFill>
              </a:rPr>
              <a:t>互不相同</a:t>
            </a:r>
            <a:r>
              <a:rPr lang="zh-CN" altLang="en-US" sz="2800" b="1" dirty="0"/>
              <a:t>的。</a:t>
            </a:r>
            <a:endParaRPr lang="zh-CN" altLang="en-US" sz="2800" b="1" dirty="0"/>
          </a:p>
          <a:p>
            <a:pPr>
              <a:buFontTx/>
              <a:buBlip>
                <a:blip r:embed="rId1"/>
              </a:buBlip>
            </a:pPr>
            <a:r>
              <a:rPr lang="zh-CN" altLang="en-US" sz="2800" b="1" dirty="0"/>
              <a:t>对于树上的所有结点，如果它有</a:t>
            </a:r>
            <a:r>
              <a:rPr lang="zh-CN" altLang="en-US" sz="2800" b="1" dirty="0">
                <a:solidFill>
                  <a:srgbClr val="C00000"/>
                </a:solidFill>
                <a:effectLst>
                  <a:outerShdw blurRad="38100" dist="38100" dir="2700000" algn="tl">
                    <a:srgbClr val="C0C0C0"/>
                  </a:outerShdw>
                </a:effectLst>
              </a:rPr>
              <a:t>左子树</a:t>
            </a:r>
            <a:r>
              <a:rPr lang="zh-CN" altLang="en-US" sz="2800" b="1" dirty="0"/>
              <a:t>，那么左子树上所有结点的关键字都</a:t>
            </a:r>
            <a:r>
              <a:rPr lang="zh-CN" altLang="en-US" sz="2800" b="1" dirty="0">
                <a:solidFill>
                  <a:srgbClr val="990033"/>
                </a:solidFill>
              </a:rPr>
              <a:t>小于</a:t>
            </a:r>
            <a:r>
              <a:rPr lang="zh-CN" altLang="en-US" sz="2800" b="1" dirty="0"/>
              <a:t>该结点的关键字。</a:t>
            </a:r>
            <a:endParaRPr lang="zh-CN" altLang="en-US" sz="2800" b="1" dirty="0"/>
          </a:p>
          <a:p>
            <a:pPr>
              <a:buFontTx/>
              <a:buBlip>
                <a:blip r:embed="rId1"/>
              </a:buBlip>
            </a:pPr>
            <a:r>
              <a:rPr lang="zh-CN" altLang="en-US" sz="2800" b="1" dirty="0"/>
              <a:t>对于树上的所有结点，如果它有</a:t>
            </a:r>
            <a:r>
              <a:rPr lang="zh-CN" altLang="en-US" sz="2800" b="1" dirty="0">
                <a:solidFill>
                  <a:srgbClr val="C00000"/>
                </a:solidFill>
                <a:effectLst>
                  <a:outerShdw blurRad="38100" dist="38100" dir="2700000" algn="tl">
                    <a:srgbClr val="C0C0C0"/>
                  </a:outerShdw>
                </a:effectLst>
              </a:rPr>
              <a:t>右子树</a:t>
            </a:r>
            <a:r>
              <a:rPr lang="zh-CN" altLang="en-US" sz="2800" b="1" dirty="0"/>
              <a:t>，那么右子树上所有结点的关键字都</a:t>
            </a:r>
            <a:r>
              <a:rPr lang="zh-CN" altLang="en-US" sz="2800" b="1" dirty="0">
                <a:solidFill>
                  <a:srgbClr val="990033"/>
                </a:solidFill>
              </a:rPr>
              <a:t>大于</a:t>
            </a:r>
            <a:r>
              <a:rPr lang="zh-CN" altLang="en-US" sz="2800" b="1" dirty="0"/>
              <a:t>该结点的关键字。</a:t>
            </a:r>
            <a:endParaRPr lang="zh-CN" altLang="en-US" sz="2800" b="1" dirty="0"/>
          </a:p>
        </p:txBody>
      </p:sp>
      <p:sp>
        <p:nvSpPr>
          <p:cNvPr id="5" name="Rectangle 2"/>
          <p:cNvSpPr>
            <a:spLocks noGrp="1" noChangeArrowheads="1"/>
          </p:cNvSpPr>
          <p:nvPr>
            <p:ph type="title"/>
          </p:nvPr>
        </p:nvSpPr>
        <p:spPr>
          <a:xfrm>
            <a:off x="762000" y="269776"/>
            <a:ext cx="7772400" cy="1143000"/>
          </a:xfrm>
        </p:spPr>
        <p:txBody>
          <a:bodyPr/>
          <a:lstStyle/>
          <a:p>
            <a:r>
              <a:rPr lang="zh-CN" altLang="en-US" sz="4000" dirty="0">
                <a:effectLst>
                  <a:outerShdw blurRad="38100" dist="38100" dir="2700000" algn="tl">
                    <a:srgbClr val="C0C0C0"/>
                  </a:outerShdw>
                </a:effectLst>
                <a:ea typeface="黑体" panose="02010609060101010101" pitchFamily="2" charset="-122"/>
              </a:rPr>
              <a:t>最优二叉搜索树</a:t>
            </a:r>
            <a:endParaRPr lang="zh-CN" altLang="en-US" sz="4000" dirty="0">
              <a:effectLst>
                <a:outerShdw blurRad="38100" dist="38100" dir="2700000" algn="tl">
                  <a:srgbClr val="C0C0C0"/>
                </a:outerShdw>
              </a:effectLst>
              <a:ea typeface="黑体" panose="02010609060101010101" pitchFamily="2" charset="-122"/>
            </a:endParaRPr>
          </a:p>
        </p:txBody>
      </p:sp>
      <p:sp>
        <p:nvSpPr>
          <p:cNvPr id="6" name="Text Box 3"/>
          <p:cNvSpPr txBox="1">
            <a:spLocks noChangeArrowheads="1"/>
          </p:cNvSpPr>
          <p:nvPr/>
        </p:nvSpPr>
        <p:spPr bwMode="auto">
          <a:xfrm>
            <a:off x="250825" y="1268760"/>
            <a:ext cx="85169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r>
              <a:rPr lang="zh-CN" altLang="en-US" sz="3600" b="1" dirty="0">
                <a:solidFill>
                  <a:schemeClr val="tx1"/>
                </a:solidFill>
                <a:ea typeface="楷体_GB2312" pitchFamily="49" charset="-122"/>
              </a:rPr>
              <a:t>二叉搜索树</a:t>
            </a:r>
            <a:endParaRPr lang="zh-CN" altLang="en-US" sz="3600" b="1" dirty="0">
              <a:solidFill>
                <a:schemeClr val="tx1"/>
              </a:solidFill>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12"/>
          </p:nvPr>
        </p:nvSpPr>
        <p:spPr/>
        <p:txBody>
          <a:bodyPr/>
          <a:p>
            <a:fld id="{E1634FA0-8CA8-49E9-8142-6CBD37B8AABA}" type="slidenum">
              <a:rPr lang="zh-CN" altLang="en-US">
                <a:solidFill>
                  <a:srgbClr val="000000"/>
                </a:solidFill>
              </a:rPr>
            </a:fld>
            <a:endParaRPr lang="en-US" altLang="zh-CN">
              <a:solidFill>
                <a:srgbClr val="000000"/>
              </a:solidFill>
            </a:endParaRPr>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5"/>
          <p:cNvSpPr>
            <a:spLocks noGrp="1"/>
          </p:cNvSpPr>
          <p:nvPr>
            <p:ph type="sldNum" sz="quarter" idx="12"/>
          </p:nvPr>
        </p:nvSpPr>
        <p:spPr/>
        <p:txBody>
          <a:bodyPr/>
          <a:lstStyle/>
          <a:p>
            <a:fld id="{A720BFC6-1894-4464-81BE-0832AD7FE248}" type="slidenum">
              <a:rPr lang="en-US" altLang="zh-CN"/>
            </a:fld>
            <a:endParaRPr lang="en-US" altLang="zh-CN"/>
          </a:p>
        </p:txBody>
      </p:sp>
      <p:grpSp>
        <p:nvGrpSpPr>
          <p:cNvPr id="4098" name="Group 2"/>
          <p:cNvGrpSpPr/>
          <p:nvPr/>
        </p:nvGrpSpPr>
        <p:grpSpPr bwMode="auto">
          <a:xfrm>
            <a:off x="971600" y="458266"/>
            <a:ext cx="7364412" cy="3906838"/>
            <a:chOff x="690" y="72"/>
            <a:chExt cx="4639" cy="2461"/>
          </a:xfrm>
        </p:grpSpPr>
        <p:sp>
          <p:nvSpPr>
            <p:cNvPr id="4099" name="Oval 3"/>
            <p:cNvSpPr>
              <a:spLocks noChangeArrowheads="1"/>
            </p:cNvSpPr>
            <p:nvPr/>
          </p:nvSpPr>
          <p:spPr bwMode="auto">
            <a:xfrm>
              <a:off x="4241" y="1058"/>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 name="Oval 4"/>
            <p:cNvSpPr>
              <a:spLocks noChangeArrowheads="1"/>
            </p:cNvSpPr>
            <p:nvPr/>
          </p:nvSpPr>
          <p:spPr bwMode="auto">
            <a:xfrm>
              <a:off x="3923" y="1467"/>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 name="Oval 5"/>
            <p:cNvSpPr>
              <a:spLocks noChangeArrowheads="1"/>
            </p:cNvSpPr>
            <p:nvPr/>
          </p:nvSpPr>
          <p:spPr bwMode="auto">
            <a:xfrm>
              <a:off x="4694" y="1467"/>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 name="Oval 6"/>
            <p:cNvSpPr>
              <a:spLocks noChangeArrowheads="1"/>
            </p:cNvSpPr>
            <p:nvPr/>
          </p:nvSpPr>
          <p:spPr bwMode="auto">
            <a:xfrm>
              <a:off x="4195" y="1875"/>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3" name="Oval 7"/>
            <p:cNvSpPr>
              <a:spLocks noChangeArrowheads="1"/>
            </p:cNvSpPr>
            <p:nvPr/>
          </p:nvSpPr>
          <p:spPr bwMode="auto">
            <a:xfrm>
              <a:off x="3969" y="2328"/>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 name="Oval 8"/>
            <p:cNvSpPr>
              <a:spLocks noChangeArrowheads="1"/>
            </p:cNvSpPr>
            <p:nvPr/>
          </p:nvSpPr>
          <p:spPr bwMode="auto">
            <a:xfrm>
              <a:off x="4603" y="2284"/>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 name="Line 9"/>
            <p:cNvSpPr>
              <a:spLocks noChangeShapeType="1"/>
            </p:cNvSpPr>
            <p:nvPr/>
          </p:nvSpPr>
          <p:spPr bwMode="auto">
            <a:xfrm>
              <a:off x="1111" y="1058"/>
              <a:ext cx="318" cy="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 name="Line 10"/>
            <p:cNvSpPr>
              <a:spLocks noChangeShapeType="1"/>
            </p:cNvSpPr>
            <p:nvPr/>
          </p:nvSpPr>
          <p:spPr bwMode="auto">
            <a:xfrm flipH="1">
              <a:off x="1156" y="1467"/>
              <a:ext cx="273"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7" name="Line 11"/>
            <p:cNvSpPr>
              <a:spLocks noChangeShapeType="1"/>
            </p:cNvSpPr>
            <p:nvPr/>
          </p:nvSpPr>
          <p:spPr bwMode="auto">
            <a:xfrm>
              <a:off x="1519" y="1467"/>
              <a:ext cx="272"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8" name="Line 12"/>
            <p:cNvSpPr>
              <a:spLocks noChangeShapeType="1"/>
            </p:cNvSpPr>
            <p:nvPr/>
          </p:nvSpPr>
          <p:spPr bwMode="auto">
            <a:xfrm>
              <a:off x="1791" y="1966"/>
              <a:ext cx="182"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9" name="Line 13"/>
            <p:cNvSpPr>
              <a:spLocks noChangeShapeType="1"/>
            </p:cNvSpPr>
            <p:nvPr/>
          </p:nvSpPr>
          <p:spPr bwMode="auto">
            <a:xfrm>
              <a:off x="4332" y="1104"/>
              <a:ext cx="408"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0" name="Line 14"/>
            <p:cNvSpPr>
              <a:spLocks noChangeShapeType="1"/>
            </p:cNvSpPr>
            <p:nvPr/>
          </p:nvSpPr>
          <p:spPr bwMode="auto">
            <a:xfrm flipH="1">
              <a:off x="3696" y="1557"/>
              <a:ext cx="227"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1" name="Line 15"/>
            <p:cNvSpPr>
              <a:spLocks noChangeShapeType="1"/>
            </p:cNvSpPr>
            <p:nvPr/>
          </p:nvSpPr>
          <p:spPr bwMode="auto">
            <a:xfrm flipH="1">
              <a:off x="4014" y="1149"/>
              <a:ext cx="227"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2" name="Line 16"/>
            <p:cNvSpPr>
              <a:spLocks noChangeShapeType="1"/>
            </p:cNvSpPr>
            <p:nvPr/>
          </p:nvSpPr>
          <p:spPr bwMode="auto">
            <a:xfrm>
              <a:off x="3969" y="1557"/>
              <a:ext cx="226"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3" name="Line 17"/>
            <p:cNvSpPr>
              <a:spLocks noChangeShapeType="1"/>
            </p:cNvSpPr>
            <p:nvPr/>
          </p:nvSpPr>
          <p:spPr bwMode="auto">
            <a:xfrm flipH="1">
              <a:off x="3397" y="1966"/>
              <a:ext cx="227" cy="31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4" name="Line 18"/>
            <p:cNvSpPr>
              <a:spLocks noChangeShapeType="1"/>
            </p:cNvSpPr>
            <p:nvPr/>
          </p:nvSpPr>
          <p:spPr bwMode="auto">
            <a:xfrm>
              <a:off x="4286" y="1920"/>
              <a:ext cx="363" cy="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5" name="Line 19"/>
            <p:cNvSpPr>
              <a:spLocks noChangeShapeType="1"/>
            </p:cNvSpPr>
            <p:nvPr/>
          </p:nvSpPr>
          <p:spPr bwMode="auto">
            <a:xfrm flipH="1">
              <a:off x="4014" y="1966"/>
              <a:ext cx="181" cy="3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6" name="Oval 20"/>
            <p:cNvSpPr>
              <a:spLocks noChangeArrowheads="1"/>
            </p:cNvSpPr>
            <p:nvPr/>
          </p:nvSpPr>
          <p:spPr bwMode="auto">
            <a:xfrm>
              <a:off x="2654" y="333"/>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7" name="Oval 21"/>
            <p:cNvSpPr>
              <a:spLocks noChangeArrowheads="1"/>
            </p:cNvSpPr>
            <p:nvPr/>
          </p:nvSpPr>
          <p:spPr bwMode="auto">
            <a:xfrm>
              <a:off x="1021" y="1014"/>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8" name="Oval 22"/>
            <p:cNvSpPr>
              <a:spLocks noChangeArrowheads="1"/>
            </p:cNvSpPr>
            <p:nvPr/>
          </p:nvSpPr>
          <p:spPr bwMode="auto">
            <a:xfrm>
              <a:off x="1430" y="1421"/>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9" name="Oval 23"/>
            <p:cNvSpPr>
              <a:spLocks noChangeArrowheads="1"/>
            </p:cNvSpPr>
            <p:nvPr/>
          </p:nvSpPr>
          <p:spPr bwMode="auto">
            <a:xfrm>
              <a:off x="1066" y="1876"/>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0" name="Oval 24"/>
            <p:cNvSpPr>
              <a:spLocks noChangeArrowheads="1"/>
            </p:cNvSpPr>
            <p:nvPr/>
          </p:nvSpPr>
          <p:spPr bwMode="auto">
            <a:xfrm>
              <a:off x="1747" y="1875"/>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1" name="Oval 25"/>
            <p:cNvSpPr>
              <a:spLocks noChangeArrowheads="1"/>
            </p:cNvSpPr>
            <p:nvPr/>
          </p:nvSpPr>
          <p:spPr bwMode="auto">
            <a:xfrm>
              <a:off x="1974" y="2420"/>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2" name="Oval 26"/>
            <p:cNvSpPr>
              <a:spLocks noChangeArrowheads="1"/>
            </p:cNvSpPr>
            <p:nvPr/>
          </p:nvSpPr>
          <p:spPr bwMode="auto">
            <a:xfrm>
              <a:off x="3606" y="1875"/>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3" name="Oval 27"/>
            <p:cNvSpPr>
              <a:spLocks noChangeArrowheads="1"/>
            </p:cNvSpPr>
            <p:nvPr/>
          </p:nvSpPr>
          <p:spPr bwMode="auto">
            <a:xfrm>
              <a:off x="3334" y="2283"/>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4" name="Line 28"/>
            <p:cNvSpPr>
              <a:spLocks noChangeShapeType="1"/>
            </p:cNvSpPr>
            <p:nvPr/>
          </p:nvSpPr>
          <p:spPr bwMode="auto">
            <a:xfrm flipV="1">
              <a:off x="1112" y="423"/>
              <a:ext cx="1542" cy="5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5" name="Line 29"/>
            <p:cNvSpPr>
              <a:spLocks noChangeShapeType="1"/>
            </p:cNvSpPr>
            <p:nvPr/>
          </p:nvSpPr>
          <p:spPr bwMode="auto">
            <a:xfrm>
              <a:off x="2745" y="378"/>
              <a:ext cx="1542" cy="6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 name="Text Box 30"/>
            <p:cNvSpPr txBox="1">
              <a:spLocks noChangeArrowheads="1"/>
            </p:cNvSpPr>
            <p:nvPr/>
          </p:nvSpPr>
          <p:spPr bwMode="auto">
            <a:xfrm>
              <a:off x="2562" y="72"/>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rPr>
                <a:t>xal</a:t>
              </a:r>
              <a:endParaRPr lang="en-US" altLang="zh-CN" sz="2400">
                <a:latin typeface="Tahoma" panose="020B0604030504040204" pitchFamily="34" charset="0"/>
              </a:endParaRPr>
            </a:p>
          </p:txBody>
        </p:sp>
        <p:sp>
          <p:nvSpPr>
            <p:cNvPr id="4127" name="Text Box 31"/>
            <p:cNvSpPr txBox="1">
              <a:spLocks noChangeArrowheads="1"/>
            </p:cNvSpPr>
            <p:nvPr/>
          </p:nvSpPr>
          <p:spPr bwMode="auto">
            <a:xfrm>
              <a:off x="839" y="786"/>
              <a:ext cx="4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ahoma" panose="020B0604030504040204" pitchFamily="34" charset="0"/>
                </a:rPr>
                <a:t>wan</a:t>
              </a:r>
              <a:endParaRPr lang="en-US" altLang="zh-CN" sz="2400">
                <a:latin typeface="Tahoma" panose="020B0604030504040204" pitchFamily="34" charset="0"/>
              </a:endParaRPr>
            </a:p>
          </p:txBody>
        </p:sp>
        <p:sp>
          <p:nvSpPr>
            <p:cNvPr id="4128" name="Text Box 32"/>
            <p:cNvSpPr txBox="1">
              <a:spLocks noChangeArrowheads="1"/>
            </p:cNvSpPr>
            <p:nvPr/>
          </p:nvSpPr>
          <p:spPr bwMode="auto">
            <a:xfrm>
              <a:off x="1507" y="1248"/>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rPr>
                <a:t>wil</a:t>
              </a:r>
              <a:endParaRPr lang="en-US" altLang="zh-CN" sz="2400">
                <a:latin typeface="Tahoma" panose="020B0604030504040204" pitchFamily="34" charset="0"/>
              </a:endParaRPr>
            </a:p>
          </p:txBody>
        </p:sp>
        <p:sp>
          <p:nvSpPr>
            <p:cNvPr id="4129" name="Text Box 33"/>
            <p:cNvSpPr txBox="1">
              <a:spLocks noChangeArrowheads="1"/>
            </p:cNvSpPr>
            <p:nvPr/>
          </p:nvSpPr>
          <p:spPr bwMode="auto">
            <a:xfrm>
              <a:off x="690" y="1701"/>
              <a:ext cx="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rPr>
                <a:t>wen</a:t>
              </a:r>
              <a:endParaRPr lang="en-US" altLang="zh-CN" sz="2400">
                <a:latin typeface="Tahoma" panose="020B0604030504040204" pitchFamily="34" charset="0"/>
              </a:endParaRPr>
            </a:p>
          </p:txBody>
        </p:sp>
        <p:sp>
          <p:nvSpPr>
            <p:cNvPr id="4130" name="Text Box 34"/>
            <p:cNvSpPr txBox="1">
              <a:spLocks noChangeArrowheads="1"/>
            </p:cNvSpPr>
            <p:nvPr/>
          </p:nvSpPr>
          <p:spPr bwMode="auto">
            <a:xfrm>
              <a:off x="1869" y="1701"/>
              <a:ext cx="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rPr>
                <a:t>wim</a:t>
              </a:r>
              <a:endParaRPr lang="en-US" altLang="zh-CN" sz="2400">
                <a:latin typeface="Tahoma" panose="020B0604030504040204" pitchFamily="34" charset="0"/>
              </a:endParaRPr>
            </a:p>
          </p:txBody>
        </p:sp>
        <p:sp>
          <p:nvSpPr>
            <p:cNvPr id="4131" name="Text Box 35"/>
            <p:cNvSpPr txBox="1">
              <a:spLocks noChangeArrowheads="1"/>
            </p:cNvSpPr>
            <p:nvPr/>
          </p:nvSpPr>
          <p:spPr bwMode="auto">
            <a:xfrm>
              <a:off x="2096" y="2245"/>
              <a:ext cx="4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rPr>
                <a:t>wul</a:t>
              </a:r>
              <a:endParaRPr lang="en-US" altLang="zh-CN" sz="2400">
                <a:latin typeface="Tahoma" panose="020B0604030504040204" pitchFamily="34" charset="0"/>
              </a:endParaRPr>
            </a:p>
          </p:txBody>
        </p:sp>
        <p:sp>
          <p:nvSpPr>
            <p:cNvPr id="4132" name="Text Box 36"/>
            <p:cNvSpPr txBox="1">
              <a:spLocks noChangeArrowheads="1"/>
            </p:cNvSpPr>
            <p:nvPr/>
          </p:nvSpPr>
          <p:spPr bwMode="auto">
            <a:xfrm>
              <a:off x="4319" y="839"/>
              <a:ext cx="3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rPr>
                <a:t>zol</a:t>
              </a:r>
              <a:endParaRPr lang="en-US" altLang="zh-CN" sz="2400">
                <a:latin typeface="Tahoma" panose="020B0604030504040204" pitchFamily="34" charset="0"/>
              </a:endParaRPr>
            </a:p>
          </p:txBody>
        </p:sp>
        <p:sp>
          <p:nvSpPr>
            <p:cNvPr id="4133" name="Text Box 37"/>
            <p:cNvSpPr txBox="1">
              <a:spLocks noChangeArrowheads="1"/>
            </p:cNvSpPr>
            <p:nvPr/>
          </p:nvSpPr>
          <p:spPr bwMode="auto">
            <a:xfrm>
              <a:off x="3593" y="1293"/>
              <a:ext cx="3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rPr>
                <a:t>yo</a:t>
              </a:r>
              <a:endParaRPr lang="en-US" altLang="zh-CN" sz="2400">
                <a:latin typeface="Tahoma" panose="020B0604030504040204" pitchFamily="34" charset="0"/>
              </a:endParaRPr>
            </a:p>
          </p:txBody>
        </p:sp>
        <p:sp>
          <p:nvSpPr>
            <p:cNvPr id="4134" name="Text Box 38"/>
            <p:cNvSpPr txBox="1">
              <a:spLocks noChangeArrowheads="1"/>
            </p:cNvSpPr>
            <p:nvPr/>
          </p:nvSpPr>
          <p:spPr bwMode="auto">
            <a:xfrm>
              <a:off x="4863" y="1293"/>
              <a:ext cx="4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rPr>
                <a:t>zom</a:t>
              </a:r>
              <a:endParaRPr lang="en-US" altLang="zh-CN" sz="2400">
                <a:latin typeface="Tahoma" panose="020B0604030504040204" pitchFamily="34" charset="0"/>
              </a:endParaRPr>
            </a:p>
          </p:txBody>
        </p:sp>
        <p:sp>
          <p:nvSpPr>
            <p:cNvPr id="4135" name="Text Box 39"/>
            <p:cNvSpPr txBox="1">
              <a:spLocks noChangeArrowheads="1"/>
            </p:cNvSpPr>
            <p:nvPr/>
          </p:nvSpPr>
          <p:spPr bwMode="auto">
            <a:xfrm>
              <a:off x="3366" y="1656"/>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rPr>
                <a:t>xul</a:t>
              </a:r>
              <a:endParaRPr lang="en-US" altLang="zh-CN" sz="2400">
                <a:latin typeface="Tahoma" panose="020B0604030504040204" pitchFamily="34" charset="0"/>
              </a:endParaRPr>
            </a:p>
          </p:txBody>
        </p:sp>
        <p:sp>
          <p:nvSpPr>
            <p:cNvPr id="4136" name="Text Box 40"/>
            <p:cNvSpPr txBox="1">
              <a:spLocks noChangeArrowheads="1"/>
            </p:cNvSpPr>
            <p:nvPr/>
          </p:nvSpPr>
          <p:spPr bwMode="auto">
            <a:xfrm>
              <a:off x="3833" y="1829"/>
              <a:ext cx="38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Tahoma" panose="020B0604030504040204" pitchFamily="34" charset="0"/>
                </a:rPr>
                <a:t>yum</a:t>
              </a:r>
              <a:endParaRPr lang="en-US" altLang="zh-CN" sz="2400">
                <a:latin typeface="Tahoma" panose="020B0604030504040204" pitchFamily="34" charset="0"/>
              </a:endParaRPr>
            </a:p>
          </p:txBody>
        </p:sp>
        <p:sp>
          <p:nvSpPr>
            <p:cNvPr id="4137" name="Text Box 41"/>
            <p:cNvSpPr txBox="1">
              <a:spLocks noChangeArrowheads="1"/>
            </p:cNvSpPr>
            <p:nvPr/>
          </p:nvSpPr>
          <p:spPr bwMode="auto">
            <a:xfrm>
              <a:off x="3003" y="2155"/>
              <a:ext cx="4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rPr>
                <a:t>xem</a:t>
              </a:r>
              <a:endParaRPr lang="en-US" altLang="zh-CN" sz="2400">
                <a:latin typeface="Tahoma" panose="020B0604030504040204" pitchFamily="34" charset="0"/>
              </a:endParaRPr>
            </a:p>
          </p:txBody>
        </p:sp>
        <p:sp>
          <p:nvSpPr>
            <p:cNvPr id="4138" name="Text Box 42"/>
            <p:cNvSpPr txBox="1">
              <a:spLocks noChangeArrowheads="1"/>
            </p:cNvSpPr>
            <p:nvPr/>
          </p:nvSpPr>
          <p:spPr bwMode="auto">
            <a:xfrm>
              <a:off x="4047" y="2155"/>
              <a:ext cx="4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rPr>
                <a:t>yon</a:t>
              </a:r>
              <a:endParaRPr lang="en-US" altLang="zh-CN" sz="2400">
                <a:latin typeface="Tahoma" panose="020B0604030504040204" pitchFamily="34" charset="0"/>
              </a:endParaRPr>
            </a:p>
          </p:txBody>
        </p:sp>
        <p:sp>
          <p:nvSpPr>
            <p:cNvPr id="4139" name="Text Box 43"/>
            <p:cNvSpPr txBox="1">
              <a:spLocks noChangeArrowheads="1"/>
            </p:cNvSpPr>
            <p:nvPr/>
          </p:nvSpPr>
          <p:spPr bwMode="auto">
            <a:xfrm>
              <a:off x="4772" y="2109"/>
              <a:ext cx="2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rPr>
                <a:t>zi</a:t>
              </a:r>
              <a:endParaRPr lang="en-US" altLang="zh-CN" sz="2400">
                <a:latin typeface="Tahoma" panose="020B0604030504040204" pitchFamily="34" charset="0"/>
              </a:endParaRPr>
            </a:p>
          </p:txBody>
        </p:sp>
      </p:grpSp>
      <p:sp>
        <p:nvSpPr>
          <p:cNvPr id="4140" name="Rectangle 44"/>
          <p:cNvSpPr>
            <a:spLocks noGrp="1" noChangeArrowheads="1"/>
          </p:cNvSpPr>
          <p:nvPr>
            <p:ph type="body" idx="1"/>
          </p:nvPr>
        </p:nvSpPr>
        <p:spPr>
          <a:xfrm>
            <a:off x="467544" y="4293096"/>
            <a:ext cx="8487544" cy="2232620"/>
          </a:xfrm>
          <a:noFill/>
        </p:spPr>
        <p:txBody>
          <a:bodyPr/>
          <a:lstStyle/>
          <a:p>
            <a:pPr marL="0">
              <a:spcBef>
                <a:spcPts val="0"/>
              </a:spcBef>
              <a:buFontTx/>
              <a:buNone/>
            </a:pPr>
            <a:r>
              <a:rPr lang="zh-CN" altLang="en-US" sz="2800" b="1" dirty="0"/>
              <a:t>搜索过程：从根结点开始，如果根为空，则搜索不成功；否则使用待</a:t>
            </a:r>
            <a:r>
              <a:rPr lang="zh-CN" altLang="en-US" sz="2800" b="1" dirty="0">
                <a:solidFill>
                  <a:srgbClr val="C00000"/>
                </a:solidFill>
              </a:rPr>
              <a:t>搜索值与根结点比较</a:t>
            </a:r>
            <a:r>
              <a:rPr lang="zh-CN" altLang="en-US" sz="2800" b="1" dirty="0"/>
              <a:t>，如果待搜索值</a:t>
            </a:r>
            <a:r>
              <a:rPr lang="zh-CN" altLang="en-US" sz="2800" b="1" dirty="0">
                <a:solidFill>
                  <a:srgbClr val="C00000"/>
                </a:solidFill>
              </a:rPr>
              <a:t>等于</a:t>
            </a:r>
            <a:r>
              <a:rPr lang="zh-CN" altLang="en-US" sz="2800" b="1" dirty="0"/>
              <a:t>根结点关键字，则</a:t>
            </a:r>
            <a:r>
              <a:rPr lang="zh-CN" altLang="en-US" sz="2800" b="1" dirty="0">
                <a:solidFill>
                  <a:srgbClr val="C00000"/>
                </a:solidFill>
              </a:rPr>
              <a:t>搜索成功返回</a:t>
            </a:r>
            <a:r>
              <a:rPr lang="zh-CN" altLang="en-US" sz="2800" b="1" dirty="0"/>
              <a:t>，如果</a:t>
            </a:r>
            <a:r>
              <a:rPr lang="zh-CN" altLang="en-US" sz="2800" b="1" dirty="0">
                <a:solidFill>
                  <a:srgbClr val="C00000"/>
                </a:solidFill>
              </a:rPr>
              <a:t>小于</a:t>
            </a:r>
            <a:r>
              <a:rPr lang="zh-CN" altLang="en-US" sz="2800" b="1" dirty="0"/>
              <a:t>根结点，则</a:t>
            </a:r>
            <a:r>
              <a:rPr lang="zh-CN" altLang="en-US" sz="2800" b="1" dirty="0">
                <a:solidFill>
                  <a:srgbClr val="C00000"/>
                </a:solidFill>
              </a:rPr>
              <a:t>向左子树搜索</a:t>
            </a:r>
            <a:r>
              <a:rPr lang="zh-CN" altLang="en-US" sz="2800" b="1" dirty="0"/>
              <a:t>；如果</a:t>
            </a:r>
            <a:r>
              <a:rPr lang="zh-CN" altLang="en-US" sz="2800" b="1" dirty="0">
                <a:solidFill>
                  <a:srgbClr val="C00000"/>
                </a:solidFill>
              </a:rPr>
              <a:t>大于</a:t>
            </a:r>
            <a:r>
              <a:rPr lang="zh-CN" altLang="en-US" sz="2800" b="1" dirty="0"/>
              <a:t>根结点，则向右</a:t>
            </a:r>
            <a:r>
              <a:rPr lang="zh-CN" altLang="en-US" sz="2800" b="1" dirty="0">
                <a:solidFill>
                  <a:srgbClr val="C00000"/>
                </a:solidFill>
              </a:rPr>
              <a:t>子树搜索</a:t>
            </a:r>
            <a:r>
              <a:rPr lang="zh-CN" altLang="en-US" sz="2800" b="1" dirty="0"/>
              <a:t>。</a:t>
            </a:r>
            <a:endParaRPr lang="zh-CN" altLang="en-US" sz="2800" b="1" dirty="0"/>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fld id="{33F6F155-CA1F-4FD4-801D-46F8077BBF10}" type="slidenum">
              <a:rPr lang="en-US" altLang="zh-CN"/>
            </a:fld>
            <a:endParaRPr lang="en-US" altLang="zh-CN"/>
          </a:p>
        </p:txBody>
      </p:sp>
      <p:sp>
        <p:nvSpPr>
          <p:cNvPr id="31747" name="Rectangle 3"/>
          <p:cNvSpPr>
            <a:spLocks noGrp="1" noChangeArrowheads="1"/>
          </p:cNvSpPr>
          <p:nvPr>
            <p:ph type="body" idx="1"/>
          </p:nvPr>
        </p:nvSpPr>
        <p:spPr>
          <a:xfrm>
            <a:off x="323850" y="504205"/>
            <a:ext cx="8229600" cy="4525962"/>
          </a:xfrm>
        </p:spPr>
        <p:txBody>
          <a:bodyPr/>
          <a:lstStyle/>
          <a:p>
            <a:r>
              <a:rPr lang="zh-CN" altLang="en-US" sz="2800" b="1" dirty="0"/>
              <a:t>对于一个给定的关键字集合，可能有若干不同的二分检索树</a:t>
            </a:r>
            <a:endParaRPr lang="zh-CN" altLang="en-US" sz="2800" b="1" dirty="0"/>
          </a:p>
          <a:p>
            <a:r>
              <a:rPr lang="zh-CN" altLang="en-US" sz="2800" b="1" dirty="0"/>
              <a:t>如对保留字的子集</a:t>
            </a:r>
            <a:endParaRPr lang="zh-CN" altLang="en-US" sz="2800" b="1" dirty="0"/>
          </a:p>
          <a:p>
            <a:pPr>
              <a:buFontTx/>
              <a:buNone/>
            </a:pPr>
            <a:r>
              <a:rPr lang="zh-CN" altLang="en-US" sz="2800" b="1" dirty="0"/>
              <a:t>  </a:t>
            </a:r>
            <a:r>
              <a:rPr lang="en-US" altLang="zh-CN" sz="2800" b="1" dirty="0"/>
              <a:t>Name</a:t>
            </a:r>
            <a:r>
              <a:rPr lang="zh-CN" altLang="en-US" sz="2800" b="1" dirty="0">
                <a:sym typeface="Wingdings" panose="05000000000000000000" pitchFamily="2" charset="2"/>
              </a:rPr>
              <a:t>：  </a:t>
            </a:r>
            <a:r>
              <a:rPr lang="en-US" altLang="zh-CN" sz="2800" b="1" dirty="0">
                <a:sym typeface="Wingdings" panose="05000000000000000000" pitchFamily="2" charset="2"/>
              </a:rPr>
              <a:t>1           2           3           4           5</a:t>
            </a:r>
            <a:endParaRPr lang="en-US" altLang="zh-CN" sz="2800" b="1" dirty="0">
              <a:sym typeface="Wingdings" panose="05000000000000000000" pitchFamily="2" charset="2"/>
            </a:endParaRPr>
          </a:p>
          <a:p>
            <a:pPr>
              <a:buFontTx/>
              <a:buNone/>
            </a:pPr>
            <a:r>
              <a:rPr lang="en-US" altLang="zh-CN" sz="2800" b="1" dirty="0">
                <a:sym typeface="Wingdings" panose="05000000000000000000" pitchFamily="2" charset="2"/>
              </a:rPr>
              <a:t>                 for         if         loop     repeat   while</a:t>
            </a:r>
            <a:endParaRPr lang="en-US" altLang="zh-CN" sz="2800" b="1" dirty="0">
              <a:sym typeface="Wingdings" panose="05000000000000000000" pitchFamily="2" charset="2"/>
            </a:endParaRPr>
          </a:p>
          <a:p>
            <a:pPr>
              <a:buFontTx/>
              <a:buNone/>
            </a:pPr>
            <a:r>
              <a:rPr lang="zh-CN" altLang="en-US" sz="2800" b="1" dirty="0">
                <a:sym typeface="Wingdings" panose="05000000000000000000" pitchFamily="2" charset="2"/>
              </a:rPr>
              <a:t>的两棵二分检索树为</a:t>
            </a:r>
            <a:endParaRPr lang="zh-CN" altLang="en-US" sz="2800" b="1" dirty="0">
              <a:sym typeface="Wingdings" panose="05000000000000000000" pitchFamily="2" charset="2"/>
            </a:endParaRPr>
          </a:p>
          <a:p>
            <a:endParaRPr lang="en-US" altLang="zh-CN" sz="2800" b="1" dirty="0"/>
          </a:p>
        </p:txBody>
      </p:sp>
      <p:grpSp>
        <p:nvGrpSpPr>
          <p:cNvPr id="31748" name="Group 4"/>
          <p:cNvGrpSpPr/>
          <p:nvPr/>
        </p:nvGrpSpPr>
        <p:grpSpPr bwMode="auto">
          <a:xfrm>
            <a:off x="827088" y="3456955"/>
            <a:ext cx="8164512" cy="3203575"/>
            <a:chOff x="192" y="1152"/>
            <a:chExt cx="5424" cy="2998"/>
          </a:xfrm>
        </p:grpSpPr>
        <p:sp>
          <p:nvSpPr>
            <p:cNvPr id="31749" name="Oval 5"/>
            <p:cNvSpPr>
              <a:spLocks noChangeArrowheads="1"/>
            </p:cNvSpPr>
            <p:nvPr/>
          </p:nvSpPr>
          <p:spPr bwMode="auto">
            <a:xfrm>
              <a:off x="1152" y="1152"/>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if</a:t>
              </a:r>
              <a:endParaRPr kumimoji="1" lang="en-US" altLang="zh-CN" sz="2400">
                <a:latin typeface="Times New Roman" panose="02020603050405020304" charset="0"/>
              </a:endParaRPr>
            </a:p>
          </p:txBody>
        </p:sp>
        <p:sp>
          <p:nvSpPr>
            <p:cNvPr id="31750" name="Oval 6"/>
            <p:cNvSpPr>
              <a:spLocks noChangeArrowheads="1"/>
            </p:cNvSpPr>
            <p:nvPr/>
          </p:nvSpPr>
          <p:spPr bwMode="auto">
            <a:xfrm>
              <a:off x="336" y="2064"/>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for</a:t>
              </a:r>
              <a:endParaRPr kumimoji="1" lang="en-US" altLang="zh-CN" sz="2400">
                <a:latin typeface="Times New Roman" panose="02020603050405020304" charset="0"/>
              </a:endParaRPr>
            </a:p>
          </p:txBody>
        </p:sp>
        <p:sp>
          <p:nvSpPr>
            <p:cNvPr id="31751" name="Oval 7"/>
            <p:cNvSpPr>
              <a:spLocks noChangeArrowheads="1"/>
            </p:cNvSpPr>
            <p:nvPr/>
          </p:nvSpPr>
          <p:spPr bwMode="auto">
            <a:xfrm>
              <a:off x="1824" y="2016"/>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while</a:t>
              </a:r>
              <a:endParaRPr kumimoji="1" lang="en-US" altLang="zh-CN" sz="2400">
                <a:latin typeface="Times New Roman" panose="02020603050405020304" charset="0"/>
              </a:endParaRPr>
            </a:p>
          </p:txBody>
        </p:sp>
        <p:sp>
          <p:nvSpPr>
            <p:cNvPr id="31752" name="Oval 8"/>
            <p:cNvSpPr>
              <a:spLocks noChangeArrowheads="1"/>
            </p:cNvSpPr>
            <p:nvPr/>
          </p:nvSpPr>
          <p:spPr bwMode="auto">
            <a:xfrm>
              <a:off x="192" y="3456"/>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loop</a:t>
              </a:r>
              <a:endParaRPr kumimoji="1" lang="en-US" altLang="zh-CN" sz="2400">
                <a:latin typeface="Times New Roman" panose="02020603050405020304" charset="0"/>
              </a:endParaRPr>
            </a:p>
          </p:txBody>
        </p:sp>
        <p:sp>
          <p:nvSpPr>
            <p:cNvPr id="31753" name="Oval 9"/>
            <p:cNvSpPr>
              <a:spLocks noChangeArrowheads="1"/>
            </p:cNvSpPr>
            <p:nvPr/>
          </p:nvSpPr>
          <p:spPr bwMode="auto">
            <a:xfrm>
              <a:off x="1104" y="2880"/>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repeat</a:t>
              </a:r>
              <a:endParaRPr kumimoji="1" lang="en-US" altLang="zh-CN" sz="2400">
                <a:latin typeface="Times New Roman" panose="02020603050405020304" charset="0"/>
              </a:endParaRPr>
            </a:p>
          </p:txBody>
        </p:sp>
        <p:sp>
          <p:nvSpPr>
            <p:cNvPr id="31754" name="Line 10"/>
            <p:cNvSpPr>
              <a:spLocks noChangeShapeType="1"/>
            </p:cNvSpPr>
            <p:nvPr/>
          </p:nvSpPr>
          <p:spPr bwMode="auto">
            <a:xfrm flipH="1">
              <a:off x="768" y="1536"/>
              <a:ext cx="480" cy="52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5" name="Line 11"/>
            <p:cNvSpPr>
              <a:spLocks noChangeShapeType="1"/>
            </p:cNvSpPr>
            <p:nvPr/>
          </p:nvSpPr>
          <p:spPr bwMode="auto">
            <a:xfrm>
              <a:off x="1728" y="1536"/>
              <a:ext cx="384" cy="48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6" name="Line 12"/>
            <p:cNvSpPr>
              <a:spLocks noChangeShapeType="1"/>
            </p:cNvSpPr>
            <p:nvPr/>
          </p:nvSpPr>
          <p:spPr bwMode="auto">
            <a:xfrm flipH="1">
              <a:off x="1584" y="2448"/>
              <a:ext cx="432" cy="48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7" name="Line 13"/>
            <p:cNvSpPr>
              <a:spLocks noChangeShapeType="1"/>
            </p:cNvSpPr>
            <p:nvPr/>
          </p:nvSpPr>
          <p:spPr bwMode="auto">
            <a:xfrm flipH="1">
              <a:off x="720" y="3216"/>
              <a:ext cx="432"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8" name="Oval 14"/>
            <p:cNvSpPr>
              <a:spLocks noChangeArrowheads="1"/>
            </p:cNvSpPr>
            <p:nvPr/>
          </p:nvSpPr>
          <p:spPr bwMode="auto">
            <a:xfrm>
              <a:off x="3744" y="1248"/>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if</a:t>
              </a:r>
              <a:endParaRPr kumimoji="1" lang="en-US" altLang="zh-CN" sz="2400">
                <a:latin typeface="Times New Roman" panose="02020603050405020304" charset="0"/>
              </a:endParaRPr>
            </a:p>
          </p:txBody>
        </p:sp>
        <p:sp>
          <p:nvSpPr>
            <p:cNvPr id="31759" name="Oval 15"/>
            <p:cNvSpPr>
              <a:spLocks noChangeArrowheads="1"/>
            </p:cNvSpPr>
            <p:nvPr/>
          </p:nvSpPr>
          <p:spPr bwMode="auto">
            <a:xfrm>
              <a:off x="4944" y="3120"/>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while</a:t>
              </a:r>
              <a:endParaRPr kumimoji="1" lang="en-US" altLang="zh-CN" sz="2400">
                <a:latin typeface="Times New Roman" panose="02020603050405020304" charset="0"/>
              </a:endParaRPr>
            </a:p>
          </p:txBody>
        </p:sp>
        <p:sp>
          <p:nvSpPr>
            <p:cNvPr id="31760" name="Oval 16"/>
            <p:cNvSpPr>
              <a:spLocks noChangeArrowheads="1"/>
            </p:cNvSpPr>
            <p:nvPr/>
          </p:nvSpPr>
          <p:spPr bwMode="auto">
            <a:xfrm>
              <a:off x="3840" y="3120"/>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loop</a:t>
              </a:r>
              <a:endParaRPr kumimoji="1" lang="en-US" altLang="zh-CN" sz="2400">
                <a:latin typeface="Times New Roman" panose="02020603050405020304" charset="0"/>
              </a:endParaRPr>
            </a:p>
          </p:txBody>
        </p:sp>
        <p:sp>
          <p:nvSpPr>
            <p:cNvPr id="31761" name="Oval 17"/>
            <p:cNvSpPr>
              <a:spLocks noChangeArrowheads="1"/>
            </p:cNvSpPr>
            <p:nvPr/>
          </p:nvSpPr>
          <p:spPr bwMode="auto">
            <a:xfrm>
              <a:off x="4416" y="2016"/>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repeat</a:t>
              </a:r>
              <a:endParaRPr kumimoji="1" lang="en-US" altLang="zh-CN" sz="2400">
                <a:latin typeface="Times New Roman" panose="02020603050405020304" charset="0"/>
              </a:endParaRPr>
            </a:p>
          </p:txBody>
        </p:sp>
        <p:sp>
          <p:nvSpPr>
            <p:cNvPr id="31762" name="Oval 18"/>
            <p:cNvSpPr>
              <a:spLocks noChangeArrowheads="1"/>
            </p:cNvSpPr>
            <p:nvPr/>
          </p:nvSpPr>
          <p:spPr bwMode="auto">
            <a:xfrm>
              <a:off x="2976" y="2016"/>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for</a:t>
              </a:r>
              <a:endParaRPr kumimoji="1" lang="en-US" altLang="zh-CN" sz="2400">
                <a:latin typeface="Times New Roman" panose="02020603050405020304" charset="0"/>
              </a:endParaRPr>
            </a:p>
          </p:txBody>
        </p:sp>
        <p:sp>
          <p:nvSpPr>
            <p:cNvPr id="31763" name="Line 19"/>
            <p:cNvSpPr>
              <a:spLocks noChangeShapeType="1"/>
            </p:cNvSpPr>
            <p:nvPr/>
          </p:nvSpPr>
          <p:spPr bwMode="auto">
            <a:xfrm flipH="1">
              <a:off x="3444" y="1584"/>
              <a:ext cx="336" cy="43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4" name="Line 20"/>
            <p:cNvSpPr>
              <a:spLocks noChangeShapeType="1"/>
            </p:cNvSpPr>
            <p:nvPr/>
          </p:nvSpPr>
          <p:spPr bwMode="auto">
            <a:xfrm>
              <a:off x="4320" y="1632"/>
              <a:ext cx="384"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5" name="Line 21"/>
            <p:cNvSpPr>
              <a:spLocks noChangeShapeType="1"/>
            </p:cNvSpPr>
            <p:nvPr/>
          </p:nvSpPr>
          <p:spPr bwMode="auto">
            <a:xfrm flipH="1">
              <a:off x="4224" y="2448"/>
              <a:ext cx="480" cy="67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6" name="Line 22"/>
            <p:cNvSpPr>
              <a:spLocks noChangeShapeType="1"/>
            </p:cNvSpPr>
            <p:nvPr/>
          </p:nvSpPr>
          <p:spPr bwMode="auto">
            <a:xfrm>
              <a:off x="4944" y="2400"/>
              <a:ext cx="384" cy="72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7" name="Text Box 23"/>
            <p:cNvSpPr txBox="1">
              <a:spLocks noChangeArrowheads="1"/>
            </p:cNvSpPr>
            <p:nvPr/>
          </p:nvSpPr>
          <p:spPr bwMode="auto">
            <a:xfrm>
              <a:off x="1190" y="3675"/>
              <a:ext cx="223"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charset="0"/>
                </a:rPr>
                <a:t>a</a:t>
              </a:r>
              <a:endParaRPr kumimoji="1" lang="en-US" altLang="zh-CN" sz="2400" b="1">
                <a:latin typeface="Times New Roman" panose="02020603050405020304" charset="0"/>
              </a:endParaRPr>
            </a:p>
          </p:txBody>
        </p:sp>
        <p:sp>
          <p:nvSpPr>
            <p:cNvPr id="31768" name="Text Box 24"/>
            <p:cNvSpPr txBox="1">
              <a:spLocks noChangeArrowheads="1"/>
            </p:cNvSpPr>
            <p:nvPr/>
          </p:nvSpPr>
          <p:spPr bwMode="auto">
            <a:xfrm>
              <a:off x="4550" y="3722"/>
              <a:ext cx="235"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charset="0"/>
                </a:rPr>
                <a:t>b</a:t>
              </a:r>
              <a:endParaRPr kumimoji="1" lang="en-US" altLang="zh-CN" sz="2400" b="1">
                <a:latin typeface="Times New Roman" panose="02020603050405020304" charset="0"/>
              </a:endParaRPr>
            </a:p>
          </p:txBody>
        </p:sp>
      </p:grpSp>
      <p:sp>
        <p:nvSpPr>
          <p:cNvPr id="31769" name="AutoShape 25"/>
          <p:cNvSpPr>
            <a:spLocks noChangeArrowheads="1"/>
          </p:cNvSpPr>
          <p:nvPr/>
        </p:nvSpPr>
        <p:spPr bwMode="auto">
          <a:xfrm>
            <a:off x="3818950" y="1412776"/>
            <a:ext cx="3744913" cy="1296987"/>
          </a:xfrm>
          <a:prstGeom prst="cloudCallout">
            <a:avLst>
              <a:gd name="adj1" fmla="val -31633"/>
              <a:gd name="adj2" fmla="val 171000"/>
            </a:avLst>
          </a:pr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t>考虑</a:t>
            </a:r>
            <a:r>
              <a:rPr lang="en-US" altLang="zh-CN" sz="2000" b="1"/>
              <a:t>a</a:t>
            </a:r>
            <a:r>
              <a:rPr lang="zh-CN" altLang="en-US" sz="2000" b="1"/>
              <a:t>图和</a:t>
            </a:r>
            <a:r>
              <a:rPr lang="en-US" altLang="zh-CN" sz="2000" b="1"/>
              <a:t>b</a:t>
            </a:r>
            <a:r>
              <a:rPr lang="zh-CN" altLang="en-US" sz="2000" b="1"/>
              <a:t>图中最坏比较次数和平均比较次数</a:t>
            </a:r>
            <a:endParaRPr lang="zh-CN" altLang="en-US" sz="2000"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E0E043C1-2143-4E4C-9D65-C83BE99A0EE4}" type="slidenum">
              <a:rPr lang="en-US" altLang="zh-CN"/>
            </a:fld>
            <a:endParaRPr lang="en-US" altLang="zh-CN"/>
          </a:p>
        </p:txBody>
      </p:sp>
      <p:sp>
        <p:nvSpPr>
          <p:cNvPr id="32772" name="Rectangle 4"/>
          <p:cNvSpPr>
            <a:spLocks noChangeArrowheads="1"/>
          </p:cNvSpPr>
          <p:nvPr/>
        </p:nvSpPr>
        <p:spPr bwMode="auto">
          <a:xfrm>
            <a:off x="323850" y="3213100"/>
            <a:ext cx="8640763" cy="3241675"/>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FontTx/>
              <a:buChar char="•"/>
            </a:pPr>
            <a:r>
              <a:rPr lang="en-US" altLang="zh-CN" sz="2400"/>
              <a:t> </a:t>
            </a:r>
            <a:r>
              <a:rPr lang="zh-CN" altLang="en-US" sz="2800" b="1"/>
              <a:t>构造不同的二叉搜索树</a:t>
            </a:r>
            <a:r>
              <a:rPr kumimoji="1" lang="zh-CN" altLang="en-US" sz="2800" b="1"/>
              <a:t>就有不同的性能特征。</a:t>
            </a:r>
            <a:endParaRPr kumimoji="1" lang="zh-CN" altLang="en-US" sz="2800" b="1"/>
          </a:p>
          <a:p>
            <a:pPr>
              <a:buFontTx/>
              <a:buChar char="•"/>
            </a:pPr>
            <a:r>
              <a:rPr kumimoji="1" lang="zh-CN" altLang="en-US" sz="2800" b="1"/>
              <a:t> 二叉搜索树</a:t>
            </a:r>
            <a:r>
              <a:rPr kumimoji="1" lang="en-US" altLang="zh-CN" sz="2800" b="1">
                <a:solidFill>
                  <a:srgbClr val="FF0000"/>
                </a:solidFill>
              </a:rPr>
              <a:t>a</a:t>
            </a:r>
            <a:r>
              <a:rPr kumimoji="1" lang="zh-CN" altLang="en-US" sz="2800" b="1"/>
              <a:t>在</a:t>
            </a:r>
            <a:r>
              <a:rPr kumimoji="1" lang="zh-CN" altLang="en-US" sz="2800" b="1">
                <a:solidFill>
                  <a:srgbClr val="FF0000"/>
                </a:solidFill>
              </a:rPr>
              <a:t>最坏情况</a:t>
            </a:r>
            <a:r>
              <a:rPr kumimoji="1" lang="zh-CN" altLang="en-US" sz="2800" b="1"/>
              <a:t>下找一个标识符需要</a:t>
            </a:r>
            <a:r>
              <a:rPr kumimoji="1" lang="en-US" altLang="zh-CN" sz="2800" b="1">
                <a:solidFill>
                  <a:srgbClr val="FF0000"/>
                </a:solidFill>
              </a:rPr>
              <a:t>4</a:t>
            </a:r>
            <a:r>
              <a:rPr kumimoji="1" lang="zh-CN" altLang="en-US" sz="2800" b="1">
                <a:solidFill>
                  <a:srgbClr val="FF0000"/>
                </a:solidFill>
              </a:rPr>
              <a:t>次比较</a:t>
            </a:r>
            <a:r>
              <a:rPr kumimoji="1" lang="zh-CN" altLang="en-US" sz="2800" b="1"/>
              <a:t>，而</a:t>
            </a:r>
            <a:r>
              <a:rPr kumimoji="1" lang="en-US" altLang="zh-CN" sz="2800" b="1">
                <a:solidFill>
                  <a:srgbClr val="FF0000"/>
                </a:solidFill>
              </a:rPr>
              <a:t>b</a:t>
            </a:r>
            <a:r>
              <a:rPr kumimoji="1" lang="zh-CN" altLang="en-US" sz="2800" b="1"/>
              <a:t>表示的二分检索树最坏情况下只需</a:t>
            </a:r>
            <a:r>
              <a:rPr kumimoji="1" lang="en-US" altLang="zh-CN" sz="2800" b="1">
                <a:solidFill>
                  <a:srgbClr val="FF0000"/>
                </a:solidFill>
              </a:rPr>
              <a:t>3</a:t>
            </a:r>
            <a:r>
              <a:rPr kumimoji="1" lang="zh-CN" altLang="en-US" sz="2800" b="1">
                <a:solidFill>
                  <a:srgbClr val="FF0000"/>
                </a:solidFill>
              </a:rPr>
              <a:t>次比较</a:t>
            </a:r>
            <a:r>
              <a:rPr kumimoji="1" lang="zh-CN" altLang="en-US" sz="2800" b="1"/>
              <a:t>。</a:t>
            </a:r>
            <a:endParaRPr kumimoji="1" lang="zh-CN" altLang="en-US" sz="2800" b="1"/>
          </a:p>
          <a:p>
            <a:pPr>
              <a:buFontTx/>
              <a:buChar char="•"/>
            </a:pPr>
            <a:r>
              <a:rPr kumimoji="1" lang="zh-CN" altLang="en-US" sz="2800" b="1"/>
              <a:t> 假设只</a:t>
            </a:r>
            <a:r>
              <a:rPr kumimoji="1" lang="zh-CN" altLang="en-US" sz="2800" b="1">
                <a:solidFill>
                  <a:srgbClr val="FF0000"/>
                </a:solidFill>
              </a:rPr>
              <a:t>作成功的检索</a:t>
            </a:r>
            <a:r>
              <a:rPr kumimoji="1" lang="zh-CN" altLang="en-US" sz="2800" b="1"/>
              <a:t>并且</a:t>
            </a:r>
            <a:r>
              <a:rPr kumimoji="1" lang="zh-CN" altLang="en-US" sz="2800" b="1">
                <a:solidFill>
                  <a:srgbClr val="FF0000"/>
                </a:solidFill>
              </a:rPr>
              <a:t>检索每个标识符的概率相同</a:t>
            </a:r>
            <a:r>
              <a:rPr kumimoji="1" lang="zh-CN" altLang="en-US" sz="2800" b="1"/>
              <a:t>，则两棵二分检索树在平均情况下各需要</a:t>
            </a:r>
            <a:r>
              <a:rPr kumimoji="1" lang="en-US" altLang="zh-CN" sz="2800" b="1">
                <a:solidFill>
                  <a:srgbClr val="FF0000"/>
                </a:solidFill>
              </a:rPr>
              <a:t>12/5</a:t>
            </a:r>
            <a:r>
              <a:rPr kumimoji="1" lang="zh-CN" altLang="en-US" sz="2800" b="1"/>
              <a:t>和</a:t>
            </a:r>
            <a:r>
              <a:rPr kumimoji="1" lang="en-US" altLang="zh-CN" sz="2800" b="1">
                <a:solidFill>
                  <a:srgbClr val="FF0000"/>
                </a:solidFill>
              </a:rPr>
              <a:t>11/5</a:t>
            </a:r>
            <a:r>
              <a:rPr kumimoji="1" lang="zh-CN" altLang="en-US" sz="2800" b="1"/>
              <a:t>次比较。</a:t>
            </a:r>
            <a:endParaRPr kumimoji="1" lang="zh-CN" altLang="en-US" sz="2800" b="1"/>
          </a:p>
        </p:txBody>
      </p:sp>
      <p:grpSp>
        <p:nvGrpSpPr>
          <p:cNvPr id="32794" name="Group 26"/>
          <p:cNvGrpSpPr/>
          <p:nvPr/>
        </p:nvGrpSpPr>
        <p:grpSpPr bwMode="auto">
          <a:xfrm>
            <a:off x="1475060" y="668784"/>
            <a:ext cx="6337300" cy="2616200"/>
            <a:chOff x="192" y="1152"/>
            <a:chExt cx="5424" cy="3113"/>
          </a:xfrm>
        </p:grpSpPr>
        <p:sp>
          <p:nvSpPr>
            <p:cNvPr id="32795" name="Oval 27"/>
            <p:cNvSpPr>
              <a:spLocks noChangeArrowheads="1"/>
            </p:cNvSpPr>
            <p:nvPr/>
          </p:nvSpPr>
          <p:spPr bwMode="auto">
            <a:xfrm>
              <a:off x="1152" y="1152"/>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if</a:t>
              </a:r>
              <a:endParaRPr kumimoji="1" lang="en-US" altLang="zh-CN" sz="2400">
                <a:latin typeface="Times New Roman" panose="02020603050405020304" charset="0"/>
              </a:endParaRPr>
            </a:p>
          </p:txBody>
        </p:sp>
        <p:sp>
          <p:nvSpPr>
            <p:cNvPr id="32796" name="Oval 28"/>
            <p:cNvSpPr>
              <a:spLocks noChangeArrowheads="1"/>
            </p:cNvSpPr>
            <p:nvPr/>
          </p:nvSpPr>
          <p:spPr bwMode="auto">
            <a:xfrm>
              <a:off x="336" y="2064"/>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for</a:t>
              </a:r>
              <a:endParaRPr kumimoji="1" lang="en-US" altLang="zh-CN" sz="2400">
                <a:latin typeface="Times New Roman" panose="02020603050405020304" charset="0"/>
              </a:endParaRPr>
            </a:p>
          </p:txBody>
        </p:sp>
        <p:sp>
          <p:nvSpPr>
            <p:cNvPr id="32797" name="Oval 29"/>
            <p:cNvSpPr>
              <a:spLocks noChangeArrowheads="1"/>
            </p:cNvSpPr>
            <p:nvPr/>
          </p:nvSpPr>
          <p:spPr bwMode="auto">
            <a:xfrm>
              <a:off x="1824" y="2016"/>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while</a:t>
              </a:r>
              <a:endParaRPr kumimoji="1" lang="en-US" altLang="zh-CN" sz="2400">
                <a:latin typeface="Times New Roman" panose="02020603050405020304" charset="0"/>
              </a:endParaRPr>
            </a:p>
          </p:txBody>
        </p:sp>
        <p:sp>
          <p:nvSpPr>
            <p:cNvPr id="32798" name="Oval 30"/>
            <p:cNvSpPr>
              <a:spLocks noChangeArrowheads="1"/>
            </p:cNvSpPr>
            <p:nvPr/>
          </p:nvSpPr>
          <p:spPr bwMode="auto">
            <a:xfrm>
              <a:off x="192" y="3456"/>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loop</a:t>
              </a:r>
              <a:endParaRPr kumimoji="1" lang="en-US" altLang="zh-CN" sz="2400">
                <a:latin typeface="Times New Roman" panose="02020603050405020304" charset="0"/>
              </a:endParaRPr>
            </a:p>
          </p:txBody>
        </p:sp>
        <p:sp>
          <p:nvSpPr>
            <p:cNvPr id="32799" name="Oval 31"/>
            <p:cNvSpPr>
              <a:spLocks noChangeArrowheads="1"/>
            </p:cNvSpPr>
            <p:nvPr/>
          </p:nvSpPr>
          <p:spPr bwMode="auto">
            <a:xfrm>
              <a:off x="1104" y="2880"/>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repeat</a:t>
              </a:r>
              <a:endParaRPr kumimoji="1" lang="en-US" altLang="zh-CN" sz="2400">
                <a:latin typeface="Times New Roman" panose="02020603050405020304" charset="0"/>
              </a:endParaRPr>
            </a:p>
          </p:txBody>
        </p:sp>
        <p:sp>
          <p:nvSpPr>
            <p:cNvPr id="32800" name="Line 32"/>
            <p:cNvSpPr>
              <a:spLocks noChangeShapeType="1"/>
            </p:cNvSpPr>
            <p:nvPr/>
          </p:nvSpPr>
          <p:spPr bwMode="auto">
            <a:xfrm flipH="1">
              <a:off x="768" y="1536"/>
              <a:ext cx="480" cy="52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01" name="Line 33"/>
            <p:cNvSpPr>
              <a:spLocks noChangeShapeType="1"/>
            </p:cNvSpPr>
            <p:nvPr/>
          </p:nvSpPr>
          <p:spPr bwMode="auto">
            <a:xfrm>
              <a:off x="1728" y="1536"/>
              <a:ext cx="384" cy="48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02" name="Line 34"/>
            <p:cNvSpPr>
              <a:spLocks noChangeShapeType="1"/>
            </p:cNvSpPr>
            <p:nvPr/>
          </p:nvSpPr>
          <p:spPr bwMode="auto">
            <a:xfrm flipH="1">
              <a:off x="1584" y="2448"/>
              <a:ext cx="432" cy="48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03" name="Line 35"/>
            <p:cNvSpPr>
              <a:spLocks noChangeShapeType="1"/>
            </p:cNvSpPr>
            <p:nvPr/>
          </p:nvSpPr>
          <p:spPr bwMode="auto">
            <a:xfrm flipH="1">
              <a:off x="720" y="3216"/>
              <a:ext cx="432"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04" name="Oval 36"/>
            <p:cNvSpPr>
              <a:spLocks noChangeArrowheads="1"/>
            </p:cNvSpPr>
            <p:nvPr/>
          </p:nvSpPr>
          <p:spPr bwMode="auto">
            <a:xfrm>
              <a:off x="3744" y="1248"/>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if</a:t>
              </a:r>
              <a:endParaRPr kumimoji="1" lang="en-US" altLang="zh-CN" sz="2400">
                <a:latin typeface="Times New Roman" panose="02020603050405020304" charset="0"/>
              </a:endParaRPr>
            </a:p>
          </p:txBody>
        </p:sp>
        <p:sp>
          <p:nvSpPr>
            <p:cNvPr id="32805" name="Oval 37"/>
            <p:cNvSpPr>
              <a:spLocks noChangeArrowheads="1"/>
            </p:cNvSpPr>
            <p:nvPr/>
          </p:nvSpPr>
          <p:spPr bwMode="auto">
            <a:xfrm>
              <a:off x="4944" y="3120"/>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while</a:t>
              </a:r>
              <a:endParaRPr kumimoji="1" lang="en-US" altLang="zh-CN" sz="2400">
                <a:latin typeface="Times New Roman" panose="02020603050405020304" charset="0"/>
              </a:endParaRPr>
            </a:p>
          </p:txBody>
        </p:sp>
        <p:sp>
          <p:nvSpPr>
            <p:cNvPr id="32806" name="Oval 38"/>
            <p:cNvSpPr>
              <a:spLocks noChangeArrowheads="1"/>
            </p:cNvSpPr>
            <p:nvPr/>
          </p:nvSpPr>
          <p:spPr bwMode="auto">
            <a:xfrm>
              <a:off x="3840" y="3120"/>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loop</a:t>
              </a:r>
              <a:endParaRPr kumimoji="1" lang="en-US" altLang="zh-CN" sz="2400">
                <a:latin typeface="Times New Roman" panose="02020603050405020304" charset="0"/>
              </a:endParaRPr>
            </a:p>
          </p:txBody>
        </p:sp>
        <p:sp>
          <p:nvSpPr>
            <p:cNvPr id="32807" name="Oval 39"/>
            <p:cNvSpPr>
              <a:spLocks noChangeArrowheads="1"/>
            </p:cNvSpPr>
            <p:nvPr/>
          </p:nvSpPr>
          <p:spPr bwMode="auto">
            <a:xfrm>
              <a:off x="4416" y="2016"/>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repeat</a:t>
              </a:r>
              <a:endParaRPr kumimoji="1" lang="en-US" altLang="zh-CN" sz="2400">
                <a:latin typeface="Times New Roman" panose="02020603050405020304" charset="0"/>
              </a:endParaRPr>
            </a:p>
          </p:txBody>
        </p:sp>
        <p:sp>
          <p:nvSpPr>
            <p:cNvPr id="32808" name="Oval 40"/>
            <p:cNvSpPr>
              <a:spLocks noChangeArrowheads="1"/>
            </p:cNvSpPr>
            <p:nvPr/>
          </p:nvSpPr>
          <p:spPr bwMode="auto">
            <a:xfrm>
              <a:off x="2976" y="2016"/>
              <a:ext cx="672" cy="43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for</a:t>
              </a:r>
              <a:endParaRPr kumimoji="1" lang="en-US" altLang="zh-CN" sz="2400">
                <a:latin typeface="Times New Roman" panose="02020603050405020304" charset="0"/>
              </a:endParaRPr>
            </a:p>
          </p:txBody>
        </p:sp>
        <p:sp>
          <p:nvSpPr>
            <p:cNvPr id="32809" name="Line 41"/>
            <p:cNvSpPr>
              <a:spLocks noChangeShapeType="1"/>
            </p:cNvSpPr>
            <p:nvPr/>
          </p:nvSpPr>
          <p:spPr bwMode="auto">
            <a:xfrm flipH="1">
              <a:off x="3444" y="1584"/>
              <a:ext cx="336" cy="43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10" name="Line 42"/>
            <p:cNvSpPr>
              <a:spLocks noChangeShapeType="1"/>
            </p:cNvSpPr>
            <p:nvPr/>
          </p:nvSpPr>
          <p:spPr bwMode="auto">
            <a:xfrm>
              <a:off x="4320" y="1632"/>
              <a:ext cx="384"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11" name="Line 43"/>
            <p:cNvSpPr>
              <a:spLocks noChangeShapeType="1"/>
            </p:cNvSpPr>
            <p:nvPr/>
          </p:nvSpPr>
          <p:spPr bwMode="auto">
            <a:xfrm flipH="1">
              <a:off x="4224" y="2448"/>
              <a:ext cx="480" cy="67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12" name="Line 44"/>
            <p:cNvSpPr>
              <a:spLocks noChangeShapeType="1"/>
            </p:cNvSpPr>
            <p:nvPr/>
          </p:nvSpPr>
          <p:spPr bwMode="auto">
            <a:xfrm>
              <a:off x="4944" y="2400"/>
              <a:ext cx="384" cy="72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13" name="Text Box 45"/>
            <p:cNvSpPr txBox="1">
              <a:spLocks noChangeArrowheads="1"/>
            </p:cNvSpPr>
            <p:nvPr/>
          </p:nvSpPr>
          <p:spPr bwMode="auto">
            <a:xfrm>
              <a:off x="1191" y="3676"/>
              <a:ext cx="288"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charset="0"/>
                </a:rPr>
                <a:t>a</a:t>
              </a:r>
              <a:endParaRPr kumimoji="1" lang="en-US" altLang="zh-CN" sz="2400" b="1">
                <a:latin typeface="Times New Roman" panose="02020603050405020304" charset="0"/>
              </a:endParaRPr>
            </a:p>
          </p:txBody>
        </p:sp>
        <p:sp>
          <p:nvSpPr>
            <p:cNvPr id="32814" name="Text Box 46"/>
            <p:cNvSpPr txBox="1">
              <a:spLocks noChangeArrowheads="1"/>
            </p:cNvSpPr>
            <p:nvPr/>
          </p:nvSpPr>
          <p:spPr bwMode="auto">
            <a:xfrm>
              <a:off x="4549" y="3721"/>
              <a:ext cx="303"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charset="0"/>
                </a:rPr>
                <a:t>b</a:t>
              </a:r>
              <a:endParaRPr kumimoji="1" lang="en-US" altLang="zh-CN" sz="2400" b="1">
                <a:latin typeface="Times New Roman" panose="02020603050405020304" charset="0"/>
              </a:endParaRPr>
            </a:p>
          </p:txBody>
        </p:sp>
      </p:grpSp>
    </p:spTree>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85655B8-0D6C-413E-8812-D706750FD620}" type="slidenum">
              <a:rPr lang="en-US" altLang="zh-CN"/>
            </a:fld>
            <a:endParaRPr lang="en-US" altLang="zh-CN"/>
          </a:p>
        </p:txBody>
      </p:sp>
      <p:sp>
        <p:nvSpPr>
          <p:cNvPr id="33794" name="Rectangle 2"/>
          <p:cNvSpPr>
            <a:spLocks noGrp="1" noChangeArrowheads="1"/>
          </p:cNvSpPr>
          <p:nvPr>
            <p:ph type="title"/>
          </p:nvPr>
        </p:nvSpPr>
        <p:spPr/>
        <p:txBody>
          <a:bodyPr/>
          <a:lstStyle/>
          <a:p>
            <a:r>
              <a:rPr lang="en-US" altLang="zh-CN" b="1"/>
              <a:t>2</a:t>
            </a:r>
            <a:r>
              <a:rPr lang="zh-CN" altLang="en-US" b="1"/>
              <a:t>、最优二叉搜索树</a:t>
            </a:r>
            <a:endParaRPr lang="zh-CN" altLang="en-US" b="1"/>
          </a:p>
        </p:txBody>
      </p:sp>
      <p:sp>
        <p:nvSpPr>
          <p:cNvPr id="33796" name="Rectangle 4"/>
          <p:cNvSpPr>
            <a:spLocks noChangeArrowheads="1"/>
          </p:cNvSpPr>
          <p:nvPr/>
        </p:nvSpPr>
        <p:spPr bwMode="auto">
          <a:xfrm>
            <a:off x="179388" y="1745704"/>
            <a:ext cx="8964612"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pPr>
            <a:r>
              <a:rPr lang="zh-CN" altLang="en-US" sz="3200" b="1" dirty="0"/>
              <a:t>存在的两个问题</a:t>
            </a:r>
            <a:endParaRPr lang="zh-CN" altLang="en-US" sz="3200" b="1" dirty="0"/>
          </a:p>
          <a:p>
            <a:pPr marL="342900" indent="-342900">
              <a:lnSpc>
                <a:spcPct val="120000"/>
              </a:lnSpc>
              <a:spcBef>
                <a:spcPct val="20000"/>
              </a:spcBef>
            </a:pPr>
            <a:r>
              <a:rPr lang="en-US" altLang="zh-CN" sz="3200" b="1" dirty="0"/>
              <a:t>1 </a:t>
            </a:r>
            <a:r>
              <a:rPr lang="zh-CN" altLang="en-US" sz="3200" b="1" dirty="0"/>
              <a:t>在实际中也会遇到</a:t>
            </a:r>
            <a:r>
              <a:rPr lang="zh-CN" altLang="en-US" sz="3200" b="1" dirty="0">
                <a:solidFill>
                  <a:srgbClr val="FF0000"/>
                </a:solidFill>
              </a:rPr>
              <a:t>不成功</a:t>
            </a:r>
            <a:r>
              <a:rPr lang="zh-CN" altLang="en-US" sz="3200" b="1" dirty="0"/>
              <a:t>检索的情况。</a:t>
            </a:r>
            <a:endParaRPr lang="zh-CN" altLang="en-US" sz="3200" b="1" dirty="0"/>
          </a:p>
          <a:p>
            <a:pPr marL="342900" indent="-342900">
              <a:lnSpc>
                <a:spcPct val="120000"/>
              </a:lnSpc>
              <a:spcBef>
                <a:spcPct val="20000"/>
              </a:spcBef>
            </a:pPr>
            <a:r>
              <a:rPr lang="en-US" altLang="zh-CN" sz="3200" b="1" dirty="0"/>
              <a:t>2 </a:t>
            </a:r>
            <a:r>
              <a:rPr lang="zh-CN" altLang="en-US" sz="3200" b="1" dirty="0"/>
              <a:t>在实际中，不同标识符会有</a:t>
            </a:r>
            <a:r>
              <a:rPr lang="zh-CN" altLang="en-US" sz="3200" b="1" dirty="0">
                <a:solidFill>
                  <a:srgbClr val="FF0000"/>
                </a:solidFill>
              </a:rPr>
              <a:t>不同</a:t>
            </a:r>
            <a:r>
              <a:rPr lang="zh-CN" altLang="en-US" sz="3200" b="1" dirty="0"/>
              <a:t>的检索概率。</a:t>
            </a:r>
            <a:endParaRPr lang="zh-CN" altLang="en-US" sz="3200" b="1" dirty="0"/>
          </a:p>
          <a:p>
            <a:pPr marL="342900" indent="-342900">
              <a:lnSpc>
                <a:spcPct val="120000"/>
              </a:lnSpc>
              <a:spcBef>
                <a:spcPct val="20000"/>
              </a:spcBef>
              <a:buFontTx/>
              <a:buChar char="•"/>
            </a:pPr>
            <a:r>
              <a:rPr lang="zh-CN" altLang="en-US" sz="3200" b="1" dirty="0"/>
              <a:t>对给定的标识符集合，希望给出构造二分搜索树的方法，使得所构造的二分搜索树具有</a:t>
            </a:r>
            <a:r>
              <a:rPr lang="zh-CN" altLang="en-US" sz="3200" b="1" dirty="0">
                <a:solidFill>
                  <a:srgbClr val="FF0000"/>
                </a:solidFill>
              </a:rPr>
              <a:t>最优的性能</a:t>
            </a:r>
            <a:r>
              <a:rPr lang="zh-CN" altLang="en-US" sz="3200" b="1" dirty="0"/>
              <a:t>。</a:t>
            </a:r>
            <a:endParaRPr lang="zh-CN" altLang="en-US" sz="3200" b="1" dirty="0"/>
          </a:p>
        </p:txBody>
      </p:sp>
    </p:spTree>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280EB2B-5C7F-4997-859C-D7F2A29D951E}" type="slidenum">
              <a:rPr lang="en-US" altLang="zh-CN"/>
            </a:fld>
            <a:endParaRPr lang="en-US" altLang="zh-CN"/>
          </a:p>
        </p:txBody>
      </p:sp>
      <p:sp>
        <p:nvSpPr>
          <p:cNvPr id="5122" name="Rectangle 2"/>
          <p:cNvSpPr>
            <a:spLocks noGrp="1" noChangeArrowheads="1"/>
          </p:cNvSpPr>
          <p:nvPr>
            <p:ph type="body" idx="1"/>
          </p:nvPr>
        </p:nvSpPr>
        <p:spPr>
          <a:xfrm>
            <a:off x="467544" y="1762472"/>
            <a:ext cx="8064896" cy="4114800"/>
          </a:xfrm>
        </p:spPr>
        <p:txBody>
          <a:bodyPr/>
          <a:lstStyle/>
          <a:p>
            <a:r>
              <a:rPr lang="zh-CN" altLang="en-US" b="1" dirty="0"/>
              <a:t>扩充二叉树：当二叉树里出现空的子树时，就</a:t>
            </a:r>
            <a:r>
              <a:rPr lang="zh-CN" altLang="en-US" b="1" dirty="0">
                <a:solidFill>
                  <a:srgbClr val="C00000"/>
                </a:solidFill>
              </a:rPr>
              <a:t>增加新的、特殊的结点</a:t>
            </a:r>
            <a:r>
              <a:rPr lang="en-US" altLang="zh-CN" b="1" dirty="0">
                <a:solidFill>
                  <a:srgbClr val="C00000"/>
                </a:solidFill>
              </a:rPr>
              <a:t>——</a:t>
            </a:r>
            <a:r>
              <a:rPr lang="zh-CN" altLang="en-US" b="1" dirty="0">
                <a:solidFill>
                  <a:srgbClr val="C00000"/>
                </a:solidFill>
              </a:rPr>
              <a:t>空树叶</a:t>
            </a:r>
            <a:r>
              <a:rPr lang="zh-CN" altLang="en-US" b="1" dirty="0"/>
              <a:t>。对于原来二叉树里度数为</a:t>
            </a:r>
            <a:r>
              <a:rPr lang="en-US" altLang="zh-CN" b="1" dirty="0"/>
              <a:t>1</a:t>
            </a:r>
            <a:r>
              <a:rPr lang="zh-CN" altLang="en-US" b="1" dirty="0"/>
              <a:t>的分支结点，在它下面增加一个空树叶；对于原来二叉树的树叶，在它下面增加两个空树叶。</a:t>
            </a:r>
            <a:endParaRPr lang="zh-CN" altLang="en-US" b="1" dirty="0"/>
          </a:p>
          <a:p>
            <a:r>
              <a:rPr lang="zh-CN" altLang="en-US" b="1" dirty="0">
                <a:solidFill>
                  <a:srgbClr val="C00000"/>
                </a:solidFill>
              </a:rPr>
              <a:t>扩充二叉树是满二叉树</a:t>
            </a:r>
            <a:r>
              <a:rPr lang="zh-CN" altLang="en-US" b="1" dirty="0"/>
              <a:t>，新增加的空树叶（以下称外部结点）的个数等于原来二叉树的结点（以下称内部结点）个数加</a:t>
            </a:r>
            <a:r>
              <a:rPr lang="en-US" altLang="zh-CN" b="1" dirty="0"/>
              <a:t>1</a:t>
            </a:r>
            <a:r>
              <a:rPr lang="zh-CN" altLang="en-US" b="1" dirty="0"/>
              <a:t>。</a:t>
            </a:r>
            <a:endParaRPr lang="zh-CN" altLang="en-US" b="1" dirty="0"/>
          </a:p>
        </p:txBody>
      </p:sp>
      <p:sp>
        <p:nvSpPr>
          <p:cNvPr id="5123" name="Rectangle 3"/>
          <p:cNvSpPr>
            <a:spLocks noGrp="1" noChangeArrowheads="1"/>
          </p:cNvSpPr>
          <p:nvPr>
            <p:ph type="title"/>
          </p:nvPr>
        </p:nvSpPr>
        <p:spPr>
          <a:xfrm>
            <a:off x="0" y="557808"/>
            <a:ext cx="8964613" cy="1143000"/>
          </a:xfrm>
        </p:spPr>
        <p:txBody>
          <a:bodyPr/>
          <a:lstStyle/>
          <a:p>
            <a:r>
              <a:rPr lang="zh-CN" altLang="en-US" sz="4000" b="1" dirty="0"/>
              <a:t>在实际中也会遇到</a:t>
            </a:r>
            <a:r>
              <a:rPr lang="zh-CN" altLang="en-US" sz="4000" b="1" dirty="0">
                <a:solidFill>
                  <a:srgbClr val="FF0000"/>
                </a:solidFill>
              </a:rPr>
              <a:t>不成功</a:t>
            </a:r>
            <a:r>
              <a:rPr lang="zh-CN" altLang="en-US" sz="4000" b="1" dirty="0"/>
              <a:t>检索的情况</a:t>
            </a:r>
            <a:endParaRPr lang="zh-CN" altLang="en-US" sz="4000" b="1" dirty="0"/>
          </a:p>
        </p:txBody>
      </p:sp>
    </p:spTree>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灯片编号占位符 5"/>
          <p:cNvSpPr>
            <a:spLocks noGrp="1"/>
          </p:cNvSpPr>
          <p:nvPr>
            <p:ph type="sldNum" sz="quarter" idx="12"/>
          </p:nvPr>
        </p:nvSpPr>
        <p:spPr/>
        <p:txBody>
          <a:bodyPr/>
          <a:lstStyle/>
          <a:p>
            <a:fld id="{6EED1BDF-539B-4999-86CB-5BA4A9BA1BEB}" type="slidenum">
              <a:rPr lang="en-US" altLang="zh-CN"/>
            </a:fld>
            <a:endParaRPr lang="en-US" altLang="zh-CN"/>
          </a:p>
        </p:txBody>
      </p:sp>
      <p:grpSp>
        <p:nvGrpSpPr>
          <p:cNvPr id="6146" name="Group 2"/>
          <p:cNvGrpSpPr/>
          <p:nvPr/>
        </p:nvGrpSpPr>
        <p:grpSpPr bwMode="auto">
          <a:xfrm>
            <a:off x="849313" y="726653"/>
            <a:ext cx="7610475" cy="4691063"/>
            <a:chOff x="521" y="611"/>
            <a:chExt cx="4794" cy="2955"/>
          </a:xfrm>
        </p:grpSpPr>
        <p:sp>
          <p:nvSpPr>
            <p:cNvPr id="6147" name="Oval 3"/>
            <p:cNvSpPr>
              <a:spLocks noChangeArrowheads="1"/>
            </p:cNvSpPr>
            <p:nvPr/>
          </p:nvSpPr>
          <p:spPr bwMode="auto">
            <a:xfrm>
              <a:off x="2653" y="845"/>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 name="Oval 4"/>
            <p:cNvSpPr>
              <a:spLocks noChangeArrowheads="1"/>
            </p:cNvSpPr>
            <p:nvPr/>
          </p:nvSpPr>
          <p:spPr bwMode="auto">
            <a:xfrm>
              <a:off x="1020" y="1526"/>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 name="Oval 5"/>
            <p:cNvSpPr>
              <a:spLocks noChangeArrowheads="1"/>
            </p:cNvSpPr>
            <p:nvPr/>
          </p:nvSpPr>
          <p:spPr bwMode="auto">
            <a:xfrm>
              <a:off x="1429" y="1933"/>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 name="Oval 6"/>
            <p:cNvSpPr>
              <a:spLocks noChangeArrowheads="1"/>
            </p:cNvSpPr>
            <p:nvPr/>
          </p:nvSpPr>
          <p:spPr bwMode="auto">
            <a:xfrm>
              <a:off x="1065" y="2388"/>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1" name="Oval 7"/>
            <p:cNvSpPr>
              <a:spLocks noChangeArrowheads="1"/>
            </p:cNvSpPr>
            <p:nvPr/>
          </p:nvSpPr>
          <p:spPr bwMode="auto">
            <a:xfrm>
              <a:off x="1746" y="2387"/>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 name="Oval 8"/>
            <p:cNvSpPr>
              <a:spLocks noChangeArrowheads="1"/>
            </p:cNvSpPr>
            <p:nvPr/>
          </p:nvSpPr>
          <p:spPr bwMode="auto">
            <a:xfrm>
              <a:off x="1973" y="2932"/>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3" name="Oval 9"/>
            <p:cNvSpPr>
              <a:spLocks noChangeArrowheads="1"/>
            </p:cNvSpPr>
            <p:nvPr/>
          </p:nvSpPr>
          <p:spPr bwMode="auto">
            <a:xfrm>
              <a:off x="3605" y="2387"/>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 name="Oval 10"/>
            <p:cNvSpPr>
              <a:spLocks noChangeArrowheads="1"/>
            </p:cNvSpPr>
            <p:nvPr/>
          </p:nvSpPr>
          <p:spPr bwMode="auto">
            <a:xfrm>
              <a:off x="3333" y="2795"/>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5" name="Line 11"/>
            <p:cNvSpPr>
              <a:spLocks noChangeShapeType="1"/>
            </p:cNvSpPr>
            <p:nvPr/>
          </p:nvSpPr>
          <p:spPr bwMode="auto">
            <a:xfrm flipV="1">
              <a:off x="1111" y="935"/>
              <a:ext cx="1542" cy="5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6" name="Line 12"/>
            <p:cNvSpPr>
              <a:spLocks noChangeShapeType="1"/>
            </p:cNvSpPr>
            <p:nvPr/>
          </p:nvSpPr>
          <p:spPr bwMode="auto">
            <a:xfrm>
              <a:off x="2744" y="890"/>
              <a:ext cx="1542" cy="6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7" name="Line 13"/>
            <p:cNvSpPr>
              <a:spLocks noChangeShapeType="1"/>
            </p:cNvSpPr>
            <p:nvPr/>
          </p:nvSpPr>
          <p:spPr bwMode="auto">
            <a:xfrm>
              <a:off x="3651" y="2432"/>
              <a:ext cx="91"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58" name="Group 14"/>
            <p:cNvGrpSpPr/>
            <p:nvPr/>
          </p:nvGrpSpPr>
          <p:grpSpPr bwMode="auto">
            <a:xfrm>
              <a:off x="521" y="845"/>
              <a:ext cx="4582" cy="2721"/>
              <a:chOff x="521" y="845"/>
              <a:chExt cx="4582" cy="2721"/>
            </a:xfrm>
          </p:grpSpPr>
          <p:sp>
            <p:nvSpPr>
              <p:cNvPr id="6159" name="Oval 15"/>
              <p:cNvSpPr>
                <a:spLocks noChangeArrowheads="1"/>
              </p:cNvSpPr>
              <p:nvPr/>
            </p:nvSpPr>
            <p:spPr bwMode="auto">
              <a:xfrm>
                <a:off x="4241" y="1570"/>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Oval 16"/>
              <p:cNvSpPr>
                <a:spLocks noChangeArrowheads="1"/>
              </p:cNvSpPr>
              <p:nvPr/>
            </p:nvSpPr>
            <p:spPr bwMode="auto">
              <a:xfrm>
                <a:off x="3923" y="1979"/>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Oval 17"/>
              <p:cNvSpPr>
                <a:spLocks noChangeArrowheads="1"/>
              </p:cNvSpPr>
              <p:nvPr/>
            </p:nvSpPr>
            <p:spPr bwMode="auto">
              <a:xfrm>
                <a:off x="4694" y="1979"/>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2" name="Oval 18"/>
              <p:cNvSpPr>
                <a:spLocks noChangeArrowheads="1"/>
              </p:cNvSpPr>
              <p:nvPr/>
            </p:nvSpPr>
            <p:spPr bwMode="auto">
              <a:xfrm>
                <a:off x="4195" y="2387"/>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3" name="Oval 19"/>
              <p:cNvSpPr>
                <a:spLocks noChangeArrowheads="1"/>
              </p:cNvSpPr>
              <p:nvPr/>
            </p:nvSpPr>
            <p:spPr bwMode="auto">
              <a:xfrm>
                <a:off x="3969" y="2840"/>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 name="Oval 20"/>
              <p:cNvSpPr>
                <a:spLocks noChangeArrowheads="1"/>
              </p:cNvSpPr>
              <p:nvPr/>
            </p:nvSpPr>
            <p:spPr bwMode="auto">
              <a:xfrm>
                <a:off x="4603" y="2796"/>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5" name="Line 21"/>
              <p:cNvSpPr>
                <a:spLocks noChangeShapeType="1"/>
              </p:cNvSpPr>
              <p:nvPr/>
            </p:nvSpPr>
            <p:spPr bwMode="auto">
              <a:xfrm>
                <a:off x="1111" y="1570"/>
                <a:ext cx="318" cy="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6" name="Line 22"/>
              <p:cNvSpPr>
                <a:spLocks noChangeShapeType="1"/>
              </p:cNvSpPr>
              <p:nvPr/>
            </p:nvSpPr>
            <p:spPr bwMode="auto">
              <a:xfrm flipH="1">
                <a:off x="1156" y="1979"/>
                <a:ext cx="273"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7" name="Line 23"/>
              <p:cNvSpPr>
                <a:spLocks noChangeShapeType="1"/>
              </p:cNvSpPr>
              <p:nvPr/>
            </p:nvSpPr>
            <p:spPr bwMode="auto">
              <a:xfrm>
                <a:off x="1519" y="1979"/>
                <a:ext cx="272"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8" name="Line 24"/>
              <p:cNvSpPr>
                <a:spLocks noChangeShapeType="1"/>
              </p:cNvSpPr>
              <p:nvPr/>
            </p:nvSpPr>
            <p:spPr bwMode="auto">
              <a:xfrm>
                <a:off x="1791" y="2478"/>
                <a:ext cx="182"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9" name="Line 25"/>
              <p:cNvSpPr>
                <a:spLocks noChangeShapeType="1"/>
              </p:cNvSpPr>
              <p:nvPr/>
            </p:nvSpPr>
            <p:spPr bwMode="auto">
              <a:xfrm>
                <a:off x="4332" y="1616"/>
                <a:ext cx="408"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0" name="Line 26"/>
              <p:cNvSpPr>
                <a:spLocks noChangeShapeType="1"/>
              </p:cNvSpPr>
              <p:nvPr/>
            </p:nvSpPr>
            <p:spPr bwMode="auto">
              <a:xfrm flipH="1">
                <a:off x="3696" y="2069"/>
                <a:ext cx="227"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1" name="Line 27"/>
              <p:cNvSpPr>
                <a:spLocks noChangeShapeType="1"/>
              </p:cNvSpPr>
              <p:nvPr/>
            </p:nvSpPr>
            <p:spPr bwMode="auto">
              <a:xfrm flipH="1">
                <a:off x="4014" y="1661"/>
                <a:ext cx="227"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2" name="Line 28"/>
              <p:cNvSpPr>
                <a:spLocks noChangeShapeType="1"/>
              </p:cNvSpPr>
              <p:nvPr/>
            </p:nvSpPr>
            <p:spPr bwMode="auto">
              <a:xfrm>
                <a:off x="3969" y="2069"/>
                <a:ext cx="226"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3" name="Line 29"/>
              <p:cNvSpPr>
                <a:spLocks noChangeShapeType="1"/>
              </p:cNvSpPr>
              <p:nvPr/>
            </p:nvSpPr>
            <p:spPr bwMode="auto">
              <a:xfrm flipH="1">
                <a:off x="3397" y="2478"/>
                <a:ext cx="227" cy="31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4" name="Line 30"/>
              <p:cNvSpPr>
                <a:spLocks noChangeShapeType="1"/>
              </p:cNvSpPr>
              <p:nvPr/>
            </p:nvSpPr>
            <p:spPr bwMode="auto">
              <a:xfrm>
                <a:off x="4286" y="2432"/>
                <a:ext cx="363" cy="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5" name="Line 31"/>
              <p:cNvSpPr>
                <a:spLocks noChangeShapeType="1"/>
              </p:cNvSpPr>
              <p:nvPr/>
            </p:nvSpPr>
            <p:spPr bwMode="auto">
              <a:xfrm flipH="1">
                <a:off x="4014" y="2478"/>
                <a:ext cx="181" cy="3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6" name="Rectangle 32"/>
              <p:cNvSpPr>
                <a:spLocks noChangeArrowheads="1"/>
              </p:cNvSpPr>
              <p:nvPr/>
            </p:nvSpPr>
            <p:spPr bwMode="auto">
              <a:xfrm>
                <a:off x="521" y="1933"/>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33"/>
              <p:cNvSpPr>
                <a:spLocks noChangeArrowheads="1"/>
              </p:cNvSpPr>
              <p:nvPr/>
            </p:nvSpPr>
            <p:spPr bwMode="auto">
              <a:xfrm>
                <a:off x="657" y="2886"/>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34"/>
              <p:cNvSpPr>
                <a:spLocks noChangeArrowheads="1"/>
              </p:cNvSpPr>
              <p:nvPr/>
            </p:nvSpPr>
            <p:spPr bwMode="auto">
              <a:xfrm>
                <a:off x="1156" y="2886"/>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35"/>
              <p:cNvSpPr>
                <a:spLocks noChangeArrowheads="1"/>
              </p:cNvSpPr>
              <p:nvPr/>
            </p:nvSpPr>
            <p:spPr bwMode="auto">
              <a:xfrm>
                <a:off x="1474" y="2704"/>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0" name="Rectangle 36"/>
              <p:cNvSpPr>
                <a:spLocks noChangeArrowheads="1"/>
              </p:cNvSpPr>
              <p:nvPr/>
            </p:nvSpPr>
            <p:spPr bwMode="auto">
              <a:xfrm>
                <a:off x="1519" y="3430"/>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37"/>
              <p:cNvSpPr>
                <a:spLocks noChangeArrowheads="1"/>
              </p:cNvSpPr>
              <p:nvPr/>
            </p:nvSpPr>
            <p:spPr bwMode="auto">
              <a:xfrm>
                <a:off x="2200" y="3430"/>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38"/>
              <p:cNvSpPr>
                <a:spLocks noChangeArrowheads="1"/>
              </p:cNvSpPr>
              <p:nvPr/>
            </p:nvSpPr>
            <p:spPr bwMode="auto">
              <a:xfrm>
                <a:off x="3651" y="2659"/>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39"/>
              <p:cNvSpPr>
                <a:spLocks noChangeArrowheads="1"/>
              </p:cNvSpPr>
              <p:nvPr/>
            </p:nvSpPr>
            <p:spPr bwMode="auto">
              <a:xfrm>
                <a:off x="3062" y="3158"/>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4" name="Rectangle 40"/>
              <p:cNvSpPr>
                <a:spLocks noChangeArrowheads="1"/>
              </p:cNvSpPr>
              <p:nvPr/>
            </p:nvSpPr>
            <p:spPr bwMode="auto">
              <a:xfrm>
                <a:off x="3379" y="3158"/>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41"/>
              <p:cNvSpPr>
                <a:spLocks noChangeArrowheads="1"/>
              </p:cNvSpPr>
              <p:nvPr/>
            </p:nvSpPr>
            <p:spPr bwMode="auto">
              <a:xfrm>
                <a:off x="3742" y="3158"/>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42"/>
              <p:cNvSpPr>
                <a:spLocks noChangeArrowheads="1"/>
              </p:cNvSpPr>
              <p:nvPr/>
            </p:nvSpPr>
            <p:spPr bwMode="auto">
              <a:xfrm>
                <a:off x="4105" y="3158"/>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43"/>
              <p:cNvSpPr>
                <a:spLocks noChangeArrowheads="1"/>
              </p:cNvSpPr>
              <p:nvPr/>
            </p:nvSpPr>
            <p:spPr bwMode="auto">
              <a:xfrm>
                <a:off x="4468" y="3158"/>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8" name="Rectangle 44"/>
              <p:cNvSpPr>
                <a:spLocks noChangeArrowheads="1"/>
              </p:cNvSpPr>
              <p:nvPr/>
            </p:nvSpPr>
            <p:spPr bwMode="auto">
              <a:xfrm>
                <a:off x="4831" y="3158"/>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45"/>
              <p:cNvSpPr>
                <a:spLocks noChangeArrowheads="1"/>
              </p:cNvSpPr>
              <p:nvPr/>
            </p:nvSpPr>
            <p:spPr bwMode="auto">
              <a:xfrm>
                <a:off x="4468" y="2341"/>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46"/>
              <p:cNvSpPr>
                <a:spLocks noChangeArrowheads="1"/>
              </p:cNvSpPr>
              <p:nvPr/>
            </p:nvSpPr>
            <p:spPr bwMode="auto">
              <a:xfrm>
                <a:off x="4830" y="2341"/>
                <a:ext cx="272" cy="13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Line 47"/>
              <p:cNvSpPr>
                <a:spLocks noChangeShapeType="1"/>
              </p:cNvSpPr>
              <p:nvPr/>
            </p:nvSpPr>
            <p:spPr bwMode="auto">
              <a:xfrm flipH="1">
                <a:off x="657" y="1616"/>
                <a:ext cx="363" cy="31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2" name="Line 48"/>
              <p:cNvSpPr>
                <a:spLocks noChangeShapeType="1"/>
              </p:cNvSpPr>
              <p:nvPr/>
            </p:nvSpPr>
            <p:spPr bwMode="auto">
              <a:xfrm flipH="1">
                <a:off x="793" y="2478"/>
                <a:ext cx="318"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3" name="Line 49"/>
              <p:cNvSpPr>
                <a:spLocks noChangeShapeType="1"/>
              </p:cNvSpPr>
              <p:nvPr/>
            </p:nvSpPr>
            <p:spPr bwMode="auto">
              <a:xfrm>
                <a:off x="1156" y="2478"/>
                <a:ext cx="136"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4" name="Line 50"/>
              <p:cNvSpPr>
                <a:spLocks noChangeShapeType="1"/>
              </p:cNvSpPr>
              <p:nvPr/>
            </p:nvSpPr>
            <p:spPr bwMode="auto">
              <a:xfrm flipH="1">
                <a:off x="1610" y="2478"/>
                <a:ext cx="136"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5" name="Line 51"/>
              <p:cNvSpPr>
                <a:spLocks noChangeShapeType="1"/>
              </p:cNvSpPr>
              <p:nvPr/>
            </p:nvSpPr>
            <p:spPr bwMode="auto">
              <a:xfrm flipH="1">
                <a:off x="1701" y="3022"/>
                <a:ext cx="272"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6" name="Line 52"/>
              <p:cNvSpPr>
                <a:spLocks noChangeShapeType="1"/>
              </p:cNvSpPr>
              <p:nvPr/>
            </p:nvSpPr>
            <p:spPr bwMode="auto">
              <a:xfrm>
                <a:off x="2018" y="3022"/>
                <a:ext cx="272"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7" name="Line 53"/>
              <p:cNvSpPr>
                <a:spLocks noChangeShapeType="1"/>
              </p:cNvSpPr>
              <p:nvPr/>
            </p:nvSpPr>
            <p:spPr bwMode="auto">
              <a:xfrm flipH="1">
                <a:off x="3188" y="2840"/>
                <a:ext cx="182"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8" name="Line 54"/>
              <p:cNvSpPr>
                <a:spLocks noChangeShapeType="1"/>
              </p:cNvSpPr>
              <p:nvPr/>
            </p:nvSpPr>
            <p:spPr bwMode="auto">
              <a:xfrm>
                <a:off x="3379" y="2840"/>
                <a:ext cx="136"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9" name="Line 55"/>
              <p:cNvSpPr>
                <a:spLocks noChangeShapeType="1"/>
              </p:cNvSpPr>
              <p:nvPr/>
            </p:nvSpPr>
            <p:spPr bwMode="auto">
              <a:xfrm flipH="1">
                <a:off x="3923" y="2931"/>
                <a:ext cx="91"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00" name="Line 56"/>
              <p:cNvSpPr>
                <a:spLocks noChangeShapeType="1"/>
              </p:cNvSpPr>
              <p:nvPr/>
            </p:nvSpPr>
            <p:spPr bwMode="auto">
              <a:xfrm>
                <a:off x="4059" y="2886"/>
                <a:ext cx="182"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01" name="Line 57"/>
              <p:cNvSpPr>
                <a:spLocks noChangeShapeType="1"/>
              </p:cNvSpPr>
              <p:nvPr/>
            </p:nvSpPr>
            <p:spPr bwMode="auto">
              <a:xfrm flipH="1">
                <a:off x="4604" y="2886"/>
                <a:ext cx="45"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02" name="Line 58"/>
              <p:cNvSpPr>
                <a:spLocks noChangeShapeType="1"/>
              </p:cNvSpPr>
              <p:nvPr/>
            </p:nvSpPr>
            <p:spPr bwMode="auto">
              <a:xfrm>
                <a:off x="4694" y="2840"/>
                <a:ext cx="227"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03" name="Line 59"/>
              <p:cNvSpPr>
                <a:spLocks noChangeShapeType="1"/>
              </p:cNvSpPr>
              <p:nvPr/>
            </p:nvSpPr>
            <p:spPr bwMode="auto">
              <a:xfrm flipH="1">
                <a:off x="4604" y="2069"/>
                <a:ext cx="136"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04" name="Line 60"/>
              <p:cNvSpPr>
                <a:spLocks noChangeShapeType="1"/>
              </p:cNvSpPr>
              <p:nvPr/>
            </p:nvSpPr>
            <p:spPr bwMode="auto">
              <a:xfrm>
                <a:off x="4740" y="2069"/>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05" name="Oval 61"/>
              <p:cNvSpPr>
                <a:spLocks noChangeArrowheads="1"/>
              </p:cNvSpPr>
              <p:nvPr/>
            </p:nvSpPr>
            <p:spPr bwMode="auto">
              <a:xfrm>
                <a:off x="2654" y="845"/>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Oval 62"/>
              <p:cNvSpPr>
                <a:spLocks noChangeArrowheads="1"/>
              </p:cNvSpPr>
              <p:nvPr/>
            </p:nvSpPr>
            <p:spPr bwMode="auto">
              <a:xfrm>
                <a:off x="1021" y="1526"/>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Oval 63"/>
              <p:cNvSpPr>
                <a:spLocks noChangeArrowheads="1"/>
              </p:cNvSpPr>
              <p:nvPr/>
            </p:nvSpPr>
            <p:spPr bwMode="auto">
              <a:xfrm>
                <a:off x="1430" y="1933"/>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8" name="Oval 64"/>
              <p:cNvSpPr>
                <a:spLocks noChangeArrowheads="1"/>
              </p:cNvSpPr>
              <p:nvPr/>
            </p:nvSpPr>
            <p:spPr bwMode="auto">
              <a:xfrm>
                <a:off x="1066" y="2388"/>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Oval 65"/>
              <p:cNvSpPr>
                <a:spLocks noChangeArrowheads="1"/>
              </p:cNvSpPr>
              <p:nvPr/>
            </p:nvSpPr>
            <p:spPr bwMode="auto">
              <a:xfrm>
                <a:off x="1747" y="2387"/>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Oval 66"/>
              <p:cNvSpPr>
                <a:spLocks noChangeArrowheads="1"/>
              </p:cNvSpPr>
              <p:nvPr/>
            </p:nvSpPr>
            <p:spPr bwMode="auto">
              <a:xfrm>
                <a:off x="1974" y="2932"/>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Oval 67"/>
              <p:cNvSpPr>
                <a:spLocks noChangeArrowheads="1"/>
              </p:cNvSpPr>
              <p:nvPr/>
            </p:nvSpPr>
            <p:spPr bwMode="auto">
              <a:xfrm>
                <a:off x="3606" y="2387"/>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2" name="Oval 68"/>
              <p:cNvSpPr>
                <a:spLocks noChangeArrowheads="1"/>
              </p:cNvSpPr>
              <p:nvPr/>
            </p:nvSpPr>
            <p:spPr bwMode="auto">
              <a:xfrm>
                <a:off x="3334" y="2795"/>
                <a:ext cx="91"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Line 69"/>
              <p:cNvSpPr>
                <a:spLocks noChangeShapeType="1"/>
              </p:cNvSpPr>
              <p:nvPr/>
            </p:nvSpPr>
            <p:spPr bwMode="auto">
              <a:xfrm flipV="1">
                <a:off x="1112" y="935"/>
                <a:ext cx="1542" cy="5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14" name="Line 70"/>
              <p:cNvSpPr>
                <a:spLocks noChangeShapeType="1"/>
              </p:cNvSpPr>
              <p:nvPr/>
            </p:nvSpPr>
            <p:spPr bwMode="auto">
              <a:xfrm>
                <a:off x="2745" y="890"/>
                <a:ext cx="1542" cy="6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15" name="Line 71"/>
              <p:cNvSpPr>
                <a:spLocks noChangeShapeType="1"/>
              </p:cNvSpPr>
              <p:nvPr/>
            </p:nvSpPr>
            <p:spPr bwMode="auto">
              <a:xfrm>
                <a:off x="3652" y="2432"/>
                <a:ext cx="91"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216" name="Text Box 72"/>
            <p:cNvSpPr txBox="1">
              <a:spLocks noChangeArrowheads="1"/>
            </p:cNvSpPr>
            <p:nvPr/>
          </p:nvSpPr>
          <p:spPr bwMode="auto">
            <a:xfrm>
              <a:off x="2777" y="611"/>
              <a:ext cx="3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xal</a:t>
              </a:r>
              <a:endParaRPr lang="en-US" altLang="zh-CN" sz="2000" b="1">
                <a:latin typeface="Tahoma" panose="020B0604030504040204" pitchFamily="34" charset="0"/>
              </a:endParaRPr>
            </a:p>
          </p:txBody>
        </p:sp>
        <p:sp>
          <p:nvSpPr>
            <p:cNvPr id="6217" name="Text Box 73"/>
            <p:cNvSpPr txBox="1">
              <a:spLocks noChangeArrowheads="1"/>
            </p:cNvSpPr>
            <p:nvPr/>
          </p:nvSpPr>
          <p:spPr bwMode="auto">
            <a:xfrm>
              <a:off x="839" y="1298"/>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ahoma" panose="020B0604030504040204" pitchFamily="34" charset="0"/>
                </a:rPr>
                <a:t>wan</a:t>
              </a:r>
              <a:endParaRPr lang="en-US" altLang="zh-CN" sz="2000" b="1">
                <a:latin typeface="Tahoma" panose="020B0604030504040204" pitchFamily="34" charset="0"/>
              </a:endParaRPr>
            </a:p>
          </p:txBody>
        </p:sp>
        <p:sp>
          <p:nvSpPr>
            <p:cNvPr id="6218" name="Text Box 74"/>
            <p:cNvSpPr txBox="1">
              <a:spLocks noChangeArrowheads="1"/>
            </p:cNvSpPr>
            <p:nvPr/>
          </p:nvSpPr>
          <p:spPr bwMode="auto">
            <a:xfrm>
              <a:off x="1507" y="1791"/>
              <a:ext cx="3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wil</a:t>
              </a:r>
              <a:endParaRPr lang="en-US" altLang="zh-CN" sz="2000" b="1">
                <a:latin typeface="Tahoma" panose="020B0604030504040204" pitchFamily="34" charset="0"/>
              </a:endParaRPr>
            </a:p>
          </p:txBody>
        </p:sp>
        <p:sp>
          <p:nvSpPr>
            <p:cNvPr id="6219" name="Text Box 75"/>
            <p:cNvSpPr txBox="1">
              <a:spLocks noChangeArrowheads="1"/>
            </p:cNvSpPr>
            <p:nvPr/>
          </p:nvSpPr>
          <p:spPr bwMode="auto">
            <a:xfrm>
              <a:off x="690" y="2244"/>
              <a:ext cx="4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wen</a:t>
              </a:r>
              <a:endParaRPr lang="en-US" altLang="zh-CN" sz="2000" b="1">
                <a:latin typeface="Tahoma" panose="020B0604030504040204" pitchFamily="34" charset="0"/>
              </a:endParaRPr>
            </a:p>
          </p:txBody>
        </p:sp>
        <p:sp>
          <p:nvSpPr>
            <p:cNvPr id="6220" name="Text Box 76"/>
            <p:cNvSpPr txBox="1">
              <a:spLocks noChangeArrowheads="1"/>
            </p:cNvSpPr>
            <p:nvPr/>
          </p:nvSpPr>
          <p:spPr bwMode="auto">
            <a:xfrm>
              <a:off x="1869" y="2244"/>
              <a:ext cx="4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wim</a:t>
              </a:r>
              <a:endParaRPr lang="en-US" altLang="zh-CN" sz="2000" b="1">
                <a:latin typeface="Tahoma" panose="020B0604030504040204" pitchFamily="34" charset="0"/>
              </a:endParaRPr>
            </a:p>
          </p:txBody>
        </p:sp>
        <p:sp>
          <p:nvSpPr>
            <p:cNvPr id="6221" name="Text Box 77"/>
            <p:cNvSpPr txBox="1">
              <a:spLocks noChangeArrowheads="1"/>
            </p:cNvSpPr>
            <p:nvPr/>
          </p:nvSpPr>
          <p:spPr bwMode="auto">
            <a:xfrm>
              <a:off x="2096" y="2788"/>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wul</a:t>
              </a:r>
              <a:endParaRPr lang="en-US" altLang="zh-CN" sz="2000" b="1">
                <a:latin typeface="Tahoma" panose="020B0604030504040204" pitchFamily="34" charset="0"/>
              </a:endParaRPr>
            </a:p>
          </p:txBody>
        </p:sp>
        <p:sp>
          <p:nvSpPr>
            <p:cNvPr id="6222" name="Text Box 78"/>
            <p:cNvSpPr txBox="1">
              <a:spLocks noChangeArrowheads="1"/>
            </p:cNvSpPr>
            <p:nvPr/>
          </p:nvSpPr>
          <p:spPr bwMode="auto">
            <a:xfrm>
              <a:off x="4319" y="1382"/>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zol</a:t>
              </a:r>
              <a:endParaRPr lang="en-US" altLang="zh-CN" sz="2000" b="1">
                <a:latin typeface="Tahoma" panose="020B0604030504040204" pitchFamily="34" charset="0"/>
              </a:endParaRPr>
            </a:p>
          </p:txBody>
        </p:sp>
        <p:sp>
          <p:nvSpPr>
            <p:cNvPr id="6223" name="Text Box 79"/>
            <p:cNvSpPr txBox="1">
              <a:spLocks noChangeArrowheads="1"/>
            </p:cNvSpPr>
            <p:nvPr/>
          </p:nvSpPr>
          <p:spPr bwMode="auto">
            <a:xfrm>
              <a:off x="3593" y="1836"/>
              <a:ext cx="3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yo</a:t>
              </a:r>
              <a:endParaRPr lang="en-US" altLang="zh-CN" sz="2000" b="1">
                <a:latin typeface="Tahoma" panose="020B0604030504040204" pitchFamily="34" charset="0"/>
              </a:endParaRPr>
            </a:p>
          </p:txBody>
        </p:sp>
        <p:sp>
          <p:nvSpPr>
            <p:cNvPr id="6224" name="Text Box 80"/>
            <p:cNvSpPr txBox="1">
              <a:spLocks noChangeArrowheads="1"/>
            </p:cNvSpPr>
            <p:nvPr/>
          </p:nvSpPr>
          <p:spPr bwMode="auto">
            <a:xfrm>
              <a:off x="4863" y="1836"/>
              <a:ext cx="4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zom</a:t>
              </a:r>
              <a:endParaRPr lang="en-US" altLang="zh-CN" sz="2000" b="1">
                <a:latin typeface="Tahoma" panose="020B0604030504040204" pitchFamily="34" charset="0"/>
              </a:endParaRPr>
            </a:p>
          </p:txBody>
        </p:sp>
        <p:sp>
          <p:nvSpPr>
            <p:cNvPr id="6225" name="Text Box 81"/>
            <p:cNvSpPr txBox="1">
              <a:spLocks noChangeArrowheads="1"/>
            </p:cNvSpPr>
            <p:nvPr/>
          </p:nvSpPr>
          <p:spPr bwMode="auto">
            <a:xfrm>
              <a:off x="3366" y="2199"/>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xul</a:t>
              </a:r>
              <a:endParaRPr lang="en-US" altLang="zh-CN" sz="2000" b="1">
                <a:latin typeface="Tahoma" panose="020B0604030504040204" pitchFamily="34" charset="0"/>
              </a:endParaRPr>
            </a:p>
          </p:txBody>
        </p:sp>
        <p:sp>
          <p:nvSpPr>
            <p:cNvPr id="6226" name="Text Box 82"/>
            <p:cNvSpPr txBox="1">
              <a:spLocks noChangeArrowheads="1"/>
            </p:cNvSpPr>
            <p:nvPr/>
          </p:nvSpPr>
          <p:spPr bwMode="auto">
            <a:xfrm>
              <a:off x="3833" y="2341"/>
              <a:ext cx="4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latin typeface="Tahoma" panose="020B0604030504040204" pitchFamily="34" charset="0"/>
                </a:rPr>
                <a:t>yum</a:t>
              </a:r>
              <a:endParaRPr lang="en-US" altLang="zh-CN" sz="2000" b="1">
                <a:latin typeface="Tahoma" panose="020B0604030504040204" pitchFamily="34" charset="0"/>
              </a:endParaRPr>
            </a:p>
          </p:txBody>
        </p:sp>
        <p:sp>
          <p:nvSpPr>
            <p:cNvPr id="6227" name="Text Box 83"/>
            <p:cNvSpPr txBox="1">
              <a:spLocks noChangeArrowheads="1"/>
            </p:cNvSpPr>
            <p:nvPr/>
          </p:nvSpPr>
          <p:spPr bwMode="auto">
            <a:xfrm>
              <a:off x="3003" y="2698"/>
              <a:ext cx="4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xem</a:t>
              </a:r>
              <a:endParaRPr lang="en-US" altLang="zh-CN" sz="2000" b="1">
                <a:latin typeface="Tahoma" panose="020B0604030504040204" pitchFamily="34" charset="0"/>
              </a:endParaRPr>
            </a:p>
          </p:txBody>
        </p:sp>
        <p:sp>
          <p:nvSpPr>
            <p:cNvPr id="6228" name="Text Box 84"/>
            <p:cNvSpPr txBox="1">
              <a:spLocks noChangeArrowheads="1"/>
            </p:cNvSpPr>
            <p:nvPr/>
          </p:nvSpPr>
          <p:spPr bwMode="auto">
            <a:xfrm>
              <a:off x="4047" y="2698"/>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yon</a:t>
              </a:r>
              <a:endParaRPr lang="en-US" altLang="zh-CN" sz="2000" b="1">
                <a:latin typeface="Tahoma" panose="020B0604030504040204" pitchFamily="34" charset="0"/>
              </a:endParaRPr>
            </a:p>
          </p:txBody>
        </p:sp>
        <p:sp>
          <p:nvSpPr>
            <p:cNvPr id="6229" name="Text Box 85"/>
            <p:cNvSpPr txBox="1">
              <a:spLocks noChangeArrowheads="1"/>
            </p:cNvSpPr>
            <p:nvPr/>
          </p:nvSpPr>
          <p:spPr bwMode="auto">
            <a:xfrm>
              <a:off x="4772" y="2652"/>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zi</a:t>
              </a:r>
              <a:endParaRPr lang="en-US" altLang="zh-CN" sz="2000" b="1">
                <a:latin typeface="Tahoma" panose="020B0604030504040204" pitchFamily="34" charset="0"/>
              </a:endParaRPr>
            </a:p>
          </p:txBody>
        </p:sp>
      </p:grpSp>
      <p:sp>
        <p:nvSpPr>
          <p:cNvPr id="6230" name="Text Box 86"/>
          <p:cNvSpPr txBox="1">
            <a:spLocks noChangeArrowheads="1"/>
          </p:cNvSpPr>
          <p:nvPr/>
        </p:nvSpPr>
        <p:spPr bwMode="auto">
          <a:xfrm>
            <a:off x="2555875" y="5433591"/>
            <a:ext cx="341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anose="020B0604030504040204" pitchFamily="34" charset="0"/>
              </a:rPr>
              <a:t>A</a:t>
            </a:r>
            <a:endParaRPr lang="en-US" altLang="zh-CN" b="1">
              <a:latin typeface="Tahoma" panose="020B0604030504040204" pitchFamily="34" charset="0"/>
            </a:endParaRPr>
          </a:p>
        </p:txBody>
      </p:sp>
      <p:sp>
        <p:nvSpPr>
          <p:cNvPr id="6231" name="Text Box 87"/>
          <p:cNvSpPr txBox="1">
            <a:spLocks noChangeArrowheads="1"/>
          </p:cNvSpPr>
          <p:nvPr/>
        </p:nvSpPr>
        <p:spPr bwMode="auto">
          <a:xfrm>
            <a:off x="1979613" y="5984453"/>
            <a:ext cx="5711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anose="020B0604030504040204" pitchFamily="34" charset="0"/>
              </a:rPr>
              <a:t>A</a:t>
            </a:r>
            <a:r>
              <a:rPr lang="zh-CN" altLang="en-US" sz="2000" b="1">
                <a:latin typeface="Tahoma" panose="020B0604030504040204" pitchFamily="34" charset="0"/>
              </a:rPr>
              <a:t>代表其值处于</a:t>
            </a:r>
            <a:r>
              <a:rPr lang="en-US" altLang="zh-CN" sz="2000" b="1">
                <a:latin typeface="Tahoma" panose="020B0604030504040204" pitchFamily="34" charset="0"/>
              </a:rPr>
              <a:t>wim</a:t>
            </a:r>
            <a:r>
              <a:rPr lang="zh-CN" altLang="en-US" sz="2000" b="1">
                <a:latin typeface="Tahoma" panose="020B0604030504040204" pitchFamily="34" charset="0"/>
              </a:rPr>
              <a:t>和</a:t>
            </a:r>
            <a:r>
              <a:rPr lang="en-US" altLang="zh-CN" sz="2000" b="1">
                <a:latin typeface="Tahoma" panose="020B0604030504040204" pitchFamily="34" charset="0"/>
              </a:rPr>
              <a:t>wul</a:t>
            </a:r>
            <a:r>
              <a:rPr lang="zh-CN" altLang="en-US" sz="2000" b="1">
                <a:latin typeface="Tahoma" panose="020B0604030504040204" pitchFamily="34" charset="0"/>
              </a:rPr>
              <a:t>之间的可能关键码集合</a:t>
            </a:r>
            <a:endParaRPr lang="zh-CN" altLang="en-US" sz="2000" b="1">
              <a:latin typeface="Tahoma" panose="020B0604030504040204" pitchFamily="34" charset="0"/>
            </a:endParaRPr>
          </a:p>
        </p:txBody>
      </p:sp>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EBFDF58E-CE5F-468D-9E96-2D7119E65DB8}" type="slidenum">
              <a:rPr lang="en-US" altLang="zh-CN"/>
            </a:fld>
            <a:endParaRPr lang="en-US" altLang="zh-CN"/>
          </a:p>
        </p:txBody>
      </p:sp>
      <p:sp>
        <p:nvSpPr>
          <p:cNvPr id="7170" name="Rectangle 2"/>
          <p:cNvSpPr>
            <a:spLocks noGrp="1" noChangeArrowheads="1"/>
          </p:cNvSpPr>
          <p:nvPr>
            <p:ph type="body" idx="4294967295"/>
          </p:nvPr>
        </p:nvSpPr>
        <p:spPr>
          <a:xfrm>
            <a:off x="0" y="1373907"/>
            <a:ext cx="8882063" cy="5151437"/>
          </a:xfrm>
          <a:noFill/>
        </p:spPr>
        <p:txBody>
          <a:bodyPr/>
          <a:lstStyle/>
          <a:p>
            <a:r>
              <a:rPr lang="zh-CN" altLang="en-US" b="1" dirty="0">
                <a:solidFill>
                  <a:srgbClr val="C00000"/>
                </a:solidFill>
              </a:rPr>
              <a:t>设 </a:t>
            </a:r>
            <a:r>
              <a:rPr lang="en-US" altLang="zh-CN" b="1" i="1" dirty="0">
                <a:solidFill>
                  <a:srgbClr val="C00000"/>
                </a:solidFill>
                <a:latin typeface="Times New Roman" panose="02020603050405020304" charset="0"/>
              </a:rPr>
              <a:t>S</a:t>
            </a:r>
            <a:r>
              <a:rPr lang="en-US" altLang="zh-CN" b="1" dirty="0">
                <a:solidFill>
                  <a:srgbClr val="C00000"/>
                </a:solidFill>
                <a:latin typeface="Times New Roman" panose="02020603050405020304" charset="0"/>
              </a:rPr>
              <a:t>={</a:t>
            </a:r>
            <a:r>
              <a:rPr lang="en-US" altLang="zh-CN" b="1" i="1" dirty="0">
                <a:solidFill>
                  <a:srgbClr val="C00000"/>
                </a:solidFill>
                <a:latin typeface="Times New Roman" panose="02020603050405020304" charset="0"/>
              </a:rPr>
              <a:t>x</a:t>
            </a:r>
            <a:r>
              <a:rPr lang="en-US" altLang="zh-CN" b="1" baseline="-25000" dirty="0">
                <a:solidFill>
                  <a:srgbClr val="C00000"/>
                </a:solidFill>
                <a:latin typeface="Times New Roman" panose="02020603050405020304" charset="0"/>
              </a:rPr>
              <a:t>1</a:t>
            </a:r>
            <a:r>
              <a:rPr lang="en-US" altLang="zh-CN" b="1" dirty="0">
                <a:solidFill>
                  <a:srgbClr val="C00000"/>
                </a:solidFill>
                <a:latin typeface="Times New Roman" panose="02020603050405020304" charset="0"/>
              </a:rPr>
              <a:t>, </a:t>
            </a:r>
            <a:r>
              <a:rPr lang="en-US" altLang="zh-CN" b="1" i="1" dirty="0">
                <a:solidFill>
                  <a:srgbClr val="C00000"/>
                </a:solidFill>
                <a:latin typeface="Times New Roman" panose="02020603050405020304" charset="0"/>
              </a:rPr>
              <a:t>x</a:t>
            </a:r>
            <a:r>
              <a:rPr lang="en-US" altLang="zh-CN" b="1" baseline="-25000" dirty="0">
                <a:solidFill>
                  <a:srgbClr val="C00000"/>
                </a:solidFill>
                <a:latin typeface="Times New Roman" panose="02020603050405020304" charset="0"/>
              </a:rPr>
              <a:t>2</a:t>
            </a:r>
            <a:r>
              <a:rPr lang="en-US" altLang="zh-CN" b="1" dirty="0">
                <a:solidFill>
                  <a:srgbClr val="C00000"/>
                </a:solidFill>
                <a:latin typeface="Times New Roman" panose="02020603050405020304" charset="0"/>
              </a:rPr>
              <a:t>, ···, </a:t>
            </a:r>
            <a:r>
              <a:rPr lang="en-US" altLang="zh-CN" b="1" i="1" dirty="0" err="1">
                <a:solidFill>
                  <a:srgbClr val="C00000"/>
                </a:solidFill>
                <a:latin typeface="Times New Roman" panose="02020603050405020304" charset="0"/>
              </a:rPr>
              <a:t>x</a:t>
            </a:r>
            <a:r>
              <a:rPr lang="en-US" altLang="zh-CN" b="1" baseline="-25000" dirty="0" err="1">
                <a:solidFill>
                  <a:srgbClr val="C00000"/>
                </a:solidFill>
                <a:latin typeface="Times New Roman" panose="02020603050405020304" charset="0"/>
              </a:rPr>
              <a:t>n</a:t>
            </a:r>
            <a:r>
              <a:rPr lang="en-US" altLang="zh-CN" b="1" dirty="0">
                <a:solidFill>
                  <a:srgbClr val="C00000"/>
                </a:solidFill>
              </a:rPr>
              <a:t>}</a:t>
            </a:r>
            <a:r>
              <a:rPr lang="en-US" altLang="zh-CN" b="1" dirty="0"/>
              <a:t> </a:t>
            </a:r>
            <a:r>
              <a:rPr lang="zh-CN" altLang="en-US" b="1" dirty="0"/>
              <a:t>是一个有序集合，且</a:t>
            </a:r>
            <a:r>
              <a:rPr lang="en-US" altLang="zh-CN" b="1" i="1" dirty="0">
                <a:latin typeface="Times New Roman" panose="02020603050405020304" charset="0"/>
              </a:rPr>
              <a:t>x</a:t>
            </a:r>
            <a:r>
              <a:rPr lang="en-US" altLang="zh-CN" b="1" baseline="-25000" dirty="0">
                <a:latin typeface="Times New Roman" panose="02020603050405020304" charset="0"/>
              </a:rPr>
              <a:t>1</a:t>
            </a:r>
            <a:r>
              <a:rPr lang="en-US" altLang="zh-CN" b="1" dirty="0">
                <a:latin typeface="Times New Roman" panose="02020603050405020304" charset="0"/>
              </a:rPr>
              <a:t>, </a:t>
            </a:r>
            <a:r>
              <a:rPr lang="en-US" altLang="zh-CN" b="1" i="1" dirty="0">
                <a:latin typeface="Times New Roman" panose="02020603050405020304" charset="0"/>
              </a:rPr>
              <a:t>x</a:t>
            </a:r>
            <a:r>
              <a:rPr lang="en-US" altLang="zh-CN" b="1" baseline="-25000" dirty="0">
                <a:latin typeface="Times New Roman" panose="02020603050405020304" charset="0"/>
              </a:rPr>
              <a:t>2</a:t>
            </a:r>
            <a:r>
              <a:rPr lang="en-US" altLang="zh-CN" b="1" dirty="0">
                <a:latin typeface="Times New Roman" panose="02020603050405020304" charset="0"/>
              </a:rPr>
              <a:t>, ···, </a:t>
            </a:r>
            <a:r>
              <a:rPr lang="en-US" altLang="zh-CN" b="1" i="1" dirty="0" err="1">
                <a:latin typeface="Times New Roman" panose="02020603050405020304" charset="0"/>
              </a:rPr>
              <a:t>x</a:t>
            </a:r>
            <a:r>
              <a:rPr lang="en-US" altLang="zh-CN" b="1" baseline="-25000" dirty="0" err="1">
                <a:latin typeface="Times New Roman" panose="02020603050405020304" charset="0"/>
              </a:rPr>
              <a:t>n</a:t>
            </a:r>
            <a:r>
              <a:rPr lang="zh-CN" altLang="en-US" b="1" dirty="0"/>
              <a:t>表示有序集合的二叉搜索树利用二叉树的顶点存储有序集中的元素，而且具有性质：</a:t>
            </a:r>
            <a:endParaRPr lang="zh-CN" altLang="en-US" b="1" dirty="0"/>
          </a:p>
          <a:p>
            <a:pPr lvl="1"/>
            <a:r>
              <a:rPr lang="zh-CN" altLang="en-US" b="1" dirty="0"/>
              <a:t>存储于</a:t>
            </a:r>
            <a:r>
              <a:rPr lang="zh-CN" altLang="en-US" b="1" dirty="0">
                <a:solidFill>
                  <a:srgbClr val="C00000"/>
                </a:solidFill>
              </a:rPr>
              <a:t>每个顶点中的元素</a:t>
            </a:r>
            <a:r>
              <a:rPr lang="en-US" altLang="zh-CN" b="1" i="1" dirty="0">
                <a:solidFill>
                  <a:srgbClr val="C00000"/>
                </a:solidFill>
                <a:latin typeface="Times New Roman" panose="02020603050405020304" charset="0"/>
              </a:rPr>
              <a:t>x</a:t>
            </a:r>
            <a:r>
              <a:rPr lang="en-US" altLang="zh-CN" b="1" dirty="0">
                <a:solidFill>
                  <a:srgbClr val="C00000"/>
                </a:solidFill>
              </a:rPr>
              <a:t> </a:t>
            </a:r>
            <a:r>
              <a:rPr lang="zh-CN" altLang="en-US" b="1" dirty="0">
                <a:solidFill>
                  <a:srgbClr val="C00000"/>
                </a:solidFill>
              </a:rPr>
              <a:t>大于其左子树中任一个顶点中存储的元素，小于其右子树中任意顶点中存储的元素。</a:t>
            </a:r>
            <a:r>
              <a:rPr lang="zh-CN" altLang="en-US" b="1" dirty="0"/>
              <a:t>二叉树中的叶顶点是形如</a:t>
            </a:r>
            <a:r>
              <a:rPr lang="en-US" altLang="zh-CN" b="1" dirty="0"/>
              <a:t>(</a:t>
            </a:r>
            <a:r>
              <a:rPr lang="en-US" altLang="zh-CN" b="1" i="1" dirty="0">
                <a:latin typeface="Times New Roman" panose="02020603050405020304" charset="0"/>
              </a:rPr>
              <a:t>x</a:t>
            </a:r>
            <a:r>
              <a:rPr lang="en-US" altLang="zh-CN" b="1" baseline="-25000" dirty="0">
                <a:latin typeface="Times New Roman" panose="02020603050405020304" charset="0"/>
              </a:rPr>
              <a:t>i</a:t>
            </a:r>
            <a:r>
              <a:rPr lang="en-US" altLang="zh-CN" b="1" dirty="0">
                <a:latin typeface="Times New Roman" panose="02020603050405020304" charset="0"/>
              </a:rPr>
              <a:t>, </a:t>
            </a:r>
            <a:r>
              <a:rPr lang="en-US" altLang="zh-CN" b="1" i="1" dirty="0">
                <a:latin typeface="Times New Roman" panose="02020603050405020304" charset="0"/>
              </a:rPr>
              <a:t>x</a:t>
            </a:r>
            <a:r>
              <a:rPr lang="en-US" altLang="zh-CN" b="1" baseline="-25000" dirty="0">
                <a:latin typeface="Times New Roman" panose="02020603050405020304" charset="0"/>
              </a:rPr>
              <a:t>i+1</a:t>
            </a:r>
            <a:r>
              <a:rPr lang="en-US" altLang="zh-CN" b="1" dirty="0"/>
              <a:t>)</a:t>
            </a:r>
            <a:r>
              <a:rPr lang="en-US" altLang="zh-CN" b="1" i="1" dirty="0"/>
              <a:t> </a:t>
            </a:r>
            <a:r>
              <a:rPr lang="zh-CN" altLang="en-US" b="1" dirty="0"/>
              <a:t>的开区间。</a:t>
            </a:r>
            <a:endParaRPr lang="zh-CN" altLang="en-US" b="1" dirty="0"/>
          </a:p>
        </p:txBody>
      </p:sp>
      <p:sp>
        <p:nvSpPr>
          <p:cNvPr id="7171" name="Rectangle 3"/>
          <p:cNvSpPr>
            <a:spLocks noChangeArrowheads="1"/>
          </p:cNvSpPr>
          <p:nvPr/>
        </p:nvSpPr>
        <p:spPr bwMode="auto">
          <a:xfrm>
            <a:off x="457200" y="667469"/>
            <a:ext cx="82296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000" b="1" dirty="0">
                <a:solidFill>
                  <a:schemeClr val="tx2"/>
                </a:solidFill>
              </a:rPr>
              <a:t>在二叉搜索树中搜索一个元素</a:t>
            </a:r>
            <a:r>
              <a:rPr lang="en-US" altLang="zh-CN" sz="4000" b="1" dirty="0">
                <a:solidFill>
                  <a:schemeClr val="tx2"/>
                </a:solidFill>
              </a:rPr>
              <a:t>x</a:t>
            </a:r>
            <a:endParaRPr lang="en-US" altLang="zh-CN" sz="4000" b="1" dirty="0">
              <a:solidFill>
                <a:schemeClr val="tx2"/>
              </a:solidFill>
            </a:endParaRPr>
          </a:p>
        </p:txBody>
      </p:sp>
      <p:sp>
        <p:nvSpPr>
          <p:cNvPr id="7172" name="Rectangle 4"/>
          <p:cNvSpPr>
            <a:spLocks noChangeArrowheads="1"/>
          </p:cNvSpPr>
          <p:nvPr/>
        </p:nvSpPr>
        <p:spPr bwMode="auto">
          <a:xfrm>
            <a:off x="395288" y="4972769"/>
            <a:ext cx="8010525"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2800" b="1" dirty="0"/>
              <a:t>(1) </a:t>
            </a:r>
            <a:r>
              <a:rPr lang="zh-CN" altLang="en-US" sz="2800" b="1" dirty="0"/>
              <a:t>在二叉树的内部顶点处找到： </a:t>
            </a:r>
            <a:r>
              <a:rPr lang="en-US" altLang="zh-CN" sz="2800" b="1" i="1" dirty="0">
                <a:solidFill>
                  <a:srgbClr val="C00000"/>
                </a:solidFill>
                <a:latin typeface="Times New Roman" panose="02020603050405020304" charset="0"/>
              </a:rPr>
              <a:t>x </a:t>
            </a:r>
            <a:r>
              <a:rPr lang="en-US" altLang="zh-CN" sz="2800" b="1" dirty="0">
                <a:solidFill>
                  <a:srgbClr val="C00000"/>
                </a:solidFill>
                <a:latin typeface="Times New Roman" panose="02020603050405020304" charset="0"/>
              </a:rPr>
              <a:t>= </a:t>
            </a:r>
            <a:r>
              <a:rPr lang="en-US" altLang="zh-CN" sz="2800" b="1" i="1" dirty="0">
                <a:solidFill>
                  <a:srgbClr val="C00000"/>
                </a:solidFill>
                <a:latin typeface="Times New Roman" panose="02020603050405020304" charset="0"/>
              </a:rPr>
              <a:t>x</a:t>
            </a:r>
            <a:r>
              <a:rPr lang="en-US" altLang="zh-CN" sz="2800" b="1" baseline="-25000" dirty="0">
                <a:solidFill>
                  <a:srgbClr val="C00000"/>
                </a:solidFill>
                <a:latin typeface="Times New Roman" panose="02020603050405020304" charset="0"/>
              </a:rPr>
              <a:t>i</a:t>
            </a:r>
            <a:endParaRPr lang="en-US" altLang="zh-CN" sz="2800" b="1" baseline="-25000" dirty="0">
              <a:solidFill>
                <a:srgbClr val="C00000"/>
              </a:solidFill>
              <a:latin typeface="Times New Roman" panose="02020603050405020304" charset="0"/>
            </a:endParaRPr>
          </a:p>
          <a:p>
            <a:pPr marL="342900" indent="-342900">
              <a:spcBef>
                <a:spcPct val="20000"/>
              </a:spcBef>
            </a:pPr>
            <a:r>
              <a:rPr lang="en-US" altLang="zh-CN" sz="2800" b="1" dirty="0"/>
              <a:t>(2) </a:t>
            </a:r>
            <a:r>
              <a:rPr lang="zh-CN" altLang="en-US" sz="2800" b="1" dirty="0"/>
              <a:t>在二叉树的叶顶点中确定： </a:t>
            </a:r>
            <a:r>
              <a:rPr lang="en-US" altLang="zh-CN" sz="2800" b="1" i="1" dirty="0">
                <a:solidFill>
                  <a:srgbClr val="C00000"/>
                </a:solidFill>
                <a:latin typeface="Times New Roman" panose="02020603050405020304" charset="0"/>
              </a:rPr>
              <a:t>x</a:t>
            </a:r>
            <a:r>
              <a:rPr lang="en-US" altLang="zh-CN" sz="2800" b="1" dirty="0">
                <a:solidFill>
                  <a:srgbClr val="C00000"/>
                </a:solidFill>
              </a:rPr>
              <a:t>∈ </a:t>
            </a:r>
            <a:r>
              <a:rPr lang="en-US" altLang="zh-CN" sz="2800" b="1" dirty="0">
                <a:solidFill>
                  <a:srgbClr val="C00000"/>
                </a:solidFill>
                <a:latin typeface="Times New Roman" panose="02020603050405020304" charset="0"/>
              </a:rPr>
              <a:t>(</a:t>
            </a:r>
            <a:r>
              <a:rPr lang="en-US" altLang="zh-CN" sz="2800" b="1" i="1" dirty="0">
                <a:solidFill>
                  <a:srgbClr val="C00000"/>
                </a:solidFill>
                <a:latin typeface="Times New Roman" panose="02020603050405020304" charset="0"/>
              </a:rPr>
              <a:t>x</a:t>
            </a:r>
            <a:r>
              <a:rPr lang="en-US" altLang="zh-CN" sz="2800" b="1" i="1" baseline="-25000" dirty="0">
                <a:solidFill>
                  <a:srgbClr val="C00000"/>
                </a:solidFill>
                <a:latin typeface="Times New Roman" panose="02020603050405020304" charset="0"/>
              </a:rPr>
              <a:t>i </a:t>
            </a:r>
            <a:r>
              <a:rPr lang="en-US" altLang="zh-CN" sz="2800" b="1" dirty="0">
                <a:solidFill>
                  <a:srgbClr val="C00000"/>
                </a:solidFill>
                <a:latin typeface="Times New Roman" panose="02020603050405020304" charset="0"/>
              </a:rPr>
              <a:t>, </a:t>
            </a:r>
            <a:r>
              <a:rPr lang="en-US" altLang="zh-CN" sz="2800" b="1" i="1" dirty="0">
                <a:solidFill>
                  <a:srgbClr val="C00000"/>
                </a:solidFill>
                <a:latin typeface="Times New Roman" panose="02020603050405020304" charset="0"/>
              </a:rPr>
              <a:t>x</a:t>
            </a:r>
            <a:r>
              <a:rPr lang="en-US" altLang="zh-CN" sz="2800" b="1" i="1" baseline="-25000" dirty="0">
                <a:solidFill>
                  <a:srgbClr val="C00000"/>
                </a:solidFill>
                <a:latin typeface="Times New Roman" panose="02020603050405020304" charset="0"/>
              </a:rPr>
              <a:t>i</a:t>
            </a:r>
            <a:r>
              <a:rPr lang="en-US" altLang="zh-CN" sz="2800" b="1" baseline="-25000" dirty="0">
                <a:solidFill>
                  <a:srgbClr val="C00000"/>
                </a:solidFill>
                <a:latin typeface="Times New Roman" panose="02020603050405020304" charset="0"/>
              </a:rPr>
              <a:t>+1</a:t>
            </a:r>
            <a:r>
              <a:rPr lang="en-US" altLang="zh-CN" sz="2800" b="1" dirty="0">
                <a:solidFill>
                  <a:srgbClr val="C00000"/>
                </a:solidFill>
                <a:latin typeface="Times New Roman" panose="02020603050405020304" charset="0"/>
              </a:rPr>
              <a:t>)</a:t>
            </a:r>
            <a:endParaRPr lang="en-US" altLang="zh-CN" sz="2800" b="1" dirty="0">
              <a:solidFill>
                <a:srgbClr val="C00000"/>
              </a:solidFill>
              <a:latin typeface="Times New Roman" panose="02020603050405020304" charset="0"/>
            </a:endParaRPr>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fld id="{D13C68D9-EB89-43E8-8D3F-EB35002CE51A}" type="slidenum">
              <a:rPr lang="en-US" altLang="zh-CN"/>
            </a:fld>
            <a:endParaRPr lang="en-US" altLang="zh-CN"/>
          </a:p>
        </p:txBody>
      </p:sp>
      <p:sp>
        <p:nvSpPr>
          <p:cNvPr id="55298" name="Rectangle 2"/>
          <p:cNvSpPr>
            <a:spLocks noGrp="1" noChangeArrowheads="1"/>
          </p:cNvSpPr>
          <p:nvPr>
            <p:ph type="title"/>
          </p:nvPr>
        </p:nvSpPr>
        <p:spPr>
          <a:xfrm>
            <a:off x="250825" y="701675"/>
            <a:ext cx="8507413" cy="1143000"/>
          </a:xfrm>
        </p:spPr>
        <p:txBody>
          <a:bodyPr/>
          <a:lstStyle/>
          <a:p>
            <a:r>
              <a:rPr lang="zh-CN" altLang="en-US" sz="3200" b="1" dirty="0"/>
              <a:t>在实际中，不同标识符会有</a:t>
            </a:r>
            <a:r>
              <a:rPr lang="zh-CN" altLang="en-US" sz="3200" b="1" dirty="0">
                <a:solidFill>
                  <a:srgbClr val="FF0000"/>
                </a:solidFill>
              </a:rPr>
              <a:t>不同</a:t>
            </a:r>
            <a:r>
              <a:rPr lang="zh-CN" altLang="en-US" sz="3200" b="1" dirty="0"/>
              <a:t>的检索概率。</a:t>
            </a:r>
            <a:endParaRPr lang="zh-CN" altLang="en-US" sz="3200" b="1" dirty="0"/>
          </a:p>
        </p:txBody>
      </p:sp>
      <p:sp>
        <p:nvSpPr>
          <p:cNvPr id="55299" name="Rectangle 3"/>
          <p:cNvSpPr>
            <a:spLocks noGrp="1" noChangeArrowheads="1"/>
          </p:cNvSpPr>
          <p:nvPr>
            <p:ph type="body" idx="1"/>
          </p:nvPr>
        </p:nvSpPr>
        <p:spPr>
          <a:xfrm>
            <a:off x="685800" y="1700808"/>
            <a:ext cx="7772400" cy="4114800"/>
          </a:xfrm>
        </p:spPr>
        <p:txBody>
          <a:bodyPr/>
          <a:lstStyle/>
          <a:p>
            <a:r>
              <a:rPr kumimoji="1" lang="zh-CN" altLang="en-US" b="1" dirty="0"/>
              <a:t>设</a:t>
            </a:r>
            <a:r>
              <a:rPr kumimoji="1" lang="en-US" altLang="zh-CN" b="1" dirty="0">
                <a:solidFill>
                  <a:srgbClr val="FF0000"/>
                </a:solidFill>
              </a:rPr>
              <a:t>P</a:t>
            </a:r>
            <a:r>
              <a:rPr kumimoji="1" lang="en-US" altLang="zh-CN" b="1" baseline="-25000" dirty="0">
                <a:solidFill>
                  <a:srgbClr val="FF0000"/>
                </a:solidFill>
              </a:rPr>
              <a:t>i</a:t>
            </a:r>
            <a:r>
              <a:rPr kumimoji="1" lang="zh-CN" altLang="en-US" b="1" dirty="0"/>
              <a:t>是对</a:t>
            </a:r>
            <a:r>
              <a:rPr kumimoji="1" lang="en-US" altLang="zh-CN" b="1" dirty="0" err="1">
                <a:solidFill>
                  <a:srgbClr val="FF0000"/>
                </a:solidFill>
              </a:rPr>
              <a:t>a</a:t>
            </a:r>
            <a:r>
              <a:rPr kumimoji="1" lang="en-US" altLang="zh-CN" b="1" baseline="-25000" dirty="0" err="1">
                <a:solidFill>
                  <a:srgbClr val="FF0000"/>
                </a:solidFill>
              </a:rPr>
              <a:t>i</a:t>
            </a:r>
            <a:r>
              <a:rPr kumimoji="1" lang="zh-CN" altLang="en-US" b="1" dirty="0"/>
              <a:t>检索的概率。</a:t>
            </a:r>
            <a:endParaRPr kumimoji="1" lang="zh-CN" altLang="en-US" b="1" dirty="0"/>
          </a:p>
          <a:p>
            <a:r>
              <a:rPr kumimoji="1" lang="zh-CN" altLang="en-US" b="1"/>
              <a:t>设</a:t>
            </a:r>
            <a:r>
              <a:rPr lang="en-US" altLang="zh-CN" b="1" dirty="0">
                <a:solidFill>
                  <a:srgbClr val="FF0000"/>
                </a:solidFill>
              </a:rPr>
              <a:t>Q</a:t>
            </a:r>
            <a:r>
              <a:rPr kumimoji="1" lang="en-US" altLang="zh-CN" b="1" baseline="-25000">
                <a:solidFill>
                  <a:srgbClr val="FF0000"/>
                </a:solidFill>
              </a:rPr>
              <a:t>i</a:t>
            </a:r>
            <a:r>
              <a:rPr kumimoji="1" lang="zh-CN" altLang="en-US" b="1" dirty="0"/>
              <a:t>是对满足</a:t>
            </a:r>
            <a:r>
              <a:rPr kumimoji="1" lang="en-US" altLang="zh-CN" b="1" dirty="0" err="1">
                <a:solidFill>
                  <a:srgbClr val="FF0000"/>
                </a:solidFill>
              </a:rPr>
              <a:t>a</a:t>
            </a:r>
            <a:r>
              <a:rPr kumimoji="1" lang="en-US" altLang="zh-CN" b="1" baseline="-25000" dirty="0" err="1">
                <a:solidFill>
                  <a:srgbClr val="FF0000"/>
                </a:solidFill>
              </a:rPr>
              <a:t>i</a:t>
            </a:r>
            <a:r>
              <a:rPr kumimoji="1" lang="en-US" altLang="zh-CN" b="1" dirty="0">
                <a:solidFill>
                  <a:srgbClr val="FF0000"/>
                </a:solidFill>
              </a:rPr>
              <a:t>&lt;X&lt;a</a:t>
            </a:r>
            <a:r>
              <a:rPr kumimoji="1" lang="en-US" altLang="zh-CN" b="1" baseline="-25000" dirty="0">
                <a:solidFill>
                  <a:srgbClr val="FF0000"/>
                </a:solidFill>
              </a:rPr>
              <a:t>i+1</a:t>
            </a:r>
            <a:r>
              <a:rPr kumimoji="1" lang="en-US" altLang="zh-CN" b="1" dirty="0">
                <a:solidFill>
                  <a:srgbClr val="FF0000"/>
                </a:solidFill>
              </a:rPr>
              <a:t>,0</a:t>
            </a:r>
            <a:r>
              <a:rPr kumimoji="1" lang="en-US" altLang="zh-CN" b="1" dirty="0">
                <a:solidFill>
                  <a:srgbClr val="FF0000"/>
                </a:solidFill>
                <a:sym typeface="Symbol" panose="05050102010706020507" pitchFamily="18" charset="2"/>
              </a:rPr>
              <a:t></a:t>
            </a:r>
            <a:r>
              <a:rPr kumimoji="1" lang="en-US" altLang="zh-CN" b="1" dirty="0">
                <a:solidFill>
                  <a:srgbClr val="FF0000"/>
                </a:solidFill>
              </a:rPr>
              <a:t>i </a:t>
            </a:r>
            <a:r>
              <a:rPr kumimoji="1" lang="en-US" altLang="zh-CN" b="1" dirty="0">
                <a:solidFill>
                  <a:srgbClr val="FF0000"/>
                </a:solidFill>
                <a:sym typeface="Symbol" panose="05050102010706020507" pitchFamily="18" charset="2"/>
              </a:rPr>
              <a:t></a:t>
            </a:r>
            <a:r>
              <a:rPr kumimoji="1" lang="en-US" altLang="zh-CN" b="1" dirty="0">
                <a:solidFill>
                  <a:srgbClr val="FF0000"/>
                </a:solidFill>
              </a:rPr>
              <a:t> n</a:t>
            </a:r>
            <a:r>
              <a:rPr kumimoji="1" lang="zh-CN" altLang="en-US" b="1" dirty="0"/>
              <a:t>的标识符</a:t>
            </a:r>
            <a:r>
              <a:rPr kumimoji="1" lang="en-US" altLang="zh-CN" b="1" dirty="0">
                <a:solidFill>
                  <a:srgbClr val="FF0000"/>
                </a:solidFill>
              </a:rPr>
              <a:t>X</a:t>
            </a:r>
            <a:r>
              <a:rPr kumimoji="1" lang="zh-CN" altLang="en-US" b="1" dirty="0"/>
              <a:t>检索的概率， </a:t>
            </a:r>
            <a:r>
              <a:rPr kumimoji="1" lang="en-US" altLang="zh-CN" b="1" dirty="0"/>
              <a:t>(</a:t>
            </a:r>
            <a:r>
              <a:rPr kumimoji="1" lang="zh-CN" altLang="en-US" b="1" dirty="0"/>
              <a:t>假定</a:t>
            </a:r>
            <a:r>
              <a:rPr kumimoji="1" lang="en-US" altLang="zh-CN" b="1" dirty="0">
                <a:solidFill>
                  <a:srgbClr val="FF0000"/>
                </a:solidFill>
              </a:rPr>
              <a:t>a</a:t>
            </a:r>
            <a:r>
              <a:rPr kumimoji="1" lang="en-US" altLang="zh-CN" b="1" baseline="-25000" dirty="0">
                <a:solidFill>
                  <a:srgbClr val="FF0000"/>
                </a:solidFill>
              </a:rPr>
              <a:t>0</a:t>
            </a:r>
            <a:r>
              <a:rPr kumimoji="1" lang="en-US" altLang="zh-CN" b="1" dirty="0">
                <a:solidFill>
                  <a:srgbClr val="FF0000"/>
                </a:solidFill>
              </a:rPr>
              <a:t>=-</a:t>
            </a:r>
            <a:r>
              <a:rPr kumimoji="1" lang="en-US" altLang="zh-CN" b="1" dirty="0">
                <a:solidFill>
                  <a:srgbClr val="FF0000"/>
                </a:solidFill>
                <a:sym typeface="Symbol" panose="05050102010706020507" pitchFamily="18" charset="2"/>
              </a:rPr>
              <a:t></a:t>
            </a:r>
            <a:r>
              <a:rPr kumimoji="1" lang="zh-CN" altLang="en-US" b="1" dirty="0"/>
              <a:t>且</a:t>
            </a:r>
            <a:r>
              <a:rPr kumimoji="1" lang="en-US" altLang="zh-CN" b="1" dirty="0">
                <a:solidFill>
                  <a:srgbClr val="FF0000"/>
                </a:solidFill>
              </a:rPr>
              <a:t>a</a:t>
            </a:r>
            <a:r>
              <a:rPr kumimoji="1" lang="en-US" altLang="zh-CN" b="1" baseline="-25000" dirty="0">
                <a:solidFill>
                  <a:srgbClr val="FF0000"/>
                </a:solidFill>
              </a:rPr>
              <a:t>n+1</a:t>
            </a:r>
            <a:r>
              <a:rPr kumimoji="1" lang="en-US" altLang="zh-CN" b="1" dirty="0">
                <a:solidFill>
                  <a:srgbClr val="FF0000"/>
                </a:solidFill>
              </a:rPr>
              <a:t>=</a:t>
            </a:r>
            <a:r>
              <a:rPr kumimoji="1" lang="zh-CN" altLang="en-US" b="1" dirty="0">
                <a:solidFill>
                  <a:srgbClr val="FF0000"/>
                </a:solidFill>
              </a:rPr>
              <a:t>＋</a:t>
            </a:r>
            <a:r>
              <a:rPr kumimoji="1" lang="zh-CN" altLang="en-US" b="1" dirty="0">
                <a:solidFill>
                  <a:srgbClr val="FF0000"/>
                </a:solidFill>
                <a:sym typeface="Symbol" panose="05050102010706020507" pitchFamily="18" charset="2"/>
              </a:rPr>
              <a:t></a:t>
            </a:r>
            <a:r>
              <a:rPr kumimoji="1" lang="en-US" altLang="zh-CN" b="1" dirty="0"/>
              <a:t>)</a:t>
            </a:r>
            <a:r>
              <a:rPr kumimoji="1" lang="zh-CN" altLang="en-US" b="1" dirty="0"/>
              <a:t>。</a:t>
            </a:r>
            <a:endParaRPr lang="zh-CN" altLang="en-US" dirty="0"/>
          </a:p>
        </p:txBody>
      </p:sp>
      <p:sp>
        <p:nvSpPr>
          <p:cNvPr id="55300" name="Line 4"/>
          <p:cNvSpPr>
            <a:spLocks noChangeShapeType="1"/>
          </p:cNvSpPr>
          <p:nvPr/>
        </p:nvSpPr>
        <p:spPr bwMode="auto">
          <a:xfrm>
            <a:off x="381000" y="4179888"/>
            <a:ext cx="8382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01" name="Line 5"/>
          <p:cNvSpPr>
            <a:spLocks noChangeShapeType="1"/>
          </p:cNvSpPr>
          <p:nvPr/>
        </p:nvSpPr>
        <p:spPr bwMode="auto">
          <a:xfrm>
            <a:off x="1524000" y="4103688"/>
            <a:ext cx="0" cy="1524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02" name="Text Box 6"/>
          <p:cNvSpPr txBox="1">
            <a:spLocks noChangeArrowheads="1"/>
          </p:cNvSpPr>
          <p:nvPr/>
        </p:nvSpPr>
        <p:spPr bwMode="auto">
          <a:xfrm>
            <a:off x="1295400" y="4256088"/>
            <a:ext cx="520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anose="02020603050405020304" charset="0"/>
              </a:rPr>
              <a:t>a</a:t>
            </a:r>
            <a:r>
              <a:rPr kumimoji="1" lang="en-US" altLang="zh-CN" sz="3200" b="1" baseline="-25000">
                <a:latin typeface="Times New Roman" panose="02020603050405020304" charset="0"/>
              </a:rPr>
              <a:t>1</a:t>
            </a:r>
            <a:endParaRPr kumimoji="1" lang="en-US" altLang="zh-CN" sz="3200" b="1" baseline="-25000">
              <a:latin typeface="Times New Roman" panose="02020603050405020304" charset="0"/>
            </a:endParaRPr>
          </a:p>
        </p:txBody>
      </p:sp>
      <p:sp>
        <p:nvSpPr>
          <p:cNvPr id="55303" name="Text Box 7"/>
          <p:cNvSpPr txBox="1">
            <a:spLocks noChangeArrowheads="1"/>
          </p:cNvSpPr>
          <p:nvPr/>
        </p:nvSpPr>
        <p:spPr bwMode="auto">
          <a:xfrm>
            <a:off x="228600" y="4865688"/>
            <a:ext cx="973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latin typeface="Times New Roman" panose="02020603050405020304" charset="0"/>
              </a:rPr>
              <a:t>Q(0)</a:t>
            </a:r>
            <a:endParaRPr kumimoji="1" lang="en-US" altLang="zh-CN" sz="3200" b="1">
              <a:solidFill>
                <a:srgbClr val="FF0000"/>
              </a:solidFill>
              <a:latin typeface="Times New Roman" panose="02020603050405020304" charset="0"/>
            </a:endParaRPr>
          </a:p>
        </p:txBody>
      </p:sp>
      <p:sp>
        <p:nvSpPr>
          <p:cNvPr id="55304" name="Text Box 8"/>
          <p:cNvSpPr txBox="1">
            <a:spLocks noChangeArrowheads="1"/>
          </p:cNvSpPr>
          <p:nvPr/>
        </p:nvSpPr>
        <p:spPr bwMode="auto">
          <a:xfrm>
            <a:off x="457200" y="4256088"/>
            <a:ext cx="588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latin typeface="Times New Roman" panose="02020603050405020304" charset="0"/>
              </a:rPr>
              <a:t>E</a:t>
            </a:r>
            <a:r>
              <a:rPr kumimoji="1" lang="en-US" altLang="zh-CN" sz="3200" b="1" baseline="-25000">
                <a:solidFill>
                  <a:srgbClr val="FF0000"/>
                </a:solidFill>
                <a:latin typeface="Times New Roman" panose="02020603050405020304" charset="0"/>
              </a:rPr>
              <a:t>0</a:t>
            </a:r>
            <a:endParaRPr kumimoji="1" lang="en-US" altLang="zh-CN" sz="3200" b="1" baseline="-25000">
              <a:solidFill>
                <a:srgbClr val="FF0000"/>
              </a:solidFill>
              <a:latin typeface="Times New Roman" panose="02020603050405020304" charset="0"/>
            </a:endParaRPr>
          </a:p>
        </p:txBody>
      </p:sp>
      <p:sp>
        <p:nvSpPr>
          <p:cNvPr id="55305" name="Text Box 9"/>
          <p:cNvSpPr txBox="1">
            <a:spLocks noChangeArrowheads="1"/>
          </p:cNvSpPr>
          <p:nvPr/>
        </p:nvSpPr>
        <p:spPr bwMode="auto">
          <a:xfrm>
            <a:off x="1066800" y="3417888"/>
            <a:ext cx="904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FF"/>
                </a:solidFill>
                <a:latin typeface="Times New Roman" panose="02020603050405020304" charset="0"/>
              </a:rPr>
              <a:t>P(1)</a:t>
            </a:r>
            <a:endParaRPr kumimoji="1" lang="en-US" altLang="zh-CN" sz="3200" b="1">
              <a:solidFill>
                <a:srgbClr val="0000FF"/>
              </a:solidFill>
              <a:latin typeface="Times New Roman" panose="02020603050405020304" charset="0"/>
            </a:endParaRPr>
          </a:p>
        </p:txBody>
      </p:sp>
      <p:sp>
        <p:nvSpPr>
          <p:cNvPr id="55306" name="Line 10"/>
          <p:cNvSpPr>
            <a:spLocks noChangeShapeType="1"/>
          </p:cNvSpPr>
          <p:nvPr/>
        </p:nvSpPr>
        <p:spPr bwMode="auto">
          <a:xfrm>
            <a:off x="2590800" y="4103688"/>
            <a:ext cx="0" cy="1524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07" name="Text Box 11"/>
          <p:cNvSpPr txBox="1">
            <a:spLocks noChangeArrowheads="1"/>
          </p:cNvSpPr>
          <p:nvPr/>
        </p:nvSpPr>
        <p:spPr bwMode="auto">
          <a:xfrm>
            <a:off x="2286000" y="4256088"/>
            <a:ext cx="520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anose="02020603050405020304" charset="0"/>
              </a:rPr>
              <a:t>a</a:t>
            </a:r>
            <a:r>
              <a:rPr kumimoji="1" lang="en-US" altLang="zh-CN" sz="3200" b="1" baseline="-25000">
                <a:latin typeface="Times New Roman" panose="02020603050405020304" charset="0"/>
              </a:rPr>
              <a:t>2</a:t>
            </a:r>
            <a:endParaRPr kumimoji="1" lang="en-US" altLang="zh-CN" sz="3200" b="1" baseline="-25000">
              <a:latin typeface="Times New Roman" panose="02020603050405020304" charset="0"/>
            </a:endParaRPr>
          </a:p>
        </p:txBody>
      </p:sp>
      <p:sp>
        <p:nvSpPr>
          <p:cNvPr id="55308" name="Text Box 12"/>
          <p:cNvSpPr txBox="1">
            <a:spLocks noChangeArrowheads="1"/>
          </p:cNvSpPr>
          <p:nvPr/>
        </p:nvSpPr>
        <p:spPr bwMode="auto">
          <a:xfrm>
            <a:off x="1752600" y="4256088"/>
            <a:ext cx="588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latin typeface="Times New Roman" panose="02020603050405020304" charset="0"/>
              </a:rPr>
              <a:t>E</a:t>
            </a:r>
            <a:r>
              <a:rPr kumimoji="1" lang="en-US" altLang="zh-CN" sz="3200" b="1" baseline="-25000">
                <a:solidFill>
                  <a:srgbClr val="FF0000"/>
                </a:solidFill>
                <a:latin typeface="Times New Roman" panose="02020603050405020304" charset="0"/>
              </a:rPr>
              <a:t>1</a:t>
            </a:r>
            <a:endParaRPr kumimoji="1" lang="en-US" altLang="zh-CN" sz="3200" b="1" baseline="-25000">
              <a:solidFill>
                <a:srgbClr val="FF0000"/>
              </a:solidFill>
              <a:latin typeface="Times New Roman" panose="02020603050405020304" charset="0"/>
            </a:endParaRPr>
          </a:p>
        </p:txBody>
      </p:sp>
      <p:sp>
        <p:nvSpPr>
          <p:cNvPr id="55309" name="Text Box 13"/>
          <p:cNvSpPr txBox="1">
            <a:spLocks noChangeArrowheads="1"/>
          </p:cNvSpPr>
          <p:nvPr/>
        </p:nvSpPr>
        <p:spPr bwMode="auto">
          <a:xfrm>
            <a:off x="1447800" y="4865688"/>
            <a:ext cx="973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latin typeface="Times New Roman" panose="02020603050405020304" charset="0"/>
              </a:rPr>
              <a:t>Q(1)</a:t>
            </a:r>
            <a:endParaRPr kumimoji="1" lang="en-US" altLang="zh-CN" sz="3200" b="1">
              <a:solidFill>
                <a:srgbClr val="FF0000"/>
              </a:solidFill>
              <a:latin typeface="Times New Roman" panose="02020603050405020304" charset="0"/>
            </a:endParaRPr>
          </a:p>
        </p:txBody>
      </p:sp>
      <p:sp>
        <p:nvSpPr>
          <p:cNvPr id="55310" name="Text Box 14"/>
          <p:cNvSpPr txBox="1">
            <a:spLocks noChangeArrowheads="1"/>
          </p:cNvSpPr>
          <p:nvPr/>
        </p:nvSpPr>
        <p:spPr bwMode="auto">
          <a:xfrm>
            <a:off x="2209800" y="3417888"/>
            <a:ext cx="904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FF"/>
                </a:solidFill>
                <a:latin typeface="Times New Roman" panose="02020603050405020304" charset="0"/>
              </a:rPr>
              <a:t>P(2)</a:t>
            </a:r>
            <a:endParaRPr kumimoji="1" lang="en-US" altLang="zh-CN" sz="3200" b="1">
              <a:solidFill>
                <a:srgbClr val="0000FF"/>
              </a:solidFill>
              <a:latin typeface="Times New Roman" panose="02020603050405020304" charset="0"/>
            </a:endParaRPr>
          </a:p>
        </p:txBody>
      </p:sp>
      <p:sp>
        <p:nvSpPr>
          <p:cNvPr id="55311" name="Line 15"/>
          <p:cNvSpPr>
            <a:spLocks noChangeShapeType="1"/>
          </p:cNvSpPr>
          <p:nvPr/>
        </p:nvSpPr>
        <p:spPr bwMode="auto">
          <a:xfrm>
            <a:off x="4267200" y="4103688"/>
            <a:ext cx="0" cy="1524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2" name="Text Box 16"/>
          <p:cNvSpPr txBox="1">
            <a:spLocks noChangeArrowheads="1"/>
          </p:cNvSpPr>
          <p:nvPr/>
        </p:nvSpPr>
        <p:spPr bwMode="auto">
          <a:xfrm>
            <a:off x="4038600" y="4256088"/>
            <a:ext cx="461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anose="02020603050405020304" charset="0"/>
              </a:rPr>
              <a:t>a</a:t>
            </a:r>
            <a:r>
              <a:rPr kumimoji="1" lang="en-US" altLang="zh-CN" sz="3200" b="1" baseline="-25000">
                <a:latin typeface="Times New Roman" panose="02020603050405020304" charset="0"/>
              </a:rPr>
              <a:t>i</a:t>
            </a:r>
            <a:endParaRPr kumimoji="1" lang="en-US" altLang="zh-CN" sz="3200" b="1" baseline="-25000">
              <a:latin typeface="Times New Roman" panose="02020603050405020304" charset="0"/>
            </a:endParaRPr>
          </a:p>
        </p:txBody>
      </p:sp>
      <p:sp>
        <p:nvSpPr>
          <p:cNvPr id="55313" name="Text Box 17"/>
          <p:cNvSpPr txBox="1">
            <a:spLocks noChangeArrowheads="1"/>
          </p:cNvSpPr>
          <p:nvPr/>
        </p:nvSpPr>
        <p:spPr bwMode="auto">
          <a:xfrm>
            <a:off x="3810000" y="3417888"/>
            <a:ext cx="8143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FF"/>
                </a:solidFill>
                <a:latin typeface="Times New Roman" panose="02020603050405020304" charset="0"/>
              </a:rPr>
              <a:t>P(i)</a:t>
            </a:r>
            <a:endParaRPr kumimoji="1" lang="en-US" altLang="zh-CN" sz="3200" b="1">
              <a:solidFill>
                <a:srgbClr val="0000FF"/>
              </a:solidFill>
              <a:latin typeface="Times New Roman" panose="02020603050405020304" charset="0"/>
            </a:endParaRPr>
          </a:p>
        </p:txBody>
      </p:sp>
      <p:sp>
        <p:nvSpPr>
          <p:cNvPr id="55314" name="Line 18"/>
          <p:cNvSpPr>
            <a:spLocks noChangeShapeType="1"/>
          </p:cNvSpPr>
          <p:nvPr/>
        </p:nvSpPr>
        <p:spPr bwMode="auto">
          <a:xfrm>
            <a:off x="5334000" y="4103688"/>
            <a:ext cx="0" cy="1524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5" name="Text Box 19"/>
          <p:cNvSpPr txBox="1">
            <a:spLocks noChangeArrowheads="1"/>
          </p:cNvSpPr>
          <p:nvPr/>
        </p:nvSpPr>
        <p:spPr bwMode="auto">
          <a:xfrm>
            <a:off x="5029200" y="4256088"/>
            <a:ext cx="747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anose="02020603050405020304" charset="0"/>
              </a:rPr>
              <a:t>a</a:t>
            </a:r>
            <a:r>
              <a:rPr kumimoji="1" lang="en-US" altLang="zh-CN" sz="3200" b="1" baseline="-25000">
                <a:latin typeface="Times New Roman" panose="02020603050405020304" charset="0"/>
              </a:rPr>
              <a:t>i+1</a:t>
            </a:r>
            <a:endParaRPr kumimoji="1" lang="en-US" altLang="zh-CN" sz="3200" b="1" baseline="-25000">
              <a:latin typeface="Times New Roman" panose="02020603050405020304" charset="0"/>
            </a:endParaRPr>
          </a:p>
        </p:txBody>
      </p:sp>
      <p:sp>
        <p:nvSpPr>
          <p:cNvPr id="55316" name="Text Box 20"/>
          <p:cNvSpPr txBox="1">
            <a:spLocks noChangeArrowheads="1"/>
          </p:cNvSpPr>
          <p:nvPr/>
        </p:nvSpPr>
        <p:spPr bwMode="auto">
          <a:xfrm>
            <a:off x="4495800" y="4256088"/>
            <a:ext cx="530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latin typeface="Times New Roman" panose="02020603050405020304" charset="0"/>
              </a:rPr>
              <a:t>E</a:t>
            </a:r>
            <a:r>
              <a:rPr kumimoji="1" lang="en-US" altLang="zh-CN" sz="3200" b="1" baseline="-25000">
                <a:solidFill>
                  <a:srgbClr val="FF0000"/>
                </a:solidFill>
                <a:latin typeface="Times New Roman" panose="02020603050405020304" charset="0"/>
              </a:rPr>
              <a:t>i</a:t>
            </a:r>
            <a:endParaRPr kumimoji="1" lang="en-US" altLang="zh-CN" sz="3200" b="1" baseline="-25000">
              <a:solidFill>
                <a:srgbClr val="FF0000"/>
              </a:solidFill>
              <a:latin typeface="Times New Roman" panose="02020603050405020304" charset="0"/>
            </a:endParaRPr>
          </a:p>
        </p:txBody>
      </p:sp>
      <p:sp>
        <p:nvSpPr>
          <p:cNvPr id="55317" name="Text Box 21"/>
          <p:cNvSpPr txBox="1">
            <a:spLocks noChangeArrowheads="1"/>
          </p:cNvSpPr>
          <p:nvPr/>
        </p:nvSpPr>
        <p:spPr bwMode="auto">
          <a:xfrm>
            <a:off x="4191000" y="4865688"/>
            <a:ext cx="882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latin typeface="Times New Roman" panose="02020603050405020304" charset="0"/>
              </a:rPr>
              <a:t>Q(i)</a:t>
            </a:r>
            <a:endParaRPr kumimoji="1" lang="en-US" altLang="zh-CN" sz="3200" b="1">
              <a:solidFill>
                <a:srgbClr val="FF0000"/>
              </a:solidFill>
              <a:latin typeface="Times New Roman" panose="02020603050405020304" charset="0"/>
            </a:endParaRPr>
          </a:p>
        </p:txBody>
      </p:sp>
      <p:sp>
        <p:nvSpPr>
          <p:cNvPr id="55318" name="Text Box 22"/>
          <p:cNvSpPr txBox="1">
            <a:spLocks noChangeArrowheads="1"/>
          </p:cNvSpPr>
          <p:nvPr/>
        </p:nvSpPr>
        <p:spPr bwMode="auto">
          <a:xfrm>
            <a:off x="4953000" y="3417888"/>
            <a:ext cx="12493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FF"/>
                </a:solidFill>
                <a:latin typeface="Times New Roman" panose="02020603050405020304" charset="0"/>
              </a:rPr>
              <a:t>P(i+1)</a:t>
            </a:r>
            <a:endParaRPr kumimoji="1" lang="en-US" altLang="zh-CN" sz="3200" b="1">
              <a:solidFill>
                <a:srgbClr val="0000FF"/>
              </a:solidFill>
              <a:latin typeface="Times New Roman" panose="02020603050405020304" charset="0"/>
            </a:endParaRPr>
          </a:p>
        </p:txBody>
      </p:sp>
      <p:sp>
        <p:nvSpPr>
          <p:cNvPr id="55319" name="Line 23"/>
          <p:cNvSpPr>
            <a:spLocks noChangeShapeType="1"/>
          </p:cNvSpPr>
          <p:nvPr/>
        </p:nvSpPr>
        <p:spPr bwMode="auto">
          <a:xfrm>
            <a:off x="7543800" y="4103688"/>
            <a:ext cx="0" cy="1524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0" name="Text Box 24"/>
          <p:cNvSpPr txBox="1">
            <a:spLocks noChangeArrowheads="1"/>
          </p:cNvSpPr>
          <p:nvPr/>
        </p:nvSpPr>
        <p:spPr bwMode="auto">
          <a:xfrm>
            <a:off x="7315200" y="4256088"/>
            <a:ext cx="5349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anose="02020603050405020304" charset="0"/>
              </a:rPr>
              <a:t>a</a:t>
            </a:r>
            <a:r>
              <a:rPr kumimoji="1" lang="en-US" altLang="zh-CN" sz="3200" b="1" baseline="-25000">
                <a:latin typeface="Times New Roman" panose="02020603050405020304" charset="0"/>
              </a:rPr>
              <a:t>n</a:t>
            </a:r>
            <a:endParaRPr kumimoji="1" lang="en-US" altLang="zh-CN" sz="3200" b="1" baseline="-25000">
              <a:latin typeface="Times New Roman" panose="02020603050405020304" charset="0"/>
            </a:endParaRPr>
          </a:p>
        </p:txBody>
      </p:sp>
      <p:sp>
        <p:nvSpPr>
          <p:cNvPr id="55321" name="Text Box 25"/>
          <p:cNvSpPr txBox="1">
            <a:spLocks noChangeArrowheads="1"/>
          </p:cNvSpPr>
          <p:nvPr/>
        </p:nvSpPr>
        <p:spPr bwMode="auto">
          <a:xfrm>
            <a:off x="7086600" y="3417888"/>
            <a:ext cx="927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FF"/>
                </a:solidFill>
                <a:latin typeface="Times New Roman" panose="02020603050405020304" charset="0"/>
              </a:rPr>
              <a:t>P(n)</a:t>
            </a:r>
            <a:endParaRPr kumimoji="1" lang="en-US" altLang="zh-CN" sz="3200" b="1">
              <a:solidFill>
                <a:srgbClr val="0000FF"/>
              </a:solidFill>
              <a:latin typeface="Times New Roman" panose="02020603050405020304" charset="0"/>
            </a:endParaRPr>
          </a:p>
        </p:txBody>
      </p:sp>
      <p:sp>
        <p:nvSpPr>
          <p:cNvPr id="55322" name="Text Box 26"/>
          <p:cNvSpPr txBox="1">
            <a:spLocks noChangeArrowheads="1"/>
          </p:cNvSpPr>
          <p:nvPr/>
        </p:nvSpPr>
        <p:spPr bwMode="auto">
          <a:xfrm>
            <a:off x="7772400" y="4256088"/>
            <a:ext cx="603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latin typeface="Times New Roman" panose="02020603050405020304" charset="0"/>
              </a:rPr>
              <a:t>E</a:t>
            </a:r>
            <a:r>
              <a:rPr kumimoji="1" lang="en-US" altLang="zh-CN" sz="3200" b="1" baseline="-25000">
                <a:solidFill>
                  <a:srgbClr val="FF0000"/>
                </a:solidFill>
                <a:latin typeface="Times New Roman" panose="02020603050405020304" charset="0"/>
              </a:rPr>
              <a:t>n</a:t>
            </a:r>
            <a:endParaRPr kumimoji="1" lang="en-US" altLang="zh-CN" sz="3200" b="1" baseline="-25000">
              <a:solidFill>
                <a:srgbClr val="FF0000"/>
              </a:solidFill>
              <a:latin typeface="Times New Roman" panose="02020603050405020304" charset="0"/>
            </a:endParaRPr>
          </a:p>
        </p:txBody>
      </p:sp>
      <p:sp>
        <p:nvSpPr>
          <p:cNvPr id="55323" name="Text Box 27"/>
          <p:cNvSpPr txBox="1">
            <a:spLocks noChangeArrowheads="1"/>
          </p:cNvSpPr>
          <p:nvPr/>
        </p:nvSpPr>
        <p:spPr bwMode="auto">
          <a:xfrm>
            <a:off x="7467600" y="4865688"/>
            <a:ext cx="9953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latin typeface="Times New Roman" panose="02020603050405020304" charset="0"/>
              </a:rPr>
              <a:t>Q(n)</a:t>
            </a:r>
            <a:endParaRPr kumimoji="1" lang="en-US" altLang="zh-CN" sz="3200" b="1">
              <a:solidFill>
                <a:srgbClr val="FF0000"/>
              </a:solidFill>
              <a:latin typeface="Times New Roman" panose="02020603050405020304" charset="0"/>
            </a:endParaRPr>
          </a:p>
        </p:txBody>
      </p:sp>
    </p:spTree>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723752E-26EA-4F6A-8014-486A1762CCB3}" type="slidenum">
              <a:rPr lang="en-US" altLang="zh-CN"/>
            </a:fld>
            <a:endParaRPr lang="en-US" altLang="zh-CN"/>
          </a:p>
        </p:txBody>
      </p:sp>
      <p:sp>
        <p:nvSpPr>
          <p:cNvPr id="56322" name="Rectangle 2"/>
          <p:cNvSpPr>
            <a:spLocks noGrp="1" noChangeArrowheads="1"/>
          </p:cNvSpPr>
          <p:nvPr>
            <p:ph type="title"/>
          </p:nvPr>
        </p:nvSpPr>
        <p:spPr/>
        <p:txBody>
          <a:bodyPr/>
          <a:lstStyle/>
          <a:p>
            <a:r>
              <a:rPr lang="zh-CN" altLang="en-US" b="1"/>
              <a:t>最优二叉搜索树</a:t>
            </a:r>
            <a:endParaRPr lang="zh-CN" altLang="en-US" b="1"/>
          </a:p>
        </p:txBody>
      </p:sp>
      <p:sp>
        <p:nvSpPr>
          <p:cNvPr id="56323" name="Rectangle 3"/>
          <p:cNvSpPr>
            <a:spLocks noGrp="1" noChangeArrowheads="1"/>
          </p:cNvSpPr>
          <p:nvPr>
            <p:ph type="body" idx="1"/>
          </p:nvPr>
        </p:nvSpPr>
        <p:spPr>
          <a:xfrm>
            <a:off x="755650" y="1773238"/>
            <a:ext cx="7643813" cy="4525962"/>
          </a:xfrm>
        </p:spPr>
        <p:txBody>
          <a:bodyPr/>
          <a:lstStyle/>
          <a:p>
            <a:pPr>
              <a:lnSpc>
                <a:spcPct val="150000"/>
              </a:lnSpc>
              <a:spcBef>
                <a:spcPts val="0"/>
              </a:spcBef>
              <a:buFontTx/>
              <a:buNone/>
            </a:pPr>
            <a:r>
              <a:rPr kumimoji="1" lang="zh-CN" altLang="en-US" b="1" dirty="0"/>
              <a:t>利用动态规划构造对标识符集合</a:t>
            </a:r>
            <a:endParaRPr kumimoji="1" lang="zh-CN" altLang="en-US" b="1" dirty="0"/>
          </a:p>
          <a:p>
            <a:pPr>
              <a:lnSpc>
                <a:spcPct val="150000"/>
              </a:lnSpc>
              <a:spcBef>
                <a:spcPts val="0"/>
              </a:spcBef>
              <a:buFontTx/>
              <a:buNone/>
            </a:pPr>
            <a:r>
              <a:rPr kumimoji="1" lang="en-US" altLang="zh-CN" b="1" dirty="0">
                <a:solidFill>
                  <a:srgbClr val="FF0000"/>
                </a:solidFill>
              </a:rPr>
              <a:t>{a</a:t>
            </a:r>
            <a:r>
              <a:rPr kumimoji="1" lang="en-US" altLang="zh-CN" b="1" baseline="-25000" dirty="0">
                <a:solidFill>
                  <a:srgbClr val="FF0000"/>
                </a:solidFill>
              </a:rPr>
              <a:t>1</a:t>
            </a:r>
            <a:r>
              <a:rPr kumimoji="1" lang="en-US" altLang="zh-CN" b="1" dirty="0">
                <a:solidFill>
                  <a:srgbClr val="FF0000"/>
                </a:solidFill>
              </a:rPr>
              <a:t>, a</a:t>
            </a:r>
            <a:r>
              <a:rPr lang="en-US" altLang="zh-CN" b="1" baseline="-25000" dirty="0">
                <a:solidFill>
                  <a:srgbClr val="FF0000"/>
                </a:solidFill>
              </a:rPr>
              <a:t>2</a:t>
            </a:r>
            <a:r>
              <a:rPr kumimoji="1" lang="en-US" altLang="zh-CN" b="1" dirty="0">
                <a:solidFill>
                  <a:srgbClr val="FF0000"/>
                </a:solidFill>
              </a:rPr>
              <a:t>, …, a</a:t>
            </a:r>
            <a:r>
              <a:rPr lang="en-US" altLang="zh-CN" b="1" baseline="-25000" dirty="0">
                <a:solidFill>
                  <a:srgbClr val="FF0000"/>
                </a:solidFill>
              </a:rPr>
              <a:t>n</a:t>
            </a:r>
            <a:r>
              <a:rPr kumimoji="1" lang="en-US" altLang="zh-CN" b="1" dirty="0">
                <a:solidFill>
                  <a:srgbClr val="FF0000"/>
                </a:solidFill>
              </a:rPr>
              <a:t>}</a:t>
            </a:r>
            <a:r>
              <a:rPr kumimoji="1" lang="zh-CN" altLang="en-US" b="1" dirty="0"/>
              <a:t>的</a:t>
            </a:r>
            <a:r>
              <a:rPr kumimoji="1" lang="zh-CN" altLang="en-US" b="1" dirty="0">
                <a:solidFill>
                  <a:srgbClr val="FF0000"/>
                </a:solidFill>
              </a:rPr>
              <a:t>最优二叉搜索树</a:t>
            </a:r>
            <a:r>
              <a:rPr kumimoji="1" lang="zh-CN" altLang="en-US" b="1" dirty="0">
                <a:solidFill>
                  <a:schemeClr val="tx2"/>
                </a:solidFill>
              </a:rPr>
              <a:t>算法（</a:t>
            </a:r>
            <a:r>
              <a:rPr kumimoji="1" lang="zh-CN" altLang="en-US" b="1" dirty="0"/>
              <a:t>包括</a:t>
            </a:r>
            <a:r>
              <a:rPr kumimoji="1" lang="zh-CN" altLang="en-US" b="1" dirty="0">
                <a:solidFill>
                  <a:srgbClr val="FF0000"/>
                </a:solidFill>
              </a:rPr>
              <a:t>成功检索</a:t>
            </a:r>
            <a:r>
              <a:rPr kumimoji="1" lang="zh-CN" altLang="en-US" b="1" dirty="0"/>
              <a:t>和</a:t>
            </a:r>
            <a:r>
              <a:rPr kumimoji="1" lang="zh-CN" altLang="en-US" b="1" dirty="0">
                <a:solidFill>
                  <a:srgbClr val="FF0000"/>
                </a:solidFill>
              </a:rPr>
              <a:t>不成功检索</a:t>
            </a:r>
            <a:r>
              <a:rPr kumimoji="1" lang="zh-CN" altLang="en-US" b="1" dirty="0"/>
              <a:t>）。</a:t>
            </a:r>
            <a:endParaRPr kumimoji="1" lang="zh-CN" altLang="en-US" b="1" dirty="0"/>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66E075E3-A2BB-4157-9DFC-7675F6BA0E70}" type="slidenum">
              <a:rPr lang="en-US" altLang="zh-CN"/>
            </a:fld>
            <a:endParaRPr lang="en-US" altLang="zh-CN"/>
          </a:p>
        </p:txBody>
      </p:sp>
      <p:sp>
        <p:nvSpPr>
          <p:cNvPr id="30723" name="Rectangle 3"/>
          <p:cNvSpPr>
            <a:spLocks noGrp="1" noChangeArrowheads="1"/>
          </p:cNvSpPr>
          <p:nvPr>
            <p:ph type="body" sz="half" idx="1"/>
          </p:nvPr>
        </p:nvSpPr>
        <p:spPr>
          <a:xfrm>
            <a:off x="323850" y="908050"/>
            <a:ext cx="8010525" cy="4964113"/>
          </a:xfrm>
        </p:spPr>
        <p:txBody>
          <a:bodyPr/>
          <a:lstStyle/>
          <a:p>
            <a:pPr>
              <a:buFontTx/>
              <a:buNone/>
            </a:pPr>
            <a:endParaRPr lang="en-US" altLang="zh-CN" sz="2800" b="1" dirty="0">
              <a:latin typeface="Times New Roman" panose="02020603050405020304" charset="0"/>
            </a:endParaRPr>
          </a:p>
          <a:p>
            <a:r>
              <a:rPr lang="zh-CN" altLang="en-US" sz="2800" b="1" dirty="0"/>
              <a:t>找到元素</a:t>
            </a:r>
            <a:r>
              <a:rPr lang="en-US" altLang="zh-CN" sz="2800" b="1" i="1" dirty="0">
                <a:latin typeface="Times New Roman" panose="02020603050405020304" charset="0"/>
              </a:rPr>
              <a:t>x </a:t>
            </a:r>
            <a:r>
              <a:rPr lang="en-US" altLang="zh-CN" sz="2800" b="1" dirty="0">
                <a:latin typeface="Times New Roman" panose="02020603050405020304" charset="0"/>
              </a:rPr>
              <a:t>= </a:t>
            </a:r>
            <a:r>
              <a:rPr lang="en-US" altLang="zh-CN" sz="2800" b="1" i="1" dirty="0">
                <a:latin typeface="Times New Roman" panose="02020603050405020304" charset="0"/>
              </a:rPr>
              <a:t>x</a:t>
            </a:r>
            <a:r>
              <a:rPr lang="en-US" altLang="zh-CN" sz="2800" b="1" baseline="-25000" dirty="0">
                <a:latin typeface="Times New Roman" panose="02020603050405020304" charset="0"/>
              </a:rPr>
              <a:t>i</a:t>
            </a:r>
            <a:r>
              <a:rPr lang="zh-CN" altLang="en-US" sz="2800" b="1" dirty="0">
                <a:latin typeface="Times New Roman" panose="02020603050405020304" charset="0"/>
              </a:rPr>
              <a:t>的概率为</a:t>
            </a:r>
            <a:r>
              <a:rPr lang="en-US" altLang="zh-CN" sz="2800" b="1" i="1" dirty="0">
                <a:solidFill>
                  <a:srgbClr val="C00000"/>
                </a:solidFill>
                <a:latin typeface="Times New Roman" panose="02020603050405020304" charset="0"/>
              </a:rPr>
              <a:t>b</a:t>
            </a:r>
            <a:r>
              <a:rPr lang="en-US" altLang="zh-CN" sz="2800" b="1" i="1" baseline="-25000" dirty="0">
                <a:solidFill>
                  <a:srgbClr val="C00000"/>
                </a:solidFill>
                <a:latin typeface="Times New Roman" panose="02020603050405020304" charset="0"/>
              </a:rPr>
              <a:t>i</a:t>
            </a:r>
            <a:r>
              <a:rPr lang="zh-CN" altLang="en-US" sz="2800" b="1" dirty="0">
                <a:latin typeface="Times New Roman" panose="02020603050405020304" charset="0"/>
              </a:rPr>
              <a:t>；确定</a:t>
            </a:r>
            <a:r>
              <a:rPr lang="en-US" altLang="zh-CN" sz="2800" b="1" i="1" dirty="0">
                <a:latin typeface="Times New Roman" panose="02020603050405020304" charset="0"/>
              </a:rPr>
              <a:t>x</a:t>
            </a:r>
            <a:r>
              <a:rPr lang="en-US" altLang="zh-CN" sz="2800" b="1" dirty="0"/>
              <a:t>∈ </a:t>
            </a:r>
            <a:r>
              <a:rPr lang="en-US" altLang="zh-CN" sz="2800" b="1" dirty="0">
                <a:latin typeface="Times New Roman" panose="02020603050405020304" charset="0"/>
              </a:rPr>
              <a:t>(</a:t>
            </a:r>
            <a:r>
              <a:rPr lang="en-US" altLang="zh-CN" sz="2800" b="1" i="1" dirty="0">
                <a:latin typeface="Times New Roman" panose="02020603050405020304" charset="0"/>
              </a:rPr>
              <a:t>x</a:t>
            </a:r>
            <a:r>
              <a:rPr lang="en-US" altLang="zh-CN" sz="2800" b="1" i="1" baseline="-25000" dirty="0">
                <a:latin typeface="Times New Roman" panose="02020603050405020304" charset="0"/>
              </a:rPr>
              <a:t>i </a:t>
            </a:r>
            <a:r>
              <a:rPr lang="en-US" altLang="zh-CN" sz="2800" b="1" dirty="0">
                <a:latin typeface="Times New Roman" panose="02020603050405020304" charset="0"/>
              </a:rPr>
              <a:t>, </a:t>
            </a:r>
            <a:r>
              <a:rPr lang="en-US" altLang="zh-CN" sz="2800" b="1" i="1" dirty="0">
                <a:latin typeface="Times New Roman" panose="02020603050405020304" charset="0"/>
              </a:rPr>
              <a:t>x</a:t>
            </a:r>
            <a:r>
              <a:rPr lang="en-US" altLang="zh-CN" sz="2800" b="1" i="1" baseline="-25000" dirty="0">
                <a:latin typeface="Times New Roman" panose="02020603050405020304" charset="0"/>
              </a:rPr>
              <a:t>i</a:t>
            </a:r>
            <a:r>
              <a:rPr lang="en-US" altLang="zh-CN" sz="2800" b="1" baseline="-25000" dirty="0">
                <a:latin typeface="Times New Roman" panose="02020603050405020304" charset="0"/>
              </a:rPr>
              <a:t>+1</a:t>
            </a:r>
            <a:r>
              <a:rPr lang="en-US" altLang="zh-CN" sz="2800" b="1" dirty="0">
                <a:latin typeface="Times New Roman" panose="02020603050405020304" charset="0"/>
              </a:rPr>
              <a:t>)</a:t>
            </a:r>
            <a:r>
              <a:rPr lang="zh-CN" altLang="en-US" sz="2800" b="1" dirty="0">
                <a:latin typeface="Times New Roman" panose="02020603050405020304" charset="0"/>
              </a:rPr>
              <a:t>的概率为</a:t>
            </a:r>
            <a:r>
              <a:rPr lang="en-US" altLang="zh-CN" sz="2800" b="1" i="1" dirty="0" err="1">
                <a:solidFill>
                  <a:srgbClr val="C00000"/>
                </a:solidFill>
                <a:latin typeface="Times New Roman" panose="02020603050405020304" charset="0"/>
              </a:rPr>
              <a:t>a</a:t>
            </a:r>
            <a:r>
              <a:rPr lang="en-US" altLang="zh-CN" sz="2800" b="1" i="1" baseline="-25000" dirty="0" err="1">
                <a:solidFill>
                  <a:srgbClr val="C00000"/>
                </a:solidFill>
                <a:latin typeface="Times New Roman" panose="02020603050405020304" charset="0"/>
              </a:rPr>
              <a:t>i</a:t>
            </a:r>
            <a:r>
              <a:rPr lang="zh-CN" altLang="en-US" sz="2800" b="1" i="1" dirty="0">
                <a:latin typeface="Times New Roman" panose="02020603050405020304" charset="0"/>
              </a:rPr>
              <a:t>。</a:t>
            </a:r>
            <a:r>
              <a:rPr lang="zh-CN" altLang="en-US" sz="2800" b="1" dirty="0">
                <a:latin typeface="Times New Roman" panose="02020603050405020304" charset="0"/>
              </a:rPr>
              <a:t>其中约定</a:t>
            </a:r>
            <a:r>
              <a:rPr lang="en-US" altLang="zh-CN" sz="2800" b="1" i="1" dirty="0">
                <a:solidFill>
                  <a:srgbClr val="C00000"/>
                </a:solidFill>
                <a:latin typeface="Times New Roman" panose="02020603050405020304" charset="0"/>
              </a:rPr>
              <a:t>x</a:t>
            </a:r>
            <a:r>
              <a:rPr lang="en-US" altLang="zh-CN" sz="2800" b="1" baseline="-25000" dirty="0">
                <a:solidFill>
                  <a:srgbClr val="C00000"/>
                </a:solidFill>
                <a:latin typeface="Times New Roman" panose="02020603050405020304" charset="0"/>
              </a:rPr>
              <a:t>0</a:t>
            </a:r>
            <a:r>
              <a:rPr lang="en-US" altLang="zh-CN" sz="2800" b="1" dirty="0">
                <a:solidFill>
                  <a:srgbClr val="C00000"/>
                </a:solidFill>
                <a:latin typeface="Times New Roman" panose="02020603050405020304" charset="0"/>
              </a:rPr>
              <a:t>= </a:t>
            </a:r>
            <a:r>
              <a:rPr lang="zh-CN" altLang="en-US" sz="2800" b="1" dirty="0">
                <a:solidFill>
                  <a:srgbClr val="C00000"/>
                </a:solidFill>
                <a:latin typeface="Times New Roman" panose="02020603050405020304" charset="0"/>
              </a:rPr>
              <a:t>－</a:t>
            </a:r>
            <a:r>
              <a:rPr lang="zh-CN" altLang="en-US" sz="2800" b="1" dirty="0">
                <a:solidFill>
                  <a:srgbClr val="C00000"/>
                </a:solidFill>
              </a:rPr>
              <a:t>∞ </a:t>
            </a:r>
            <a:r>
              <a:rPr lang="en-US" altLang="zh-CN" sz="2800" b="1" dirty="0"/>
              <a:t>, </a:t>
            </a:r>
            <a:r>
              <a:rPr lang="en-US" altLang="zh-CN" sz="2800" b="1" i="1" dirty="0">
                <a:solidFill>
                  <a:srgbClr val="C00000"/>
                </a:solidFill>
                <a:latin typeface="Times New Roman" panose="02020603050405020304" charset="0"/>
              </a:rPr>
              <a:t>x</a:t>
            </a:r>
            <a:r>
              <a:rPr lang="en-US" altLang="zh-CN" sz="2800" b="1" baseline="-25000" dirty="0">
                <a:solidFill>
                  <a:srgbClr val="C00000"/>
                </a:solidFill>
                <a:latin typeface="Times New Roman" panose="02020603050405020304" charset="0"/>
              </a:rPr>
              <a:t>n+1</a:t>
            </a:r>
            <a:r>
              <a:rPr lang="en-US" altLang="zh-CN" sz="2800" b="1" dirty="0">
                <a:solidFill>
                  <a:srgbClr val="C00000"/>
                </a:solidFill>
                <a:latin typeface="Times New Roman" panose="02020603050405020304" charset="0"/>
              </a:rPr>
              <a:t>= + </a:t>
            </a:r>
            <a:r>
              <a:rPr lang="en-US" altLang="zh-CN" sz="2800" b="1" dirty="0">
                <a:solidFill>
                  <a:srgbClr val="C00000"/>
                </a:solidFill>
              </a:rPr>
              <a:t>∞ </a:t>
            </a:r>
            <a:r>
              <a:rPr lang="en-US" altLang="zh-CN" sz="2800" b="1" dirty="0"/>
              <a:t>,</a:t>
            </a:r>
            <a:r>
              <a:rPr lang="zh-CN" altLang="en-US" sz="2800" b="1" dirty="0"/>
              <a:t>有</a:t>
            </a:r>
            <a:endParaRPr lang="zh-CN" altLang="en-US" sz="2800" b="1" dirty="0"/>
          </a:p>
          <a:p>
            <a:pPr>
              <a:buFontTx/>
              <a:buNone/>
            </a:pPr>
            <a:endParaRPr lang="en-US" altLang="zh-CN" sz="2800" b="1" dirty="0"/>
          </a:p>
        </p:txBody>
      </p:sp>
      <p:pic>
        <p:nvPicPr>
          <p:cNvPr id="30724" name="Picture 4"/>
          <p:cNvPicPr>
            <a:picLocks noGrp="1" noChangeAspect="1" noChangeArrowheads="1"/>
          </p:cNvPicPr>
          <p:nvPr>
            <p:ph sz="quarter" idx="2"/>
          </p:nvPr>
        </p:nvPicPr>
        <p:blipFill>
          <a:blip r:embed="rId1">
            <a:lum bright="-36000" contrast="54000"/>
            <a:extLst>
              <a:ext uri="{28A0092B-C50C-407E-A947-70E740481C1C}">
                <a14:useLocalDpi xmlns:a14="http://schemas.microsoft.com/office/drawing/2010/main" val="0"/>
              </a:ext>
            </a:extLst>
          </a:blip>
          <a:srcRect/>
          <a:stretch>
            <a:fillRect/>
          </a:stretch>
        </p:blipFill>
        <p:spPr>
          <a:xfrm>
            <a:off x="1042988" y="2708275"/>
            <a:ext cx="7127875" cy="1087438"/>
          </a:xfrm>
          <a:noFill/>
        </p:spPr>
      </p:pic>
      <p:pic>
        <p:nvPicPr>
          <p:cNvPr id="30725" name="Picture 5"/>
          <p:cNvPicPr>
            <a:picLocks noGrp="1" noChangeAspect="1" noChangeArrowheads="1"/>
          </p:cNvPicPr>
          <p:nvPr>
            <p:ph sz="quarter" idx="3"/>
          </p:nvPr>
        </p:nvPicPr>
        <p:blipFill>
          <a:blip r:embed="rId2">
            <a:lum bright="-42000" contrast="60000"/>
            <a:extLst>
              <a:ext uri="{28A0092B-C50C-407E-A947-70E740481C1C}">
                <a14:useLocalDpi xmlns:a14="http://schemas.microsoft.com/office/drawing/2010/main" val="0"/>
              </a:ext>
            </a:extLst>
          </a:blip>
          <a:srcRect/>
          <a:stretch>
            <a:fillRect/>
          </a:stretch>
        </p:blipFill>
        <p:spPr>
          <a:xfrm>
            <a:off x="323850" y="4076700"/>
            <a:ext cx="8640763" cy="627063"/>
          </a:xfrm>
          <a:noFill/>
        </p:spPr>
      </p:pic>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E04D77D0-CDF0-481E-ACDE-CDACCE54E5A8}" type="slidenum">
              <a:rPr lang="en-US" altLang="zh-CN" sz="1400" smtClean="0"/>
            </a:fld>
            <a:endParaRPr lang="en-US" altLang="zh-CN" sz="1400"/>
          </a:p>
        </p:txBody>
      </p:sp>
      <p:sp>
        <p:nvSpPr>
          <p:cNvPr id="32773" name="Rectangle 2"/>
          <p:cNvSpPr>
            <a:spLocks noGrp="1" noChangeArrowheads="1"/>
          </p:cNvSpPr>
          <p:nvPr>
            <p:ph type="title"/>
          </p:nvPr>
        </p:nvSpPr>
        <p:spPr>
          <a:xfrm>
            <a:off x="755576" y="502568"/>
            <a:ext cx="7772400" cy="838200"/>
          </a:xfrm>
        </p:spPr>
        <p:txBody>
          <a:bodyPr/>
          <a:lstStyle/>
          <a:p>
            <a:pPr eaLnBrk="1" hangingPunct="1"/>
            <a:r>
              <a:rPr lang="zh-CN" altLang="en-US" dirty="0"/>
              <a:t>算法总体思想</a:t>
            </a:r>
            <a:endParaRPr lang="zh-CN" altLang="en-US" dirty="0"/>
          </a:p>
        </p:txBody>
      </p:sp>
      <p:sp>
        <p:nvSpPr>
          <p:cNvPr id="164867" name="Rectangle 3"/>
          <p:cNvSpPr>
            <a:spLocks noGrp="1" noChangeArrowheads="1"/>
          </p:cNvSpPr>
          <p:nvPr>
            <p:ph type="body" idx="1"/>
          </p:nvPr>
        </p:nvSpPr>
        <p:spPr>
          <a:xfrm>
            <a:off x="609600" y="1295400"/>
            <a:ext cx="8001000" cy="4800600"/>
          </a:xfrm>
        </p:spPr>
        <p:txBody>
          <a:bodyPr/>
          <a:lstStyle/>
          <a:p>
            <a:pPr eaLnBrk="1" hangingPunct="1">
              <a:lnSpc>
                <a:spcPct val="120000"/>
              </a:lnSpc>
            </a:pPr>
            <a:r>
              <a:rPr lang="zh-CN" altLang="en-US" sz="2800" dirty="0">
                <a:solidFill>
                  <a:srgbClr val="FF0000"/>
                </a:solidFill>
                <a:ea typeface="黑体" panose="02010609060101010101" pitchFamily="2" charset="-122"/>
              </a:rPr>
              <a:t>动态规划（</a:t>
            </a:r>
            <a:r>
              <a:rPr lang="en-US" altLang="zh-CN" sz="2800" dirty="0">
                <a:solidFill>
                  <a:srgbClr val="FF0000"/>
                </a:solidFill>
                <a:ea typeface="黑体" panose="02010609060101010101" pitchFamily="2" charset="-122"/>
              </a:rPr>
              <a:t>dynamic programming, DP</a:t>
            </a:r>
            <a:r>
              <a:rPr lang="zh-CN" altLang="en-US" sz="2800" dirty="0">
                <a:solidFill>
                  <a:srgbClr val="FF0000"/>
                </a:solidFill>
                <a:ea typeface="黑体" panose="02010609060101010101" pitchFamily="2" charset="-122"/>
              </a:rPr>
              <a:t>）</a:t>
            </a:r>
            <a:r>
              <a:rPr lang="zh-CN" altLang="en-US" sz="2800" dirty="0"/>
              <a:t>是运筹学的一个分支，是</a:t>
            </a:r>
            <a:r>
              <a:rPr lang="zh-CN" altLang="en-US" sz="2800" dirty="0">
                <a:solidFill>
                  <a:srgbClr val="C00000"/>
                </a:solidFill>
                <a:ea typeface="楷体_GB2312" pitchFamily="49" charset="-122"/>
              </a:rPr>
              <a:t>求解决策过程（</a:t>
            </a:r>
            <a:r>
              <a:rPr lang="en-US" altLang="zh-CN" sz="2800" dirty="0">
                <a:solidFill>
                  <a:srgbClr val="C00000"/>
                </a:solidFill>
                <a:ea typeface="楷体_GB2312" pitchFamily="49" charset="-122"/>
              </a:rPr>
              <a:t>decision process</a:t>
            </a:r>
            <a:r>
              <a:rPr lang="zh-CN" altLang="en-US" sz="2800" dirty="0">
                <a:solidFill>
                  <a:srgbClr val="C00000"/>
                </a:solidFill>
                <a:ea typeface="楷体_GB2312" pitchFamily="49" charset="-122"/>
              </a:rPr>
              <a:t>）最优化</a:t>
            </a:r>
            <a:r>
              <a:rPr lang="zh-CN" altLang="en-US" sz="2800" dirty="0"/>
              <a:t>的数学方法。</a:t>
            </a:r>
            <a:endParaRPr lang="zh-CN" altLang="en-US" sz="2800" dirty="0"/>
          </a:p>
          <a:p>
            <a:pPr eaLnBrk="1" hangingPunct="1">
              <a:lnSpc>
                <a:spcPct val="120000"/>
              </a:lnSpc>
            </a:pPr>
            <a:r>
              <a:rPr lang="en-US" altLang="zh-CN" sz="2800" dirty="0"/>
              <a:t>20</a:t>
            </a:r>
            <a:r>
              <a:rPr lang="zh-CN" altLang="en-US" sz="2800" dirty="0"/>
              <a:t>世纪</a:t>
            </a:r>
            <a:r>
              <a:rPr lang="en-US" altLang="zh-CN" sz="2800" dirty="0"/>
              <a:t>50</a:t>
            </a:r>
            <a:r>
              <a:rPr lang="zh-CN" altLang="en-US" sz="2800" dirty="0"/>
              <a:t>年代初美国数学家</a:t>
            </a:r>
            <a:r>
              <a:rPr lang="en-US" altLang="zh-CN" sz="2800" dirty="0" err="1"/>
              <a:t>R.E.Bellman</a:t>
            </a:r>
            <a:r>
              <a:rPr lang="zh-CN" altLang="en-US" sz="2800" dirty="0"/>
              <a:t>等人在研究</a:t>
            </a:r>
            <a:r>
              <a:rPr lang="zh-CN" altLang="en-US" sz="2800" dirty="0">
                <a:solidFill>
                  <a:srgbClr val="FF0000"/>
                </a:solidFill>
                <a:ea typeface="黑体" panose="02010609060101010101" pitchFamily="2" charset="-122"/>
              </a:rPr>
              <a:t>多阶段决策过程（</a:t>
            </a:r>
            <a:r>
              <a:rPr lang="en-US" altLang="zh-CN" sz="2800" dirty="0">
                <a:solidFill>
                  <a:srgbClr val="FF0000"/>
                </a:solidFill>
                <a:ea typeface="黑体" panose="02010609060101010101" pitchFamily="2" charset="-122"/>
              </a:rPr>
              <a:t>multistep decision process</a:t>
            </a:r>
            <a:r>
              <a:rPr lang="zh-CN" altLang="en-US" sz="2800" dirty="0">
                <a:solidFill>
                  <a:srgbClr val="FF0000"/>
                </a:solidFill>
                <a:ea typeface="黑体" panose="02010609060101010101" pitchFamily="2" charset="-122"/>
              </a:rPr>
              <a:t>）</a:t>
            </a:r>
            <a:r>
              <a:rPr lang="zh-CN" altLang="en-US" sz="2800" dirty="0"/>
              <a:t>的优化问题时，提出了著名的最优化原理，把多阶段过程转化为一系列单阶段问题，逐个求解，创立了解决这类过程优化问题的新方法</a:t>
            </a:r>
            <a:r>
              <a:rPr lang="en-US" altLang="zh-CN" sz="2800" dirty="0"/>
              <a:t>——</a:t>
            </a:r>
            <a:r>
              <a:rPr lang="zh-CN" altLang="en-US" sz="2800" dirty="0">
                <a:solidFill>
                  <a:srgbClr val="FF0000"/>
                </a:solidFill>
                <a:ea typeface="黑体" panose="02010609060101010101" pitchFamily="2" charset="-122"/>
              </a:rPr>
              <a:t>动态规划</a:t>
            </a:r>
            <a:r>
              <a:rPr lang="zh-CN" altLang="en-US" sz="2800" dirty="0"/>
              <a:t>。 </a:t>
            </a:r>
            <a:endParaRPr lang="zh-CN" altLang="en-US" sz="28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slide(fromTop)">
                                      <p:cBhvr>
                                        <p:cTn id="7" dur="500"/>
                                        <p:tgtEl>
                                          <p:spTgt spid="16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slide(fromTop)">
                                      <p:cBhvr>
                                        <p:cTn id="12" dur="500"/>
                                        <p:tgtEl>
                                          <p:spTgt spid="164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FB828476-76F2-4962-8434-721B917A5E23}" type="slidenum">
              <a:rPr lang="en-US" altLang="zh-CN"/>
            </a:fld>
            <a:endParaRPr lang="en-US" altLang="zh-CN"/>
          </a:p>
        </p:txBody>
      </p:sp>
      <p:sp>
        <p:nvSpPr>
          <p:cNvPr id="34818" name="Rectangle 2"/>
          <p:cNvSpPr>
            <a:spLocks noGrp="1" noChangeArrowheads="1"/>
          </p:cNvSpPr>
          <p:nvPr>
            <p:ph type="body" sz="half" idx="1"/>
          </p:nvPr>
        </p:nvSpPr>
        <p:spPr>
          <a:xfrm>
            <a:off x="323850" y="935583"/>
            <a:ext cx="8574088" cy="4114800"/>
          </a:xfrm>
        </p:spPr>
        <p:txBody>
          <a:bodyPr/>
          <a:lstStyle/>
          <a:p>
            <a:r>
              <a:rPr lang="zh-CN" altLang="en-US" sz="2800" b="1" dirty="0"/>
              <a:t>在一个表示</a:t>
            </a:r>
            <a:r>
              <a:rPr lang="en-US" altLang="zh-CN" sz="2800" b="1" dirty="0"/>
              <a:t>S</a:t>
            </a:r>
            <a:r>
              <a:rPr lang="zh-CN" altLang="en-US" sz="2800" b="1" dirty="0"/>
              <a:t>的二叉树</a:t>
            </a:r>
            <a:r>
              <a:rPr lang="en-US" altLang="zh-CN" sz="2800" b="1" dirty="0"/>
              <a:t>T</a:t>
            </a:r>
            <a:r>
              <a:rPr lang="zh-CN" altLang="en-US" sz="2800" b="1" dirty="0"/>
              <a:t>中，设存储元素</a:t>
            </a:r>
            <a:r>
              <a:rPr lang="en-US" altLang="zh-CN" sz="2800" b="1" i="1" dirty="0">
                <a:latin typeface="Times New Roman" panose="02020603050405020304" charset="0"/>
              </a:rPr>
              <a:t>x</a:t>
            </a:r>
            <a:r>
              <a:rPr lang="en-US" altLang="zh-CN" sz="2800" b="1" i="1" baseline="-25000" dirty="0">
                <a:latin typeface="Times New Roman" panose="02020603050405020304" charset="0"/>
              </a:rPr>
              <a:t>i</a:t>
            </a:r>
            <a:r>
              <a:rPr lang="zh-CN" altLang="en-US" sz="2800" b="1" dirty="0"/>
              <a:t>的结点深度为</a:t>
            </a:r>
            <a:r>
              <a:rPr lang="en-US" altLang="zh-CN" sz="2800" b="1" i="1" dirty="0">
                <a:solidFill>
                  <a:srgbClr val="C00000"/>
                </a:solidFill>
                <a:latin typeface="Times New Roman" panose="02020603050405020304" charset="0"/>
              </a:rPr>
              <a:t>c</a:t>
            </a:r>
            <a:r>
              <a:rPr lang="en-US" altLang="zh-CN" sz="2800" b="1" i="1" baseline="-25000" dirty="0">
                <a:solidFill>
                  <a:srgbClr val="C00000"/>
                </a:solidFill>
                <a:latin typeface="Times New Roman" panose="02020603050405020304" charset="0"/>
              </a:rPr>
              <a:t>i</a:t>
            </a:r>
            <a:r>
              <a:rPr lang="zh-CN" altLang="en-US" sz="2800" b="1" dirty="0"/>
              <a:t>；叶结点（</a:t>
            </a:r>
            <a:r>
              <a:rPr lang="en-US" altLang="zh-CN" sz="2800" b="1" i="1" dirty="0" err="1">
                <a:latin typeface="Times New Roman" panose="02020603050405020304" charset="0"/>
              </a:rPr>
              <a:t>x</a:t>
            </a:r>
            <a:r>
              <a:rPr lang="en-US" altLang="zh-CN" sz="2800" b="1" i="1" baseline="-25000" dirty="0" err="1">
                <a:latin typeface="Times New Roman" panose="02020603050405020304" charset="0"/>
              </a:rPr>
              <a:t>j</a:t>
            </a:r>
            <a:r>
              <a:rPr lang="zh-CN" altLang="en-US" sz="2800" b="1" dirty="0">
                <a:latin typeface="Times New Roman" panose="02020603050405020304" charset="0"/>
              </a:rPr>
              <a:t>，</a:t>
            </a:r>
            <a:r>
              <a:rPr lang="en-US" altLang="zh-CN" sz="2800" b="1" i="1" dirty="0" err="1">
                <a:latin typeface="Times New Roman" panose="02020603050405020304" charset="0"/>
              </a:rPr>
              <a:t>x</a:t>
            </a:r>
            <a:r>
              <a:rPr lang="en-US" altLang="zh-CN" sz="2800" b="1" i="1" baseline="-25000" dirty="0" err="1">
                <a:latin typeface="Times New Roman" panose="02020603050405020304" charset="0"/>
              </a:rPr>
              <a:t>j</a:t>
            </a:r>
            <a:r>
              <a:rPr lang="zh-CN" altLang="en-US" sz="2800" b="1" baseline="-25000" dirty="0">
                <a:latin typeface="Times New Roman" panose="02020603050405020304" charset="0"/>
              </a:rPr>
              <a:t>＋</a:t>
            </a:r>
            <a:r>
              <a:rPr lang="en-US" altLang="zh-CN" sz="2800" b="1" baseline="-25000" dirty="0">
                <a:latin typeface="Times New Roman" panose="02020603050405020304" charset="0"/>
              </a:rPr>
              <a:t>1</a:t>
            </a:r>
            <a:r>
              <a:rPr lang="zh-CN" altLang="en-US" sz="2800" b="1" dirty="0"/>
              <a:t>）的结点深度为</a:t>
            </a:r>
            <a:r>
              <a:rPr lang="en-US" altLang="zh-CN" sz="2800" b="1" i="1" dirty="0" err="1">
                <a:solidFill>
                  <a:srgbClr val="C00000"/>
                </a:solidFill>
                <a:latin typeface="Times New Roman" panose="02020603050405020304" charset="0"/>
              </a:rPr>
              <a:t>d</a:t>
            </a:r>
            <a:r>
              <a:rPr lang="en-US" altLang="zh-CN" sz="2800" b="1" i="1" baseline="-25000" dirty="0" err="1">
                <a:solidFill>
                  <a:srgbClr val="C00000"/>
                </a:solidFill>
                <a:latin typeface="Times New Roman" panose="02020603050405020304" charset="0"/>
              </a:rPr>
              <a:t>j</a:t>
            </a:r>
            <a:r>
              <a:rPr lang="en-US" altLang="zh-CN" sz="2800" b="1" i="1" baseline="-25000" dirty="0">
                <a:solidFill>
                  <a:srgbClr val="C00000"/>
                </a:solidFill>
                <a:latin typeface="Times New Roman" panose="02020603050405020304" charset="0"/>
              </a:rPr>
              <a:t> </a:t>
            </a:r>
            <a:r>
              <a:rPr lang="en-US" altLang="zh-CN" sz="2800" b="1" i="1" dirty="0">
                <a:latin typeface="Times New Roman" panose="02020603050405020304" charset="0"/>
              </a:rPr>
              <a:t> </a:t>
            </a:r>
            <a:r>
              <a:rPr lang="zh-CN" altLang="en-US" sz="2800" b="1" i="1" dirty="0">
                <a:latin typeface="Times New Roman" panose="02020603050405020304" charset="0"/>
              </a:rPr>
              <a:t>。</a:t>
            </a:r>
            <a:endParaRPr lang="zh-CN" altLang="en-US" sz="2800" b="1" i="1" dirty="0">
              <a:latin typeface="Times New Roman" panose="02020603050405020304" charset="0"/>
            </a:endParaRPr>
          </a:p>
        </p:txBody>
      </p:sp>
      <p:pic>
        <p:nvPicPr>
          <p:cNvPr id="34819" name="Picture 3"/>
          <p:cNvPicPr>
            <a:picLocks noGrp="1" noChangeAspect="1" noChangeArrowheads="1"/>
          </p:cNvPicPr>
          <p:nvPr>
            <p:ph sz="half" idx="2"/>
          </p:nvPr>
        </p:nvPicPr>
        <p:blipFill>
          <a:blip r:embed="rId1">
            <a:lum bright="-36000" contrast="60000"/>
            <a:extLst>
              <a:ext uri="{28A0092B-C50C-407E-A947-70E740481C1C}">
                <a14:useLocalDpi xmlns:a14="http://schemas.microsoft.com/office/drawing/2010/main" val="0"/>
              </a:ext>
            </a:extLst>
          </a:blip>
          <a:srcRect/>
          <a:stretch>
            <a:fillRect/>
          </a:stretch>
        </p:blipFill>
        <p:spPr>
          <a:xfrm>
            <a:off x="2555875" y="2592933"/>
            <a:ext cx="3811588" cy="1027113"/>
          </a:xfrm>
          <a:noFill/>
        </p:spPr>
      </p:pic>
      <p:sp>
        <p:nvSpPr>
          <p:cNvPr id="34820" name="Rectangle 4"/>
          <p:cNvSpPr>
            <a:spLocks noChangeArrowheads="1"/>
          </p:cNvSpPr>
          <p:nvPr/>
        </p:nvSpPr>
        <p:spPr bwMode="auto">
          <a:xfrm>
            <a:off x="468313" y="4032796"/>
            <a:ext cx="8027987" cy="1844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zh-CN" altLang="en-US" sz="2800" b="1" dirty="0"/>
              <a:t>表示在二叉搜索树</a:t>
            </a:r>
            <a:r>
              <a:rPr lang="en-US" altLang="zh-CN" sz="2800" b="1" dirty="0"/>
              <a:t>T</a:t>
            </a:r>
            <a:r>
              <a:rPr lang="zh-CN" altLang="en-US" sz="2800" b="1" dirty="0"/>
              <a:t>中作一次搜索所需的平均比较次数。</a:t>
            </a:r>
            <a:r>
              <a:rPr lang="en-US" altLang="zh-CN" sz="2800" b="1" i="1" dirty="0">
                <a:solidFill>
                  <a:srgbClr val="C00000"/>
                </a:solidFill>
              </a:rPr>
              <a:t>P</a:t>
            </a:r>
            <a:r>
              <a:rPr lang="zh-CN" altLang="en-US" sz="2800" b="1" dirty="0">
                <a:solidFill>
                  <a:srgbClr val="C00000"/>
                </a:solidFill>
              </a:rPr>
              <a:t>又称为二叉搜索树</a:t>
            </a:r>
            <a:r>
              <a:rPr lang="en-US" altLang="zh-CN" sz="2800" b="1" dirty="0">
                <a:solidFill>
                  <a:srgbClr val="C00000"/>
                </a:solidFill>
              </a:rPr>
              <a:t>T</a:t>
            </a:r>
            <a:r>
              <a:rPr lang="zh-CN" altLang="en-US" sz="2800" b="1" dirty="0">
                <a:solidFill>
                  <a:srgbClr val="C00000"/>
                </a:solidFill>
              </a:rPr>
              <a:t>的平均路长</a:t>
            </a:r>
            <a:r>
              <a:rPr lang="zh-CN" altLang="en-US" sz="2800" b="1" dirty="0"/>
              <a:t>，在一般情况下，不同的二叉搜索树的平均路长是不同的。</a:t>
            </a:r>
            <a:endParaRPr lang="zh-CN" altLang="en-US" sz="2800" b="1" i="1" dirty="0">
              <a:latin typeface="Times New Roman" panose="02020603050405020304" charset="0"/>
            </a:endParaRPr>
          </a:p>
        </p:txBody>
      </p:sp>
    </p:spTree>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5"/>
          <p:cNvSpPr>
            <a:spLocks noGrp="1"/>
          </p:cNvSpPr>
          <p:nvPr>
            <p:ph type="sldNum" sz="quarter" idx="12"/>
          </p:nvPr>
        </p:nvSpPr>
        <p:spPr>
          <a:xfrm>
            <a:off x="6553200" y="6572200"/>
            <a:ext cx="1905000" cy="457200"/>
          </a:xfrm>
        </p:spPr>
        <p:txBody>
          <a:bodyPr/>
          <a:lstStyle/>
          <a:p>
            <a:fld id="{BDE641A5-3CF4-49DB-B3C4-9E72D95EE1BD}" type="slidenum">
              <a:rPr lang="en-US" altLang="zh-CN"/>
            </a:fld>
            <a:endParaRPr lang="en-US" altLang="zh-CN"/>
          </a:p>
        </p:txBody>
      </p:sp>
      <p:sp>
        <p:nvSpPr>
          <p:cNvPr id="41987" name="Rectangle 3"/>
          <p:cNvSpPr>
            <a:spLocks noGrp="1" noChangeArrowheads="1"/>
          </p:cNvSpPr>
          <p:nvPr>
            <p:ph type="body" idx="1"/>
          </p:nvPr>
        </p:nvSpPr>
        <p:spPr>
          <a:xfrm>
            <a:off x="0" y="592038"/>
            <a:ext cx="9144000" cy="1341438"/>
          </a:xfrm>
        </p:spPr>
        <p:txBody>
          <a:bodyPr/>
          <a:lstStyle/>
          <a:p>
            <a:r>
              <a:rPr kumimoji="1" lang="zh-CN" altLang="en-US" sz="2800" b="1" dirty="0"/>
              <a:t>例 标识符集</a:t>
            </a:r>
            <a:r>
              <a:rPr kumimoji="1" lang="en-US" altLang="zh-CN" sz="2800" b="1" dirty="0"/>
              <a:t>{1, 2, 3}</a:t>
            </a:r>
            <a:r>
              <a:rPr kumimoji="1" lang="zh-CN" altLang="en-US" sz="2800" b="1" dirty="0"/>
              <a:t>＝</a:t>
            </a:r>
            <a:r>
              <a:rPr kumimoji="1" lang="en-US" altLang="zh-CN" sz="2800" b="1" dirty="0"/>
              <a:t>{do, if, stop}</a:t>
            </a:r>
            <a:r>
              <a:rPr kumimoji="1" lang="zh-CN" altLang="en-US" sz="2800" b="1" dirty="0"/>
              <a:t>可能的二分检索树为：</a:t>
            </a:r>
            <a:endParaRPr lang="zh-CN" altLang="en-US" sz="2800" b="1" dirty="0"/>
          </a:p>
        </p:txBody>
      </p:sp>
      <p:grpSp>
        <p:nvGrpSpPr>
          <p:cNvPr id="42065" name="Group 81"/>
          <p:cNvGrpSpPr/>
          <p:nvPr/>
        </p:nvGrpSpPr>
        <p:grpSpPr bwMode="auto">
          <a:xfrm>
            <a:off x="107950" y="1392510"/>
            <a:ext cx="1908175" cy="3409950"/>
            <a:chOff x="68" y="572"/>
            <a:chExt cx="1202" cy="2148"/>
          </a:xfrm>
        </p:grpSpPr>
        <p:sp>
          <p:nvSpPr>
            <p:cNvPr id="42004" name="Text Box 20"/>
            <p:cNvSpPr txBox="1">
              <a:spLocks noChangeArrowheads="1"/>
            </p:cNvSpPr>
            <p:nvPr/>
          </p:nvSpPr>
          <p:spPr bwMode="auto">
            <a:xfrm>
              <a:off x="930" y="2432"/>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charset="0"/>
                </a:rPr>
                <a:t>(a)</a:t>
              </a:r>
              <a:endParaRPr kumimoji="1" lang="en-US" altLang="zh-CN" sz="2400" b="1">
                <a:latin typeface="Times New Roman" panose="02020603050405020304" charset="0"/>
              </a:endParaRPr>
            </a:p>
          </p:txBody>
        </p:sp>
        <p:grpSp>
          <p:nvGrpSpPr>
            <p:cNvPr id="42032" name="Group 48"/>
            <p:cNvGrpSpPr/>
            <p:nvPr/>
          </p:nvGrpSpPr>
          <p:grpSpPr bwMode="auto">
            <a:xfrm>
              <a:off x="68" y="572"/>
              <a:ext cx="1153" cy="1893"/>
              <a:chOff x="3840" y="864"/>
              <a:chExt cx="1717" cy="2537"/>
            </a:xfrm>
          </p:grpSpPr>
          <p:sp>
            <p:nvSpPr>
              <p:cNvPr id="41991" name="Oval 7"/>
              <p:cNvSpPr>
                <a:spLocks noChangeArrowheads="1"/>
              </p:cNvSpPr>
              <p:nvPr/>
            </p:nvSpPr>
            <p:spPr bwMode="auto">
              <a:xfrm>
                <a:off x="4896" y="2400"/>
                <a:ext cx="351" cy="344"/>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3</a:t>
                </a:r>
                <a:endParaRPr kumimoji="1" lang="en-US" altLang="zh-CN" sz="2400">
                  <a:latin typeface="Times New Roman" panose="02020603050405020304" charset="0"/>
                </a:endParaRPr>
              </a:p>
            </p:txBody>
          </p:sp>
          <p:sp>
            <p:nvSpPr>
              <p:cNvPr id="41996" name="Oval 12"/>
              <p:cNvSpPr>
                <a:spLocks noChangeArrowheads="1"/>
              </p:cNvSpPr>
              <p:nvPr/>
            </p:nvSpPr>
            <p:spPr bwMode="auto">
              <a:xfrm>
                <a:off x="4464" y="1680"/>
                <a:ext cx="350" cy="343"/>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2</a:t>
                </a:r>
                <a:endParaRPr kumimoji="1" lang="en-US" altLang="zh-CN" sz="2400">
                  <a:latin typeface="Times New Roman" panose="02020603050405020304" charset="0"/>
                </a:endParaRPr>
              </a:p>
            </p:txBody>
          </p:sp>
          <p:sp>
            <p:nvSpPr>
              <p:cNvPr id="41997" name="Oval 13"/>
              <p:cNvSpPr>
                <a:spLocks noChangeArrowheads="1"/>
              </p:cNvSpPr>
              <p:nvPr/>
            </p:nvSpPr>
            <p:spPr bwMode="auto">
              <a:xfrm>
                <a:off x="4080" y="864"/>
                <a:ext cx="350" cy="343"/>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1</a:t>
                </a:r>
                <a:endParaRPr kumimoji="1" lang="en-US" altLang="zh-CN" sz="2400">
                  <a:latin typeface="Times New Roman" panose="02020603050405020304" charset="0"/>
                </a:endParaRPr>
              </a:p>
            </p:txBody>
          </p:sp>
          <p:sp>
            <p:nvSpPr>
              <p:cNvPr id="42007" name="Line 23"/>
              <p:cNvSpPr>
                <a:spLocks noChangeShapeType="1"/>
              </p:cNvSpPr>
              <p:nvPr/>
            </p:nvSpPr>
            <p:spPr bwMode="auto">
              <a:xfrm>
                <a:off x="5136" y="2736"/>
                <a:ext cx="200" cy="3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08" name="Line 24"/>
              <p:cNvSpPr>
                <a:spLocks noChangeShapeType="1"/>
              </p:cNvSpPr>
              <p:nvPr/>
            </p:nvSpPr>
            <p:spPr bwMode="auto">
              <a:xfrm flipH="1">
                <a:off x="4752" y="2736"/>
                <a:ext cx="24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10" name="Text Box 26"/>
              <p:cNvSpPr txBox="1">
                <a:spLocks noChangeArrowheads="1"/>
              </p:cNvSpPr>
              <p:nvPr/>
            </p:nvSpPr>
            <p:spPr bwMode="auto">
              <a:xfrm>
                <a:off x="4656" y="3120"/>
                <a:ext cx="325" cy="281"/>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11" name="Text Box 27"/>
              <p:cNvSpPr txBox="1">
                <a:spLocks noChangeArrowheads="1"/>
              </p:cNvSpPr>
              <p:nvPr/>
            </p:nvSpPr>
            <p:spPr bwMode="auto">
              <a:xfrm>
                <a:off x="5233" y="3120"/>
                <a:ext cx="324" cy="281"/>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18" name="Line 34"/>
              <p:cNvSpPr>
                <a:spLocks noChangeShapeType="1"/>
              </p:cNvSpPr>
              <p:nvPr/>
            </p:nvSpPr>
            <p:spPr bwMode="auto">
              <a:xfrm>
                <a:off x="4368" y="1200"/>
                <a:ext cx="240" cy="48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19" name="Line 35"/>
              <p:cNvSpPr>
                <a:spLocks noChangeShapeType="1"/>
              </p:cNvSpPr>
              <p:nvPr/>
            </p:nvSpPr>
            <p:spPr bwMode="auto">
              <a:xfrm>
                <a:off x="4752" y="1968"/>
                <a:ext cx="240" cy="48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20" name="Line 36"/>
              <p:cNvSpPr>
                <a:spLocks noChangeShapeType="1"/>
              </p:cNvSpPr>
              <p:nvPr/>
            </p:nvSpPr>
            <p:spPr bwMode="auto">
              <a:xfrm flipH="1">
                <a:off x="3984" y="1200"/>
                <a:ext cx="250" cy="53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21" name="Line 37"/>
              <p:cNvSpPr>
                <a:spLocks noChangeShapeType="1"/>
              </p:cNvSpPr>
              <p:nvPr/>
            </p:nvSpPr>
            <p:spPr bwMode="auto">
              <a:xfrm flipH="1">
                <a:off x="4320" y="2016"/>
                <a:ext cx="250" cy="53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22" name="Text Box 38"/>
              <p:cNvSpPr txBox="1">
                <a:spLocks noChangeArrowheads="1"/>
              </p:cNvSpPr>
              <p:nvPr/>
            </p:nvSpPr>
            <p:spPr bwMode="auto">
              <a:xfrm>
                <a:off x="3840" y="1728"/>
                <a:ext cx="325" cy="2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23" name="Text Box 39"/>
              <p:cNvSpPr txBox="1">
                <a:spLocks noChangeArrowheads="1"/>
              </p:cNvSpPr>
              <p:nvPr/>
            </p:nvSpPr>
            <p:spPr bwMode="auto">
              <a:xfrm>
                <a:off x="4224" y="2545"/>
                <a:ext cx="325" cy="281"/>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grpSp>
      </p:grpSp>
      <p:grpSp>
        <p:nvGrpSpPr>
          <p:cNvPr id="42067" name="Group 83"/>
          <p:cNvGrpSpPr/>
          <p:nvPr/>
        </p:nvGrpSpPr>
        <p:grpSpPr bwMode="auto">
          <a:xfrm>
            <a:off x="3635375" y="1411560"/>
            <a:ext cx="1963738" cy="2646363"/>
            <a:chOff x="2290" y="584"/>
            <a:chExt cx="1237" cy="1667"/>
          </a:xfrm>
        </p:grpSpPr>
        <p:grpSp>
          <p:nvGrpSpPr>
            <p:cNvPr id="42031" name="Group 47"/>
            <p:cNvGrpSpPr/>
            <p:nvPr/>
          </p:nvGrpSpPr>
          <p:grpSpPr bwMode="auto">
            <a:xfrm>
              <a:off x="2290" y="584"/>
              <a:ext cx="1237" cy="1304"/>
              <a:chOff x="2064" y="912"/>
              <a:chExt cx="1689" cy="1774"/>
            </a:xfrm>
          </p:grpSpPr>
          <p:sp>
            <p:nvSpPr>
              <p:cNvPr id="41995" name="Oval 11"/>
              <p:cNvSpPr>
                <a:spLocks noChangeArrowheads="1"/>
              </p:cNvSpPr>
              <p:nvPr/>
            </p:nvSpPr>
            <p:spPr bwMode="auto">
              <a:xfrm>
                <a:off x="2688" y="912"/>
                <a:ext cx="350" cy="343"/>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2</a:t>
                </a:r>
                <a:endParaRPr kumimoji="1" lang="en-US" altLang="zh-CN" sz="2400">
                  <a:latin typeface="Times New Roman" panose="02020603050405020304" charset="0"/>
                </a:endParaRPr>
              </a:p>
            </p:txBody>
          </p:sp>
          <p:sp>
            <p:nvSpPr>
              <p:cNvPr id="41998" name="Oval 14"/>
              <p:cNvSpPr>
                <a:spLocks noChangeArrowheads="1"/>
              </p:cNvSpPr>
              <p:nvPr/>
            </p:nvSpPr>
            <p:spPr bwMode="auto">
              <a:xfrm>
                <a:off x="3072" y="1536"/>
                <a:ext cx="351" cy="344"/>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3</a:t>
                </a:r>
                <a:endParaRPr kumimoji="1" lang="en-US" altLang="zh-CN" sz="2400">
                  <a:latin typeface="Times New Roman" panose="02020603050405020304" charset="0"/>
                </a:endParaRPr>
              </a:p>
            </p:txBody>
          </p:sp>
          <p:sp>
            <p:nvSpPr>
              <p:cNvPr id="41999" name="Oval 15"/>
              <p:cNvSpPr>
                <a:spLocks noChangeArrowheads="1"/>
              </p:cNvSpPr>
              <p:nvPr/>
            </p:nvSpPr>
            <p:spPr bwMode="auto">
              <a:xfrm>
                <a:off x="2321" y="1536"/>
                <a:ext cx="350" cy="344"/>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1</a:t>
                </a:r>
                <a:endParaRPr kumimoji="1" lang="en-US" altLang="zh-CN" sz="2400">
                  <a:latin typeface="Times New Roman" panose="02020603050405020304" charset="0"/>
                </a:endParaRPr>
              </a:p>
            </p:txBody>
          </p:sp>
          <p:sp>
            <p:nvSpPr>
              <p:cNvPr id="42000" name="Line 16"/>
              <p:cNvSpPr>
                <a:spLocks noChangeShapeType="1"/>
              </p:cNvSpPr>
              <p:nvPr/>
            </p:nvSpPr>
            <p:spPr bwMode="auto">
              <a:xfrm flipH="1">
                <a:off x="2565" y="1193"/>
                <a:ext cx="175" cy="34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01" name="Line 17"/>
              <p:cNvSpPr>
                <a:spLocks noChangeShapeType="1"/>
              </p:cNvSpPr>
              <p:nvPr/>
            </p:nvSpPr>
            <p:spPr bwMode="auto">
              <a:xfrm>
                <a:off x="3023" y="1231"/>
                <a:ext cx="200" cy="30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02" name="Line 18"/>
              <p:cNvSpPr>
                <a:spLocks noChangeShapeType="1"/>
              </p:cNvSpPr>
              <p:nvPr/>
            </p:nvSpPr>
            <p:spPr bwMode="auto">
              <a:xfrm flipH="1">
                <a:off x="2973" y="1880"/>
                <a:ext cx="250" cy="53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03" name="Line 19"/>
              <p:cNvSpPr>
                <a:spLocks noChangeShapeType="1"/>
              </p:cNvSpPr>
              <p:nvPr/>
            </p:nvSpPr>
            <p:spPr bwMode="auto">
              <a:xfrm>
                <a:off x="3349" y="1841"/>
                <a:ext cx="199" cy="57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12" name="Text Box 28"/>
              <p:cNvSpPr txBox="1">
                <a:spLocks noChangeArrowheads="1"/>
              </p:cNvSpPr>
              <p:nvPr/>
            </p:nvSpPr>
            <p:spPr bwMode="auto">
              <a:xfrm>
                <a:off x="3456" y="2400"/>
                <a:ext cx="297" cy="28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13" name="Text Box 29"/>
              <p:cNvSpPr txBox="1">
                <a:spLocks noChangeArrowheads="1"/>
              </p:cNvSpPr>
              <p:nvPr/>
            </p:nvSpPr>
            <p:spPr bwMode="auto">
              <a:xfrm>
                <a:off x="2881" y="2400"/>
                <a:ext cx="297" cy="28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14" name="Line 30"/>
              <p:cNvSpPr>
                <a:spLocks noChangeShapeType="1"/>
              </p:cNvSpPr>
              <p:nvPr/>
            </p:nvSpPr>
            <p:spPr bwMode="auto">
              <a:xfrm flipH="1">
                <a:off x="2160" y="1872"/>
                <a:ext cx="250" cy="53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15" name="Line 31"/>
              <p:cNvSpPr>
                <a:spLocks noChangeShapeType="1"/>
              </p:cNvSpPr>
              <p:nvPr/>
            </p:nvSpPr>
            <p:spPr bwMode="auto">
              <a:xfrm>
                <a:off x="2533" y="1889"/>
                <a:ext cx="107" cy="51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16" name="Text Box 32"/>
              <p:cNvSpPr txBox="1">
                <a:spLocks noChangeArrowheads="1"/>
              </p:cNvSpPr>
              <p:nvPr/>
            </p:nvSpPr>
            <p:spPr bwMode="auto">
              <a:xfrm>
                <a:off x="2545" y="2400"/>
                <a:ext cx="297" cy="28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17" name="Text Box 33"/>
              <p:cNvSpPr txBox="1">
                <a:spLocks noChangeArrowheads="1"/>
              </p:cNvSpPr>
              <p:nvPr/>
            </p:nvSpPr>
            <p:spPr bwMode="auto">
              <a:xfrm>
                <a:off x="2064" y="2400"/>
                <a:ext cx="298" cy="28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grpSp>
        <p:sp>
          <p:nvSpPr>
            <p:cNvPr id="42029" name="Text Box 45"/>
            <p:cNvSpPr txBox="1">
              <a:spLocks noChangeArrowheads="1"/>
            </p:cNvSpPr>
            <p:nvPr/>
          </p:nvSpPr>
          <p:spPr bwMode="auto">
            <a:xfrm>
              <a:off x="2699" y="1963"/>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charset="0"/>
                </a:rPr>
                <a:t>(c)</a:t>
              </a:r>
              <a:endParaRPr kumimoji="1" lang="en-US" altLang="zh-CN" sz="2400" b="1">
                <a:latin typeface="Times New Roman" panose="02020603050405020304" charset="0"/>
              </a:endParaRPr>
            </a:p>
          </p:txBody>
        </p:sp>
      </p:grpSp>
      <p:grpSp>
        <p:nvGrpSpPr>
          <p:cNvPr id="42033" name="Group 49"/>
          <p:cNvGrpSpPr/>
          <p:nvPr/>
        </p:nvGrpSpPr>
        <p:grpSpPr bwMode="auto">
          <a:xfrm>
            <a:off x="5435600" y="1033735"/>
            <a:ext cx="1624013" cy="3478213"/>
            <a:chOff x="624" y="960"/>
            <a:chExt cx="1405" cy="3095"/>
          </a:xfrm>
        </p:grpSpPr>
        <p:sp>
          <p:nvSpPr>
            <p:cNvPr id="42034" name="Oval 50"/>
            <p:cNvSpPr>
              <a:spLocks noChangeArrowheads="1"/>
            </p:cNvSpPr>
            <p:nvPr/>
          </p:nvSpPr>
          <p:spPr bwMode="auto">
            <a:xfrm>
              <a:off x="1317" y="960"/>
              <a:ext cx="351" cy="344"/>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3</a:t>
              </a:r>
              <a:endParaRPr kumimoji="1" lang="en-US" altLang="zh-CN" sz="2400">
                <a:latin typeface="Times New Roman" panose="02020603050405020304" charset="0"/>
              </a:endParaRPr>
            </a:p>
          </p:txBody>
        </p:sp>
        <p:sp>
          <p:nvSpPr>
            <p:cNvPr id="42035" name="Oval 51"/>
            <p:cNvSpPr>
              <a:spLocks noChangeArrowheads="1"/>
            </p:cNvSpPr>
            <p:nvPr/>
          </p:nvSpPr>
          <p:spPr bwMode="auto">
            <a:xfrm>
              <a:off x="891" y="1685"/>
              <a:ext cx="351" cy="344"/>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1</a:t>
              </a:r>
              <a:endParaRPr kumimoji="1" lang="en-US" altLang="zh-CN" sz="2400">
                <a:latin typeface="Times New Roman" panose="02020603050405020304" charset="0"/>
              </a:endParaRPr>
            </a:p>
          </p:txBody>
        </p:sp>
        <p:sp>
          <p:nvSpPr>
            <p:cNvPr id="42036" name="Oval 52"/>
            <p:cNvSpPr>
              <a:spLocks noChangeArrowheads="1"/>
            </p:cNvSpPr>
            <p:nvPr/>
          </p:nvSpPr>
          <p:spPr bwMode="auto">
            <a:xfrm>
              <a:off x="1392" y="2352"/>
              <a:ext cx="351" cy="344"/>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2</a:t>
              </a:r>
              <a:endParaRPr kumimoji="1" lang="en-US" altLang="zh-CN" sz="2400">
                <a:latin typeface="Times New Roman" panose="02020603050405020304" charset="0"/>
              </a:endParaRPr>
            </a:p>
          </p:txBody>
        </p:sp>
        <p:sp>
          <p:nvSpPr>
            <p:cNvPr id="42037" name="Line 53"/>
            <p:cNvSpPr>
              <a:spLocks noChangeShapeType="1"/>
            </p:cNvSpPr>
            <p:nvPr/>
          </p:nvSpPr>
          <p:spPr bwMode="auto">
            <a:xfrm flipH="1">
              <a:off x="1117" y="1265"/>
              <a:ext cx="250" cy="42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38" name="Line 54"/>
            <p:cNvSpPr>
              <a:spLocks noChangeShapeType="1"/>
            </p:cNvSpPr>
            <p:nvPr/>
          </p:nvSpPr>
          <p:spPr bwMode="auto">
            <a:xfrm>
              <a:off x="1618" y="1265"/>
              <a:ext cx="200" cy="3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39" name="Line 55"/>
            <p:cNvSpPr>
              <a:spLocks noChangeShapeType="1"/>
            </p:cNvSpPr>
            <p:nvPr/>
          </p:nvSpPr>
          <p:spPr bwMode="auto">
            <a:xfrm flipH="1">
              <a:off x="720" y="2016"/>
              <a:ext cx="24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40" name="Text Box 56"/>
            <p:cNvSpPr txBox="1">
              <a:spLocks noChangeArrowheads="1"/>
            </p:cNvSpPr>
            <p:nvPr/>
          </p:nvSpPr>
          <p:spPr bwMode="auto">
            <a:xfrm>
              <a:off x="1151" y="3648"/>
              <a:ext cx="48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charset="0"/>
                </a:rPr>
                <a:t>(d)</a:t>
              </a:r>
              <a:endParaRPr kumimoji="1" lang="en-US" altLang="zh-CN" sz="2400" b="1">
                <a:latin typeface="Times New Roman" panose="02020603050405020304" charset="0"/>
              </a:endParaRPr>
            </a:p>
          </p:txBody>
        </p:sp>
        <p:sp>
          <p:nvSpPr>
            <p:cNvPr id="42041" name="Text Box 57"/>
            <p:cNvSpPr txBox="1">
              <a:spLocks noChangeArrowheads="1"/>
            </p:cNvSpPr>
            <p:nvPr/>
          </p:nvSpPr>
          <p:spPr bwMode="auto">
            <a:xfrm>
              <a:off x="1729" y="1632"/>
              <a:ext cx="300" cy="297"/>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42" name="Text Box 58"/>
            <p:cNvSpPr txBox="1">
              <a:spLocks noChangeArrowheads="1"/>
            </p:cNvSpPr>
            <p:nvPr/>
          </p:nvSpPr>
          <p:spPr bwMode="auto">
            <a:xfrm>
              <a:off x="624" y="2401"/>
              <a:ext cx="299" cy="29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43" name="Line 59"/>
            <p:cNvSpPr>
              <a:spLocks noChangeShapeType="1"/>
            </p:cNvSpPr>
            <p:nvPr/>
          </p:nvSpPr>
          <p:spPr bwMode="auto">
            <a:xfrm>
              <a:off x="1200" y="2016"/>
              <a:ext cx="24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44" name="Line 60"/>
            <p:cNvSpPr>
              <a:spLocks noChangeShapeType="1"/>
            </p:cNvSpPr>
            <p:nvPr/>
          </p:nvSpPr>
          <p:spPr bwMode="auto">
            <a:xfrm>
              <a:off x="1632" y="2688"/>
              <a:ext cx="200" cy="3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45" name="Line 61"/>
            <p:cNvSpPr>
              <a:spLocks noChangeShapeType="1"/>
            </p:cNvSpPr>
            <p:nvPr/>
          </p:nvSpPr>
          <p:spPr bwMode="auto">
            <a:xfrm flipH="1">
              <a:off x="1248" y="2688"/>
              <a:ext cx="24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46" name="Text Box 62"/>
            <p:cNvSpPr txBox="1">
              <a:spLocks noChangeArrowheads="1"/>
            </p:cNvSpPr>
            <p:nvPr/>
          </p:nvSpPr>
          <p:spPr bwMode="auto">
            <a:xfrm>
              <a:off x="1151" y="3072"/>
              <a:ext cx="300" cy="29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47" name="Text Box 63"/>
            <p:cNvSpPr txBox="1">
              <a:spLocks noChangeArrowheads="1"/>
            </p:cNvSpPr>
            <p:nvPr/>
          </p:nvSpPr>
          <p:spPr bwMode="auto">
            <a:xfrm>
              <a:off x="1729" y="3072"/>
              <a:ext cx="300" cy="29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grpSp>
      <p:grpSp>
        <p:nvGrpSpPr>
          <p:cNvPr id="42066" name="Group 82"/>
          <p:cNvGrpSpPr/>
          <p:nvPr/>
        </p:nvGrpSpPr>
        <p:grpSpPr bwMode="auto">
          <a:xfrm>
            <a:off x="2106613" y="1414735"/>
            <a:ext cx="1457325" cy="3387725"/>
            <a:chOff x="1327" y="586"/>
            <a:chExt cx="918" cy="2134"/>
          </a:xfrm>
        </p:grpSpPr>
        <p:sp>
          <p:nvSpPr>
            <p:cNvPr id="42028" name="Text Box 44"/>
            <p:cNvSpPr txBox="1">
              <a:spLocks noChangeArrowheads="1"/>
            </p:cNvSpPr>
            <p:nvPr/>
          </p:nvSpPr>
          <p:spPr bwMode="auto">
            <a:xfrm>
              <a:off x="1565" y="2432"/>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charset="0"/>
                </a:rPr>
                <a:t>(b)</a:t>
              </a:r>
              <a:endParaRPr kumimoji="1" lang="en-US" altLang="zh-CN" sz="2400" b="1">
                <a:latin typeface="Times New Roman" panose="02020603050405020304" charset="0"/>
              </a:endParaRPr>
            </a:p>
          </p:txBody>
        </p:sp>
        <p:grpSp>
          <p:nvGrpSpPr>
            <p:cNvPr id="42064" name="Group 80"/>
            <p:cNvGrpSpPr/>
            <p:nvPr/>
          </p:nvGrpSpPr>
          <p:grpSpPr bwMode="auto">
            <a:xfrm>
              <a:off x="1327" y="586"/>
              <a:ext cx="918" cy="1892"/>
              <a:chOff x="1474" y="482"/>
              <a:chExt cx="918" cy="2029"/>
            </a:xfrm>
          </p:grpSpPr>
          <p:sp>
            <p:nvSpPr>
              <p:cNvPr id="42049" name="Oval 65"/>
              <p:cNvSpPr>
                <a:spLocks noChangeArrowheads="1"/>
              </p:cNvSpPr>
              <p:nvPr/>
            </p:nvSpPr>
            <p:spPr bwMode="auto">
              <a:xfrm>
                <a:off x="1907" y="1108"/>
                <a:ext cx="243" cy="263"/>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3</a:t>
                </a:r>
                <a:endParaRPr kumimoji="1" lang="en-US" altLang="zh-CN" sz="2400">
                  <a:latin typeface="Times New Roman" panose="02020603050405020304" charset="0"/>
                </a:endParaRPr>
              </a:p>
            </p:txBody>
          </p:sp>
          <p:sp>
            <p:nvSpPr>
              <p:cNvPr id="42050" name="Oval 66"/>
              <p:cNvSpPr>
                <a:spLocks noChangeArrowheads="1"/>
              </p:cNvSpPr>
              <p:nvPr/>
            </p:nvSpPr>
            <p:spPr bwMode="auto">
              <a:xfrm>
                <a:off x="1641" y="482"/>
                <a:ext cx="242" cy="263"/>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1</a:t>
                </a:r>
                <a:endParaRPr kumimoji="1" lang="en-US" altLang="zh-CN" sz="2400">
                  <a:latin typeface="Times New Roman" panose="02020603050405020304" charset="0"/>
                </a:endParaRPr>
              </a:p>
            </p:txBody>
          </p:sp>
          <p:sp>
            <p:nvSpPr>
              <p:cNvPr id="42051" name="Oval 67"/>
              <p:cNvSpPr>
                <a:spLocks noChangeArrowheads="1"/>
              </p:cNvSpPr>
              <p:nvPr/>
            </p:nvSpPr>
            <p:spPr bwMode="auto">
              <a:xfrm>
                <a:off x="1674" y="1624"/>
                <a:ext cx="243" cy="263"/>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2</a:t>
                </a:r>
                <a:endParaRPr kumimoji="1" lang="en-US" altLang="zh-CN" sz="2400">
                  <a:latin typeface="Times New Roman" panose="02020603050405020304" charset="0"/>
                </a:endParaRPr>
              </a:p>
            </p:txBody>
          </p:sp>
          <p:sp>
            <p:nvSpPr>
              <p:cNvPr id="42052" name="Line 68"/>
              <p:cNvSpPr>
                <a:spLocks noChangeShapeType="1"/>
              </p:cNvSpPr>
              <p:nvPr/>
            </p:nvSpPr>
            <p:spPr bwMode="auto">
              <a:xfrm flipH="1">
                <a:off x="1843" y="1360"/>
                <a:ext cx="122" cy="26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53" name="Line 69"/>
              <p:cNvSpPr>
                <a:spLocks noChangeShapeType="1"/>
              </p:cNvSpPr>
              <p:nvPr/>
            </p:nvSpPr>
            <p:spPr bwMode="auto">
              <a:xfrm>
                <a:off x="2107" y="1366"/>
                <a:ext cx="139" cy="29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54" name="Text Box 70"/>
              <p:cNvSpPr txBox="1">
                <a:spLocks noChangeArrowheads="1"/>
              </p:cNvSpPr>
              <p:nvPr/>
            </p:nvSpPr>
            <p:spPr bwMode="auto">
              <a:xfrm>
                <a:off x="2174" y="1660"/>
                <a:ext cx="218" cy="225"/>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55" name="Line 71"/>
              <p:cNvSpPr>
                <a:spLocks noChangeShapeType="1"/>
              </p:cNvSpPr>
              <p:nvPr/>
            </p:nvSpPr>
            <p:spPr bwMode="auto">
              <a:xfrm flipH="1">
                <a:off x="1562" y="1881"/>
                <a:ext cx="174" cy="41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56" name="Line 72"/>
              <p:cNvSpPr>
                <a:spLocks noChangeShapeType="1"/>
              </p:cNvSpPr>
              <p:nvPr/>
            </p:nvSpPr>
            <p:spPr bwMode="auto">
              <a:xfrm>
                <a:off x="1821" y="1894"/>
                <a:ext cx="74" cy="39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57" name="Text Box 73"/>
              <p:cNvSpPr txBox="1">
                <a:spLocks noChangeArrowheads="1"/>
              </p:cNvSpPr>
              <p:nvPr/>
            </p:nvSpPr>
            <p:spPr bwMode="auto">
              <a:xfrm>
                <a:off x="1829" y="2286"/>
                <a:ext cx="218" cy="225"/>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58" name="Text Box 74"/>
              <p:cNvSpPr txBox="1">
                <a:spLocks noChangeArrowheads="1"/>
              </p:cNvSpPr>
              <p:nvPr/>
            </p:nvSpPr>
            <p:spPr bwMode="auto">
              <a:xfrm>
                <a:off x="1496" y="2286"/>
                <a:ext cx="218" cy="225"/>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59" name="Line 75"/>
              <p:cNvSpPr>
                <a:spLocks noChangeShapeType="1"/>
              </p:cNvSpPr>
              <p:nvPr/>
            </p:nvSpPr>
            <p:spPr bwMode="auto">
              <a:xfrm>
                <a:off x="1840" y="740"/>
                <a:ext cx="167" cy="36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60" name="Line 76"/>
              <p:cNvSpPr>
                <a:spLocks noChangeShapeType="1"/>
              </p:cNvSpPr>
              <p:nvPr/>
            </p:nvSpPr>
            <p:spPr bwMode="auto">
              <a:xfrm flipH="1">
                <a:off x="1574" y="740"/>
                <a:ext cx="173" cy="41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61" name="Text Box 77"/>
              <p:cNvSpPr txBox="1">
                <a:spLocks noChangeArrowheads="1"/>
              </p:cNvSpPr>
              <p:nvPr/>
            </p:nvSpPr>
            <p:spPr bwMode="auto">
              <a:xfrm>
                <a:off x="1474" y="1145"/>
                <a:ext cx="218" cy="225"/>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grpSp>
      </p:grpSp>
      <p:grpSp>
        <p:nvGrpSpPr>
          <p:cNvPr id="42068" name="Group 84"/>
          <p:cNvGrpSpPr/>
          <p:nvPr/>
        </p:nvGrpSpPr>
        <p:grpSpPr bwMode="auto">
          <a:xfrm>
            <a:off x="6948488" y="1465535"/>
            <a:ext cx="2009775" cy="2976563"/>
            <a:chOff x="4377" y="618"/>
            <a:chExt cx="1266" cy="1875"/>
          </a:xfrm>
        </p:grpSpPr>
        <p:grpSp>
          <p:nvGrpSpPr>
            <p:cNvPr id="42030" name="Group 46"/>
            <p:cNvGrpSpPr/>
            <p:nvPr/>
          </p:nvGrpSpPr>
          <p:grpSpPr bwMode="auto">
            <a:xfrm>
              <a:off x="4377" y="618"/>
              <a:ext cx="1266" cy="1838"/>
              <a:chOff x="240" y="960"/>
              <a:chExt cx="1797" cy="2384"/>
            </a:xfrm>
          </p:grpSpPr>
          <p:sp>
            <p:nvSpPr>
              <p:cNvPr id="41988" name="Oval 4"/>
              <p:cNvSpPr>
                <a:spLocks noChangeArrowheads="1"/>
              </p:cNvSpPr>
              <p:nvPr/>
            </p:nvSpPr>
            <p:spPr bwMode="auto">
              <a:xfrm>
                <a:off x="1317" y="960"/>
                <a:ext cx="351" cy="344"/>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3</a:t>
                </a:r>
                <a:endParaRPr kumimoji="1" lang="en-US" altLang="zh-CN" sz="2400">
                  <a:latin typeface="Times New Roman" panose="02020603050405020304" charset="0"/>
                </a:endParaRPr>
              </a:p>
            </p:txBody>
          </p:sp>
          <p:sp>
            <p:nvSpPr>
              <p:cNvPr id="41989" name="Oval 5"/>
              <p:cNvSpPr>
                <a:spLocks noChangeArrowheads="1"/>
              </p:cNvSpPr>
              <p:nvPr/>
            </p:nvSpPr>
            <p:spPr bwMode="auto">
              <a:xfrm>
                <a:off x="884" y="1706"/>
                <a:ext cx="351" cy="344"/>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2</a:t>
                </a:r>
                <a:endParaRPr kumimoji="1" lang="en-US" altLang="zh-CN" sz="2400">
                  <a:latin typeface="Times New Roman" panose="02020603050405020304" charset="0"/>
                </a:endParaRPr>
              </a:p>
            </p:txBody>
          </p:sp>
          <p:sp>
            <p:nvSpPr>
              <p:cNvPr id="41990" name="Oval 6"/>
              <p:cNvSpPr>
                <a:spLocks noChangeArrowheads="1"/>
              </p:cNvSpPr>
              <p:nvPr/>
            </p:nvSpPr>
            <p:spPr bwMode="auto">
              <a:xfrm>
                <a:off x="480" y="2352"/>
                <a:ext cx="351" cy="344"/>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charset="0"/>
                  </a:rPr>
                  <a:t>1</a:t>
                </a:r>
                <a:endParaRPr kumimoji="1" lang="en-US" altLang="zh-CN" sz="2400">
                  <a:latin typeface="Times New Roman" panose="02020603050405020304" charset="0"/>
                </a:endParaRPr>
              </a:p>
            </p:txBody>
          </p:sp>
          <p:sp>
            <p:nvSpPr>
              <p:cNvPr id="41992" name="Line 8"/>
              <p:cNvSpPr>
                <a:spLocks noChangeShapeType="1"/>
              </p:cNvSpPr>
              <p:nvPr/>
            </p:nvSpPr>
            <p:spPr bwMode="auto">
              <a:xfrm flipH="1">
                <a:off x="1117" y="1265"/>
                <a:ext cx="250" cy="42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3" name="Line 9"/>
              <p:cNvSpPr>
                <a:spLocks noChangeShapeType="1"/>
              </p:cNvSpPr>
              <p:nvPr/>
            </p:nvSpPr>
            <p:spPr bwMode="auto">
              <a:xfrm>
                <a:off x="1618" y="1265"/>
                <a:ext cx="200" cy="3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4" name="Line 10"/>
              <p:cNvSpPr>
                <a:spLocks noChangeShapeType="1"/>
              </p:cNvSpPr>
              <p:nvPr/>
            </p:nvSpPr>
            <p:spPr bwMode="auto">
              <a:xfrm flipH="1">
                <a:off x="720" y="2016"/>
                <a:ext cx="24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05" name="Text Box 21"/>
              <p:cNvSpPr txBox="1">
                <a:spLocks noChangeArrowheads="1"/>
              </p:cNvSpPr>
              <p:nvPr/>
            </p:nvSpPr>
            <p:spPr bwMode="auto">
              <a:xfrm>
                <a:off x="1727" y="1632"/>
                <a:ext cx="310" cy="2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06" name="Line 22"/>
              <p:cNvSpPr>
                <a:spLocks noChangeShapeType="1"/>
              </p:cNvSpPr>
              <p:nvPr/>
            </p:nvSpPr>
            <p:spPr bwMode="auto">
              <a:xfrm>
                <a:off x="1200" y="2016"/>
                <a:ext cx="200" cy="3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09" name="Text Box 25"/>
              <p:cNvSpPr txBox="1">
                <a:spLocks noChangeArrowheads="1"/>
              </p:cNvSpPr>
              <p:nvPr/>
            </p:nvSpPr>
            <p:spPr bwMode="auto">
              <a:xfrm>
                <a:off x="1296" y="2400"/>
                <a:ext cx="309" cy="2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24" name="Line 40"/>
              <p:cNvSpPr>
                <a:spLocks noChangeShapeType="1"/>
              </p:cNvSpPr>
              <p:nvPr/>
            </p:nvSpPr>
            <p:spPr bwMode="auto">
              <a:xfrm>
                <a:off x="720" y="2688"/>
                <a:ext cx="200" cy="3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25" name="Line 41"/>
              <p:cNvSpPr>
                <a:spLocks noChangeShapeType="1"/>
              </p:cNvSpPr>
              <p:nvPr/>
            </p:nvSpPr>
            <p:spPr bwMode="auto">
              <a:xfrm flipH="1">
                <a:off x="336" y="2688"/>
                <a:ext cx="24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26" name="Text Box 42"/>
              <p:cNvSpPr txBox="1">
                <a:spLocks noChangeArrowheads="1"/>
              </p:cNvSpPr>
              <p:nvPr/>
            </p:nvSpPr>
            <p:spPr bwMode="auto">
              <a:xfrm>
                <a:off x="240" y="3072"/>
                <a:ext cx="309" cy="2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42027" name="Text Box 43"/>
              <p:cNvSpPr txBox="1">
                <a:spLocks noChangeArrowheads="1"/>
              </p:cNvSpPr>
              <p:nvPr/>
            </p:nvSpPr>
            <p:spPr bwMode="auto">
              <a:xfrm>
                <a:off x="816" y="3072"/>
                <a:ext cx="310" cy="2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endParaRPr kumimoji="1" lang="en-US" altLang="zh-CN" sz="1400">
                  <a:latin typeface="Times New Roman" panose="02020603050405020304" charset="0"/>
                </a:endParaRPr>
              </a:p>
            </p:txBody>
          </p:sp>
        </p:grpSp>
        <p:sp>
          <p:nvSpPr>
            <p:cNvPr id="42062" name="Text Box 78"/>
            <p:cNvSpPr txBox="1">
              <a:spLocks noChangeArrowheads="1"/>
            </p:cNvSpPr>
            <p:nvPr/>
          </p:nvSpPr>
          <p:spPr bwMode="auto">
            <a:xfrm>
              <a:off x="5091" y="2205"/>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charset="0"/>
                </a:rPr>
                <a:t>(e)</a:t>
              </a:r>
              <a:endParaRPr kumimoji="1" lang="en-US" altLang="zh-CN" sz="2400" b="1">
                <a:latin typeface="Times New Roman" panose="02020603050405020304" charset="0"/>
              </a:endParaRPr>
            </a:p>
          </p:txBody>
        </p:sp>
      </p:grpSp>
      <p:sp>
        <p:nvSpPr>
          <p:cNvPr id="42063" name="Rectangle 79"/>
          <p:cNvSpPr>
            <a:spLocks noChangeArrowheads="1"/>
          </p:cNvSpPr>
          <p:nvPr/>
        </p:nvSpPr>
        <p:spPr bwMode="auto">
          <a:xfrm>
            <a:off x="0" y="4850085"/>
            <a:ext cx="961256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zh-CN" altLang="en-US" sz="2400" b="1" dirty="0"/>
              <a:t>设每个内、外结点检索的概率相同：</a:t>
            </a:r>
            <a:r>
              <a:rPr lang="en-US" altLang="zh-CN" sz="2400" b="1" dirty="0"/>
              <a:t>p</a:t>
            </a:r>
            <a:r>
              <a:rPr lang="en-US" altLang="zh-CN" sz="2400" b="1" baseline="-25000" dirty="0"/>
              <a:t>i</a:t>
            </a:r>
            <a:r>
              <a:rPr lang="en-US" altLang="zh-CN" sz="2400" b="1" dirty="0"/>
              <a:t>=q</a:t>
            </a:r>
            <a:r>
              <a:rPr lang="en-US" altLang="zh-CN" sz="2400" b="1" baseline="-25000" dirty="0"/>
              <a:t>i</a:t>
            </a:r>
            <a:r>
              <a:rPr lang="en-US" altLang="zh-CN" sz="2400" b="1" dirty="0"/>
              <a:t>=1/7</a:t>
            </a:r>
            <a:r>
              <a:rPr lang="zh-CN" altLang="en-US" sz="2400" b="1" dirty="0"/>
              <a:t>，</a:t>
            </a:r>
            <a:endParaRPr lang="zh-CN" altLang="en-US" sz="2400" b="1" dirty="0"/>
          </a:p>
          <a:p>
            <a:pPr marL="342900" indent="-342900">
              <a:spcBef>
                <a:spcPct val="20000"/>
              </a:spcBef>
            </a:pPr>
            <a:r>
              <a:rPr lang="zh-CN" altLang="en-US" sz="2400" b="1" dirty="0"/>
              <a:t>   求每棵树的平均比较次数（成本）。</a:t>
            </a:r>
            <a:endParaRPr lang="zh-CN" altLang="en-US" sz="2400" b="1" dirty="0"/>
          </a:p>
          <a:p>
            <a:pPr marL="342900" indent="-342900">
              <a:spcBef>
                <a:spcPct val="20000"/>
              </a:spcBef>
              <a:buFontTx/>
              <a:buChar char="•"/>
            </a:pPr>
            <a:r>
              <a:rPr lang="zh-CN" altLang="en-US" sz="2400" b="1" dirty="0"/>
              <a:t>若</a:t>
            </a:r>
            <a:r>
              <a:rPr lang="en-US" altLang="zh-CN" sz="2400" b="1" dirty="0"/>
              <a:t>P</a:t>
            </a:r>
            <a:r>
              <a:rPr lang="en-US" altLang="zh-CN" sz="2400" b="1" baseline="-25000" dirty="0"/>
              <a:t>1</a:t>
            </a:r>
            <a:r>
              <a:rPr lang="en-US" altLang="zh-CN" sz="2400" b="1" dirty="0"/>
              <a:t>=0.5, P</a:t>
            </a:r>
            <a:r>
              <a:rPr lang="en-US" altLang="zh-CN" sz="2400" b="1" baseline="-25000" dirty="0"/>
              <a:t>2</a:t>
            </a:r>
            <a:r>
              <a:rPr lang="en-US" altLang="zh-CN" sz="2400" b="1" dirty="0"/>
              <a:t>=0.1, P</a:t>
            </a:r>
            <a:r>
              <a:rPr lang="en-US" altLang="zh-CN" sz="2400" b="1" baseline="-25000" dirty="0"/>
              <a:t>3</a:t>
            </a:r>
            <a:r>
              <a:rPr lang="en-US" altLang="zh-CN" sz="2400" b="1" dirty="0"/>
              <a:t>=0.05,</a:t>
            </a:r>
            <a:endParaRPr lang="en-US" altLang="zh-CN" sz="2400" b="1" dirty="0"/>
          </a:p>
          <a:p>
            <a:pPr marL="342900" indent="-342900">
              <a:spcBef>
                <a:spcPct val="20000"/>
              </a:spcBef>
            </a:pPr>
            <a:r>
              <a:rPr lang="en-US" altLang="zh-CN" sz="2400" b="1" dirty="0"/>
              <a:t>   q</a:t>
            </a:r>
            <a:r>
              <a:rPr lang="en-US" altLang="zh-CN" sz="2400" b="1" baseline="-25000" dirty="0"/>
              <a:t>0</a:t>
            </a:r>
            <a:r>
              <a:rPr lang="en-US" altLang="zh-CN" sz="2400" b="1" dirty="0"/>
              <a:t>=0.15, q</a:t>
            </a:r>
            <a:r>
              <a:rPr lang="en-US" altLang="zh-CN" sz="2400" b="1" baseline="-25000" dirty="0"/>
              <a:t>1</a:t>
            </a:r>
            <a:r>
              <a:rPr lang="en-US" altLang="zh-CN" sz="2400" b="1" dirty="0"/>
              <a:t>=0.1, q</a:t>
            </a:r>
            <a:r>
              <a:rPr lang="en-US" altLang="zh-CN" sz="2400" b="1" baseline="-25000" dirty="0"/>
              <a:t>2</a:t>
            </a:r>
            <a:r>
              <a:rPr lang="en-US" altLang="zh-CN" sz="2400" b="1" dirty="0"/>
              <a:t>=0.05, q</a:t>
            </a:r>
            <a:r>
              <a:rPr lang="en-US" altLang="zh-CN" sz="2400" b="1" baseline="-25000" dirty="0"/>
              <a:t>3</a:t>
            </a:r>
            <a:r>
              <a:rPr lang="en-US" altLang="zh-CN" sz="2400" b="1" dirty="0"/>
              <a:t>=0.05</a:t>
            </a:r>
            <a:r>
              <a:rPr lang="zh-CN" altLang="en-US" sz="2400" b="1" dirty="0"/>
              <a:t>，求每棵树平均比较次数（成本）</a:t>
            </a:r>
            <a:endParaRPr lang="zh-CN" altLang="en-US" sz="24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0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0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0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0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63"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p>
            <a:fld id="{4F48452D-574F-4444-A616-EACA4070E88A}" type="slidenum">
              <a:rPr lang="en-US" altLang="zh-CN"/>
            </a:fld>
            <a:endParaRPr lang="en-US" altLang="zh-CN"/>
          </a:p>
        </p:txBody>
      </p:sp>
      <p:sp>
        <p:nvSpPr>
          <p:cNvPr id="9218" name="Rectangle 2"/>
          <p:cNvSpPr>
            <a:spLocks noGrp="1" noChangeArrowheads="1"/>
          </p:cNvSpPr>
          <p:nvPr>
            <p:ph type="body" sz="half" idx="1"/>
          </p:nvPr>
        </p:nvSpPr>
        <p:spPr>
          <a:xfrm>
            <a:off x="395288" y="1268413"/>
            <a:ext cx="8748712" cy="4114800"/>
          </a:xfrm>
        </p:spPr>
        <p:txBody>
          <a:bodyPr/>
          <a:lstStyle/>
          <a:p>
            <a:pPr>
              <a:buFontTx/>
              <a:buNone/>
            </a:pPr>
            <a:r>
              <a:rPr lang="zh-CN" altLang="en-US" sz="2800" b="1" dirty="0"/>
              <a:t>在检索过程中，每进行一次比较，就进入下面一层，</a:t>
            </a:r>
            <a:endParaRPr lang="zh-CN" altLang="en-US" sz="2800" b="1" dirty="0"/>
          </a:p>
          <a:p>
            <a:r>
              <a:rPr lang="zh-CN" altLang="en-US" sz="2800" b="1" dirty="0"/>
              <a:t>对于成功的检索，</a:t>
            </a:r>
            <a:r>
              <a:rPr lang="zh-CN" altLang="en-US" sz="2800" b="1" dirty="0">
                <a:solidFill>
                  <a:srgbClr val="C00000"/>
                </a:solidFill>
              </a:rPr>
              <a:t>比较的次数就是所在的层数加</a:t>
            </a:r>
            <a:r>
              <a:rPr lang="en-US" altLang="zh-CN" sz="2800" b="1" dirty="0">
                <a:solidFill>
                  <a:srgbClr val="C00000"/>
                </a:solidFill>
              </a:rPr>
              <a:t>1</a:t>
            </a:r>
            <a:r>
              <a:rPr lang="zh-CN" altLang="en-US" sz="2800" b="1" dirty="0">
                <a:solidFill>
                  <a:srgbClr val="C00000"/>
                </a:solidFill>
              </a:rPr>
              <a:t>。</a:t>
            </a:r>
            <a:endParaRPr lang="zh-CN" altLang="en-US" sz="2800" b="1" dirty="0">
              <a:solidFill>
                <a:srgbClr val="C00000"/>
              </a:solidFill>
            </a:endParaRPr>
          </a:p>
          <a:p>
            <a:endParaRPr lang="zh-CN" altLang="en-US" sz="2800" b="1" dirty="0"/>
          </a:p>
          <a:p>
            <a:r>
              <a:rPr lang="zh-CN" altLang="en-US" sz="2800" b="1" dirty="0"/>
              <a:t>对于不成功的检索，被检索的关键码属于那个外部结点代表的可能关键码集合，</a:t>
            </a:r>
            <a:r>
              <a:rPr lang="zh-CN" altLang="en-US" sz="2800" b="1" dirty="0">
                <a:solidFill>
                  <a:srgbClr val="C00000"/>
                </a:solidFill>
              </a:rPr>
              <a:t>比较次数就等于此外部结点的层数。</a:t>
            </a:r>
            <a:endParaRPr lang="zh-CN" altLang="en-US" sz="2800" b="1" dirty="0">
              <a:solidFill>
                <a:srgbClr val="C00000"/>
              </a:solidFill>
            </a:endParaRPr>
          </a:p>
        </p:txBody>
      </p:sp>
    </p:spTree>
  </p:cSld>
  <p:clrMapOvr>
    <a:masterClrMapping/>
  </p:clrMapOvr>
  <p:transition>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5"/>
          <p:cNvSpPr>
            <a:spLocks noGrp="1"/>
          </p:cNvSpPr>
          <p:nvPr>
            <p:ph type="sldNum" sz="quarter" idx="12"/>
          </p:nvPr>
        </p:nvSpPr>
        <p:spPr/>
        <p:txBody>
          <a:bodyPr/>
          <a:lstStyle/>
          <a:p>
            <a:fld id="{39C8378A-F739-4231-AACB-79AA186AEEF6}" type="slidenum">
              <a:rPr lang="en-US" altLang="zh-CN"/>
            </a:fld>
            <a:endParaRPr lang="en-US" altLang="zh-CN"/>
          </a:p>
        </p:txBody>
      </p:sp>
      <p:sp>
        <p:nvSpPr>
          <p:cNvPr id="10242" name="Rectangle 2"/>
          <p:cNvSpPr>
            <a:spLocks noGrp="1" noChangeArrowheads="1"/>
          </p:cNvSpPr>
          <p:nvPr>
            <p:ph type="title"/>
          </p:nvPr>
        </p:nvSpPr>
        <p:spPr>
          <a:xfrm>
            <a:off x="179388" y="548680"/>
            <a:ext cx="8229600" cy="633413"/>
          </a:xfrm>
        </p:spPr>
        <p:txBody>
          <a:bodyPr/>
          <a:lstStyle/>
          <a:p>
            <a:pPr algn="l"/>
            <a:r>
              <a:rPr lang="zh-CN" altLang="en-US" sz="3600" dirty="0"/>
              <a:t>例：</a:t>
            </a:r>
            <a:endParaRPr lang="zh-CN" altLang="en-US" sz="3600" dirty="0"/>
          </a:p>
        </p:txBody>
      </p:sp>
      <p:sp>
        <p:nvSpPr>
          <p:cNvPr id="10243" name="Rectangle 3"/>
          <p:cNvSpPr>
            <a:spLocks noGrp="1" noChangeArrowheads="1"/>
          </p:cNvSpPr>
          <p:nvPr>
            <p:ph type="body" idx="1"/>
          </p:nvPr>
        </p:nvSpPr>
        <p:spPr>
          <a:xfrm>
            <a:off x="179388" y="953493"/>
            <a:ext cx="8964612" cy="6092825"/>
          </a:xfrm>
        </p:spPr>
        <p:txBody>
          <a:bodyPr/>
          <a:lstStyle/>
          <a:p>
            <a:pPr>
              <a:buFontTx/>
              <a:buNone/>
            </a:pPr>
            <a:r>
              <a:rPr lang="en-US" altLang="zh-CN" sz="2400" b="1" dirty="0"/>
              <a:t>P</a:t>
            </a:r>
            <a:r>
              <a:rPr lang="en-US" altLang="zh-CN" sz="2400" b="1" baseline="-25000" dirty="0"/>
              <a:t>1</a:t>
            </a:r>
            <a:r>
              <a:rPr lang="en-US" altLang="zh-CN" sz="2400" b="1" dirty="0"/>
              <a:t>=0.5, P</a:t>
            </a:r>
            <a:r>
              <a:rPr lang="en-US" altLang="zh-CN" sz="2400" b="1" baseline="-25000" dirty="0"/>
              <a:t>2</a:t>
            </a:r>
            <a:r>
              <a:rPr lang="en-US" altLang="zh-CN" sz="2400" b="1" dirty="0"/>
              <a:t>=0.1, P</a:t>
            </a:r>
            <a:r>
              <a:rPr lang="en-US" altLang="zh-CN" sz="2400" b="1" baseline="-25000" dirty="0"/>
              <a:t>3</a:t>
            </a:r>
            <a:r>
              <a:rPr lang="en-US" altLang="zh-CN" sz="2400" b="1" dirty="0"/>
              <a:t>=0.05,  q</a:t>
            </a:r>
            <a:r>
              <a:rPr lang="en-US" altLang="zh-CN" sz="2400" b="1" baseline="-25000" dirty="0"/>
              <a:t>0</a:t>
            </a:r>
            <a:r>
              <a:rPr lang="en-US" altLang="zh-CN" sz="2400" b="1" dirty="0"/>
              <a:t>=0.15, q</a:t>
            </a:r>
            <a:r>
              <a:rPr lang="en-US" altLang="zh-CN" sz="2400" b="1" baseline="-25000" dirty="0"/>
              <a:t>1</a:t>
            </a:r>
            <a:r>
              <a:rPr lang="en-US" altLang="zh-CN" sz="2400" b="1" dirty="0"/>
              <a:t>=0.1, q</a:t>
            </a:r>
            <a:r>
              <a:rPr lang="en-US" altLang="zh-CN" sz="2400" b="1" baseline="-25000" dirty="0"/>
              <a:t>2</a:t>
            </a:r>
            <a:r>
              <a:rPr lang="en-US" altLang="zh-CN" sz="2400" b="1" dirty="0"/>
              <a:t>=0.05, q</a:t>
            </a:r>
            <a:r>
              <a:rPr lang="en-US" altLang="zh-CN" sz="2400" b="1" baseline="-25000" dirty="0"/>
              <a:t>3</a:t>
            </a:r>
            <a:r>
              <a:rPr lang="en-US" altLang="zh-CN" sz="2400" b="1" dirty="0"/>
              <a:t>=0.05</a:t>
            </a:r>
            <a:endParaRPr lang="en-US" altLang="zh-CN" b="1" dirty="0">
              <a:latin typeface="Times New Roman" panose="02020603050405020304" charset="0"/>
            </a:endParaRPr>
          </a:p>
          <a:p>
            <a:endParaRPr lang="en-US" altLang="zh-CN" b="1" dirty="0">
              <a:latin typeface="Times New Roman" panose="02020603050405020304" charset="0"/>
            </a:endParaRPr>
          </a:p>
        </p:txBody>
      </p:sp>
      <p:grpSp>
        <p:nvGrpSpPr>
          <p:cNvPr id="10244" name="Group 4"/>
          <p:cNvGrpSpPr/>
          <p:nvPr/>
        </p:nvGrpSpPr>
        <p:grpSpPr bwMode="auto">
          <a:xfrm>
            <a:off x="0" y="1601193"/>
            <a:ext cx="1763713" cy="2376487"/>
            <a:chOff x="91" y="2341"/>
            <a:chExt cx="1292" cy="1452"/>
          </a:xfrm>
        </p:grpSpPr>
        <p:sp>
          <p:nvSpPr>
            <p:cNvPr id="10245" name="Oval 5"/>
            <p:cNvSpPr>
              <a:spLocks noChangeArrowheads="1"/>
            </p:cNvSpPr>
            <p:nvPr/>
          </p:nvSpPr>
          <p:spPr bwMode="auto">
            <a:xfrm>
              <a:off x="431" y="2341"/>
              <a:ext cx="226"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sp>
          <p:nvSpPr>
            <p:cNvPr id="10246" name="Oval 6"/>
            <p:cNvSpPr>
              <a:spLocks noChangeArrowheads="1"/>
            </p:cNvSpPr>
            <p:nvPr/>
          </p:nvSpPr>
          <p:spPr bwMode="auto">
            <a:xfrm>
              <a:off x="703" y="2704"/>
              <a:ext cx="226"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sp>
          <p:nvSpPr>
            <p:cNvPr id="10247" name="Oval 7"/>
            <p:cNvSpPr>
              <a:spLocks noChangeArrowheads="1"/>
            </p:cNvSpPr>
            <p:nvPr/>
          </p:nvSpPr>
          <p:spPr bwMode="auto">
            <a:xfrm>
              <a:off x="930" y="3112"/>
              <a:ext cx="226"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sp>
          <p:nvSpPr>
            <p:cNvPr id="10248" name="Rectangle 8"/>
            <p:cNvSpPr>
              <a:spLocks noChangeArrowheads="1"/>
            </p:cNvSpPr>
            <p:nvPr/>
          </p:nvSpPr>
          <p:spPr bwMode="auto">
            <a:xfrm>
              <a:off x="91" y="2795"/>
              <a:ext cx="249" cy="181"/>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0</a:t>
              </a:r>
              <a:endParaRPr lang="en-US" altLang="zh-CN" b="1"/>
            </a:p>
          </p:txBody>
        </p:sp>
        <p:sp>
          <p:nvSpPr>
            <p:cNvPr id="10249" name="Rectangle 9"/>
            <p:cNvSpPr>
              <a:spLocks noChangeArrowheads="1"/>
            </p:cNvSpPr>
            <p:nvPr/>
          </p:nvSpPr>
          <p:spPr bwMode="auto">
            <a:xfrm>
              <a:off x="431" y="3158"/>
              <a:ext cx="249" cy="181"/>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1</a:t>
              </a:r>
              <a:endParaRPr lang="en-US" altLang="zh-CN" b="1"/>
            </a:p>
          </p:txBody>
        </p:sp>
        <p:sp>
          <p:nvSpPr>
            <p:cNvPr id="10250" name="Rectangle 10"/>
            <p:cNvSpPr>
              <a:spLocks noChangeArrowheads="1"/>
            </p:cNvSpPr>
            <p:nvPr/>
          </p:nvSpPr>
          <p:spPr bwMode="auto">
            <a:xfrm>
              <a:off x="590" y="3566"/>
              <a:ext cx="249" cy="181"/>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2</a:t>
              </a:r>
              <a:endParaRPr lang="en-US" altLang="zh-CN" b="1"/>
            </a:p>
          </p:txBody>
        </p:sp>
        <p:sp>
          <p:nvSpPr>
            <p:cNvPr id="10251" name="Rectangle 11"/>
            <p:cNvSpPr>
              <a:spLocks noChangeArrowheads="1"/>
            </p:cNvSpPr>
            <p:nvPr/>
          </p:nvSpPr>
          <p:spPr bwMode="auto">
            <a:xfrm>
              <a:off x="1134" y="3612"/>
              <a:ext cx="249" cy="181"/>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3</a:t>
              </a:r>
              <a:endParaRPr lang="en-US" altLang="zh-CN" b="1"/>
            </a:p>
          </p:txBody>
        </p:sp>
        <p:sp>
          <p:nvSpPr>
            <p:cNvPr id="10252" name="Line 12"/>
            <p:cNvSpPr>
              <a:spLocks noChangeShapeType="1"/>
            </p:cNvSpPr>
            <p:nvPr/>
          </p:nvSpPr>
          <p:spPr bwMode="auto">
            <a:xfrm>
              <a:off x="612" y="2568"/>
              <a:ext cx="136"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3" name="Line 13"/>
            <p:cNvSpPr>
              <a:spLocks noChangeShapeType="1"/>
            </p:cNvSpPr>
            <p:nvPr/>
          </p:nvSpPr>
          <p:spPr bwMode="auto">
            <a:xfrm>
              <a:off x="839" y="2931"/>
              <a:ext cx="136"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4" name="Line 14"/>
            <p:cNvSpPr>
              <a:spLocks noChangeShapeType="1"/>
            </p:cNvSpPr>
            <p:nvPr/>
          </p:nvSpPr>
          <p:spPr bwMode="auto">
            <a:xfrm flipH="1">
              <a:off x="204" y="2523"/>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5" name="Line 15"/>
            <p:cNvSpPr>
              <a:spLocks noChangeShapeType="1"/>
            </p:cNvSpPr>
            <p:nvPr/>
          </p:nvSpPr>
          <p:spPr bwMode="auto">
            <a:xfrm flipH="1">
              <a:off x="521" y="2886"/>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6" name="Line 16"/>
            <p:cNvSpPr>
              <a:spLocks noChangeShapeType="1"/>
            </p:cNvSpPr>
            <p:nvPr/>
          </p:nvSpPr>
          <p:spPr bwMode="auto">
            <a:xfrm flipH="1">
              <a:off x="703" y="3294"/>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7" name="Line 17"/>
            <p:cNvSpPr>
              <a:spLocks noChangeShapeType="1"/>
            </p:cNvSpPr>
            <p:nvPr/>
          </p:nvSpPr>
          <p:spPr bwMode="auto">
            <a:xfrm>
              <a:off x="1111" y="3339"/>
              <a:ext cx="136" cy="27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58" name="Group 18"/>
          <p:cNvGrpSpPr/>
          <p:nvPr/>
        </p:nvGrpSpPr>
        <p:grpSpPr bwMode="auto">
          <a:xfrm>
            <a:off x="2051050" y="1674218"/>
            <a:ext cx="1225550" cy="2232025"/>
            <a:chOff x="1473" y="2251"/>
            <a:chExt cx="846" cy="1134"/>
          </a:xfrm>
        </p:grpSpPr>
        <p:sp>
          <p:nvSpPr>
            <p:cNvPr id="10259" name="Oval 19"/>
            <p:cNvSpPr>
              <a:spLocks noChangeArrowheads="1"/>
            </p:cNvSpPr>
            <p:nvPr/>
          </p:nvSpPr>
          <p:spPr bwMode="auto">
            <a:xfrm>
              <a:off x="1760" y="2251"/>
              <a:ext cx="190" cy="17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sp>
          <p:nvSpPr>
            <p:cNvPr id="10260" name="Oval 20"/>
            <p:cNvSpPr>
              <a:spLocks noChangeArrowheads="1"/>
            </p:cNvSpPr>
            <p:nvPr/>
          </p:nvSpPr>
          <p:spPr bwMode="auto">
            <a:xfrm>
              <a:off x="1746" y="2840"/>
              <a:ext cx="190" cy="17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sp>
          <p:nvSpPr>
            <p:cNvPr id="10261" name="Oval 21"/>
            <p:cNvSpPr>
              <a:spLocks noChangeArrowheads="1"/>
            </p:cNvSpPr>
            <p:nvPr/>
          </p:nvSpPr>
          <p:spPr bwMode="auto">
            <a:xfrm>
              <a:off x="1973" y="2523"/>
              <a:ext cx="191" cy="17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sp>
          <p:nvSpPr>
            <p:cNvPr id="10262" name="Rectangle 22"/>
            <p:cNvSpPr>
              <a:spLocks noChangeArrowheads="1"/>
            </p:cNvSpPr>
            <p:nvPr/>
          </p:nvSpPr>
          <p:spPr bwMode="auto">
            <a:xfrm>
              <a:off x="1473" y="2592"/>
              <a:ext cx="210" cy="135"/>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0</a:t>
              </a:r>
              <a:endParaRPr lang="en-US" altLang="zh-CN" b="1"/>
            </a:p>
          </p:txBody>
        </p:sp>
        <p:sp>
          <p:nvSpPr>
            <p:cNvPr id="10263" name="Rectangle 23"/>
            <p:cNvSpPr>
              <a:spLocks noChangeArrowheads="1"/>
            </p:cNvSpPr>
            <p:nvPr/>
          </p:nvSpPr>
          <p:spPr bwMode="auto">
            <a:xfrm>
              <a:off x="1474" y="3203"/>
              <a:ext cx="209" cy="136"/>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1</a:t>
              </a:r>
              <a:endParaRPr lang="en-US" altLang="zh-CN" b="1"/>
            </a:p>
          </p:txBody>
        </p:sp>
        <p:sp>
          <p:nvSpPr>
            <p:cNvPr id="10264" name="Rectangle 24"/>
            <p:cNvSpPr>
              <a:spLocks noChangeArrowheads="1"/>
            </p:cNvSpPr>
            <p:nvPr/>
          </p:nvSpPr>
          <p:spPr bwMode="auto">
            <a:xfrm>
              <a:off x="1882" y="3249"/>
              <a:ext cx="209" cy="136"/>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2</a:t>
              </a:r>
              <a:endParaRPr lang="en-US" altLang="zh-CN" b="1"/>
            </a:p>
          </p:txBody>
        </p:sp>
        <p:sp>
          <p:nvSpPr>
            <p:cNvPr id="10265" name="Rectangle 25"/>
            <p:cNvSpPr>
              <a:spLocks noChangeArrowheads="1"/>
            </p:cNvSpPr>
            <p:nvPr/>
          </p:nvSpPr>
          <p:spPr bwMode="auto">
            <a:xfrm>
              <a:off x="2109" y="2840"/>
              <a:ext cx="210" cy="136"/>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3</a:t>
              </a:r>
              <a:endParaRPr lang="en-US" altLang="zh-CN" b="1"/>
            </a:p>
          </p:txBody>
        </p:sp>
        <p:sp>
          <p:nvSpPr>
            <p:cNvPr id="10266" name="Line 26"/>
            <p:cNvSpPr>
              <a:spLocks noChangeShapeType="1"/>
            </p:cNvSpPr>
            <p:nvPr/>
          </p:nvSpPr>
          <p:spPr bwMode="auto">
            <a:xfrm>
              <a:off x="1912" y="2421"/>
              <a:ext cx="115" cy="1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7" name="Line 27"/>
            <p:cNvSpPr>
              <a:spLocks noChangeShapeType="1"/>
            </p:cNvSpPr>
            <p:nvPr/>
          </p:nvSpPr>
          <p:spPr bwMode="auto">
            <a:xfrm>
              <a:off x="2103" y="2694"/>
              <a:ext cx="115"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8" name="Line 28"/>
            <p:cNvSpPr>
              <a:spLocks noChangeShapeType="1"/>
            </p:cNvSpPr>
            <p:nvPr/>
          </p:nvSpPr>
          <p:spPr bwMode="auto">
            <a:xfrm flipH="1">
              <a:off x="1568" y="2388"/>
              <a:ext cx="192"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9" name="Line 29"/>
            <p:cNvSpPr>
              <a:spLocks noChangeShapeType="1"/>
            </p:cNvSpPr>
            <p:nvPr/>
          </p:nvSpPr>
          <p:spPr bwMode="auto">
            <a:xfrm flipH="1">
              <a:off x="1835" y="2660"/>
              <a:ext cx="192"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0" name="Line 30"/>
            <p:cNvSpPr>
              <a:spLocks noChangeShapeType="1"/>
            </p:cNvSpPr>
            <p:nvPr/>
          </p:nvSpPr>
          <p:spPr bwMode="auto">
            <a:xfrm flipH="1">
              <a:off x="1610" y="2976"/>
              <a:ext cx="191"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1" name="Line 31"/>
            <p:cNvSpPr>
              <a:spLocks noChangeShapeType="1"/>
            </p:cNvSpPr>
            <p:nvPr/>
          </p:nvSpPr>
          <p:spPr bwMode="auto">
            <a:xfrm>
              <a:off x="1882" y="3022"/>
              <a:ext cx="114"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313" name="Group 73"/>
          <p:cNvGrpSpPr/>
          <p:nvPr/>
        </p:nvGrpSpPr>
        <p:grpSpPr bwMode="auto">
          <a:xfrm>
            <a:off x="3490913" y="2106018"/>
            <a:ext cx="1728787" cy="1727200"/>
            <a:chOff x="2517" y="1888"/>
            <a:chExt cx="1298" cy="817"/>
          </a:xfrm>
        </p:grpSpPr>
        <p:sp>
          <p:nvSpPr>
            <p:cNvPr id="10272" name="Rectangle 32"/>
            <p:cNvSpPr>
              <a:spLocks noChangeArrowheads="1"/>
            </p:cNvSpPr>
            <p:nvPr/>
          </p:nvSpPr>
          <p:spPr bwMode="auto">
            <a:xfrm>
              <a:off x="2517" y="2523"/>
              <a:ext cx="210" cy="135"/>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0</a:t>
              </a:r>
              <a:endParaRPr lang="en-US" altLang="zh-CN" b="1"/>
            </a:p>
          </p:txBody>
        </p:sp>
        <p:sp>
          <p:nvSpPr>
            <p:cNvPr id="10273" name="Oval 33"/>
            <p:cNvSpPr>
              <a:spLocks noChangeArrowheads="1"/>
            </p:cNvSpPr>
            <p:nvPr/>
          </p:nvSpPr>
          <p:spPr bwMode="auto">
            <a:xfrm>
              <a:off x="2789" y="2206"/>
              <a:ext cx="190" cy="17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sp>
          <p:nvSpPr>
            <p:cNvPr id="10274" name="Oval 34"/>
            <p:cNvSpPr>
              <a:spLocks noChangeArrowheads="1"/>
            </p:cNvSpPr>
            <p:nvPr/>
          </p:nvSpPr>
          <p:spPr bwMode="auto">
            <a:xfrm>
              <a:off x="3152" y="1888"/>
              <a:ext cx="190" cy="17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sp>
          <p:nvSpPr>
            <p:cNvPr id="10275" name="Oval 35"/>
            <p:cNvSpPr>
              <a:spLocks noChangeArrowheads="1"/>
            </p:cNvSpPr>
            <p:nvPr/>
          </p:nvSpPr>
          <p:spPr bwMode="auto">
            <a:xfrm>
              <a:off x="3359" y="2194"/>
              <a:ext cx="191" cy="17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sp>
          <p:nvSpPr>
            <p:cNvPr id="10276" name="Rectangle 36"/>
            <p:cNvSpPr>
              <a:spLocks noChangeArrowheads="1"/>
            </p:cNvSpPr>
            <p:nvPr/>
          </p:nvSpPr>
          <p:spPr bwMode="auto">
            <a:xfrm>
              <a:off x="2925" y="2568"/>
              <a:ext cx="209" cy="136"/>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1</a:t>
              </a:r>
              <a:endParaRPr lang="en-US" altLang="zh-CN" b="1"/>
            </a:p>
          </p:txBody>
        </p:sp>
        <p:sp>
          <p:nvSpPr>
            <p:cNvPr id="10277" name="Rectangle 37"/>
            <p:cNvSpPr>
              <a:spLocks noChangeArrowheads="1"/>
            </p:cNvSpPr>
            <p:nvPr/>
          </p:nvSpPr>
          <p:spPr bwMode="auto">
            <a:xfrm>
              <a:off x="3197" y="2569"/>
              <a:ext cx="209" cy="136"/>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2</a:t>
              </a:r>
              <a:endParaRPr lang="en-US" altLang="zh-CN" b="1"/>
            </a:p>
          </p:txBody>
        </p:sp>
        <p:sp>
          <p:nvSpPr>
            <p:cNvPr id="10278" name="Rectangle 38"/>
            <p:cNvSpPr>
              <a:spLocks noChangeArrowheads="1"/>
            </p:cNvSpPr>
            <p:nvPr/>
          </p:nvSpPr>
          <p:spPr bwMode="auto">
            <a:xfrm>
              <a:off x="3605" y="2569"/>
              <a:ext cx="210" cy="136"/>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3</a:t>
              </a:r>
              <a:endParaRPr lang="en-US" altLang="zh-CN" b="1"/>
            </a:p>
          </p:txBody>
        </p:sp>
        <p:sp>
          <p:nvSpPr>
            <p:cNvPr id="10279" name="Line 39"/>
            <p:cNvSpPr>
              <a:spLocks noChangeShapeType="1"/>
            </p:cNvSpPr>
            <p:nvPr/>
          </p:nvSpPr>
          <p:spPr bwMode="auto">
            <a:xfrm>
              <a:off x="2925" y="2387"/>
              <a:ext cx="115" cy="1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0" name="Line 40"/>
            <p:cNvSpPr>
              <a:spLocks noChangeShapeType="1"/>
            </p:cNvSpPr>
            <p:nvPr/>
          </p:nvSpPr>
          <p:spPr bwMode="auto">
            <a:xfrm>
              <a:off x="3282" y="2059"/>
              <a:ext cx="115"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1" name="Line 41"/>
            <p:cNvSpPr>
              <a:spLocks noChangeShapeType="1"/>
            </p:cNvSpPr>
            <p:nvPr/>
          </p:nvSpPr>
          <p:spPr bwMode="auto">
            <a:xfrm flipH="1">
              <a:off x="2653" y="2342"/>
              <a:ext cx="192"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2" name="Line 42"/>
            <p:cNvSpPr>
              <a:spLocks noChangeShapeType="1"/>
            </p:cNvSpPr>
            <p:nvPr/>
          </p:nvSpPr>
          <p:spPr bwMode="auto">
            <a:xfrm flipH="1">
              <a:off x="2971" y="2024"/>
              <a:ext cx="192"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3" name="Line 43"/>
            <p:cNvSpPr>
              <a:spLocks noChangeShapeType="1"/>
            </p:cNvSpPr>
            <p:nvPr/>
          </p:nvSpPr>
          <p:spPr bwMode="auto">
            <a:xfrm flipH="1">
              <a:off x="3242" y="2387"/>
              <a:ext cx="191"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4" name="Line 44"/>
            <p:cNvSpPr>
              <a:spLocks noChangeShapeType="1"/>
            </p:cNvSpPr>
            <p:nvPr/>
          </p:nvSpPr>
          <p:spPr bwMode="auto">
            <a:xfrm>
              <a:off x="3560" y="2342"/>
              <a:ext cx="114"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85" name="Group 45"/>
          <p:cNvGrpSpPr/>
          <p:nvPr/>
        </p:nvGrpSpPr>
        <p:grpSpPr bwMode="auto">
          <a:xfrm>
            <a:off x="7164388" y="1817093"/>
            <a:ext cx="1558925" cy="2160587"/>
            <a:chOff x="3787" y="2024"/>
            <a:chExt cx="891" cy="1134"/>
          </a:xfrm>
        </p:grpSpPr>
        <p:sp>
          <p:nvSpPr>
            <p:cNvPr id="10286" name="Oval 46"/>
            <p:cNvSpPr>
              <a:spLocks noChangeArrowheads="1"/>
            </p:cNvSpPr>
            <p:nvPr/>
          </p:nvSpPr>
          <p:spPr bwMode="auto">
            <a:xfrm>
              <a:off x="4014" y="2296"/>
              <a:ext cx="190" cy="17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sp>
          <p:nvSpPr>
            <p:cNvPr id="10287" name="Oval 47"/>
            <p:cNvSpPr>
              <a:spLocks noChangeArrowheads="1"/>
            </p:cNvSpPr>
            <p:nvPr/>
          </p:nvSpPr>
          <p:spPr bwMode="auto">
            <a:xfrm>
              <a:off x="4241" y="2614"/>
              <a:ext cx="190" cy="17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sp>
          <p:nvSpPr>
            <p:cNvPr id="10288" name="Oval 48"/>
            <p:cNvSpPr>
              <a:spLocks noChangeArrowheads="1"/>
            </p:cNvSpPr>
            <p:nvPr/>
          </p:nvSpPr>
          <p:spPr bwMode="auto">
            <a:xfrm>
              <a:off x="4286" y="2024"/>
              <a:ext cx="191" cy="17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sp>
          <p:nvSpPr>
            <p:cNvPr id="10289" name="Rectangle 49"/>
            <p:cNvSpPr>
              <a:spLocks noChangeArrowheads="1"/>
            </p:cNvSpPr>
            <p:nvPr/>
          </p:nvSpPr>
          <p:spPr bwMode="auto">
            <a:xfrm>
              <a:off x="3787" y="2659"/>
              <a:ext cx="210" cy="135"/>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0</a:t>
              </a:r>
              <a:endParaRPr lang="en-US" altLang="zh-CN" b="1"/>
            </a:p>
          </p:txBody>
        </p:sp>
        <p:sp>
          <p:nvSpPr>
            <p:cNvPr id="10290" name="Rectangle 50"/>
            <p:cNvSpPr>
              <a:spLocks noChangeArrowheads="1"/>
            </p:cNvSpPr>
            <p:nvPr/>
          </p:nvSpPr>
          <p:spPr bwMode="auto">
            <a:xfrm>
              <a:off x="3969" y="2976"/>
              <a:ext cx="209" cy="136"/>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1</a:t>
              </a:r>
              <a:endParaRPr lang="en-US" altLang="zh-CN" b="1"/>
            </a:p>
          </p:txBody>
        </p:sp>
        <p:sp>
          <p:nvSpPr>
            <p:cNvPr id="10291" name="Rectangle 51"/>
            <p:cNvSpPr>
              <a:spLocks noChangeArrowheads="1"/>
            </p:cNvSpPr>
            <p:nvPr/>
          </p:nvSpPr>
          <p:spPr bwMode="auto">
            <a:xfrm>
              <a:off x="4468" y="3022"/>
              <a:ext cx="209" cy="136"/>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2</a:t>
              </a:r>
              <a:endParaRPr lang="en-US" altLang="zh-CN" b="1"/>
            </a:p>
          </p:txBody>
        </p:sp>
        <p:sp>
          <p:nvSpPr>
            <p:cNvPr id="10292" name="Rectangle 52"/>
            <p:cNvSpPr>
              <a:spLocks noChangeArrowheads="1"/>
            </p:cNvSpPr>
            <p:nvPr/>
          </p:nvSpPr>
          <p:spPr bwMode="auto">
            <a:xfrm>
              <a:off x="4468" y="2296"/>
              <a:ext cx="210" cy="136"/>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3</a:t>
              </a:r>
              <a:endParaRPr lang="en-US" altLang="zh-CN" b="1"/>
            </a:p>
          </p:txBody>
        </p:sp>
        <p:sp>
          <p:nvSpPr>
            <p:cNvPr id="10293" name="Line 53"/>
            <p:cNvSpPr>
              <a:spLocks noChangeShapeType="1"/>
            </p:cNvSpPr>
            <p:nvPr/>
          </p:nvSpPr>
          <p:spPr bwMode="auto">
            <a:xfrm>
              <a:off x="4453" y="2149"/>
              <a:ext cx="115" cy="1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4" name="Line 54"/>
            <p:cNvSpPr>
              <a:spLocks noChangeShapeType="1"/>
            </p:cNvSpPr>
            <p:nvPr/>
          </p:nvSpPr>
          <p:spPr bwMode="auto">
            <a:xfrm>
              <a:off x="4377" y="2795"/>
              <a:ext cx="181"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5" name="Line 55"/>
            <p:cNvSpPr>
              <a:spLocks noChangeShapeType="1"/>
            </p:cNvSpPr>
            <p:nvPr/>
          </p:nvSpPr>
          <p:spPr bwMode="auto">
            <a:xfrm flipH="1">
              <a:off x="4109" y="2116"/>
              <a:ext cx="192"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6" name="Line 56"/>
            <p:cNvSpPr>
              <a:spLocks noChangeShapeType="1"/>
            </p:cNvSpPr>
            <p:nvPr/>
          </p:nvSpPr>
          <p:spPr bwMode="auto">
            <a:xfrm flipH="1">
              <a:off x="3878" y="2478"/>
              <a:ext cx="192"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7" name="Line 57"/>
            <p:cNvSpPr>
              <a:spLocks noChangeShapeType="1"/>
            </p:cNvSpPr>
            <p:nvPr/>
          </p:nvSpPr>
          <p:spPr bwMode="auto">
            <a:xfrm flipH="1">
              <a:off x="4105" y="2795"/>
              <a:ext cx="191"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8" name="Line 58"/>
            <p:cNvSpPr>
              <a:spLocks noChangeShapeType="1"/>
            </p:cNvSpPr>
            <p:nvPr/>
          </p:nvSpPr>
          <p:spPr bwMode="auto">
            <a:xfrm>
              <a:off x="4105" y="2432"/>
              <a:ext cx="181"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99" name="Group 59"/>
          <p:cNvGrpSpPr/>
          <p:nvPr/>
        </p:nvGrpSpPr>
        <p:grpSpPr bwMode="auto">
          <a:xfrm>
            <a:off x="5292725" y="1385293"/>
            <a:ext cx="1727200" cy="2160587"/>
            <a:chOff x="1111" y="3022"/>
            <a:chExt cx="1208" cy="1134"/>
          </a:xfrm>
        </p:grpSpPr>
        <p:sp>
          <p:nvSpPr>
            <p:cNvPr id="10300" name="Oval 60"/>
            <p:cNvSpPr>
              <a:spLocks noChangeArrowheads="1"/>
            </p:cNvSpPr>
            <p:nvPr/>
          </p:nvSpPr>
          <p:spPr bwMode="auto">
            <a:xfrm>
              <a:off x="1338" y="3657"/>
              <a:ext cx="190" cy="17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sp>
          <p:nvSpPr>
            <p:cNvPr id="10301" name="Oval 61"/>
            <p:cNvSpPr>
              <a:spLocks noChangeArrowheads="1"/>
            </p:cNvSpPr>
            <p:nvPr/>
          </p:nvSpPr>
          <p:spPr bwMode="auto">
            <a:xfrm>
              <a:off x="1610" y="3339"/>
              <a:ext cx="190" cy="17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sp>
          <p:nvSpPr>
            <p:cNvPr id="10302" name="Oval 62"/>
            <p:cNvSpPr>
              <a:spLocks noChangeArrowheads="1"/>
            </p:cNvSpPr>
            <p:nvPr/>
          </p:nvSpPr>
          <p:spPr bwMode="auto">
            <a:xfrm>
              <a:off x="1928" y="3022"/>
              <a:ext cx="191" cy="17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sp>
          <p:nvSpPr>
            <p:cNvPr id="10303" name="Rectangle 63"/>
            <p:cNvSpPr>
              <a:spLocks noChangeArrowheads="1"/>
            </p:cNvSpPr>
            <p:nvPr/>
          </p:nvSpPr>
          <p:spPr bwMode="auto">
            <a:xfrm>
              <a:off x="1111" y="4020"/>
              <a:ext cx="210" cy="135"/>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0</a:t>
              </a:r>
              <a:endParaRPr lang="en-US" altLang="zh-CN" b="1"/>
            </a:p>
          </p:txBody>
        </p:sp>
        <p:sp>
          <p:nvSpPr>
            <p:cNvPr id="10304" name="Rectangle 64"/>
            <p:cNvSpPr>
              <a:spLocks noChangeArrowheads="1"/>
            </p:cNvSpPr>
            <p:nvPr/>
          </p:nvSpPr>
          <p:spPr bwMode="auto">
            <a:xfrm>
              <a:off x="1610" y="4020"/>
              <a:ext cx="209" cy="136"/>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1</a:t>
              </a:r>
              <a:endParaRPr lang="en-US" altLang="zh-CN" b="1"/>
            </a:p>
          </p:txBody>
        </p:sp>
        <p:sp>
          <p:nvSpPr>
            <p:cNvPr id="10305" name="Rectangle 65"/>
            <p:cNvSpPr>
              <a:spLocks noChangeArrowheads="1"/>
            </p:cNvSpPr>
            <p:nvPr/>
          </p:nvSpPr>
          <p:spPr bwMode="auto">
            <a:xfrm>
              <a:off x="1837" y="3702"/>
              <a:ext cx="209" cy="136"/>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2</a:t>
              </a:r>
              <a:endParaRPr lang="en-US" altLang="zh-CN" b="1"/>
            </a:p>
          </p:txBody>
        </p:sp>
        <p:sp>
          <p:nvSpPr>
            <p:cNvPr id="10306" name="Rectangle 66"/>
            <p:cNvSpPr>
              <a:spLocks noChangeArrowheads="1"/>
            </p:cNvSpPr>
            <p:nvPr/>
          </p:nvSpPr>
          <p:spPr bwMode="auto">
            <a:xfrm>
              <a:off x="2109" y="3294"/>
              <a:ext cx="210" cy="136"/>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q</a:t>
              </a:r>
              <a:r>
                <a:rPr lang="en-US" altLang="zh-CN" b="1" baseline="-25000"/>
                <a:t>3</a:t>
              </a:r>
              <a:endParaRPr lang="en-US" altLang="zh-CN" b="1"/>
            </a:p>
          </p:txBody>
        </p:sp>
        <p:sp>
          <p:nvSpPr>
            <p:cNvPr id="10307" name="Line 67"/>
            <p:cNvSpPr>
              <a:spLocks noChangeShapeType="1"/>
            </p:cNvSpPr>
            <p:nvPr/>
          </p:nvSpPr>
          <p:spPr bwMode="auto">
            <a:xfrm>
              <a:off x="2095" y="3147"/>
              <a:ext cx="115" cy="1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8" name="Line 68"/>
            <p:cNvSpPr>
              <a:spLocks noChangeShapeType="1"/>
            </p:cNvSpPr>
            <p:nvPr/>
          </p:nvSpPr>
          <p:spPr bwMode="auto">
            <a:xfrm>
              <a:off x="1474" y="3793"/>
              <a:ext cx="181"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9" name="Line 69"/>
            <p:cNvSpPr>
              <a:spLocks noChangeShapeType="1"/>
            </p:cNvSpPr>
            <p:nvPr/>
          </p:nvSpPr>
          <p:spPr bwMode="auto">
            <a:xfrm flipH="1">
              <a:off x="1751" y="3114"/>
              <a:ext cx="192"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0" name="Line 70"/>
            <p:cNvSpPr>
              <a:spLocks noChangeShapeType="1"/>
            </p:cNvSpPr>
            <p:nvPr/>
          </p:nvSpPr>
          <p:spPr bwMode="auto">
            <a:xfrm flipH="1">
              <a:off x="1463" y="3475"/>
              <a:ext cx="192"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1" name="Line 71"/>
            <p:cNvSpPr>
              <a:spLocks noChangeShapeType="1"/>
            </p:cNvSpPr>
            <p:nvPr/>
          </p:nvSpPr>
          <p:spPr bwMode="auto">
            <a:xfrm flipH="1">
              <a:off x="1202" y="3838"/>
              <a:ext cx="191" cy="2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2" name="Line 72"/>
            <p:cNvSpPr>
              <a:spLocks noChangeShapeType="1"/>
            </p:cNvSpPr>
            <p:nvPr/>
          </p:nvSpPr>
          <p:spPr bwMode="auto">
            <a:xfrm>
              <a:off x="1791" y="3475"/>
              <a:ext cx="181"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314" name="Rectangle 74"/>
          <p:cNvSpPr>
            <a:spLocks noChangeArrowheads="1"/>
          </p:cNvSpPr>
          <p:nvPr/>
        </p:nvSpPr>
        <p:spPr bwMode="auto">
          <a:xfrm>
            <a:off x="250825" y="4552355"/>
            <a:ext cx="3313113" cy="649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t>考虑平均搜索次数，也叫做平均路长</a:t>
            </a:r>
            <a:endParaRPr lang="zh-CN" altLang="en-US" sz="2000" b="1"/>
          </a:p>
        </p:txBody>
      </p:sp>
      <p:sp>
        <p:nvSpPr>
          <p:cNvPr id="10315" name="Rectangle 75"/>
          <p:cNvSpPr>
            <a:spLocks noChangeArrowheads="1"/>
          </p:cNvSpPr>
          <p:nvPr/>
        </p:nvSpPr>
        <p:spPr bwMode="auto">
          <a:xfrm>
            <a:off x="250825" y="5417543"/>
            <a:ext cx="8424863" cy="1044575"/>
          </a:xfrm>
          <a:prstGeom prst="rect">
            <a:avLst/>
          </a:prstGeom>
          <a:noFill/>
          <a:ln w="38100">
            <a:solidFill>
              <a:srgbClr val="9900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i="1"/>
              <a:t>P</a:t>
            </a:r>
            <a:r>
              <a:rPr lang="en-US" altLang="zh-CN" sz="2000" b="1" i="1" baseline="-25000"/>
              <a:t>a</a:t>
            </a:r>
            <a:r>
              <a:rPr lang="en-US" altLang="zh-CN" sz="2000" b="1"/>
              <a:t>(</a:t>
            </a:r>
            <a:r>
              <a:rPr lang="en-US" altLang="zh-CN" sz="2000" b="1" i="1"/>
              <a:t>n</a:t>
            </a:r>
            <a:r>
              <a:rPr lang="en-US" altLang="zh-CN" sz="2000" b="1"/>
              <a:t>)=1 × </a:t>
            </a:r>
            <a:r>
              <a:rPr lang="en-US" altLang="zh-CN" sz="2000" b="1" i="1"/>
              <a:t>p</a:t>
            </a:r>
            <a:r>
              <a:rPr lang="en-US" altLang="zh-CN" sz="2000" b="1" baseline="-25000"/>
              <a:t>1</a:t>
            </a:r>
            <a:r>
              <a:rPr lang="en-US" altLang="zh-CN" sz="2000" b="1"/>
              <a:t> + 2 × </a:t>
            </a:r>
            <a:r>
              <a:rPr lang="en-US" altLang="zh-CN" sz="2000" b="1" i="1"/>
              <a:t>p</a:t>
            </a:r>
            <a:r>
              <a:rPr lang="en-US" altLang="zh-CN" sz="2000" b="1" baseline="-25000"/>
              <a:t>2</a:t>
            </a:r>
            <a:r>
              <a:rPr lang="en-US" altLang="zh-CN" sz="2000" b="1"/>
              <a:t>+3 × </a:t>
            </a:r>
            <a:r>
              <a:rPr lang="en-US" altLang="zh-CN" sz="2000" b="1" i="1"/>
              <a:t>p</a:t>
            </a:r>
            <a:r>
              <a:rPr lang="en-US" altLang="zh-CN" sz="2000" b="1" baseline="-25000"/>
              <a:t>3</a:t>
            </a:r>
            <a:r>
              <a:rPr lang="en-US" altLang="zh-CN" sz="2000" b="1"/>
              <a:t> + 1×</a:t>
            </a:r>
            <a:r>
              <a:rPr lang="en-US" altLang="zh-CN" sz="2000" b="1" i="1"/>
              <a:t>q</a:t>
            </a:r>
            <a:r>
              <a:rPr lang="en-US" altLang="zh-CN" sz="2000" b="1" baseline="-25000"/>
              <a:t>0</a:t>
            </a:r>
            <a:r>
              <a:rPr lang="en-US" altLang="zh-CN" sz="2000" b="1"/>
              <a:t> +2×q</a:t>
            </a:r>
            <a:r>
              <a:rPr lang="en-US" altLang="zh-CN" sz="2000" b="1" baseline="-25000"/>
              <a:t>1</a:t>
            </a:r>
            <a:r>
              <a:rPr lang="en-US" altLang="zh-CN" sz="2000" b="1"/>
              <a:t>+ 3×( </a:t>
            </a:r>
            <a:r>
              <a:rPr lang="en-US" altLang="zh-CN" sz="2000" b="1" i="1"/>
              <a:t>q</a:t>
            </a:r>
            <a:r>
              <a:rPr lang="en-US" altLang="zh-CN" sz="2000" b="1" baseline="-25000"/>
              <a:t>2</a:t>
            </a:r>
            <a:r>
              <a:rPr lang="en-US" altLang="zh-CN" sz="2000" b="1"/>
              <a:t> + </a:t>
            </a:r>
            <a:r>
              <a:rPr lang="en-US" altLang="zh-CN" sz="2000" b="1" i="1"/>
              <a:t>q</a:t>
            </a:r>
            <a:r>
              <a:rPr lang="en-US" altLang="zh-CN" sz="2000" b="1" baseline="-25000"/>
              <a:t>3</a:t>
            </a:r>
            <a:r>
              <a:rPr lang="en-US" altLang="zh-CN" sz="2000" b="1"/>
              <a:t> )</a:t>
            </a:r>
            <a:endParaRPr lang="en-US" altLang="zh-CN" sz="2000" b="1"/>
          </a:p>
          <a:p>
            <a:r>
              <a:rPr lang="en-US" altLang="zh-CN" sz="2000" b="1"/>
              <a:t>    =1 × 0.5+ 2 × 0.1+3 ×0.05 + 1×0.05 +2×0.1+ 3×( 0.05 + 0.05 )</a:t>
            </a:r>
            <a:endParaRPr lang="en-US" altLang="zh-CN" sz="2000" b="1"/>
          </a:p>
          <a:p>
            <a:r>
              <a:rPr lang="en-US" altLang="zh-CN" sz="2000" b="1"/>
              <a:t>    =1.5</a:t>
            </a:r>
            <a:endParaRPr lang="en-US" altLang="zh-CN" sz="2000" b="1"/>
          </a:p>
        </p:txBody>
      </p:sp>
      <p:sp>
        <p:nvSpPr>
          <p:cNvPr id="10317" name="Text Box 77"/>
          <p:cNvSpPr txBox="1">
            <a:spLocks noChangeArrowheads="1"/>
          </p:cNvSpPr>
          <p:nvPr/>
        </p:nvSpPr>
        <p:spPr bwMode="auto">
          <a:xfrm>
            <a:off x="395288" y="4049118"/>
            <a:ext cx="8353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a                          b                                c                         d                             e</a:t>
            </a:r>
            <a:endParaRPr lang="en-US" altLang="zh-CN"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4" grpId="0" animBg="1"/>
      <p:bldP spid="1031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50D27E0-7801-4D3E-A832-1FCCDDD5EE0A}" type="slidenum">
              <a:rPr lang="en-US" altLang="zh-CN"/>
            </a:fld>
            <a:endParaRPr lang="en-US" altLang="zh-CN"/>
          </a:p>
        </p:txBody>
      </p:sp>
      <p:sp>
        <p:nvSpPr>
          <p:cNvPr id="11266" name="Rectangle 2"/>
          <p:cNvSpPr>
            <a:spLocks noGrp="1" noChangeArrowheads="1"/>
          </p:cNvSpPr>
          <p:nvPr>
            <p:ph type="title"/>
          </p:nvPr>
        </p:nvSpPr>
        <p:spPr>
          <a:xfrm>
            <a:off x="0" y="603448"/>
            <a:ext cx="8229600" cy="476250"/>
          </a:xfrm>
        </p:spPr>
        <p:txBody>
          <a:bodyPr/>
          <a:lstStyle/>
          <a:p>
            <a:r>
              <a:rPr lang="zh-CN" altLang="en-US" sz="4000"/>
              <a:t>分析</a:t>
            </a:r>
            <a:endParaRPr lang="zh-CN" altLang="en-US" sz="4000"/>
          </a:p>
        </p:txBody>
      </p:sp>
      <p:sp>
        <p:nvSpPr>
          <p:cNvPr id="11267" name="Rectangle 3"/>
          <p:cNvSpPr>
            <a:spLocks noGrp="1" noChangeArrowheads="1"/>
          </p:cNvSpPr>
          <p:nvPr>
            <p:ph type="body" idx="1"/>
          </p:nvPr>
        </p:nvSpPr>
        <p:spPr>
          <a:xfrm>
            <a:off x="323528" y="1124744"/>
            <a:ext cx="8460432" cy="5256584"/>
          </a:xfrm>
        </p:spPr>
        <p:txBody>
          <a:bodyPr/>
          <a:lstStyle/>
          <a:p>
            <a:pPr>
              <a:buFontTx/>
              <a:buNone/>
            </a:pPr>
            <a:r>
              <a:rPr lang="zh-CN" altLang="en-US" sz="2000" b="1" dirty="0"/>
              <a:t>对于图的内结点而言，</a:t>
            </a:r>
            <a:r>
              <a:rPr lang="zh-CN" altLang="en-US" sz="2000" b="1" dirty="0">
                <a:solidFill>
                  <a:srgbClr val="C00000"/>
                </a:solidFill>
              </a:rPr>
              <a:t>第</a:t>
            </a:r>
            <a:r>
              <a:rPr lang="en-US" altLang="zh-CN" sz="2000" b="1" dirty="0">
                <a:solidFill>
                  <a:srgbClr val="C00000"/>
                </a:solidFill>
              </a:rPr>
              <a:t>0</a:t>
            </a:r>
            <a:r>
              <a:rPr lang="zh-CN" altLang="en-US" sz="2000" b="1" dirty="0">
                <a:solidFill>
                  <a:srgbClr val="C00000"/>
                </a:solidFill>
              </a:rPr>
              <a:t>层需要比较操作次数为</a:t>
            </a:r>
            <a:r>
              <a:rPr lang="en-US" altLang="zh-CN" sz="2000" b="1" dirty="0">
                <a:solidFill>
                  <a:srgbClr val="C00000"/>
                </a:solidFill>
              </a:rPr>
              <a:t>1</a:t>
            </a:r>
            <a:r>
              <a:rPr lang="zh-CN" altLang="en-US" sz="2000" b="1" dirty="0"/>
              <a:t>，</a:t>
            </a:r>
            <a:r>
              <a:rPr lang="zh-CN" altLang="en-US" sz="2000" b="1" dirty="0">
                <a:solidFill>
                  <a:srgbClr val="C00000"/>
                </a:solidFill>
              </a:rPr>
              <a:t>第</a:t>
            </a:r>
            <a:r>
              <a:rPr lang="en-US" altLang="zh-CN" sz="2000" b="1" dirty="0">
                <a:solidFill>
                  <a:srgbClr val="C00000"/>
                </a:solidFill>
              </a:rPr>
              <a:t>1</a:t>
            </a:r>
            <a:r>
              <a:rPr lang="zh-CN" altLang="en-US" sz="2000" b="1" dirty="0">
                <a:solidFill>
                  <a:srgbClr val="C00000"/>
                </a:solidFill>
              </a:rPr>
              <a:t>层需要比较</a:t>
            </a:r>
            <a:r>
              <a:rPr lang="en-US" altLang="zh-CN" sz="2000" b="1" dirty="0">
                <a:solidFill>
                  <a:srgbClr val="C00000"/>
                </a:solidFill>
              </a:rPr>
              <a:t>2</a:t>
            </a:r>
            <a:r>
              <a:rPr lang="zh-CN" altLang="en-US" sz="2000" b="1" dirty="0">
                <a:solidFill>
                  <a:srgbClr val="C00000"/>
                </a:solidFill>
              </a:rPr>
              <a:t>次</a:t>
            </a:r>
            <a:r>
              <a:rPr lang="zh-CN" altLang="en-US" sz="2000" b="1" dirty="0"/>
              <a:t>，</a:t>
            </a:r>
            <a:r>
              <a:rPr lang="zh-CN" altLang="en-US" sz="2000" b="1" dirty="0">
                <a:solidFill>
                  <a:srgbClr val="C00000"/>
                </a:solidFill>
              </a:rPr>
              <a:t>第</a:t>
            </a:r>
            <a:r>
              <a:rPr lang="en-US" altLang="zh-CN" sz="2000" b="1" dirty="0">
                <a:solidFill>
                  <a:srgbClr val="C00000"/>
                </a:solidFill>
              </a:rPr>
              <a:t>2</a:t>
            </a:r>
            <a:r>
              <a:rPr lang="zh-CN" altLang="en-US" sz="2000" b="1" dirty="0">
                <a:solidFill>
                  <a:srgbClr val="C00000"/>
                </a:solidFill>
              </a:rPr>
              <a:t>层需要</a:t>
            </a:r>
            <a:r>
              <a:rPr lang="en-US" altLang="zh-CN" sz="2000" b="1" dirty="0">
                <a:solidFill>
                  <a:srgbClr val="C00000"/>
                </a:solidFill>
              </a:rPr>
              <a:t>3</a:t>
            </a:r>
            <a:r>
              <a:rPr lang="zh-CN" altLang="en-US" sz="2000" b="1" dirty="0">
                <a:solidFill>
                  <a:srgbClr val="C00000"/>
                </a:solidFill>
              </a:rPr>
              <a:t>次</a:t>
            </a:r>
            <a:endParaRPr lang="zh-CN" altLang="en-US" sz="2000" b="1" dirty="0">
              <a:solidFill>
                <a:srgbClr val="C00000"/>
              </a:solidFill>
            </a:endParaRPr>
          </a:p>
          <a:p>
            <a:r>
              <a:rPr lang="en-US" altLang="zh-CN" sz="2000" b="1" i="1" dirty="0" err="1">
                <a:latin typeface="Times New Roman" panose="02020603050405020304" charset="0"/>
              </a:rPr>
              <a:t>P</a:t>
            </a:r>
            <a:r>
              <a:rPr lang="en-US" altLang="zh-CN" sz="2000" b="1" i="1" baseline="-25000" dirty="0" err="1">
                <a:latin typeface="Times New Roman" panose="02020603050405020304" charset="0"/>
              </a:rPr>
              <a:t>b</a:t>
            </a:r>
            <a:r>
              <a:rPr lang="en-US" altLang="zh-CN" sz="2000" b="1" dirty="0">
                <a:latin typeface="Times New Roman" panose="02020603050405020304" charset="0"/>
              </a:rPr>
              <a:t>(</a:t>
            </a:r>
            <a:r>
              <a:rPr lang="en-US" altLang="zh-CN" sz="2000" b="1" i="1" dirty="0">
                <a:latin typeface="Times New Roman" panose="02020603050405020304" charset="0"/>
              </a:rPr>
              <a:t>n</a:t>
            </a:r>
            <a:r>
              <a:rPr lang="en-US" altLang="zh-CN" sz="2000" b="1" dirty="0">
                <a:latin typeface="Times New Roman" panose="02020603050405020304" charset="0"/>
              </a:rPr>
              <a:t>)=1 × </a:t>
            </a:r>
            <a:r>
              <a:rPr lang="en-US" altLang="zh-CN" sz="2000" b="1" i="1" dirty="0">
                <a:latin typeface="Times New Roman" panose="02020603050405020304" charset="0"/>
              </a:rPr>
              <a:t>p</a:t>
            </a:r>
            <a:r>
              <a:rPr lang="en-US" altLang="zh-CN" sz="2000" b="1" baseline="-25000" dirty="0">
                <a:latin typeface="Times New Roman" panose="02020603050405020304" charset="0"/>
              </a:rPr>
              <a:t>1 </a:t>
            </a:r>
            <a:r>
              <a:rPr lang="en-US" altLang="zh-CN" sz="2000" b="1" dirty="0">
                <a:latin typeface="Times New Roman" panose="02020603050405020304" charset="0"/>
              </a:rPr>
              <a:t>+ 2 × </a:t>
            </a:r>
            <a:r>
              <a:rPr lang="en-US" altLang="zh-CN" sz="2000" b="1" i="1" dirty="0">
                <a:latin typeface="Times New Roman" panose="02020603050405020304" charset="0"/>
              </a:rPr>
              <a:t>p</a:t>
            </a:r>
            <a:r>
              <a:rPr lang="en-US" altLang="zh-CN" sz="2000" b="1" baseline="-25000" dirty="0">
                <a:latin typeface="Times New Roman" panose="02020603050405020304" charset="0"/>
              </a:rPr>
              <a:t>3</a:t>
            </a:r>
            <a:r>
              <a:rPr lang="en-US" altLang="zh-CN" sz="2000" b="1" dirty="0">
                <a:latin typeface="Times New Roman" panose="02020603050405020304" charset="0"/>
              </a:rPr>
              <a:t>+3 × </a:t>
            </a:r>
            <a:r>
              <a:rPr lang="en-US" altLang="zh-CN" sz="2000" b="1" i="1" dirty="0">
                <a:latin typeface="Times New Roman" panose="02020603050405020304" charset="0"/>
              </a:rPr>
              <a:t>p</a:t>
            </a:r>
            <a:r>
              <a:rPr lang="en-US" altLang="zh-CN" sz="2000" b="1" baseline="-25000" dirty="0">
                <a:latin typeface="Times New Roman" panose="02020603050405020304" charset="0"/>
              </a:rPr>
              <a:t>2 </a:t>
            </a:r>
            <a:r>
              <a:rPr lang="en-US" altLang="zh-CN" sz="2000" b="1" dirty="0">
                <a:latin typeface="Times New Roman" panose="02020603050405020304" charset="0"/>
              </a:rPr>
              <a:t>+ 1×</a:t>
            </a:r>
            <a:r>
              <a:rPr lang="en-US" altLang="zh-CN" sz="2000" b="1" i="1" dirty="0">
                <a:latin typeface="Times New Roman" panose="02020603050405020304" charset="0"/>
              </a:rPr>
              <a:t>q</a:t>
            </a:r>
            <a:r>
              <a:rPr lang="en-US" altLang="zh-CN" sz="2000" b="1" baseline="-25000" dirty="0">
                <a:latin typeface="Times New Roman" panose="02020603050405020304" charset="0"/>
              </a:rPr>
              <a:t>0 </a:t>
            </a:r>
            <a:r>
              <a:rPr lang="en-US" altLang="zh-CN" sz="2000" b="1" dirty="0">
                <a:latin typeface="Times New Roman" panose="02020603050405020304" charset="0"/>
              </a:rPr>
              <a:t>+ 3×( </a:t>
            </a:r>
            <a:r>
              <a:rPr lang="en-US" altLang="zh-CN" sz="2000" b="1" i="1" dirty="0">
                <a:latin typeface="Times New Roman" panose="02020603050405020304" charset="0"/>
              </a:rPr>
              <a:t>q</a:t>
            </a:r>
            <a:r>
              <a:rPr lang="en-US" altLang="zh-CN" sz="2000" b="1" baseline="-25000" dirty="0">
                <a:latin typeface="Times New Roman" panose="02020603050405020304" charset="0"/>
              </a:rPr>
              <a:t>2 </a:t>
            </a:r>
            <a:r>
              <a:rPr lang="en-US" altLang="zh-CN" sz="2000" b="1" dirty="0">
                <a:latin typeface="Times New Roman" panose="02020603050405020304" charset="0"/>
              </a:rPr>
              <a:t>+ </a:t>
            </a:r>
            <a:r>
              <a:rPr lang="en-US" altLang="zh-CN" sz="2000" b="1" i="1" dirty="0">
                <a:latin typeface="Times New Roman" panose="02020603050405020304" charset="0"/>
              </a:rPr>
              <a:t>q</a:t>
            </a:r>
            <a:r>
              <a:rPr lang="en-US" altLang="zh-CN" sz="2000" b="1" baseline="-25000" dirty="0">
                <a:latin typeface="Times New Roman" panose="02020603050405020304" charset="0"/>
              </a:rPr>
              <a:t>3 </a:t>
            </a:r>
            <a:r>
              <a:rPr lang="en-US" altLang="zh-CN" sz="2000" b="1" dirty="0">
                <a:latin typeface="Times New Roman" panose="02020603050405020304" charset="0"/>
              </a:rPr>
              <a:t>)</a:t>
            </a:r>
            <a:endParaRPr lang="en-US" altLang="zh-CN" sz="2000" b="1" dirty="0">
              <a:latin typeface="Times New Roman" panose="02020603050405020304" charset="0"/>
            </a:endParaRPr>
          </a:p>
          <a:p>
            <a:pPr>
              <a:buFontTx/>
              <a:buNone/>
            </a:pPr>
            <a:r>
              <a:rPr lang="en-US" altLang="zh-CN" sz="2000" b="1" dirty="0">
                <a:latin typeface="Times New Roman" panose="02020603050405020304" charset="0"/>
              </a:rPr>
              <a:t>    =1 × 0.5+ 2 × 0.05 + 3 ×0.1</a:t>
            </a:r>
            <a:r>
              <a:rPr lang="en-US" altLang="zh-CN" sz="2000" b="1" baseline="-25000" dirty="0">
                <a:latin typeface="Times New Roman" panose="02020603050405020304" charset="0"/>
              </a:rPr>
              <a:t> </a:t>
            </a:r>
            <a:r>
              <a:rPr lang="en-US" altLang="zh-CN" sz="2000" b="1" dirty="0">
                <a:latin typeface="Times New Roman" panose="02020603050405020304" charset="0"/>
              </a:rPr>
              <a:t>+ 1×0.15</a:t>
            </a:r>
            <a:r>
              <a:rPr lang="en-US" altLang="zh-CN" sz="2000" b="1" baseline="-25000" dirty="0">
                <a:latin typeface="Times New Roman" panose="02020603050405020304" charset="0"/>
              </a:rPr>
              <a:t> </a:t>
            </a:r>
            <a:r>
              <a:rPr lang="en-US" altLang="zh-CN" sz="2000" b="1" dirty="0">
                <a:latin typeface="Times New Roman" panose="02020603050405020304" charset="0"/>
              </a:rPr>
              <a:t>+2×0.05+ 3×( 0.05</a:t>
            </a:r>
            <a:r>
              <a:rPr lang="en-US" altLang="zh-CN" sz="2000" b="1" baseline="-25000" dirty="0">
                <a:latin typeface="Times New Roman" panose="02020603050405020304" charset="0"/>
              </a:rPr>
              <a:t> </a:t>
            </a:r>
            <a:r>
              <a:rPr lang="en-US" altLang="zh-CN" sz="2000" b="1" dirty="0">
                <a:latin typeface="Times New Roman" panose="02020603050405020304" charset="0"/>
              </a:rPr>
              <a:t>+ 0.05</a:t>
            </a:r>
            <a:r>
              <a:rPr lang="en-US" altLang="zh-CN" sz="2000" b="1" baseline="-25000" dirty="0">
                <a:latin typeface="Times New Roman" panose="02020603050405020304" charset="0"/>
              </a:rPr>
              <a:t> </a:t>
            </a:r>
            <a:r>
              <a:rPr lang="en-US" altLang="zh-CN" sz="2000" b="1" dirty="0">
                <a:latin typeface="Times New Roman" panose="02020603050405020304" charset="0"/>
              </a:rPr>
              <a:t>)</a:t>
            </a:r>
            <a:endParaRPr lang="en-US" altLang="zh-CN" sz="2000" b="1" dirty="0">
              <a:latin typeface="Times New Roman" panose="02020603050405020304" charset="0"/>
            </a:endParaRPr>
          </a:p>
          <a:p>
            <a:pPr>
              <a:buFontTx/>
              <a:buNone/>
            </a:pPr>
            <a:r>
              <a:rPr lang="en-US" altLang="zh-CN" sz="2000" b="1" dirty="0">
                <a:latin typeface="Times New Roman" panose="02020603050405020304" charset="0"/>
              </a:rPr>
              <a:t>    =1.6</a:t>
            </a:r>
            <a:endParaRPr lang="en-US" altLang="zh-CN" sz="2000" b="1" dirty="0">
              <a:latin typeface="Times New Roman" panose="02020603050405020304" charset="0"/>
            </a:endParaRPr>
          </a:p>
          <a:p>
            <a:r>
              <a:rPr lang="en-US" altLang="zh-CN" sz="2000" b="1" i="1" dirty="0">
                <a:latin typeface="Times New Roman" panose="02020603050405020304" charset="0"/>
              </a:rPr>
              <a:t>P</a:t>
            </a:r>
            <a:r>
              <a:rPr lang="en-US" altLang="zh-CN" sz="2000" b="1" i="1" baseline="-25000" dirty="0">
                <a:latin typeface="Times New Roman" panose="02020603050405020304" charset="0"/>
              </a:rPr>
              <a:t>c</a:t>
            </a:r>
            <a:r>
              <a:rPr lang="en-US" altLang="zh-CN" sz="2000" b="1" dirty="0">
                <a:latin typeface="Times New Roman" panose="02020603050405020304" charset="0"/>
              </a:rPr>
              <a:t>(</a:t>
            </a:r>
            <a:r>
              <a:rPr lang="en-US" altLang="zh-CN" sz="2000" b="1" i="1" dirty="0">
                <a:latin typeface="Times New Roman" panose="02020603050405020304" charset="0"/>
              </a:rPr>
              <a:t>n</a:t>
            </a:r>
            <a:r>
              <a:rPr lang="en-US" altLang="zh-CN" sz="2000" b="1" dirty="0">
                <a:latin typeface="Times New Roman" panose="02020603050405020304" charset="0"/>
              </a:rPr>
              <a:t>)=1 × </a:t>
            </a:r>
            <a:r>
              <a:rPr lang="en-US" altLang="zh-CN" sz="2000" b="1" i="1" dirty="0">
                <a:latin typeface="Times New Roman" panose="02020603050405020304" charset="0"/>
              </a:rPr>
              <a:t>p</a:t>
            </a:r>
            <a:r>
              <a:rPr lang="en-US" altLang="zh-CN" sz="2000" b="1" baseline="-25000" dirty="0">
                <a:latin typeface="Times New Roman" panose="02020603050405020304" charset="0"/>
              </a:rPr>
              <a:t>2 </a:t>
            </a:r>
            <a:r>
              <a:rPr lang="en-US" altLang="zh-CN" sz="2000" b="1" dirty="0">
                <a:latin typeface="Times New Roman" panose="02020603050405020304" charset="0"/>
              </a:rPr>
              <a:t>+ 2 × (</a:t>
            </a:r>
            <a:r>
              <a:rPr lang="en-US" altLang="zh-CN" sz="2000" b="1" i="1" dirty="0">
                <a:latin typeface="Times New Roman" panose="02020603050405020304" charset="0"/>
              </a:rPr>
              <a:t>p</a:t>
            </a:r>
            <a:r>
              <a:rPr lang="en-US" altLang="zh-CN" sz="2000" b="1" baseline="-25000" dirty="0">
                <a:latin typeface="Times New Roman" panose="02020603050405020304" charset="0"/>
              </a:rPr>
              <a:t>1 </a:t>
            </a:r>
            <a:r>
              <a:rPr lang="en-US" altLang="zh-CN" sz="2000" b="1" dirty="0">
                <a:latin typeface="Times New Roman" panose="02020603050405020304" charset="0"/>
              </a:rPr>
              <a:t>+ </a:t>
            </a:r>
            <a:r>
              <a:rPr lang="en-US" altLang="zh-CN" sz="2000" b="1" baseline="-25000" dirty="0">
                <a:latin typeface="Times New Roman" panose="02020603050405020304" charset="0"/>
              </a:rPr>
              <a:t> </a:t>
            </a:r>
            <a:r>
              <a:rPr lang="en-US" altLang="zh-CN" sz="2000" b="1" i="1" dirty="0">
                <a:latin typeface="Times New Roman" panose="02020603050405020304" charset="0"/>
              </a:rPr>
              <a:t>p</a:t>
            </a:r>
            <a:r>
              <a:rPr lang="en-US" altLang="zh-CN" sz="2000" b="1" baseline="-25000" dirty="0">
                <a:latin typeface="Times New Roman" panose="02020603050405020304" charset="0"/>
              </a:rPr>
              <a:t>3</a:t>
            </a:r>
            <a:r>
              <a:rPr lang="en-US" altLang="zh-CN" sz="2000" b="1" dirty="0">
                <a:latin typeface="Times New Roman" panose="02020603050405020304" charset="0"/>
              </a:rPr>
              <a:t>)</a:t>
            </a:r>
            <a:r>
              <a:rPr lang="en-US" altLang="zh-CN" sz="2000" b="1" baseline="-25000" dirty="0">
                <a:latin typeface="Times New Roman" panose="02020603050405020304" charset="0"/>
              </a:rPr>
              <a:t> </a:t>
            </a:r>
            <a:r>
              <a:rPr lang="en-US" altLang="zh-CN" sz="2000" b="1" dirty="0">
                <a:latin typeface="Times New Roman" panose="02020603050405020304" charset="0"/>
              </a:rPr>
              <a:t>+ 2×(</a:t>
            </a:r>
            <a:r>
              <a:rPr lang="en-US" altLang="zh-CN" sz="2000" b="1" i="1" dirty="0">
                <a:latin typeface="Times New Roman" panose="02020603050405020304" charset="0"/>
              </a:rPr>
              <a:t>q</a:t>
            </a:r>
            <a:r>
              <a:rPr lang="en-US" altLang="zh-CN" sz="2000" b="1" baseline="-25000" dirty="0">
                <a:latin typeface="Times New Roman" panose="02020603050405020304" charset="0"/>
              </a:rPr>
              <a:t>0 </a:t>
            </a:r>
            <a:r>
              <a:rPr lang="en-US" altLang="zh-CN" sz="2000" b="1" dirty="0">
                <a:latin typeface="Times New Roman" panose="02020603050405020304" charset="0"/>
              </a:rPr>
              <a:t>+</a:t>
            </a:r>
            <a:r>
              <a:rPr lang="en-US" altLang="zh-CN" sz="2000" b="1" i="1" dirty="0">
                <a:latin typeface="Times New Roman" panose="02020603050405020304" charset="0"/>
              </a:rPr>
              <a:t>q</a:t>
            </a:r>
            <a:r>
              <a:rPr lang="en-US" altLang="zh-CN" sz="2000" b="1" baseline="-25000" dirty="0">
                <a:latin typeface="Times New Roman" panose="02020603050405020304" charset="0"/>
              </a:rPr>
              <a:t>1 </a:t>
            </a:r>
            <a:r>
              <a:rPr lang="en-US" altLang="zh-CN" sz="2000" b="1" dirty="0">
                <a:latin typeface="Times New Roman" panose="02020603050405020304" charset="0"/>
              </a:rPr>
              <a:t>+</a:t>
            </a:r>
            <a:r>
              <a:rPr lang="en-US" altLang="zh-CN" sz="2000" b="1" i="1" dirty="0">
                <a:latin typeface="Times New Roman" panose="02020603050405020304" charset="0"/>
              </a:rPr>
              <a:t>q</a:t>
            </a:r>
            <a:r>
              <a:rPr lang="en-US" altLang="zh-CN" sz="2000" b="1" baseline="-25000" dirty="0">
                <a:latin typeface="Times New Roman" panose="02020603050405020304" charset="0"/>
              </a:rPr>
              <a:t>2 </a:t>
            </a:r>
            <a:r>
              <a:rPr lang="en-US" altLang="zh-CN" sz="2000" b="1" dirty="0">
                <a:latin typeface="Times New Roman" panose="02020603050405020304" charset="0"/>
              </a:rPr>
              <a:t>+ </a:t>
            </a:r>
            <a:r>
              <a:rPr lang="en-US" altLang="zh-CN" sz="2000" b="1" i="1" dirty="0">
                <a:latin typeface="Times New Roman" panose="02020603050405020304" charset="0"/>
              </a:rPr>
              <a:t>q</a:t>
            </a:r>
            <a:r>
              <a:rPr lang="en-US" altLang="zh-CN" sz="2000" b="1" baseline="-25000" dirty="0">
                <a:latin typeface="Times New Roman" panose="02020603050405020304" charset="0"/>
              </a:rPr>
              <a:t>3 </a:t>
            </a:r>
            <a:r>
              <a:rPr lang="en-US" altLang="zh-CN" sz="2000" b="1" dirty="0">
                <a:latin typeface="Times New Roman" panose="02020603050405020304" charset="0"/>
              </a:rPr>
              <a:t>)</a:t>
            </a:r>
            <a:endParaRPr lang="en-US" altLang="zh-CN" sz="2000" b="1" dirty="0">
              <a:latin typeface="Times New Roman" panose="02020603050405020304" charset="0"/>
            </a:endParaRPr>
          </a:p>
          <a:p>
            <a:pPr>
              <a:buFontTx/>
              <a:buNone/>
            </a:pPr>
            <a:r>
              <a:rPr lang="en-US" altLang="zh-CN" sz="2000" b="1" dirty="0">
                <a:latin typeface="Times New Roman" panose="02020603050405020304" charset="0"/>
              </a:rPr>
              <a:t>    =1 × 0.1+ 2 × (0.5 + 0.05) + 2×(0.15 + 0.1 + 0.05 + 0.05)</a:t>
            </a:r>
            <a:endParaRPr lang="en-US" altLang="zh-CN" sz="2000" b="1" dirty="0">
              <a:latin typeface="Times New Roman" panose="02020603050405020304" charset="0"/>
            </a:endParaRPr>
          </a:p>
          <a:p>
            <a:pPr>
              <a:buFontTx/>
              <a:buNone/>
            </a:pPr>
            <a:r>
              <a:rPr lang="en-US" altLang="zh-CN" sz="2000" b="1" dirty="0">
                <a:latin typeface="Times New Roman" panose="02020603050405020304" charset="0"/>
              </a:rPr>
              <a:t>    =1.9</a:t>
            </a:r>
            <a:endParaRPr lang="en-US" altLang="zh-CN" sz="2000" b="1" dirty="0">
              <a:latin typeface="Times New Roman" panose="02020603050405020304" charset="0"/>
            </a:endParaRPr>
          </a:p>
          <a:p>
            <a:r>
              <a:rPr lang="en-US" altLang="zh-CN" sz="2000" b="1" i="1" dirty="0" err="1">
                <a:latin typeface="Times New Roman" panose="02020603050405020304" charset="0"/>
              </a:rPr>
              <a:t>P</a:t>
            </a:r>
            <a:r>
              <a:rPr lang="en-US" altLang="zh-CN" sz="2000" b="1" i="1" baseline="-25000" dirty="0" err="1">
                <a:latin typeface="Times New Roman" panose="02020603050405020304" charset="0"/>
              </a:rPr>
              <a:t>d</a:t>
            </a:r>
            <a:r>
              <a:rPr lang="en-US" altLang="zh-CN" sz="2000" b="1" dirty="0">
                <a:latin typeface="Times New Roman" panose="02020603050405020304" charset="0"/>
              </a:rPr>
              <a:t>(</a:t>
            </a:r>
            <a:r>
              <a:rPr lang="en-US" altLang="zh-CN" sz="2000" b="1" i="1" dirty="0">
                <a:latin typeface="Times New Roman" panose="02020603050405020304" charset="0"/>
              </a:rPr>
              <a:t>n</a:t>
            </a:r>
            <a:r>
              <a:rPr lang="en-US" altLang="zh-CN" sz="2000" b="1" dirty="0">
                <a:latin typeface="Times New Roman" panose="02020603050405020304" charset="0"/>
              </a:rPr>
              <a:t>)=1 × </a:t>
            </a:r>
            <a:r>
              <a:rPr lang="en-US" altLang="zh-CN" sz="2000" b="1" i="1" dirty="0">
                <a:latin typeface="Times New Roman" panose="02020603050405020304" charset="0"/>
              </a:rPr>
              <a:t>p</a:t>
            </a:r>
            <a:r>
              <a:rPr lang="en-US" altLang="zh-CN" sz="2000" b="1" baseline="-25000" dirty="0">
                <a:latin typeface="Times New Roman" panose="02020603050405020304" charset="0"/>
              </a:rPr>
              <a:t>3 </a:t>
            </a:r>
            <a:r>
              <a:rPr lang="en-US" altLang="zh-CN" sz="2000" b="1" dirty="0">
                <a:latin typeface="Times New Roman" panose="02020603050405020304" charset="0"/>
              </a:rPr>
              <a:t>+ 2 × </a:t>
            </a:r>
            <a:r>
              <a:rPr lang="en-US" altLang="zh-CN" sz="2000" b="1" i="1" dirty="0">
                <a:latin typeface="Times New Roman" panose="02020603050405020304" charset="0"/>
              </a:rPr>
              <a:t>p</a:t>
            </a:r>
            <a:r>
              <a:rPr lang="en-US" altLang="zh-CN" sz="2000" b="1" baseline="-25000" dirty="0">
                <a:latin typeface="Times New Roman" panose="02020603050405020304" charset="0"/>
              </a:rPr>
              <a:t>1</a:t>
            </a:r>
            <a:r>
              <a:rPr lang="en-US" altLang="zh-CN" sz="2000" b="1" dirty="0">
                <a:latin typeface="Times New Roman" panose="02020603050405020304" charset="0"/>
              </a:rPr>
              <a:t>+3 ×</a:t>
            </a:r>
            <a:r>
              <a:rPr lang="en-US" altLang="zh-CN" sz="2000" b="1" baseline="-25000" dirty="0">
                <a:latin typeface="Times New Roman" panose="02020603050405020304" charset="0"/>
              </a:rPr>
              <a:t> </a:t>
            </a:r>
            <a:r>
              <a:rPr lang="en-US" altLang="zh-CN" sz="2000" b="1" i="1" dirty="0">
                <a:latin typeface="Times New Roman" panose="02020603050405020304" charset="0"/>
              </a:rPr>
              <a:t>p</a:t>
            </a:r>
            <a:r>
              <a:rPr lang="en-US" altLang="zh-CN" sz="2000" b="1" baseline="-25000" dirty="0">
                <a:latin typeface="Times New Roman" panose="02020603050405020304" charset="0"/>
              </a:rPr>
              <a:t>2 </a:t>
            </a:r>
            <a:r>
              <a:rPr lang="en-US" altLang="zh-CN" sz="2000" b="1" dirty="0">
                <a:latin typeface="Times New Roman" panose="02020603050405020304" charset="0"/>
              </a:rPr>
              <a:t>+ 1 × </a:t>
            </a:r>
            <a:r>
              <a:rPr lang="en-US" altLang="zh-CN" sz="2000" b="1" i="1" dirty="0">
                <a:latin typeface="Times New Roman" panose="02020603050405020304" charset="0"/>
              </a:rPr>
              <a:t>q</a:t>
            </a:r>
            <a:r>
              <a:rPr lang="en-US" altLang="zh-CN" sz="2000" b="1" baseline="-25000" dirty="0">
                <a:latin typeface="Times New Roman" panose="02020603050405020304" charset="0"/>
              </a:rPr>
              <a:t>3</a:t>
            </a:r>
            <a:r>
              <a:rPr lang="en-US" altLang="zh-CN" sz="2000" b="1" dirty="0">
                <a:latin typeface="Times New Roman" panose="02020603050405020304" charset="0"/>
              </a:rPr>
              <a:t>+2 × </a:t>
            </a:r>
            <a:r>
              <a:rPr lang="en-US" altLang="zh-CN" sz="2000" b="1" i="1" dirty="0">
                <a:latin typeface="Times New Roman" panose="02020603050405020304" charset="0"/>
              </a:rPr>
              <a:t>q</a:t>
            </a:r>
            <a:r>
              <a:rPr lang="en-US" altLang="zh-CN" sz="2000" b="1" baseline="-25000" dirty="0">
                <a:latin typeface="Times New Roman" panose="02020603050405020304" charset="0"/>
              </a:rPr>
              <a:t>0 </a:t>
            </a:r>
            <a:r>
              <a:rPr lang="en-US" altLang="zh-CN" sz="2000" b="1" dirty="0">
                <a:latin typeface="Times New Roman" panose="02020603050405020304" charset="0"/>
              </a:rPr>
              <a:t>+3 × (</a:t>
            </a:r>
            <a:r>
              <a:rPr lang="en-US" altLang="zh-CN" sz="2000" b="1" i="1" dirty="0">
                <a:latin typeface="Times New Roman" panose="02020603050405020304" charset="0"/>
              </a:rPr>
              <a:t>q</a:t>
            </a:r>
            <a:r>
              <a:rPr lang="en-US" altLang="zh-CN" sz="2000" b="1" baseline="-25000" dirty="0">
                <a:latin typeface="Times New Roman" panose="02020603050405020304" charset="0"/>
              </a:rPr>
              <a:t>1</a:t>
            </a:r>
            <a:r>
              <a:rPr lang="en-US" altLang="zh-CN" sz="2000" b="1" dirty="0">
                <a:latin typeface="Times New Roman" panose="02020603050405020304" charset="0"/>
              </a:rPr>
              <a:t>+ </a:t>
            </a:r>
            <a:r>
              <a:rPr lang="en-US" altLang="zh-CN" sz="2000" b="1" i="1" dirty="0">
                <a:latin typeface="Times New Roman" panose="02020603050405020304" charset="0"/>
              </a:rPr>
              <a:t>q</a:t>
            </a:r>
            <a:r>
              <a:rPr lang="en-US" altLang="zh-CN" sz="2000" b="1" baseline="-25000" dirty="0">
                <a:latin typeface="Times New Roman" panose="02020603050405020304" charset="0"/>
              </a:rPr>
              <a:t>2</a:t>
            </a:r>
            <a:r>
              <a:rPr lang="en-US" altLang="zh-CN" sz="2000" b="1" dirty="0">
                <a:latin typeface="Times New Roman" panose="02020603050405020304" charset="0"/>
              </a:rPr>
              <a:t>)</a:t>
            </a:r>
            <a:endParaRPr lang="en-US" altLang="zh-CN" sz="2000" b="1" dirty="0">
              <a:latin typeface="Times New Roman" panose="02020603050405020304" charset="0"/>
            </a:endParaRPr>
          </a:p>
          <a:p>
            <a:pPr>
              <a:buFontTx/>
              <a:buNone/>
            </a:pPr>
            <a:r>
              <a:rPr lang="en-US" altLang="zh-CN" sz="2000" b="1" dirty="0">
                <a:latin typeface="Times New Roman" panose="02020603050405020304" charset="0"/>
              </a:rPr>
              <a:t>    =1 × 0.05 + 2 × 0.5 + 3 × 0.1 + 1×0.05 + 2 × 0.15 + 3 × (0.1 + 0.05)</a:t>
            </a:r>
            <a:endParaRPr lang="en-US" altLang="zh-CN" sz="2000" b="1" dirty="0">
              <a:latin typeface="Times New Roman" panose="02020603050405020304" charset="0"/>
            </a:endParaRPr>
          </a:p>
          <a:p>
            <a:pPr>
              <a:buFontTx/>
              <a:buNone/>
            </a:pPr>
            <a:r>
              <a:rPr lang="en-US" altLang="zh-CN" sz="2000" b="1" dirty="0">
                <a:latin typeface="Times New Roman" panose="02020603050405020304" charset="0"/>
              </a:rPr>
              <a:t>    =2.15</a:t>
            </a:r>
            <a:endParaRPr lang="en-US" altLang="zh-CN" sz="2000" b="1" dirty="0">
              <a:latin typeface="Times New Roman" panose="02020603050405020304" charset="0"/>
            </a:endParaRPr>
          </a:p>
          <a:p>
            <a:r>
              <a:rPr lang="en-US" altLang="zh-CN" sz="2000" b="1" i="1" dirty="0" err="1">
                <a:latin typeface="Times New Roman" panose="02020603050405020304" charset="0"/>
              </a:rPr>
              <a:t>P</a:t>
            </a:r>
            <a:r>
              <a:rPr lang="en-US" altLang="zh-CN" sz="2000" b="1" i="1" baseline="-25000" dirty="0" err="1">
                <a:latin typeface="Times New Roman" panose="02020603050405020304" charset="0"/>
              </a:rPr>
              <a:t>e</a:t>
            </a:r>
            <a:r>
              <a:rPr lang="en-US" altLang="zh-CN" sz="2000" b="1" dirty="0">
                <a:latin typeface="Times New Roman" panose="02020603050405020304" charset="0"/>
              </a:rPr>
              <a:t>(</a:t>
            </a:r>
            <a:r>
              <a:rPr lang="en-US" altLang="zh-CN" sz="2000" b="1" i="1" dirty="0">
                <a:latin typeface="Times New Roman" panose="02020603050405020304" charset="0"/>
              </a:rPr>
              <a:t>n</a:t>
            </a:r>
            <a:r>
              <a:rPr lang="en-US" altLang="zh-CN" sz="2000" b="1" dirty="0">
                <a:latin typeface="Times New Roman" panose="02020603050405020304" charset="0"/>
              </a:rPr>
              <a:t>)=1 × </a:t>
            </a:r>
            <a:r>
              <a:rPr lang="en-US" altLang="zh-CN" sz="2000" b="1" i="1" dirty="0">
                <a:latin typeface="Times New Roman" panose="02020603050405020304" charset="0"/>
              </a:rPr>
              <a:t>p</a:t>
            </a:r>
            <a:r>
              <a:rPr lang="en-US" altLang="zh-CN" sz="2000" b="1" baseline="-25000" dirty="0">
                <a:latin typeface="Times New Roman" panose="02020603050405020304" charset="0"/>
              </a:rPr>
              <a:t>3 </a:t>
            </a:r>
            <a:r>
              <a:rPr lang="en-US" altLang="zh-CN" sz="2000" b="1" dirty="0">
                <a:latin typeface="Times New Roman" panose="02020603050405020304" charset="0"/>
              </a:rPr>
              <a:t>+ 2 × </a:t>
            </a:r>
            <a:r>
              <a:rPr lang="en-US" altLang="zh-CN" sz="2000" b="1" i="1" dirty="0">
                <a:latin typeface="Times New Roman" panose="02020603050405020304" charset="0"/>
              </a:rPr>
              <a:t>p</a:t>
            </a:r>
            <a:r>
              <a:rPr lang="en-US" altLang="zh-CN" sz="2000" b="1" baseline="-25000" dirty="0">
                <a:latin typeface="Times New Roman" panose="02020603050405020304" charset="0"/>
              </a:rPr>
              <a:t>1</a:t>
            </a:r>
            <a:r>
              <a:rPr lang="en-US" altLang="zh-CN" sz="2000" b="1" dirty="0">
                <a:latin typeface="Times New Roman" panose="02020603050405020304" charset="0"/>
              </a:rPr>
              <a:t>+3 ×</a:t>
            </a:r>
            <a:r>
              <a:rPr lang="en-US" altLang="zh-CN" sz="2000" b="1" baseline="-25000" dirty="0">
                <a:latin typeface="Times New Roman" panose="02020603050405020304" charset="0"/>
              </a:rPr>
              <a:t> </a:t>
            </a:r>
            <a:r>
              <a:rPr lang="en-US" altLang="zh-CN" sz="2000" b="1" i="1" dirty="0">
                <a:latin typeface="Times New Roman" panose="02020603050405020304" charset="0"/>
              </a:rPr>
              <a:t>p</a:t>
            </a:r>
            <a:r>
              <a:rPr lang="en-US" altLang="zh-CN" sz="2000" b="1" baseline="-25000" dirty="0">
                <a:latin typeface="Times New Roman" panose="02020603050405020304" charset="0"/>
              </a:rPr>
              <a:t>2 </a:t>
            </a:r>
            <a:r>
              <a:rPr lang="en-US" altLang="zh-CN" sz="2000" b="1" dirty="0">
                <a:latin typeface="Times New Roman" panose="02020603050405020304" charset="0"/>
              </a:rPr>
              <a:t>+ 1 × </a:t>
            </a:r>
            <a:r>
              <a:rPr lang="en-US" altLang="zh-CN" sz="2000" b="1" i="1" dirty="0">
                <a:latin typeface="Times New Roman" panose="02020603050405020304" charset="0"/>
              </a:rPr>
              <a:t>q</a:t>
            </a:r>
            <a:r>
              <a:rPr lang="en-US" altLang="zh-CN" sz="2000" b="1" baseline="-25000" dirty="0">
                <a:latin typeface="Times New Roman" panose="02020603050405020304" charset="0"/>
              </a:rPr>
              <a:t>3</a:t>
            </a:r>
            <a:r>
              <a:rPr lang="en-US" altLang="zh-CN" sz="2000" b="1" dirty="0">
                <a:latin typeface="Times New Roman" panose="02020603050405020304" charset="0"/>
              </a:rPr>
              <a:t>+2 × </a:t>
            </a:r>
            <a:r>
              <a:rPr lang="en-US" altLang="zh-CN" sz="2000" b="1" i="1" dirty="0">
                <a:latin typeface="Times New Roman" panose="02020603050405020304" charset="0"/>
              </a:rPr>
              <a:t>q</a:t>
            </a:r>
            <a:r>
              <a:rPr lang="en-US" altLang="zh-CN" sz="2000" b="1" baseline="-25000" dirty="0">
                <a:latin typeface="Times New Roman" panose="02020603050405020304" charset="0"/>
              </a:rPr>
              <a:t>0 </a:t>
            </a:r>
            <a:r>
              <a:rPr lang="en-US" altLang="zh-CN" sz="2000" b="1" dirty="0">
                <a:latin typeface="Times New Roman" panose="02020603050405020304" charset="0"/>
              </a:rPr>
              <a:t>+3 × (</a:t>
            </a:r>
            <a:r>
              <a:rPr lang="en-US" altLang="zh-CN" sz="2000" b="1" i="1" dirty="0">
                <a:latin typeface="Times New Roman" panose="02020603050405020304" charset="0"/>
              </a:rPr>
              <a:t>q</a:t>
            </a:r>
            <a:r>
              <a:rPr lang="en-US" altLang="zh-CN" sz="2000" b="1" baseline="-25000" dirty="0">
                <a:latin typeface="Times New Roman" panose="02020603050405020304" charset="0"/>
              </a:rPr>
              <a:t>1 </a:t>
            </a:r>
            <a:r>
              <a:rPr lang="en-US" altLang="zh-CN" sz="2000" b="1" dirty="0">
                <a:latin typeface="Times New Roman" panose="02020603050405020304" charset="0"/>
              </a:rPr>
              <a:t>+ </a:t>
            </a:r>
            <a:r>
              <a:rPr lang="en-US" altLang="zh-CN" sz="2000" b="1" i="1" dirty="0">
                <a:latin typeface="Times New Roman" panose="02020603050405020304" charset="0"/>
              </a:rPr>
              <a:t>q</a:t>
            </a:r>
            <a:r>
              <a:rPr lang="en-US" altLang="zh-CN" sz="2000" b="1" baseline="-25000" dirty="0">
                <a:latin typeface="Times New Roman" panose="02020603050405020304" charset="0"/>
              </a:rPr>
              <a:t>2</a:t>
            </a:r>
            <a:r>
              <a:rPr lang="en-US" altLang="zh-CN" sz="2000" b="1" dirty="0">
                <a:latin typeface="Times New Roman" panose="02020603050405020304" charset="0"/>
              </a:rPr>
              <a:t>)</a:t>
            </a:r>
            <a:endParaRPr lang="en-US" altLang="zh-CN" sz="2000" b="1" dirty="0">
              <a:latin typeface="Times New Roman" panose="02020603050405020304" charset="0"/>
            </a:endParaRPr>
          </a:p>
          <a:p>
            <a:pPr>
              <a:buFontTx/>
              <a:buNone/>
            </a:pPr>
            <a:r>
              <a:rPr lang="en-US" altLang="zh-CN" sz="2000" b="1" dirty="0">
                <a:latin typeface="Times New Roman" panose="02020603050405020304" charset="0"/>
              </a:rPr>
              <a:t>    =1 × 0.05 + 2 × 0.5 + 3 × 0.1 + 1×0.05 + 2 × 0.15 + 3 × (0.1 + 0.05)</a:t>
            </a:r>
            <a:endParaRPr lang="en-US" altLang="zh-CN" sz="2000" b="1" dirty="0">
              <a:latin typeface="Times New Roman" panose="02020603050405020304" charset="0"/>
            </a:endParaRPr>
          </a:p>
          <a:p>
            <a:pPr>
              <a:buFontTx/>
              <a:buNone/>
            </a:pPr>
            <a:r>
              <a:rPr lang="en-US" altLang="zh-CN" sz="2000" b="1" dirty="0">
                <a:latin typeface="Times New Roman" panose="02020603050405020304" charset="0"/>
              </a:rPr>
              <a:t>    =2.15</a:t>
            </a:r>
            <a:endParaRPr lang="en-US" altLang="zh-CN" sz="2000" b="1" dirty="0">
              <a:latin typeface="Times New Roman" panose="02020603050405020304" charset="0"/>
            </a:endParaRPr>
          </a:p>
        </p:txBody>
      </p:sp>
    </p:spTree>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DB3B61A-8B8C-498B-A1CF-FD98F3D46498}" type="slidenum">
              <a:rPr lang="en-US" altLang="zh-CN"/>
            </a:fld>
            <a:endParaRPr lang="en-US" altLang="zh-CN"/>
          </a:p>
        </p:txBody>
      </p:sp>
      <p:sp>
        <p:nvSpPr>
          <p:cNvPr id="12290" name="Rectangle 2"/>
          <p:cNvSpPr>
            <a:spLocks noGrp="1" noChangeArrowheads="1"/>
          </p:cNvSpPr>
          <p:nvPr>
            <p:ph type="title"/>
          </p:nvPr>
        </p:nvSpPr>
        <p:spPr/>
        <p:txBody>
          <a:bodyPr/>
          <a:lstStyle/>
          <a:p>
            <a:r>
              <a:rPr lang="en-US" altLang="zh-CN" b="1"/>
              <a:t>3</a:t>
            </a:r>
            <a:r>
              <a:rPr lang="zh-CN" altLang="en-US" b="1"/>
              <a:t>、最优二叉搜索树问题描述</a:t>
            </a:r>
            <a:endParaRPr lang="zh-CN" altLang="en-US" b="1"/>
          </a:p>
        </p:txBody>
      </p:sp>
      <p:sp>
        <p:nvSpPr>
          <p:cNvPr id="12291" name="Rectangle 3"/>
          <p:cNvSpPr>
            <a:spLocks noGrp="1" noChangeArrowheads="1"/>
          </p:cNvSpPr>
          <p:nvPr>
            <p:ph type="body" idx="1"/>
          </p:nvPr>
        </p:nvSpPr>
        <p:spPr/>
        <p:txBody>
          <a:bodyPr/>
          <a:lstStyle/>
          <a:p>
            <a:r>
              <a:rPr lang="zh-CN" altLang="en-US" b="1" dirty="0"/>
              <a:t>对于有序集</a:t>
            </a:r>
            <a:r>
              <a:rPr lang="en-US" altLang="zh-CN" b="1" dirty="0"/>
              <a:t>S</a:t>
            </a:r>
            <a:r>
              <a:rPr lang="zh-CN" altLang="en-US" b="1" dirty="0"/>
              <a:t>及其存取概率分布</a:t>
            </a:r>
            <a:endParaRPr lang="zh-CN" altLang="en-US" b="1" dirty="0"/>
          </a:p>
          <a:p>
            <a:pPr>
              <a:buFontTx/>
              <a:buNone/>
            </a:pPr>
            <a:r>
              <a:rPr lang="zh-CN" altLang="en-US" b="1" dirty="0"/>
              <a:t>   （</a:t>
            </a:r>
            <a:r>
              <a:rPr lang="en-US" altLang="zh-CN" b="1" i="1" dirty="0">
                <a:latin typeface="Times New Roman" panose="02020603050405020304" charset="0"/>
              </a:rPr>
              <a:t>a</a:t>
            </a:r>
            <a:r>
              <a:rPr lang="en-US" altLang="zh-CN" b="1" baseline="-25000" dirty="0">
                <a:latin typeface="Times New Roman" panose="02020603050405020304" charset="0"/>
              </a:rPr>
              <a:t>0</a:t>
            </a:r>
            <a:r>
              <a:rPr lang="en-US" altLang="zh-CN" b="1" dirty="0">
                <a:latin typeface="Times New Roman" panose="02020603050405020304" charset="0"/>
              </a:rPr>
              <a:t>, </a:t>
            </a:r>
            <a:r>
              <a:rPr lang="en-US" altLang="zh-CN" b="1" i="1" dirty="0">
                <a:latin typeface="Times New Roman" panose="02020603050405020304" charset="0"/>
              </a:rPr>
              <a:t>b</a:t>
            </a:r>
            <a:r>
              <a:rPr lang="en-US" altLang="zh-CN" b="1" baseline="-25000" dirty="0">
                <a:latin typeface="Times New Roman" panose="02020603050405020304" charset="0"/>
              </a:rPr>
              <a:t>1</a:t>
            </a:r>
            <a:r>
              <a:rPr lang="en-US" altLang="zh-CN" b="1" dirty="0">
                <a:latin typeface="Times New Roman" panose="02020603050405020304" charset="0"/>
              </a:rPr>
              <a:t>, </a:t>
            </a:r>
            <a:r>
              <a:rPr lang="en-US" altLang="zh-CN" b="1" i="1" dirty="0">
                <a:latin typeface="Times New Roman" panose="02020603050405020304" charset="0"/>
              </a:rPr>
              <a:t>a</a:t>
            </a:r>
            <a:r>
              <a:rPr lang="en-US" altLang="zh-CN" b="1" baseline="-25000" dirty="0">
                <a:latin typeface="Times New Roman" panose="02020603050405020304" charset="0"/>
              </a:rPr>
              <a:t>1</a:t>
            </a:r>
            <a:r>
              <a:rPr lang="en-US" altLang="zh-CN" b="1" dirty="0">
                <a:latin typeface="Times New Roman" panose="02020603050405020304" charset="0"/>
              </a:rPr>
              <a:t>, ···, </a:t>
            </a:r>
            <a:r>
              <a:rPr lang="en-US" altLang="zh-CN" b="1" i="1" dirty="0" err="1">
                <a:latin typeface="Times New Roman" panose="02020603050405020304" charset="0"/>
              </a:rPr>
              <a:t>b</a:t>
            </a:r>
            <a:r>
              <a:rPr lang="en-US" altLang="zh-CN" b="1" i="1" baseline="-25000" dirty="0" err="1">
                <a:latin typeface="Times New Roman" panose="02020603050405020304" charset="0"/>
              </a:rPr>
              <a:t>n</a:t>
            </a:r>
            <a:r>
              <a:rPr lang="en-US" altLang="zh-CN" b="1" dirty="0">
                <a:latin typeface="Times New Roman" panose="02020603050405020304" charset="0"/>
              </a:rPr>
              <a:t>, </a:t>
            </a:r>
            <a:r>
              <a:rPr lang="en-US" altLang="zh-CN" b="1" i="1" dirty="0">
                <a:latin typeface="Times New Roman" panose="02020603050405020304" charset="0"/>
              </a:rPr>
              <a:t>a</a:t>
            </a:r>
            <a:r>
              <a:rPr lang="en-US" altLang="zh-CN" b="1" i="1" baseline="-25000" dirty="0">
                <a:latin typeface="Times New Roman" panose="02020603050405020304" charset="0"/>
              </a:rPr>
              <a:t>n</a:t>
            </a:r>
            <a:r>
              <a:rPr lang="zh-CN" altLang="en-US" b="1" dirty="0"/>
              <a:t>），在所有表示有序集</a:t>
            </a:r>
            <a:r>
              <a:rPr lang="en-US" altLang="zh-CN" b="1" dirty="0"/>
              <a:t>S</a:t>
            </a:r>
            <a:r>
              <a:rPr lang="zh-CN" altLang="en-US" b="1" dirty="0"/>
              <a:t>的二叉搜索树中找出一棵具有最小平均路长的二叉搜索树。</a:t>
            </a:r>
            <a:endParaRPr lang="zh-CN" altLang="en-US" b="1" dirty="0"/>
          </a:p>
          <a:p>
            <a:pPr>
              <a:buFontTx/>
              <a:buNone/>
            </a:pPr>
            <a:r>
              <a:rPr lang="zh-CN" altLang="en-US" b="1" dirty="0"/>
              <a:t>   结点在二叉搜索树中的层次越深，需要比较的次数就越多，因此要构造一棵最小二叉树，一般尽量把搜索概率较高的结点放在较高的层次。</a:t>
            </a:r>
            <a:endParaRPr lang="zh-CN" altLang="en-US" b="1" dirty="0"/>
          </a:p>
        </p:txBody>
      </p:sp>
    </p:spTree>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6"/>
          <p:cNvSpPr>
            <a:spLocks noGrp="1"/>
          </p:cNvSpPr>
          <p:nvPr>
            <p:ph type="sldNum" sz="quarter" idx="12"/>
          </p:nvPr>
        </p:nvSpPr>
        <p:spPr/>
        <p:txBody>
          <a:bodyPr/>
          <a:lstStyle/>
          <a:p>
            <a:fld id="{2388D7A2-1FBC-463B-85A6-D195497C2CE8}" type="slidenum">
              <a:rPr lang="en-US" altLang="zh-CN"/>
            </a:fld>
            <a:endParaRPr lang="en-US" altLang="zh-CN"/>
          </a:p>
        </p:txBody>
      </p:sp>
      <p:sp>
        <p:nvSpPr>
          <p:cNvPr id="13314" name="Rectangle 2"/>
          <p:cNvSpPr>
            <a:spLocks noGrp="1" noChangeArrowheads="1"/>
          </p:cNvSpPr>
          <p:nvPr>
            <p:ph type="title"/>
          </p:nvPr>
        </p:nvSpPr>
        <p:spPr>
          <a:xfrm>
            <a:off x="457200" y="274638"/>
            <a:ext cx="8229600" cy="777875"/>
          </a:xfrm>
        </p:spPr>
        <p:txBody>
          <a:bodyPr/>
          <a:lstStyle/>
          <a:p>
            <a:r>
              <a:rPr lang="en-US" altLang="zh-CN" b="1" dirty="0"/>
              <a:t>4</a:t>
            </a:r>
            <a:r>
              <a:rPr lang="zh-CN" altLang="en-US" b="1" dirty="0"/>
              <a:t>、最优子结构性质</a:t>
            </a:r>
            <a:endParaRPr lang="zh-CN" altLang="en-US" b="1" dirty="0"/>
          </a:p>
        </p:txBody>
      </p:sp>
      <p:sp>
        <p:nvSpPr>
          <p:cNvPr id="13320" name="Rectangle 8"/>
          <p:cNvSpPr>
            <a:spLocks noGrp="1" noChangeArrowheads="1"/>
          </p:cNvSpPr>
          <p:nvPr>
            <p:ph type="body" idx="1"/>
          </p:nvPr>
        </p:nvSpPr>
        <p:spPr>
          <a:xfrm>
            <a:off x="395536" y="1232218"/>
            <a:ext cx="8496944" cy="4419600"/>
          </a:xfrm>
          <a:noFill/>
        </p:spPr>
        <p:txBody>
          <a:bodyPr/>
          <a:lstStyle/>
          <a:p>
            <a:pPr>
              <a:lnSpc>
                <a:spcPct val="110000"/>
              </a:lnSpc>
            </a:pPr>
            <a:r>
              <a:rPr lang="zh-CN" altLang="en-US" b="1" dirty="0"/>
              <a:t>假设选择 </a:t>
            </a:r>
            <a:r>
              <a:rPr lang="en-US" altLang="zh-CN" b="1" dirty="0"/>
              <a:t>k</a:t>
            </a:r>
            <a:r>
              <a:rPr lang="zh-CN" altLang="en-US" b="1" dirty="0"/>
              <a:t>为树根，则 </a:t>
            </a:r>
            <a:r>
              <a:rPr lang="en-US" altLang="zh-CN" b="1" dirty="0"/>
              <a:t>1, 2, …, k-1 </a:t>
            </a:r>
            <a:r>
              <a:rPr lang="zh-CN" altLang="en-US" b="1" dirty="0"/>
              <a:t>和</a:t>
            </a:r>
            <a:r>
              <a:rPr lang="en-US" altLang="zh-CN" b="1" dirty="0"/>
              <a:t>a</a:t>
            </a:r>
            <a:r>
              <a:rPr lang="en-US" altLang="zh-CN" b="1" baseline="-25000" dirty="0"/>
              <a:t>0</a:t>
            </a:r>
            <a:r>
              <a:rPr lang="en-US" altLang="zh-CN" b="1" dirty="0"/>
              <a:t>, a</a:t>
            </a:r>
            <a:r>
              <a:rPr lang="en-US" altLang="zh-CN" b="1" baseline="-25000" dirty="0"/>
              <a:t>1</a:t>
            </a:r>
            <a:r>
              <a:rPr lang="en-US" altLang="zh-CN" b="1" dirty="0"/>
              <a:t>, …, a</a:t>
            </a:r>
            <a:r>
              <a:rPr lang="en-US" altLang="zh-CN" b="1" baseline="-25000" dirty="0"/>
              <a:t>k-1</a:t>
            </a:r>
            <a:r>
              <a:rPr lang="en-US" altLang="zh-CN" b="1" dirty="0"/>
              <a:t> </a:t>
            </a:r>
            <a:r>
              <a:rPr lang="zh-CN" altLang="en-US" b="1" dirty="0"/>
              <a:t>都将位于左子树 </a:t>
            </a:r>
            <a:r>
              <a:rPr lang="en-US" altLang="zh-CN" b="1" dirty="0"/>
              <a:t>L </a:t>
            </a:r>
            <a:r>
              <a:rPr lang="zh-CN" altLang="en-US" b="1" dirty="0"/>
              <a:t>上，其余结点 </a:t>
            </a:r>
            <a:r>
              <a:rPr lang="en-US" altLang="zh-CN" b="1" dirty="0"/>
              <a:t>(k+1, …, n </a:t>
            </a:r>
            <a:r>
              <a:rPr lang="zh-CN" altLang="en-US" b="1" dirty="0"/>
              <a:t>和 </a:t>
            </a:r>
            <a:r>
              <a:rPr lang="en-US" altLang="zh-CN" b="1" dirty="0" err="1"/>
              <a:t>a</a:t>
            </a:r>
            <a:r>
              <a:rPr lang="en-US" altLang="zh-CN" b="1" baseline="-25000" dirty="0" err="1"/>
              <a:t>k</a:t>
            </a:r>
            <a:r>
              <a:rPr lang="en-US" altLang="zh-CN" b="1" dirty="0"/>
              <a:t>, a</a:t>
            </a:r>
            <a:r>
              <a:rPr lang="en-US" altLang="zh-CN" b="1" baseline="-25000" dirty="0"/>
              <a:t>k+1</a:t>
            </a:r>
            <a:r>
              <a:rPr lang="en-US" altLang="zh-CN" b="1" dirty="0"/>
              <a:t>, …, a</a:t>
            </a:r>
            <a:r>
              <a:rPr lang="en-US" altLang="zh-CN" b="1" baseline="-25000" dirty="0"/>
              <a:t>n</a:t>
            </a:r>
            <a:r>
              <a:rPr lang="en-US" altLang="zh-CN" b="1" dirty="0"/>
              <a:t>)</a:t>
            </a:r>
            <a:r>
              <a:rPr lang="zh-CN" altLang="en-US" b="1" dirty="0"/>
              <a:t>位于右子树 </a:t>
            </a:r>
            <a:r>
              <a:rPr lang="en-US" altLang="zh-CN" b="1" dirty="0"/>
              <a:t>R </a:t>
            </a:r>
            <a:r>
              <a:rPr lang="zh-CN" altLang="en-US" b="1" dirty="0"/>
              <a:t>上。</a:t>
            </a:r>
            <a:endParaRPr lang="zh-CN" altLang="en-US" b="1" dirty="0"/>
          </a:p>
        </p:txBody>
      </p:sp>
      <p:grpSp>
        <p:nvGrpSpPr>
          <p:cNvPr id="13329" name="Group 17"/>
          <p:cNvGrpSpPr/>
          <p:nvPr/>
        </p:nvGrpSpPr>
        <p:grpSpPr bwMode="auto">
          <a:xfrm>
            <a:off x="1691680" y="3501008"/>
            <a:ext cx="5535613" cy="2438400"/>
            <a:chOff x="1440" y="2341"/>
            <a:chExt cx="3487" cy="1536"/>
          </a:xfrm>
        </p:grpSpPr>
        <p:sp>
          <p:nvSpPr>
            <p:cNvPr id="13321" name="Oval 9"/>
            <p:cNvSpPr>
              <a:spLocks noChangeArrowheads="1"/>
            </p:cNvSpPr>
            <p:nvPr/>
          </p:nvSpPr>
          <p:spPr bwMode="auto">
            <a:xfrm>
              <a:off x="2880" y="2341"/>
              <a:ext cx="351" cy="344"/>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latin typeface="Times New Roman" panose="02020603050405020304" charset="0"/>
                </a:rPr>
                <a:t>k</a:t>
              </a:r>
              <a:endParaRPr kumimoji="1" lang="en-US" altLang="zh-CN" sz="3200" baseline="-25000">
                <a:latin typeface="Times New Roman" panose="02020603050405020304" charset="0"/>
              </a:endParaRPr>
            </a:p>
          </p:txBody>
        </p:sp>
        <p:sp>
          <p:nvSpPr>
            <p:cNvPr id="13322" name="Line 10"/>
            <p:cNvSpPr>
              <a:spLocks noChangeShapeType="1"/>
            </p:cNvSpPr>
            <p:nvPr/>
          </p:nvSpPr>
          <p:spPr bwMode="auto">
            <a:xfrm>
              <a:off x="3168" y="2629"/>
              <a:ext cx="480"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3" name="Line 11"/>
            <p:cNvSpPr>
              <a:spLocks noChangeShapeType="1"/>
            </p:cNvSpPr>
            <p:nvPr/>
          </p:nvSpPr>
          <p:spPr bwMode="auto">
            <a:xfrm flipH="1">
              <a:off x="2496" y="2629"/>
              <a:ext cx="432"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4" name="Text Box 12"/>
            <p:cNvSpPr txBox="1">
              <a:spLocks noChangeArrowheads="1"/>
            </p:cNvSpPr>
            <p:nvPr/>
          </p:nvSpPr>
          <p:spPr bwMode="auto">
            <a:xfrm>
              <a:off x="2304" y="2869"/>
              <a:ext cx="355" cy="345"/>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r>
                <a:rPr kumimoji="1" lang="en-US" altLang="zh-CN" sz="2800">
                  <a:latin typeface="Times New Roman" panose="02020603050405020304" charset="0"/>
                </a:rPr>
                <a:t>L</a:t>
              </a:r>
              <a:r>
                <a:rPr kumimoji="1" lang="en-US" altLang="zh-CN" sz="1400">
                  <a:latin typeface="Times New Roman" panose="02020603050405020304" charset="0"/>
                </a:rPr>
                <a:t>  </a:t>
              </a:r>
              <a:endParaRPr kumimoji="1" lang="en-US" altLang="zh-CN" sz="1400">
                <a:latin typeface="Times New Roman" panose="02020603050405020304" charset="0"/>
              </a:endParaRPr>
            </a:p>
          </p:txBody>
        </p:sp>
        <p:sp>
          <p:nvSpPr>
            <p:cNvPr id="13325" name="Text Box 13"/>
            <p:cNvSpPr txBox="1">
              <a:spLocks noChangeArrowheads="1"/>
            </p:cNvSpPr>
            <p:nvPr/>
          </p:nvSpPr>
          <p:spPr bwMode="auto">
            <a:xfrm>
              <a:off x="3456" y="2869"/>
              <a:ext cx="423" cy="345"/>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charset="0"/>
                </a:rPr>
                <a:t> </a:t>
              </a:r>
              <a:r>
                <a:rPr kumimoji="1" lang="en-US" altLang="zh-CN" sz="2800">
                  <a:latin typeface="Times New Roman" panose="02020603050405020304" charset="0"/>
                </a:rPr>
                <a:t> R </a:t>
              </a:r>
              <a:endParaRPr kumimoji="1" lang="en-US" altLang="zh-CN" sz="2800">
                <a:latin typeface="Times New Roman" panose="02020603050405020304" charset="0"/>
              </a:endParaRPr>
            </a:p>
          </p:txBody>
        </p:sp>
        <p:sp>
          <p:nvSpPr>
            <p:cNvPr id="13326" name="Text Box 14"/>
            <p:cNvSpPr txBox="1">
              <a:spLocks noChangeArrowheads="1"/>
            </p:cNvSpPr>
            <p:nvPr/>
          </p:nvSpPr>
          <p:spPr bwMode="auto">
            <a:xfrm>
              <a:off x="1440" y="3205"/>
              <a:ext cx="1541"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latin typeface="Times New Roman" panose="02020603050405020304" charset="0"/>
                </a:rPr>
                <a:t>1, 2, …, k-1</a:t>
              </a:r>
              <a:r>
                <a:rPr kumimoji="1" lang="en-US" altLang="zh-CN" sz="3200" baseline="-25000">
                  <a:latin typeface="Times New Roman" panose="02020603050405020304" charset="0"/>
                </a:rPr>
                <a:t> </a:t>
              </a:r>
              <a:endParaRPr kumimoji="1" lang="en-US" altLang="zh-CN" sz="3200">
                <a:latin typeface="Times New Roman" panose="02020603050405020304" charset="0"/>
              </a:endParaRPr>
            </a:p>
            <a:p>
              <a:r>
                <a:rPr kumimoji="1" lang="en-US" altLang="zh-CN" sz="3200" b="1">
                  <a:solidFill>
                    <a:srgbClr val="FF0000"/>
                  </a:solidFill>
                  <a:latin typeface="Times New Roman" panose="02020603050405020304" charset="0"/>
                </a:rPr>
                <a:t>a</a:t>
              </a:r>
              <a:r>
                <a:rPr kumimoji="1" lang="en-US" altLang="zh-CN" sz="3200" b="1" baseline="-25000">
                  <a:solidFill>
                    <a:srgbClr val="FF0000"/>
                  </a:solidFill>
                  <a:latin typeface="Times New Roman" panose="02020603050405020304" charset="0"/>
                </a:rPr>
                <a:t>0</a:t>
              </a:r>
              <a:r>
                <a:rPr kumimoji="1" lang="en-US" altLang="zh-CN" sz="3200" b="1">
                  <a:solidFill>
                    <a:srgbClr val="FF0000"/>
                  </a:solidFill>
                  <a:latin typeface="Times New Roman" panose="02020603050405020304" charset="0"/>
                </a:rPr>
                <a:t>, a</a:t>
              </a:r>
              <a:r>
                <a:rPr kumimoji="1" lang="en-US" altLang="zh-CN" sz="3200" b="1" baseline="-25000">
                  <a:solidFill>
                    <a:srgbClr val="FF0000"/>
                  </a:solidFill>
                  <a:latin typeface="Times New Roman" panose="02020603050405020304" charset="0"/>
                </a:rPr>
                <a:t>1</a:t>
              </a:r>
              <a:r>
                <a:rPr kumimoji="1" lang="en-US" altLang="zh-CN" sz="3200" b="1">
                  <a:solidFill>
                    <a:srgbClr val="FF0000"/>
                  </a:solidFill>
                  <a:latin typeface="Times New Roman" panose="02020603050405020304" charset="0"/>
                </a:rPr>
                <a:t>, …, a</a:t>
              </a:r>
              <a:r>
                <a:rPr kumimoji="1" lang="en-US" altLang="zh-CN" sz="3200" b="1" baseline="-25000">
                  <a:solidFill>
                    <a:srgbClr val="FF0000"/>
                  </a:solidFill>
                  <a:latin typeface="Times New Roman" panose="02020603050405020304" charset="0"/>
                </a:rPr>
                <a:t>k-1</a:t>
              </a:r>
              <a:endParaRPr kumimoji="1" lang="en-US" altLang="zh-CN" sz="3200" b="1" baseline="-25000">
                <a:solidFill>
                  <a:srgbClr val="FF0000"/>
                </a:solidFill>
                <a:latin typeface="Times New Roman" panose="02020603050405020304" charset="0"/>
              </a:endParaRPr>
            </a:p>
          </p:txBody>
        </p:sp>
        <p:sp>
          <p:nvSpPr>
            <p:cNvPr id="13327" name="Text Box 15"/>
            <p:cNvSpPr txBox="1">
              <a:spLocks noChangeArrowheads="1"/>
            </p:cNvSpPr>
            <p:nvPr/>
          </p:nvSpPr>
          <p:spPr bwMode="auto">
            <a:xfrm>
              <a:off x="3264" y="3205"/>
              <a:ext cx="1663"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solidFill>
                    <a:srgbClr val="FF0000"/>
                  </a:solidFill>
                  <a:latin typeface="Times New Roman" panose="02020603050405020304" charset="0"/>
                </a:rPr>
                <a:t>k+1, …, n</a:t>
              </a:r>
              <a:r>
                <a:rPr kumimoji="1" lang="en-US" altLang="zh-CN" sz="3200" b="1" baseline="-25000" dirty="0">
                  <a:solidFill>
                    <a:srgbClr val="FF0000"/>
                  </a:solidFill>
                  <a:latin typeface="Times New Roman" panose="02020603050405020304" charset="0"/>
                </a:rPr>
                <a:t> </a:t>
              </a:r>
              <a:endParaRPr kumimoji="1" lang="en-US" altLang="zh-CN" sz="3200" dirty="0">
                <a:latin typeface="Times New Roman" panose="02020603050405020304" charset="0"/>
              </a:endParaRPr>
            </a:p>
            <a:p>
              <a:r>
                <a:rPr kumimoji="1" lang="en-US" altLang="zh-CN" sz="3200" dirty="0">
                  <a:latin typeface="Times New Roman" panose="02020603050405020304" charset="0"/>
                </a:rPr>
                <a:t> </a:t>
              </a:r>
              <a:r>
                <a:rPr kumimoji="1" lang="en-US" altLang="zh-CN" sz="3200" b="1" dirty="0" err="1">
                  <a:solidFill>
                    <a:srgbClr val="FF0000"/>
                  </a:solidFill>
                  <a:latin typeface="Times New Roman" panose="02020603050405020304" charset="0"/>
                </a:rPr>
                <a:t>a</a:t>
              </a:r>
              <a:r>
                <a:rPr kumimoji="1" lang="en-US" altLang="zh-CN" sz="3200" b="1" baseline="-25000" dirty="0" err="1">
                  <a:solidFill>
                    <a:srgbClr val="FF0000"/>
                  </a:solidFill>
                  <a:latin typeface="Times New Roman" panose="02020603050405020304" charset="0"/>
                </a:rPr>
                <a:t>k</a:t>
              </a:r>
              <a:r>
                <a:rPr kumimoji="1" lang="en-US" altLang="zh-CN" sz="3200" b="1" dirty="0">
                  <a:solidFill>
                    <a:srgbClr val="FF0000"/>
                  </a:solidFill>
                  <a:latin typeface="Times New Roman" panose="02020603050405020304" charset="0"/>
                </a:rPr>
                <a:t>, a</a:t>
              </a:r>
              <a:r>
                <a:rPr kumimoji="1" lang="en-US" altLang="zh-CN" sz="3200" b="1" baseline="-25000" dirty="0">
                  <a:solidFill>
                    <a:srgbClr val="FF0000"/>
                  </a:solidFill>
                  <a:latin typeface="Times New Roman" panose="02020603050405020304" charset="0"/>
                </a:rPr>
                <a:t>k+1</a:t>
              </a:r>
              <a:r>
                <a:rPr kumimoji="1" lang="en-US" altLang="zh-CN" sz="3200" b="1" dirty="0">
                  <a:solidFill>
                    <a:srgbClr val="FF0000"/>
                  </a:solidFill>
                  <a:latin typeface="Times New Roman" panose="02020603050405020304" charset="0"/>
                </a:rPr>
                <a:t>, …, a</a:t>
              </a:r>
              <a:r>
                <a:rPr kumimoji="1" lang="en-US" altLang="zh-CN" sz="3200" b="1" baseline="-25000" dirty="0">
                  <a:solidFill>
                    <a:srgbClr val="FF0000"/>
                  </a:solidFill>
                  <a:latin typeface="Times New Roman" panose="02020603050405020304" charset="0"/>
                </a:rPr>
                <a:t>n</a:t>
              </a:r>
              <a:endParaRPr kumimoji="1" lang="en-US" altLang="zh-CN" sz="3200" b="1" baseline="-25000" dirty="0">
                <a:solidFill>
                  <a:srgbClr val="FF0000"/>
                </a:solidFill>
                <a:latin typeface="Times New Roman" panose="02020603050405020304" charset="0"/>
              </a:endParaRPr>
            </a:p>
          </p:txBody>
        </p:sp>
      </p:grpSp>
    </p:spTree>
  </p:cSld>
  <p:clrMapOvr>
    <a:masterClrMapping/>
  </p:clrMapOvr>
  <p:transition>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5"/>
          <p:cNvSpPr>
            <a:spLocks noGrp="1"/>
          </p:cNvSpPr>
          <p:nvPr>
            <p:ph type="sldNum" sz="quarter" idx="12"/>
          </p:nvPr>
        </p:nvSpPr>
        <p:spPr/>
        <p:txBody>
          <a:bodyPr/>
          <a:lstStyle/>
          <a:p>
            <a:fld id="{22479E74-6086-4409-9E64-F82C39124C7C}" type="slidenum">
              <a:rPr lang="en-US" altLang="zh-CN"/>
            </a:fld>
            <a:endParaRPr lang="en-US" altLang="zh-CN"/>
          </a:p>
        </p:txBody>
      </p:sp>
      <p:sp>
        <p:nvSpPr>
          <p:cNvPr id="45058" name="Rectangle 2"/>
          <p:cNvSpPr>
            <a:spLocks noGrp="1" noChangeArrowheads="1"/>
          </p:cNvSpPr>
          <p:nvPr>
            <p:ph type="title"/>
          </p:nvPr>
        </p:nvSpPr>
        <p:spPr/>
        <p:txBody>
          <a:bodyPr/>
          <a:lstStyle/>
          <a:p>
            <a:endParaRPr lang="zh-CN" altLang="zh-CN"/>
          </a:p>
        </p:txBody>
      </p:sp>
      <p:sp>
        <p:nvSpPr>
          <p:cNvPr id="45059" name="Rectangle 3"/>
          <p:cNvSpPr>
            <a:spLocks noGrp="1" noChangeArrowheads="1"/>
          </p:cNvSpPr>
          <p:nvPr>
            <p:ph type="body" idx="1"/>
          </p:nvPr>
        </p:nvSpPr>
        <p:spPr/>
        <p:txBody>
          <a:bodyPr/>
          <a:lstStyle/>
          <a:p>
            <a:endParaRPr lang="zh-CN" altLang="zh-CN"/>
          </a:p>
        </p:txBody>
      </p:sp>
      <p:sp>
        <p:nvSpPr>
          <p:cNvPr id="45061" name="Oval 5"/>
          <p:cNvSpPr>
            <a:spLocks noChangeArrowheads="1"/>
          </p:cNvSpPr>
          <p:nvPr/>
        </p:nvSpPr>
        <p:spPr bwMode="auto">
          <a:xfrm>
            <a:off x="152400" y="1676400"/>
            <a:ext cx="8839200" cy="4953000"/>
          </a:xfrm>
          <a:prstGeom prst="ellipse">
            <a:avLst/>
          </a:prstGeom>
          <a:solidFill>
            <a:srgbClr val="FFFF99"/>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62" name="Oval 6"/>
          <p:cNvSpPr>
            <a:spLocks noChangeArrowheads="1"/>
          </p:cNvSpPr>
          <p:nvPr/>
        </p:nvSpPr>
        <p:spPr bwMode="auto">
          <a:xfrm>
            <a:off x="4800600" y="2362200"/>
            <a:ext cx="3962400" cy="3568700"/>
          </a:xfrm>
          <a:prstGeom prst="ellipse">
            <a:avLst/>
          </a:prstGeom>
          <a:solidFill>
            <a:srgbClr val="99CCFF"/>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63" name="Oval 7"/>
          <p:cNvSpPr>
            <a:spLocks noChangeArrowheads="1"/>
          </p:cNvSpPr>
          <p:nvPr/>
        </p:nvSpPr>
        <p:spPr bwMode="auto">
          <a:xfrm rot="360000">
            <a:off x="765175" y="2286000"/>
            <a:ext cx="3963988" cy="3746500"/>
          </a:xfrm>
          <a:prstGeom prst="ellipse">
            <a:avLst/>
          </a:prstGeom>
          <a:solidFill>
            <a:srgbClr val="FFCCFF"/>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nvGrpSpPr>
          <p:cNvPr id="45064" name="Group 8"/>
          <p:cNvGrpSpPr/>
          <p:nvPr/>
        </p:nvGrpSpPr>
        <p:grpSpPr bwMode="auto">
          <a:xfrm>
            <a:off x="763588" y="1828800"/>
            <a:ext cx="7453312" cy="3578225"/>
            <a:chOff x="529" y="1200"/>
            <a:chExt cx="4695" cy="2254"/>
          </a:xfrm>
        </p:grpSpPr>
        <p:sp>
          <p:nvSpPr>
            <p:cNvPr id="45065" name="Oval 9"/>
            <p:cNvSpPr>
              <a:spLocks noChangeArrowheads="1"/>
            </p:cNvSpPr>
            <p:nvPr/>
          </p:nvSpPr>
          <p:spPr bwMode="auto">
            <a:xfrm>
              <a:off x="2705" y="1200"/>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51</a:t>
              </a:r>
              <a:endParaRPr lang="en-US" altLang="zh-CN"/>
            </a:p>
          </p:txBody>
        </p:sp>
        <p:sp>
          <p:nvSpPr>
            <p:cNvPr id="45066" name="Oval 10"/>
            <p:cNvSpPr>
              <a:spLocks noChangeArrowheads="1"/>
            </p:cNvSpPr>
            <p:nvPr/>
          </p:nvSpPr>
          <p:spPr bwMode="auto">
            <a:xfrm>
              <a:off x="1509" y="1562"/>
              <a:ext cx="370" cy="312"/>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14</a:t>
              </a:r>
              <a:endParaRPr lang="en-US" altLang="zh-CN"/>
            </a:p>
          </p:txBody>
        </p:sp>
        <p:sp>
          <p:nvSpPr>
            <p:cNvPr id="45067" name="Oval 11"/>
            <p:cNvSpPr>
              <a:spLocks noChangeArrowheads="1"/>
            </p:cNvSpPr>
            <p:nvPr/>
          </p:nvSpPr>
          <p:spPr bwMode="auto">
            <a:xfrm>
              <a:off x="3823" y="1608"/>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72</a:t>
              </a:r>
              <a:endParaRPr lang="en-US" altLang="zh-CN"/>
            </a:p>
          </p:txBody>
        </p:sp>
        <p:sp>
          <p:nvSpPr>
            <p:cNvPr id="45068" name="Oval 12"/>
            <p:cNvSpPr>
              <a:spLocks noChangeArrowheads="1"/>
            </p:cNvSpPr>
            <p:nvPr/>
          </p:nvSpPr>
          <p:spPr bwMode="auto">
            <a:xfrm>
              <a:off x="773" y="2264"/>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06</a:t>
              </a:r>
              <a:endParaRPr lang="en-US" altLang="zh-CN"/>
            </a:p>
          </p:txBody>
        </p:sp>
        <p:sp>
          <p:nvSpPr>
            <p:cNvPr id="45069" name="Oval 13"/>
            <p:cNvSpPr>
              <a:spLocks noChangeArrowheads="1"/>
            </p:cNvSpPr>
            <p:nvPr/>
          </p:nvSpPr>
          <p:spPr bwMode="auto">
            <a:xfrm>
              <a:off x="2028" y="2288"/>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33</a:t>
              </a:r>
              <a:endParaRPr lang="en-US" altLang="zh-CN"/>
            </a:p>
          </p:txBody>
        </p:sp>
        <p:sp>
          <p:nvSpPr>
            <p:cNvPr id="45070" name="Oval 14"/>
            <p:cNvSpPr>
              <a:spLocks noChangeArrowheads="1"/>
            </p:cNvSpPr>
            <p:nvPr/>
          </p:nvSpPr>
          <p:spPr bwMode="auto">
            <a:xfrm>
              <a:off x="3285" y="2288"/>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53</a:t>
              </a:r>
              <a:endParaRPr lang="en-US" altLang="zh-CN"/>
            </a:p>
          </p:txBody>
        </p:sp>
        <p:sp>
          <p:nvSpPr>
            <p:cNvPr id="45071" name="Oval 15"/>
            <p:cNvSpPr>
              <a:spLocks noChangeArrowheads="1"/>
            </p:cNvSpPr>
            <p:nvPr/>
          </p:nvSpPr>
          <p:spPr bwMode="auto">
            <a:xfrm>
              <a:off x="4513" y="2288"/>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97</a:t>
              </a:r>
              <a:endParaRPr lang="en-US" altLang="zh-CN"/>
            </a:p>
          </p:txBody>
        </p:sp>
        <p:sp>
          <p:nvSpPr>
            <p:cNvPr id="45072" name="Oval 16"/>
            <p:cNvSpPr>
              <a:spLocks noChangeArrowheads="1"/>
            </p:cNvSpPr>
            <p:nvPr/>
          </p:nvSpPr>
          <p:spPr bwMode="auto">
            <a:xfrm>
              <a:off x="3533" y="2922"/>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64</a:t>
              </a:r>
              <a:endParaRPr lang="en-US" altLang="zh-CN"/>
            </a:p>
          </p:txBody>
        </p:sp>
        <p:sp>
          <p:nvSpPr>
            <p:cNvPr id="45073" name="Oval 17"/>
            <p:cNvSpPr>
              <a:spLocks noChangeArrowheads="1"/>
            </p:cNvSpPr>
            <p:nvPr/>
          </p:nvSpPr>
          <p:spPr bwMode="auto">
            <a:xfrm>
              <a:off x="1701" y="2915"/>
              <a:ext cx="370" cy="314"/>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25</a:t>
              </a:r>
              <a:endParaRPr lang="en-US" altLang="zh-CN"/>
            </a:p>
          </p:txBody>
        </p:sp>
        <p:sp>
          <p:nvSpPr>
            <p:cNvPr id="45074" name="Oval 18"/>
            <p:cNvSpPr>
              <a:spLocks noChangeArrowheads="1"/>
            </p:cNvSpPr>
            <p:nvPr/>
          </p:nvSpPr>
          <p:spPr bwMode="auto">
            <a:xfrm>
              <a:off x="2304" y="2909"/>
              <a:ext cx="370" cy="312"/>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43</a:t>
              </a:r>
              <a:endParaRPr lang="en-US" altLang="zh-CN"/>
            </a:p>
          </p:txBody>
        </p:sp>
        <p:sp>
          <p:nvSpPr>
            <p:cNvPr id="45075" name="Oval 19"/>
            <p:cNvSpPr>
              <a:spLocks noChangeArrowheads="1"/>
            </p:cNvSpPr>
            <p:nvPr/>
          </p:nvSpPr>
          <p:spPr bwMode="auto">
            <a:xfrm>
              <a:off x="1049" y="2914"/>
              <a:ext cx="370" cy="314"/>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13</a:t>
              </a:r>
              <a:endParaRPr lang="en-US" altLang="zh-CN"/>
            </a:p>
          </p:txBody>
        </p:sp>
        <p:cxnSp>
          <p:nvCxnSpPr>
            <p:cNvPr id="45076" name="AutoShape 20"/>
            <p:cNvCxnSpPr>
              <a:cxnSpLocks noChangeShapeType="1"/>
              <a:stCxn id="45065" idx="2"/>
              <a:endCxn id="45066" idx="7"/>
            </p:cNvCxnSpPr>
            <p:nvPr/>
          </p:nvCxnSpPr>
          <p:spPr bwMode="auto">
            <a:xfrm flipH="1">
              <a:off x="1819" y="1356"/>
              <a:ext cx="889" cy="253"/>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7" name="AutoShape 21"/>
            <p:cNvCxnSpPr>
              <a:cxnSpLocks noChangeShapeType="1"/>
              <a:stCxn id="45065" idx="6"/>
              <a:endCxn id="45067" idx="1"/>
            </p:cNvCxnSpPr>
            <p:nvPr/>
          </p:nvCxnSpPr>
          <p:spPr bwMode="auto">
            <a:xfrm>
              <a:off x="3072" y="1356"/>
              <a:ext cx="810" cy="298"/>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8" name="AutoShape 22"/>
            <p:cNvCxnSpPr>
              <a:cxnSpLocks noChangeShapeType="1"/>
              <a:stCxn id="45066" idx="3"/>
              <a:endCxn id="45068" idx="0"/>
            </p:cNvCxnSpPr>
            <p:nvPr/>
          </p:nvCxnSpPr>
          <p:spPr bwMode="auto">
            <a:xfrm flipH="1">
              <a:off x="957" y="1827"/>
              <a:ext cx="611" cy="440"/>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9" name="AutoShape 23"/>
            <p:cNvCxnSpPr>
              <a:cxnSpLocks noChangeShapeType="1"/>
              <a:stCxn id="45066" idx="5"/>
              <a:endCxn id="45069" idx="0"/>
            </p:cNvCxnSpPr>
            <p:nvPr/>
          </p:nvCxnSpPr>
          <p:spPr bwMode="auto">
            <a:xfrm>
              <a:off x="1819" y="1827"/>
              <a:ext cx="394" cy="464"/>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0" name="AutoShape 24"/>
            <p:cNvCxnSpPr>
              <a:cxnSpLocks noChangeShapeType="1"/>
              <a:stCxn id="45067" idx="3"/>
              <a:endCxn id="45070" idx="0"/>
            </p:cNvCxnSpPr>
            <p:nvPr/>
          </p:nvCxnSpPr>
          <p:spPr bwMode="auto">
            <a:xfrm flipH="1">
              <a:off x="3470" y="1873"/>
              <a:ext cx="412" cy="418"/>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1" name="AutoShape 25"/>
            <p:cNvCxnSpPr>
              <a:cxnSpLocks noChangeShapeType="1"/>
              <a:stCxn id="45067" idx="5"/>
              <a:endCxn id="45071" idx="0"/>
            </p:cNvCxnSpPr>
            <p:nvPr/>
          </p:nvCxnSpPr>
          <p:spPr bwMode="auto">
            <a:xfrm>
              <a:off x="4133" y="1873"/>
              <a:ext cx="565" cy="418"/>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82" name="Oval 26"/>
            <p:cNvSpPr>
              <a:spLocks noChangeArrowheads="1"/>
            </p:cNvSpPr>
            <p:nvPr/>
          </p:nvSpPr>
          <p:spPr bwMode="auto">
            <a:xfrm>
              <a:off x="4835" y="2914"/>
              <a:ext cx="370" cy="314"/>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99</a:t>
              </a:r>
              <a:endParaRPr lang="en-US" altLang="zh-CN"/>
            </a:p>
          </p:txBody>
        </p:sp>
        <p:sp>
          <p:nvSpPr>
            <p:cNvPr id="45083" name="Oval 27"/>
            <p:cNvSpPr>
              <a:spLocks noChangeArrowheads="1"/>
            </p:cNvSpPr>
            <p:nvPr/>
          </p:nvSpPr>
          <p:spPr bwMode="auto">
            <a:xfrm>
              <a:off x="4223" y="2922"/>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84</a:t>
              </a:r>
              <a:endParaRPr lang="en-US" altLang="zh-CN"/>
            </a:p>
          </p:txBody>
        </p:sp>
        <p:cxnSp>
          <p:nvCxnSpPr>
            <p:cNvPr id="45084" name="AutoShape 28"/>
            <p:cNvCxnSpPr>
              <a:cxnSpLocks noChangeShapeType="1"/>
              <a:stCxn id="45068" idx="5"/>
              <a:endCxn id="45075" idx="0"/>
            </p:cNvCxnSpPr>
            <p:nvPr/>
          </p:nvCxnSpPr>
          <p:spPr bwMode="auto">
            <a:xfrm>
              <a:off x="1083" y="2529"/>
              <a:ext cx="151" cy="389"/>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5" name="AutoShape 29"/>
            <p:cNvCxnSpPr>
              <a:cxnSpLocks noChangeShapeType="1"/>
              <a:stCxn id="45069" idx="3"/>
              <a:endCxn id="45073" idx="0"/>
            </p:cNvCxnSpPr>
            <p:nvPr/>
          </p:nvCxnSpPr>
          <p:spPr bwMode="auto">
            <a:xfrm flipH="1">
              <a:off x="1885" y="2553"/>
              <a:ext cx="203" cy="366"/>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6" name="AutoShape 30"/>
            <p:cNvCxnSpPr>
              <a:cxnSpLocks noChangeShapeType="1"/>
              <a:stCxn id="45069" idx="5"/>
              <a:endCxn id="45074" idx="0"/>
            </p:cNvCxnSpPr>
            <p:nvPr/>
          </p:nvCxnSpPr>
          <p:spPr bwMode="auto">
            <a:xfrm>
              <a:off x="2339" y="2553"/>
              <a:ext cx="150" cy="360"/>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7" name="AutoShape 31"/>
            <p:cNvCxnSpPr>
              <a:cxnSpLocks noChangeShapeType="1"/>
              <a:stCxn id="45070" idx="5"/>
              <a:endCxn id="45072" idx="0"/>
            </p:cNvCxnSpPr>
            <p:nvPr/>
          </p:nvCxnSpPr>
          <p:spPr bwMode="auto">
            <a:xfrm>
              <a:off x="3595" y="2553"/>
              <a:ext cx="123" cy="373"/>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8" name="AutoShape 32"/>
            <p:cNvCxnSpPr>
              <a:cxnSpLocks noChangeShapeType="1"/>
              <a:stCxn id="45071" idx="3"/>
              <a:endCxn id="45083" idx="0"/>
            </p:cNvCxnSpPr>
            <p:nvPr/>
          </p:nvCxnSpPr>
          <p:spPr bwMode="auto">
            <a:xfrm flipH="1">
              <a:off x="4408" y="2553"/>
              <a:ext cx="164" cy="373"/>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9" name="AutoShape 33"/>
            <p:cNvCxnSpPr>
              <a:cxnSpLocks noChangeShapeType="1"/>
              <a:stCxn id="45071" idx="5"/>
              <a:endCxn id="45082" idx="0"/>
            </p:cNvCxnSpPr>
            <p:nvPr/>
          </p:nvCxnSpPr>
          <p:spPr bwMode="auto">
            <a:xfrm>
              <a:off x="4823" y="2553"/>
              <a:ext cx="197" cy="365"/>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90" name="Oval 34"/>
            <p:cNvSpPr>
              <a:spLocks noChangeArrowheads="1"/>
            </p:cNvSpPr>
            <p:nvPr/>
          </p:nvSpPr>
          <p:spPr bwMode="auto">
            <a:xfrm>
              <a:off x="3132" y="2925"/>
              <a:ext cx="61" cy="59"/>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cxnSp>
          <p:nvCxnSpPr>
            <p:cNvPr id="45091" name="AutoShape 35"/>
            <p:cNvCxnSpPr>
              <a:cxnSpLocks noChangeShapeType="1"/>
              <a:stCxn id="45068" idx="3"/>
              <a:endCxn id="45093" idx="7"/>
            </p:cNvCxnSpPr>
            <p:nvPr/>
          </p:nvCxnSpPr>
          <p:spPr bwMode="auto">
            <a:xfrm flipH="1">
              <a:off x="581" y="2529"/>
              <a:ext cx="251" cy="396"/>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92" name="AutoShape 36"/>
            <p:cNvCxnSpPr>
              <a:cxnSpLocks noChangeShapeType="1"/>
              <a:stCxn id="45070" idx="3"/>
              <a:endCxn id="45090" idx="7"/>
            </p:cNvCxnSpPr>
            <p:nvPr/>
          </p:nvCxnSpPr>
          <p:spPr bwMode="auto">
            <a:xfrm flipH="1">
              <a:off x="3184" y="2553"/>
              <a:ext cx="160" cy="380"/>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93" name="Oval 37"/>
            <p:cNvSpPr>
              <a:spLocks noChangeArrowheads="1"/>
            </p:cNvSpPr>
            <p:nvPr/>
          </p:nvSpPr>
          <p:spPr bwMode="auto">
            <a:xfrm>
              <a:off x="529" y="2916"/>
              <a:ext cx="60" cy="60"/>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5094" name="Oval 38"/>
            <p:cNvSpPr>
              <a:spLocks noChangeArrowheads="1"/>
            </p:cNvSpPr>
            <p:nvPr/>
          </p:nvSpPr>
          <p:spPr bwMode="auto">
            <a:xfrm>
              <a:off x="3771" y="3384"/>
              <a:ext cx="60" cy="59"/>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5095" name="Line 39"/>
            <p:cNvSpPr>
              <a:spLocks noChangeShapeType="1"/>
            </p:cNvSpPr>
            <p:nvPr/>
          </p:nvSpPr>
          <p:spPr bwMode="auto">
            <a:xfrm flipH="1">
              <a:off x="3515" y="3220"/>
              <a:ext cx="141" cy="223"/>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96" name="Line 40"/>
            <p:cNvSpPr>
              <a:spLocks noChangeShapeType="1"/>
            </p:cNvSpPr>
            <p:nvPr/>
          </p:nvSpPr>
          <p:spPr bwMode="auto">
            <a:xfrm>
              <a:off x="3771" y="3214"/>
              <a:ext cx="132" cy="232"/>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97" name="Line 41"/>
            <p:cNvSpPr>
              <a:spLocks noChangeShapeType="1"/>
            </p:cNvSpPr>
            <p:nvPr/>
          </p:nvSpPr>
          <p:spPr bwMode="auto">
            <a:xfrm flipH="1">
              <a:off x="4207" y="3227"/>
              <a:ext cx="141" cy="224"/>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98" name="Line 42"/>
            <p:cNvSpPr>
              <a:spLocks noChangeShapeType="1"/>
            </p:cNvSpPr>
            <p:nvPr/>
          </p:nvSpPr>
          <p:spPr bwMode="auto">
            <a:xfrm>
              <a:off x="4463" y="3221"/>
              <a:ext cx="132" cy="233"/>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99" name="Line 43"/>
            <p:cNvSpPr>
              <a:spLocks noChangeShapeType="1"/>
            </p:cNvSpPr>
            <p:nvPr/>
          </p:nvSpPr>
          <p:spPr bwMode="auto">
            <a:xfrm flipH="1">
              <a:off x="2282" y="3220"/>
              <a:ext cx="141" cy="223"/>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100" name="Line 44"/>
            <p:cNvSpPr>
              <a:spLocks noChangeShapeType="1"/>
            </p:cNvSpPr>
            <p:nvPr/>
          </p:nvSpPr>
          <p:spPr bwMode="auto">
            <a:xfrm>
              <a:off x="2538" y="3214"/>
              <a:ext cx="132" cy="232"/>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101" name="Line 45"/>
            <p:cNvSpPr>
              <a:spLocks noChangeShapeType="1"/>
            </p:cNvSpPr>
            <p:nvPr/>
          </p:nvSpPr>
          <p:spPr bwMode="auto">
            <a:xfrm flipH="1">
              <a:off x="1669" y="3217"/>
              <a:ext cx="141" cy="224"/>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102" name="Line 46"/>
            <p:cNvSpPr>
              <a:spLocks noChangeShapeType="1"/>
            </p:cNvSpPr>
            <p:nvPr/>
          </p:nvSpPr>
          <p:spPr bwMode="auto">
            <a:xfrm>
              <a:off x="1925" y="3211"/>
              <a:ext cx="132" cy="232"/>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103" name="Line 47"/>
            <p:cNvSpPr>
              <a:spLocks noChangeShapeType="1"/>
            </p:cNvSpPr>
            <p:nvPr/>
          </p:nvSpPr>
          <p:spPr bwMode="auto">
            <a:xfrm flipH="1">
              <a:off x="4836" y="3217"/>
              <a:ext cx="140" cy="224"/>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104" name="Line 48"/>
            <p:cNvSpPr>
              <a:spLocks noChangeShapeType="1"/>
            </p:cNvSpPr>
            <p:nvPr/>
          </p:nvSpPr>
          <p:spPr bwMode="auto">
            <a:xfrm>
              <a:off x="5092" y="3211"/>
              <a:ext cx="132" cy="232"/>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105" name="Line 49"/>
            <p:cNvSpPr>
              <a:spLocks noChangeShapeType="1"/>
            </p:cNvSpPr>
            <p:nvPr/>
          </p:nvSpPr>
          <p:spPr bwMode="auto">
            <a:xfrm flipH="1">
              <a:off x="1014" y="3217"/>
              <a:ext cx="141" cy="224"/>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106" name="Line 50"/>
            <p:cNvSpPr>
              <a:spLocks noChangeShapeType="1"/>
            </p:cNvSpPr>
            <p:nvPr/>
          </p:nvSpPr>
          <p:spPr bwMode="auto">
            <a:xfrm>
              <a:off x="1270" y="3211"/>
              <a:ext cx="132" cy="232"/>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5"/>
          <p:cNvSpPr>
            <a:spLocks noGrp="1"/>
          </p:cNvSpPr>
          <p:nvPr>
            <p:ph type="sldNum" sz="quarter" idx="12"/>
          </p:nvPr>
        </p:nvSpPr>
        <p:spPr/>
        <p:txBody>
          <a:bodyPr/>
          <a:lstStyle/>
          <a:p>
            <a:fld id="{2825C8FF-1D75-4132-93C7-0AA411A8FD73}" type="slidenum">
              <a:rPr lang="en-US" altLang="zh-CN"/>
            </a:fld>
            <a:endParaRPr lang="en-US" altLang="zh-CN"/>
          </a:p>
        </p:txBody>
      </p:sp>
      <p:sp>
        <p:nvSpPr>
          <p:cNvPr id="46129" name="Oval 49"/>
          <p:cNvSpPr>
            <a:spLocks noChangeArrowheads="1"/>
          </p:cNvSpPr>
          <p:nvPr/>
        </p:nvSpPr>
        <p:spPr bwMode="auto">
          <a:xfrm rot="20400000">
            <a:off x="4454525" y="2071688"/>
            <a:ext cx="3886200" cy="4267200"/>
          </a:xfrm>
          <a:prstGeom prst="ellipse">
            <a:avLst/>
          </a:prstGeom>
          <a:solidFill>
            <a:srgbClr val="FFFF99"/>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082" name="Rectangle 2"/>
          <p:cNvSpPr>
            <a:spLocks noGrp="1" noChangeArrowheads="1"/>
          </p:cNvSpPr>
          <p:nvPr>
            <p:ph type="title"/>
          </p:nvPr>
        </p:nvSpPr>
        <p:spPr/>
        <p:txBody>
          <a:bodyPr/>
          <a:lstStyle/>
          <a:p>
            <a:endParaRPr lang="zh-CN" altLang="zh-CN"/>
          </a:p>
        </p:txBody>
      </p:sp>
      <p:sp>
        <p:nvSpPr>
          <p:cNvPr id="46083" name="Rectangle 3"/>
          <p:cNvSpPr>
            <a:spLocks noGrp="1" noChangeArrowheads="1"/>
          </p:cNvSpPr>
          <p:nvPr>
            <p:ph type="body" idx="1"/>
          </p:nvPr>
        </p:nvSpPr>
        <p:spPr/>
        <p:txBody>
          <a:bodyPr/>
          <a:lstStyle/>
          <a:p>
            <a:endParaRPr lang="zh-CN" altLang="zh-CN"/>
          </a:p>
        </p:txBody>
      </p:sp>
      <p:sp>
        <p:nvSpPr>
          <p:cNvPr id="46084" name="Oval 4"/>
          <p:cNvSpPr>
            <a:spLocks noChangeArrowheads="1"/>
          </p:cNvSpPr>
          <p:nvPr/>
        </p:nvSpPr>
        <p:spPr bwMode="auto">
          <a:xfrm rot="1200000">
            <a:off x="6280150" y="3281363"/>
            <a:ext cx="1914525" cy="2778125"/>
          </a:xfrm>
          <a:prstGeom prst="ellipse">
            <a:avLst/>
          </a:prstGeom>
          <a:solidFill>
            <a:srgbClr val="99CCFF"/>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085" name="Oval 5"/>
          <p:cNvSpPr>
            <a:spLocks noChangeArrowheads="1"/>
          </p:cNvSpPr>
          <p:nvPr/>
        </p:nvSpPr>
        <p:spPr bwMode="auto">
          <a:xfrm rot="20400000">
            <a:off x="4648200" y="3352800"/>
            <a:ext cx="1452563" cy="2351088"/>
          </a:xfrm>
          <a:prstGeom prst="ellipse">
            <a:avLst/>
          </a:prstGeom>
          <a:solidFill>
            <a:srgbClr val="FFCCFF"/>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nvGrpSpPr>
          <p:cNvPr id="46086" name="Group 6"/>
          <p:cNvGrpSpPr/>
          <p:nvPr/>
        </p:nvGrpSpPr>
        <p:grpSpPr bwMode="auto">
          <a:xfrm>
            <a:off x="493713" y="1766888"/>
            <a:ext cx="7453312" cy="3578225"/>
            <a:chOff x="529" y="1200"/>
            <a:chExt cx="4695" cy="2254"/>
          </a:xfrm>
        </p:grpSpPr>
        <p:sp>
          <p:nvSpPr>
            <p:cNvPr id="46087" name="Oval 7"/>
            <p:cNvSpPr>
              <a:spLocks noChangeArrowheads="1"/>
            </p:cNvSpPr>
            <p:nvPr/>
          </p:nvSpPr>
          <p:spPr bwMode="auto">
            <a:xfrm>
              <a:off x="2705" y="1200"/>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51</a:t>
              </a:r>
              <a:endParaRPr lang="en-US" altLang="zh-CN"/>
            </a:p>
          </p:txBody>
        </p:sp>
        <p:sp>
          <p:nvSpPr>
            <p:cNvPr id="46088" name="Oval 8"/>
            <p:cNvSpPr>
              <a:spLocks noChangeArrowheads="1"/>
            </p:cNvSpPr>
            <p:nvPr/>
          </p:nvSpPr>
          <p:spPr bwMode="auto">
            <a:xfrm>
              <a:off x="1509" y="1562"/>
              <a:ext cx="370" cy="312"/>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14</a:t>
              </a:r>
              <a:endParaRPr lang="en-US" altLang="zh-CN"/>
            </a:p>
          </p:txBody>
        </p:sp>
        <p:sp>
          <p:nvSpPr>
            <p:cNvPr id="46089" name="Oval 9"/>
            <p:cNvSpPr>
              <a:spLocks noChangeArrowheads="1"/>
            </p:cNvSpPr>
            <p:nvPr/>
          </p:nvSpPr>
          <p:spPr bwMode="auto">
            <a:xfrm>
              <a:off x="3823" y="1608"/>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72</a:t>
              </a:r>
              <a:endParaRPr lang="en-US" altLang="zh-CN"/>
            </a:p>
          </p:txBody>
        </p:sp>
        <p:sp>
          <p:nvSpPr>
            <p:cNvPr id="46090" name="Oval 10"/>
            <p:cNvSpPr>
              <a:spLocks noChangeArrowheads="1"/>
            </p:cNvSpPr>
            <p:nvPr/>
          </p:nvSpPr>
          <p:spPr bwMode="auto">
            <a:xfrm>
              <a:off x="773" y="2264"/>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06</a:t>
              </a:r>
              <a:endParaRPr lang="en-US" altLang="zh-CN"/>
            </a:p>
          </p:txBody>
        </p:sp>
        <p:sp>
          <p:nvSpPr>
            <p:cNvPr id="46091" name="Oval 11"/>
            <p:cNvSpPr>
              <a:spLocks noChangeArrowheads="1"/>
            </p:cNvSpPr>
            <p:nvPr/>
          </p:nvSpPr>
          <p:spPr bwMode="auto">
            <a:xfrm>
              <a:off x="2028" y="2288"/>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33</a:t>
              </a:r>
              <a:endParaRPr lang="en-US" altLang="zh-CN"/>
            </a:p>
          </p:txBody>
        </p:sp>
        <p:sp>
          <p:nvSpPr>
            <p:cNvPr id="46092" name="Oval 12"/>
            <p:cNvSpPr>
              <a:spLocks noChangeArrowheads="1"/>
            </p:cNvSpPr>
            <p:nvPr/>
          </p:nvSpPr>
          <p:spPr bwMode="auto">
            <a:xfrm>
              <a:off x="3285" y="2288"/>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53</a:t>
              </a:r>
              <a:endParaRPr lang="en-US" altLang="zh-CN"/>
            </a:p>
          </p:txBody>
        </p:sp>
        <p:sp>
          <p:nvSpPr>
            <p:cNvPr id="46093" name="Oval 13"/>
            <p:cNvSpPr>
              <a:spLocks noChangeArrowheads="1"/>
            </p:cNvSpPr>
            <p:nvPr/>
          </p:nvSpPr>
          <p:spPr bwMode="auto">
            <a:xfrm>
              <a:off x="4513" y="2288"/>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97</a:t>
              </a:r>
              <a:endParaRPr lang="en-US" altLang="zh-CN"/>
            </a:p>
          </p:txBody>
        </p:sp>
        <p:sp>
          <p:nvSpPr>
            <p:cNvPr id="46094" name="Oval 14"/>
            <p:cNvSpPr>
              <a:spLocks noChangeArrowheads="1"/>
            </p:cNvSpPr>
            <p:nvPr/>
          </p:nvSpPr>
          <p:spPr bwMode="auto">
            <a:xfrm>
              <a:off x="3533" y="2922"/>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64</a:t>
              </a:r>
              <a:endParaRPr lang="en-US" altLang="zh-CN"/>
            </a:p>
          </p:txBody>
        </p:sp>
        <p:sp>
          <p:nvSpPr>
            <p:cNvPr id="46095" name="Oval 15"/>
            <p:cNvSpPr>
              <a:spLocks noChangeArrowheads="1"/>
            </p:cNvSpPr>
            <p:nvPr/>
          </p:nvSpPr>
          <p:spPr bwMode="auto">
            <a:xfrm>
              <a:off x="1701" y="2915"/>
              <a:ext cx="370" cy="314"/>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25</a:t>
              </a:r>
              <a:endParaRPr lang="en-US" altLang="zh-CN"/>
            </a:p>
          </p:txBody>
        </p:sp>
        <p:sp>
          <p:nvSpPr>
            <p:cNvPr id="46096" name="Oval 16"/>
            <p:cNvSpPr>
              <a:spLocks noChangeArrowheads="1"/>
            </p:cNvSpPr>
            <p:nvPr/>
          </p:nvSpPr>
          <p:spPr bwMode="auto">
            <a:xfrm>
              <a:off x="2304" y="2909"/>
              <a:ext cx="370" cy="312"/>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43</a:t>
              </a:r>
              <a:endParaRPr lang="en-US" altLang="zh-CN"/>
            </a:p>
          </p:txBody>
        </p:sp>
        <p:sp>
          <p:nvSpPr>
            <p:cNvPr id="46097" name="Oval 17"/>
            <p:cNvSpPr>
              <a:spLocks noChangeArrowheads="1"/>
            </p:cNvSpPr>
            <p:nvPr/>
          </p:nvSpPr>
          <p:spPr bwMode="auto">
            <a:xfrm>
              <a:off x="1049" y="2914"/>
              <a:ext cx="370" cy="314"/>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13</a:t>
              </a:r>
              <a:endParaRPr lang="en-US" altLang="zh-CN"/>
            </a:p>
          </p:txBody>
        </p:sp>
        <p:cxnSp>
          <p:nvCxnSpPr>
            <p:cNvPr id="46098" name="AutoShape 18"/>
            <p:cNvCxnSpPr>
              <a:cxnSpLocks noChangeShapeType="1"/>
              <a:stCxn id="46087" idx="2"/>
              <a:endCxn id="46088" idx="7"/>
            </p:cNvCxnSpPr>
            <p:nvPr/>
          </p:nvCxnSpPr>
          <p:spPr bwMode="auto">
            <a:xfrm flipH="1">
              <a:off x="1819" y="1356"/>
              <a:ext cx="889" cy="253"/>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099" name="AutoShape 19"/>
            <p:cNvCxnSpPr>
              <a:cxnSpLocks noChangeShapeType="1"/>
              <a:stCxn id="46087" idx="6"/>
              <a:endCxn id="46089" idx="1"/>
            </p:cNvCxnSpPr>
            <p:nvPr/>
          </p:nvCxnSpPr>
          <p:spPr bwMode="auto">
            <a:xfrm>
              <a:off x="3072" y="1356"/>
              <a:ext cx="810" cy="298"/>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100" name="AutoShape 20"/>
            <p:cNvCxnSpPr>
              <a:cxnSpLocks noChangeShapeType="1"/>
              <a:stCxn id="46088" idx="3"/>
              <a:endCxn id="46090" idx="0"/>
            </p:cNvCxnSpPr>
            <p:nvPr/>
          </p:nvCxnSpPr>
          <p:spPr bwMode="auto">
            <a:xfrm flipH="1">
              <a:off x="957" y="1827"/>
              <a:ext cx="611" cy="440"/>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101" name="AutoShape 21"/>
            <p:cNvCxnSpPr>
              <a:cxnSpLocks noChangeShapeType="1"/>
              <a:stCxn id="46088" idx="5"/>
              <a:endCxn id="46091" idx="0"/>
            </p:cNvCxnSpPr>
            <p:nvPr/>
          </p:nvCxnSpPr>
          <p:spPr bwMode="auto">
            <a:xfrm>
              <a:off x="1819" y="1827"/>
              <a:ext cx="394" cy="464"/>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102" name="AutoShape 22"/>
            <p:cNvCxnSpPr>
              <a:cxnSpLocks noChangeShapeType="1"/>
              <a:stCxn id="46089" idx="3"/>
              <a:endCxn id="46092" idx="0"/>
            </p:cNvCxnSpPr>
            <p:nvPr/>
          </p:nvCxnSpPr>
          <p:spPr bwMode="auto">
            <a:xfrm flipH="1">
              <a:off x="3470" y="1873"/>
              <a:ext cx="412" cy="418"/>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103" name="AutoShape 23"/>
            <p:cNvCxnSpPr>
              <a:cxnSpLocks noChangeShapeType="1"/>
              <a:stCxn id="46089" idx="5"/>
              <a:endCxn id="46093" idx="0"/>
            </p:cNvCxnSpPr>
            <p:nvPr/>
          </p:nvCxnSpPr>
          <p:spPr bwMode="auto">
            <a:xfrm>
              <a:off x="4133" y="1873"/>
              <a:ext cx="565" cy="418"/>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104" name="Oval 24"/>
            <p:cNvSpPr>
              <a:spLocks noChangeArrowheads="1"/>
            </p:cNvSpPr>
            <p:nvPr/>
          </p:nvSpPr>
          <p:spPr bwMode="auto">
            <a:xfrm>
              <a:off x="4835" y="2914"/>
              <a:ext cx="370" cy="314"/>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99</a:t>
              </a:r>
              <a:endParaRPr lang="en-US" altLang="zh-CN"/>
            </a:p>
          </p:txBody>
        </p:sp>
        <p:sp>
          <p:nvSpPr>
            <p:cNvPr id="46105" name="Oval 25"/>
            <p:cNvSpPr>
              <a:spLocks noChangeArrowheads="1"/>
            </p:cNvSpPr>
            <p:nvPr/>
          </p:nvSpPr>
          <p:spPr bwMode="auto">
            <a:xfrm>
              <a:off x="4223" y="2922"/>
              <a:ext cx="370" cy="313"/>
            </a:xfrm>
            <a:prstGeom prst="ellipse">
              <a:avLst/>
            </a:prstGeom>
            <a:solidFill>
              <a:srgbClr val="C0C0C0"/>
            </a:solidFill>
            <a:ln w="158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lang="en-US" altLang="zh-CN" b="1">
                  <a:latin typeface="Courier New" panose="02070309020205020404" pitchFamily="49" charset="0"/>
                </a:rPr>
                <a:t>84</a:t>
              </a:r>
              <a:endParaRPr lang="en-US" altLang="zh-CN"/>
            </a:p>
          </p:txBody>
        </p:sp>
        <p:cxnSp>
          <p:nvCxnSpPr>
            <p:cNvPr id="46106" name="AutoShape 26"/>
            <p:cNvCxnSpPr>
              <a:cxnSpLocks noChangeShapeType="1"/>
              <a:stCxn id="46090" idx="5"/>
              <a:endCxn id="46097" idx="0"/>
            </p:cNvCxnSpPr>
            <p:nvPr/>
          </p:nvCxnSpPr>
          <p:spPr bwMode="auto">
            <a:xfrm>
              <a:off x="1083" y="2529"/>
              <a:ext cx="151" cy="389"/>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107" name="AutoShape 27"/>
            <p:cNvCxnSpPr>
              <a:cxnSpLocks noChangeShapeType="1"/>
              <a:stCxn id="46091" idx="3"/>
              <a:endCxn id="46095" idx="0"/>
            </p:cNvCxnSpPr>
            <p:nvPr/>
          </p:nvCxnSpPr>
          <p:spPr bwMode="auto">
            <a:xfrm flipH="1">
              <a:off x="1885" y="2553"/>
              <a:ext cx="203" cy="366"/>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108" name="AutoShape 28"/>
            <p:cNvCxnSpPr>
              <a:cxnSpLocks noChangeShapeType="1"/>
              <a:stCxn id="46091" idx="5"/>
              <a:endCxn id="46096" idx="0"/>
            </p:cNvCxnSpPr>
            <p:nvPr/>
          </p:nvCxnSpPr>
          <p:spPr bwMode="auto">
            <a:xfrm>
              <a:off x="2339" y="2553"/>
              <a:ext cx="150" cy="360"/>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109" name="AutoShape 29"/>
            <p:cNvCxnSpPr>
              <a:cxnSpLocks noChangeShapeType="1"/>
              <a:stCxn id="46092" idx="5"/>
              <a:endCxn id="46094" idx="0"/>
            </p:cNvCxnSpPr>
            <p:nvPr/>
          </p:nvCxnSpPr>
          <p:spPr bwMode="auto">
            <a:xfrm>
              <a:off x="3595" y="2553"/>
              <a:ext cx="123" cy="373"/>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110" name="AutoShape 30"/>
            <p:cNvCxnSpPr>
              <a:cxnSpLocks noChangeShapeType="1"/>
              <a:stCxn id="46093" idx="3"/>
              <a:endCxn id="46105" idx="0"/>
            </p:cNvCxnSpPr>
            <p:nvPr/>
          </p:nvCxnSpPr>
          <p:spPr bwMode="auto">
            <a:xfrm flipH="1">
              <a:off x="4408" y="2553"/>
              <a:ext cx="164" cy="373"/>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111" name="AutoShape 31"/>
            <p:cNvCxnSpPr>
              <a:cxnSpLocks noChangeShapeType="1"/>
              <a:stCxn id="46093" idx="5"/>
              <a:endCxn id="46104" idx="0"/>
            </p:cNvCxnSpPr>
            <p:nvPr/>
          </p:nvCxnSpPr>
          <p:spPr bwMode="auto">
            <a:xfrm>
              <a:off x="4823" y="2553"/>
              <a:ext cx="197" cy="365"/>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112" name="Oval 32"/>
            <p:cNvSpPr>
              <a:spLocks noChangeArrowheads="1"/>
            </p:cNvSpPr>
            <p:nvPr/>
          </p:nvSpPr>
          <p:spPr bwMode="auto">
            <a:xfrm>
              <a:off x="3132" y="2925"/>
              <a:ext cx="61" cy="59"/>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cxnSp>
          <p:nvCxnSpPr>
            <p:cNvPr id="46113" name="AutoShape 33"/>
            <p:cNvCxnSpPr>
              <a:cxnSpLocks noChangeShapeType="1"/>
              <a:stCxn id="46090" idx="3"/>
              <a:endCxn id="46115" idx="7"/>
            </p:cNvCxnSpPr>
            <p:nvPr/>
          </p:nvCxnSpPr>
          <p:spPr bwMode="auto">
            <a:xfrm flipH="1">
              <a:off x="581" y="2529"/>
              <a:ext cx="251" cy="396"/>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114" name="AutoShape 34"/>
            <p:cNvCxnSpPr>
              <a:cxnSpLocks noChangeShapeType="1"/>
              <a:stCxn id="46092" idx="3"/>
              <a:endCxn id="46112" idx="7"/>
            </p:cNvCxnSpPr>
            <p:nvPr/>
          </p:nvCxnSpPr>
          <p:spPr bwMode="auto">
            <a:xfrm flipH="1">
              <a:off x="3184" y="2553"/>
              <a:ext cx="160" cy="380"/>
            </a:xfrm>
            <a:prstGeom prst="straightConnector1">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115" name="Oval 35"/>
            <p:cNvSpPr>
              <a:spLocks noChangeArrowheads="1"/>
            </p:cNvSpPr>
            <p:nvPr/>
          </p:nvSpPr>
          <p:spPr bwMode="auto">
            <a:xfrm>
              <a:off x="529" y="2916"/>
              <a:ext cx="60" cy="60"/>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6116" name="Oval 36"/>
            <p:cNvSpPr>
              <a:spLocks noChangeArrowheads="1"/>
            </p:cNvSpPr>
            <p:nvPr/>
          </p:nvSpPr>
          <p:spPr bwMode="auto">
            <a:xfrm>
              <a:off x="3771" y="3384"/>
              <a:ext cx="60" cy="59"/>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6117" name="Line 37"/>
            <p:cNvSpPr>
              <a:spLocks noChangeShapeType="1"/>
            </p:cNvSpPr>
            <p:nvPr/>
          </p:nvSpPr>
          <p:spPr bwMode="auto">
            <a:xfrm flipH="1">
              <a:off x="3515" y="3220"/>
              <a:ext cx="141" cy="223"/>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18" name="Line 38"/>
            <p:cNvSpPr>
              <a:spLocks noChangeShapeType="1"/>
            </p:cNvSpPr>
            <p:nvPr/>
          </p:nvSpPr>
          <p:spPr bwMode="auto">
            <a:xfrm>
              <a:off x="3771" y="3214"/>
              <a:ext cx="132" cy="232"/>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19" name="Line 39"/>
            <p:cNvSpPr>
              <a:spLocks noChangeShapeType="1"/>
            </p:cNvSpPr>
            <p:nvPr/>
          </p:nvSpPr>
          <p:spPr bwMode="auto">
            <a:xfrm flipH="1">
              <a:off x="4207" y="3227"/>
              <a:ext cx="141" cy="224"/>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20" name="Line 40"/>
            <p:cNvSpPr>
              <a:spLocks noChangeShapeType="1"/>
            </p:cNvSpPr>
            <p:nvPr/>
          </p:nvSpPr>
          <p:spPr bwMode="auto">
            <a:xfrm>
              <a:off x="4463" y="3221"/>
              <a:ext cx="132" cy="233"/>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21" name="Line 41"/>
            <p:cNvSpPr>
              <a:spLocks noChangeShapeType="1"/>
            </p:cNvSpPr>
            <p:nvPr/>
          </p:nvSpPr>
          <p:spPr bwMode="auto">
            <a:xfrm flipH="1">
              <a:off x="2282" y="3220"/>
              <a:ext cx="141" cy="223"/>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22" name="Line 42"/>
            <p:cNvSpPr>
              <a:spLocks noChangeShapeType="1"/>
            </p:cNvSpPr>
            <p:nvPr/>
          </p:nvSpPr>
          <p:spPr bwMode="auto">
            <a:xfrm>
              <a:off x="2538" y="3214"/>
              <a:ext cx="132" cy="232"/>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23" name="Line 43"/>
            <p:cNvSpPr>
              <a:spLocks noChangeShapeType="1"/>
            </p:cNvSpPr>
            <p:nvPr/>
          </p:nvSpPr>
          <p:spPr bwMode="auto">
            <a:xfrm flipH="1">
              <a:off x="1669" y="3217"/>
              <a:ext cx="141" cy="224"/>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24" name="Line 44"/>
            <p:cNvSpPr>
              <a:spLocks noChangeShapeType="1"/>
            </p:cNvSpPr>
            <p:nvPr/>
          </p:nvSpPr>
          <p:spPr bwMode="auto">
            <a:xfrm>
              <a:off x="1925" y="3211"/>
              <a:ext cx="132" cy="232"/>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25" name="Line 45"/>
            <p:cNvSpPr>
              <a:spLocks noChangeShapeType="1"/>
            </p:cNvSpPr>
            <p:nvPr/>
          </p:nvSpPr>
          <p:spPr bwMode="auto">
            <a:xfrm flipH="1">
              <a:off x="4836" y="3217"/>
              <a:ext cx="140" cy="224"/>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26" name="Line 46"/>
            <p:cNvSpPr>
              <a:spLocks noChangeShapeType="1"/>
            </p:cNvSpPr>
            <p:nvPr/>
          </p:nvSpPr>
          <p:spPr bwMode="auto">
            <a:xfrm>
              <a:off x="5092" y="3211"/>
              <a:ext cx="132" cy="232"/>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27" name="Line 47"/>
            <p:cNvSpPr>
              <a:spLocks noChangeShapeType="1"/>
            </p:cNvSpPr>
            <p:nvPr/>
          </p:nvSpPr>
          <p:spPr bwMode="auto">
            <a:xfrm flipH="1">
              <a:off x="1014" y="3217"/>
              <a:ext cx="141" cy="224"/>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6128" name="Line 48"/>
            <p:cNvSpPr>
              <a:spLocks noChangeShapeType="1"/>
            </p:cNvSpPr>
            <p:nvPr/>
          </p:nvSpPr>
          <p:spPr bwMode="auto">
            <a:xfrm>
              <a:off x="1270" y="3211"/>
              <a:ext cx="132" cy="232"/>
            </a:xfrm>
            <a:prstGeom prst="line">
              <a:avLst/>
            </a:prstGeom>
            <a:noFill/>
            <a:ln w="158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F68174C-5021-4A47-9913-FDD28801B21E}" type="slidenum">
              <a:rPr lang="en-US" altLang="zh-CN"/>
            </a:fld>
            <a:endParaRPr lang="en-US" altLang="zh-CN"/>
          </a:p>
        </p:txBody>
      </p:sp>
      <p:sp>
        <p:nvSpPr>
          <p:cNvPr id="47106" name="Rectangle 2"/>
          <p:cNvSpPr>
            <a:spLocks noGrp="1" noChangeArrowheads="1"/>
          </p:cNvSpPr>
          <p:nvPr>
            <p:ph type="title"/>
          </p:nvPr>
        </p:nvSpPr>
        <p:spPr/>
        <p:txBody>
          <a:bodyPr/>
          <a:lstStyle/>
          <a:p>
            <a:r>
              <a:rPr lang="zh-CN" altLang="en-US" smtClean="0"/>
              <a:t>同性最优子结构</a:t>
            </a:r>
            <a:endParaRPr lang="zh-CN" altLang="zh-CN" dirty="0"/>
          </a:p>
        </p:txBody>
      </p:sp>
      <p:sp>
        <p:nvSpPr>
          <p:cNvPr id="47107" name="Rectangle 3"/>
          <p:cNvSpPr>
            <a:spLocks noGrp="1" noChangeArrowheads="1"/>
          </p:cNvSpPr>
          <p:nvPr>
            <p:ph type="body" idx="1"/>
          </p:nvPr>
        </p:nvSpPr>
        <p:spPr>
          <a:xfrm>
            <a:off x="685800" y="1700808"/>
            <a:ext cx="7772400" cy="4544144"/>
          </a:xfrm>
        </p:spPr>
        <p:txBody>
          <a:bodyPr/>
          <a:lstStyle/>
          <a:p>
            <a:pPr>
              <a:lnSpc>
                <a:spcPct val="140000"/>
              </a:lnSpc>
            </a:pPr>
            <a:r>
              <a:rPr lang="zh-CN" altLang="en-US" b="1" dirty="0"/>
              <a:t>设</a:t>
            </a:r>
            <a:r>
              <a:rPr lang="en-US" altLang="zh-CN" b="1" dirty="0">
                <a:solidFill>
                  <a:srgbClr val="FF0000"/>
                </a:solidFill>
              </a:rPr>
              <a:t>COST(L)</a:t>
            </a:r>
            <a:r>
              <a:rPr lang="en-US" altLang="zh-CN" b="1" dirty="0"/>
              <a:t> </a:t>
            </a:r>
            <a:r>
              <a:rPr lang="zh-CN" altLang="en-US" b="1" dirty="0"/>
              <a:t>和</a:t>
            </a:r>
            <a:r>
              <a:rPr lang="en-US" altLang="zh-CN" b="1" dirty="0">
                <a:solidFill>
                  <a:srgbClr val="FF0000"/>
                </a:solidFill>
              </a:rPr>
              <a:t>COST(R)</a:t>
            </a:r>
            <a:r>
              <a:rPr lang="en-US" altLang="zh-CN" b="1" dirty="0"/>
              <a:t> </a:t>
            </a:r>
            <a:r>
              <a:rPr lang="zh-CN" altLang="en-US" b="1" dirty="0"/>
              <a:t>分别是二分检索树</a:t>
            </a:r>
            <a:r>
              <a:rPr lang="en-US" altLang="zh-CN" b="1" dirty="0">
                <a:solidFill>
                  <a:srgbClr val="FF0000"/>
                </a:solidFill>
              </a:rPr>
              <a:t>T</a:t>
            </a:r>
            <a:r>
              <a:rPr lang="zh-CN" altLang="en-US" b="1" dirty="0"/>
              <a:t>的左子树和右子树的</a:t>
            </a:r>
            <a:r>
              <a:rPr lang="zh-CN" altLang="en-US" b="1" dirty="0">
                <a:solidFill>
                  <a:srgbClr val="FF0000"/>
                </a:solidFill>
              </a:rPr>
              <a:t>成本。</a:t>
            </a:r>
            <a:endParaRPr lang="zh-CN" altLang="en-US" b="1" dirty="0">
              <a:solidFill>
                <a:srgbClr val="FF0000"/>
              </a:solidFill>
            </a:endParaRPr>
          </a:p>
          <a:p>
            <a:pPr>
              <a:lnSpc>
                <a:spcPct val="135000"/>
              </a:lnSpc>
            </a:pPr>
            <a:r>
              <a:rPr lang="zh-CN" altLang="en-US" b="1" dirty="0"/>
              <a:t>则检索树</a:t>
            </a:r>
            <a:r>
              <a:rPr lang="en-US" altLang="zh-CN" b="1" dirty="0">
                <a:solidFill>
                  <a:srgbClr val="FF0000"/>
                </a:solidFill>
              </a:rPr>
              <a:t>T</a:t>
            </a:r>
            <a:r>
              <a:rPr lang="zh-CN" altLang="en-US" b="1" dirty="0"/>
              <a:t>的成本是：</a:t>
            </a:r>
            <a:endParaRPr lang="zh-CN" altLang="en-US" b="1" dirty="0"/>
          </a:p>
          <a:p>
            <a:pPr>
              <a:lnSpc>
                <a:spcPct val="135000"/>
              </a:lnSpc>
              <a:buFontTx/>
              <a:buNone/>
            </a:pPr>
            <a:r>
              <a:rPr lang="zh-CN" altLang="en-US" b="1" dirty="0"/>
              <a:t>     </a:t>
            </a:r>
            <a:r>
              <a:rPr lang="en-US" altLang="zh-CN" b="1" dirty="0">
                <a:solidFill>
                  <a:srgbClr val="FF0000"/>
                </a:solidFill>
              </a:rPr>
              <a:t>P(k)+ COST(L) + COST(R)</a:t>
            </a:r>
            <a:endParaRPr lang="en-US" altLang="zh-CN" b="1" dirty="0"/>
          </a:p>
          <a:p>
            <a:pPr>
              <a:lnSpc>
                <a:spcPct val="135000"/>
              </a:lnSpc>
            </a:pPr>
            <a:r>
              <a:rPr lang="zh-CN" altLang="en-US" b="1" dirty="0"/>
              <a:t>若 </a:t>
            </a:r>
            <a:r>
              <a:rPr lang="en-US" altLang="zh-CN" b="1" dirty="0">
                <a:solidFill>
                  <a:srgbClr val="FF0000"/>
                </a:solidFill>
              </a:rPr>
              <a:t>T</a:t>
            </a:r>
            <a:r>
              <a:rPr lang="en-US" altLang="zh-CN" b="1" dirty="0"/>
              <a:t> </a:t>
            </a:r>
            <a:r>
              <a:rPr lang="zh-CN" altLang="en-US" b="1" dirty="0"/>
              <a:t>是最优的，则上式及 </a:t>
            </a:r>
            <a:r>
              <a:rPr lang="en-US" altLang="zh-CN" b="1" dirty="0">
                <a:solidFill>
                  <a:srgbClr val="FF0000"/>
                </a:solidFill>
              </a:rPr>
              <a:t>COST(L) </a:t>
            </a:r>
            <a:r>
              <a:rPr lang="zh-CN" altLang="en-US" b="1" dirty="0"/>
              <a:t>和</a:t>
            </a:r>
            <a:r>
              <a:rPr lang="en-US" altLang="zh-CN" b="1" dirty="0">
                <a:solidFill>
                  <a:srgbClr val="FF0000"/>
                </a:solidFill>
              </a:rPr>
              <a:t>COST(R) </a:t>
            </a:r>
            <a:r>
              <a:rPr lang="zh-CN" altLang="en-US" b="1" dirty="0"/>
              <a:t>必定都取最小值。</a:t>
            </a:r>
            <a:endParaRPr lang="zh-CN" altLang="en-US" b="1" dirty="0"/>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fld id="{C63AF0D7-C78C-47CB-AAF0-07D0C260EC88}" type="slidenum">
              <a:rPr lang="en-US" altLang="zh-CN" sz="1400" smtClean="0"/>
            </a:fld>
            <a:endParaRPr lang="en-US" altLang="zh-CN" sz="1400"/>
          </a:p>
        </p:txBody>
      </p:sp>
      <p:sp>
        <p:nvSpPr>
          <p:cNvPr id="33797" name="Rectangle 2"/>
          <p:cNvSpPr>
            <a:spLocks noGrp="1" noChangeArrowheads="1"/>
          </p:cNvSpPr>
          <p:nvPr>
            <p:ph type="title"/>
          </p:nvPr>
        </p:nvSpPr>
        <p:spPr>
          <a:xfrm>
            <a:off x="457200" y="578768"/>
            <a:ext cx="7772400" cy="762000"/>
          </a:xfrm>
        </p:spPr>
        <p:txBody>
          <a:bodyPr/>
          <a:lstStyle/>
          <a:p>
            <a:pPr eaLnBrk="1" hangingPunct="1"/>
            <a:r>
              <a:rPr lang="zh-CN" altLang="en-US" dirty="0"/>
              <a:t>分析</a:t>
            </a:r>
            <a:endParaRPr lang="zh-CN" altLang="en-US" dirty="0"/>
          </a:p>
        </p:txBody>
      </p:sp>
      <p:sp>
        <p:nvSpPr>
          <p:cNvPr id="33798" name="Rectangle 3"/>
          <p:cNvSpPr>
            <a:spLocks noGrp="1" noChangeArrowheads="1"/>
          </p:cNvSpPr>
          <p:nvPr>
            <p:ph type="body" idx="1"/>
          </p:nvPr>
        </p:nvSpPr>
        <p:spPr>
          <a:xfrm>
            <a:off x="609600" y="1295399"/>
            <a:ext cx="8077200" cy="3719327"/>
          </a:xfrm>
        </p:spPr>
        <p:txBody>
          <a:bodyPr/>
          <a:lstStyle/>
          <a:p>
            <a:pPr eaLnBrk="1" hangingPunct="1">
              <a:lnSpc>
                <a:spcPct val="120000"/>
              </a:lnSpc>
            </a:pPr>
            <a:r>
              <a:rPr lang="zh-CN" altLang="en-US" dirty="0"/>
              <a:t>在实际生活中，有一类问题的过程可以</a:t>
            </a:r>
            <a:r>
              <a:rPr lang="zh-CN" altLang="en-US" dirty="0">
                <a:solidFill>
                  <a:srgbClr val="C00000"/>
                </a:solidFill>
                <a:ea typeface="楷体_GB2312" pitchFamily="49" charset="-122"/>
              </a:rPr>
              <a:t>分成若干阶段</a:t>
            </a:r>
            <a:r>
              <a:rPr lang="zh-CN" altLang="en-US" dirty="0"/>
              <a:t>，而且在</a:t>
            </a:r>
            <a:r>
              <a:rPr lang="zh-CN" altLang="en-US" dirty="0">
                <a:solidFill>
                  <a:srgbClr val="800080"/>
                </a:solidFill>
                <a:ea typeface="楷体_GB2312" pitchFamily="49" charset="-122"/>
              </a:rPr>
              <a:t>任一阶段后的行为</a:t>
            </a:r>
            <a:r>
              <a:rPr lang="zh-CN" altLang="en-US" u="sng" dirty="0">
                <a:solidFill>
                  <a:srgbClr val="800080"/>
                </a:solidFill>
                <a:ea typeface="楷体_GB2312" pitchFamily="49" charset="-122"/>
              </a:rPr>
              <a:t>依赖</a:t>
            </a:r>
            <a:r>
              <a:rPr lang="zh-CN" altLang="en-US" dirty="0">
                <a:solidFill>
                  <a:srgbClr val="800080"/>
                </a:solidFill>
                <a:ea typeface="楷体_GB2312" pitchFamily="49" charset="-122"/>
              </a:rPr>
              <a:t>于该阶段的</a:t>
            </a:r>
            <a:r>
              <a:rPr lang="zh-CN" altLang="en-US" dirty="0">
                <a:solidFill>
                  <a:srgbClr val="FF0000"/>
                </a:solidFill>
                <a:ea typeface="楷体_GB2312" pitchFamily="49" charset="-122"/>
              </a:rPr>
              <a:t>状态</a:t>
            </a:r>
            <a:r>
              <a:rPr lang="zh-CN" altLang="en-US" dirty="0"/>
              <a:t>，与该阶段之前的过程如何达到这种状态的方式无关。</a:t>
            </a:r>
            <a:endParaRPr lang="zh-CN" altLang="en-US" dirty="0"/>
          </a:p>
          <a:p>
            <a:pPr eaLnBrk="1" hangingPunct="1">
              <a:lnSpc>
                <a:spcPct val="120000"/>
              </a:lnSpc>
            </a:pPr>
            <a:r>
              <a:rPr lang="zh-CN" altLang="en-US" dirty="0"/>
              <a:t>动态规划法是处理分段过程最优化问题的一类极其有效的方法。</a:t>
            </a:r>
            <a:endParaRPr lang="zh-CN" altLang="en-US" dirty="0"/>
          </a:p>
        </p:txBody>
      </p:sp>
      <p:grpSp>
        <p:nvGrpSpPr>
          <p:cNvPr id="33799" name="Group 4"/>
          <p:cNvGrpSpPr/>
          <p:nvPr/>
        </p:nvGrpSpPr>
        <p:grpSpPr bwMode="auto">
          <a:xfrm>
            <a:off x="838200" y="5013027"/>
            <a:ext cx="6911975" cy="1584325"/>
            <a:chOff x="2739" y="7680"/>
            <a:chExt cx="4930" cy="932"/>
          </a:xfrm>
        </p:grpSpPr>
        <p:sp>
          <p:nvSpPr>
            <p:cNvPr id="33800" name="Oval 5"/>
            <p:cNvSpPr>
              <a:spLocks noChangeArrowheads="1"/>
            </p:cNvSpPr>
            <p:nvPr/>
          </p:nvSpPr>
          <p:spPr bwMode="auto">
            <a:xfrm>
              <a:off x="7249" y="7831"/>
              <a:ext cx="420" cy="33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1" name="Oval 6"/>
            <p:cNvSpPr>
              <a:spLocks noChangeArrowheads="1"/>
            </p:cNvSpPr>
            <p:nvPr/>
          </p:nvSpPr>
          <p:spPr bwMode="auto">
            <a:xfrm>
              <a:off x="6169" y="7821"/>
              <a:ext cx="420" cy="33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2" name="Oval 7"/>
            <p:cNvSpPr>
              <a:spLocks noChangeArrowheads="1"/>
            </p:cNvSpPr>
            <p:nvPr/>
          </p:nvSpPr>
          <p:spPr bwMode="auto">
            <a:xfrm>
              <a:off x="4669" y="7800"/>
              <a:ext cx="420" cy="33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3" name="Oval 8"/>
            <p:cNvSpPr>
              <a:spLocks noChangeArrowheads="1"/>
            </p:cNvSpPr>
            <p:nvPr/>
          </p:nvSpPr>
          <p:spPr bwMode="auto">
            <a:xfrm>
              <a:off x="3659" y="7812"/>
              <a:ext cx="420" cy="33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4" name="Oval 9"/>
            <p:cNvSpPr>
              <a:spLocks noChangeArrowheads="1"/>
            </p:cNvSpPr>
            <p:nvPr/>
          </p:nvSpPr>
          <p:spPr bwMode="auto">
            <a:xfrm>
              <a:off x="2739" y="7800"/>
              <a:ext cx="420" cy="33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5" name="Text Box 10"/>
            <p:cNvSpPr txBox="1">
              <a:spLocks noChangeArrowheads="1"/>
            </p:cNvSpPr>
            <p:nvPr/>
          </p:nvSpPr>
          <p:spPr bwMode="auto">
            <a:xfrm>
              <a:off x="2837" y="7869"/>
              <a:ext cx="2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lnSpc>
                  <a:spcPct val="80000"/>
                </a:lnSpc>
              </a:pPr>
              <a:r>
                <a:rPr kumimoji="0" lang="en-US" altLang="zh-CN" b="1" i="1"/>
                <a:t>S</a:t>
              </a:r>
              <a:r>
                <a:rPr kumimoji="0" lang="en-US" altLang="zh-CN" b="1" baseline="-25000"/>
                <a:t>0</a:t>
              </a:r>
              <a:endParaRPr kumimoji="0" lang="en-US" altLang="zh-CN" b="1"/>
            </a:p>
          </p:txBody>
        </p:sp>
        <p:sp>
          <p:nvSpPr>
            <p:cNvPr id="33806" name="Line 11"/>
            <p:cNvSpPr>
              <a:spLocks noChangeShapeType="1"/>
            </p:cNvSpPr>
            <p:nvPr/>
          </p:nvSpPr>
          <p:spPr bwMode="auto">
            <a:xfrm flipV="1">
              <a:off x="3167" y="7977"/>
              <a:ext cx="49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3807" name="Text Box 12"/>
            <p:cNvSpPr txBox="1">
              <a:spLocks noChangeArrowheads="1"/>
            </p:cNvSpPr>
            <p:nvPr/>
          </p:nvSpPr>
          <p:spPr bwMode="auto">
            <a:xfrm>
              <a:off x="3267" y="7680"/>
              <a:ext cx="23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b="1" i="1"/>
                <a:t>P</a:t>
              </a:r>
              <a:r>
                <a:rPr kumimoji="0" lang="en-US" altLang="zh-CN" b="1" baseline="-25000"/>
                <a:t>1</a:t>
              </a:r>
              <a:endParaRPr kumimoji="0" lang="en-US" altLang="zh-CN" b="1"/>
            </a:p>
          </p:txBody>
        </p:sp>
        <p:sp>
          <p:nvSpPr>
            <p:cNvPr id="33808" name="Line 13"/>
            <p:cNvSpPr>
              <a:spLocks noChangeShapeType="1"/>
            </p:cNvSpPr>
            <p:nvPr/>
          </p:nvSpPr>
          <p:spPr bwMode="auto">
            <a:xfrm flipV="1">
              <a:off x="4077" y="7977"/>
              <a:ext cx="59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3809" name="Text Box 14"/>
            <p:cNvSpPr txBox="1">
              <a:spLocks noChangeArrowheads="1"/>
            </p:cNvSpPr>
            <p:nvPr/>
          </p:nvSpPr>
          <p:spPr bwMode="auto">
            <a:xfrm>
              <a:off x="4207" y="7680"/>
              <a:ext cx="23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b="1" i="1"/>
                <a:t>P</a:t>
              </a:r>
              <a:r>
                <a:rPr kumimoji="0" lang="en-US" altLang="zh-CN" b="1" baseline="-25000"/>
                <a:t>2</a:t>
              </a:r>
              <a:endParaRPr kumimoji="0" lang="en-US" altLang="zh-CN" b="1"/>
            </a:p>
          </p:txBody>
        </p:sp>
        <p:sp>
          <p:nvSpPr>
            <p:cNvPr id="33810" name="Line 15"/>
            <p:cNvSpPr>
              <a:spLocks noChangeShapeType="1"/>
            </p:cNvSpPr>
            <p:nvPr/>
          </p:nvSpPr>
          <p:spPr bwMode="auto">
            <a:xfrm flipV="1">
              <a:off x="5087" y="7978"/>
              <a:ext cx="1080" cy="1"/>
            </a:xfrm>
            <a:prstGeom prst="line">
              <a:avLst/>
            </a:prstGeom>
            <a:noFill/>
            <a:ln w="9525">
              <a:solidFill>
                <a:srgbClr val="000000"/>
              </a:solidFill>
              <a:prstDash val="dash"/>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3811" name="Line 16"/>
            <p:cNvSpPr>
              <a:spLocks noChangeShapeType="1"/>
            </p:cNvSpPr>
            <p:nvPr/>
          </p:nvSpPr>
          <p:spPr bwMode="auto">
            <a:xfrm flipV="1">
              <a:off x="6607" y="7980"/>
              <a:ext cx="64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3812" name="Text Box 17"/>
            <p:cNvSpPr txBox="1">
              <a:spLocks noChangeArrowheads="1"/>
            </p:cNvSpPr>
            <p:nvPr/>
          </p:nvSpPr>
          <p:spPr bwMode="auto">
            <a:xfrm>
              <a:off x="6777" y="7681"/>
              <a:ext cx="23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b="1" i="1"/>
                <a:t>P</a:t>
              </a:r>
              <a:r>
                <a:rPr kumimoji="0" lang="en-US" altLang="zh-CN" b="1" i="1" baseline="-25000"/>
                <a:t>n</a:t>
              </a:r>
              <a:endParaRPr kumimoji="0" lang="en-US" altLang="zh-CN" b="1"/>
            </a:p>
          </p:txBody>
        </p:sp>
        <p:sp>
          <p:nvSpPr>
            <p:cNvPr id="33813" name="Text Box 18"/>
            <p:cNvSpPr txBox="1">
              <a:spLocks noChangeArrowheads="1"/>
            </p:cNvSpPr>
            <p:nvPr/>
          </p:nvSpPr>
          <p:spPr bwMode="auto">
            <a:xfrm>
              <a:off x="3887" y="8348"/>
              <a:ext cx="255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r>
                <a:rPr kumimoji="0" lang="en-US" altLang="zh-CN" b="1" dirty="0"/>
                <a:t>   </a:t>
              </a:r>
              <a:r>
                <a:rPr kumimoji="0" lang="zh-CN" altLang="en-US" b="1" dirty="0"/>
                <a:t>多阶段决策过程</a:t>
              </a:r>
              <a:endParaRPr kumimoji="0" lang="zh-CN" altLang="en-US" b="1" dirty="0"/>
            </a:p>
          </p:txBody>
        </p:sp>
        <p:sp>
          <p:nvSpPr>
            <p:cNvPr id="33814" name="Text Box 19"/>
            <p:cNvSpPr txBox="1">
              <a:spLocks noChangeArrowheads="1"/>
            </p:cNvSpPr>
            <p:nvPr/>
          </p:nvSpPr>
          <p:spPr bwMode="auto">
            <a:xfrm>
              <a:off x="3777" y="7887"/>
              <a:ext cx="2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lnSpc>
                  <a:spcPct val="80000"/>
                </a:lnSpc>
              </a:pPr>
              <a:r>
                <a:rPr kumimoji="0" lang="en-US" altLang="zh-CN" b="1" i="1"/>
                <a:t>S</a:t>
              </a:r>
              <a:r>
                <a:rPr kumimoji="0" lang="en-US" altLang="zh-CN" b="1" baseline="-25000"/>
                <a:t>1</a:t>
              </a:r>
              <a:endParaRPr kumimoji="0" lang="en-US" altLang="zh-CN" b="1"/>
            </a:p>
          </p:txBody>
        </p:sp>
        <p:sp>
          <p:nvSpPr>
            <p:cNvPr id="33815" name="Text Box 20"/>
            <p:cNvSpPr txBox="1">
              <a:spLocks noChangeArrowheads="1"/>
            </p:cNvSpPr>
            <p:nvPr/>
          </p:nvSpPr>
          <p:spPr bwMode="auto">
            <a:xfrm>
              <a:off x="4747" y="7887"/>
              <a:ext cx="2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lnSpc>
                  <a:spcPct val="80000"/>
                </a:lnSpc>
              </a:pPr>
              <a:r>
                <a:rPr kumimoji="0" lang="en-US" altLang="zh-CN" b="1" i="1"/>
                <a:t>S</a:t>
              </a:r>
              <a:r>
                <a:rPr kumimoji="0" lang="en-US" altLang="zh-CN" b="1" baseline="-25000"/>
                <a:t>2</a:t>
              </a:r>
              <a:endParaRPr kumimoji="0" lang="en-US" altLang="zh-CN" b="1"/>
            </a:p>
          </p:txBody>
        </p:sp>
        <p:sp>
          <p:nvSpPr>
            <p:cNvPr id="33816" name="Text Box 21"/>
            <p:cNvSpPr txBox="1">
              <a:spLocks noChangeArrowheads="1"/>
            </p:cNvSpPr>
            <p:nvPr/>
          </p:nvSpPr>
          <p:spPr bwMode="auto">
            <a:xfrm>
              <a:off x="6207" y="7890"/>
              <a:ext cx="33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lnSpc>
                  <a:spcPct val="80000"/>
                </a:lnSpc>
              </a:pPr>
              <a:r>
                <a:rPr kumimoji="0" lang="en-US" altLang="zh-CN" b="1" i="1"/>
                <a:t>S</a:t>
              </a:r>
              <a:r>
                <a:rPr kumimoji="0" lang="en-US" altLang="zh-CN" b="1" i="1" baseline="-25000"/>
                <a:t>n</a:t>
              </a:r>
              <a:r>
                <a:rPr kumimoji="0" lang="en-US" altLang="zh-CN" b="1" baseline="-25000"/>
                <a:t>-1</a:t>
              </a:r>
              <a:endParaRPr kumimoji="0" lang="en-US" altLang="zh-CN" b="1"/>
            </a:p>
          </p:txBody>
        </p:sp>
        <p:sp>
          <p:nvSpPr>
            <p:cNvPr id="33817" name="Text Box 22"/>
            <p:cNvSpPr txBox="1">
              <a:spLocks noChangeArrowheads="1"/>
            </p:cNvSpPr>
            <p:nvPr/>
          </p:nvSpPr>
          <p:spPr bwMode="auto">
            <a:xfrm>
              <a:off x="7327" y="7888"/>
              <a:ext cx="2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a:lnSpc>
                  <a:spcPct val="80000"/>
                </a:lnSpc>
              </a:pPr>
              <a:r>
                <a:rPr kumimoji="0" lang="en-US" altLang="zh-CN" b="1" i="1"/>
                <a:t>S</a:t>
              </a:r>
              <a:r>
                <a:rPr kumimoji="0" lang="en-US" altLang="zh-CN" b="1" i="1" baseline="-25000"/>
                <a:t>n</a:t>
              </a:r>
              <a:endParaRPr kumimoji="0" lang="en-US" altLang="zh-CN" b="1"/>
            </a:p>
          </p:txBody>
        </p:sp>
      </p:grpSp>
    </p:spTree>
  </p:cSld>
  <p:clrMapOvr>
    <a:masterClrMapping/>
  </p:clrMapOvr>
  <p:transition>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EDA9865B-B79E-442F-8F2A-34A699E69054}" type="slidenum">
              <a:rPr lang="en-US" altLang="zh-CN"/>
            </a:fld>
            <a:endParaRPr lang="en-US" altLang="zh-CN"/>
          </a:p>
        </p:txBody>
      </p:sp>
      <p:sp>
        <p:nvSpPr>
          <p:cNvPr id="44034" name="Rectangle 2"/>
          <p:cNvSpPr>
            <a:spLocks noGrp="1" noChangeArrowheads="1"/>
          </p:cNvSpPr>
          <p:nvPr>
            <p:ph type="title"/>
          </p:nvPr>
        </p:nvSpPr>
        <p:spPr>
          <a:xfrm>
            <a:off x="457200" y="712688"/>
            <a:ext cx="8229600" cy="777875"/>
          </a:xfrm>
        </p:spPr>
        <p:txBody>
          <a:bodyPr/>
          <a:lstStyle/>
          <a:p>
            <a:r>
              <a:rPr lang="zh-CN" altLang="en-US" b="1"/>
              <a:t>最优子结构性质证明</a:t>
            </a:r>
            <a:endParaRPr lang="zh-CN" altLang="en-US" b="1"/>
          </a:p>
        </p:txBody>
      </p:sp>
      <p:sp>
        <p:nvSpPr>
          <p:cNvPr id="44035" name="Rectangle 3"/>
          <p:cNvSpPr>
            <a:spLocks noGrp="1" noChangeArrowheads="1"/>
          </p:cNvSpPr>
          <p:nvPr>
            <p:ph type="body" sz="half" idx="1"/>
          </p:nvPr>
        </p:nvSpPr>
        <p:spPr>
          <a:xfrm>
            <a:off x="252413" y="1490563"/>
            <a:ext cx="8496300" cy="4530725"/>
          </a:xfrm>
        </p:spPr>
        <p:txBody>
          <a:bodyPr/>
          <a:lstStyle/>
          <a:p>
            <a:pPr>
              <a:lnSpc>
                <a:spcPct val="120000"/>
              </a:lnSpc>
            </a:pPr>
            <a:r>
              <a:rPr lang="zh-CN" altLang="en-US" sz="2800" b="1"/>
              <a:t>二叉搜索树</a:t>
            </a:r>
            <a:r>
              <a:rPr lang="en-US" altLang="zh-CN" sz="2800" b="1"/>
              <a:t>T </a:t>
            </a:r>
            <a:r>
              <a:rPr lang="zh-CN" altLang="en-US" sz="2800" b="1"/>
              <a:t>的一棵含有顶点</a:t>
            </a:r>
            <a:r>
              <a:rPr lang="en-US" altLang="zh-CN" sz="2800" b="1" i="1">
                <a:latin typeface="Times New Roman" panose="02020603050405020304" charset="0"/>
              </a:rPr>
              <a:t>x</a:t>
            </a:r>
            <a:r>
              <a:rPr lang="en-US" altLang="zh-CN" sz="2800" b="1" i="1" baseline="-25000">
                <a:latin typeface="Times New Roman" panose="02020603050405020304" charset="0"/>
              </a:rPr>
              <a:t>i </a:t>
            </a:r>
            <a:r>
              <a:rPr lang="en-US" altLang="zh-CN" sz="2800" b="1">
                <a:latin typeface="Times New Roman" panose="02020603050405020304" charset="0"/>
              </a:rPr>
              <a:t>, ··· , </a:t>
            </a:r>
            <a:r>
              <a:rPr lang="en-US" altLang="zh-CN" sz="2800" b="1" i="1">
                <a:latin typeface="Times New Roman" panose="02020603050405020304" charset="0"/>
              </a:rPr>
              <a:t>x</a:t>
            </a:r>
            <a:r>
              <a:rPr lang="en-US" altLang="zh-CN" sz="2800" b="1" i="1" baseline="-25000">
                <a:latin typeface="Times New Roman" panose="02020603050405020304" charset="0"/>
              </a:rPr>
              <a:t>j</a:t>
            </a:r>
            <a:r>
              <a:rPr lang="zh-CN" altLang="en-US" sz="2800" b="1"/>
              <a:t>和叶顶点</a:t>
            </a:r>
            <a:endParaRPr lang="zh-CN" altLang="en-US" sz="2800" b="1"/>
          </a:p>
          <a:p>
            <a:pPr>
              <a:lnSpc>
                <a:spcPct val="120000"/>
              </a:lnSpc>
              <a:buFontTx/>
              <a:buNone/>
            </a:pPr>
            <a:r>
              <a:rPr lang="zh-CN" altLang="en-US" sz="2800" b="1">
                <a:latin typeface="Times New Roman" panose="02020603050405020304" charset="0"/>
              </a:rPr>
              <a:t>     </a:t>
            </a:r>
            <a:r>
              <a:rPr lang="en-US" altLang="zh-CN" sz="2800" b="1">
                <a:latin typeface="Times New Roman" panose="02020603050405020304" charset="0"/>
              </a:rPr>
              <a:t>(</a:t>
            </a:r>
            <a:r>
              <a:rPr lang="en-US" altLang="zh-CN" sz="2800" b="1" i="1">
                <a:latin typeface="Times New Roman" panose="02020603050405020304" charset="0"/>
              </a:rPr>
              <a:t>x</a:t>
            </a:r>
            <a:r>
              <a:rPr lang="en-US" altLang="zh-CN" sz="2800" b="1" i="1" baseline="-25000">
                <a:latin typeface="Times New Roman" panose="02020603050405020304" charset="0"/>
              </a:rPr>
              <a:t>i</a:t>
            </a:r>
            <a:r>
              <a:rPr lang="en-US" altLang="zh-CN" sz="2800" b="1" baseline="-25000">
                <a:latin typeface="Times New Roman" panose="02020603050405020304" charset="0"/>
              </a:rPr>
              <a:t>-1 </a:t>
            </a:r>
            <a:r>
              <a:rPr lang="en-US" altLang="zh-CN" sz="2800" b="1">
                <a:latin typeface="Times New Roman" panose="02020603050405020304" charset="0"/>
              </a:rPr>
              <a:t>, </a:t>
            </a:r>
            <a:r>
              <a:rPr lang="en-US" altLang="zh-CN" sz="2800" b="1" i="1">
                <a:latin typeface="Times New Roman" panose="02020603050405020304" charset="0"/>
              </a:rPr>
              <a:t>x</a:t>
            </a:r>
            <a:r>
              <a:rPr lang="en-US" altLang="zh-CN" sz="2800" b="1" baseline="-25000">
                <a:latin typeface="Times New Roman" panose="02020603050405020304" charset="0"/>
              </a:rPr>
              <a:t>i </a:t>
            </a:r>
            <a:r>
              <a:rPr lang="en-US" altLang="zh-CN" sz="2800" b="1">
                <a:latin typeface="Times New Roman" panose="02020603050405020304" charset="0"/>
              </a:rPr>
              <a:t>) , ··· , ( </a:t>
            </a:r>
            <a:r>
              <a:rPr lang="en-US" altLang="zh-CN" sz="2800" b="1" i="1">
                <a:latin typeface="Times New Roman" panose="02020603050405020304" charset="0"/>
              </a:rPr>
              <a:t>x</a:t>
            </a:r>
            <a:r>
              <a:rPr lang="en-US" altLang="zh-CN" sz="2800" b="1" i="1" baseline="-25000">
                <a:latin typeface="Times New Roman" panose="02020603050405020304" charset="0"/>
              </a:rPr>
              <a:t>j </a:t>
            </a:r>
            <a:r>
              <a:rPr lang="en-US" altLang="zh-CN" sz="2800" b="1">
                <a:latin typeface="Times New Roman" panose="02020603050405020304" charset="0"/>
              </a:rPr>
              <a:t>, </a:t>
            </a:r>
            <a:r>
              <a:rPr lang="en-US" altLang="zh-CN" sz="2800" b="1" i="1">
                <a:latin typeface="Times New Roman" panose="02020603050405020304" charset="0"/>
              </a:rPr>
              <a:t>x</a:t>
            </a:r>
            <a:r>
              <a:rPr lang="en-US" altLang="zh-CN" sz="2800" b="1" i="1" baseline="-25000">
                <a:latin typeface="Times New Roman" panose="02020603050405020304" charset="0"/>
              </a:rPr>
              <a:t>j</a:t>
            </a:r>
            <a:r>
              <a:rPr lang="en-US" altLang="zh-CN" sz="2800" b="1" baseline="-25000">
                <a:latin typeface="Times New Roman" panose="02020603050405020304" charset="0"/>
              </a:rPr>
              <a:t>+1</a:t>
            </a:r>
            <a:r>
              <a:rPr lang="en-US" altLang="zh-CN" sz="2800" b="1">
                <a:latin typeface="Times New Roman" panose="02020603050405020304" charset="0"/>
              </a:rPr>
              <a:t>)</a:t>
            </a:r>
            <a:r>
              <a:rPr lang="zh-CN" altLang="en-US" sz="2800" b="1">
                <a:latin typeface="Times New Roman" panose="02020603050405020304" charset="0"/>
              </a:rPr>
              <a:t>的子树可以看作是有序集</a:t>
            </a:r>
            <a:r>
              <a:rPr lang="en-US" altLang="zh-CN" sz="2800" b="1">
                <a:latin typeface="Times New Roman" panose="02020603050405020304" charset="0"/>
              </a:rPr>
              <a:t>{ </a:t>
            </a:r>
            <a:r>
              <a:rPr lang="en-US" altLang="zh-CN" sz="2800" b="1" i="1">
                <a:latin typeface="Times New Roman" panose="02020603050405020304" charset="0"/>
              </a:rPr>
              <a:t>x</a:t>
            </a:r>
            <a:r>
              <a:rPr lang="en-US" altLang="zh-CN" sz="2800" b="1" i="1" baseline="-25000">
                <a:latin typeface="Times New Roman" panose="02020603050405020304" charset="0"/>
              </a:rPr>
              <a:t>i </a:t>
            </a:r>
            <a:r>
              <a:rPr lang="en-US" altLang="zh-CN" sz="2800" b="1" i="1">
                <a:latin typeface="Times New Roman" panose="02020603050405020304" charset="0"/>
              </a:rPr>
              <a:t>, </a:t>
            </a:r>
            <a:r>
              <a:rPr lang="en-US" altLang="zh-CN" sz="2800" b="1">
                <a:latin typeface="Times New Roman" panose="02020603050405020304" charset="0"/>
              </a:rPr>
              <a:t>··· , </a:t>
            </a:r>
            <a:r>
              <a:rPr lang="en-US" altLang="zh-CN" sz="2800" b="1" i="1">
                <a:latin typeface="Times New Roman" panose="02020603050405020304" charset="0"/>
              </a:rPr>
              <a:t>x</a:t>
            </a:r>
            <a:r>
              <a:rPr lang="en-US" altLang="zh-CN" sz="2800" b="1" i="1" baseline="-25000">
                <a:latin typeface="Times New Roman" panose="02020603050405020304" charset="0"/>
              </a:rPr>
              <a:t>j </a:t>
            </a:r>
            <a:r>
              <a:rPr lang="en-US" altLang="zh-CN" sz="2800" b="1">
                <a:latin typeface="Times New Roman" panose="02020603050405020304" charset="0"/>
              </a:rPr>
              <a:t>}</a:t>
            </a:r>
            <a:r>
              <a:rPr lang="zh-CN" altLang="en-US" sz="2800" b="1">
                <a:latin typeface="Times New Roman" panose="02020603050405020304" charset="0"/>
              </a:rPr>
              <a:t>关于全集为 </a:t>
            </a:r>
            <a:r>
              <a:rPr lang="en-US" altLang="zh-CN" sz="2800" b="1">
                <a:latin typeface="Times New Roman" panose="02020603050405020304" charset="0"/>
              </a:rPr>
              <a:t>{ </a:t>
            </a:r>
            <a:r>
              <a:rPr lang="en-US" altLang="zh-CN" sz="2800" b="1" i="1">
                <a:latin typeface="Times New Roman" panose="02020603050405020304" charset="0"/>
              </a:rPr>
              <a:t>x</a:t>
            </a:r>
            <a:r>
              <a:rPr lang="en-US" altLang="zh-CN" sz="2800" b="1" i="1" baseline="-25000">
                <a:latin typeface="Times New Roman" panose="02020603050405020304" charset="0"/>
              </a:rPr>
              <a:t>i</a:t>
            </a:r>
            <a:r>
              <a:rPr lang="en-US" altLang="zh-CN" sz="2800" b="1" baseline="-25000">
                <a:latin typeface="Times New Roman" panose="02020603050405020304" charset="0"/>
              </a:rPr>
              <a:t>-1 </a:t>
            </a:r>
            <a:r>
              <a:rPr lang="en-US" altLang="zh-CN" sz="2800" b="1">
                <a:latin typeface="Times New Roman" panose="02020603050405020304" charset="0"/>
              </a:rPr>
              <a:t>, </a:t>
            </a:r>
            <a:r>
              <a:rPr lang="en-US" altLang="zh-CN" sz="2800" b="1" i="1">
                <a:latin typeface="Times New Roman" panose="02020603050405020304" charset="0"/>
              </a:rPr>
              <a:t>x</a:t>
            </a:r>
            <a:r>
              <a:rPr lang="en-US" altLang="zh-CN" sz="2800" b="1" i="1" baseline="-25000">
                <a:latin typeface="Times New Roman" panose="02020603050405020304" charset="0"/>
              </a:rPr>
              <a:t>j</a:t>
            </a:r>
            <a:r>
              <a:rPr lang="zh-CN" altLang="en-US" sz="2800" b="1" baseline="-25000">
                <a:latin typeface="Times New Roman" panose="02020603050405020304" charset="0"/>
              </a:rPr>
              <a:t>＋</a:t>
            </a:r>
            <a:r>
              <a:rPr lang="en-US" altLang="zh-CN" sz="2800" b="1" baseline="-25000">
                <a:latin typeface="Times New Roman" panose="02020603050405020304" charset="0"/>
              </a:rPr>
              <a:t>1</a:t>
            </a:r>
            <a:r>
              <a:rPr lang="en-US" altLang="zh-CN" sz="2800" b="1" i="1" baseline="-25000">
                <a:latin typeface="Times New Roman" panose="02020603050405020304" charset="0"/>
              </a:rPr>
              <a:t> </a:t>
            </a:r>
            <a:r>
              <a:rPr lang="en-US" altLang="zh-CN" sz="2800" b="1">
                <a:latin typeface="Times New Roman" panose="02020603050405020304" charset="0"/>
              </a:rPr>
              <a:t>}</a:t>
            </a:r>
            <a:r>
              <a:rPr lang="zh-CN" altLang="en-US" sz="2800" b="1">
                <a:latin typeface="Times New Roman" panose="02020603050405020304" charset="0"/>
              </a:rPr>
              <a:t>的一棵二叉搜索树（</a:t>
            </a:r>
            <a:r>
              <a:rPr lang="en-US" altLang="zh-CN" sz="2800" b="1">
                <a:latin typeface="Times New Roman" panose="02020603050405020304" charset="0"/>
              </a:rPr>
              <a:t>T </a:t>
            </a:r>
            <a:r>
              <a:rPr lang="zh-CN" altLang="en-US" sz="2800" b="1">
                <a:latin typeface="Times New Roman" panose="02020603050405020304" charset="0"/>
              </a:rPr>
              <a:t>自身可以看作是有序集</a:t>
            </a:r>
            <a:r>
              <a:rPr lang="en-US" altLang="zh-CN" sz="2800" b="1">
                <a:latin typeface="Times New Roman" panose="02020603050405020304" charset="0"/>
              </a:rPr>
              <a:t>) </a:t>
            </a:r>
            <a:r>
              <a:rPr lang="zh-CN" altLang="en-US" sz="2800" b="1">
                <a:latin typeface="Times New Roman" panose="02020603050405020304" charset="0"/>
              </a:rPr>
              <a:t>。</a:t>
            </a:r>
            <a:endParaRPr lang="zh-CN" altLang="en-US" sz="2800" b="1">
              <a:latin typeface="Times New Roman" panose="02020603050405020304" charset="0"/>
            </a:endParaRPr>
          </a:p>
          <a:p>
            <a:pPr>
              <a:lnSpc>
                <a:spcPct val="120000"/>
              </a:lnSpc>
              <a:buFontTx/>
              <a:buNone/>
            </a:pPr>
            <a:r>
              <a:rPr lang="zh-CN" altLang="en-US" sz="2800" b="1">
                <a:latin typeface="Times New Roman" panose="02020603050405020304" charset="0"/>
              </a:rPr>
              <a:t>根据</a:t>
            </a:r>
            <a:r>
              <a:rPr lang="en-US" altLang="zh-CN" sz="2800" b="1" i="1">
                <a:latin typeface="Times New Roman" panose="02020603050405020304" charset="0"/>
              </a:rPr>
              <a:t>S</a:t>
            </a:r>
            <a:r>
              <a:rPr lang="en-US" altLang="zh-CN" sz="2800" b="1">
                <a:latin typeface="Times New Roman" panose="02020603050405020304" charset="0"/>
              </a:rPr>
              <a:t> </a:t>
            </a:r>
            <a:r>
              <a:rPr lang="zh-CN" altLang="en-US" sz="2800" b="1">
                <a:latin typeface="Times New Roman" panose="02020603050405020304" charset="0"/>
              </a:rPr>
              <a:t>的存取分布概率，在子树的顶点处被搜索到的概率是：</a:t>
            </a:r>
            <a:endParaRPr lang="zh-CN" altLang="en-US" sz="2800" b="1">
              <a:latin typeface="Times New Roman" panose="02020603050405020304" charset="0"/>
            </a:endParaRPr>
          </a:p>
        </p:txBody>
      </p:sp>
      <p:pic>
        <p:nvPicPr>
          <p:cNvPr id="44036" name="Picture 4"/>
          <p:cNvPicPr>
            <a:picLocks noGrp="1" noChangeAspect="1" noChangeArrowheads="1"/>
          </p:cNvPicPr>
          <p:nvPr>
            <p:ph sz="half" idx="2"/>
          </p:nvPr>
        </p:nvPicPr>
        <p:blipFill>
          <a:blip r:embed="rId1">
            <a:lum bright="-42000" contrast="60000"/>
            <a:extLst>
              <a:ext uri="{28A0092B-C50C-407E-A947-70E740481C1C}">
                <a14:useLocalDpi xmlns:a14="http://schemas.microsoft.com/office/drawing/2010/main" val="0"/>
              </a:ext>
            </a:extLst>
          </a:blip>
          <a:srcRect/>
          <a:stretch>
            <a:fillRect/>
          </a:stretch>
        </p:blipFill>
        <p:spPr>
          <a:xfrm>
            <a:off x="2700338" y="4729063"/>
            <a:ext cx="3659187" cy="1225550"/>
          </a:xfrm>
          <a:noFill/>
        </p:spPr>
      </p:pic>
    </p:spTree>
  </p:cSld>
  <p:clrMapOvr>
    <a:masterClrMapping/>
  </p:clrMapOvr>
  <p:transition>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灯片编号占位符 8"/>
          <p:cNvSpPr>
            <a:spLocks noGrp="1"/>
          </p:cNvSpPr>
          <p:nvPr>
            <p:ph type="sldNum" sz="quarter" idx="12"/>
          </p:nvPr>
        </p:nvSpPr>
        <p:spPr/>
        <p:txBody>
          <a:bodyPr/>
          <a:lstStyle/>
          <a:p>
            <a:fld id="{015F5FC2-F0EB-4843-B978-7B3A6C9260E9}" type="slidenum">
              <a:rPr lang="en-US" altLang="zh-CN"/>
            </a:fld>
            <a:endParaRPr lang="en-US" altLang="zh-CN"/>
          </a:p>
        </p:txBody>
      </p:sp>
      <p:graphicFrame>
        <p:nvGraphicFramePr>
          <p:cNvPr id="14342" name="Object 6"/>
          <p:cNvGraphicFramePr>
            <a:graphicFrameLocks noChangeAspect="1"/>
          </p:cNvGraphicFramePr>
          <p:nvPr/>
        </p:nvGraphicFramePr>
        <p:xfrm>
          <a:off x="753110" y="4119964"/>
          <a:ext cx="8001000" cy="1257300"/>
        </p:xfrm>
        <a:graphic>
          <a:graphicData uri="http://schemas.openxmlformats.org/presentationml/2006/ole">
            <mc:AlternateContent xmlns:mc="http://schemas.openxmlformats.org/markup-compatibility/2006">
              <mc:Choice xmlns:v="urn:schemas-microsoft-com:vml" Requires="v">
                <p:oleObj spid="_x0000_s51246" name="公式" r:id="rId1" imgW="2768600" imgH="495300" progId="Equation.3">
                  <p:embed/>
                </p:oleObj>
              </mc:Choice>
              <mc:Fallback>
                <p:oleObj name="公式" r:id="rId1" imgW="2768600" imgH="495300" progId="Equation.3">
                  <p:embed/>
                  <p:pic>
                    <p:nvPicPr>
                      <p:cNvPr id="0"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10" y="4119964"/>
                        <a:ext cx="800100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3" name="AutoShape 7"/>
          <p:cNvSpPr>
            <a:spLocks noChangeArrowheads="1"/>
          </p:cNvSpPr>
          <p:nvPr/>
        </p:nvSpPr>
        <p:spPr bwMode="auto">
          <a:xfrm>
            <a:off x="2553285" y="3575972"/>
            <a:ext cx="1512888" cy="865188"/>
          </a:xfrm>
          <a:prstGeom prst="wedgeEllipseCallout">
            <a:avLst>
              <a:gd name="adj1" fmla="val 36361"/>
              <a:gd name="adj2" fmla="val 9036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dirty="0"/>
              <a:t>左子树的搜索概率</a:t>
            </a:r>
            <a:endParaRPr lang="zh-CN" altLang="en-US" sz="1600" b="1" dirty="0"/>
          </a:p>
        </p:txBody>
      </p:sp>
      <p:sp>
        <p:nvSpPr>
          <p:cNvPr id="14345" name="AutoShape 9"/>
          <p:cNvSpPr>
            <a:spLocks noChangeArrowheads="1"/>
          </p:cNvSpPr>
          <p:nvPr/>
        </p:nvSpPr>
        <p:spPr bwMode="auto">
          <a:xfrm>
            <a:off x="5866373" y="3793584"/>
            <a:ext cx="1512887" cy="863600"/>
          </a:xfrm>
          <a:prstGeom prst="wedgeEllipseCallout">
            <a:avLst>
              <a:gd name="adj1" fmla="val -40347"/>
              <a:gd name="adj2" fmla="val 7003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dirty="0"/>
              <a:t>右子树的搜索概率</a:t>
            </a:r>
            <a:endParaRPr lang="zh-CN" altLang="en-US" sz="1600" b="1" dirty="0"/>
          </a:p>
        </p:txBody>
      </p:sp>
      <p:sp>
        <p:nvSpPr>
          <p:cNvPr id="14349" name="Rectangle 13"/>
          <p:cNvSpPr>
            <a:spLocks noChangeArrowheads="1"/>
          </p:cNvSpPr>
          <p:nvPr/>
        </p:nvSpPr>
        <p:spPr bwMode="auto">
          <a:xfrm>
            <a:off x="287020" y="623570"/>
            <a:ext cx="8714105" cy="292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20000"/>
              </a:lnSpc>
            </a:pPr>
            <a:r>
              <a:rPr lang="zh-CN" altLang="en-US" sz="2800" b="1">
                <a:latin typeface="Times New Roman" panose="02020603050405020304" charset="0"/>
              </a:rPr>
              <a:t>设</a:t>
            </a:r>
            <a:r>
              <a:rPr lang="en-US" altLang="zh-CN" sz="2800" b="1">
                <a:latin typeface="Times New Roman" panose="02020603050405020304" charset="0"/>
              </a:rPr>
              <a:t>T</a:t>
            </a:r>
            <a:r>
              <a:rPr lang="en-US" altLang="zh-CN" sz="2800" b="1" baseline="-25000">
                <a:latin typeface="Times New Roman" panose="02020603050405020304" charset="0"/>
              </a:rPr>
              <a:t>ij</a:t>
            </a:r>
            <a:r>
              <a:rPr lang="zh-CN" altLang="en-US" sz="2800" b="1">
                <a:latin typeface="Times New Roman" panose="02020603050405020304" charset="0"/>
              </a:rPr>
              <a:t>是有序集</a:t>
            </a:r>
            <a:r>
              <a:rPr lang="en-US" altLang="zh-CN" sz="2800" b="1">
                <a:latin typeface="Times New Roman" panose="02020603050405020304" charset="0"/>
              </a:rPr>
              <a:t>{</a:t>
            </a:r>
            <a:r>
              <a:rPr lang="en-US" altLang="zh-CN" sz="2800" b="1" i="1">
                <a:latin typeface="Times New Roman" panose="02020603050405020304" charset="0"/>
              </a:rPr>
              <a:t>x</a:t>
            </a:r>
            <a:r>
              <a:rPr lang="en-US" altLang="zh-CN" sz="2800" b="1" i="1" baseline="-25000">
                <a:latin typeface="Times New Roman" panose="02020603050405020304" charset="0"/>
              </a:rPr>
              <a:t>i</a:t>
            </a:r>
            <a:r>
              <a:rPr lang="en-US" altLang="zh-CN" sz="2800" b="1" i="1">
                <a:latin typeface="Times New Roman" panose="02020603050405020304" charset="0"/>
              </a:rPr>
              <a:t> </a:t>
            </a:r>
            <a:r>
              <a:rPr lang="en-US" altLang="zh-CN" sz="2800" b="1">
                <a:latin typeface="Times New Roman" panose="02020603050405020304" charset="0"/>
              </a:rPr>
              <a:t>, ··· , </a:t>
            </a:r>
            <a:r>
              <a:rPr lang="en-US" altLang="zh-CN" sz="2800" b="1" i="1">
                <a:latin typeface="Times New Roman" panose="02020603050405020304" charset="0"/>
              </a:rPr>
              <a:t>x</a:t>
            </a:r>
            <a:r>
              <a:rPr lang="en-US" altLang="zh-CN" sz="2800" b="1" i="1" baseline="-25000">
                <a:latin typeface="Times New Roman" panose="02020603050405020304" charset="0"/>
              </a:rPr>
              <a:t>j</a:t>
            </a:r>
            <a:r>
              <a:rPr lang="en-US" altLang="zh-CN" sz="2800" b="1">
                <a:latin typeface="Times New Roman" panose="02020603050405020304" charset="0"/>
              </a:rPr>
              <a:t>}</a:t>
            </a:r>
            <a:r>
              <a:rPr lang="zh-CN" altLang="en-US" sz="2800" b="1">
                <a:latin typeface="Times New Roman" panose="02020603050405020304" charset="0"/>
              </a:rPr>
              <a:t>关于存储概率分布为</a:t>
            </a:r>
            <a:endParaRPr lang="zh-CN" altLang="en-US" sz="2800" b="1">
              <a:latin typeface="Times New Roman" panose="02020603050405020304" charset="0"/>
            </a:endParaRPr>
          </a:p>
          <a:p>
            <a:pPr>
              <a:lnSpc>
                <a:spcPct val="120000"/>
              </a:lnSpc>
            </a:pPr>
            <a:r>
              <a:rPr lang="en-US" altLang="zh-CN" sz="2800" b="1">
                <a:latin typeface="Times New Roman" panose="02020603050405020304" charset="0"/>
              </a:rPr>
              <a:t>{</a:t>
            </a:r>
            <a:r>
              <a:rPr lang="en-US" altLang="zh-CN" sz="2800" b="1" i="1">
                <a:latin typeface="Times New Roman" panose="02020603050405020304" charset="0"/>
              </a:rPr>
              <a:t>a</a:t>
            </a:r>
            <a:r>
              <a:rPr lang="en-US" altLang="zh-CN" sz="2800" b="1" i="1" baseline="-25000">
                <a:latin typeface="Times New Roman" panose="02020603050405020304" charset="0"/>
              </a:rPr>
              <a:t>i-1</a:t>
            </a:r>
            <a:r>
              <a:rPr lang="en-US" altLang="zh-CN" sz="2800" b="1">
                <a:latin typeface="Times New Roman" panose="02020603050405020304" charset="0"/>
              </a:rPr>
              <a:t>,</a:t>
            </a:r>
            <a:r>
              <a:rPr lang="en-US" altLang="zh-CN" sz="2800" b="1" i="1">
                <a:latin typeface="Times New Roman" panose="02020603050405020304" charset="0"/>
              </a:rPr>
              <a:t> b</a:t>
            </a:r>
            <a:r>
              <a:rPr lang="en-US" altLang="zh-CN" sz="2800" b="1" i="1" baseline="-25000">
                <a:latin typeface="Times New Roman" panose="02020603050405020304" charset="0"/>
              </a:rPr>
              <a:t>i</a:t>
            </a:r>
            <a:r>
              <a:rPr lang="en-US" altLang="zh-CN" sz="2800" b="1">
                <a:latin typeface="Times New Roman" panose="02020603050405020304" charset="0"/>
              </a:rPr>
              <a:t>,</a:t>
            </a:r>
            <a:r>
              <a:rPr lang="en-US" altLang="zh-CN" sz="2800" b="1" i="1">
                <a:latin typeface="Times New Roman" panose="02020603050405020304" charset="0"/>
              </a:rPr>
              <a:t> </a:t>
            </a:r>
            <a:r>
              <a:rPr lang="en-US" altLang="zh-CN" sz="2800" b="1">
                <a:latin typeface="Times New Roman" panose="02020603050405020304" charset="0"/>
              </a:rPr>
              <a:t>…,</a:t>
            </a:r>
            <a:r>
              <a:rPr lang="en-US" altLang="zh-CN" sz="2800" b="1" i="1">
                <a:latin typeface="Times New Roman" panose="02020603050405020304" charset="0"/>
              </a:rPr>
              <a:t> b</a:t>
            </a:r>
            <a:r>
              <a:rPr lang="en-US" altLang="zh-CN" sz="2800" b="1" i="1" baseline="-25000">
                <a:latin typeface="Times New Roman" panose="02020603050405020304" charset="0"/>
              </a:rPr>
              <a:t>j</a:t>
            </a:r>
            <a:r>
              <a:rPr lang="en-US" altLang="zh-CN" sz="2800" b="1">
                <a:latin typeface="Times New Roman" panose="02020603050405020304" charset="0"/>
              </a:rPr>
              <a:t>,</a:t>
            </a:r>
            <a:r>
              <a:rPr lang="en-US" altLang="zh-CN" sz="2800" b="1" i="1">
                <a:latin typeface="Times New Roman" panose="02020603050405020304" charset="0"/>
              </a:rPr>
              <a:t> a</a:t>
            </a:r>
            <a:r>
              <a:rPr lang="en-US" altLang="zh-CN" sz="2800" b="1" i="1" baseline="-25000">
                <a:latin typeface="Times New Roman" panose="02020603050405020304" charset="0"/>
              </a:rPr>
              <a:t>j </a:t>
            </a:r>
            <a:r>
              <a:rPr lang="en-US" altLang="zh-CN" sz="2800" b="1">
                <a:latin typeface="Times New Roman" panose="02020603050405020304" charset="0"/>
              </a:rPr>
              <a:t>}</a:t>
            </a:r>
            <a:r>
              <a:rPr lang="zh-CN" altLang="en-US" sz="2800" b="1">
                <a:latin typeface="Times New Roman" panose="02020603050405020304" charset="0"/>
              </a:rPr>
              <a:t>的一棵最优二叉搜索树，其平均路长为</a:t>
            </a:r>
            <a:r>
              <a:rPr lang="en-US" altLang="zh-CN" sz="2800" b="1" i="1">
                <a:latin typeface="Times New Roman" panose="02020603050405020304" charset="0"/>
              </a:rPr>
              <a:t>p</a:t>
            </a:r>
            <a:r>
              <a:rPr lang="en-US" altLang="zh-CN" sz="2800" b="1" i="1" baseline="-25000">
                <a:latin typeface="Times New Roman" panose="02020603050405020304" charset="0"/>
              </a:rPr>
              <a:t>ij</a:t>
            </a:r>
            <a:r>
              <a:rPr lang="zh-CN" altLang="en-US" sz="2800" b="1">
                <a:latin typeface="Times New Roman" panose="02020603050405020304" charset="0"/>
              </a:rPr>
              <a:t>，</a:t>
            </a:r>
            <a:r>
              <a:rPr lang="en-US" altLang="zh-CN" sz="2800" b="1" i="1">
                <a:latin typeface="Times New Roman" panose="02020603050405020304" charset="0"/>
              </a:rPr>
              <a:t>T</a:t>
            </a:r>
            <a:r>
              <a:rPr lang="en-US" altLang="zh-CN" sz="2800" b="1" i="1" baseline="-25000">
                <a:latin typeface="Times New Roman" panose="02020603050405020304" charset="0"/>
              </a:rPr>
              <a:t>ij</a:t>
            </a:r>
            <a:r>
              <a:rPr lang="zh-CN" altLang="en-US" sz="2800" b="1">
                <a:latin typeface="Times New Roman" panose="02020603050405020304" charset="0"/>
              </a:rPr>
              <a:t>的根顶点存储的元素</a:t>
            </a:r>
            <a:r>
              <a:rPr lang="en-US" altLang="zh-CN" sz="2800" b="1" i="1">
                <a:latin typeface="Times New Roman" panose="02020603050405020304" charset="0"/>
              </a:rPr>
              <a:t>x</a:t>
            </a:r>
            <a:r>
              <a:rPr lang="en-US" altLang="zh-CN" sz="2800" b="1" i="1" baseline="-25000">
                <a:latin typeface="Times New Roman" panose="02020603050405020304" charset="0"/>
              </a:rPr>
              <a:t>m</a:t>
            </a:r>
            <a:r>
              <a:rPr lang="zh-CN" altLang="en-US" sz="2800" b="1">
                <a:latin typeface="Times New Roman" panose="02020603050405020304" charset="0"/>
              </a:rPr>
              <a:t>，其左子树</a:t>
            </a:r>
            <a:r>
              <a:rPr lang="en-US" altLang="zh-CN" sz="2800" b="1" i="1">
                <a:latin typeface="Times New Roman" panose="02020603050405020304" charset="0"/>
              </a:rPr>
              <a:t>T</a:t>
            </a:r>
            <a:r>
              <a:rPr lang="en-US" altLang="zh-CN" sz="2800" b="1" i="1" baseline="-25000">
                <a:latin typeface="Times New Roman" panose="02020603050405020304" charset="0"/>
              </a:rPr>
              <a:t>l</a:t>
            </a:r>
            <a:r>
              <a:rPr lang="zh-CN" altLang="en-US" sz="2800" b="1">
                <a:latin typeface="Times New Roman" panose="02020603050405020304" charset="0"/>
              </a:rPr>
              <a:t>和右子树</a:t>
            </a:r>
            <a:r>
              <a:rPr lang="en-US" altLang="zh-CN" sz="2800" b="1" i="1">
                <a:latin typeface="Times New Roman" panose="02020603050405020304" charset="0"/>
              </a:rPr>
              <a:t>T</a:t>
            </a:r>
            <a:r>
              <a:rPr lang="en-US" altLang="zh-CN" sz="2800" b="1" i="1" baseline="-25000">
                <a:latin typeface="Times New Roman" panose="02020603050405020304" charset="0"/>
              </a:rPr>
              <a:t>r</a:t>
            </a:r>
            <a:r>
              <a:rPr lang="zh-CN" altLang="en-US" sz="2800" b="1">
                <a:latin typeface="Times New Roman" panose="02020603050405020304" charset="0"/>
              </a:rPr>
              <a:t>的平均路长分别为</a:t>
            </a:r>
            <a:r>
              <a:rPr lang="en-US" altLang="zh-CN" sz="2800" b="1" i="1">
                <a:latin typeface="Times New Roman" panose="02020603050405020304" charset="0"/>
              </a:rPr>
              <a:t>p</a:t>
            </a:r>
            <a:r>
              <a:rPr lang="en-US" altLang="zh-CN" sz="2800" b="1" i="1" baseline="-25000">
                <a:latin typeface="Times New Roman" panose="02020603050405020304" charset="0"/>
              </a:rPr>
              <a:t>l</a:t>
            </a:r>
            <a:r>
              <a:rPr lang="zh-CN" altLang="en-US" sz="2800" b="1">
                <a:latin typeface="Times New Roman" panose="02020603050405020304" charset="0"/>
              </a:rPr>
              <a:t>和</a:t>
            </a:r>
            <a:r>
              <a:rPr lang="en-US" altLang="zh-CN" sz="2800" b="1" i="1">
                <a:latin typeface="Times New Roman" panose="02020603050405020304" charset="0"/>
              </a:rPr>
              <a:t>p</a:t>
            </a:r>
            <a:r>
              <a:rPr lang="en-US" altLang="zh-CN" sz="2800" b="1" i="1" baseline="-25000">
                <a:latin typeface="Times New Roman" panose="02020603050405020304" charset="0"/>
              </a:rPr>
              <a:t>r</a:t>
            </a:r>
            <a:r>
              <a:rPr lang="zh-CN" altLang="en-US" sz="2800" b="1">
                <a:latin typeface="Times New Roman" panose="02020603050405020304" charset="0"/>
              </a:rPr>
              <a:t>。由于</a:t>
            </a:r>
            <a:r>
              <a:rPr lang="en-US" altLang="zh-CN" sz="2800" b="1" i="1">
                <a:latin typeface="Times New Roman" panose="02020603050405020304" charset="0"/>
              </a:rPr>
              <a:t>T</a:t>
            </a:r>
            <a:r>
              <a:rPr lang="en-US" altLang="zh-CN" sz="2800" b="1" i="1" baseline="-25000">
                <a:latin typeface="Times New Roman" panose="02020603050405020304" charset="0"/>
              </a:rPr>
              <a:t>l</a:t>
            </a:r>
            <a:r>
              <a:rPr lang="zh-CN" altLang="en-US" sz="2800" b="1">
                <a:latin typeface="Times New Roman" panose="02020603050405020304" charset="0"/>
              </a:rPr>
              <a:t>和</a:t>
            </a:r>
            <a:r>
              <a:rPr lang="en-US" altLang="zh-CN" sz="2800" b="1" i="1">
                <a:latin typeface="Times New Roman" panose="02020603050405020304" charset="0"/>
              </a:rPr>
              <a:t>T</a:t>
            </a:r>
            <a:r>
              <a:rPr lang="en-US" altLang="zh-CN" sz="2800" b="1" i="1" baseline="-25000">
                <a:latin typeface="Times New Roman" panose="02020603050405020304" charset="0"/>
              </a:rPr>
              <a:t>r</a:t>
            </a:r>
            <a:r>
              <a:rPr lang="zh-CN" altLang="en-US" sz="2800" b="1">
                <a:latin typeface="Times New Roman" panose="02020603050405020304" charset="0"/>
              </a:rPr>
              <a:t>中顶点深度是它们在</a:t>
            </a:r>
            <a:r>
              <a:rPr lang="en-US" altLang="zh-CN" sz="2800" b="1" i="1">
                <a:latin typeface="Times New Roman" panose="02020603050405020304" charset="0"/>
              </a:rPr>
              <a:t>T</a:t>
            </a:r>
            <a:r>
              <a:rPr lang="en-US" altLang="zh-CN" sz="2800" b="1" i="1" baseline="-25000">
                <a:latin typeface="Times New Roman" panose="02020603050405020304" charset="0"/>
              </a:rPr>
              <a:t>ij</a:t>
            </a:r>
            <a:r>
              <a:rPr lang="zh-CN" altLang="en-US" sz="2800" b="1">
                <a:latin typeface="Times New Roman" panose="02020603050405020304" charset="0"/>
              </a:rPr>
              <a:t>中的深度减</a:t>
            </a:r>
            <a:r>
              <a:rPr lang="en-US" altLang="zh-CN" sz="2800" b="1">
                <a:latin typeface="Times New Roman" panose="02020603050405020304" charset="0"/>
              </a:rPr>
              <a:t>1</a:t>
            </a:r>
            <a:r>
              <a:rPr lang="zh-CN" altLang="en-US" sz="2800" b="1">
                <a:latin typeface="Times New Roman" panose="02020603050405020304" charset="0"/>
              </a:rPr>
              <a:t>，所以得到</a:t>
            </a:r>
            <a:endParaRPr lang="zh-CN" altLang="en-US" sz="2800" b="1">
              <a:latin typeface="Times New Roman" panose="0202060305040502030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bldLvl="0" animBg="1"/>
      <p:bldP spid="14345"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D34D112C-81E0-4891-ABAC-2E913AB9C6EE}" type="slidenum">
              <a:rPr lang="en-US" altLang="zh-CN"/>
            </a:fld>
            <a:endParaRPr lang="en-US" altLang="zh-CN"/>
          </a:p>
        </p:txBody>
      </p:sp>
      <p:sp>
        <p:nvSpPr>
          <p:cNvPr id="16386" name="Rectangle 2"/>
          <p:cNvSpPr>
            <a:spLocks noGrp="1" noChangeArrowheads="1"/>
          </p:cNvSpPr>
          <p:nvPr>
            <p:ph type="title"/>
          </p:nvPr>
        </p:nvSpPr>
        <p:spPr>
          <a:xfrm>
            <a:off x="685800" y="341784"/>
            <a:ext cx="7772400" cy="1143000"/>
          </a:xfrm>
        </p:spPr>
        <p:txBody>
          <a:bodyPr/>
          <a:lstStyle/>
          <a:p>
            <a:r>
              <a:rPr lang="en-US" altLang="zh-CN" dirty="0"/>
              <a:t>5</a:t>
            </a:r>
            <a:r>
              <a:rPr lang="zh-CN" altLang="en-US" dirty="0"/>
              <a:t>、递归计算最优值 </a:t>
            </a:r>
            <a:endParaRPr lang="zh-CN" altLang="en-US" dirty="0"/>
          </a:p>
        </p:txBody>
      </p:sp>
      <p:sp>
        <p:nvSpPr>
          <p:cNvPr id="16387" name="Rectangle 3"/>
          <p:cNvSpPr>
            <a:spLocks noGrp="1" noChangeArrowheads="1"/>
          </p:cNvSpPr>
          <p:nvPr>
            <p:ph type="body" sz="half" idx="1"/>
          </p:nvPr>
        </p:nvSpPr>
        <p:spPr>
          <a:xfrm>
            <a:off x="468313" y="1412776"/>
            <a:ext cx="7705725" cy="4525962"/>
          </a:xfrm>
        </p:spPr>
        <p:txBody>
          <a:bodyPr/>
          <a:lstStyle/>
          <a:p>
            <a:r>
              <a:rPr lang="zh-CN" altLang="en-US" sz="2800" b="1" dirty="0"/>
              <a:t>最优二叉搜索树</a:t>
            </a:r>
            <a:r>
              <a:rPr lang="en-US" altLang="zh-CN" sz="2800" b="1" i="1" dirty="0" err="1">
                <a:latin typeface="Times New Roman" panose="02020603050405020304" charset="0"/>
              </a:rPr>
              <a:t>T</a:t>
            </a:r>
            <a:r>
              <a:rPr lang="en-US" altLang="zh-CN" sz="2800" b="1" i="1" baseline="-25000" dirty="0" err="1">
                <a:latin typeface="Times New Roman" panose="02020603050405020304" charset="0"/>
              </a:rPr>
              <a:t>ij</a:t>
            </a:r>
            <a:r>
              <a:rPr lang="zh-CN" altLang="en-US" sz="2800" b="1" dirty="0"/>
              <a:t>的平均路长为</a:t>
            </a:r>
            <a:r>
              <a:rPr lang="en-US" altLang="zh-CN" sz="2800" b="1" i="1" dirty="0" err="1">
                <a:latin typeface="Times New Roman" panose="02020603050405020304" charset="0"/>
              </a:rPr>
              <a:t>p</a:t>
            </a:r>
            <a:r>
              <a:rPr lang="en-US" altLang="zh-CN" sz="2800" b="1" i="1" baseline="-25000" dirty="0" err="1">
                <a:latin typeface="Times New Roman" panose="02020603050405020304" charset="0"/>
              </a:rPr>
              <a:t>ij</a:t>
            </a:r>
            <a:r>
              <a:rPr lang="zh-CN" altLang="en-US" sz="2800" b="1" dirty="0"/>
              <a:t>，则所求的最优值为</a:t>
            </a:r>
            <a:r>
              <a:rPr lang="en-US" altLang="zh-CN" sz="2800" b="1" i="1" dirty="0">
                <a:latin typeface="Times New Roman" panose="02020603050405020304" charset="0"/>
              </a:rPr>
              <a:t>p</a:t>
            </a:r>
            <a:r>
              <a:rPr lang="en-US" altLang="zh-CN" sz="2800" b="1" baseline="-25000" dirty="0">
                <a:latin typeface="Times New Roman" panose="02020603050405020304" charset="0"/>
              </a:rPr>
              <a:t>1,</a:t>
            </a:r>
            <a:r>
              <a:rPr lang="en-US" altLang="zh-CN" sz="2800" b="1" i="1" baseline="-25000" dirty="0">
                <a:latin typeface="Times New Roman" panose="02020603050405020304" charset="0"/>
              </a:rPr>
              <a:t>n</a:t>
            </a:r>
            <a:r>
              <a:rPr lang="zh-CN" altLang="en-US" sz="2800" b="1" dirty="0"/>
              <a:t>。由二叉树的花费公式</a:t>
            </a:r>
            <a:endParaRPr lang="zh-CN" altLang="en-US" sz="2800" b="1" dirty="0"/>
          </a:p>
          <a:p>
            <a:endParaRPr lang="zh-CN" altLang="en-US" sz="2800" b="1" dirty="0"/>
          </a:p>
          <a:p>
            <a:endParaRPr lang="zh-CN" altLang="en-US" sz="2800" b="1" dirty="0"/>
          </a:p>
          <a:p>
            <a:endParaRPr lang="zh-CN" altLang="en-US" sz="2800" b="1" dirty="0"/>
          </a:p>
          <a:p>
            <a:r>
              <a:rPr lang="zh-CN" altLang="en-US" sz="2800" b="1" dirty="0"/>
              <a:t>根据最优二叉搜索树问题的最优子结构性质可建立计算</a:t>
            </a:r>
            <a:r>
              <a:rPr lang="en-US" altLang="zh-CN" sz="2800" b="1" i="1" dirty="0" err="1">
                <a:latin typeface="Times New Roman" panose="02020603050405020304" charset="0"/>
              </a:rPr>
              <a:t>p</a:t>
            </a:r>
            <a:r>
              <a:rPr lang="en-US" altLang="zh-CN" sz="2800" b="1" i="1" baseline="-25000" dirty="0" err="1">
                <a:latin typeface="Times New Roman" panose="02020603050405020304" charset="0"/>
              </a:rPr>
              <a:t>ij</a:t>
            </a:r>
            <a:r>
              <a:rPr lang="zh-CN" altLang="en-US" sz="2800" b="1" dirty="0"/>
              <a:t>的递归式如下</a:t>
            </a:r>
            <a:endParaRPr lang="zh-CN" altLang="en-US" sz="2800" b="1" dirty="0"/>
          </a:p>
          <a:p>
            <a:endParaRPr lang="en-US" altLang="zh-CN" sz="2800" b="1" dirty="0"/>
          </a:p>
        </p:txBody>
      </p:sp>
      <p:pic>
        <p:nvPicPr>
          <p:cNvPr id="16388" name="Picture 4"/>
          <p:cNvPicPr>
            <a:picLocks noGrp="1" noChangeAspect="1" noChangeArrowheads="1"/>
          </p:cNvPicPr>
          <p:nvPr>
            <p:ph sz="quarter" idx="2"/>
          </p:nvPr>
        </p:nvPicPr>
        <p:blipFill>
          <a:blip r:embed="rId1">
            <a:lum bright="-24000" contrast="42000"/>
            <a:extLst>
              <a:ext uri="{28A0092B-C50C-407E-A947-70E740481C1C}">
                <a14:useLocalDpi xmlns:a14="http://schemas.microsoft.com/office/drawing/2010/main" val="0"/>
              </a:ext>
            </a:extLst>
          </a:blip>
          <a:srcRect/>
          <a:stretch>
            <a:fillRect/>
          </a:stretch>
        </p:blipFill>
        <p:spPr>
          <a:xfrm>
            <a:off x="1258888" y="5156101"/>
            <a:ext cx="7740650" cy="719137"/>
          </a:xfrm>
          <a:noFill/>
        </p:spPr>
      </p:pic>
      <p:sp>
        <p:nvSpPr>
          <p:cNvPr id="16389" name="Text Box 5"/>
          <p:cNvSpPr txBox="1">
            <a:spLocks noChangeArrowheads="1"/>
          </p:cNvSpPr>
          <p:nvPr/>
        </p:nvSpPr>
        <p:spPr bwMode="auto">
          <a:xfrm>
            <a:off x="1476375" y="6021288"/>
            <a:ext cx="125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Tahoma" panose="020B0604030504040204" pitchFamily="34" charset="0"/>
              </a:rPr>
              <a:t>初始时</a:t>
            </a:r>
            <a:endParaRPr lang="zh-CN" altLang="en-US" sz="2800" b="1">
              <a:latin typeface="Tahoma" panose="020B0604030504040204" pitchFamily="34" charset="0"/>
            </a:endParaRPr>
          </a:p>
        </p:txBody>
      </p:sp>
      <p:pic>
        <p:nvPicPr>
          <p:cNvPr id="16390" name="Picture 6"/>
          <p:cNvPicPr>
            <a:picLocks noGrp="1" noChangeAspect="1" noChangeArrowheads="1"/>
          </p:cNvPicPr>
          <p:nvPr>
            <p:ph sz="quarter" idx="3"/>
          </p:nvPr>
        </p:nvPicPr>
        <p:blipFill>
          <a:blip r:embed="rId2">
            <a:lum bright="-24000" contrast="42000"/>
            <a:extLst>
              <a:ext uri="{28A0092B-C50C-407E-A947-70E740481C1C}">
                <a14:useLocalDpi xmlns:a14="http://schemas.microsoft.com/office/drawing/2010/main" val="0"/>
              </a:ext>
            </a:extLst>
          </a:blip>
          <a:srcRect/>
          <a:stretch>
            <a:fillRect/>
          </a:stretch>
        </p:blipFill>
        <p:spPr>
          <a:xfrm>
            <a:off x="2844800" y="6021288"/>
            <a:ext cx="2735263" cy="469900"/>
          </a:xfrm>
          <a:noFill/>
        </p:spPr>
      </p:pic>
      <p:graphicFrame>
        <p:nvGraphicFramePr>
          <p:cNvPr id="16391" name="Object 7"/>
          <p:cNvGraphicFramePr>
            <a:graphicFrameLocks noChangeAspect="1"/>
          </p:cNvGraphicFramePr>
          <p:nvPr/>
        </p:nvGraphicFramePr>
        <p:xfrm>
          <a:off x="468313" y="2492276"/>
          <a:ext cx="8497887" cy="1182687"/>
        </p:xfrm>
        <a:graphic>
          <a:graphicData uri="http://schemas.openxmlformats.org/presentationml/2006/ole">
            <mc:AlternateContent xmlns:mc="http://schemas.openxmlformats.org/markup-compatibility/2006">
              <mc:Choice xmlns:v="urn:schemas-microsoft-com:vml" Requires="v">
                <p:oleObj spid="_x0000_s52267" name="公式" r:id="rId3" imgW="3048000" imgH="482600" progId="Equation.3">
                  <p:embed/>
                </p:oleObj>
              </mc:Choice>
              <mc:Fallback>
                <p:oleObj name="公式" r:id="rId3" imgW="3048000" imgH="482600" progId="Equation.3">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492276"/>
                        <a:ext cx="8497887" cy="1182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8"/>
          <p:cNvSpPr>
            <a:spLocks noGrp="1"/>
          </p:cNvSpPr>
          <p:nvPr>
            <p:ph type="sldNum" sz="quarter" idx="12"/>
          </p:nvPr>
        </p:nvSpPr>
        <p:spPr/>
        <p:txBody>
          <a:bodyPr/>
          <a:lstStyle/>
          <a:p>
            <a:fld id="{09D1886A-E987-4E72-BE28-976B1286FC42}" type="slidenum">
              <a:rPr lang="en-US" altLang="zh-CN"/>
            </a:fld>
            <a:endParaRPr lang="en-US" altLang="zh-CN"/>
          </a:p>
        </p:txBody>
      </p:sp>
      <p:sp>
        <p:nvSpPr>
          <p:cNvPr id="17416" name="Rectangle 8"/>
          <p:cNvSpPr>
            <a:spLocks noChangeArrowheads="1"/>
          </p:cNvSpPr>
          <p:nvPr/>
        </p:nvSpPr>
        <p:spPr bwMode="auto">
          <a:xfrm>
            <a:off x="250825" y="1916113"/>
            <a:ext cx="8497888" cy="41052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7410" name="Rectangle 2"/>
          <p:cNvSpPr>
            <a:spLocks noGrp="1" noChangeArrowheads="1"/>
          </p:cNvSpPr>
          <p:nvPr>
            <p:ph type="title" sz="quarter"/>
          </p:nvPr>
        </p:nvSpPr>
        <p:spPr/>
        <p:txBody>
          <a:bodyPr/>
          <a:lstStyle/>
          <a:p>
            <a:r>
              <a:rPr lang="zh-CN" altLang="en-US" dirty="0"/>
              <a:t>递归计算最优值 </a:t>
            </a:r>
            <a:endParaRPr lang="zh-CN" altLang="zh-CN" dirty="0"/>
          </a:p>
        </p:txBody>
      </p:sp>
      <p:pic>
        <p:nvPicPr>
          <p:cNvPr id="17412" name="Picture 4"/>
          <p:cNvPicPr>
            <a:picLocks noGrp="1" noChangeAspect="1" noChangeArrowheads="1"/>
          </p:cNvPicPr>
          <p:nvPr>
            <p:ph sz="quarter" idx="2"/>
          </p:nvPr>
        </p:nvPicPr>
        <p:blipFill>
          <a:blip r:embed="rId1">
            <a:lum bright="-24000" contrast="48000"/>
            <a:extLst>
              <a:ext uri="{28A0092B-C50C-407E-A947-70E740481C1C}">
                <a14:useLocalDpi xmlns:a14="http://schemas.microsoft.com/office/drawing/2010/main" val="0"/>
              </a:ext>
            </a:extLst>
          </a:blip>
          <a:srcRect/>
          <a:stretch>
            <a:fillRect/>
          </a:stretch>
        </p:blipFill>
        <p:spPr>
          <a:xfrm>
            <a:off x="323850" y="3068638"/>
            <a:ext cx="5946775" cy="555625"/>
          </a:xfrm>
          <a:noFill/>
        </p:spPr>
      </p:pic>
      <p:pic>
        <p:nvPicPr>
          <p:cNvPr id="17413" name="Picture 5"/>
          <p:cNvPicPr>
            <a:picLocks noGrp="1" noChangeAspect="1" noChangeArrowheads="1"/>
          </p:cNvPicPr>
          <p:nvPr>
            <p:ph sz="quarter" idx="3"/>
          </p:nvPr>
        </p:nvPicPr>
        <p:blipFill>
          <a:blip r:embed="rId2">
            <a:lum bright="-36000" contrast="60000"/>
            <a:extLst>
              <a:ext uri="{28A0092B-C50C-407E-A947-70E740481C1C}">
                <a14:useLocalDpi xmlns:a14="http://schemas.microsoft.com/office/drawing/2010/main" val="0"/>
              </a:ext>
            </a:extLst>
          </a:blip>
          <a:srcRect/>
          <a:stretch>
            <a:fillRect/>
          </a:stretch>
        </p:blipFill>
        <p:spPr>
          <a:xfrm>
            <a:off x="4067175" y="3644900"/>
            <a:ext cx="2087563" cy="781050"/>
          </a:xfrm>
          <a:noFill/>
        </p:spPr>
      </p:pic>
      <p:pic>
        <p:nvPicPr>
          <p:cNvPr id="17414" name="Picture 6"/>
          <p:cNvPicPr>
            <a:picLocks noGrp="1" noChangeAspect="1" noChangeArrowheads="1"/>
          </p:cNvPicPr>
          <p:nvPr>
            <p:ph sz="quarter" idx="4"/>
          </p:nvPr>
        </p:nvPicPr>
        <p:blipFill>
          <a:blip r:embed="rId3">
            <a:lum bright="-30000" contrast="60000"/>
            <a:extLst>
              <a:ext uri="{28A0092B-C50C-407E-A947-70E740481C1C}">
                <a14:useLocalDpi xmlns:a14="http://schemas.microsoft.com/office/drawing/2010/main" val="0"/>
              </a:ext>
            </a:extLst>
          </a:blip>
          <a:srcRect/>
          <a:stretch>
            <a:fillRect/>
          </a:stretch>
        </p:blipFill>
        <p:spPr>
          <a:xfrm>
            <a:off x="6227763" y="3644900"/>
            <a:ext cx="1905000" cy="727075"/>
          </a:xfrm>
          <a:noFill/>
        </p:spPr>
      </p:pic>
      <p:pic>
        <p:nvPicPr>
          <p:cNvPr id="17415" name="Picture 7"/>
          <p:cNvPicPr>
            <a:picLocks noChangeAspect="1" noChangeArrowheads="1"/>
          </p:cNvPicPr>
          <p:nvPr/>
        </p:nvPicPr>
        <p:blipFill>
          <a:blip r:embed="rId4">
            <a:lum bright="-30000" contrast="54000"/>
            <a:extLst>
              <a:ext uri="{28A0092B-C50C-407E-A947-70E740481C1C}">
                <a14:useLocalDpi xmlns:a14="http://schemas.microsoft.com/office/drawing/2010/main" val="0"/>
              </a:ext>
            </a:extLst>
          </a:blip>
          <a:srcRect/>
          <a:stretch>
            <a:fillRect/>
          </a:stretch>
        </p:blipFill>
        <p:spPr bwMode="auto">
          <a:xfrm>
            <a:off x="827088" y="4437063"/>
            <a:ext cx="7596187" cy="128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Grp="1" noChangeAspect="1" noChangeArrowheads="1"/>
          </p:cNvPicPr>
          <p:nvPr>
            <p:ph sz="quarter" idx="1"/>
          </p:nvPr>
        </p:nvPicPr>
        <p:blipFill>
          <a:blip r:embed="rId5">
            <a:lum bright="-24000" contrast="48000"/>
            <a:extLst>
              <a:ext uri="{28A0092B-C50C-407E-A947-70E740481C1C}">
                <a14:useLocalDpi xmlns:a14="http://schemas.microsoft.com/office/drawing/2010/main" val="0"/>
              </a:ext>
            </a:extLst>
          </a:blip>
          <a:srcRect/>
          <a:stretch>
            <a:fillRect/>
          </a:stretch>
        </p:blipFill>
        <p:spPr>
          <a:xfrm>
            <a:off x="971550" y="3860800"/>
            <a:ext cx="3168650" cy="503238"/>
          </a:xfrm>
          <a:noFill/>
        </p:spPr>
      </p:pic>
      <p:sp>
        <p:nvSpPr>
          <p:cNvPr id="17417" name="Rectangle 9"/>
          <p:cNvSpPr>
            <a:spLocks noChangeArrowheads="1"/>
          </p:cNvSpPr>
          <p:nvPr/>
        </p:nvSpPr>
        <p:spPr bwMode="auto">
          <a:xfrm>
            <a:off x="468313" y="2060575"/>
            <a:ext cx="2879725"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latin typeface="Times New Roman" panose="02020603050405020304" charset="0"/>
              </a:rPr>
              <a:t>记 </a:t>
            </a:r>
            <a:r>
              <a:rPr lang="en-US" altLang="zh-CN" sz="2800" b="1" i="1">
                <a:latin typeface="Times New Roman" panose="02020603050405020304" charset="0"/>
              </a:rPr>
              <a:t>w</a:t>
            </a:r>
            <a:r>
              <a:rPr lang="en-US" altLang="zh-CN" sz="2800" b="1" i="1" baseline="-25000">
                <a:latin typeface="Times New Roman" panose="02020603050405020304" charset="0"/>
              </a:rPr>
              <a:t>i,j </a:t>
            </a:r>
            <a:r>
              <a:rPr lang="en-US" altLang="zh-CN" sz="2800" b="1" i="1">
                <a:latin typeface="Times New Roman" panose="02020603050405020304" charset="0"/>
              </a:rPr>
              <a:t>p</a:t>
            </a:r>
            <a:r>
              <a:rPr lang="en-US" altLang="zh-CN" sz="2800" b="1" i="1" baseline="-25000">
                <a:latin typeface="Times New Roman" panose="02020603050405020304" charset="0"/>
              </a:rPr>
              <a:t>i,j  </a:t>
            </a:r>
            <a:r>
              <a:rPr lang="zh-CN" altLang="en-US" sz="2800" b="1">
                <a:latin typeface="Times New Roman" panose="02020603050405020304" charset="0"/>
              </a:rPr>
              <a:t>为</a:t>
            </a:r>
            <a:r>
              <a:rPr lang="en-US" altLang="zh-CN" sz="2800" b="1" i="1">
                <a:latin typeface="Times New Roman" panose="02020603050405020304" charset="0"/>
              </a:rPr>
              <a:t>m</a:t>
            </a:r>
            <a:r>
              <a:rPr lang="en-US" altLang="zh-CN" sz="2800" b="1">
                <a:latin typeface="Times New Roman" panose="02020603050405020304" charset="0"/>
              </a:rPr>
              <a:t>( </a:t>
            </a:r>
            <a:r>
              <a:rPr lang="en-US" altLang="zh-CN" sz="2800" b="1" i="1">
                <a:latin typeface="Times New Roman" panose="02020603050405020304" charset="0"/>
              </a:rPr>
              <a:t>i</a:t>
            </a:r>
            <a:r>
              <a:rPr lang="en-US" altLang="zh-CN" sz="2800" b="1">
                <a:latin typeface="Times New Roman" panose="02020603050405020304" charset="0"/>
              </a:rPr>
              <a:t>,</a:t>
            </a:r>
            <a:r>
              <a:rPr lang="en-US" altLang="zh-CN" sz="2800" b="1" i="1">
                <a:latin typeface="Times New Roman" panose="02020603050405020304" charset="0"/>
              </a:rPr>
              <a:t> j</a:t>
            </a:r>
            <a:r>
              <a:rPr lang="en-US" altLang="zh-CN" sz="2800" b="1">
                <a:latin typeface="Times New Roman" panose="02020603050405020304" charset="0"/>
              </a:rPr>
              <a:t> )</a:t>
            </a:r>
            <a:r>
              <a:rPr lang="en-US" altLang="zh-CN" sz="2400" b="1">
                <a:latin typeface="Times New Roman" panose="02020603050405020304" charset="0"/>
              </a:rPr>
              <a:t> </a:t>
            </a:r>
            <a:endParaRPr lang="en-US" altLang="zh-CN" sz="2400" b="1">
              <a:latin typeface="Times New Roman" panose="02020603050405020304" charset="0"/>
            </a:endParaRPr>
          </a:p>
        </p:txBody>
      </p:sp>
    </p:spTree>
  </p:cSld>
  <p:clrMapOvr>
    <a:masterClrMapping/>
  </p:clrMapOvr>
  <p:transition>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DEF696F-0812-4A04-9A55-E52CF82F6511}" type="slidenum">
              <a:rPr lang="en-US" altLang="zh-CN"/>
            </a:fld>
            <a:endParaRPr lang="en-US" altLang="zh-CN"/>
          </a:p>
        </p:txBody>
      </p:sp>
      <p:sp>
        <p:nvSpPr>
          <p:cNvPr id="48130" name="Rectangle 2"/>
          <p:cNvSpPr>
            <a:spLocks noGrp="1" noChangeArrowheads="1"/>
          </p:cNvSpPr>
          <p:nvPr>
            <p:ph type="title"/>
          </p:nvPr>
        </p:nvSpPr>
        <p:spPr>
          <a:xfrm>
            <a:off x="685800" y="1368821"/>
            <a:ext cx="7772400" cy="1143000"/>
          </a:xfrm>
        </p:spPr>
        <p:txBody>
          <a:bodyPr/>
          <a:lstStyle/>
          <a:p>
            <a:endParaRPr lang="zh-CN" altLang="zh-CN"/>
          </a:p>
        </p:txBody>
      </p:sp>
      <p:sp>
        <p:nvSpPr>
          <p:cNvPr id="48131" name="Rectangle 3"/>
          <p:cNvSpPr>
            <a:spLocks noGrp="1" noChangeArrowheads="1"/>
          </p:cNvSpPr>
          <p:nvPr>
            <p:ph type="body" idx="1"/>
          </p:nvPr>
        </p:nvSpPr>
        <p:spPr>
          <a:xfrm>
            <a:off x="-36512" y="2287413"/>
            <a:ext cx="9144000" cy="4525963"/>
          </a:xfrm>
        </p:spPr>
        <p:txBody>
          <a:bodyPr/>
          <a:lstStyle/>
          <a:p>
            <a:pPr>
              <a:buFontTx/>
              <a:buNone/>
            </a:pPr>
            <a:r>
              <a:rPr lang="zh-CN" altLang="en-US" sz="2800" b="1" dirty="0"/>
              <a:t>根据该公式，计算树</a:t>
            </a:r>
            <a:r>
              <a:rPr lang="en-US" altLang="zh-CN" sz="2800" b="1" dirty="0"/>
              <a:t>T[i][j]</a:t>
            </a:r>
            <a:r>
              <a:rPr lang="zh-CN" altLang="en-US" sz="2800" b="1" dirty="0"/>
              <a:t>的花费只用到了</a:t>
            </a:r>
            <a:endParaRPr lang="zh-CN" altLang="en-US" sz="2800" b="1" dirty="0"/>
          </a:p>
          <a:p>
            <a:pPr>
              <a:buFontTx/>
              <a:buNone/>
            </a:pPr>
            <a:r>
              <a:rPr lang="en-US" altLang="zh-CN" sz="2800" b="1" dirty="0"/>
              <a:t>T[i][k-1]</a:t>
            </a:r>
            <a:r>
              <a:rPr lang="zh-CN" altLang="en-US" sz="2800" b="1" dirty="0"/>
              <a:t>，</a:t>
            </a:r>
            <a:r>
              <a:rPr lang="en-US" altLang="zh-CN" sz="2800" b="1" dirty="0"/>
              <a:t>T[k+1][j], </a:t>
            </a:r>
            <a:r>
              <a:rPr lang="zh-CN" altLang="en-US" sz="2800" b="1" dirty="0"/>
              <a:t>可得到具体求解过程如下：</a:t>
            </a:r>
            <a:endParaRPr lang="en-US" altLang="zh-CN" sz="2800" b="1" dirty="0"/>
          </a:p>
          <a:p>
            <a:pPr>
              <a:buFontTx/>
              <a:buNone/>
            </a:pPr>
            <a:r>
              <a:rPr lang="en-US" altLang="zh-CN" sz="2800" b="1" dirty="0"/>
              <a:t>0</a:t>
            </a:r>
            <a:r>
              <a:rPr lang="zh-CN" altLang="en-US" sz="2800" b="1" dirty="0"/>
              <a:t>）没有内部结点构造</a:t>
            </a:r>
            <a:r>
              <a:rPr lang="en-US" altLang="zh-CN" sz="2800" b="1" dirty="0"/>
              <a:t>T[1][0], T[2][1], T[3][2]…T[n+1][n]</a:t>
            </a:r>
            <a:r>
              <a:rPr lang="zh-CN" altLang="en-US" sz="2800" b="1" dirty="0"/>
              <a:t>；</a:t>
            </a:r>
            <a:endParaRPr lang="zh-CN" altLang="en-US" sz="2800" b="1" dirty="0"/>
          </a:p>
          <a:p>
            <a:pPr>
              <a:buFontTx/>
              <a:buNone/>
            </a:pPr>
            <a:r>
              <a:rPr lang="en-US" altLang="zh-CN" sz="2800" b="1" dirty="0"/>
              <a:t>1</a:t>
            </a:r>
            <a:r>
              <a:rPr lang="zh-CN" altLang="en-US" sz="2800" b="1" dirty="0"/>
              <a:t>）构造只有</a:t>
            </a:r>
            <a:r>
              <a:rPr lang="en-US" altLang="zh-CN" sz="2800" b="1" dirty="0"/>
              <a:t>1</a:t>
            </a:r>
            <a:r>
              <a:rPr lang="zh-CN" altLang="en-US" sz="2800" b="1" dirty="0"/>
              <a:t>个内部结点的最优二叉搜索树</a:t>
            </a:r>
            <a:r>
              <a:rPr lang="en-US" altLang="zh-CN" sz="2800" b="1" dirty="0"/>
              <a:t>T[1][1],T[2][2]…, T[n][n]</a:t>
            </a:r>
            <a:r>
              <a:rPr lang="zh-CN" altLang="en-US" sz="2800" b="1" dirty="0"/>
              <a:t>，可以求得</a:t>
            </a:r>
            <a:r>
              <a:rPr lang="en-US" altLang="zh-CN" sz="2800" b="1" dirty="0"/>
              <a:t>m[i][i] =w[i][i]</a:t>
            </a:r>
            <a:r>
              <a:rPr lang="zh-CN" altLang="en-US" sz="2800" b="1" dirty="0"/>
              <a:t>同时可以用一个数组存做根结点元素为：</a:t>
            </a:r>
            <a:endParaRPr lang="zh-CN" altLang="en-US" sz="2800" b="1" dirty="0"/>
          </a:p>
          <a:p>
            <a:pPr>
              <a:buFontTx/>
              <a:buNone/>
            </a:pPr>
            <a:r>
              <a:rPr lang="zh-CN" altLang="en-US" sz="2800" b="1" dirty="0"/>
              <a:t>   </a:t>
            </a:r>
            <a:r>
              <a:rPr lang="en-US" altLang="zh-CN" sz="2800" b="1" dirty="0"/>
              <a:t>s[1][1]=1, s[2][2]=2…s[n][n]=n</a:t>
            </a:r>
            <a:endParaRPr lang="en-US" altLang="zh-CN" sz="2800" b="1" dirty="0"/>
          </a:p>
          <a:p>
            <a:pPr>
              <a:buFontTx/>
              <a:buNone/>
            </a:pPr>
            <a:r>
              <a:rPr lang="en-US" altLang="zh-CN" sz="2800" b="1" dirty="0"/>
              <a:t>2) </a:t>
            </a:r>
            <a:r>
              <a:rPr lang="zh-CN" altLang="en-US" sz="2800" b="1" dirty="0"/>
              <a:t>构造具有</a:t>
            </a:r>
            <a:r>
              <a:rPr lang="en-US" altLang="zh-CN" sz="2800" b="1" dirty="0"/>
              <a:t>2</a:t>
            </a:r>
            <a:r>
              <a:rPr lang="zh-CN" altLang="en-US" sz="2800" b="1" dirty="0"/>
              <a:t>个内部结点的最优二叉搜索树</a:t>
            </a:r>
            <a:endParaRPr lang="zh-CN" altLang="en-US" sz="2800" b="1" dirty="0"/>
          </a:p>
        </p:txBody>
      </p:sp>
      <p:pic>
        <p:nvPicPr>
          <p:cNvPr id="48132" name="Picture 4"/>
          <p:cNvPicPr>
            <a:picLocks noChangeAspect="1" noChangeArrowheads="1"/>
          </p:cNvPicPr>
          <p:nvPr/>
        </p:nvPicPr>
        <p:blipFill>
          <a:blip r:embed="rId1">
            <a:lum bright="-30000" contrast="54000"/>
            <a:extLst>
              <a:ext uri="{28A0092B-C50C-407E-A947-70E740481C1C}">
                <a14:useLocalDpi xmlns:a14="http://schemas.microsoft.com/office/drawing/2010/main" val="0"/>
              </a:ext>
            </a:extLst>
          </a:blip>
          <a:srcRect/>
          <a:stretch>
            <a:fillRect/>
          </a:stretch>
        </p:blipFill>
        <p:spPr bwMode="auto">
          <a:xfrm>
            <a:off x="0" y="759221"/>
            <a:ext cx="7596188" cy="128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01AAE4F-017C-4D87-AF2C-BF6C5A3F8415}" type="slidenum">
              <a:rPr lang="en-US" altLang="zh-CN"/>
            </a:fld>
            <a:endParaRPr lang="en-US" altLang="zh-CN"/>
          </a:p>
        </p:txBody>
      </p:sp>
      <p:sp>
        <p:nvSpPr>
          <p:cNvPr id="35842" name="Rectangle 2"/>
          <p:cNvSpPr>
            <a:spLocks noGrp="1" noChangeArrowheads="1"/>
          </p:cNvSpPr>
          <p:nvPr>
            <p:ph type="title"/>
          </p:nvPr>
        </p:nvSpPr>
        <p:spPr>
          <a:xfrm>
            <a:off x="457200" y="274638"/>
            <a:ext cx="1090613" cy="1143000"/>
          </a:xfrm>
        </p:spPr>
        <p:txBody>
          <a:bodyPr/>
          <a:lstStyle/>
          <a:p>
            <a:r>
              <a:rPr lang="zh-CN" altLang="en-US"/>
              <a:t>例</a:t>
            </a:r>
            <a:endParaRPr lang="zh-CN" altLang="en-US"/>
          </a:p>
        </p:txBody>
      </p:sp>
      <p:sp>
        <p:nvSpPr>
          <p:cNvPr id="35843" name="Rectangle 3"/>
          <p:cNvSpPr>
            <a:spLocks noGrp="1" noChangeArrowheads="1"/>
          </p:cNvSpPr>
          <p:nvPr>
            <p:ph type="body" idx="1"/>
          </p:nvPr>
        </p:nvSpPr>
        <p:spPr>
          <a:xfrm>
            <a:off x="323528" y="1484784"/>
            <a:ext cx="8640960" cy="4114800"/>
          </a:xfrm>
        </p:spPr>
        <p:txBody>
          <a:bodyPr/>
          <a:lstStyle/>
          <a:p>
            <a:r>
              <a:rPr lang="zh-CN" altLang="en-US" b="1" dirty="0"/>
              <a:t>给出</a:t>
            </a:r>
            <a:r>
              <a:rPr kumimoji="1" lang="zh-CN" altLang="en-US" b="1" dirty="0"/>
              <a:t>标识符集</a:t>
            </a:r>
            <a:r>
              <a:rPr kumimoji="1" lang="en-US" altLang="zh-CN" b="1" dirty="0"/>
              <a:t>{1, 2, 3}</a:t>
            </a:r>
            <a:r>
              <a:rPr kumimoji="1" lang="zh-CN" altLang="en-US" b="1" dirty="0"/>
              <a:t>＝</a:t>
            </a:r>
            <a:r>
              <a:rPr kumimoji="1" lang="en-US" altLang="zh-CN" b="1" dirty="0"/>
              <a:t>{do, if, stop}</a:t>
            </a:r>
            <a:r>
              <a:rPr lang="zh-CN" altLang="en-US" b="1" dirty="0"/>
              <a:t>存取概率</a:t>
            </a:r>
            <a:endParaRPr lang="zh-CN" altLang="en-US" b="1" dirty="0"/>
          </a:p>
          <a:p>
            <a:r>
              <a:rPr lang="zh-CN" altLang="en-US" sz="2800" b="1" dirty="0"/>
              <a:t>若         </a:t>
            </a:r>
            <a:r>
              <a:rPr lang="en-US" altLang="zh-CN" sz="2800" b="1" dirty="0"/>
              <a:t>P</a:t>
            </a:r>
            <a:r>
              <a:rPr lang="en-US" altLang="zh-CN" sz="2800" b="1" baseline="-25000" dirty="0"/>
              <a:t>1</a:t>
            </a:r>
            <a:r>
              <a:rPr lang="en-US" altLang="zh-CN" sz="2800" b="1" dirty="0"/>
              <a:t>=0.5,        P</a:t>
            </a:r>
            <a:r>
              <a:rPr lang="en-US" altLang="zh-CN" sz="2800" b="1" baseline="-25000" dirty="0"/>
              <a:t>2</a:t>
            </a:r>
            <a:r>
              <a:rPr lang="en-US" altLang="zh-CN" sz="2800" b="1" dirty="0"/>
              <a:t>=0.1,       P</a:t>
            </a:r>
            <a:r>
              <a:rPr lang="en-US" altLang="zh-CN" sz="2800" b="1" baseline="-25000" dirty="0"/>
              <a:t>3</a:t>
            </a:r>
            <a:r>
              <a:rPr lang="en-US" altLang="zh-CN" sz="2800" b="1" dirty="0"/>
              <a:t>=0.05,</a:t>
            </a:r>
            <a:endParaRPr lang="en-US" altLang="zh-CN" sz="2800" b="1" dirty="0"/>
          </a:p>
          <a:p>
            <a:pPr>
              <a:buFontTx/>
              <a:buNone/>
            </a:pPr>
            <a:r>
              <a:rPr lang="en-US" altLang="zh-CN" sz="2800" b="1" dirty="0"/>
              <a:t>     q</a:t>
            </a:r>
            <a:r>
              <a:rPr lang="en-US" altLang="zh-CN" sz="2800" b="1" baseline="-25000" dirty="0"/>
              <a:t>0</a:t>
            </a:r>
            <a:r>
              <a:rPr lang="en-US" altLang="zh-CN" sz="2800" b="1" dirty="0"/>
              <a:t>=0.15,          q</a:t>
            </a:r>
            <a:r>
              <a:rPr lang="en-US" altLang="zh-CN" sz="2800" b="1" baseline="-25000" dirty="0"/>
              <a:t>1</a:t>
            </a:r>
            <a:r>
              <a:rPr lang="en-US" altLang="zh-CN" sz="2800" b="1" dirty="0"/>
              <a:t>=0.1,       q</a:t>
            </a:r>
            <a:r>
              <a:rPr lang="en-US" altLang="zh-CN" sz="2800" b="1" baseline="-25000" dirty="0"/>
              <a:t>2</a:t>
            </a:r>
            <a:r>
              <a:rPr lang="en-US" altLang="zh-CN" sz="2800" b="1" dirty="0"/>
              <a:t>=0.05,      q</a:t>
            </a:r>
            <a:r>
              <a:rPr lang="en-US" altLang="zh-CN" sz="2800" b="1" baseline="-25000" dirty="0"/>
              <a:t>3</a:t>
            </a:r>
            <a:r>
              <a:rPr lang="en-US" altLang="zh-CN" sz="2800" b="1" dirty="0"/>
              <a:t>=0.05</a:t>
            </a:r>
            <a:endParaRPr lang="en-US" altLang="zh-CN" sz="2800" b="1" dirty="0"/>
          </a:p>
          <a:p>
            <a:pPr>
              <a:buFontTx/>
              <a:buNone/>
            </a:pPr>
            <a:r>
              <a:rPr lang="zh-CN" altLang="en-US" b="1" dirty="0"/>
              <a:t>构造一棵最优二叉搜索树</a:t>
            </a:r>
            <a:endParaRPr lang="zh-CN" altLang="en-US" b="1" dirty="0"/>
          </a:p>
        </p:txBody>
      </p:sp>
    </p:spTree>
  </p:cSld>
  <p:clrMapOvr>
    <a:masterClrMapping/>
  </p:clrMapOvr>
  <p:transition>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7"/>
          <p:cNvSpPr>
            <a:spLocks noChangeArrowheads="1"/>
          </p:cNvSpPr>
          <p:nvPr/>
        </p:nvSpPr>
        <p:spPr bwMode="auto">
          <a:xfrm>
            <a:off x="0" y="0"/>
            <a:ext cx="921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000000"/>
                </a:solidFill>
              </a:rPr>
              <a:t>q0=0.15,  </a:t>
            </a:r>
            <a:r>
              <a:rPr lang="en-US" altLang="zh-CN" sz="2000" b="1">
                <a:solidFill>
                  <a:srgbClr val="FF0000"/>
                </a:solidFill>
              </a:rPr>
              <a:t>P1=0.5</a:t>
            </a:r>
            <a:r>
              <a:rPr lang="en-US" altLang="zh-CN" sz="2000" b="1">
                <a:solidFill>
                  <a:srgbClr val="000000"/>
                </a:solidFill>
              </a:rPr>
              <a:t>,  q1=0.1, </a:t>
            </a:r>
            <a:r>
              <a:rPr lang="en-US" altLang="zh-CN" sz="2000" b="1">
                <a:solidFill>
                  <a:srgbClr val="FF0000"/>
                </a:solidFill>
              </a:rPr>
              <a:t> P2=0.1</a:t>
            </a:r>
            <a:r>
              <a:rPr lang="en-US" altLang="zh-CN" sz="2000" b="1">
                <a:solidFill>
                  <a:srgbClr val="000000"/>
                </a:solidFill>
              </a:rPr>
              <a:t>,  q2=0.05,  </a:t>
            </a:r>
            <a:r>
              <a:rPr lang="en-US" altLang="zh-CN" sz="2000" b="1">
                <a:solidFill>
                  <a:srgbClr val="FF0000"/>
                </a:solidFill>
              </a:rPr>
              <a:t>P3=0.05</a:t>
            </a:r>
            <a:r>
              <a:rPr lang="en-US" altLang="zh-CN" sz="2000" b="1">
                <a:solidFill>
                  <a:srgbClr val="000000"/>
                </a:solidFill>
              </a:rPr>
              <a:t>,  q3=0.05</a:t>
            </a:r>
            <a:endParaRPr lang="en-US" altLang="zh-CN" sz="2000" b="1">
              <a:solidFill>
                <a:srgbClr val="000000"/>
              </a:solidFill>
            </a:endParaRPr>
          </a:p>
        </p:txBody>
      </p:sp>
      <p:grpSp>
        <p:nvGrpSpPr>
          <p:cNvPr id="49165" name="Group 13"/>
          <p:cNvGrpSpPr/>
          <p:nvPr/>
        </p:nvGrpSpPr>
        <p:grpSpPr bwMode="auto">
          <a:xfrm>
            <a:off x="0" y="1125538"/>
            <a:ext cx="1439863" cy="2303462"/>
            <a:chOff x="249" y="754"/>
            <a:chExt cx="907" cy="1451"/>
          </a:xfrm>
        </p:grpSpPr>
        <p:grpSp>
          <p:nvGrpSpPr>
            <p:cNvPr id="49162" name="Group 10"/>
            <p:cNvGrpSpPr/>
            <p:nvPr/>
          </p:nvGrpSpPr>
          <p:grpSpPr bwMode="auto">
            <a:xfrm>
              <a:off x="249" y="754"/>
              <a:ext cx="861" cy="725"/>
              <a:chOff x="249" y="482"/>
              <a:chExt cx="861" cy="725"/>
            </a:xfrm>
          </p:grpSpPr>
          <p:sp>
            <p:nvSpPr>
              <p:cNvPr id="49156" name="Oval 4"/>
              <p:cNvSpPr>
                <a:spLocks noChangeArrowheads="1"/>
              </p:cNvSpPr>
              <p:nvPr/>
            </p:nvSpPr>
            <p:spPr bwMode="auto">
              <a:xfrm>
                <a:off x="567" y="482"/>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1</a:t>
                </a:r>
                <a:endParaRPr lang="en-US" altLang="zh-CN" b="1">
                  <a:solidFill>
                    <a:srgbClr val="000000"/>
                  </a:solidFill>
                </a:endParaRPr>
              </a:p>
            </p:txBody>
          </p:sp>
          <p:sp>
            <p:nvSpPr>
              <p:cNvPr id="49157" name="Rectangle 5"/>
              <p:cNvSpPr>
                <a:spLocks noChangeArrowheads="1"/>
              </p:cNvSpPr>
              <p:nvPr/>
            </p:nvSpPr>
            <p:spPr bwMode="auto">
              <a:xfrm>
                <a:off x="249"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49158" name="Rectangle 6"/>
              <p:cNvSpPr>
                <a:spLocks noChangeArrowheads="1"/>
              </p:cNvSpPr>
              <p:nvPr/>
            </p:nvSpPr>
            <p:spPr bwMode="auto">
              <a:xfrm>
                <a:off x="884"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49160" name="Line 8"/>
              <p:cNvSpPr>
                <a:spLocks noChangeShapeType="1"/>
              </p:cNvSpPr>
              <p:nvPr/>
            </p:nvSpPr>
            <p:spPr bwMode="auto">
              <a:xfrm flipH="1">
                <a:off x="385" y="709"/>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49161" name="Line 9"/>
              <p:cNvSpPr>
                <a:spLocks noChangeShapeType="1"/>
              </p:cNvSpPr>
              <p:nvPr/>
            </p:nvSpPr>
            <p:spPr bwMode="auto">
              <a:xfrm>
                <a:off x="793" y="709"/>
                <a:ext cx="182"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49163" name="Rectangle 11"/>
            <p:cNvSpPr>
              <a:spLocks noChangeArrowheads="1"/>
            </p:cNvSpPr>
            <p:nvPr/>
          </p:nvSpPr>
          <p:spPr bwMode="auto">
            <a:xfrm>
              <a:off x="340" y="1570"/>
              <a:ext cx="816" cy="63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sz="2000" b="1">
                  <a:solidFill>
                    <a:srgbClr val="990033"/>
                  </a:solidFill>
                </a:rPr>
                <a:t>T[1][1]</a:t>
              </a:r>
              <a:endParaRPr lang="en-US" altLang="zh-CN" sz="2000" b="1">
                <a:solidFill>
                  <a:srgbClr val="990033"/>
                </a:solidFill>
              </a:endParaRPr>
            </a:p>
            <a:p>
              <a:pPr algn="ctr" fontAlgn="base">
                <a:spcBef>
                  <a:spcPct val="0"/>
                </a:spcBef>
                <a:spcAft>
                  <a:spcPct val="0"/>
                </a:spcAft>
              </a:pPr>
              <a:r>
                <a:rPr lang="en-US" altLang="zh-CN" sz="2000" b="1">
                  <a:solidFill>
                    <a:srgbClr val="000000"/>
                  </a:solidFill>
                </a:rPr>
                <a:t>w[1][1]=0.75</a:t>
              </a:r>
              <a:endParaRPr lang="en-US" altLang="zh-CN" sz="2000" b="1">
                <a:solidFill>
                  <a:srgbClr val="000000"/>
                </a:solidFill>
              </a:endParaRPr>
            </a:p>
            <a:p>
              <a:pPr algn="ctr" fontAlgn="base">
                <a:spcBef>
                  <a:spcPct val="0"/>
                </a:spcBef>
                <a:spcAft>
                  <a:spcPct val="0"/>
                </a:spcAft>
              </a:pPr>
              <a:r>
                <a:rPr lang="en-US" altLang="zh-CN" sz="2000" b="1">
                  <a:solidFill>
                    <a:srgbClr val="000000"/>
                  </a:solidFill>
                </a:rPr>
                <a:t>m[1][1]=0.75</a:t>
              </a:r>
              <a:endParaRPr lang="en-US" altLang="zh-CN" sz="2000" b="1">
                <a:solidFill>
                  <a:srgbClr val="000000"/>
                </a:solidFill>
              </a:endParaRPr>
            </a:p>
          </p:txBody>
        </p:sp>
      </p:grpSp>
      <p:pic>
        <p:nvPicPr>
          <p:cNvPr id="49164" name="Picture 12"/>
          <p:cNvPicPr>
            <a:picLocks noChangeAspect="1" noChangeArrowheads="1"/>
          </p:cNvPicPr>
          <p:nvPr/>
        </p:nvPicPr>
        <p:blipFill>
          <a:blip r:embed="rId1">
            <a:lum bright="-42000" contrast="78000"/>
            <a:extLst>
              <a:ext uri="{28A0092B-C50C-407E-A947-70E740481C1C}">
                <a14:useLocalDpi xmlns:a14="http://schemas.microsoft.com/office/drawing/2010/main" val="0"/>
              </a:ext>
            </a:extLst>
          </a:blip>
          <a:srcRect r="-502" b="44020"/>
          <a:stretch>
            <a:fillRect/>
          </a:stretch>
        </p:blipFill>
        <p:spPr bwMode="auto">
          <a:xfrm>
            <a:off x="0" y="404813"/>
            <a:ext cx="763428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9166" name="Group 14"/>
          <p:cNvGrpSpPr/>
          <p:nvPr/>
        </p:nvGrpSpPr>
        <p:grpSpPr bwMode="auto">
          <a:xfrm>
            <a:off x="2051050" y="1125538"/>
            <a:ext cx="1439863" cy="2303462"/>
            <a:chOff x="249" y="754"/>
            <a:chExt cx="907" cy="1451"/>
          </a:xfrm>
        </p:grpSpPr>
        <p:grpSp>
          <p:nvGrpSpPr>
            <p:cNvPr id="49167" name="Group 15"/>
            <p:cNvGrpSpPr/>
            <p:nvPr/>
          </p:nvGrpSpPr>
          <p:grpSpPr bwMode="auto">
            <a:xfrm>
              <a:off x="249" y="754"/>
              <a:ext cx="861" cy="725"/>
              <a:chOff x="249" y="482"/>
              <a:chExt cx="861" cy="725"/>
            </a:xfrm>
          </p:grpSpPr>
          <p:sp>
            <p:nvSpPr>
              <p:cNvPr id="49168" name="Oval 16"/>
              <p:cNvSpPr>
                <a:spLocks noChangeArrowheads="1"/>
              </p:cNvSpPr>
              <p:nvPr/>
            </p:nvSpPr>
            <p:spPr bwMode="auto">
              <a:xfrm>
                <a:off x="567" y="482"/>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49169" name="Rectangle 17"/>
              <p:cNvSpPr>
                <a:spLocks noChangeArrowheads="1"/>
              </p:cNvSpPr>
              <p:nvPr/>
            </p:nvSpPr>
            <p:spPr bwMode="auto">
              <a:xfrm>
                <a:off x="249"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49170" name="Rectangle 18"/>
              <p:cNvSpPr>
                <a:spLocks noChangeArrowheads="1"/>
              </p:cNvSpPr>
              <p:nvPr/>
            </p:nvSpPr>
            <p:spPr bwMode="auto">
              <a:xfrm>
                <a:off x="884"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49171" name="Line 19"/>
              <p:cNvSpPr>
                <a:spLocks noChangeShapeType="1"/>
              </p:cNvSpPr>
              <p:nvPr/>
            </p:nvSpPr>
            <p:spPr bwMode="auto">
              <a:xfrm flipH="1">
                <a:off x="385" y="709"/>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49172" name="Line 20"/>
              <p:cNvSpPr>
                <a:spLocks noChangeShapeType="1"/>
              </p:cNvSpPr>
              <p:nvPr/>
            </p:nvSpPr>
            <p:spPr bwMode="auto">
              <a:xfrm>
                <a:off x="793" y="709"/>
                <a:ext cx="182"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49173" name="Rectangle 21"/>
            <p:cNvSpPr>
              <a:spLocks noChangeArrowheads="1"/>
            </p:cNvSpPr>
            <p:nvPr/>
          </p:nvSpPr>
          <p:spPr bwMode="auto">
            <a:xfrm>
              <a:off x="340" y="1570"/>
              <a:ext cx="816" cy="63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sz="2000" b="1">
                  <a:solidFill>
                    <a:srgbClr val="990033"/>
                  </a:solidFill>
                </a:rPr>
                <a:t>T[2][2]</a:t>
              </a:r>
              <a:endParaRPr lang="en-US" altLang="zh-CN" sz="2000" b="1">
                <a:solidFill>
                  <a:srgbClr val="990033"/>
                </a:solidFill>
              </a:endParaRPr>
            </a:p>
            <a:p>
              <a:pPr algn="ctr" fontAlgn="base">
                <a:spcBef>
                  <a:spcPct val="0"/>
                </a:spcBef>
                <a:spcAft>
                  <a:spcPct val="0"/>
                </a:spcAft>
              </a:pPr>
              <a:r>
                <a:rPr lang="en-US" altLang="zh-CN" sz="2000" b="1">
                  <a:solidFill>
                    <a:srgbClr val="000000"/>
                  </a:solidFill>
                </a:rPr>
                <a:t>w[2][2]=0.25</a:t>
              </a:r>
              <a:endParaRPr lang="en-US" altLang="zh-CN" sz="2000" b="1">
                <a:solidFill>
                  <a:srgbClr val="000000"/>
                </a:solidFill>
              </a:endParaRPr>
            </a:p>
            <a:p>
              <a:pPr algn="ctr" fontAlgn="base">
                <a:spcBef>
                  <a:spcPct val="0"/>
                </a:spcBef>
                <a:spcAft>
                  <a:spcPct val="0"/>
                </a:spcAft>
              </a:pPr>
              <a:r>
                <a:rPr lang="en-US" altLang="zh-CN" sz="2000" b="1">
                  <a:solidFill>
                    <a:srgbClr val="000000"/>
                  </a:solidFill>
                </a:rPr>
                <a:t>m[2][2]=0.25</a:t>
              </a:r>
              <a:endParaRPr lang="en-US" altLang="zh-CN" sz="2000" b="1">
                <a:solidFill>
                  <a:srgbClr val="000000"/>
                </a:solidFill>
              </a:endParaRPr>
            </a:p>
          </p:txBody>
        </p:sp>
      </p:grpSp>
      <p:grpSp>
        <p:nvGrpSpPr>
          <p:cNvPr id="49174" name="Group 22"/>
          <p:cNvGrpSpPr/>
          <p:nvPr/>
        </p:nvGrpSpPr>
        <p:grpSpPr bwMode="auto">
          <a:xfrm>
            <a:off x="4140200" y="1125538"/>
            <a:ext cx="1439863" cy="2303462"/>
            <a:chOff x="249" y="754"/>
            <a:chExt cx="907" cy="1451"/>
          </a:xfrm>
        </p:grpSpPr>
        <p:grpSp>
          <p:nvGrpSpPr>
            <p:cNvPr id="49175" name="Group 23"/>
            <p:cNvGrpSpPr/>
            <p:nvPr/>
          </p:nvGrpSpPr>
          <p:grpSpPr bwMode="auto">
            <a:xfrm>
              <a:off x="249" y="754"/>
              <a:ext cx="861" cy="725"/>
              <a:chOff x="249" y="482"/>
              <a:chExt cx="861" cy="725"/>
            </a:xfrm>
          </p:grpSpPr>
          <p:sp>
            <p:nvSpPr>
              <p:cNvPr id="49176" name="Oval 24"/>
              <p:cNvSpPr>
                <a:spLocks noChangeArrowheads="1"/>
              </p:cNvSpPr>
              <p:nvPr/>
            </p:nvSpPr>
            <p:spPr bwMode="auto">
              <a:xfrm>
                <a:off x="567" y="482"/>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3</a:t>
                </a:r>
                <a:endParaRPr lang="en-US" altLang="zh-CN" b="1">
                  <a:solidFill>
                    <a:srgbClr val="000000"/>
                  </a:solidFill>
                </a:endParaRPr>
              </a:p>
            </p:txBody>
          </p:sp>
          <p:sp>
            <p:nvSpPr>
              <p:cNvPr id="49177" name="Rectangle 25"/>
              <p:cNvSpPr>
                <a:spLocks noChangeArrowheads="1"/>
              </p:cNvSpPr>
              <p:nvPr/>
            </p:nvSpPr>
            <p:spPr bwMode="auto">
              <a:xfrm>
                <a:off x="249"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49178" name="Rectangle 26"/>
              <p:cNvSpPr>
                <a:spLocks noChangeArrowheads="1"/>
              </p:cNvSpPr>
              <p:nvPr/>
            </p:nvSpPr>
            <p:spPr bwMode="auto">
              <a:xfrm>
                <a:off x="884"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q3</a:t>
                </a:r>
                <a:endParaRPr lang="en-US" altLang="zh-CN" b="1">
                  <a:solidFill>
                    <a:srgbClr val="000000"/>
                  </a:solidFill>
                </a:endParaRPr>
              </a:p>
            </p:txBody>
          </p:sp>
          <p:sp>
            <p:nvSpPr>
              <p:cNvPr id="49179" name="Line 27"/>
              <p:cNvSpPr>
                <a:spLocks noChangeShapeType="1"/>
              </p:cNvSpPr>
              <p:nvPr/>
            </p:nvSpPr>
            <p:spPr bwMode="auto">
              <a:xfrm flipH="1">
                <a:off x="385" y="709"/>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49180" name="Line 28"/>
              <p:cNvSpPr>
                <a:spLocks noChangeShapeType="1"/>
              </p:cNvSpPr>
              <p:nvPr/>
            </p:nvSpPr>
            <p:spPr bwMode="auto">
              <a:xfrm>
                <a:off x="793" y="709"/>
                <a:ext cx="182"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49181" name="Rectangle 29"/>
            <p:cNvSpPr>
              <a:spLocks noChangeArrowheads="1"/>
            </p:cNvSpPr>
            <p:nvPr/>
          </p:nvSpPr>
          <p:spPr bwMode="auto">
            <a:xfrm>
              <a:off x="340" y="1570"/>
              <a:ext cx="816" cy="63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sz="2000" b="1">
                  <a:solidFill>
                    <a:srgbClr val="990033"/>
                  </a:solidFill>
                </a:rPr>
                <a:t>T[3][3]</a:t>
              </a:r>
              <a:endParaRPr lang="en-US" altLang="zh-CN" sz="2000" b="1">
                <a:solidFill>
                  <a:srgbClr val="990033"/>
                </a:solidFill>
              </a:endParaRPr>
            </a:p>
            <a:p>
              <a:pPr algn="ctr" fontAlgn="base">
                <a:spcBef>
                  <a:spcPct val="0"/>
                </a:spcBef>
                <a:spcAft>
                  <a:spcPct val="0"/>
                </a:spcAft>
              </a:pPr>
              <a:r>
                <a:rPr lang="en-US" altLang="zh-CN" sz="2000" b="1">
                  <a:solidFill>
                    <a:srgbClr val="000000"/>
                  </a:solidFill>
                </a:rPr>
                <a:t>w[3][3]=0.15</a:t>
              </a:r>
              <a:endParaRPr lang="en-US" altLang="zh-CN" sz="2000" b="1">
                <a:solidFill>
                  <a:srgbClr val="000000"/>
                </a:solidFill>
              </a:endParaRPr>
            </a:p>
            <a:p>
              <a:pPr algn="ctr" fontAlgn="base">
                <a:spcBef>
                  <a:spcPct val="0"/>
                </a:spcBef>
                <a:spcAft>
                  <a:spcPct val="0"/>
                </a:spcAft>
              </a:pPr>
              <a:r>
                <a:rPr lang="en-US" altLang="zh-CN" sz="2000" b="1">
                  <a:solidFill>
                    <a:srgbClr val="000000"/>
                  </a:solidFill>
                </a:rPr>
                <a:t>m[3][3]=0.15</a:t>
              </a:r>
              <a:endParaRPr lang="en-US" altLang="zh-CN" sz="2000" b="1">
                <a:solidFill>
                  <a:srgbClr val="000000"/>
                </a:solidFill>
              </a:endParaRPr>
            </a:p>
          </p:txBody>
        </p:sp>
      </p:grpSp>
      <p:grpSp>
        <p:nvGrpSpPr>
          <p:cNvPr id="49213" name="Group 61"/>
          <p:cNvGrpSpPr/>
          <p:nvPr/>
        </p:nvGrpSpPr>
        <p:grpSpPr bwMode="auto">
          <a:xfrm>
            <a:off x="323850" y="3644900"/>
            <a:ext cx="1657350" cy="1800225"/>
            <a:chOff x="385" y="2387"/>
            <a:chExt cx="1044" cy="1134"/>
          </a:xfrm>
        </p:grpSpPr>
        <p:sp>
          <p:nvSpPr>
            <p:cNvPr id="49182" name="Oval 30"/>
            <p:cNvSpPr>
              <a:spLocks noChangeArrowheads="1"/>
            </p:cNvSpPr>
            <p:nvPr/>
          </p:nvSpPr>
          <p:spPr bwMode="auto">
            <a:xfrm>
              <a:off x="703" y="2387"/>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1</a:t>
              </a:r>
              <a:endParaRPr lang="en-US" altLang="zh-CN" b="1">
                <a:solidFill>
                  <a:srgbClr val="000000"/>
                </a:solidFill>
              </a:endParaRPr>
            </a:p>
          </p:txBody>
        </p:sp>
        <p:sp>
          <p:nvSpPr>
            <p:cNvPr id="49183" name="Oval 31"/>
            <p:cNvSpPr>
              <a:spLocks noChangeArrowheads="1"/>
            </p:cNvSpPr>
            <p:nvPr/>
          </p:nvSpPr>
          <p:spPr bwMode="auto">
            <a:xfrm>
              <a:off x="930" y="2840"/>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49184" name="Line 32"/>
            <p:cNvSpPr>
              <a:spLocks noChangeShapeType="1"/>
            </p:cNvSpPr>
            <p:nvPr/>
          </p:nvSpPr>
          <p:spPr bwMode="auto">
            <a:xfrm>
              <a:off x="884" y="2614"/>
              <a:ext cx="136"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49185" name="Rectangle 33"/>
            <p:cNvSpPr>
              <a:spLocks noChangeArrowheads="1"/>
            </p:cNvSpPr>
            <p:nvPr/>
          </p:nvSpPr>
          <p:spPr bwMode="auto">
            <a:xfrm>
              <a:off x="385" y="2795"/>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49186" name="Rectangle 34"/>
            <p:cNvSpPr>
              <a:spLocks noChangeArrowheads="1"/>
            </p:cNvSpPr>
            <p:nvPr/>
          </p:nvSpPr>
          <p:spPr bwMode="auto">
            <a:xfrm>
              <a:off x="657" y="3294"/>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49187" name="Rectangle 35"/>
            <p:cNvSpPr>
              <a:spLocks noChangeArrowheads="1"/>
            </p:cNvSpPr>
            <p:nvPr/>
          </p:nvSpPr>
          <p:spPr bwMode="auto">
            <a:xfrm>
              <a:off x="1202" y="3294"/>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49188" name="Line 36"/>
            <p:cNvSpPr>
              <a:spLocks noChangeShapeType="1"/>
            </p:cNvSpPr>
            <p:nvPr/>
          </p:nvSpPr>
          <p:spPr bwMode="auto">
            <a:xfrm flipH="1">
              <a:off x="521" y="2614"/>
              <a:ext cx="18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49189" name="Line 37"/>
            <p:cNvSpPr>
              <a:spLocks noChangeShapeType="1"/>
            </p:cNvSpPr>
            <p:nvPr/>
          </p:nvSpPr>
          <p:spPr bwMode="auto">
            <a:xfrm flipH="1">
              <a:off x="748" y="3067"/>
              <a:ext cx="227"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49190" name="Line 38"/>
            <p:cNvSpPr>
              <a:spLocks noChangeShapeType="1"/>
            </p:cNvSpPr>
            <p:nvPr/>
          </p:nvSpPr>
          <p:spPr bwMode="auto">
            <a:xfrm>
              <a:off x="1156" y="3067"/>
              <a:ext cx="136"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grpSp>
        <p:nvGrpSpPr>
          <p:cNvPr id="49200" name="Group 48"/>
          <p:cNvGrpSpPr/>
          <p:nvPr/>
        </p:nvGrpSpPr>
        <p:grpSpPr bwMode="auto">
          <a:xfrm>
            <a:off x="2555875" y="3716338"/>
            <a:ext cx="1584325" cy="1800225"/>
            <a:chOff x="1565" y="2251"/>
            <a:chExt cx="998" cy="1134"/>
          </a:xfrm>
        </p:grpSpPr>
        <p:sp>
          <p:nvSpPr>
            <p:cNvPr id="49191" name="Oval 39"/>
            <p:cNvSpPr>
              <a:spLocks noChangeArrowheads="1"/>
            </p:cNvSpPr>
            <p:nvPr/>
          </p:nvSpPr>
          <p:spPr bwMode="auto">
            <a:xfrm>
              <a:off x="1746" y="2704"/>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1</a:t>
              </a:r>
              <a:endParaRPr lang="en-US" altLang="zh-CN" b="1">
                <a:solidFill>
                  <a:srgbClr val="000000"/>
                </a:solidFill>
              </a:endParaRPr>
            </a:p>
          </p:txBody>
        </p:sp>
        <p:sp>
          <p:nvSpPr>
            <p:cNvPr id="49192" name="Oval 40"/>
            <p:cNvSpPr>
              <a:spLocks noChangeArrowheads="1"/>
            </p:cNvSpPr>
            <p:nvPr/>
          </p:nvSpPr>
          <p:spPr bwMode="auto">
            <a:xfrm>
              <a:off x="2109" y="2251"/>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49193" name="Line 41"/>
            <p:cNvSpPr>
              <a:spLocks noChangeShapeType="1"/>
            </p:cNvSpPr>
            <p:nvPr/>
          </p:nvSpPr>
          <p:spPr bwMode="auto">
            <a:xfrm>
              <a:off x="2336" y="2523"/>
              <a:ext cx="136"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49194" name="Rectangle 42"/>
            <p:cNvSpPr>
              <a:spLocks noChangeArrowheads="1"/>
            </p:cNvSpPr>
            <p:nvPr/>
          </p:nvSpPr>
          <p:spPr bwMode="auto">
            <a:xfrm>
              <a:off x="1565" y="3113"/>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49195" name="Rectangle 43"/>
            <p:cNvSpPr>
              <a:spLocks noChangeArrowheads="1"/>
            </p:cNvSpPr>
            <p:nvPr/>
          </p:nvSpPr>
          <p:spPr bwMode="auto">
            <a:xfrm>
              <a:off x="1973" y="3158"/>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49196" name="Rectangle 44"/>
            <p:cNvSpPr>
              <a:spLocks noChangeArrowheads="1"/>
            </p:cNvSpPr>
            <p:nvPr/>
          </p:nvSpPr>
          <p:spPr bwMode="auto">
            <a:xfrm>
              <a:off x="2336" y="2750"/>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49197" name="Line 45"/>
            <p:cNvSpPr>
              <a:spLocks noChangeShapeType="1"/>
            </p:cNvSpPr>
            <p:nvPr/>
          </p:nvSpPr>
          <p:spPr bwMode="auto">
            <a:xfrm flipH="1">
              <a:off x="1655" y="2931"/>
              <a:ext cx="18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49198" name="Line 46"/>
            <p:cNvSpPr>
              <a:spLocks noChangeShapeType="1"/>
            </p:cNvSpPr>
            <p:nvPr/>
          </p:nvSpPr>
          <p:spPr bwMode="auto">
            <a:xfrm flipH="1">
              <a:off x="1973" y="2478"/>
              <a:ext cx="227"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49199" name="Line 47"/>
            <p:cNvSpPr>
              <a:spLocks noChangeShapeType="1"/>
            </p:cNvSpPr>
            <p:nvPr/>
          </p:nvSpPr>
          <p:spPr bwMode="auto">
            <a:xfrm>
              <a:off x="1973" y="2931"/>
              <a:ext cx="136"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49201" name="Rectangle 49"/>
          <p:cNvSpPr>
            <a:spLocks noChangeArrowheads="1"/>
          </p:cNvSpPr>
          <p:nvPr/>
        </p:nvSpPr>
        <p:spPr bwMode="auto">
          <a:xfrm>
            <a:off x="1619250" y="5734050"/>
            <a:ext cx="1296988" cy="2873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990033"/>
                </a:solidFill>
              </a:rPr>
              <a:t>T[1][2]</a:t>
            </a:r>
            <a:endParaRPr lang="en-US" altLang="zh-CN" b="1">
              <a:solidFill>
                <a:srgbClr val="990033"/>
              </a:solidFill>
            </a:endParaRPr>
          </a:p>
        </p:txBody>
      </p:sp>
      <p:sp>
        <p:nvSpPr>
          <p:cNvPr id="49202" name="Rectangle 50"/>
          <p:cNvSpPr>
            <a:spLocks noChangeArrowheads="1"/>
          </p:cNvSpPr>
          <p:nvPr/>
        </p:nvSpPr>
        <p:spPr bwMode="auto">
          <a:xfrm>
            <a:off x="2843213" y="5976938"/>
            <a:ext cx="20526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en-US" altLang="zh-CN" b="1">
                <a:solidFill>
                  <a:srgbClr val="000000"/>
                </a:solidFill>
              </a:rPr>
              <a:t>w[1][2]=0.9</a:t>
            </a:r>
            <a:endParaRPr lang="en-US" altLang="zh-CN" b="1">
              <a:solidFill>
                <a:srgbClr val="000000"/>
              </a:solidFill>
            </a:endParaRPr>
          </a:p>
          <a:p>
            <a:pPr fontAlgn="base">
              <a:spcBef>
                <a:spcPct val="0"/>
              </a:spcBef>
              <a:spcAft>
                <a:spcPct val="0"/>
              </a:spcAft>
            </a:pPr>
            <a:r>
              <a:rPr lang="en-US" altLang="zh-CN" b="1">
                <a:solidFill>
                  <a:srgbClr val="000000"/>
                </a:solidFill>
              </a:rPr>
              <a:t>m[1][2]=0.9+</a:t>
            </a:r>
            <a:endParaRPr lang="en-US" altLang="zh-CN" b="1">
              <a:solidFill>
                <a:srgbClr val="000000"/>
              </a:solidFill>
            </a:endParaRPr>
          </a:p>
          <a:p>
            <a:pPr fontAlgn="base">
              <a:spcBef>
                <a:spcPct val="0"/>
              </a:spcBef>
              <a:spcAft>
                <a:spcPct val="0"/>
              </a:spcAft>
            </a:pPr>
            <a:r>
              <a:rPr lang="en-US" altLang="zh-CN" b="1">
                <a:solidFill>
                  <a:srgbClr val="000000"/>
                </a:solidFill>
              </a:rPr>
              <a:t>              m[1][1]+m[3][2]</a:t>
            </a:r>
            <a:endParaRPr lang="en-US" altLang="zh-CN" b="1">
              <a:solidFill>
                <a:srgbClr val="000000"/>
              </a:solidFill>
            </a:endParaRPr>
          </a:p>
          <a:p>
            <a:pPr fontAlgn="base">
              <a:spcBef>
                <a:spcPct val="0"/>
              </a:spcBef>
              <a:spcAft>
                <a:spcPct val="0"/>
              </a:spcAft>
            </a:pPr>
            <a:r>
              <a:rPr lang="en-US" altLang="zh-CN" b="1">
                <a:solidFill>
                  <a:srgbClr val="000000"/>
                </a:solidFill>
              </a:rPr>
              <a:t>            =1.65</a:t>
            </a:r>
            <a:endParaRPr lang="en-US" altLang="zh-CN" b="1">
              <a:solidFill>
                <a:srgbClr val="000000"/>
              </a:solidFill>
            </a:endParaRPr>
          </a:p>
        </p:txBody>
      </p:sp>
      <p:sp>
        <p:nvSpPr>
          <p:cNvPr id="49203" name="Rectangle 51"/>
          <p:cNvSpPr>
            <a:spLocks noChangeArrowheads="1"/>
          </p:cNvSpPr>
          <p:nvPr/>
        </p:nvSpPr>
        <p:spPr bwMode="auto">
          <a:xfrm>
            <a:off x="0" y="5949950"/>
            <a:ext cx="1692275"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en-US" altLang="zh-CN" b="1">
                <a:solidFill>
                  <a:srgbClr val="000000"/>
                </a:solidFill>
              </a:rPr>
              <a:t>w[1][2]=0.9</a:t>
            </a:r>
            <a:endParaRPr lang="en-US" altLang="zh-CN" b="1">
              <a:solidFill>
                <a:srgbClr val="000000"/>
              </a:solidFill>
            </a:endParaRPr>
          </a:p>
          <a:p>
            <a:pPr fontAlgn="base">
              <a:spcBef>
                <a:spcPct val="0"/>
              </a:spcBef>
              <a:spcAft>
                <a:spcPct val="0"/>
              </a:spcAft>
            </a:pPr>
            <a:r>
              <a:rPr lang="en-US" altLang="zh-CN" b="1">
                <a:solidFill>
                  <a:srgbClr val="000000"/>
                </a:solidFill>
              </a:rPr>
              <a:t>m[1][2]=0.9+</a:t>
            </a:r>
            <a:endParaRPr lang="en-US" altLang="zh-CN" b="1">
              <a:solidFill>
                <a:srgbClr val="000000"/>
              </a:solidFill>
            </a:endParaRPr>
          </a:p>
          <a:p>
            <a:pPr fontAlgn="base">
              <a:spcBef>
                <a:spcPct val="0"/>
              </a:spcBef>
              <a:spcAft>
                <a:spcPct val="0"/>
              </a:spcAft>
            </a:pPr>
            <a:r>
              <a:rPr lang="en-US" altLang="zh-CN" b="1">
                <a:solidFill>
                  <a:srgbClr val="000000"/>
                </a:solidFill>
              </a:rPr>
              <a:t>              m[1][0]+m[2][2]</a:t>
            </a:r>
            <a:endParaRPr lang="en-US" altLang="zh-CN" b="1">
              <a:solidFill>
                <a:srgbClr val="000000"/>
              </a:solidFill>
            </a:endParaRPr>
          </a:p>
          <a:p>
            <a:pPr fontAlgn="base">
              <a:spcBef>
                <a:spcPct val="0"/>
              </a:spcBef>
              <a:spcAft>
                <a:spcPct val="0"/>
              </a:spcAft>
            </a:pPr>
            <a:r>
              <a:rPr lang="en-US" altLang="zh-CN" b="1">
                <a:solidFill>
                  <a:srgbClr val="000000"/>
                </a:solidFill>
              </a:rPr>
              <a:t>           =1.15</a:t>
            </a:r>
            <a:endParaRPr lang="en-US" altLang="zh-CN" b="1">
              <a:solidFill>
                <a:srgbClr val="000000"/>
              </a:solidFill>
            </a:endParaRPr>
          </a:p>
        </p:txBody>
      </p:sp>
      <p:pic>
        <p:nvPicPr>
          <p:cNvPr id="49238" name="Picture 86"/>
          <p:cNvPicPr>
            <a:picLocks noChangeAspect="1" noChangeArrowheads="1"/>
          </p:cNvPicPr>
          <p:nvPr/>
        </p:nvPicPr>
        <p:blipFill>
          <a:blip r:embed="rId1">
            <a:lum bright="-30000" contrast="54000"/>
            <a:extLst>
              <a:ext uri="{28A0092B-C50C-407E-A947-70E740481C1C}">
                <a14:useLocalDpi xmlns:a14="http://schemas.microsoft.com/office/drawing/2010/main" val="0"/>
              </a:ext>
            </a:extLst>
          </a:blip>
          <a:srcRect l="20857" t="55980" r="23218" b="-6288"/>
          <a:stretch>
            <a:fillRect/>
          </a:stretch>
        </p:blipFill>
        <p:spPr bwMode="auto">
          <a:xfrm>
            <a:off x="5148263" y="1052513"/>
            <a:ext cx="39957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9258" name="Group 106"/>
          <p:cNvGrpSpPr/>
          <p:nvPr/>
        </p:nvGrpSpPr>
        <p:grpSpPr bwMode="auto">
          <a:xfrm>
            <a:off x="6011863" y="1916113"/>
            <a:ext cx="1296987" cy="1441450"/>
            <a:chOff x="3787" y="1207"/>
            <a:chExt cx="817" cy="908"/>
          </a:xfrm>
        </p:grpSpPr>
        <p:sp>
          <p:nvSpPr>
            <p:cNvPr id="49247" name="Rectangle 95"/>
            <p:cNvSpPr>
              <a:spLocks noChangeArrowheads="1"/>
            </p:cNvSpPr>
            <p:nvPr/>
          </p:nvSpPr>
          <p:spPr bwMode="auto">
            <a:xfrm>
              <a:off x="4014" y="1207"/>
              <a:ext cx="272"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49251" name="Rectangle 99"/>
            <p:cNvSpPr>
              <a:spLocks noChangeArrowheads="1"/>
            </p:cNvSpPr>
            <p:nvPr/>
          </p:nvSpPr>
          <p:spPr bwMode="auto">
            <a:xfrm>
              <a:off x="3787" y="1570"/>
              <a:ext cx="817"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dirty="0">
                  <a:solidFill>
                    <a:srgbClr val="990033"/>
                  </a:solidFill>
                </a:rPr>
                <a:t>T[1][0]</a:t>
              </a:r>
              <a:endParaRPr lang="en-US" altLang="zh-CN" b="1" dirty="0">
                <a:solidFill>
                  <a:srgbClr val="990033"/>
                </a:solidFill>
              </a:endParaRPr>
            </a:p>
            <a:p>
              <a:pPr algn="ctr" fontAlgn="base">
                <a:spcBef>
                  <a:spcPct val="0"/>
                </a:spcBef>
                <a:spcAft>
                  <a:spcPct val="0"/>
                </a:spcAft>
              </a:pPr>
              <a:r>
                <a:rPr lang="en-US" altLang="zh-CN" b="1" dirty="0">
                  <a:solidFill>
                    <a:srgbClr val="000000"/>
                  </a:solidFill>
                </a:rPr>
                <a:t>w[1][0]=0.15</a:t>
              </a:r>
              <a:endParaRPr lang="en-US" altLang="zh-CN" b="1" dirty="0">
                <a:solidFill>
                  <a:srgbClr val="000000"/>
                </a:solidFill>
              </a:endParaRPr>
            </a:p>
            <a:p>
              <a:pPr algn="ctr" fontAlgn="base">
                <a:spcBef>
                  <a:spcPct val="0"/>
                </a:spcBef>
                <a:spcAft>
                  <a:spcPct val="0"/>
                </a:spcAft>
              </a:pPr>
              <a:r>
                <a:rPr lang="en-US" altLang="zh-CN" b="1" dirty="0">
                  <a:solidFill>
                    <a:srgbClr val="000000"/>
                  </a:solidFill>
                </a:rPr>
                <a:t>m[1][0]=0</a:t>
              </a:r>
              <a:endParaRPr lang="en-US" altLang="zh-CN" b="1" dirty="0">
                <a:solidFill>
                  <a:srgbClr val="000000"/>
                </a:solidFill>
              </a:endParaRPr>
            </a:p>
          </p:txBody>
        </p:sp>
      </p:grpSp>
      <p:grpSp>
        <p:nvGrpSpPr>
          <p:cNvPr id="49259" name="Group 107"/>
          <p:cNvGrpSpPr/>
          <p:nvPr/>
        </p:nvGrpSpPr>
        <p:grpSpPr bwMode="auto">
          <a:xfrm>
            <a:off x="7596188" y="1916113"/>
            <a:ext cx="1296987" cy="1370012"/>
            <a:chOff x="4785" y="1207"/>
            <a:chExt cx="817" cy="863"/>
          </a:xfrm>
        </p:grpSpPr>
        <p:sp>
          <p:nvSpPr>
            <p:cNvPr id="49252" name="Rectangle 100"/>
            <p:cNvSpPr>
              <a:spLocks noChangeArrowheads="1"/>
            </p:cNvSpPr>
            <p:nvPr/>
          </p:nvSpPr>
          <p:spPr bwMode="auto">
            <a:xfrm>
              <a:off x="5012" y="1207"/>
              <a:ext cx="272"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49255" name="Rectangle 103"/>
            <p:cNvSpPr>
              <a:spLocks noChangeArrowheads="1"/>
            </p:cNvSpPr>
            <p:nvPr/>
          </p:nvSpPr>
          <p:spPr bwMode="auto">
            <a:xfrm>
              <a:off x="4785" y="1525"/>
              <a:ext cx="817"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990033"/>
                  </a:solidFill>
                </a:rPr>
                <a:t>T[2][1]</a:t>
              </a:r>
              <a:endParaRPr lang="en-US" altLang="zh-CN" b="1">
                <a:solidFill>
                  <a:srgbClr val="990033"/>
                </a:solidFill>
              </a:endParaRPr>
            </a:p>
            <a:p>
              <a:pPr algn="ctr" fontAlgn="base">
                <a:spcBef>
                  <a:spcPct val="0"/>
                </a:spcBef>
                <a:spcAft>
                  <a:spcPct val="0"/>
                </a:spcAft>
              </a:pPr>
              <a:r>
                <a:rPr lang="en-US" altLang="zh-CN" b="1">
                  <a:solidFill>
                    <a:srgbClr val="000000"/>
                  </a:solidFill>
                </a:rPr>
                <a:t>w[2][1]=0.1</a:t>
              </a:r>
              <a:endParaRPr lang="en-US" altLang="zh-CN" b="1">
                <a:solidFill>
                  <a:srgbClr val="000000"/>
                </a:solidFill>
              </a:endParaRPr>
            </a:p>
            <a:p>
              <a:pPr algn="ctr" fontAlgn="base">
                <a:spcBef>
                  <a:spcPct val="0"/>
                </a:spcBef>
                <a:spcAft>
                  <a:spcPct val="0"/>
                </a:spcAft>
              </a:pPr>
              <a:r>
                <a:rPr lang="en-US" altLang="zh-CN" b="1">
                  <a:solidFill>
                    <a:srgbClr val="000000"/>
                  </a:solidFill>
                </a:rPr>
                <a:t>m[2][1]=0</a:t>
              </a:r>
              <a:endParaRPr lang="en-US" altLang="zh-CN" b="1">
                <a:solidFill>
                  <a:srgbClr val="000000"/>
                </a:solidFill>
              </a:endParaRPr>
            </a:p>
          </p:txBody>
        </p:sp>
      </p:grpSp>
      <p:grpSp>
        <p:nvGrpSpPr>
          <p:cNvPr id="49260" name="Group 108"/>
          <p:cNvGrpSpPr/>
          <p:nvPr/>
        </p:nvGrpSpPr>
        <p:grpSpPr bwMode="auto">
          <a:xfrm>
            <a:off x="6227763" y="3860800"/>
            <a:ext cx="1296987" cy="1441450"/>
            <a:chOff x="3923" y="2432"/>
            <a:chExt cx="817" cy="908"/>
          </a:xfrm>
        </p:grpSpPr>
        <p:sp>
          <p:nvSpPr>
            <p:cNvPr id="49253" name="Rectangle 101"/>
            <p:cNvSpPr>
              <a:spLocks noChangeArrowheads="1"/>
            </p:cNvSpPr>
            <p:nvPr/>
          </p:nvSpPr>
          <p:spPr bwMode="auto">
            <a:xfrm>
              <a:off x="4150" y="2432"/>
              <a:ext cx="272"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49256" name="Rectangle 104"/>
            <p:cNvSpPr>
              <a:spLocks noChangeArrowheads="1"/>
            </p:cNvSpPr>
            <p:nvPr/>
          </p:nvSpPr>
          <p:spPr bwMode="auto">
            <a:xfrm>
              <a:off x="3923" y="2795"/>
              <a:ext cx="817"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990033"/>
                  </a:solidFill>
                </a:rPr>
                <a:t>T[3][2]</a:t>
              </a:r>
              <a:endParaRPr lang="en-US" altLang="zh-CN" b="1">
                <a:solidFill>
                  <a:srgbClr val="990033"/>
                </a:solidFill>
              </a:endParaRPr>
            </a:p>
            <a:p>
              <a:pPr algn="ctr" fontAlgn="base">
                <a:spcBef>
                  <a:spcPct val="0"/>
                </a:spcBef>
                <a:spcAft>
                  <a:spcPct val="0"/>
                </a:spcAft>
              </a:pPr>
              <a:r>
                <a:rPr lang="en-US" altLang="zh-CN" b="1">
                  <a:solidFill>
                    <a:srgbClr val="000000"/>
                  </a:solidFill>
                </a:rPr>
                <a:t>w[3][2]=0.05</a:t>
              </a:r>
              <a:endParaRPr lang="en-US" altLang="zh-CN" b="1">
                <a:solidFill>
                  <a:srgbClr val="000000"/>
                </a:solidFill>
              </a:endParaRPr>
            </a:p>
            <a:p>
              <a:pPr algn="ctr" fontAlgn="base">
                <a:spcBef>
                  <a:spcPct val="0"/>
                </a:spcBef>
                <a:spcAft>
                  <a:spcPct val="0"/>
                </a:spcAft>
              </a:pPr>
              <a:r>
                <a:rPr lang="en-US" altLang="zh-CN" b="1">
                  <a:solidFill>
                    <a:srgbClr val="000000"/>
                  </a:solidFill>
                </a:rPr>
                <a:t>m[3][2]=0</a:t>
              </a:r>
              <a:endParaRPr lang="en-US" altLang="zh-CN" b="1">
                <a:solidFill>
                  <a:srgbClr val="000000"/>
                </a:solidFill>
              </a:endParaRPr>
            </a:p>
          </p:txBody>
        </p:sp>
      </p:grpSp>
      <p:grpSp>
        <p:nvGrpSpPr>
          <p:cNvPr id="49261" name="Group 109"/>
          <p:cNvGrpSpPr/>
          <p:nvPr/>
        </p:nvGrpSpPr>
        <p:grpSpPr bwMode="auto">
          <a:xfrm>
            <a:off x="7667625" y="3789363"/>
            <a:ext cx="1296988" cy="1441450"/>
            <a:chOff x="4830" y="2387"/>
            <a:chExt cx="817" cy="908"/>
          </a:xfrm>
        </p:grpSpPr>
        <p:sp>
          <p:nvSpPr>
            <p:cNvPr id="49254" name="Rectangle 102"/>
            <p:cNvSpPr>
              <a:spLocks noChangeArrowheads="1"/>
            </p:cNvSpPr>
            <p:nvPr/>
          </p:nvSpPr>
          <p:spPr bwMode="auto">
            <a:xfrm>
              <a:off x="5193" y="2387"/>
              <a:ext cx="272"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q3</a:t>
              </a:r>
              <a:endParaRPr lang="en-US" altLang="zh-CN" b="1">
                <a:solidFill>
                  <a:srgbClr val="000000"/>
                </a:solidFill>
              </a:endParaRPr>
            </a:p>
          </p:txBody>
        </p:sp>
        <p:sp>
          <p:nvSpPr>
            <p:cNvPr id="49257" name="Rectangle 105"/>
            <p:cNvSpPr>
              <a:spLocks noChangeArrowheads="1"/>
            </p:cNvSpPr>
            <p:nvPr/>
          </p:nvSpPr>
          <p:spPr bwMode="auto">
            <a:xfrm>
              <a:off x="4830" y="2750"/>
              <a:ext cx="817"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990033"/>
                  </a:solidFill>
                </a:rPr>
                <a:t>T[4][3]</a:t>
              </a:r>
              <a:endParaRPr lang="en-US" altLang="zh-CN" b="1">
                <a:solidFill>
                  <a:srgbClr val="990033"/>
                </a:solidFill>
              </a:endParaRPr>
            </a:p>
            <a:p>
              <a:pPr algn="ctr" fontAlgn="base">
                <a:spcBef>
                  <a:spcPct val="0"/>
                </a:spcBef>
                <a:spcAft>
                  <a:spcPct val="0"/>
                </a:spcAft>
              </a:pPr>
              <a:r>
                <a:rPr lang="en-US" altLang="zh-CN" b="1">
                  <a:solidFill>
                    <a:srgbClr val="000000"/>
                  </a:solidFill>
                </a:rPr>
                <a:t>w[4][3]=0.05</a:t>
              </a:r>
              <a:endParaRPr lang="en-US" altLang="zh-CN" b="1">
                <a:solidFill>
                  <a:srgbClr val="000000"/>
                </a:solidFill>
              </a:endParaRPr>
            </a:p>
            <a:p>
              <a:pPr algn="ctr" fontAlgn="base">
                <a:spcBef>
                  <a:spcPct val="0"/>
                </a:spcBef>
                <a:spcAft>
                  <a:spcPct val="0"/>
                </a:spcAft>
              </a:pPr>
              <a:r>
                <a:rPr lang="en-US" altLang="zh-CN" b="1">
                  <a:solidFill>
                    <a:srgbClr val="000000"/>
                  </a:solidFill>
                </a:rPr>
                <a:t>m[4][3]=0</a:t>
              </a:r>
              <a:endParaRPr lang="en-US" altLang="zh-CN"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2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2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2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1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1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20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20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2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20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1" grpId="0"/>
      <p:bldP spid="49202" grpId="0"/>
      <p:bldP spid="4920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0" y="0"/>
            <a:ext cx="921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000000"/>
                </a:solidFill>
              </a:rPr>
              <a:t>q0=0.15,  </a:t>
            </a:r>
            <a:r>
              <a:rPr lang="en-US" altLang="zh-CN" sz="2000" b="1">
                <a:solidFill>
                  <a:srgbClr val="FF0000"/>
                </a:solidFill>
              </a:rPr>
              <a:t>P1=0.5</a:t>
            </a:r>
            <a:r>
              <a:rPr lang="en-US" altLang="zh-CN" sz="2000" b="1">
                <a:solidFill>
                  <a:srgbClr val="000000"/>
                </a:solidFill>
              </a:rPr>
              <a:t>,  q1=0.1,  </a:t>
            </a:r>
            <a:r>
              <a:rPr lang="en-US" altLang="zh-CN" sz="2000" b="1">
                <a:solidFill>
                  <a:srgbClr val="FF0000"/>
                </a:solidFill>
              </a:rPr>
              <a:t>P2=0.1</a:t>
            </a:r>
            <a:r>
              <a:rPr lang="en-US" altLang="zh-CN" sz="2000" b="1">
                <a:solidFill>
                  <a:srgbClr val="000000"/>
                </a:solidFill>
              </a:rPr>
              <a:t>,  q2=0.05,  </a:t>
            </a:r>
            <a:r>
              <a:rPr lang="en-US" altLang="zh-CN" sz="2000" b="1">
                <a:solidFill>
                  <a:srgbClr val="FF0000"/>
                </a:solidFill>
              </a:rPr>
              <a:t>P3=0.05</a:t>
            </a:r>
            <a:r>
              <a:rPr lang="en-US" altLang="zh-CN" sz="2000" b="1">
                <a:solidFill>
                  <a:srgbClr val="000000"/>
                </a:solidFill>
              </a:rPr>
              <a:t>,  q3=0.05</a:t>
            </a:r>
            <a:endParaRPr lang="en-US" altLang="zh-CN" sz="2000" b="1">
              <a:solidFill>
                <a:srgbClr val="000000"/>
              </a:solidFill>
            </a:endParaRPr>
          </a:p>
        </p:txBody>
      </p:sp>
      <p:grpSp>
        <p:nvGrpSpPr>
          <p:cNvPr id="52227" name="Group 3"/>
          <p:cNvGrpSpPr/>
          <p:nvPr/>
        </p:nvGrpSpPr>
        <p:grpSpPr bwMode="auto">
          <a:xfrm>
            <a:off x="36513" y="1125538"/>
            <a:ext cx="1439862" cy="2303462"/>
            <a:chOff x="249" y="754"/>
            <a:chExt cx="907" cy="1451"/>
          </a:xfrm>
        </p:grpSpPr>
        <p:grpSp>
          <p:nvGrpSpPr>
            <p:cNvPr id="52228" name="Group 4"/>
            <p:cNvGrpSpPr/>
            <p:nvPr/>
          </p:nvGrpSpPr>
          <p:grpSpPr bwMode="auto">
            <a:xfrm>
              <a:off x="249" y="754"/>
              <a:ext cx="861" cy="725"/>
              <a:chOff x="249" y="482"/>
              <a:chExt cx="861" cy="725"/>
            </a:xfrm>
          </p:grpSpPr>
          <p:sp>
            <p:nvSpPr>
              <p:cNvPr id="52229" name="Oval 5"/>
              <p:cNvSpPr>
                <a:spLocks noChangeArrowheads="1"/>
              </p:cNvSpPr>
              <p:nvPr/>
            </p:nvSpPr>
            <p:spPr bwMode="auto">
              <a:xfrm>
                <a:off x="567" y="482"/>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1</a:t>
                </a:r>
                <a:endParaRPr lang="en-US" altLang="zh-CN" b="1">
                  <a:solidFill>
                    <a:srgbClr val="000000"/>
                  </a:solidFill>
                </a:endParaRPr>
              </a:p>
            </p:txBody>
          </p:sp>
          <p:sp>
            <p:nvSpPr>
              <p:cNvPr id="52230" name="Rectangle 6"/>
              <p:cNvSpPr>
                <a:spLocks noChangeArrowheads="1"/>
              </p:cNvSpPr>
              <p:nvPr/>
            </p:nvSpPr>
            <p:spPr bwMode="auto">
              <a:xfrm>
                <a:off x="249"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52231" name="Rectangle 7"/>
              <p:cNvSpPr>
                <a:spLocks noChangeArrowheads="1"/>
              </p:cNvSpPr>
              <p:nvPr/>
            </p:nvSpPr>
            <p:spPr bwMode="auto">
              <a:xfrm>
                <a:off x="884"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2232" name="Line 8"/>
              <p:cNvSpPr>
                <a:spLocks noChangeShapeType="1"/>
              </p:cNvSpPr>
              <p:nvPr/>
            </p:nvSpPr>
            <p:spPr bwMode="auto">
              <a:xfrm flipH="1">
                <a:off x="385" y="709"/>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33" name="Line 9"/>
              <p:cNvSpPr>
                <a:spLocks noChangeShapeType="1"/>
              </p:cNvSpPr>
              <p:nvPr/>
            </p:nvSpPr>
            <p:spPr bwMode="auto">
              <a:xfrm>
                <a:off x="793" y="709"/>
                <a:ext cx="182"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2234" name="Rectangle 10"/>
            <p:cNvSpPr>
              <a:spLocks noChangeArrowheads="1"/>
            </p:cNvSpPr>
            <p:nvPr/>
          </p:nvSpPr>
          <p:spPr bwMode="auto">
            <a:xfrm>
              <a:off x="340" y="1570"/>
              <a:ext cx="816" cy="63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sz="2000" b="1">
                  <a:solidFill>
                    <a:srgbClr val="990033"/>
                  </a:solidFill>
                </a:rPr>
                <a:t>T[1][1]</a:t>
              </a:r>
              <a:endParaRPr lang="en-US" altLang="zh-CN" sz="2000" b="1">
                <a:solidFill>
                  <a:srgbClr val="990033"/>
                </a:solidFill>
              </a:endParaRPr>
            </a:p>
            <a:p>
              <a:pPr algn="ctr" fontAlgn="base">
                <a:spcBef>
                  <a:spcPct val="0"/>
                </a:spcBef>
                <a:spcAft>
                  <a:spcPct val="0"/>
                </a:spcAft>
              </a:pPr>
              <a:r>
                <a:rPr lang="en-US" altLang="zh-CN" sz="2000" b="1">
                  <a:solidFill>
                    <a:srgbClr val="000000"/>
                  </a:solidFill>
                </a:rPr>
                <a:t>w[1][1]=0.75</a:t>
              </a:r>
              <a:endParaRPr lang="en-US" altLang="zh-CN" sz="2000" b="1">
                <a:solidFill>
                  <a:srgbClr val="000000"/>
                </a:solidFill>
              </a:endParaRPr>
            </a:p>
            <a:p>
              <a:pPr algn="ctr" fontAlgn="base">
                <a:spcBef>
                  <a:spcPct val="0"/>
                </a:spcBef>
                <a:spcAft>
                  <a:spcPct val="0"/>
                </a:spcAft>
              </a:pPr>
              <a:r>
                <a:rPr lang="en-US" altLang="zh-CN" sz="2000" b="1">
                  <a:solidFill>
                    <a:srgbClr val="000000"/>
                  </a:solidFill>
                </a:rPr>
                <a:t>m[1][1]=0.75</a:t>
              </a:r>
              <a:endParaRPr lang="en-US" altLang="zh-CN" sz="2000" b="1">
                <a:solidFill>
                  <a:srgbClr val="000000"/>
                </a:solidFill>
              </a:endParaRPr>
            </a:p>
          </p:txBody>
        </p:sp>
      </p:grpSp>
      <p:pic>
        <p:nvPicPr>
          <p:cNvPr id="52235" name="Picture 11"/>
          <p:cNvPicPr>
            <a:picLocks noChangeAspect="1" noChangeArrowheads="1"/>
          </p:cNvPicPr>
          <p:nvPr/>
        </p:nvPicPr>
        <p:blipFill>
          <a:blip r:embed="rId1">
            <a:lum bright="-42000" contrast="78000"/>
            <a:extLst>
              <a:ext uri="{28A0092B-C50C-407E-A947-70E740481C1C}">
                <a14:useLocalDpi xmlns:a14="http://schemas.microsoft.com/office/drawing/2010/main" val="0"/>
              </a:ext>
            </a:extLst>
          </a:blip>
          <a:srcRect r="-502" b="44020"/>
          <a:stretch>
            <a:fillRect/>
          </a:stretch>
        </p:blipFill>
        <p:spPr bwMode="auto">
          <a:xfrm>
            <a:off x="0" y="404813"/>
            <a:ext cx="763428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2236" name="Group 12"/>
          <p:cNvGrpSpPr/>
          <p:nvPr/>
        </p:nvGrpSpPr>
        <p:grpSpPr bwMode="auto">
          <a:xfrm>
            <a:off x="2051050" y="1125538"/>
            <a:ext cx="1439863" cy="2303462"/>
            <a:chOff x="249" y="754"/>
            <a:chExt cx="907" cy="1451"/>
          </a:xfrm>
        </p:grpSpPr>
        <p:grpSp>
          <p:nvGrpSpPr>
            <p:cNvPr id="52237" name="Group 13"/>
            <p:cNvGrpSpPr/>
            <p:nvPr/>
          </p:nvGrpSpPr>
          <p:grpSpPr bwMode="auto">
            <a:xfrm>
              <a:off x="249" y="754"/>
              <a:ext cx="861" cy="725"/>
              <a:chOff x="249" y="482"/>
              <a:chExt cx="861" cy="725"/>
            </a:xfrm>
          </p:grpSpPr>
          <p:sp>
            <p:nvSpPr>
              <p:cNvPr id="52238" name="Oval 14"/>
              <p:cNvSpPr>
                <a:spLocks noChangeArrowheads="1"/>
              </p:cNvSpPr>
              <p:nvPr/>
            </p:nvSpPr>
            <p:spPr bwMode="auto">
              <a:xfrm>
                <a:off x="567" y="482"/>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2239" name="Rectangle 15"/>
              <p:cNvSpPr>
                <a:spLocks noChangeArrowheads="1"/>
              </p:cNvSpPr>
              <p:nvPr/>
            </p:nvSpPr>
            <p:spPr bwMode="auto">
              <a:xfrm>
                <a:off x="249"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2240" name="Rectangle 16"/>
              <p:cNvSpPr>
                <a:spLocks noChangeArrowheads="1"/>
              </p:cNvSpPr>
              <p:nvPr/>
            </p:nvSpPr>
            <p:spPr bwMode="auto">
              <a:xfrm>
                <a:off x="884"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2241" name="Line 17"/>
              <p:cNvSpPr>
                <a:spLocks noChangeShapeType="1"/>
              </p:cNvSpPr>
              <p:nvPr/>
            </p:nvSpPr>
            <p:spPr bwMode="auto">
              <a:xfrm flipH="1">
                <a:off x="385" y="709"/>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42" name="Line 18"/>
              <p:cNvSpPr>
                <a:spLocks noChangeShapeType="1"/>
              </p:cNvSpPr>
              <p:nvPr/>
            </p:nvSpPr>
            <p:spPr bwMode="auto">
              <a:xfrm>
                <a:off x="793" y="709"/>
                <a:ext cx="182"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2243" name="Rectangle 19"/>
            <p:cNvSpPr>
              <a:spLocks noChangeArrowheads="1"/>
            </p:cNvSpPr>
            <p:nvPr/>
          </p:nvSpPr>
          <p:spPr bwMode="auto">
            <a:xfrm>
              <a:off x="340" y="1570"/>
              <a:ext cx="816" cy="63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sz="2000" b="1">
                  <a:solidFill>
                    <a:srgbClr val="990033"/>
                  </a:solidFill>
                </a:rPr>
                <a:t>T[2][2]</a:t>
              </a:r>
              <a:endParaRPr lang="en-US" altLang="zh-CN" sz="2000" b="1">
                <a:solidFill>
                  <a:srgbClr val="990033"/>
                </a:solidFill>
              </a:endParaRPr>
            </a:p>
            <a:p>
              <a:pPr algn="ctr" fontAlgn="base">
                <a:spcBef>
                  <a:spcPct val="0"/>
                </a:spcBef>
                <a:spcAft>
                  <a:spcPct val="0"/>
                </a:spcAft>
              </a:pPr>
              <a:r>
                <a:rPr lang="en-US" altLang="zh-CN" sz="2000" b="1">
                  <a:solidFill>
                    <a:srgbClr val="000000"/>
                  </a:solidFill>
                </a:rPr>
                <a:t>w[2][2]=0.25</a:t>
              </a:r>
              <a:endParaRPr lang="en-US" altLang="zh-CN" sz="2000" b="1">
                <a:solidFill>
                  <a:srgbClr val="000000"/>
                </a:solidFill>
              </a:endParaRPr>
            </a:p>
            <a:p>
              <a:pPr algn="ctr" fontAlgn="base">
                <a:spcBef>
                  <a:spcPct val="0"/>
                </a:spcBef>
                <a:spcAft>
                  <a:spcPct val="0"/>
                </a:spcAft>
              </a:pPr>
              <a:r>
                <a:rPr lang="en-US" altLang="zh-CN" sz="2000" b="1">
                  <a:solidFill>
                    <a:srgbClr val="000000"/>
                  </a:solidFill>
                </a:rPr>
                <a:t>m[2][2]=0.25</a:t>
              </a:r>
              <a:endParaRPr lang="en-US" altLang="zh-CN" sz="2000" b="1">
                <a:solidFill>
                  <a:srgbClr val="000000"/>
                </a:solidFill>
              </a:endParaRPr>
            </a:p>
          </p:txBody>
        </p:sp>
      </p:grpSp>
      <p:grpSp>
        <p:nvGrpSpPr>
          <p:cNvPr id="52244" name="Group 20"/>
          <p:cNvGrpSpPr/>
          <p:nvPr/>
        </p:nvGrpSpPr>
        <p:grpSpPr bwMode="auto">
          <a:xfrm>
            <a:off x="4140200" y="1125538"/>
            <a:ext cx="1439863" cy="2303462"/>
            <a:chOff x="249" y="754"/>
            <a:chExt cx="907" cy="1451"/>
          </a:xfrm>
        </p:grpSpPr>
        <p:grpSp>
          <p:nvGrpSpPr>
            <p:cNvPr id="52245" name="Group 21"/>
            <p:cNvGrpSpPr/>
            <p:nvPr/>
          </p:nvGrpSpPr>
          <p:grpSpPr bwMode="auto">
            <a:xfrm>
              <a:off x="249" y="754"/>
              <a:ext cx="861" cy="725"/>
              <a:chOff x="249" y="482"/>
              <a:chExt cx="861" cy="725"/>
            </a:xfrm>
          </p:grpSpPr>
          <p:sp>
            <p:nvSpPr>
              <p:cNvPr id="52246" name="Oval 22"/>
              <p:cNvSpPr>
                <a:spLocks noChangeArrowheads="1"/>
              </p:cNvSpPr>
              <p:nvPr/>
            </p:nvSpPr>
            <p:spPr bwMode="auto">
              <a:xfrm>
                <a:off x="567" y="482"/>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3</a:t>
                </a:r>
                <a:endParaRPr lang="en-US" altLang="zh-CN" b="1">
                  <a:solidFill>
                    <a:srgbClr val="000000"/>
                  </a:solidFill>
                </a:endParaRPr>
              </a:p>
            </p:txBody>
          </p:sp>
          <p:sp>
            <p:nvSpPr>
              <p:cNvPr id="52247" name="Rectangle 23"/>
              <p:cNvSpPr>
                <a:spLocks noChangeArrowheads="1"/>
              </p:cNvSpPr>
              <p:nvPr/>
            </p:nvSpPr>
            <p:spPr bwMode="auto">
              <a:xfrm>
                <a:off x="249"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2248" name="Rectangle 24"/>
              <p:cNvSpPr>
                <a:spLocks noChangeArrowheads="1"/>
              </p:cNvSpPr>
              <p:nvPr/>
            </p:nvSpPr>
            <p:spPr bwMode="auto">
              <a:xfrm>
                <a:off x="884"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q3</a:t>
                </a:r>
                <a:endParaRPr lang="en-US" altLang="zh-CN" b="1">
                  <a:solidFill>
                    <a:srgbClr val="000000"/>
                  </a:solidFill>
                </a:endParaRPr>
              </a:p>
            </p:txBody>
          </p:sp>
          <p:sp>
            <p:nvSpPr>
              <p:cNvPr id="52249" name="Line 25"/>
              <p:cNvSpPr>
                <a:spLocks noChangeShapeType="1"/>
              </p:cNvSpPr>
              <p:nvPr/>
            </p:nvSpPr>
            <p:spPr bwMode="auto">
              <a:xfrm flipH="1">
                <a:off x="385" y="709"/>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50" name="Line 26"/>
              <p:cNvSpPr>
                <a:spLocks noChangeShapeType="1"/>
              </p:cNvSpPr>
              <p:nvPr/>
            </p:nvSpPr>
            <p:spPr bwMode="auto">
              <a:xfrm>
                <a:off x="793" y="709"/>
                <a:ext cx="182"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2251" name="Rectangle 27"/>
            <p:cNvSpPr>
              <a:spLocks noChangeArrowheads="1"/>
            </p:cNvSpPr>
            <p:nvPr/>
          </p:nvSpPr>
          <p:spPr bwMode="auto">
            <a:xfrm>
              <a:off x="340" y="1570"/>
              <a:ext cx="816" cy="63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sz="2000" b="1">
                  <a:solidFill>
                    <a:srgbClr val="990033"/>
                  </a:solidFill>
                </a:rPr>
                <a:t>T[3][3]</a:t>
              </a:r>
              <a:endParaRPr lang="en-US" altLang="zh-CN" sz="2000" b="1">
                <a:solidFill>
                  <a:srgbClr val="990033"/>
                </a:solidFill>
              </a:endParaRPr>
            </a:p>
            <a:p>
              <a:pPr algn="ctr" fontAlgn="base">
                <a:spcBef>
                  <a:spcPct val="0"/>
                </a:spcBef>
                <a:spcAft>
                  <a:spcPct val="0"/>
                </a:spcAft>
              </a:pPr>
              <a:r>
                <a:rPr lang="en-US" altLang="zh-CN" sz="2000" b="1">
                  <a:solidFill>
                    <a:srgbClr val="000000"/>
                  </a:solidFill>
                </a:rPr>
                <a:t>w[3][3]=0.15</a:t>
              </a:r>
              <a:endParaRPr lang="en-US" altLang="zh-CN" sz="2000" b="1">
                <a:solidFill>
                  <a:srgbClr val="000000"/>
                </a:solidFill>
              </a:endParaRPr>
            </a:p>
            <a:p>
              <a:pPr algn="ctr" fontAlgn="base">
                <a:spcBef>
                  <a:spcPct val="0"/>
                </a:spcBef>
                <a:spcAft>
                  <a:spcPct val="0"/>
                </a:spcAft>
              </a:pPr>
              <a:r>
                <a:rPr lang="en-US" altLang="zh-CN" sz="2000" b="1">
                  <a:solidFill>
                    <a:srgbClr val="000000"/>
                  </a:solidFill>
                </a:rPr>
                <a:t>m[3][3]=0.15</a:t>
              </a:r>
              <a:endParaRPr lang="en-US" altLang="zh-CN" sz="2000" b="1">
                <a:solidFill>
                  <a:srgbClr val="000000"/>
                </a:solidFill>
              </a:endParaRPr>
            </a:p>
          </p:txBody>
        </p:sp>
      </p:grpSp>
      <p:grpSp>
        <p:nvGrpSpPr>
          <p:cNvPr id="52252" name="Group 28"/>
          <p:cNvGrpSpPr/>
          <p:nvPr/>
        </p:nvGrpSpPr>
        <p:grpSpPr bwMode="auto">
          <a:xfrm>
            <a:off x="323850" y="3644900"/>
            <a:ext cx="1657350" cy="1800225"/>
            <a:chOff x="385" y="2387"/>
            <a:chExt cx="1044" cy="1134"/>
          </a:xfrm>
        </p:grpSpPr>
        <p:sp>
          <p:nvSpPr>
            <p:cNvPr id="52253" name="Oval 29"/>
            <p:cNvSpPr>
              <a:spLocks noChangeArrowheads="1"/>
            </p:cNvSpPr>
            <p:nvPr/>
          </p:nvSpPr>
          <p:spPr bwMode="auto">
            <a:xfrm>
              <a:off x="703" y="2387"/>
              <a:ext cx="272" cy="272"/>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1</a:t>
              </a:r>
              <a:endParaRPr lang="en-US" altLang="zh-CN" b="1">
                <a:solidFill>
                  <a:srgbClr val="000000"/>
                </a:solidFill>
              </a:endParaRPr>
            </a:p>
          </p:txBody>
        </p:sp>
        <p:sp>
          <p:nvSpPr>
            <p:cNvPr id="52254" name="Oval 30"/>
            <p:cNvSpPr>
              <a:spLocks noChangeArrowheads="1"/>
            </p:cNvSpPr>
            <p:nvPr/>
          </p:nvSpPr>
          <p:spPr bwMode="auto">
            <a:xfrm>
              <a:off x="930" y="2840"/>
              <a:ext cx="272" cy="272"/>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2255" name="Line 31"/>
            <p:cNvSpPr>
              <a:spLocks noChangeShapeType="1"/>
            </p:cNvSpPr>
            <p:nvPr/>
          </p:nvSpPr>
          <p:spPr bwMode="auto">
            <a:xfrm>
              <a:off x="884" y="2614"/>
              <a:ext cx="136"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56" name="Rectangle 32"/>
            <p:cNvSpPr>
              <a:spLocks noChangeArrowheads="1"/>
            </p:cNvSpPr>
            <p:nvPr/>
          </p:nvSpPr>
          <p:spPr bwMode="auto">
            <a:xfrm>
              <a:off x="385" y="2795"/>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52257" name="Rectangle 33"/>
            <p:cNvSpPr>
              <a:spLocks noChangeArrowheads="1"/>
            </p:cNvSpPr>
            <p:nvPr/>
          </p:nvSpPr>
          <p:spPr bwMode="auto">
            <a:xfrm>
              <a:off x="657" y="3294"/>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2258" name="Rectangle 34"/>
            <p:cNvSpPr>
              <a:spLocks noChangeArrowheads="1"/>
            </p:cNvSpPr>
            <p:nvPr/>
          </p:nvSpPr>
          <p:spPr bwMode="auto">
            <a:xfrm>
              <a:off x="1202" y="3294"/>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2259" name="Line 35"/>
            <p:cNvSpPr>
              <a:spLocks noChangeShapeType="1"/>
            </p:cNvSpPr>
            <p:nvPr/>
          </p:nvSpPr>
          <p:spPr bwMode="auto">
            <a:xfrm flipH="1">
              <a:off x="521" y="2614"/>
              <a:ext cx="18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60" name="Line 36"/>
            <p:cNvSpPr>
              <a:spLocks noChangeShapeType="1"/>
            </p:cNvSpPr>
            <p:nvPr/>
          </p:nvSpPr>
          <p:spPr bwMode="auto">
            <a:xfrm flipH="1">
              <a:off x="748" y="3067"/>
              <a:ext cx="227"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61" name="Line 37"/>
            <p:cNvSpPr>
              <a:spLocks noChangeShapeType="1"/>
            </p:cNvSpPr>
            <p:nvPr/>
          </p:nvSpPr>
          <p:spPr bwMode="auto">
            <a:xfrm>
              <a:off x="1156" y="3067"/>
              <a:ext cx="136"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grpSp>
        <p:nvGrpSpPr>
          <p:cNvPr id="52262" name="Group 38"/>
          <p:cNvGrpSpPr/>
          <p:nvPr/>
        </p:nvGrpSpPr>
        <p:grpSpPr bwMode="auto">
          <a:xfrm>
            <a:off x="2555875" y="3716338"/>
            <a:ext cx="1584325" cy="1800225"/>
            <a:chOff x="1565" y="2251"/>
            <a:chExt cx="998" cy="1134"/>
          </a:xfrm>
        </p:grpSpPr>
        <p:sp>
          <p:nvSpPr>
            <p:cNvPr id="52263" name="Oval 39"/>
            <p:cNvSpPr>
              <a:spLocks noChangeArrowheads="1"/>
            </p:cNvSpPr>
            <p:nvPr/>
          </p:nvSpPr>
          <p:spPr bwMode="auto">
            <a:xfrm>
              <a:off x="1746" y="2704"/>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1</a:t>
              </a:r>
              <a:endParaRPr lang="en-US" altLang="zh-CN" b="1">
                <a:solidFill>
                  <a:srgbClr val="000000"/>
                </a:solidFill>
              </a:endParaRPr>
            </a:p>
          </p:txBody>
        </p:sp>
        <p:sp>
          <p:nvSpPr>
            <p:cNvPr id="52264" name="Oval 40"/>
            <p:cNvSpPr>
              <a:spLocks noChangeArrowheads="1"/>
            </p:cNvSpPr>
            <p:nvPr/>
          </p:nvSpPr>
          <p:spPr bwMode="auto">
            <a:xfrm>
              <a:off x="2109" y="2251"/>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2265" name="Line 41"/>
            <p:cNvSpPr>
              <a:spLocks noChangeShapeType="1"/>
            </p:cNvSpPr>
            <p:nvPr/>
          </p:nvSpPr>
          <p:spPr bwMode="auto">
            <a:xfrm>
              <a:off x="2336" y="2523"/>
              <a:ext cx="136"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66" name="Rectangle 42"/>
            <p:cNvSpPr>
              <a:spLocks noChangeArrowheads="1"/>
            </p:cNvSpPr>
            <p:nvPr/>
          </p:nvSpPr>
          <p:spPr bwMode="auto">
            <a:xfrm>
              <a:off x="1565" y="3113"/>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52267" name="Rectangle 43"/>
            <p:cNvSpPr>
              <a:spLocks noChangeArrowheads="1"/>
            </p:cNvSpPr>
            <p:nvPr/>
          </p:nvSpPr>
          <p:spPr bwMode="auto">
            <a:xfrm>
              <a:off x="1973" y="3158"/>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2268" name="Rectangle 44"/>
            <p:cNvSpPr>
              <a:spLocks noChangeArrowheads="1"/>
            </p:cNvSpPr>
            <p:nvPr/>
          </p:nvSpPr>
          <p:spPr bwMode="auto">
            <a:xfrm>
              <a:off x="2336" y="2750"/>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2269" name="Line 45"/>
            <p:cNvSpPr>
              <a:spLocks noChangeShapeType="1"/>
            </p:cNvSpPr>
            <p:nvPr/>
          </p:nvSpPr>
          <p:spPr bwMode="auto">
            <a:xfrm flipH="1">
              <a:off x="1655" y="2931"/>
              <a:ext cx="18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70" name="Line 46"/>
            <p:cNvSpPr>
              <a:spLocks noChangeShapeType="1"/>
            </p:cNvSpPr>
            <p:nvPr/>
          </p:nvSpPr>
          <p:spPr bwMode="auto">
            <a:xfrm flipH="1">
              <a:off x="1973" y="2478"/>
              <a:ext cx="227"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71" name="Line 47"/>
            <p:cNvSpPr>
              <a:spLocks noChangeShapeType="1"/>
            </p:cNvSpPr>
            <p:nvPr/>
          </p:nvSpPr>
          <p:spPr bwMode="auto">
            <a:xfrm>
              <a:off x="1973" y="2931"/>
              <a:ext cx="136"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2272" name="Rectangle 48"/>
          <p:cNvSpPr>
            <a:spLocks noChangeArrowheads="1"/>
          </p:cNvSpPr>
          <p:nvPr/>
        </p:nvSpPr>
        <p:spPr bwMode="auto">
          <a:xfrm>
            <a:off x="1619250" y="5662613"/>
            <a:ext cx="1296988" cy="287337"/>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990033"/>
                </a:solidFill>
              </a:rPr>
              <a:t>T[1][2]</a:t>
            </a:r>
            <a:endParaRPr lang="en-US" altLang="zh-CN" b="1">
              <a:solidFill>
                <a:srgbClr val="990033"/>
              </a:solidFill>
            </a:endParaRPr>
          </a:p>
        </p:txBody>
      </p:sp>
      <p:sp>
        <p:nvSpPr>
          <p:cNvPr id="52273" name="Rectangle 49"/>
          <p:cNvSpPr>
            <a:spLocks noChangeArrowheads="1"/>
          </p:cNvSpPr>
          <p:nvPr/>
        </p:nvSpPr>
        <p:spPr bwMode="auto">
          <a:xfrm>
            <a:off x="2843213" y="5976938"/>
            <a:ext cx="20526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en-US" altLang="zh-CN" b="1">
                <a:solidFill>
                  <a:srgbClr val="000000"/>
                </a:solidFill>
              </a:rPr>
              <a:t>w[1][2]=0.9</a:t>
            </a:r>
            <a:endParaRPr lang="en-US" altLang="zh-CN" b="1">
              <a:solidFill>
                <a:srgbClr val="000000"/>
              </a:solidFill>
            </a:endParaRPr>
          </a:p>
          <a:p>
            <a:pPr fontAlgn="base">
              <a:spcBef>
                <a:spcPct val="0"/>
              </a:spcBef>
              <a:spcAft>
                <a:spcPct val="0"/>
              </a:spcAft>
            </a:pPr>
            <a:r>
              <a:rPr lang="en-US" altLang="zh-CN" b="1">
                <a:solidFill>
                  <a:srgbClr val="000000"/>
                </a:solidFill>
              </a:rPr>
              <a:t>m[1][2]=0.9+</a:t>
            </a:r>
            <a:endParaRPr lang="en-US" altLang="zh-CN" b="1">
              <a:solidFill>
                <a:srgbClr val="000000"/>
              </a:solidFill>
            </a:endParaRPr>
          </a:p>
          <a:p>
            <a:pPr fontAlgn="base">
              <a:spcBef>
                <a:spcPct val="0"/>
              </a:spcBef>
              <a:spcAft>
                <a:spcPct val="0"/>
              </a:spcAft>
            </a:pPr>
            <a:r>
              <a:rPr lang="en-US" altLang="zh-CN" b="1">
                <a:solidFill>
                  <a:srgbClr val="000000"/>
                </a:solidFill>
              </a:rPr>
              <a:t>              m[1][1]+m[3][2]</a:t>
            </a:r>
            <a:endParaRPr lang="en-US" altLang="zh-CN" b="1">
              <a:solidFill>
                <a:srgbClr val="000000"/>
              </a:solidFill>
            </a:endParaRPr>
          </a:p>
          <a:p>
            <a:pPr fontAlgn="base">
              <a:spcBef>
                <a:spcPct val="0"/>
              </a:spcBef>
              <a:spcAft>
                <a:spcPct val="0"/>
              </a:spcAft>
            </a:pPr>
            <a:r>
              <a:rPr lang="en-US" altLang="zh-CN" b="1">
                <a:solidFill>
                  <a:srgbClr val="000000"/>
                </a:solidFill>
              </a:rPr>
              <a:t>            =1.65</a:t>
            </a:r>
            <a:endParaRPr lang="en-US" altLang="zh-CN" b="1">
              <a:solidFill>
                <a:srgbClr val="000000"/>
              </a:solidFill>
            </a:endParaRPr>
          </a:p>
        </p:txBody>
      </p:sp>
      <p:sp>
        <p:nvSpPr>
          <p:cNvPr id="52274" name="Rectangle 50"/>
          <p:cNvSpPr>
            <a:spLocks noChangeArrowheads="1"/>
          </p:cNvSpPr>
          <p:nvPr/>
        </p:nvSpPr>
        <p:spPr bwMode="auto">
          <a:xfrm>
            <a:off x="0" y="5949950"/>
            <a:ext cx="2052638"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en-US" altLang="zh-CN" b="1">
                <a:solidFill>
                  <a:srgbClr val="000000"/>
                </a:solidFill>
              </a:rPr>
              <a:t>w[1][2]=0.9</a:t>
            </a:r>
            <a:endParaRPr lang="en-US" altLang="zh-CN" b="1">
              <a:solidFill>
                <a:srgbClr val="000000"/>
              </a:solidFill>
            </a:endParaRPr>
          </a:p>
          <a:p>
            <a:pPr fontAlgn="base">
              <a:spcBef>
                <a:spcPct val="0"/>
              </a:spcBef>
              <a:spcAft>
                <a:spcPct val="0"/>
              </a:spcAft>
            </a:pPr>
            <a:r>
              <a:rPr lang="en-US" altLang="zh-CN" b="1">
                <a:solidFill>
                  <a:srgbClr val="000000"/>
                </a:solidFill>
              </a:rPr>
              <a:t>m[1][2]=0.9+</a:t>
            </a:r>
            <a:endParaRPr lang="en-US" altLang="zh-CN" b="1">
              <a:solidFill>
                <a:srgbClr val="000000"/>
              </a:solidFill>
            </a:endParaRPr>
          </a:p>
          <a:p>
            <a:pPr fontAlgn="base">
              <a:spcBef>
                <a:spcPct val="0"/>
              </a:spcBef>
              <a:spcAft>
                <a:spcPct val="0"/>
              </a:spcAft>
            </a:pPr>
            <a:r>
              <a:rPr lang="en-US" altLang="zh-CN" b="1">
                <a:solidFill>
                  <a:srgbClr val="000000"/>
                </a:solidFill>
              </a:rPr>
              <a:t>              m[1][0]+m[2][2]</a:t>
            </a:r>
            <a:endParaRPr lang="en-US" altLang="zh-CN" b="1">
              <a:solidFill>
                <a:srgbClr val="000000"/>
              </a:solidFill>
            </a:endParaRPr>
          </a:p>
          <a:p>
            <a:pPr fontAlgn="base">
              <a:spcBef>
                <a:spcPct val="0"/>
              </a:spcBef>
              <a:spcAft>
                <a:spcPct val="0"/>
              </a:spcAft>
            </a:pPr>
            <a:r>
              <a:rPr lang="en-US" altLang="zh-CN" b="1">
                <a:solidFill>
                  <a:srgbClr val="000000"/>
                </a:solidFill>
              </a:rPr>
              <a:t>           =1.15</a:t>
            </a:r>
            <a:endParaRPr lang="en-US" altLang="zh-CN" b="1">
              <a:solidFill>
                <a:srgbClr val="000000"/>
              </a:solidFill>
            </a:endParaRPr>
          </a:p>
        </p:txBody>
      </p:sp>
      <p:grpSp>
        <p:nvGrpSpPr>
          <p:cNvPr id="52275" name="Group 51"/>
          <p:cNvGrpSpPr/>
          <p:nvPr/>
        </p:nvGrpSpPr>
        <p:grpSpPr bwMode="auto">
          <a:xfrm>
            <a:off x="4932363" y="3644900"/>
            <a:ext cx="1657350" cy="1800225"/>
            <a:chOff x="385" y="2387"/>
            <a:chExt cx="1044" cy="1134"/>
          </a:xfrm>
        </p:grpSpPr>
        <p:sp>
          <p:nvSpPr>
            <p:cNvPr id="52276" name="Oval 52"/>
            <p:cNvSpPr>
              <a:spLocks noChangeArrowheads="1"/>
            </p:cNvSpPr>
            <p:nvPr/>
          </p:nvSpPr>
          <p:spPr bwMode="auto">
            <a:xfrm>
              <a:off x="703" y="2387"/>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2277" name="Oval 53"/>
            <p:cNvSpPr>
              <a:spLocks noChangeArrowheads="1"/>
            </p:cNvSpPr>
            <p:nvPr/>
          </p:nvSpPr>
          <p:spPr bwMode="auto">
            <a:xfrm>
              <a:off x="930" y="2840"/>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3</a:t>
              </a:r>
              <a:endParaRPr lang="en-US" altLang="zh-CN" b="1">
                <a:solidFill>
                  <a:srgbClr val="000000"/>
                </a:solidFill>
              </a:endParaRPr>
            </a:p>
          </p:txBody>
        </p:sp>
        <p:sp>
          <p:nvSpPr>
            <p:cNvPr id="52278" name="Line 54"/>
            <p:cNvSpPr>
              <a:spLocks noChangeShapeType="1"/>
            </p:cNvSpPr>
            <p:nvPr/>
          </p:nvSpPr>
          <p:spPr bwMode="auto">
            <a:xfrm>
              <a:off x="884" y="2614"/>
              <a:ext cx="136"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79" name="Rectangle 55"/>
            <p:cNvSpPr>
              <a:spLocks noChangeArrowheads="1"/>
            </p:cNvSpPr>
            <p:nvPr/>
          </p:nvSpPr>
          <p:spPr bwMode="auto">
            <a:xfrm>
              <a:off x="385" y="2795"/>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2280" name="Rectangle 56"/>
            <p:cNvSpPr>
              <a:spLocks noChangeArrowheads="1"/>
            </p:cNvSpPr>
            <p:nvPr/>
          </p:nvSpPr>
          <p:spPr bwMode="auto">
            <a:xfrm>
              <a:off x="657" y="3294"/>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2281" name="Rectangle 57"/>
            <p:cNvSpPr>
              <a:spLocks noChangeArrowheads="1"/>
            </p:cNvSpPr>
            <p:nvPr/>
          </p:nvSpPr>
          <p:spPr bwMode="auto">
            <a:xfrm>
              <a:off x="1202" y="3294"/>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q3</a:t>
              </a:r>
              <a:endParaRPr lang="en-US" altLang="zh-CN" b="1">
                <a:solidFill>
                  <a:srgbClr val="000000"/>
                </a:solidFill>
              </a:endParaRPr>
            </a:p>
          </p:txBody>
        </p:sp>
        <p:sp>
          <p:nvSpPr>
            <p:cNvPr id="52282" name="Line 58"/>
            <p:cNvSpPr>
              <a:spLocks noChangeShapeType="1"/>
            </p:cNvSpPr>
            <p:nvPr/>
          </p:nvSpPr>
          <p:spPr bwMode="auto">
            <a:xfrm flipH="1">
              <a:off x="521" y="2614"/>
              <a:ext cx="18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83" name="Line 59"/>
            <p:cNvSpPr>
              <a:spLocks noChangeShapeType="1"/>
            </p:cNvSpPr>
            <p:nvPr/>
          </p:nvSpPr>
          <p:spPr bwMode="auto">
            <a:xfrm flipH="1">
              <a:off x="748" y="3067"/>
              <a:ext cx="227"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84" name="Line 60"/>
            <p:cNvSpPr>
              <a:spLocks noChangeShapeType="1"/>
            </p:cNvSpPr>
            <p:nvPr/>
          </p:nvSpPr>
          <p:spPr bwMode="auto">
            <a:xfrm>
              <a:off x="1156" y="3067"/>
              <a:ext cx="136"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grpSp>
        <p:nvGrpSpPr>
          <p:cNvPr id="52285" name="Group 61"/>
          <p:cNvGrpSpPr/>
          <p:nvPr/>
        </p:nvGrpSpPr>
        <p:grpSpPr bwMode="auto">
          <a:xfrm>
            <a:off x="7164388" y="3716338"/>
            <a:ext cx="1584325" cy="1800225"/>
            <a:chOff x="1565" y="2251"/>
            <a:chExt cx="998" cy="1134"/>
          </a:xfrm>
        </p:grpSpPr>
        <p:sp>
          <p:nvSpPr>
            <p:cNvPr id="52286" name="Oval 62"/>
            <p:cNvSpPr>
              <a:spLocks noChangeArrowheads="1"/>
            </p:cNvSpPr>
            <p:nvPr/>
          </p:nvSpPr>
          <p:spPr bwMode="auto">
            <a:xfrm>
              <a:off x="1746" y="2704"/>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2287" name="Oval 63"/>
            <p:cNvSpPr>
              <a:spLocks noChangeArrowheads="1"/>
            </p:cNvSpPr>
            <p:nvPr/>
          </p:nvSpPr>
          <p:spPr bwMode="auto">
            <a:xfrm>
              <a:off x="2109" y="2251"/>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3</a:t>
              </a:r>
              <a:endParaRPr lang="en-US" altLang="zh-CN" b="1">
                <a:solidFill>
                  <a:srgbClr val="000000"/>
                </a:solidFill>
              </a:endParaRPr>
            </a:p>
          </p:txBody>
        </p:sp>
        <p:sp>
          <p:nvSpPr>
            <p:cNvPr id="52288" name="Line 64"/>
            <p:cNvSpPr>
              <a:spLocks noChangeShapeType="1"/>
            </p:cNvSpPr>
            <p:nvPr/>
          </p:nvSpPr>
          <p:spPr bwMode="auto">
            <a:xfrm>
              <a:off x="2336" y="2523"/>
              <a:ext cx="136"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89" name="Rectangle 65"/>
            <p:cNvSpPr>
              <a:spLocks noChangeArrowheads="1"/>
            </p:cNvSpPr>
            <p:nvPr/>
          </p:nvSpPr>
          <p:spPr bwMode="auto">
            <a:xfrm>
              <a:off x="1565" y="3113"/>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2290" name="Rectangle 66"/>
            <p:cNvSpPr>
              <a:spLocks noChangeArrowheads="1"/>
            </p:cNvSpPr>
            <p:nvPr/>
          </p:nvSpPr>
          <p:spPr bwMode="auto">
            <a:xfrm>
              <a:off x="1973" y="3158"/>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2291" name="Rectangle 67"/>
            <p:cNvSpPr>
              <a:spLocks noChangeArrowheads="1"/>
            </p:cNvSpPr>
            <p:nvPr/>
          </p:nvSpPr>
          <p:spPr bwMode="auto">
            <a:xfrm>
              <a:off x="2336" y="2750"/>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q3</a:t>
              </a:r>
              <a:endParaRPr lang="en-US" altLang="zh-CN" b="1">
                <a:solidFill>
                  <a:srgbClr val="000000"/>
                </a:solidFill>
              </a:endParaRPr>
            </a:p>
          </p:txBody>
        </p:sp>
        <p:sp>
          <p:nvSpPr>
            <p:cNvPr id="52292" name="Line 68"/>
            <p:cNvSpPr>
              <a:spLocks noChangeShapeType="1"/>
            </p:cNvSpPr>
            <p:nvPr/>
          </p:nvSpPr>
          <p:spPr bwMode="auto">
            <a:xfrm flipH="1">
              <a:off x="1655" y="2931"/>
              <a:ext cx="18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93" name="Line 69"/>
            <p:cNvSpPr>
              <a:spLocks noChangeShapeType="1"/>
            </p:cNvSpPr>
            <p:nvPr/>
          </p:nvSpPr>
          <p:spPr bwMode="auto">
            <a:xfrm flipH="1">
              <a:off x="1973" y="2478"/>
              <a:ext cx="227"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2294" name="Line 70"/>
            <p:cNvSpPr>
              <a:spLocks noChangeShapeType="1"/>
            </p:cNvSpPr>
            <p:nvPr/>
          </p:nvSpPr>
          <p:spPr bwMode="auto">
            <a:xfrm>
              <a:off x="1973" y="2931"/>
              <a:ext cx="136"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2295" name="Rectangle 71"/>
          <p:cNvSpPr>
            <a:spLocks noChangeArrowheads="1"/>
          </p:cNvSpPr>
          <p:nvPr/>
        </p:nvSpPr>
        <p:spPr bwMode="auto">
          <a:xfrm>
            <a:off x="6300788" y="5661025"/>
            <a:ext cx="1296987" cy="2873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dirty="0">
                <a:solidFill>
                  <a:srgbClr val="990033"/>
                </a:solidFill>
              </a:rPr>
              <a:t>T[2][3]</a:t>
            </a:r>
            <a:endParaRPr lang="en-US" altLang="zh-CN" b="1" dirty="0">
              <a:solidFill>
                <a:srgbClr val="990033"/>
              </a:solidFill>
            </a:endParaRPr>
          </a:p>
          <a:p>
            <a:pPr algn="ctr" fontAlgn="base">
              <a:spcBef>
                <a:spcPct val="0"/>
              </a:spcBef>
              <a:spcAft>
                <a:spcPct val="0"/>
              </a:spcAft>
            </a:pPr>
            <a:r>
              <a:rPr lang="en-US" altLang="zh-CN" b="1" dirty="0">
                <a:solidFill>
                  <a:srgbClr val="990033"/>
                </a:solidFill>
              </a:rPr>
              <a:t>w[2][3]=0. 35</a:t>
            </a:r>
            <a:endParaRPr lang="en-US" altLang="zh-CN" b="1" dirty="0">
              <a:solidFill>
                <a:srgbClr val="990033"/>
              </a:solidFill>
            </a:endParaRPr>
          </a:p>
        </p:txBody>
      </p:sp>
      <p:sp>
        <p:nvSpPr>
          <p:cNvPr id="52296" name="Rectangle 72"/>
          <p:cNvSpPr>
            <a:spLocks noChangeArrowheads="1"/>
          </p:cNvSpPr>
          <p:nvPr/>
        </p:nvSpPr>
        <p:spPr bwMode="auto">
          <a:xfrm>
            <a:off x="5580063" y="6165850"/>
            <a:ext cx="20526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en-US" altLang="zh-CN" b="1" dirty="0">
                <a:solidFill>
                  <a:srgbClr val="000000"/>
                </a:solidFill>
              </a:rPr>
              <a:t>m[2][3]=0.5</a:t>
            </a:r>
            <a:endParaRPr lang="en-US" altLang="zh-CN" b="1" dirty="0">
              <a:solidFill>
                <a:srgbClr val="000000"/>
              </a:solidFill>
            </a:endParaRPr>
          </a:p>
        </p:txBody>
      </p:sp>
      <p:sp>
        <p:nvSpPr>
          <p:cNvPr id="52297" name="Rectangle 73"/>
          <p:cNvSpPr>
            <a:spLocks noChangeArrowheads="1"/>
          </p:cNvSpPr>
          <p:nvPr/>
        </p:nvSpPr>
        <p:spPr bwMode="auto">
          <a:xfrm>
            <a:off x="7091363" y="6165850"/>
            <a:ext cx="20526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en-US" altLang="zh-CN" b="1" dirty="0">
                <a:solidFill>
                  <a:srgbClr val="000000"/>
                </a:solidFill>
              </a:rPr>
              <a:t>m[2][3]=0.6</a:t>
            </a:r>
            <a:endParaRPr lang="en-US" altLang="zh-CN"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2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29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95" grpId="0"/>
      <p:bldP spid="52296" grpId="0"/>
      <p:bldP spid="5229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21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000000"/>
                </a:solidFill>
              </a:rPr>
              <a:t>q0=0.15,  </a:t>
            </a:r>
            <a:r>
              <a:rPr lang="en-US" altLang="zh-CN" sz="2000" b="1">
                <a:solidFill>
                  <a:srgbClr val="FF0000"/>
                </a:solidFill>
              </a:rPr>
              <a:t>P1=0.5</a:t>
            </a:r>
            <a:r>
              <a:rPr lang="en-US" altLang="zh-CN" sz="2000" b="1">
                <a:solidFill>
                  <a:srgbClr val="000000"/>
                </a:solidFill>
              </a:rPr>
              <a:t>,  q1=0.1,  </a:t>
            </a:r>
            <a:r>
              <a:rPr lang="en-US" altLang="zh-CN" sz="2000" b="1">
                <a:solidFill>
                  <a:srgbClr val="FF0000"/>
                </a:solidFill>
              </a:rPr>
              <a:t>P2=0.1</a:t>
            </a:r>
            <a:r>
              <a:rPr lang="en-US" altLang="zh-CN" sz="2000" b="1">
                <a:solidFill>
                  <a:srgbClr val="000000"/>
                </a:solidFill>
              </a:rPr>
              <a:t>,  q2=0.05,  </a:t>
            </a:r>
            <a:r>
              <a:rPr lang="en-US" altLang="zh-CN" sz="2000" b="1">
                <a:solidFill>
                  <a:srgbClr val="FF0000"/>
                </a:solidFill>
              </a:rPr>
              <a:t>P3=0.05</a:t>
            </a:r>
            <a:r>
              <a:rPr lang="en-US" altLang="zh-CN" sz="2000" b="1">
                <a:solidFill>
                  <a:srgbClr val="000000"/>
                </a:solidFill>
              </a:rPr>
              <a:t>,  q3=0.05</a:t>
            </a:r>
            <a:endParaRPr lang="en-US" altLang="zh-CN" sz="2000" b="1">
              <a:solidFill>
                <a:srgbClr val="000000"/>
              </a:solidFill>
            </a:endParaRPr>
          </a:p>
        </p:txBody>
      </p:sp>
      <p:grpSp>
        <p:nvGrpSpPr>
          <p:cNvPr id="53251" name="Group 3"/>
          <p:cNvGrpSpPr/>
          <p:nvPr/>
        </p:nvGrpSpPr>
        <p:grpSpPr bwMode="auto">
          <a:xfrm>
            <a:off x="36513" y="1125538"/>
            <a:ext cx="1439862" cy="2303462"/>
            <a:chOff x="249" y="754"/>
            <a:chExt cx="907" cy="1451"/>
          </a:xfrm>
        </p:grpSpPr>
        <p:grpSp>
          <p:nvGrpSpPr>
            <p:cNvPr id="53252" name="Group 4"/>
            <p:cNvGrpSpPr/>
            <p:nvPr/>
          </p:nvGrpSpPr>
          <p:grpSpPr bwMode="auto">
            <a:xfrm>
              <a:off x="249" y="754"/>
              <a:ext cx="861" cy="725"/>
              <a:chOff x="249" y="482"/>
              <a:chExt cx="861" cy="725"/>
            </a:xfrm>
          </p:grpSpPr>
          <p:sp>
            <p:nvSpPr>
              <p:cNvPr id="53253" name="Oval 5"/>
              <p:cNvSpPr>
                <a:spLocks noChangeArrowheads="1"/>
              </p:cNvSpPr>
              <p:nvPr/>
            </p:nvSpPr>
            <p:spPr bwMode="auto">
              <a:xfrm>
                <a:off x="567" y="482"/>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1</a:t>
                </a:r>
                <a:endParaRPr lang="en-US" altLang="zh-CN" b="1">
                  <a:solidFill>
                    <a:srgbClr val="000000"/>
                  </a:solidFill>
                </a:endParaRPr>
              </a:p>
            </p:txBody>
          </p:sp>
          <p:sp>
            <p:nvSpPr>
              <p:cNvPr id="53254" name="Rectangle 6"/>
              <p:cNvSpPr>
                <a:spLocks noChangeArrowheads="1"/>
              </p:cNvSpPr>
              <p:nvPr/>
            </p:nvSpPr>
            <p:spPr bwMode="auto">
              <a:xfrm>
                <a:off x="249"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53255" name="Rectangle 7"/>
              <p:cNvSpPr>
                <a:spLocks noChangeArrowheads="1"/>
              </p:cNvSpPr>
              <p:nvPr/>
            </p:nvSpPr>
            <p:spPr bwMode="auto">
              <a:xfrm>
                <a:off x="884"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3256" name="Line 8"/>
              <p:cNvSpPr>
                <a:spLocks noChangeShapeType="1"/>
              </p:cNvSpPr>
              <p:nvPr/>
            </p:nvSpPr>
            <p:spPr bwMode="auto">
              <a:xfrm flipH="1">
                <a:off x="385" y="709"/>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257" name="Line 9"/>
              <p:cNvSpPr>
                <a:spLocks noChangeShapeType="1"/>
              </p:cNvSpPr>
              <p:nvPr/>
            </p:nvSpPr>
            <p:spPr bwMode="auto">
              <a:xfrm>
                <a:off x="793" y="709"/>
                <a:ext cx="182"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3258" name="Rectangle 10"/>
            <p:cNvSpPr>
              <a:spLocks noChangeArrowheads="1"/>
            </p:cNvSpPr>
            <p:nvPr/>
          </p:nvSpPr>
          <p:spPr bwMode="auto">
            <a:xfrm>
              <a:off x="340" y="1570"/>
              <a:ext cx="816" cy="63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sz="2000" b="1">
                  <a:solidFill>
                    <a:srgbClr val="990033"/>
                  </a:solidFill>
                </a:rPr>
                <a:t>T[1][1]</a:t>
              </a:r>
              <a:endParaRPr lang="en-US" altLang="zh-CN" sz="2000" b="1">
                <a:solidFill>
                  <a:srgbClr val="990033"/>
                </a:solidFill>
              </a:endParaRPr>
            </a:p>
            <a:p>
              <a:pPr algn="ctr" fontAlgn="base">
                <a:spcBef>
                  <a:spcPct val="0"/>
                </a:spcBef>
                <a:spcAft>
                  <a:spcPct val="0"/>
                </a:spcAft>
              </a:pPr>
              <a:r>
                <a:rPr lang="en-US" altLang="zh-CN" sz="2000" b="1">
                  <a:solidFill>
                    <a:srgbClr val="000000"/>
                  </a:solidFill>
                </a:rPr>
                <a:t>w[1][1]=0.75</a:t>
              </a:r>
              <a:endParaRPr lang="en-US" altLang="zh-CN" sz="2000" b="1">
                <a:solidFill>
                  <a:srgbClr val="000000"/>
                </a:solidFill>
              </a:endParaRPr>
            </a:p>
            <a:p>
              <a:pPr algn="ctr" fontAlgn="base">
                <a:spcBef>
                  <a:spcPct val="0"/>
                </a:spcBef>
                <a:spcAft>
                  <a:spcPct val="0"/>
                </a:spcAft>
              </a:pPr>
              <a:r>
                <a:rPr lang="en-US" altLang="zh-CN" sz="2000" b="1">
                  <a:solidFill>
                    <a:srgbClr val="000000"/>
                  </a:solidFill>
                </a:rPr>
                <a:t>m[1][1]=0.75</a:t>
              </a:r>
              <a:endParaRPr lang="en-US" altLang="zh-CN" sz="2000" b="1">
                <a:solidFill>
                  <a:srgbClr val="000000"/>
                </a:solidFill>
              </a:endParaRPr>
            </a:p>
          </p:txBody>
        </p:sp>
      </p:grpSp>
      <p:pic>
        <p:nvPicPr>
          <p:cNvPr id="53259" name="Picture 11"/>
          <p:cNvPicPr>
            <a:picLocks noChangeAspect="1" noChangeArrowheads="1"/>
          </p:cNvPicPr>
          <p:nvPr/>
        </p:nvPicPr>
        <p:blipFill>
          <a:blip r:embed="rId1">
            <a:lum bright="-42000" contrast="78000"/>
            <a:extLst>
              <a:ext uri="{28A0092B-C50C-407E-A947-70E740481C1C}">
                <a14:useLocalDpi xmlns:a14="http://schemas.microsoft.com/office/drawing/2010/main" val="0"/>
              </a:ext>
            </a:extLst>
          </a:blip>
          <a:srcRect r="-502" b="44020"/>
          <a:stretch>
            <a:fillRect/>
          </a:stretch>
        </p:blipFill>
        <p:spPr bwMode="auto">
          <a:xfrm>
            <a:off x="0" y="404813"/>
            <a:ext cx="763428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3260" name="Group 12"/>
          <p:cNvGrpSpPr/>
          <p:nvPr/>
        </p:nvGrpSpPr>
        <p:grpSpPr bwMode="auto">
          <a:xfrm>
            <a:off x="2051050" y="1125538"/>
            <a:ext cx="1439863" cy="2303462"/>
            <a:chOff x="249" y="754"/>
            <a:chExt cx="907" cy="1451"/>
          </a:xfrm>
        </p:grpSpPr>
        <p:grpSp>
          <p:nvGrpSpPr>
            <p:cNvPr id="53261" name="Group 13"/>
            <p:cNvGrpSpPr/>
            <p:nvPr/>
          </p:nvGrpSpPr>
          <p:grpSpPr bwMode="auto">
            <a:xfrm>
              <a:off x="249" y="754"/>
              <a:ext cx="861" cy="725"/>
              <a:chOff x="249" y="482"/>
              <a:chExt cx="861" cy="725"/>
            </a:xfrm>
          </p:grpSpPr>
          <p:sp>
            <p:nvSpPr>
              <p:cNvPr id="53262" name="Oval 14"/>
              <p:cNvSpPr>
                <a:spLocks noChangeArrowheads="1"/>
              </p:cNvSpPr>
              <p:nvPr/>
            </p:nvSpPr>
            <p:spPr bwMode="auto">
              <a:xfrm>
                <a:off x="567" y="482"/>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3263" name="Rectangle 15"/>
              <p:cNvSpPr>
                <a:spLocks noChangeArrowheads="1"/>
              </p:cNvSpPr>
              <p:nvPr/>
            </p:nvSpPr>
            <p:spPr bwMode="auto">
              <a:xfrm>
                <a:off x="249"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3264" name="Rectangle 16"/>
              <p:cNvSpPr>
                <a:spLocks noChangeArrowheads="1"/>
              </p:cNvSpPr>
              <p:nvPr/>
            </p:nvSpPr>
            <p:spPr bwMode="auto">
              <a:xfrm>
                <a:off x="884"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3265" name="Line 17"/>
              <p:cNvSpPr>
                <a:spLocks noChangeShapeType="1"/>
              </p:cNvSpPr>
              <p:nvPr/>
            </p:nvSpPr>
            <p:spPr bwMode="auto">
              <a:xfrm flipH="1">
                <a:off x="385" y="709"/>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266" name="Line 18"/>
              <p:cNvSpPr>
                <a:spLocks noChangeShapeType="1"/>
              </p:cNvSpPr>
              <p:nvPr/>
            </p:nvSpPr>
            <p:spPr bwMode="auto">
              <a:xfrm>
                <a:off x="793" y="709"/>
                <a:ext cx="182"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3267" name="Rectangle 19"/>
            <p:cNvSpPr>
              <a:spLocks noChangeArrowheads="1"/>
            </p:cNvSpPr>
            <p:nvPr/>
          </p:nvSpPr>
          <p:spPr bwMode="auto">
            <a:xfrm>
              <a:off x="340" y="1570"/>
              <a:ext cx="816" cy="63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sz="2000" b="1">
                  <a:solidFill>
                    <a:srgbClr val="990033"/>
                  </a:solidFill>
                </a:rPr>
                <a:t>T[2][2]</a:t>
              </a:r>
              <a:endParaRPr lang="en-US" altLang="zh-CN" sz="2000" b="1">
                <a:solidFill>
                  <a:srgbClr val="990033"/>
                </a:solidFill>
              </a:endParaRPr>
            </a:p>
            <a:p>
              <a:pPr algn="ctr" fontAlgn="base">
                <a:spcBef>
                  <a:spcPct val="0"/>
                </a:spcBef>
                <a:spcAft>
                  <a:spcPct val="0"/>
                </a:spcAft>
              </a:pPr>
              <a:r>
                <a:rPr lang="en-US" altLang="zh-CN" sz="2000" b="1">
                  <a:solidFill>
                    <a:srgbClr val="000000"/>
                  </a:solidFill>
                </a:rPr>
                <a:t>w[2][2]=0.25</a:t>
              </a:r>
              <a:endParaRPr lang="en-US" altLang="zh-CN" sz="2000" b="1">
                <a:solidFill>
                  <a:srgbClr val="000000"/>
                </a:solidFill>
              </a:endParaRPr>
            </a:p>
            <a:p>
              <a:pPr algn="ctr" fontAlgn="base">
                <a:spcBef>
                  <a:spcPct val="0"/>
                </a:spcBef>
                <a:spcAft>
                  <a:spcPct val="0"/>
                </a:spcAft>
              </a:pPr>
              <a:r>
                <a:rPr lang="en-US" altLang="zh-CN" sz="2000" b="1">
                  <a:solidFill>
                    <a:srgbClr val="000000"/>
                  </a:solidFill>
                </a:rPr>
                <a:t>m[2][2]=0.25</a:t>
              </a:r>
              <a:endParaRPr lang="en-US" altLang="zh-CN" sz="2000" b="1">
                <a:solidFill>
                  <a:srgbClr val="000000"/>
                </a:solidFill>
              </a:endParaRPr>
            </a:p>
          </p:txBody>
        </p:sp>
      </p:grpSp>
      <p:grpSp>
        <p:nvGrpSpPr>
          <p:cNvPr id="53268" name="Group 20"/>
          <p:cNvGrpSpPr/>
          <p:nvPr/>
        </p:nvGrpSpPr>
        <p:grpSpPr bwMode="auto">
          <a:xfrm>
            <a:off x="4140200" y="1125538"/>
            <a:ext cx="1439863" cy="2303462"/>
            <a:chOff x="249" y="754"/>
            <a:chExt cx="907" cy="1451"/>
          </a:xfrm>
        </p:grpSpPr>
        <p:grpSp>
          <p:nvGrpSpPr>
            <p:cNvPr id="53269" name="Group 21"/>
            <p:cNvGrpSpPr/>
            <p:nvPr/>
          </p:nvGrpSpPr>
          <p:grpSpPr bwMode="auto">
            <a:xfrm>
              <a:off x="249" y="754"/>
              <a:ext cx="861" cy="725"/>
              <a:chOff x="249" y="482"/>
              <a:chExt cx="861" cy="725"/>
            </a:xfrm>
          </p:grpSpPr>
          <p:sp>
            <p:nvSpPr>
              <p:cNvPr id="53270" name="Oval 22"/>
              <p:cNvSpPr>
                <a:spLocks noChangeArrowheads="1"/>
              </p:cNvSpPr>
              <p:nvPr/>
            </p:nvSpPr>
            <p:spPr bwMode="auto">
              <a:xfrm>
                <a:off x="567" y="482"/>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3</a:t>
                </a:r>
                <a:endParaRPr lang="en-US" altLang="zh-CN" b="1">
                  <a:solidFill>
                    <a:srgbClr val="000000"/>
                  </a:solidFill>
                </a:endParaRPr>
              </a:p>
            </p:txBody>
          </p:sp>
          <p:sp>
            <p:nvSpPr>
              <p:cNvPr id="53271" name="Rectangle 23"/>
              <p:cNvSpPr>
                <a:spLocks noChangeArrowheads="1"/>
              </p:cNvSpPr>
              <p:nvPr/>
            </p:nvSpPr>
            <p:spPr bwMode="auto">
              <a:xfrm>
                <a:off x="249"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3272" name="Rectangle 24"/>
              <p:cNvSpPr>
                <a:spLocks noChangeArrowheads="1"/>
              </p:cNvSpPr>
              <p:nvPr/>
            </p:nvSpPr>
            <p:spPr bwMode="auto">
              <a:xfrm>
                <a:off x="884" y="981"/>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q3</a:t>
                </a:r>
                <a:endParaRPr lang="en-US" altLang="zh-CN" b="1">
                  <a:solidFill>
                    <a:srgbClr val="000000"/>
                  </a:solidFill>
                </a:endParaRPr>
              </a:p>
            </p:txBody>
          </p:sp>
          <p:sp>
            <p:nvSpPr>
              <p:cNvPr id="53273" name="Line 25"/>
              <p:cNvSpPr>
                <a:spLocks noChangeShapeType="1"/>
              </p:cNvSpPr>
              <p:nvPr/>
            </p:nvSpPr>
            <p:spPr bwMode="auto">
              <a:xfrm flipH="1">
                <a:off x="385" y="709"/>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274" name="Line 26"/>
              <p:cNvSpPr>
                <a:spLocks noChangeShapeType="1"/>
              </p:cNvSpPr>
              <p:nvPr/>
            </p:nvSpPr>
            <p:spPr bwMode="auto">
              <a:xfrm>
                <a:off x="793" y="709"/>
                <a:ext cx="182"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3275" name="Rectangle 27"/>
            <p:cNvSpPr>
              <a:spLocks noChangeArrowheads="1"/>
            </p:cNvSpPr>
            <p:nvPr/>
          </p:nvSpPr>
          <p:spPr bwMode="auto">
            <a:xfrm>
              <a:off x="340" y="1570"/>
              <a:ext cx="816" cy="63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sz="2000" b="1">
                  <a:solidFill>
                    <a:srgbClr val="990033"/>
                  </a:solidFill>
                </a:rPr>
                <a:t>T[3][3]</a:t>
              </a:r>
              <a:endParaRPr lang="en-US" altLang="zh-CN" sz="2000" b="1">
                <a:solidFill>
                  <a:srgbClr val="990033"/>
                </a:solidFill>
              </a:endParaRPr>
            </a:p>
            <a:p>
              <a:pPr algn="ctr" fontAlgn="base">
                <a:spcBef>
                  <a:spcPct val="0"/>
                </a:spcBef>
                <a:spcAft>
                  <a:spcPct val="0"/>
                </a:spcAft>
              </a:pPr>
              <a:r>
                <a:rPr lang="en-US" altLang="zh-CN" sz="2000" b="1">
                  <a:solidFill>
                    <a:srgbClr val="000000"/>
                  </a:solidFill>
                </a:rPr>
                <a:t>w[3][3]=0.15</a:t>
              </a:r>
              <a:endParaRPr lang="en-US" altLang="zh-CN" sz="2000" b="1">
                <a:solidFill>
                  <a:srgbClr val="000000"/>
                </a:solidFill>
              </a:endParaRPr>
            </a:p>
            <a:p>
              <a:pPr algn="ctr" fontAlgn="base">
                <a:spcBef>
                  <a:spcPct val="0"/>
                </a:spcBef>
                <a:spcAft>
                  <a:spcPct val="0"/>
                </a:spcAft>
              </a:pPr>
              <a:r>
                <a:rPr lang="en-US" altLang="zh-CN" sz="2000" b="1">
                  <a:solidFill>
                    <a:srgbClr val="000000"/>
                  </a:solidFill>
                </a:rPr>
                <a:t>m[3][3]=0.15</a:t>
              </a:r>
              <a:endParaRPr lang="en-US" altLang="zh-CN" sz="2000" b="1">
                <a:solidFill>
                  <a:srgbClr val="000000"/>
                </a:solidFill>
              </a:endParaRPr>
            </a:p>
          </p:txBody>
        </p:sp>
      </p:grpSp>
      <p:grpSp>
        <p:nvGrpSpPr>
          <p:cNvPr id="53276" name="Group 28"/>
          <p:cNvGrpSpPr/>
          <p:nvPr/>
        </p:nvGrpSpPr>
        <p:grpSpPr bwMode="auto">
          <a:xfrm>
            <a:off x="323850" y="3644900"/>
            <a:ext cx="1657350" cy="1800225"/>
            <a:chOff x="385" y="2387"/>
            <a:chExt cx="1044" cy="1134"/>
          </a:xfrm>
        </p:grpSpPr>
        <p:sp>
          <p:nvSpPr>
            <p:cNvPr id="53277" name="Oval 29"/>
            <p:cNvSpPr>
              <a:spLocks noChangeArrowheads="1"/>
            </p:cNvSpPr>
            <p:nvPr/>
          </p:nvSpPr>
          <p:spPr bwMode="auto">
            <a:xfrm>
              <a:off x="703" y="2387"/>
              <a:ext cx="272" cy="272"/>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1</a:t>
              </a:r>
              <a:endParaRPr lang="en-US" altLang="zh-CN" b="1">
                <a:solidFill>
                  <a:srgbClr val="000000"/>
                </a:solidFill>
              </a:endParaRPr>
            </a:p>
          </p:txBody>
        </p:sp>
        <p:sp>
          <p:nvSpPr>
            <p:cNvPr id="53278" name="Oval 30"/>
            <p:cNvSpPr>
              <a:spLocks noChangeArrowheads="1"/>
            </p:cNvSpPr>
            <p:nvPr/>
          </p:nvSpPr>
          <p:spPr bwMode="auto">
            <a:xfrm>
              <a:off x="930" y="2840"/>
              <a:ext cx="272" cy="272"/>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3279" name="Line 31"/>
            <p:cNvSpPr>
              <a:spLocks noChangeShapeType="1"/>
            </p:cNvSpPr>
            <p:nvPr/>
          </p:nvSpPr>
          <p:spPr bwMode="auto">
            <a:xfrm>
              <a:off x="884" y="2614"/>
              <a:ext cx="136"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280" name="Rectangle 32"/>
            <p:cNvSpPr>
              <a:spLocks noChangeArrowheads="1"/>
            </p:cNvSpPr>
            <p:nvPr/>
          </p:nvSpPr>
          <p:spPr bwMode="auto">
            <a:xfrm>
              <a:off x="385" y="2795"/>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53281" name="Rectangle 33"/>
            <p:cNvSpPr>
              <a:spLocks noChangeArrowheads="1"/>
            </p:cNvSpPr>
            <p:nvPr/>
          </p:nvSpPr>
          <p:spPr bwMode="auto">
            <a:xfrm>
              <a:off x="657" y="3294"/>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3282" name="Rectangle 34"/>
            <p:cNvSpPr>
              <a:spLocks noChangeArrowheads="1"/>
            </p:cNvSpPr>
            <p:nvPr/>
          </p:nvSpPr>
          <p:spPr bwMode="auto">
            <a:xfrm>
              <a:off x="1202" y="3294"/>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3283" name="Line 35"/>
            <p:cNvSpPr>
              <a:spLocks noChangeShapeType="1"/>
            </p:cNvSpPr>
            <p:nvPr/>
          </p:nvSpPr>
          <p:spPr bwMode="auto">
            <a:xfrm flipH="1">
              <a:off x="521" y="2614"/>
              <a:ext cx="18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284" name="Line 36"/>
            <p:cNvSpPr>
              <a:spLocks noChangeShapeType="1"/>
            </p:cNvSpPr>
            <p:nvPr/>
          </p:nvSpPr>
          <p:spPr bwMode="auto">
            <a:xfrm flipH="1">
              <a:off x="748" y="3067"/>
              <a:ext cx="227"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285" name="Line 37"/>
            <p:cNvSpPr>
              <a:spLocks noChangeShapeType="1"/>
            </p:cNvSpPr>
            <p:nvPr/>
          </p:nvSpPr>
          <p:spPr bwMode="auto">
            <a:xfrm>
              <a:off x="1156" y="3067"/>
              <a:ext cx="136"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grpSp>
        <p:nvGrpSpPr>
          <p:cNvPr id="53286" name="Group 38"/>
          <p:cNvGrpSpPr/>
          <p:nvPr/>
        </p:nvGrpSpPr>
        <p:grpSpPr bwMode="auto">
          <a:xfrm>
            <a:off x="2555875" y="3716338"/>
            <a:ext cx="1584325" cy="1800225"/>
            <a:chOff x="1565" y="2251"/>
            <a:chExt cx="998" cy="1134"/>
          </a:xfrm>
        </p:grpSpPr>
        <p:sp>
          <p:nvSpPr>
            <p:cNvPr id="53287" name="Oval 39"/>
            <p:cNvSpPr>
              <a:spLocks noChangeArrowheads="1"/>
            </p:cNvSpPr>
            <p:nvPr/>
          </p:nvSpPr>
          <p:spPr bwMode="auto">
            <a:xfrm>
              <a:off x="1746" y="2704"/>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1</a:t>
              </a:r>
              <a:endParaRPr lang="en-US" altLang="zh-CN" b="1">
                <a:solidFill>
                  <a:srgbClr val="000000"/>
                </a:solidFill>
              </a:endParaRPr>
            </a:p>
          </p:txBody>
        </p:sp>
        <p:sp>
          <p:nvSpPr>
            <p:cNvPr id="53288" name="Oval 40"/>
            <p:cNvSpPr>
              <a:spLocks noChangeArrowheads="1"/>
            </p:cNvSpPr>
            <p:nvPr/>
          </p:nvSpPr>
          <p:spPr bwMode="auto">
            <a:xfrm>
              <a:off x="2109" y="2251"/>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3289" name="Line 41"/>
            <p:cNvSpPr>
              <a:spLocks noChangeShapeType="1"/>
            </p:cNvSpPr>
            <p:nvPr/>
          </p:nvSpPr>
          <p:spPr bwMode="auto">
            <a:xfrm>
              <a:off x="2336" y="2523"/>
              <a:ext cx="136"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290" name="Rectangle 42"/>
            <p:cNvSpPr>
              <a:spLocks noChangeArrowheads="1"/>
            </p:cNvSpPr>
            <p:nvPr/>
          </p:nvSpPr>
          <p:spPr bwMode="auto">
            <a:xfrm>
              <a:off x="1565" y="3113"/>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53291" name="Rectangle 43"/>
            <p:cNvSpPr>
              <a:spLocks noChangeArrowheads="1"/>
            </p:cNvSpPr>
            <p:nvPr/>
          </p:nvSpPr>
          <p:spPr bwMode="auto">
            <a:xfrm>
              <a:off x="1973" y="3158"/>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3292" name="Rectangle 44"/>
            <p:cNvSpPr>
              <a:spLocks noChangeArrowheads="1"/>
            </p:cNvSpPr>
            <p:nvPr/>
          </p:nvSpPr>
          <p:spPr bwMode="auto">
            <a:xfrm>
              <a:off x="2336" y="2750"/>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3293" name="Line 45"/>
            <p:cNvSpPr>
              <a:spLocks noChangeShapeType="1"/>
            </p:cNvSpPr>
            <p:nvPr/>
          </p:nvSpPr>
          <p:spPr bwMode="auto">
            <a:xfrm flipH="1">
              <a:off x="1655" y="2931"/>
              <a:ext cx="18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294" name="Line 46"/>
            <p:cNvSpPr>
              <a:spLocks noChangeShapeType="1"/>
            </p:cNvSpPr>
            <p:nvPr/>
          </p:nvSpPr>
          <p:spPr bwMode="auto">
            <a:xfrm flipH="1">
              <a:off x="1973" y="2478"/>
              <a:ext cx="227"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295" name="Line 47"/>
            <p:cNvSpPr>
              <a:spLocks noChangeShapeType="1"/>
            </p:cNvSpPr>
            <p:nvPr/>
          </p:nvSpPr>
          <p:spPr bwMode="auto">
            <a:xfrm>
              <a:off x="1973" y="2931"/>
              <a:ext cx="136"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3296" name="Rectangle 48"/>
          <p:cNvSpPr>
            <a:spLocks noChangeArrowheads="1"/>
          </p:cNvSpPr>
          <p:nvPr/>
        </p:nvSpPr>
        <p:spPr bwMode="auto">
          <a:xfrm>
            <a:off x="1619250" y="5734050"/>
            <a:ext cx="1296988" cy="2873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990033"/>
                </a:solidFill>
              </a:rPr>
              <a:t>T[1][2]</a:t>
            </a:r>
            <a:endParaRPr lang="en-US" altLang="zh-CN" b="1">
              <a:solidFill>
                <a:srgbClr val="990033"/>
              </a:solidFill>
            </a:endParaRPr>
          </a:p>
        </p:txBody>
      </p:sp>
      <p:sp>
        <p:nvSpPr>
          <p:cNvPr id="53297" name="Rectangle 49"/>
          <p:cNvSpPr>
            <a:spLocks noChangeArrowheads="1"/>
          </p:cNvSpPr>
          <p:nvPr/>
        </p:nvSpPr>
        <p:spPr bwMode="auto">
          <a:xfrm>
            <a:off x="2843213" y="5976938"/>
            <a:ext cx="20526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en-US" altLang="zh-CN" b="1">
                <a:solidFill>
                  <a:srgbClr val="000000"/>
                </a:solidFill>
              </a:rPr>
              <a:t>w[1][2]=0.9</a:t>
            </a:r>
            <a:endParaRPr lang="en-US" altLang="zh-CN" b="1">
              <a:solidFill>
                <a:srgbClr val="000000"/>
              </a:solidFill>
            </a:endParaRPr>
          </a:p>
          <a:p>
            <a:pPr fontAlgn="base">
              <a:spcBef>
                <a:spcPct val="0"/>
              </a:spcBef>
              <a:spcAft>
                <a:spcPct val="0"/>
              </a:spcAft>
            </a:pPr>
            <a:r>
              <a:rPr lang="en-US" altLang="zh-CN" b="1">
                <a:solidFill>
                  <a:srgbClr val="000000"/>
                </a:solidFill>
              </a:rPr>
              <a:t>m[1][2]=0.9+</a:t>
            </a:r>
            <a:endParaRPr lang="en-US" altLang="zh-CN" b="1">
              <a:solidFill>
                <a:srgbClr val="000000"/>
              </a:solidFill>
            </a:endParaRPr>
          </a:p>
          <a:p>
            <a:pPr fontAlgn="base">
              <a:spcBef>
                <a:spcPct val="0"/>
              </a:spcBef>
              <a:spcAft>
                <a:spcPct val="0"/>
              </a:spcAft>
            </a:pPr>
            <a:r>
              <a:rPr lang="en-US" altLang="zh-CN" b="1">
                <a:solidFill>
                  <a:srgbClr val="000000"/>
                </a:solidFill>
              </a:rPr>
              <a:t>              m[1][1]+m[3][2]</a:t>
            </a:r>
            <a:endParaRPr lang="en-US" altLang="zh-CN" b="1">
              <a:solidFill>
                <a:srgbClr val="000000"/>
              </a:solidFill>
            </a:endParaRPr>
          </a:p>
          <a:p>
            <a:pPr fontAlgn="base">
              <a:spcBef>
                <a:spcPct val="0"/>
              </a:spcBef>
              <a:spcAft>
                <a:spcPct val="0"/>
              </a:spcAft>
            </a:pPr>
            <a:r>
              <a:rPr lang="en-US" altLang="zh-CN" b="1">
                <a:solidFill>
                  <a:srgbClr val="000000"/>
                </a:solidFill>
              </a:rPr>
              <a:t>            =1.65</a:t>
            </a:r>
            <a:endParaRPr lang="en-US" altLang="zh-CN" b="1">
              <a:solidFill>
                <a:srgbClr val="000000"/>
              </a:solidFill>
            </a:endParaRPr>
          </a:p>
        </p:txBody>
      </p:sp>
      <p:sp>
        <p:nvSpPr>
          <p:cNvPr id="53298" name="Rectangle 50"/>
          <p:cNvSpPr>
            <a:spLocks noChangeArrowheads="1"/>
          </p:cNvSpPr>
          <p:nvPr/>
        </p:nvSpPr>
        <p:spPr bwMode="auto">
          <a:xfrm>
            <a:off x="0" y="5949950"/>
            <a:ext cx="2052638"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en-US" altLang="zh-CN" b="1" dirty="0">
                <a:solidFill>
                  <a:srgbClr val="000000"/>
                </a:solidFill>
              </a:rPr>
              <a:t>w[1][2]=0.9</a:t>
            </a:r>
            <a:endParaRPr lang="en-US" altLang="zh-CN" b="1" dirty="0">
              <a:solidFill>
                <a:srgbClr val="000000"/>
              </a:solidFill>
            </a:endParaRPr>
          </a:p>
          <a:p>
            <a:pPr fontAlgn="base">
              <a:spcBef>
                <a:spcPct val="0"/>
              </a:spcBef>
              <a:spcAft>
                <a:spcPct val="0"/>
              </a:spcAft>
            </a:pPr>
            <a:r>
              <a:rPr lang="en-US" altLang="zh-CN" b="1" dirty="0">
                <a:solidFill>
                  <a:srgbClr val="000000"/>
                </a:solidFill>
              </a:rPr>
              <a:t>m[1][2]=0.9+</a:t>
            </a:r>
            <a:endParaRPr lang="en-US" altLang="zh-CN" b="1" dirty="0">
              <a:solidFill>
                <a:srgbClr val="000000"/>
              </a:solidFill>
            </a:endParaRPr>
          </a:p>
          <a:p>
            <a:pPr fontAlgn="base">
              <a:spcBef>
                <a:spcPct val="0"/>
              </a:spcBef>
              <a:spcAft>
                <a:spcPct val="0"/>
              </a:spcAft>
            </a:pPr>
            <a:r>
              <a:rPr lang="en-US" altLang="zh-CN" b="1" dirty="0">
                <a:solidFill>
                  <a:srgbClr val="000000"/>
                </a:solidFill>
              </a:rPr>
              <a:t>              m[1][0]+m[2][2]</a:t>
            </a:r>
            <a:endParaRPr lang="en-US" altLang="zh-CN" b="1" dirty="0">
              <a:solidFill>
                <a:srgbClr val="000000"/>
              </a:solidFill>
            </a:endParaRPr>
          </a:p>
          <a:p>
            <a:pPr fontAlgn="base">
              <a:spcBef>
                <a:spcPct val="0"/>
              </a:spcBef>
              <a:spcAft>
                <a:spcPct val="0"/>
              </a:spcAft>
            </a:pPr>
            <a:r>
              <a:rPr lang="en-US" altLang="zh-CN" b="1" dirty="0">
                <a:solidFill>
                  <a:srgbClr val="000000"/>
                </a:solidFill>
              </a:rPr>
              <a:t>           =1.15</a:t>
            </a:r>
            <a:endParaRPr lang="en-US" altLang="zh-CN" b="1" dirty="0">
              <a:solidFill>
                <a:srgbClr val="000000"/>
              </a:solidFill>
            </a:endParaRPr>
          </a:p>
        </p:txBody>
      </p:sp>
      <p:grpSp>
        <p:nvGrpSpPr>
          <p:cNvPr id="53299" name="Group 51"/>
          <p:cNvGrpSpPr/>
          <p:nvPr/>
        </p:nvGrpSpPr>
        <p:grpSpPr bwMode="auto">
          <a:xfrm>
            <a:off x="4932363" y="3644900"/>
            <a:ext cx="1657350" cy="1800225"/>
            <a:chOff x="385" y="2387"/>
            <a:chExt cx="1044" cy="1134"/>
          </a:xfrm>
        </p:grpSpPr>
        <p:sp>
          <p:nvSpPr>
            <p:cNvPr id="53300" name="Oval 52"/>
            <p:cNvSpPr>
              <a:spLocks noChangeArrowheads="1"/>
            </p:cNvSpPr>
            <p:nvPr/>
          </p:nvSpPr>
          <p:spPr bwMode="auto">
            <a:xfrm>
              <a:off x="703" y="2387"/>
              <a:ext cx="272" cy="272"/>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3301" name="Oval 53"/>
            <p:cNvSpPr>
              <a:spLocks noChangeArrowheads="1"/>
            </p:cNvSpPr>
            <p:nvPr/>
          </p:nvSpPr>
          <p:spPr bwMode="auto">
            <a:xfrm>
              <a:off x="930" y="2840"/>
              <a:ext cx="272" cy="272"/>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3</a:t>
              </a:r>
              <a:endParaRPr lang="en-US" altLang="zh-CN" b="1">
                <a:solidFill>
                  <a:srgbClr val="000000"/>
                </a:solidFill>
              </a:endParaRPr>
            </a:p>
          </p:txBody>
        </p:sp>
        <p:sp>
          <p:nvSpPr>
            <p:cNvPr id="53302" name="Line 54"/>
            <p:cNvSpPr>
              <a:spLocks noChangeShapeType="1"/>
            </p:cNvSpPr>
            <p:nvPr/>
          </p:nvSpPr>
          <p:spPr bwMode="auto">
            <a:xfrm>
              <a:off x="884" y="2614"/>
              <a:ext cx="136"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303" name="Rectangle 55"/>
            <p:cNvSpPr>
              <a:spLocks noChangeArrowheads="1"/>
            </p:cNvSpPr>
            <p:nvPr/>
          </p:nvSpPr>
          <p:spPr bwMode="auto">
            <a:xfrm>
              <a:off x="385" y="2795"/>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3304" name="Rectangle 56"/>
            <p:cNvSpPr>
              <a:spLocks noChangeArrowheads="1"/>
            </p:cNvSpPr>
            <p:nvPr/>
          </p:nvSpPr>
          <p:spPr bwMode="auto">
            <a:xfrm>
              <a:off x="657" y="3294"/>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3305" name="Rectangle 57"/>
            <p:cNvSpPr>
              <a:spLocks noChangeArrowheads="1"/>
            </p:cNvSpPr>
            <p:nvPr/>
          </p:nvSpPr>
          <p:spPr bwMode="auto">
            <a:xfrm>
              <a:off x="1202" y="3294"/>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q3</a:t>
              </a:r>
              <a:endParaRPr lang="en-US" altLang="zh-CN" b="1">
                <a:solidFill>
                  <a:srgbClr val="000000"/>
                </a:solidFill>
              </a:endParaRPr>
            </a:p>
          </p:txBody>
        </p:sp>
        <p:sp>
          <p:nvSpPr>
            <p:cNvPr id="53306" name="Line 58"/>
            <p:cNvSpPr>
              <a:spLocks noChangeShapeType="1"/>
            </p:cNvSpPr>
            <p:nvPr/>
          </p:nvSpPr>
          <p:spPr bwMode="auto">
            <a:xfrm flipH="1">
              <a:off x="521" y="2614"/>
              <a:ext cx="18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307" name="Line 59"/>
            <p:cNvSpPr>
              <a:spLocks noChangeShapeType="1"/>
            </p:cNvSpPr>
            <p:nvPr/>
          </p:nvSpPr>
          <p:spPr bwMode="auto">
            <a:xfrm flipH="1">
              <a:off x="748" y="3067"/>
              <a:ext cx="227"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308" name="Line 60"/>
            <p:cNvSpPr>
              <a:spLocks noChangeShapeType="1"/>
            </p:cNvSpPr>
            <p:nvPr/>
          </p:nvSpPr>
          <p:spPr bwMode="auto">
            <a:xfrm>
              <a:off x="1156" y="3067"/>
              <a:ext cx="136"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grpSp>
        <p:nvGrpSpPr>
          <p:cNvPr id="53309" name="Group 61"/>
          <p:cNvGrpSpPr/>
          <p:nvPr/>
        </p:nvGrpSpPr>
        <p:grpSpPr bwMode="auto">
          <a:xfrm>
            <a:off x="7164388" y="3716338"/>
            <a:ext cx="1584325" cy="1800225"/>
            <a:chOff x="1565" y="2251"/>
            <a:chExt cx="998" cy="1134"/>
          </a:xfrm>
        </p:grpSpPr>
        <p:sp>
          <p:nvSpPr>
            <p:cNvPr id="53310" name="Oval 62"/>
            <p:cNvSpPr>
              <a:spLocks noChangeArrowheads="1"/>
            </p:cNvSpPr>
            <p:nvPr/>
          </p:nvSpPr>
          <p:spPr bwMode="auto">
            <a:xfrm>
              <a:off x="1746" y="2704"/>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3311" name="Oval 63"/>
            <p:cNvSpPr>
              <a:spLocks noChangeArrowheads="1"/>
            </p:cNvSpPr>
            <p:nvPr/>
          </p:nvSpPr>
          <p:spPr bwMode="auto">
            <a:xfrm>
              <a:off x="2109" y="2251"/>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3</a:t>
              </a:r>
              <a:endParaRPr lang="en-US" altLang="zh-CN" b="1">
                <a:solidFill>
                  <a:srgbClr val="000000"/>
                </a:solidFill>
              </a:endParaRPr>
            </a:p>
          </p:txBody>
        </p:sp>
        <p:sp>
          <p:nvSpPr>
            <p:cNvPr id="53312" name="Line 64"/>
            <p:cNvSpPr>
              <a:spLocks noChangeShapeType="1"/>
            </p:cNvSpPr>
            <p:nvPr/>
          </p:nvSpPr>
          <p:spPr bwMode="auto">
            <a:xfrm>
              <a:off x="2336" y="2523"/>
              <a:ext cx="136"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313" name="Rectangle 65"/>
            <p:cNvSpPr>
              <a:spLocks noChangeArrowheads="1"/>
            </p:cNvSpPr>
            <p:nvPr/>
          </p:nvSpPr>
          <p:spPr bwMode="auto">
            <a:xfrm>
              <a:off x="1565" y="3113"/>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3314" name="Rectangle 66"/>
            <p:cNvSpPr>
              <a:spLocks noChangeArrowheads="1"/>
            </p:cNvSpPr>
            <p:nvPr/>
          </p:nvSpPr>
          <p:spPr bwMode="auto">
            <a:xfrm>
              <a:off x="1973" y="3158"/>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3315" name="Rectangle 67"/>
            <p:cNvSpPr>
              <a:spLocks noChangeArrowheads="1"/>
            </p:cNvSpPr>
            <p:nvPr/>
          </p:nvSpPr>
          <p:spPr bwMode="auto">
            <a:xfrm>
              <a:off x="2336" y="2750"/>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q3</a:t>
              </a:r>
              <a:endParaRPr lang="en-US" altLang="zh-CN" b="1">
                <a:solidFill>
                  <a:srgbClr val="000000"/>
                </a:solidFill>
              </a:endParaRPr>
            </a:p>
          </p:txBody>
        </p:sp>
        <p:sp>
          <p:nvSpPr>
            <p:cNvPr id="53316" name="Line 68"/>
            <p:cNvSpPr>
              <a:spLocks noChangeShapeType="1"/>
            </p:cNvSpPr>
            <p:nvPr/>
          </p:nvSpPr>
          <p:spPr bwMode="auto">
            <a:xfrm flipH="1">
              <a:off x="1655" y="2931"/>
              <a:ext cx="18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317" name="Line 69"/>
            <p:cNvSpPr>
              <a:spLocks noChangeShapeType="1"/>
            </p:cNvSpPr>
            <p:nvPr/>
          </p:nvSpPr>
          <p:spPr bwMode="auto">
            <a:xfrm flipH="1">
              <a:off x="1973" y="2478"/>
              <a:ext cx="227"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3318" name="Line 70"/>
            <p:cNvSpPr>
              <a:spLocks noChangeShapeType="1"/>
            </p:cNvSpPr>
            <p:nvPr/>
          </p:nvSpPr>
          <p:spPr bwMode="auto">
            <a:xfrm>
              <a:off x="1973" y="2931"/>
              <a:ext cx="136"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3319" name="Rectangle 71"/>
          <p:cNvSpPr>
            <a:spLocks noChangeArrowheads="1"/>
          </p:cNvSpPr>
          <p:nvPr/>
        </p:nvSpPr>
        <p:spPr bwMode="auto">
          <a:xfrm>
            <a:off x="6228184" y="5661025"/>
            <a:ext cx="1296987" cy="2873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dirty="0">
                <a:solidFill>
                  <a:srgbClr val="990033"/>
                </a:solidFill>
              </a:rPr>
              <a:t>T[2][3]</a:t>
            </a:r>
            <a:endParaRPr lang="en-US" altLang="zh-CN" b="1" dirty="0">
              <a:solidFill>
                <a:srgbClr val="990033"/>
              </a:solidFill>
            </a:endParaRPr>
          </a:p>
          <a:p>
            <a:pPr algn="ctr" fontAlgn="base">
              <a:spcBef>
                <a:spcPct val="0"/>
              </a:spcBef>
              <a:spcAft>
                <a:spcPct val="0"/>
              </a:spcAft>
            </a:pPr>
            <a:r>
              <a:rPr lang="en-US" altLang="zh-CN" b="1" dirty="0">
                <a:solidFill>
                  <a:srgbClr val="990033"/>
                </a:solidFill>
              </a:rPr>
              <a:t>w[2][3]=0. 35</a:t>
            </a:r>
            <a:endParaRPr lang="en-US" altLang="zh-CN" b="1" dirty="0">
              <a:solidFill>
                <a:srgbClr val="990033"/>
              </a:solidFill>
            </a:endParaRPr>
          </a:p>
        </p:txBody>
      </p:sp>
      <p:sp>
        <p:nvSpPr>
          <p:cNvPr id="53320" name="Rectangle 72"/>
          <p:cNvSpPr>
            <a:spLocks noChangeArrowheads="1"/>
          </p:cNvSpPr>
          <p:nvPr/>
        </p:nvSpPr>
        <p:spPr bwMode="auto">
          <a:xfrm>
            <a:off x="5580063" y="6165850"/>
            <a:ext cx="20526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en-US" altLang="zh-CN" b="1">
                <a:solidFill>
                  <a:srgbClr val="000000"/>
                </a:solidFill>
              </a:rPr>
              <a:t>m[2][3]=0.5</a:t>
            </a:r>
            <a:endParaRPr lang="en-US" altLang="zh-CN" b="1">
              <a:solidFill>
                <a:srgbClr val="000000"/>
              </a:solidFill>
            </a:endParaRPr>
          </a:p>
        </p:txBody>
      </p:sp>
      <p:sp>
        <p:nvSpPr>
          <p:cNvPr id="53321" name="Rectangle 73"/>
          <p:cNvSpPr>
            <a:spLocks noChangeArrowheads="1"/>
          </p:cNvSpPr>
          <p:nvPr/>
        </p:nvSpPr>
        <p:spPr bwMode="auto">
          <a:xfrm>
            <a:off x="7091363" y="6165850"/>
            <a:ext cx="20526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en-US" altLang="zh-CN" b="1">
                <a:solidFill>
                  <a:srgbClr val="000000"/>
                </a:solidFill>
              </a:rPr>
              <a:t>m[2][3]=0.6</a:t>
            </a:r>
            <a:endParaRPr lang="en-US" altLang="zh-CN" b="1">
              <a:solidFill>
                <a:srgbClr val="000000"/>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7" name="Picture 11"/>
          <p:cNvPicPr>
            <a:picLocks noChangeAspect="1" noChangeArrowheads="1"/>
          </p:cNvPicPr>
          <p:nvPr/>
        </p:nvPicPr>
        <p:blipFill>
          <a:blip r:embed="rId1">
            <a:lum bright="-42000" contrast="78000"/>
            <a:extLst>
              <a:ext uri="{28A0092B-C50C-407E-A947-70E740481C1C}">
                <a14:useLocalDpi xmlns:a14="http://schemas.microsoft.com/office/drawing/2010/main" val="0"/>
              </a:ext>
            </a:extLst>
          </a:blip>
          <a:srcRect r="-502" b="44020"/>
          <a:stretch>
            <a:fillRect/>
          </a:stretch>
        </p:blipFill>
        <p:spPr bwMode="auto">
          <a:xfrm>
            <a:off x="0" y="404813"/>
            <a:ext cx="763428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227" name="Rectangle 51"/>
          <p:cNvSpPr>
            <a:spLocks noChangeArrowheads="1"/>
          </p:cNvSpPr>
          <p:nvPr/>
        </p:nvSpPr>
        <p:spPr bwMode="auto">
          <a:xfrm>
            <a:off x="611188" y="3213100"/>
            <a:ext cx="1296987" cy="2873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990033"/>
                </a:solidFill>
              </a:rPr>
              <a:t>T[1][2]</a:t>
            </a:r>
            <a:endParaRPr lang="en-US" altLang="zh-CN" b="1">
              <a:solidFill>
                <a:srgbClr val="990033"/>
              </a:solidFill>
            </a:endParaRPr>
          </a:p>
          <a:p>
            <a:pPr algn="ctr" fontAlgn="base">
              <a:spcBef>
                <a:spcPct val="0"/>
              </a:spcBef>
              <a:spcAft>
                <a:spcPct val="0"/>
              </a:spcAft>
            </a:pPr>
            <a:r>
              <a:rPr lang="en-US" altLang="zh-CN" b="1">
                <a:solidFill>
                  <a:srgbClr val="990033"/>
                </a:solidFill>
              </a:rPr>
              <a:t>m[1][2]=1.15</a:t>
            </a:r>
            <a:endParaRPr lang="en-US" altLang="zh-CN" b="1">
              <a:solidFill>
                <a:srgbClr val="990033"/>
              </a:solidFill>
            </a:endParaRPr>
          </a:p>
        </p:txBody>
      </p:sp>
      <p:grpSp>
        <p:nvGrpSpPr>
          <p:cNvPr id="50228" name="Group 52"/>
          <p:cNvGrpSpPr/>
          <p:nvPr/>
        </p:nvGrpSpPr>
        <p:grpSpPr bwMode="auto">
          <a:xfrm>
            <a:off x="395288" y="1196975"/>
            <a:ext cx="1657350" cy="1800225"/>
            <a:chOff x="385" y="2387"/>
            <a:chExt cx="1044" cy="1134"/>
          </a:xfrm>
        </p:grpSpPr>
        <p:sp>
          <p:nvSpPr>
            <p:cNvPr id="50229" name="Oval 53"/>
            <p:cNvSpPr>
              <a:spLocks noChangeArrowheads="1"/>
            </p:cNvSpPr>
            <p:nvPr/>
          </p:nvSpPr>
          <p:spPr bwMode="auto">
            <a:xfrm>
              <a:off x="703" y="2387"/>
              <a:ext cx="272" cy="272"/>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1</a:t>
              </a:r>
              <a:endParaRPr lang="en-US" altLang="zh-CN" b="1">
                <a:solidFill>
                  <a:srgbClr val="000000"/>
                </a:solidFill>
              </a:endParaRPr>
            </a:p>
          </p:txBody>
        </p:sp>
        <p:sp>
          <p:nvSpPr>
            <p:cNvPr id="50230" name="Oval 54"/>
            <p:cNvSpPr>
              <a:spLocks noChangeArrowheads="1"/>
            </p:cNvSpPr>
            <p:nvPr/>
          </p:nvSpPr>
          <p:spPr bwMode="auto">
            <a:xfrm>
              <a:off x="930" y="2840"/>
              <a:ext cx="272" cy="272"/>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0231" name="Line 55"/>
            <p:cNvSpPr>
              <a:spLocks noChangeShapeType="1"/>
            </p:cNvSpPr>
            <p:nvPr/>
          </p:nvSpPr>
          <p:spPr bwMode="auto">
            <a:xfrm>
              <a:off x="884" y="2614"/>
              <a:ext cx="136"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32" name="Rectangle 56"/>
            <p:cNvSpPr>
              <a:spLocks noChangeArrowheads="1"/>
            </p:cNvSpPr>
            <p:nvPr/>
          </p:nvSpPr>
          <p:spPr bwMode="auto">
            <a:xfrm>
              <a:off x="385" y="2795"/>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50233" name="Rectangle 57"/>
            <p:cNvSpPr>
              <a:spLocks noChangeArrowheads="1"/>
            </p:cNvSpPr>
            <p:nvPr/>
          </p:nvSpPr>
          <p:spPr bwMode="auto">
            <a:xfrm>
              <a:off x="657" y="3294"/>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0234" name="Rectangle 58"/>
            <p:cNvSpPr>
              <a:spLocks noChangeArrowheads="1"/>
            </p:cNvSpPr>
            <p:nvPr/>
          </p:nvSpPr>
          <p:spPr bwMode="auto">
            <a:xfrm>
              <a:off x="1202" y="3294"/>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0235" name="Line 59"/>
            <p:cNvSpPr>
              <a:spLocks noChangeShapeType="1"/>
            </p:cNvSpPr>
            <p:nvPr/>
          </p:nvSpPr>
          <p:spPr bwMode="auto">
            <a:xfrm flipH="1">
              <a:off x="521" y="2614"/>
              <a:ext cx="18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36" name="Line 60"/>
            <p:cNvSpPr>
              <a:spLocks noChangeShapeType="1"/>
            </p:cNvSpPr>
            <p:nvPr/>
          </p:nvSpPr>
          <p:spPr bwMode="auto">
            <a:xfrm flipH="1">
              <a:off x="748" y="3067"/>
              <a:ext cx="227"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37" name="Line 61"/>
            <p:cNvSpPr>
              <a:spLocks noChangeShapeType="1"/>
            </p:cNvSpPr>
            <p:nvPr/>
          </p:nvSpPr>
          <p:spPr bwMode="auto">
            <a:xfrm>
              <a:off x="1156" y="3067"/>
              <a:ext cx="136"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grpSp>
        <p:nvGrpSpPr>
          <p:cNvPr id="50238" name="Group 62"/>
          <p:cNvGrpSpPr/>
          <p:nvPr/>
        </p:nvGrpSpPr>
        <p:grpSpPr bwMode="auto">
          <a:xfrm>
            <a:off x="2555875" y="1125538"/>
            <a:ext cx="1657350" cy="1800225"/>
            <a:chOff x="385" y="2387"/>
            <a:chExt cx="1044" cy="1134"/>
          </a:xfrm>
        </p:grpSpPr>
        <p:sp>
          <p:nvSpPr>
            <p:cNvPr id="50239" name="Oval 63"/>
            <p:cNvSpPr>
              <a:spLocks noChangeArrowheads="1"/>
            </p:cNvSpPr>
            <p:nvPr/>
          </p:nvSpPr>
          <p:spPr bwMode="auto">
            <a:xfrm>
              <a:off x="703" y="2387"/>
              <a:ext cx="272" cy="272"/>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0240" name="Oval 64"/>
            <p:cNvSpPr>
              <a:spLocks noChangeArrowheads="1"/>
            </p:cNvSpPr>
            <p:nvPr/>
          </p:nvSpPr>
          <p:spPr bwMode="auto">
            <a:xfrm>
              <a:off x="930" y="2840"/>
              <a:ext cx="272" cy="272"/>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3</a:t>
              </a:r>
              <a:endParaRPr lang="en-US" altLang="zh-CN" b="1">
                <a:solidFill>
                  <a:srgbClr val="000000"/>
                </a:solidFill>
              </a:endParaRPr>
            </a:p>
          </p:txBody>
        </p:sp>
        <p:sp>
          <p:nvSpPr>
            <p:cNvPr id="50241" name="Line 65"/>
            <p:cNvSpPr>
              <a:spLocks noChangeShapeType="1"/>
            </p:cNvSpPr>
            <p:nvPr/>
          </p:nvSpPr>
          <p:spPr bwMode="auto">
            <a:xfrm>
              <a:off x="884" y="2614"/>
              <a:ext cx="136"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42" name="Rectangle 66"/>
            <p:cNvSpPr>
              <a:spLocks noChangeArrowheads="1"/>
            </p:cNvSpPr>
            <p:nvPr/>
          </p:nvSpPr>
          <p:spPr bwMode="auto">
            <a:xfrm>
              <a:off x="385" y="2795"/>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0243" name="Rectangle 67"/>
            <p:cNvSpPr>
              <a:spLocks noChangeArrowheads="1"/>
            </p:cNvSpPr>
            <p:nvPr/>
          </p:nvSpPr>
          <p:spPr bwMode="auto">
            <a:xfrm>
              <a:off x="657" y="3294"/>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0244" name="Rectangle 68"/>
            <p:cNvSpPr>
              <a:spLocks noChangeArrowheads="1"/>
            </p:cNvSpPr>
            <p:nvPr/>
          </p:nvSpPr>
          <p:spPr bwMode="auto">
            <a:xfrm>
              <a:off x="1202" y="3294"/>
              <a:ext cx="227" cy="227"/>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q3</a:t>
              </a:r>
              <a:endParaRPr lang="en-US" altLang="zh-CN" b="1">
                <a:solidFill>
                  <a:srgbClr val="000000"/>
                </a:solidFill>
              </a:endParaRPr>
            </a:p>
          </p:txBody>
        </p:sp>
        <p:sp>
          <p:nvSpPr>
            <p:cNvPr id="50245" name="Line 69"/>
            <p:cNvSpPr>
              <a:spLocks noChangeShapeType="1"/>
            </p:cNvSpPr>
            <p:nvPr/>
          </p:nvSpPr>
          <p:spPr bwMode="auto">
            <a:xfrm flipH="1">
              <a:off x="521" y="2614"/>
              <a:ext cx="18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46" name="Line 70"/>
            <p:cNvSpPr>
              <a:spLocks noChangeShapeType="1"/>
            </p:cNvSpPr>
            <p:nvPr/>
          </p:nvSpPr>
          <p:spPr bwMode="auto">
            <a:xfrm flipH="1">
              <a:off x="748" y="3067"/>
              <a:ext cx="227"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47" name="Line 71"/>
            <p:cNvSpPr>
              <a:spLocks noChangeShapeType="1"/>
            </p:cNvSpPr>
            <p:nvPr/>
          </p:nvSpPr>
          <p:spPr bwMode="auto">
            <a:xfrm>
              <a:off x="1156" y="3067"/>
              <a:ext cx="136"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0248" name="Rectangle 72"/>
          <p:cNvSpPr>
            <a:spLocks noChangeArrowheads="1"/>
          </p:cNvSpPr>
          <p:nvPr/>
        </p:nvSpPr>
        <p:spPr bwMode="auto">
          <a:xfrm>
            <a:off x="2771775" y="3213100"/>
            <a:ext cx="1296988" cy="2873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990033"/>
                </a:solidFill>
              </a:rPr>
              <a:t>T[2][3]</a:t>
            </a:r>
            <a:endParaRPr lang="en-US" altLang="zh-CN" b="1">
              <a:solidFill>
                <a:srgbClr val="990033"/>
              </a:solidFill>
            </a:endParaRPr>
          </a:p>
          <a:p>
            <a:pPr algn="ctr" fontAlgn="base">
              <a:spcBef>
                <a:spcPct val="0"/>
              </a:spcBef>
              <a:spcAft>
                <a:spcPct val="0"/>
              </a:spcAft>
            </a:pPr>
            <a:r>
              <a:rPr lang="en-US" altLang="zh-CN" b="1">
                <a:solidFill>
                  <a:srgbClr val="990033"/>
                </a:solidFill>
              </a:rPr>
              <a:t>m[2][3]=0.5</a:t>
            </a:r>
            <a:endParaRPr lang="en-US" altLang="zh-CN" b="1">
              <a:solidFill>
                <a:srgbClr val="990033"/>
              </a:solidFill>
            </a:endParaRPr>
          </a:p>
        </p:txBody>
      </p:sp>
      <p:grpSp>
        <p:nvGrpSpPr>
          <p:cNvPr id="50296" name="Group 120"/>
          <p:cNvGrpSpPr/>
          <p:nvPr/>
        </p:nvGrpSpPr>
        <p:grpSpPr bwMode="auto">
          <a:xfrm>
            <a:off x="323850" y="3716338"/>
            <a:ext cx="2087563" cy="2160587"/>
            <a:chOff x="204" y="2341"/>
            <a:chExt cx="1315" cy="1361"/>
          </a:xfrm>
        </p:grpSpPr>
        <p:sp>
          <p:nvSpPr>
            <p:cNvPr id="50250" name="Oval 74"/>
            <p:cNvSpPr>
              <a:spLocks noChangeArrowheads="1"/>
            </p:cNvSpPr>
            <p:nvPr/>
          </p:nvSpPr>
          <p:spPr bwMode="auto">
            <a:xfrm>
              <a:off x="794" y="2704"/>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0251" name="Oval 75"/>
            <p:cNvSpPr>
              <a:spLocks noChangeArrowheads="1"/>
            </p:cNvSpPr>
            <p:nvPr/>
          </p:nvSpPr>
          <p:spPr bwMode="auto">
            <a:xfrm>
              <a:off x="1020" y="3113"/>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3</a:t>
              </a:r>
              <a:endParaRPr lang="en-US" altLang="zh-CN" b="1">
                <a:solidFill>
                  <a:srgbClr val="000000"/>
                </a:solidFill>
              </a:endParaRPr>
            </a:p>
          </p:txBody>
        </p:sp>
        <p:sp>
          <p:nvSpPr>
            <p:cNvPr id="50252" name="Line 76"/>
            <p:cNvSpPr>
              <a:spLocks noChangeShapeType="1"/>
            </p:cNvSpPr>
            <p:nvPr/>
          </p:nvSpPr>
          <p:spPr bwMode="auto">
            <a:xfrm>
              <a:off x="975" y="2931"/>
              <a:ext cx="136"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54" name="Rectangle 78"/>
            <p:cNvSpPr>
              <a:spLocks noChangeArrowheads="1"/>
            </p:cNvSpPr>
            <p:nvPr/>
          </p:nvSpPr>
          <p:spPr bwMode="auto">
            <a:xfrm>
              <a:off x="793" y="3475"/>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0255" name="Rectangle 79"/>
            <p:cNvSpPr>
              <a:spLocks noChangeArrowheads="1"/>
            </p:cNvSpPr>
            <p:nvPr/>
          </p:nvSpPr>
          <p:spPr bwMode="auto">
            <a:xfrm>
              <a:off x="1292" y="3475"/>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q3</a:t>
              </a:r>
              <a:endParaRPr lang="en-US" altLang="zh-CN" b="1">
                <a:solidFill>
                  <a:srgbClr val="000000"/>
                </a:solidFill>
              </a:endParaRPr>
            </a:p>
          </p:txBody>
        </p:sp>
        <p:sp>
          <p:nvSpPr>
            <p:cNvPr id="50256" name="Line 80"/>
            <p:cNvSpPr>
              <a:spLocks noChangeShapeType="1"/>
            </p:cNvSpPr>
            <p:nvPr/>
          </p:nvSpPr>
          <p:spPr bwMode="auto">
            <a:xfrm flipH="1">
              <a:off x="657" y="2931"/>
              <a:ext cx="18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57" name="Line 81"/>
            <p:cNvSpPr>
              <a:spLocks noChangeShapeType="1"/>
            </p:cNvSpPr>
            <p:nvPr/>
          </p:nvSpPr>
          <p:spPr bwMode="auto">
            <a:xfrm flipH="1">
              <a:off x="930" y="3339"/>
              <a:ext cx="136"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58" name="Line 82"/>
            <p:cNvSpPr>
              <a:spLocks noChangeShapeType="1"/>
            </p:cNvSpPr>
            <p:nvPr/>
          </p:nvSpPr>
          <p:spPr bwMode="auto">
            <a:xfrm>
              <a:off x="1247" y="3339"/>
              <a:ext cx="9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61" name="Oval 85"/>
            <p:cNvSpPr>
              <a:spLocks noChangeArrowheads="1"/>
            </p:cNvSpPr>
            <p:nvPr/>
          </p:nvSpPr>
          <p:spPr bwMode="auto">
            <a:xfrm>
              <a:off x="522" y="2341"/>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1</a:t>
              </a:r>
              <a:endParaRPr lang="en-US" altLang="zh-CN" b="1">
                <a:solidFill>
                  <a:srgbClr val="000000"/>
                </a:solidFill>
              </a:endParaRPr>
            </a:p>
          </p:txBody>
        </p:sp>
        <p:sp>
          <p:nvSpPr>
            <p:cNvPr id="50262" name="Rectangle 86"/>
            <p:cNvSpPr>
              <a:spLocks noChangeArrowheads="1"/>
            </p:cNvSpPr>
            <p:nvPr/>
          </p:nvSpPr>
          <p:spPr bwMode="auto">
            <a:xfrm>
              <a:off x="204" y="2840"/>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50263" name="Rectangle 87"/>
            <p:cNvSpPr>
              <a:spLocks noChangeArrowheads="1"/>
            </p:cNvSpPr>
            <p:nvPr/>
          </p:nvSpPr>
          <p:spPr bwMode="auto">
            <a:xfrm>
              <a:off x="521" y="3113"/>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0264" name="Line 88"/>
            <p:cNvSpPr>
              <a:spLocks noChangeShapeType="1"/>
            </p:cNvSpPr>
            <p:nvPr/>
          </p:nvSpPr>
          <p:spPr bwMode="auto">
            <a:xfrm flipH="1">
              <a:off x="340" y="2568"/>
              <a:ext cx="227"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65" name="Line 89"/>
            <p:cNvSpPr>
              <a:spLocks noChangeShapeType="1"/>
            </p:cNvSpPr>
            <p:nvPr/>
          </p:nvSpPr>
          <p:spPr bwMode="auto">
            <a:xfrm>
              <a:off x="748" y="2568"/>
              <a:ext cx="9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0266" name="Rectangle 90"/>
          <p:cNvSpPr>
            <a:spLocks noChangeArrowheads="1"/>
          </p:cNvSpPr>
          <p:nvPr/>
        </p:nvSpPr>
        <p:spPr bwMode="auto">
          <a:xfrm>
            <a:off x="7847013" y="4941888"/>
            <a:ext cx="1296987" cy="431800"/>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sz="2000" b="1">
                <a:solidFill>
                  <a:srgbClr val="990033"/>
                </a:solidFill>
              </a:rPr>
              <a:t>T[1][3]</a:t>
            </a:r>
            <a:endParaRPr lang="en-US" altLang="zh-CN" sz="2000" b="1">
              <a:solidFill>
                <a:srgbClr val="990033"/>
              </a:solidFill>
            </a:endParaRPr>
          </a:p>
          <a:p>
            <a:pPr algn="ctr" fontAlgn="base">
              <a:spcBef>
                <a:spcPct val="0"/>
              </a:spcBef>
              <a:spcAft>
                <a:spcPct val="0"/>
              </a:spcAft>
            </a:pPr>
            <a:r>
              <a:rPr lang="en-US" altLang="zh-CN" sz="2000" b="1">
                <a:solidFill>
                  <a:srgbClr val="990033"/>
                </a:solidFill>
              </a:rPr>
              <a:t>W[1][3]=1</a:t>
            </a:r>
            <a:endParaRPr lang="en-US" altLang="zh-CN" sz="2000" b="1">
              <a:solidFill>
                <a:srgbClr val="990033"/>
              </a:solidFill>
            </a:endParaRPr>
          </a:p>
        </p:txBody>
      </p:sp>
      <p:sp>
        <p:nvSpPr>
          <p:cNvPr id="50267" name="Rectangle 91"/>
          <p:cNvSpPr>
            <a:spLocks noChangeArrowheads="1"/>
          </p:cNvSpPr>
          <p:nvPr/>
        </p:nvSpPr>
        <p:spPr bwMode="auto">
          <a:xfrm>
            <a:off x="395288" y="6216650"/>
            <a:ext cx="16557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b="1">
                <a:solidFill>
                  <a:srgbClr val="000000"/>
                </a:solidFill>
              </a:rPr>
              <a:t>m[1][3]=1.5</a:t>
            </a:r>
            <a:endParaRPr lang="en-US" altLang="zh-CN" b="1">
              <a:solidFill>
                <a:srgbClr val="000000"/>
              </a:solidFill>
            </a:endParaRPr>
          </a:p>
        </p:txBody>
      </p:sp>
      <p:grpSp>
        <p:nvGrpSpPr>
          <p:cNvPr id="50297" name="Group 121"/>
          <p:cNvGrpSpPr/>
          <p:nvPr/>
        </p:nvGrpSpPr>
        <p:grpSpPr bwMode="auto">
          <a:xfrm>
            <a:off x="2484438" y="3789363"/>
            <a:ext cx="2087562" cy="1584325"/>
            <a:chOff x="1565" y="2387"/>
            <a:chExt cx="1315" cy="998"/>
          </a:xfrm>
        </p:grpSpPr>
        <p:sp>
          <p:nvSpPr>
            <p:cNvPr id="50268" name="Oval 92"/>
            <p:cNvSpPr>
              <a:spLocks noChangeArrowheads="1"/>
            </p:cNvSpPr>
            <p:nvPr/>
          </p:nvSpPr>
          <p:spPr bwMode="auto">
            <a:xfrm>
              <a:off x="2109" y="2387"/>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0269" name="Oval 93"/>
            <p:cNvSpPr>
              <a:spLocks noChangeArrowheads="1"/>
            </p:cNvSpPr>
            <p:nvPr/>
          </p:nvSpPr>
          <p:spPr bwMode="auto">
            <a:xfrm>
              <a:off x="2381" y="2704"/>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3</a:t>
              </a:r>
              <a:endParaRPr lang="en-US" altLang="zh-CN" b="1">
                <a:solidFill>
                  <a:srgbClr val="000000"/>
                </a:solidFill>
              </a:endParaRPr>
            </a:p>
          </p:txBody>
        </p:sp>
        <p:sp>
          <p:nvSpPr>
            <p:cNvPr id="50270" name="Line 94"/>
            <p:cNvSpPr>
              <a:spLocks noChangeShapeType="1"/>
            </p:cNvSpPr>
            <p:nvPr/>
          </p:nvSpPr>
          <p:spPr bwMode="auto">
            <a:xfrm>
              <a:off x="2064" y="2976"/>
              <a:ext cx="136"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71" name="Rectangle 95"/>
            <p:cNvSpPr>
              <a:spLocks noChangeArrowheads="1"/>
            </p:cNvSpPr>
            <p:nvPr/>
          </p:nvSpPr>
          <p:spPr bwMode="auto">
            <a:xfrm>
              <a:off x="2290" y="3158"/>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0272" name="Rectangle 96"/>
            <p:cNvSpPr>
              <a:spLocks noChangeArrowheads="1"/>
            </p:cNvSpPr>
            <p:nvPr/>
          </p:nvSpPr>
          <p:spPr bwMode="auto">
            <a:xfrm>
              <a:off x="2653" y="3158"/>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q3</a:t>
              </a:r>
              <a:endParaRPr lang="en-US" altLang="zh-CN" b="1">
                <a:solidFill>
                  <a:srgbClr val="000000"/>
                </a:solidFill>
              </a:endParaRPr>
            </a:p>
          </p:txBody>
        </p:sp>
        <p:sp>
          <p:nvSpPr>
            <p:cNvPr id="50273" name="Line 97"/>
            <p:cNvSpPr>
              <a:spLocks noChangeShapeType="1"/>
            </p:cNvSpPr>
            <p:nvPr/>
          </p:nvSpPr>
          <p:spPr bwMode="auto">
            <a:xfrm flipH="1">
              <a:off x="2018" y="2614"/>
              <a:ext cx="9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74" name="Line 98"/>
            <p:cNvSpPr>
              <a:spLocks noChangeShapeType="1"/>
            </p:cNvSpPr>
            <p:nvPr/>
          </p:nvSpPr>
          <p:spPr bwMode="auto">
            <a:xfrm flipH="1">
              <a:off x="2381" y="2976"/>
              <a:ext cx="91"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75" name="Line 99"/>
            <p:cNvSpPr>
              <a:spLocks noChangeShapeType="1"/>
            </p:cNvSpPr>
            <p:nvPr/>
          </p:nvSpPr>
          <p:spPr bwMode="auto">
            <a:xfrm>
              <a:off x="2608" y="2976"/>
              <a:ext cx="136"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76" name="Oval 100"/>
            <p:cNvSpPr>
              <a:spLocks noChangeArrowheads="1"/>
            </p:cNvSpPr>
            <p:nvPr/>
          </p:nvSpPr>
          <p:spPr bwMode="auto">
            <a:xfrm>
              <a:off x="1837" y="2704"/>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1</a:t>
              </a:r>
              <a:endParaRPr lang="en-US" altLang="zh-CN" b="1">
                <a:solidFill>
                  <a:srgbClr val="000000"/>
                </a:solidFill>
              </a:endParaRPr>
            </a:p>
          </p:txBody>
        </p:sp>
        <p:sp>
          <p:nvSpPr>
            <p:cNvPr id="50277" name="Rectangle 101"/>
            <p:cNvSpPr>
              <a:spLocks noChangeArrowheads="1"/>
            </p:cNvSpPr>
            <p:nvPr/>
          </p:nvSpPr>
          <p:spPr bwMode="auto">
            <a:xfrm>
              <a:off x="1565" y="3113"/>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50278" name="Rectangle 102"/>
            <p:cNvSpPr>
              <a:spLocks noChangeArrowheads="1"/>
            </p:cNvSpPr>
            <p:nvPr/>
          </p:nvSpPr>
          <p:spPr bwMode="auto">
            <a:xfrm>
              <a:off x="2018" y="3113"/>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0279" name="Line 103"/>
            <p:cNvSpPr>
              <a:spLocks noChangeShapeType="1"/>
            </p:cNvSpPr>
            <p:nvPr/>
          </p:nvSpPr>
          <p:spPr bwMode="auto">
            <a:xfrm flipH="1">
              <a:off x="1701" y="2931"/>
              <a:ext cx="136"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80" name="Line 104"/>
            <p:cNvSpPr>
              <a:spLocks noChangeShapeType="1"/>
            </p:cNvSpPr>
            <p:nvPr/>
          </p:nvSpPr>
          <p:spPr bwMode="auto">
            <a:xfrm>
              <a:off x="2381" y="2614"/>
              <a:ext cx="9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0281" name="Rectangle 105"/>
          <p:cNvSpPr>
            <a:spLocks noChangeArrowheads="1"/>
          </p:cNvSpPr>
          <p:nvPr/>
        </p:nvSpPr>
        <p:spPr bwMode="auto">
          <a:xfrm>
            <a:off x="2844800" y="6157913"/>
            <a:ext cx="1655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b="1">
                <a:solidFill>
                  <a:srgbClr val="000000"/>
                </a:solidFill>
              </a:rPr>
              <a:t>m[1][3]=1.9</a:t>
            </a:r>
            <a:endParaRPr lang="en-US" altLang="zh-CN" b="1">
              <a:solidFill>
                <a:srgbClr val="000000"/>
              </a:solidFill>
            </a:endParaRPr>
          </a:p>
        </p:txBody>
      </p:sp>
      <p:grpSp>
        <p:nvGrpSpPr>
          <p:cNvPr id="50298" name="Group 122"/>
          <p:cNvGrpSpPr/>
          <p:nvPr/>
        </p:nvGrpSpPr>
        <p:grpSpPr bwMode="auto">
          <a:xfrm>
            <a:off x="5508625" y="3644900"/>
            <a:ext cx="1584325" cy="2232025"/>
            <a:chOff x="3470" y="2296"/>
            <a:chExt cx="998" cy="1406"/>
          </a:xfrm>
        </p:grpSpPr>
        <p:sp>
          <p:nvSpPr>
            <p:cNvPr id="50282" name="Oval 106"/>
            <p:cNvSpPr>
              <a:spLocks noChangeArrowheads="1"/>
            </p:cNvSpPr>
            <p:nvPr/>
          </p:nvSpPr>
          <p:spPr bwMode="auto">
            <a:xfrm>
              <a:off x="3923" y="3022"/>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2</a:t>
              </a:r>
              <a:endParaRPr lang="en-US" altLang="zh-CN" b="1">
                <a:solidFill>
                  <a:srgbClr val="000000"/>
                </a:solidFill>
              </a:endParaRPr>
            </a:p>
          </p:txBody>
        </p:sp>
        <p:sp>
          <p:nvSpPr>
            <p:cNvPr id="50283" name="Oval 107"/>
            <p:cNvSpPr>
              <a:spLocks noChangeArrowheads="1"/>
            </p:cNvSpPr>
            <p:nvPr/>
          </p:nvSpPr>
          <p:spPr bwMode="auto">
            <a:xfrm>
              <a:off x="3923" y="2296"/>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3</a:t>
              </a:r>
              <a:endParaRPr lang="en-US" altLang="zh-CN" b="1">
                <a:solidFill>
                  <a:srgbClr val="000000"/>
                </a:solidFill>
              </a:endParaRPr>
            </a:p>
          </p:txBody>
        </p:sp>
        <p:sp>
          <p:nvSpPr>
            <p:cNvPr id="50284" name="Line 108"/>
            <p:cNvSpPr>
              <a:spLocks noChangeShapeType="1"/>
            </p:cNvSpPr>
            <p:nvPr/>
          </p:nvSpPr>
          <p:spPr bwMode="auto">
            <a:xfrm>
              <a:off x="4150" y="2568"/>
              <a:ext cx="136"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85" name="Rectangle 109"/>
            <p:cNvSpPr>
              <a:spLocks noChangeArrowheads="1"/>
            </p:cNvSpPr>
            <p:nvPr/>
          </p:nvSpPr>
          <p:spPr bwMode="auto">
            <a:xfrm>
              <a:off x="4150" y="3475"/>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q2</a:t>
              </a:r>
              <a:endParaRPr lang="en-US" altLang="zh-CN" b="1">
                <a:solidFill>
                  <a:srgbClr val="000000"/>
                </a:solidFill>
              </a:endParaRPr>
            </a:p>
          </p:txBody>
        </p:sp>
        <p:sp>
          <p:nvSpPr>
            <p:cNvPr id="50286" name="Rectangle 110"/>
            <p:cNvSpPr>
              <a:spLocks noChangeArrowheads="1"/>
            </p:cNvSpPr>
            <p:nvPr/>
          </p:nvSpPr>
          <p:spPr bwMode="auto">
            <a:xfrm>
              <a:off x="4241" y="2750"/>
              <a:ext cx="227"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q3</a:t>
              </a:r>
              <a:endParaRPr lang="en-US" altLang="zh-CN" b="1">
                <a:solidFill>
                  <a:srgbClr val="000000"/>
                </a:solidFill>
              </a:endParaRPr>
            </a:p>
          </p:txBody>
        </p:sp>
        <p:sp>
          <p:nvSpPr>
            <p:cNvPr id="50287" name="Line 111"/>
            <p:cNvSpPr>
              <a:spLocks noChangeShapeType="1"/>
            </p:cNvSpPr>
            <p:nvPr/>
          </p:nvSpPr>
          <p:spPr bwMode="auto">
            <a:xfrm flipH="1">
              <a:off x="3878" y="2568"/>
              <a:ext cx="9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88" name="Line 112"/>
            <p:cNvSpPr>
              <a:spLocks noChangeShapeType="1"/>
            </p:cNvSpPr>
            <p:nvPr/>
          </p:nvSpPr>
          <p:spPr bwMode="auto">
            <a:xfrm flipH="1">
              <a:off x="3878" y="3294"/>
              <a:ext cx="91"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89" name="Line 113"/>
            <p:cNvSpPr>
              <a:spLocks noChangeShapeType="1"/>
            </p:cNvSpPr>
            <p:nvPr/>
          </p:nvSpPr>
          <p:spPr bwMode="auto">
            <a:xfrm>
              <a:off x="4150" y="3294"/>
              <a:ext cx="136"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90" name="Oval 114"/>
            <p:cNvSpPr>
              <a:spLocks noChangeArrowheads="1"/>
            </p:cNvSpPr>
            <p:nvPr/>
          </p:nvSpPr>
          <p:spPr bwMode="auto">
            <a:xfrm>
              <a:off x="3696" y="2659"/>
              <a:ext cx="272" cy="27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1</a:t>
              </a:r>
              <a:endParaRPr lang="en-US" altLang="zh-CN" b="1">
                <a:solidFill>
                  <a:srgbClr val="000000"/>
                </a:solidFill>
              </a:endParaRPr>
            </a:p>
          </p:txBody>
        </p:sp>
        <p:sp>
          <p:nvSpPr>
            <p:cNvPr id="50291" name="Rectangle 115"/>
            <p:cNvSpPr>
              <a:spLocks noChangeArrowheads="1"/>
            </p:cNvSpPr>
            <p:nvPr/>
          </p:nvSpPr>
          <p:spPr bwMode="auto">
            <a:xfrm>
              <a:off x="3470" y="3067"/>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q0</a:t>
              </a:r>
              <a:endParaRPr lang="en-US" altLang="zh-CN" b="1">
                <a:solidFill>
                  <a:srgbClr val="000000"/>
                </a:solidFill>
              </a:endParaRPr>
            </a:p>
          </p:txBody>
        </p:sp>
        <p:sp>
          <p:nvSpPr>
            <p:cNvPr id="50292" name="Rectangle 116"/>
            <p:cNvSpPr>
              <a:spLocks noChangeArrowheads="1"/>
            </p:cNvSpPr>
            <p:nvPr/>
          </p:nvSpPr>
          <p:spPr bwMode="auto">
            <a:xfrm>
              <a:off x="3787" y="3475"/>
              <a:ext cx="226" cy="22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a:solidFill>
                    <a:srgbClr val="000000"/>
                  </a:solidFill>
                </a:rPr>
                <a:t>q1</a:t>
              </a:r>
              <a:endParaRPr lang="en-US" altLang="zh-CN" b="1">
                <a:solidFill>
                  <a:srgbClr val="000000"/>
                </a:solidFill>
              </a:endParaRPr>
            </a:p>
          </p:txBody>
        </p:sp>
        <p:sp>
          <p:nvSpPr>
            <p:cNvPr id="50293" name="Line 117"/>
            <p:cNvSpPr>
              <a:spLocks noChangeShapeType="1"/>
            </p:cNvSpPr>
            <p:nvPr/>
          </p:nvSpPr>
          <p:spPr bwMode="auto">
            <a:xfrm flipH="1">
              <a:off x="3606" y="2886"/>
              <a:ext cx="136"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50294" name="Line 118"/>
            <p:cNvSpPr>
              <a:spLocks noChangeShapeType="1"/>
            </p:cNvSpPr>
            <p:nvPr/>
          </p:nvSpPr>
          <p:spPr bwMode="auto">
            <a:xfrm>
              <a:off x="3878" y="2931"/>
              <a:ext cx="9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50295" name="Rectangle 119"/>
          <p:cNvSpPr>
            <a:spLocks noChangeArrowheads="1"/>
          </p:cNvSpPr>
          <p:nvPr/>
        </p:nvSpPr>
        <p:spPr bwMode="auto">
          <a:xfrm>
            <a:off x="5651500" y="6165850"/>
            <a:ext cx="16557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b="1">
                <a:solidFill>
                  <a:srgbClr val="000000"/>
                </a:solidFill>
              </a:rPr>
              <a:t>m[1][3]=2.15</a:t>
            </a:r>
            <a:endParaRPr lang="en-US" altLang="zh-CN" b="1">
              <a:solidFill>
                <a:srgbClr val="000000"/>
              </a:solidFill>
            </a:endParaRPr>
          </a:p>
        </p:txBody>
      </p:sp>
      <p:sp>
        <p:nvSpPr>
          <p:cNvPr id="50299" name="Rectangle 123"/>
          <p:cNvSpPr>
            <a:spLocks noChangeArrowheads="1"/>
          </p:cNvSpPr>
          <p:nvPr/>
        </p:nvSpPr>
        <p:spPr bwMode="auto">
          <a:xfrm>
            <a:off x="0" y="0"/>
            <a:ext cx="921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000000"/>
                </a:solidFill>
              </a:rPr>
              <a:t>q0=0.15,  </a:t>
            </a:r>
            <a:r>
              <a:rPr lang="en-US" altLang="zh-CN" sz="2000" b="1">
                <a:solidFill>
                  <a:srgbClr val="FF0000"/>
                </a:solidFill>
              </a:rPr>
              <a:t>P1=0.5</a:t>
            </a:r>
            <a:r>
              <a:rPr lang="en-US" altLang="zh-CN" sz="2000" b="1">
                <a:solidFill>
                  <a:srgbClr val="000000"/>
                </a:solidFill>
              </a:rPr>
              <a:t>,  q1=0.1,  </a:t>
            </a:r>
            <a:r>
              <a:rPr lang="en-US" altLang="zh-CN" sz="2000" b="1">
                <a:solidFill>
                  <a:srgbClr val="FF0000"/>
                </a:solidFill>
              </a:rPr>
              <a:t>P2=0.1</a:t>
            </a:r>
            <a:r>
              <a:rPr lang="en-US" altLang="zh-CN" sz="2000" b="1">
                <a:solidFill>
                  <a:srgbClr val="000000"/>
                </a:solidFill>
              </a:rPr>
              <a:t>,  q2=0.05,  </a:t>
            </a:r>
            <a:r>
              <a:rPr lang="en-US" altLang="zh-CN" sz="2000" b="1">
                <a:solidFill>
                  <a:srgbClr val="FF0000"/>
                </a:solidFill>
              </a:rPr>
              <a:t>P3=0.05</a:t>
            </a:r>
            <a:r>
              <a:rPr lang="en-US" altLang="zh-CN" sz="2000" b="1">
                <a:solidFill>
                  <a:srgbClr val="000000"/>
                </a:solidFill>
              </a:rPr>
              <a:t>,  q3=0.05</a:t>
            </a:r>
            <a:endParaRPr lang="en-US" altLang="zh-CN" sz="2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9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026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026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029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028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029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0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66" grpId="0"/>
      <p:bldP spid="50267" grpId="0"/>
      <p:bldP spid="50281" grpId="0"/>
      <p:bldP spid="50295" grpId="0"/>
    </p:bldLst>
  </p:timing>
</p:sld>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21007</Words>
  <Application>WPS 演示</Application>
  <PresentationFormat>全屏显示(4:3)</PresentationFormat>
  <Paragraphs>3168</Paragraphs>
  <Slides>109</Slides>
  <Notes>5</Notes>
  <HiddenSlides>5</HiddenSlides>
  <MMClips>0</MMClips>
  <ScaleCrop>false</ScaleCrop>
  <HeadingPairs>
    <vt:vector size="8" baseType="variant">
      <vt:variant>
        <vt:lpstr>已用的字体</vt:lpstr>
      </vt:variant>
      <vt:variant>
        <vt:i4>25</vt:i4>
      </vt:variant>
      <vt:variant>
        <vt:lpstr>主题</vt:lpstr>
      </vt:variant>
      <vt:variant>
        <vt:i4>2</vt:i4>
      </vt:variant>
      <vt:variant>
        <vt:lpstr>嵌入 OLE 服务器</vt:lpstr>
      </vt:variant>
      <vt:variant>
        <vt:i4>20</vt:i4>
      </vt:variant>
      <vt:variant>
        <vt:lpstr>幻灯片标题</vt:lpstr>
      </vt:variant>
      <vt:variant>
        <vt:i4>109</vt:i4>
      </vt:variant>
    </vt:vector>
  </HeadingPairs>
  <TitlesOfParts>
    <vt:vector size="156" baseType="lpstr">
      <vt:lpstr>Arial</vt:lpstr>
      <vt:lpstr>宋体</vt:lpstr>
      <vt:lpstr>Wingdings</vt:lpstr>
      <vt:lpstr>华文行楷</vt:lpstr>
      <vt:lpstr>Times New Roman</vt:lpstr>
      <vt:lpstr>隶书</vt:lpstr>
      <vt:lpstr>微软雅黑</vt:lpstr>
      <vt:lpstr>Century Schoolbook</vt:lpstr>
      <vt:lpstr>幼圆</vt:lpstr>
      <vt:lpstr>楷体_GB2312</vt:lpstr>
      <vt:lpstr>新宋体</vt:lpstr>
      <vt:lpstr>黑体</vt:lpstr>
      <vt:lpstr>Arial Rounded MT Bold</vt:lpstr>
      <vt:lpstr>Segoe Print</vt:lpstr>
      <vt:lpstr>Arial Unicode MS</vt:lpstr>
      <vt:lpstr>Calibri</vt:lpstr>
      <vt:lpstr>Verdana</vt:lpstr>
      <vt:lpstr>Symbol</vt:lpstr>
      <vt:lpstr>Arial</vt:lpstr>
      <vt:lpstr>华文楷体</vt:lpstr>
      <vt:lpstr>Comic Sans MS</vt:lpstr>
      <vt:lpstr>华文新魏</vt:lpstr>
      <vt:lpstr>Lucida Console</vt:lpstr>
      <vt:lpstr>Tahoma</vt:lpstr>
      <vt:lpstr>Courier New</vt:lpstr>
      <vt:lpstr>清华版教材展示</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第3章  动态规划</vt:lpstr>
      <vt:lpstr>关于分治策略</vt:lpstr>
      <vt:lpstr>预告：关于动态规划</vt:lpstr>
      <vt:lpstr>硬币问题</vt:lpstr>
      <vt:lpstr>硬币问题</vt:lpstr>
      <vt:lpstr>PowerPoint 演示文稿</vt:lpstr>
      <vt:lpstr>算法总体思想</vt:lpstr>
      <vt:lpstr>分析</vt:lpstr>
      <vt:lpstr>动态规划法的设计思想</vt:lpstr>
      <vt:lpstr>PowerPoint 演示文稿</vt:lpstr>
      <vt:lpstr>PowerPoint 演示文稿</vt:lpstr>
      <vt:lpstr>结论</vt:lpstr>
      <vt:lpstr>动态规划法的求解过程</vt:lpstr>
      <vt:lpstr>举例：斐波那契数列</vt:lpstr>
      <vt:lpstr>动态规划算法的基本步骤</vt:lpstr>
      <vt:lpstr>矩阵连乘问题</vt:lpstr>
      <vt:lpstr>分析</vt:lpstr>
      <vt:lpstr>PowerPoint 演示文稿</vt:lpstr>
      <vt:lpstr>举例</vt:lpstr>
      <vt:lpstr>问题定义：最优计算次序问题</vt:lpstr>
      <vt:lpstr>解决方法一：穷举法</vt:lpstr>
      <vt:lpstr>解决方法二：动态规划</vt:lpstr>
      <vt:lpstr>利用动态规划策略求解矩阵 连乘积问题</vt:lpstr>
      <vt:lpstr>矩阵连乘积问题的关键特征</vt:lpstr>
      <vt:lpstr>一个实际的例子</vt:lpstr>
      <vt:lpstr>2、建立递归关系定义最优值</vt:lpstr>
      <vt:lpstr>3、计算最优值</vt:lpstr>
      <vt:lpstr>具体步骤</vt:lpstr>
      <vt:lpstr>PowerPoint 演示文稿</vt:lpstr>
      <vt:lpstr>PowerPoint 演示文稿</vt:lpstr>
      <vt:lpstr>PowerPoint 演示文稿</vt:lpstr>
      <vt:lpstr>PowerPoint 演示文稿</vt:lpstr>
      <vt:lpstr>用动态规划法求最优值</vt:lpstr>
      <vt:lpstr>算法时空复杂度分析</vt:lpstr>
      <vt:lpstr>还需要解决的问题</vt:lpstr>
      <vt:lpstr>PowerPoint 演示文稿</vt:lpstr>
      <vt:lpstr>算法总结</vt:lpstr>
      <vt:lpstr>动态规划算法的基本要素</vt:lpstr>
      <vt:lpstr>2、重叠子问题</vt:lpstr>
      <vt:lpstr>思考题：最长的滑雪路径(Longest Run on a Snowboard, UVa 10285)</vt:lpstr>
      <vt:lpstr>PowerPoint 演示文稿</vt:lpstr>
      <vt:lpstr>PowerPoint 演示文稿</vt:lpstr>
      <vt:lpstr>典型应用</vt:lpstr>
      <vt:lpstr>PowerPoint 演示文稿</vt:lpstr>
      <vt:lpstr>子问题的递归结构</vt:lpstr>
      <vt:lpstr>子问题的递归结构</vt:lpstr>
      <vt:lpstr>PowerPoint 演示文稿</vt:lpstr>
      <vt:lpstr>PowerPoint 演示文稿</vt:lpstr>
      <vt:lpstr>PowerPoint 演示文稿</vt:lpstr>
      <vt:lpstr>例：X={A B C B D A B}    Y={B D C A B A}</vt:lpstr>
      <vt:lpstr>例：X={A B C B D A B}    Y={B D C A B A}</vt:lpstr>
      <vt:lpstr>PowerPoint 演示文稿</vt:lpstr>
      <vt:lpstr>例：X={A B C B D A B}    Y={B D C A B A}</vt:lpstr>
      <vt:lpstr>ACM题目</vt:lpstr>
      <vt:lpstr>0-1背包问题</vt:lpstr>
      <vt:lpstr>海盗盗宝问题</vt:lpstr>
      <vt:lpstr>PowerPoint 演示文稿</vt:lpstr>
      <vt:lpstr>PowerPoint 演示文稿</vt:lpstr>
      <vt:lpstr>0-1背包问题的最优子结构性质</vt:lpstr>
      <vt:lpstr>0-1背包问题的子问题递归关系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最优二叉搜索树</vt:lpstr>
      <vt:lpstr>PowerPoint 演示文稿</vt:lpstr>
      <vt:lpstr>PowerPoint 演示文稿</vt:lpstr>
      <vt:lpstr>PowerPoint 演示文稿</vt:lpstr>
      <vt:lpstr>2、最优二叉搜索树</vt:lpstr>
      <vt:lpstr>在实际中也会遇到不成功检索的情况</vt:lpstr>
      <vt:lpstr>PowerPoint 演示文稿</vt:lpstr>
      <vt:lpstr>PowerPoint 演示文稿</vt:lpstr>
      <vt:lpstr>在实际中，不同标识符会有不同的检索概率。</vt:lpstr>
      <vt:lpstr>最优二叉搜索树</vt:lpstr>
      <vt:lpstr>PowerPoint 演示文稿</vt:lpstr>
      <vt:lpstr>PowerPoint 演示文稿</vt:lpstr>
      <vt:lpstr>PowerPoint 演示文稿</vt:lpstr>
      <vt:lpstr>PowerPoint 演示文稿</vt:lpstr>
      <vt:lpstr>例：</vt:lpstr>
      <vt:lpstr>分析</vt:lpstr>
      <vt:lpstr>3、最优二叉搜索树问题描述</vt:lpstr>
      <vt:lpstr>4、最优子结构性质</vt:lpstr>
      <vt:lpstr>PowerPoint 演示文稿</vt:lpstr>
      <vt:lpstr>PowerPoint 演示文稿</vt:lpstr>
      <vt:lpstr>同性最优子结构</vt:lpstr>
      <vt:lpstr>最优子结构性质证明</vt:lpstr>
      <vt:lpstr>PowerPoint 演示文稿</vt:lpstr>
      <vt:lpstr>5、递归计算最优值 </vt:lpstr>
      <vt:lpstr>递归计算最优值 </vt:lpstr>
      <vt:lpstr>PowerPoint 演示文稿</vt:lpstr>
      <vt:lpstr>例</vt:lpstr>
      <vt:lpstr>PowerPoint 演示文稿</vt:lpstr>
      <vt:lpstr>PowerPoint 演示文稿</vt:lpstr>
      <vt:lpstr>PowerPoint 演示文稿</vt:lpstr>
      <vt:lpstr>PowerPoint 演示文稿</vt:lpstr>
      <vt:lpstr>PowerPoint 演示文稿</vt:lpstr>
      <vt:lpstr>具体求解过程</vt:lpstr>
      <vt:lpstr>void OBST ( int *a, int *b,int n, int **m, int **s, int **w) </vt:lpstr>
      <vt:lpstr>构造T[i][j]</vt:lpstr>
      <vt:lpstr>6、构造最优解</vt:lpstr>
      <vt:lpstr>7、计算复杂性</vt:lpstr>
      <vt:lpstr>测验</vt:lpstr>
      <vt:lpstr>PowerPoint 演示文稿</vt:lpstr>
      <vt:lpstr>PowerPoint 演示文稿</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Shawn.Y</cp:lastModifiedBy>
  <cp:revision>149</cp:revision>
  <dcterms:created xsi:type="dcterms:W3CDTF">2015-03-09T08:25:00Z</dcterms:created>
  <dcterms:modified xsi:type="dcterms:W3CDTF">2019-04-26T03:42:59Z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2052-11.1.0.8642</vt:lpwstr>
  </property>
</Properties>
</file>