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316" r:id="rId4"/>
    <p:sldId id="258" r:id="rId5"/>
    <p:sldId id="259" r:id="rId6"/>
    <p:sldId id="260" r:id="rId7"/>
    <p:sldId id="261" r:id="rId8"/>
    <p:sldId id="263" r:id="rId9"/>
    <p:sldId id="264" r:id="rId11"/>
    <p:sldId id="265" r:id="rId12"/>
    <p:sldId id="266" r:id="rId13"/>
    <p:sldId id="267" r:id="rId14"/>
    <p:sldId id="277" r:id="rId15"/>
    <p:sldId id="279" r:id="rId16"/>
    <p:sldId id="282" r:id="rId17"/>
    <p:sldId id="284" r:id="rId18"/>
    <p:sldId id="283" r:id="rId19"/>
    <p:sldId id="268" r:id="rId20"/>
    <p:sldId id="269" r:id="rId21"/>
    <p:sldId id="270" r:id="rId22"/>
    <p:sldId id="271" r:id="rId23"/>
    <p:sldId id="272" r:id="rId24"/>
    <p:sldId id="273" r:id="rId25"/>
    <p:sldId id="274" r:id="rId26"/>
    <p:sldId id="275" r:id="rId27"/>
    <p:sldId id="276" r:id="rId28"/>
    <p:sldId id="287" r:id="rId29"/>
    <p:sldId id="288" r:id="rId30"/>
    <p:sldId id="289" r:id="rId31"/>
    <p:sldId id="290" r:id="rId32"/>
    <p:sldId id="317" r:id="rId33"/>
    <p:sldId id="319" r:id="rId34"/>
    <p:sldId id="320" r:id="rId35"/>
    <p:sldId id="291" r:id="rId36"/>
    <p:sldId id="292" r:id="rId37"/>
    <p:sldId id="293" r:id="rId38"/>
    <p:sldId id="321" r:id="rId39"/>
    <p:sldId id="322" r:id="rId40"/>
    <p:sldId id="294" r:id="rId41"/>
    <p:sldId id="295" r:id="rId42"/>
    <p:sldId id="296" r:id="rId43"/>
    <p:sldId id="297" r:id="rId44"/>
    <p:sldId id="298" r:id="rId45"/>
    <p:sldId id="299" r:id="rId46"/>
    <p:sldId id="300" r:id="rId47"/>
    <p:sldId id="301" r:id="rId48"/>
    <p:sldId id="302" r:id="rId49"/>
    <p:sldId id="303"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2580" y="-7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18DEF8-A64A-4304-992E-B1F25D20399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E5C503-402D-4300-9EF9-9512DB19D12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E5C503-402D-4300-9EF9-9512DB19D12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E5C503-402D-4300-9EF9-9512DB19D12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8.jpeg"/><Relationship Id="rId1" Type="http://schemas.openxmlformats.org/officeDocument/2006/relationships/image" Target="../media/image7.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2844" y="1371600"/>
            <a:ext cx="8242204" cy="1828800"/>
          </a:xfrm>
        </p:spPr>
        <p:txBody>
          <a:bodyPr>
            <a:normAutofit fontScale="90000"/>
          </a:bodyPr>
          <a:lstStyle/>
          <a:p>
            <a:r>
              <a:rPr lang="zh-CN" altLang="en-US" sz="10400" u="sng" dirty="0" smtClean="0">
                <a:solidFill>
                  <a:schemeClr val="tx1"/>
                </a:solidFill>
                <a:latin typeface="华文新魏" panose="02010800040101010101" pitchFamily="2" charset="-122"/>
                <a:ea typeface="华文新魏" panose="02010800040101010101" pitchFamily="2" charset="-122"/>
              </a:rPr>
              <a:t>动态规划基础</a:t>
            </a:r>
            <a:r>
              <a:rPr lang="en-US" altLang="zh-CN" sz="10400" u="sng" dirty="0" smtClean="0">
                <a:solidFill>
                  <a:schemeClr val="tx1"/>
                </a:solidFill>
                <a:latin typeface="华文新魏" panose="02010800040101010101" pitchFamily="2" charset="-122"/>
                <a:ea typeface="华文新魏" panose="02010800040101010101" pitchFamily="2" charset="-122"/>
              </a:rPr>
              <a:t>2</a:t>
            </a:r>
            <a:br>
              <a:rPr lang="en-US" altLang="zh-CN" sz="8800" u="sng" dirty="0" smtClean="0">
                <a:solidFill>
                  <a:schemeClr val="tx1"/>
                </a:solidFill>
                <a:latin typeface="华文新魏" panose="02010800040101010101" pitchFamily="2" charset="-122"/>
                <a:ea typeface="华文新魏" panose="02010800040101010101" pitchFamily="2" charset="-122"/>
              </a:rPr>
            </a:br>
            <a:r>
              <a:rPr lang="zh-CN" altLang="en-US" sz="6000" dirty="0" smtClean="0">
                <a:solidFill>
                  <a:schemeClr val="tx1"/>
                </a:solidFill>
                <a:latin typeface="华文新魏" panose="02010800040101010101" pitchFamily="2" charset="-122"/>
                <a:ea typeface="华文新魏" panose="02010800040101010101" pitchFamily="2" charset="-122"/>
              </a:rPr>
              <a:t>（</a:t>
            </a:r>
            <a:r>
              <a:rPr lang="en-US" altLang="en-US" sz="6000" dirty="0" smtClean="0">
                <a:solidFill>
                  <a:srgbClr val="FF0000"/>
                </a:solidFill>
                <a:latin typeface="华文新魏" panose="02010800040101010101" pitchFamily="2" charset="-122"/>
                <a:ea typeface="华文新魏" panose="02010800040101010101" pitchFamily="2" charset="-122"/>
              </a:rPr>
              <a:t>d</a:t>
            </a:r>
            <a:r>
              <a:rPr lang="en-US" altLang="en-US" sz="6000" dirty="0" smtClean="0">
                <a:solidFill>
                  <a:schemeClr val="tx1"/>
                </a:solidFill>
                <a:latin typeface="华文新魏" panose="02010800040101010101" pitchFamily="2" charset="-122"/>
                <a:ea typeface="华文新魏" panose="02010800040101010101" pitchFamily="2" charset="-122"/>
              </a:rPr>
              <a:t>ynamic </a:t>
            </a:r>
            <a:r>
              <a:rPr lang="en-US" altLang="en-US" sz="6000" dirty="0" smtClean="0">
                <a:solidFill>
                  <a:srgbClr val="FF0000"/>
                </a:solidFill>
                <a:latin typeface="华文新魏" panose="02010800040101010101" pitchFamily="2" charset="-122"/>
                <a:ea typeface="华文新魏" panose="02010800040101010101" pitchFamily="2" charset="-122"/>
              </a:rPr>
              <a:t>p</a:t>
            </a:r>
            <a:r>
              <a:rPr lang="en-US" altLang="en-US" sz="6000" dirty="0" smtClean="0">
                <a:solidFill>
                  <a:schemeClr val="tx1"/>
                </a:solidFill>
                <a:latin typeface="华文新魏" panose="02010800040101010101" pitchFamily="2" charset="-122"/>
                <a:ea typeface="华文新魏" panose="02010800040101010101" pitchFamily="2" charset="-122"/>
              </a:rPr>
              <a:t>rogramming</a:t>
            </a:r>
            <a:r>
              <a:rPr lang="zh-CN" altLang="en-US" sz="6000" dirty="0" smtClean="0">
                <a:solidFill>
                  <a:schemeClr val="tx1"/>
                </a:solidFill>
                <a:latin typeface="华文新魏" panose="02010800040101010101" pitchFamily="2" charset="-122"/>
                <a:ea typeface="华文新魏" panose="02010800040101010101" pitchFamily="2" charset="-122"/>
              </a:rPr>
              <a:t>）</a:t>
            </a:r>
            <a:endParaRPr lang="zh-CN" altLang="en-US" dirty="0"/>
          </a:p>
        </p:txBody>
      </p:sp>
      <p:sp>
        <p:nvSpPr>
          <p:cNvPr id="3" name="副标题 2"/>
          <p:cNvSpPr>
            <a:spLocks noGrp="1"/>
          </p:cNvSpPr>
          <p:nvPr>
            <p:ph type="subTitle" idx="1"/>
          </p:nvPr>
        </p:nvSpPr>
        <p:spPr>
          <a:xfrm>
            <a:off x="500034" y="3357562"/>
            <a:ext cx="7854696" cy="771968"/>
          </a:xfrm>
        </p:spPr>
        <p:txBody>
          <a:bodyPr>
            <a:normAutofit/>
          </a:bodyPr>
          <a:lstStyle/>
          <a:p>
            <a:r>
              <a:rPr lang="en-US" altLang="zh-CN" sz="4400" dirty="0" smtClean="0">
                <a:latin typeface="华文新魏" panose="02010800040101010101" pitchFamily="2" charset="-122"/>
                <a:ea typeface="华文新魏" panose="02010800040101010101" pitchFamily="2" charset="-122"/>
              </a:rPr>
              <a:t>——</a:t>
            </a:r>
            <a:r>
              <a:rPr lang="zh-CN" altLang="en-US" sz="4400" dirty="0" smtClean="0">
                <a:latin typeface="华文新魏" panose="02010800040101010101" pitchFamily="2" charset="-122"/>
                <a:ea typeface="华文新魏" panose="02010800040101010101" pitchFamily="2" charset="-122"/>
              </a:rPr>
              <a:t>背包问题和区间</a:t>
            </a:r>
            <a:r>
              <a:rPr lang="en-US" altLang="zh-CN" sz="4400" dirty="0" err="1" smtClean="0">
                <a:latin typeface="华文新魏" panose="02010800040101010101" pitchFamily="2" charset="-122"/>
                <a:ea typeface="华文新魏" panose="02010800040101010101" pitchFamily="2" charset="-122"/>
              </a:rPr>
              <a:t>dp</a:t>
            </a:r>
            <a:endParaRPr lang="zh-CN" altLang="en-US" sz="4400" dirty="0">
              <a:latin typeface="华文新魏" panose="02010800040101010101" pitchFamily="2" charset="-122"/>
              <a:ea typeface="华文新魏" panose="0201080004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928802"/>
            <a:ext cx="8229600" cy="4389120"/>
          </a:xfrm>
        </p:spPr>
        <p:txBody>
          <a:bodyPr>
            <a:normAutofit/>
          </a:bodyPr>
          <a:lstStyle/>
          <a:p>
            <a:r>
              <a:rPr lang="en-US" altLang="zh-CN" sz="1800" dirty="0" smtClean="0">
                <a:latin typeface="Arial" panose="020B0604020202020204" pitchFamily="34" charset="0"/>
              </a:rPr>
              <a:t>N = 6  V = 12</a:t>
            </a:r>
            <a:endParaRPr lang="en-US" altLang="zh-CN" sz="1800" dirty="0" smtClean="0">
              <a:latin typeface="Arial" panose="020B0604020202020204" pitchFamily="34" charset="0"/>
            </a:endParaRPr>
          </a:p>
          <a:p>
            <a:r>
              <a:rPr lang="zh-CN" altLang="en-US" sz="1800" dirty="0" smtClean="0">
                <a:latin typeface="Arial" panose="020B0604020202020204" pitchFamily="34" charset="0"/>
              </a:rPr>
              <a:t>费用</a:t>
            </a:r>
            <a:r>
              <a:rPr lang="en-US" sz="1800" dirty="0" smtClean="0">
                <a:latin typeface="Arial" panose="020B0604020202020204" pitchFamily="34" charset="0"/>
              </a:rPr>
              <a:t>c[</a:t>
            </a:r>
            <a:r>
              <a:rPr lang="en-US" sz="1800" dirty="0" err="1" smtClean="0">
                <a:latin typeface="Arial" panose="020B0604020202020204" pitchFamily="34" charset="0"/>
              </a:rPr>
              <a:t>i</a:t>
            </a:r>
            <a:r>
              <a:rPr lang="en-US" sz="1800" dirty="0" smtClean="0">
                <a:latin typeface="Arial" panose="020B0604020202020204" pitchFamily="34" charset="0"/>
              </a:rPr>
              <a:t>]</a:t>
            </a:r>
            <a:r>
              <a:rPr lang="zh-CN" altLang="en-US" sz="1800" dirty="0" smtClean="0">
                <a:latin typeface="Arial" panose="020B0604020202020204" pitchFamily="34" charset="0"/>
              </a:rPr>
              <a:t>，价值</a:t>
            </a:r>
            <a:r>
              <a:rPr lang="en-US" sz="1800" dirty="0" smtClean="0">
                <a:latin typeface="Arial" panose="020B0604020202020204" pitchFamily="34" charset="0"/>
              </a:rPr>
              <a:t>w[</a:t>
            </a:r>
            <a:r>
              <a:rPr lang="en-US" sz="1800" dirty="0" err="1" smtClean="0">
                <a:latin typeface="Arial" panose="020B0604020202020204" pitchFamily="34" charset="0"/>
              </a:rPr>
              <a:t>i</a:t>
            </a:r>
            <a:r>
              <a:rPr lang="en-US" sz="1800" dirty="0" smtClean="0">
                <a:latin typeface="Arial" panose="020B0604020202020204" pitchFamily="34" charset="0"/>
              </a:rPr>
              <a:t>]</a:t>
            </a:r>
            <a:endParaRPr lang="en-US" sz="1800" dirty="0" smtClean="0">
              <a:latin typeface="Arial" panose="020B0604020202020204" pitchFamily="34" charset="0"/>
            </a:endParaRPr>
          </a:p>
          <a:p>
            <a:pPr>
              <a:lnSpc>
                <a:spcPts val="2500"/>
              </a:lnSpc>
              <a:buNone/>
            </a:pPr>
            <a:r>
              <a:rPr lang="en-US" altLang="zh-CN" sz="1800" dirty="0" smtClean="0">
                <a:latin typeface="Arial" panose="020B0604020202020204" pitchFamily="34" charset="0"/>
              </a:rPr>
              <a:t>          5              10</a:t>
            </a:r>
            <a:endParaRPr lang="en-US" altLang="zh-CN" sz="1800" dirty="0" smtClean="0">
              <a:latin typeface="Arial" panose="020B0604020202020204" pitchFamily="34" charset="0"/>
            </a:endParaRPr>
          </a:p>
          <a:p>
            <a:pPr>
              <a:lnSpc>
                <a:spcPts val="2500"/>
              </a:lnSpc>
              <a:buNone/>
            </a:pPr>
            <a:r>
              <a:rPr lang="en-US" altLang="zh-CN" sz="1800" dirty="0" smtClean="0">
                <a:latin typeface="Arial" panose="020B0604020202020204" pitchFamily="34" charset="0"/>
              </a:rPr>
              <a:t>          3               7</a:t>
            </a:r>
            <a:endParaRPr lang="en-US" altLang="zh-CN" sz="1800" dirty="0" smtClean="0">
              <a:latin typeface="Arial" panose="020B0604020202020204" pitchFamily="34" charset="0"/>
            </a:endParaRPr>
          </a:p>
          <a:p>
            <a:pPr>
              <a:lnSpc>
                <a:spcPts val="2500"/>
              </a:lnSpc>
              <a:buNone/>
            </a:pPr>
            <a:r>
              <a:rPr lang="en-US" altLang="zh-CN" sz="1800" dirty="0" smtClean="0">
                <a:latin typeface="Arial" panose="020B0604020202020204" pitchFamily="34" charset="0"/>
              </a:rPr>
              <a:t>          2               4</a:t>
            </a:r>
            <a:endParaRPr lang="en-US" altLang="zh-CN" sz="1800" dirty="0" smtClean="0">
              <a:latin typeface="Arial" panose="020B0604020202020204" pitchFamily="34" charset="0"/>
            </a:endParaRPr>
          </a:p>
          <a:p>
            <a:pPr>
              <a:lnSpc>
                <a:spcPts val="2500"/>
              </a:lnSpc>
              <a:buNone/>
            </a:pPr>
            <a:r>
              <a:rPr lang="en-US" altLang="zh-CN" sz="1800" dirty="0" smtClean="0">
                <a:latin typeface="Arial" panose="020B0604020202020204" pitchFamily="34" charset="0"/>
              </a:rPr>
              <a:t>          4               3</a:t>
            </a:r>
            <a:endParaRPr lang="en-US" altLang="zh-CN" sz="1800" dirty="0" smtClean="0">
              <a:latin typeface="Arial" panose="020B0604020202020204" pitchFamily="34" charset="0"/>
            </a:endParaRPr>
          </a:p>
          <a:p>
            <a:pPr>
              <a:lnSpc>
                <a:spcPts val="2500"/>
              </a:lnSpc>
              <a:buNone/>
            </a:pPr>
            <a:r>
              <a:rPr lang="en-US" altLang="zh-CN" sz="1800" dirty="0" smtClean="0">
                <a:latin typeface="Arial" panose="020B0604020202020204" pitchFamily="34" charset="0"/>
              </a:rPr>
              <a:t>          5               17</a:t>
            </a:r>
            <a:endParaRPr lang="en-US" altLang="zh-CN" sz="1800" dirty="0" smtClean="0">
              <a:latin typeface="Arial" panose="020B0604020202020204" pitchFamily="34" charset="0"/>
            </a:endParaRPr>
          </a:p>
          <a:p>
            <a:pPr>
              <a:lnSpc>
                <a:spcPts val="2500"/>
              </a:lnSpc>
              <a:buNone/>
            </a:pPr>
            <a:r>
              <a:rPr lang="en-US" altLang="zh-CN" sz="1800" dirty="0" smtClean="0">
                <a:latin typeface="Arial" panose="020B0604020202020204" pitchFamily="34" charset="0"/>
              </a:rPr>
              <a:t>          4                8</a:t>
            </a:r>
            <a:endParaRPr lang="en-US" altLang="zh-CN" sz="1800" dirty="0" smtClean="0">
              <a:latin typeface="Arial" panose="020B0604020202020204" pitchFamily="34" charset="0"/>
            </a:endParaRPr>
          </a:p>
          <a:p>
            <a:pPr>
              <a:lnSpc>
                <a:spcPts val="3000"/>
              </a:lnSpc>
            </a:pPr>
            <a:endParaRPr lang="en-US" altLang="zh-CN" sz="1800" dirty="0" smtClean="0">
              <a:latin typeface="Arial" panose="020B0604020202020204" pitchFamily="34" charset="0"/>
            </a:endParaRPr>
          </a:p>
        </p:txBody>
      </p:sp>
      <p:sp>
        <p:nvSpPr>
          <p:cNvPr id="4" name="标题 1"/>
          <p:cNvSpPr>
            <a:spLocks noGrp="1"/>
          </p:cNvSpPr>
          <p:nvPr>
            <p:ph type="title"/>
          </p:nvPr>
        </p:nvSpPr>
        <p:spPr>
          <a:xfrm>
            <a:off x="428596" y="357166"/>
            <a:ext cx="8229600" cy="1143000"/>
          </a:xfrm>
        </p:spPr>
        <p:txBody>
          <a:bodyPr/>
          <a:lstStyle/>
          <a:p>
            <a:r>
              <a:rPr lang="zh-CN" altLang="en-US" dirty="0" smtClean="0"/>
              <a:t>例</a:t>
            </a:r>
            <a:r>
              <a:rPr lang="en-US" altLang="zh-CN" dirty="0" smtClean="0"/>
              <a:t>2:01</a:t>
            </a:r>
            <a:r>
              <a:rPr lang="zh-CN" altLang="en-US" dirty="0" smtClean="0"/>
              <a:t>背包</a:t>
            </a:r>
            <a:endParaRPr lang="zh-CN" altLang="en-US" dirty="0"/>
          </a:p>
        </p:txBody>
      </p:sp>
      <p:graphicFrame>
        <p:nvGraphicFramePr>
          <p:cNvPr id="8" name="表格 7"/>
          <p:cNvGraphicFramePr>
            <a:graphicFrameLocks noGrp="1"/>
          </p:cNvGraphicFramePr>
          <p:nvPr/>
        </p:nvGraphicFramePr>
        <p:xfrm>
          <a:off x="2643174" y="1857364"/>
          <a:ext cx="6096006" cy="296672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gridCol w="435429"/>
                <a:gridCol w="435429"/>
                <a:gridCol w="435429"/>
                <a:gridCol w="435429"/>
                <a:gridCol w="435429"/>
                <a:gridCol w="435429"/>
                <a:gridCol w="435429"/>
              </a:tblGrid>
              <a:tr h="370840">
                <a:tc>
                  <a:txBody>
                    <a:bodyPr/>
                    <a:lstStyle/>
                    <a:p>
                      <a:endParaRPr lang="zh-CN" altLang="en-US" dirty="0"/>
                    </a:p>
                  </a:txBody>
                  <a:tcPr/>
                </a:tc>
                <a:tc>
                  <a:txBody>
                    <a:bodyPr/>
                    <a:lstStyle/>
                    <a:p>
                      <a:r>
                        <a:rPr lang="en-US" altLang="zh-CN" dirty="0" smtClean="0">
                          <a:latin typeface="+mj-lt"/>
                        </a:rPr>
                        <a:t>0</a:t>
                      </a:r>
                      <a:endParaRPr lang="zh-CN" altLang="en-US" dirty="0">
                        <a:latin typeface="+mj-lt"/>
                      </a:endParaRPr>
                    </a:p>
                  </a:txBody>
                  <a:tcPr/>
                </a:tc>
                <a:tc>
                  <a:txBody>
                    <a:bodyPr/>
                    <a:lstStyle/>
                    <a:p>
                      <a:r>
                        <a:rPr lang="en-US" altLang="zh-CN" dirty="0" smtClean="0">
                          <a:latin typeface="+mj-lt"/>
                        </a:rPr>
                        <a:t>1</a:t>
                      </a:r>
                      <a:endParaRPr lang="zh-CN" altLang="en-US" dirty="0">
                        <a:latin typeface="+mj-lt"/>
                      </a:endParaRPr>
                    </a:p>
                  </a:txBody>
                  <a:tcPr/>
                </a:tc>
                <a:tc>
                  <a:txBody>
                    <a:bodyPr/>
                    <a:lstStyle/>
                    <a:p>
                      <a:r>
                        <a:rPr lang="en-US" altLang="zh-CN" dirty="0" smtClean="0">
                          <a:latin typeface="+mj-lt"/>
                        </a:rPr>
                        <a:t>2</a:t>
                      </a:r>
                      <a:endParaRPr lang="zh-CN" altLang="en-US" dirty="0">
                        <a:latin typeface="+mj-lt"/>
                      </a:endParaRPr>
                    </a:p>
                  </a:txBody>
                  <a:tcPr/>
                </a:tc>
                <a:tc>
                  <a:txBody>
                    <a:bodyPr/>
                    <a:lstStyle/>
                    <a:p>
                      <a:r>
                        <a:rPr lang="en-US" altLang="zh-CN" dirty="0" smtClean="0">
                          <a:latin typeface="+mj-lt"/>
                        </a:rPr>
                        <a:t>3</a:t>
                      </a:r>
                      <a:endParaRPr lang="zh-CN" altLang="en-US" dirty="0">
                        <a:latin typeface="+mj-lt"/>
                      </a:endParaRPr>
                    </a:p>
                  </a:txBody>
                  <a:tcPr/>
                </a:tc>
                <a:tc>
                  <a:txBody>
                    <a:bodyPr/>
                    <a:lstStyle/>
                    <a:p>
                      <a:r>
                        <a:rPr lang="en-US" altLang="zh-CN" dirty="0" smtClean="0">
                          <a:latin typeface="+mj-lt"/>
                        </a:rPr>
                        <a:t>4</a:t>
                      </a:r>
                      <a:endParaRPr lang="zh-CN" altLang="en-US" dirty="0">
                        <a:latin typeface="+mj-lt"/>
                      </a:endParaRPr>
                    </a:p>
                  </a:txBody>
                  <a:tcPr/>
                </a:tc>
                <a:tc>
                  <a:txBody>
                    <a:bodyPr/>
                    <a:lstStyle/>
                    <a:p>
                      <a:r>
                        <a:rPr lang="en-US" altLang="zh-CN" dirty="0" smtClean="0">
                          <a:latin typeface="+mj-lt"/>
                        </a:rPr>
                        <a:t>5</a:t>
                      </a:r>
                      <a:endParaRPr lang="zh-CN" altLang="en-US" dirty="0">
                        <a:latin typeface="+mj-lt"/>
                      </a:endParaRPr>
                    </a:p>
                  </a:txBody>
                  <a:tcPr/>
                </a:tc>
                <a:tc>
                  <a:txBody>
                    <a:bodyPr/>
                    <a:lstStyle/>
                    <a:p>
                      <a:r>
                        <a:rPr lang="en-US" altLang="zh-CN" dirty="0" smtClean="0">
                          <a:latin typeface="+mj-lt"/>
                        </a:rPr>
                        <a:t>6</a:t>
                      </a:r>
                      <a:endParaRPr lang="zh-CN" altLang="en-US" dirty="0">
                        <a:latin typeface="+mj-lt"/>
                      </a:endParaRPr>
                    </a:p>
                  </a:txBody>
                  <a:tcPr/>
                </a:tc>
                <a:tc>
                  <a:txBody>
                    <a:bodyPr/>
                    <a:lstStyle/>
                    <a:p>
                      <a:r>
                        <a:rPr lang="en-US" altLang="zh-CN" dirty="0" smtClean="0">
                          <a:latin typeface="+mj-lt"/>
                        </a:rPr>
                        <a:t>7</a:t>
                      </a:r>
                      <a:endParaRPr lang="zh-CN" altLang="en-US" dirty="0">
                        <a:latin typeface="+mj-lt"/>
                      </a:endParaRPr>
                    </a:p>
                  </a:txBody>
                  <a:tcPr/>
                </a:tc>
                <a:tc>
                  <a:txBody>
                    <a:bodyPr/>
                    <a:lstStyle/>
                    <a:p>
                      <a:r>
                        <a:rPr lang="en-US" altLang="zh-CN" dirty="0" smtClean="0">
                          <a:latin typeface="+mj-lt"/>
                        </a:rPr>
                        <a:t>8</a:t>
                      </a:r>
                      <a:endParaRPr lang="zh-CN" altLang="en-US" dirty="0">
                        <a:latin typeface="+mj-lt"/>
                      </a:endParaRPr>
                    </a:p>
                  </a:txBody>
                  <a:tcPr/>
                </a:tc>
                <a:tc>
                  <a:txBody>
                    <a:bodyPr/>
                    <a:lstStyle/>
                    <a:p>
                      <a:r>
                        <a:rPr lang="en-US" altLang="zh-CN" dirty="0" smtClean="0">
                          <a:latin typeface="+mj-lt"/>
                        </a:rPr>
                        <a:t>9</a:t>
                      </a:r>
                      <a:endParaRPr lang="zh-CN" altLang="en-US" dirty="0">
                        <a:latin typeface="+mj-lt"/>
                      </a:endParaRPr>
                    </a:p>
                  </a:txBody>
                  <a:tcPr/>
                </a:tc>
                <a:tc>
                  <a:txBody>
                    <a:bodyPr/>
                    <a:lstStyle/>
                    <a:p>
                      <a:r>
                        <a:rPr lang="en-US" altLang="zh-CN" dirty="0" smtClean="0">
                          <a:latin typeface="+mj-lt"/>
                        </a:rPr>
                        <a:t>10 </a:t>
                      </a:r>
                      <a:endParaRPr lang="zh-CN" altLang="en-US" dirty="0">
                        <a:latin typeface="+mj-lt"/>
                      </a:endParaRPr>
                    </a:p>
                  </a:txBody>
                  <a:tcPr/>
                </a:tc>
                <a:tc>
                  <a:txBody>
                    <a:bodyPr/>
                    <a:lstStyle/>
                    <a:p>
                      <a:r>
                        <a:rPr lang="en-US" altLang="zh-CN" dirty="0" smtClean="0">
                          <a:latin typeface="+mj-lt"/>
                        </a:rPr>
                        <a:t>11</a:t>
                      </a:r>
                      <a:endParaRPr lang="zh-CN" altLang="en-US" dirty="0">
                        <a:latin typeface="+mj-lt"/>
                      </a:endParaRPr>
                    </a:p>
                  </a:txBody>
                  <a:tcPr/>
                </a:tc>
                <a:tc>
                  <a:txBody>
                    <a:bodyPr/>
                    <a:lstStyle/>
                    <a:p>
                      <a:r>
                        <a:rPr lang="en-US" altLang="zh-CN" dirty="0" smtClean="0">
                          <a:latin typeface="+mj-lt"/>
                        </a:rPr>
                        <a:t>12</a:t>
                      </a:r>
                      <a:endParaRPr lang="zh-CN" altLang="en-US" dirty="0">
                        <a:latin typeface="+mj-lt"/>
                      </a:endParaRPr>
                    </a:p>
                  </a:txBody>
                  <a:tcPr/>
                </a:tc>
              </a:tr>
              <a:tr h="370840">
                <a:tc>
                  <a:txBody>
                    <a:bodyPr/>
                    <a:lstStyle/>
                    <a:p>
                      <a:r>
                        <a:rPr lang="en-US" altLang="zh-CN" dirty="0" smtClean="0">
                          <a:latin typeface="+mj-lt"/>
                        </a:rPr>
                        <a:t>0</a:t>
                      </a:r>
                      <a:endParaRPr lang="zh-CN" altLang="en-US" dirty="0">
                        <a:latin typeface="+mj-lt"/>
                      </a:endParaRPr>
                    </a:p>
                  </a:txBody>
                  <a:tcPr/>
                </a:tc>
                <a:tc>
                  <a:txBody>
                    <a:bodyPr/>
                    <a:lstStyle/>
                    <a:p>
                      <a:r>
                        <a:rPr lang="en-US" altLang="zh-CN" dirty="0" smtClean="0">
                          <a:latin typeface="+mj-lt"/>
                        </a:rPr>
                        <a:t> </a:t>
                      </a:r>
                      <a:r>
                        <a:rPr lang="en-US" altLang="zh-CN" b="1" dirty="0" smtClean="0">
                          <a:latin typeface="+mj-lt"/>
                        </a:rPr>
                        <a:t>0</a:t>
                      </a:r>
                      <a:endParaRPr lang="zh-CN" altLang="en-US" b="1"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r>
              <a:tr h="370840">
                <a:tc>
                  <a:txBody>
                    <a:bodyPr/>
                    <a:lstStyle/>
                    <a:p>
                      <a:r>
                        <a:rPr lang="en-US" altLang="zh-CN" dirty="0" smtClean="0">
                          <a:latin typeface="+mj-lt"/>
                        </a:rPr>
                        <a:t>1</a:t>
                      </a:r>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r>
              <a:tr h="370840">
                <a:tc>
                  <a:txBody>
                    <a:bodyPr/>
                    <a:lstStyle/>
                    <a:p>
                      <a:r>
                        <a:rPr lang="en-US" altLang="zh-CN" dirty="0" smtClean="0">
                          <a:latin typeface="+mj-lt"/>
                        </a:rPr>
                        <a:t>2</a:t>
                      </a:r>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r>
              <a:tr h="370840">
                <a:tc>
                  <a:txBody>
                    <a:bodyPr/>
                    <a:lstStyle/>
                    <a:p>
                      <a:r>
                        <a:rPr lang="en-US" altLang="zh-CN" dirty="0" smtClean="0">
                          <a:latin typeface="+mj-lt"/>
                        </a:rPr>
                        <a:t>3</a:t>
                      </a:r>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r>
              <a:tr h="370840">
                <a:tc>
                  <a:txBody>
                    <a:bodyPr/>
                    <a:lstStyle/>
                    <a:p>
                      <a:r>
                        <a:rPr lang="en-US" altLang="zh-CN" dirty="0" smtClean="0">
                          <a:latin typeface="+mj-lt"/>
                        </a:rPr>
                        <a:t>4</a:t>
                      </a:r>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r>
              <a:tr h="370840">
                <a:tc>
                  <a:txBody>
                    <a:bodyPr/>
                    <a:lstStyle/>
                    <a:p>
                      <a:r>
                        <a:rPr lang="en-US" altLang="zh-CN" dirty="0" smtClean="0">
                          <a:latin typeface="+mj-lt"/>
                        </a:rPr>
                        <a:t>5</a:t>
                      </a:r>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r>
              <a:tr h="370840">
                <a:tc>
                  <a:txBody>
                    <a:bodyPr/>
                    <a:lstStyle/>
                    <a:p>
                      <a:r>
                        <a:rPr lang="en-US" altLang="zh-CN" dirty="0" smtClean="0">
                          <a:latin typeface="+mj-lt"/>
                        </a:rPr>
                        <a:t>6</a:t>
                      </a:r>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r>
            </a:tbl>
          </a:graphicData>
        </a:graphic>
      </p:graphicFrame>
      <p:sp>
        <p:nvSpPr>
          <p:cNvPr id="9" name="TextBox 8"/>
          <p:cNvSpPr txBox="1"/>
          <p:nvPr/>
        </p:nvSpPr>
        <p:spPr>
          <a:xfrm>
            <a:off x="3143240" y="2571744"/>
            <a:ext cx="5643602" cy="369332"/>
          </a:xfrm>
          <a:prstGeom prst="rect">
            <a:avLst/>
          </a:prstGeom>
          <a:noFill/>
        </p:spPr>
        <p:txBody>
          <a:bodyPr wrap="square" rtlCol="0">
            <a:spAutoFit/>
          </a:bodyPr>
          <a:lstStyle/>
          <a:p>
            <a:r>
              <a:rPr lang="en-US" altLang="zh-CN" b="1" dirty="0" smtClean="0">
                <a:latin typeface="+mj-lt"/>
              </a:rPr>
              <a:t>0                                       </a:t>
            </a:r>
            <a:r>
              <a:rPr lang="en-US" altLang="zh-CN" b="1" dirty="0" smtClean="0">
                <a:solidFill>
                  <a:srgbClr val="FF0000"/>
                </a:solidFill>
                <a:latin typeface="+mj-lt"/>
              </a:rPr>
              <a:t>10</a:t>
            </a:r>
            <a:endParaRPr lang="zh-CN" altLang="en-US" b="1" dirty="0">
              <a:solidFill>
                <a:srgbClr val="FF0000"/>
              </a:solidFill>
              <a:latin typeface="+mj-lt"/>
            </a:endParaRPr>
          </a:p>
        </p:txBody>
      </p:sp>
      <p:sp>
        <p:nvSpPr>
          <p:cNvPr id="10" name="TextBox 9"/>
          <p:cNvSpPr txBox="1"/>
          <p:nvPr/>
        </p:nvSpPr>
        <p:spPr>
          <a:xfrm>
            <a:off x="3143240" y="3000372"/>
            <a:ext cx="5643602" cy="369332"/>
          </a:xfrm>
          <a:prstGeom prst="rect">
            <a:avLst/>
          </a:prstGeom>
          <a:noFill/>
        </p:spPr>
        <p:txBody>
          <a:bodyPr wrap="square" rtlCol="0">
            <a:spAutoFit/>
          </a:bodyPr>
          <a:lstStyle/>
          <a:p>
            <a:r>
              <a:rPr lang="en-US" altLang="zh-CN" b="1" dirty="0" smtClean="0">
                <a:latin typeface="+mj-lt"/>
              </a:rPr>
              <a:t>0                        </a:t>
            </a:r>
            <a:r>
              <a:rPr lang="en-US" altLang="zh-CN" b="1" dirty="0" smtClean="0">
                <a:solidFill>
                  <a:srgbClr val="FF0000"/>
                </a:solidFill>
                <a:latin typeface="+mj-lt"/>
              </a:rPr>
              <a:t>7</a:t>
            </a:r>
            <a:r>
              <a:rPr lang="en-US" altLang="zh-CN" b="1" dirty="0" smtClean="0">
                <a:latin typeface="+mj-lt"/>
              </a:rPr>
              <a:t>             10                   </a:t>
            </a:r>
            <a:r>
              <a:rPr lang="en-US" altLang="zh-CN" b="1" dirty="0" smtClean="0">
                <a:solidFill>
                  <a:srgbClr val="FF0000"/>
                </a:solidFill>
                <a:latin typeface="+mj-lt"/>
              </a:rPr>
              <a:t>17</a:t>
            </a:r>
            <a:endParaRPr lang="zh-CN" altLang="en-US" b="1" dirty="0">
              <a:solidFill>
                <a:srgbClr val="FF0000"/>
              </a:solidFill>
              <a:latin typeface="+mj-lt"/>
            </a:endParaRPr>
          </a:p>
        </p:txBody>
      </p:sp>
      <p:sp>
        <p:nvSpPr>
          <p:cNvPr id="15" name="TextBox 14"/>
          <p:cNvSpPr txBox="1"/>
          <p:nvPr/>
        </p:nvSpPr>
        <p:spPr>
          <a:xfrm>
            <a:off x="3143240" y="3357562"/>
            <a:ext cx="5643602" cy="369332"/>
          </a:xfrm>
          <a:prstGeom prst="rect">
            <a:avLst/>
          </a:prstGeom>
          <a:noFill/>
        </p:spPr>
        <p:txBody>
          <a:bodyPr wrap="square" rtlCol="0">
            <a:spAutoFit/>
          </a:bodyPr>
          <a:lstStyle/>
          <a:p>
            <a:r>
              <a:rPr lang="en-US" altLang="zh-CN" b="1" dirty="0" smtClean="0">
                <a:latin typeface="+mj-lt"/>
              </a:rPr>
              <a:t>0               </a:t>
            </a:r>
            <a:r>
              <a:rPr lang="en-US" altLang="zh-CN" b="1" dirty="0" smtClean="0">
                <a:solidFill>
                  <a:srgbClr val="FF0000"/>
                </a:solidFill>
                <a:latin typeface="+mj-lt"/>
              </a:rPr>
              <a:t>4</a:t>
            </a:r>
            <a:r>
              <a:rPr lang="en-US" altLang="zh-CN" b="1" dirty="0" smtClean="0">
                <a:latin typeface="+mj-lt"/>
              </a:rPr>
              <a:t>       7            </a:t>
            </a:r>
            <a:r>
              <a:rPr lang="en-US" altLang="zh-CN" b="1" dirty="0" smtClean="0">
                <a:solidFill>
                  <a:srgbClr val="FF0000"/>
                </a:solidFill>
                <a:latin typeface="+mj-lt"/>
              </a:rPr>
              <a:t>11</a:t>
            </a:r>
            <a:r>
              <a:rPr lang="en-US" altLang="zh-CN" b="1" dirty="0" smtClean="0">
                <a:latin typeface="+mj-lt"/>
              </a:rPr>
              <a:t>            </a:t>
            </a:r>
            <a:r>
              <a:rPr lang="en-US" altLang="zh-CN" b="1" dirty="0" smtClean="0">
                <a:solidFill>
                  <a:srgbClr val="FF0000"/>
                </a:solidFill>
                <a:latin typeface="+mj-lt"/>
              </a:rPr>
              <a:t>14</a:t>
            </a:r>
            <a:r>
              <a:rPr lang="en-US" altLang="zh-CN" b="1" dirty="0" smtClean="0">
                <a:latin typeface="+mj-lt"/>
              </a:rPr>
              <a:t>    17            </a:t>
            </a:r>
            <a:r>
              <a:rPr lang="en-US" altLang="zh-CN" b="1" dirty="0" smtClean="0">
                <a:solidFill>
                  <a:srgbClr val="FF0000"/>
                </a:solidFill>
                <a:latin typeface="+mj-lt"/>
              </a:rPr>
              <a:t>21</a:t>
            </a:r>
            <a:endParaRPr lang="zh-CN" altLang="en-US" b="1" dirty="0">
              <a:solidFill>
                <a:srgbClr val="FF0000"/>
              </a:solidFill>
              <a:latin typeface="+mj-lt"/>
            </a:endParaRPr>
          </a:p>
        </p:txBody>
      </p:sp>
      <p:sp>
        <p:nvSpPr>
          <p:cNvPr id="16" name="TextBox 15"/>
          <p:cNvSpPr txBox="1"/>
          <p:nvPr/>
        </p:nvSpPr>
        <p:spPr>
          <a:xfrm>
            <a:off x="3143240" y="3714752"/>
            <a:ext cx="5643602" cy="369332"/>
          </a:xfrm>
          <a:prstGeom prst="rect">
            <a:avLst/>
          </a:prstGeom>
          <a:noFill/>
        </p:spPr>
        <p:txBody>
          <a:bodyPr wrap="square" rtlCol="0">
            <a:spAutoFit/>
          </a:bodyPr>
          <a:lstStyle/>
          <a:p>
            <a:r>
              <a:rPr lang="en-US" altLang="zh-CN" b="1" dirty="0" smtClean="0">
                <a:latin typeface="+mj-lt"/>
              </a:rPr>
              <a:t>0               4       7    </a:t>
            </a:r>
            <a:r>
              <a:rPr lang="en-US" altLang="zh-CN" b="1" dirty="0" smtClean="0">
                <a:solidFill>
                  <a:srgbClr val="FF0000"/>
                </a:solidFill>
                <a:latin typeface="+mj-lt"/>
              </a:rPr>
              <a:t>3  </a:t>
            </a:r>
            <a:r>
              <a:rPr lang="en-US" altLang="zh-CN" b="1" dirty="0" smtClean="0">
                <a:latin typeface="+mj-lt"/>
              </a:rPr>
              <a:t>    11    </a:t>
            </a:r>
            <a:r>
              <a:rPr lang="en-US" altLang="zh-CN" b="1" dirty="0" smtClean="0">
                <a:solidFill>
                  <a:srgbClr val="FF0000"/>
                </a:solidFill>
                <a:latin typeface="+mj-lt"/>
              </a:rPr>
              <a:t>10</a:t>
            </a:r>
            <a:r>
              <a:rPr lang="en-US" altLang="zh-CN" b="1" dirty="0" smtClean="0">
                <a:latin typeface="+mj-lt"/>
              </a:rPr>
              <a:t>   14    17            21     </a:t>
            </a:r>
            <a:r>
              <a:rPr lang="en-US" altLang="zh-CN" b="1" dirty="0" smtClean="0">
                <a:solidFill>
                  <a:srgbClr val="FF0000"/>
                </a:solidFill>
                <a:latin typeface="+mj-lt"/>
              </a:rPr>
              <a:t>21</a:t>
            </a:r>
            <a:endParaRPr lang="zh-CN" altLang="en-US" b="1" dirty="0">
              <a:solidFill>
                <a:srgbClr val="FF0000"/>
              </a:solidFill>
              <a:latin typeface="+mj-lt"/>
            </a:endParaRPr>
          </a:p>
        </p:txBody>
      </p:sp>
      <p:sp>
        <p:nvSpPr>
          <p:cNvPr id="17" name="TextBox 16"/>
          <p:cNvSpPr txBox="1"/>
          <p:nvPr/>
        </p:nvSpPr>
        <p:spPr>
          <a:xfrm>
            <a:off x="3143240" y="4071942"/>
            <a:ext cx="5643602" cy="369332"/>
          </a:xfrm>
          <a:prstGeom prst="rect">
            <a:avLst/>
          </a:prstGeom>
          <a:noFill/>
        </p:spPr>
        <p:txBody>
          <a:bodyPr wrap="square" rtlCol="0">
            <a:spAutoFit/>
          </a:bodyPr>
          <a:lstStyle/>
          <a:p>
            <a:r>
              <a:rPr lang="en-US" altLang="zh-CN" b="1" dirty="0" smtClean="0">
                <a:latin typeface="+mj-lt"/>
              </a:rPr>
              <a:t>0               4       7    3      </a:t>
            </a:r>
            <a:r>
              <a:rPr lang="en-US" altLang="zh-CN" b="1" dirty="0" smtClean="0">
                <a:solidFill>
                  <a:srgbClr val="FF0000"/>
                </a:solidFill>
                <a:latin typeface="+mj-lt"/>
              </a:rPr>
              <a:t>17</a:t>
            </a:r>
            <a:r>
              <a:rPr lang="en-US" altLang="zh-CN" b="1" dirty="0" smtClean="0">
                <a:latin typeface="+mj-lt"/>
              </a:rPr>
              <a:t>    10   </a:t>
            </a:r>
            <a:r>
              <a:rPr lang="en-US" altLang="zh-CN" b="1" dirty="0" smtClean="0">
                <a:solidFill>
                  <a:srgbClr val="FF0000"/>
                </a:solidFill>
                <a:latin typeface="+mj-lt"/>
              </a:rPr>
              <a:t>21</a:t>
            </a:r>
            <a:r>
              <a:rPr lang="en-US" altLang="zh-CN" b="1" dirty="0" smtClean="0">
                <a:latin typeface="+mj-lt"/>
              </a:rPr>
              <a:t>    </a:t>
            </a:r>
            <a:r>
              <a:rPr lang="en-US" altLang="zh-CN" b="1" dirty="0" smtClean="0">
                <a:solidFill>
                  <a:srgbClr val="FF0000"/>
                </a:solidFill>
                <a:latin typeface="+mj-lt"/>
              </a:rPr>
              <a:t>24</a:t>
            </a:r>
            <a:r>
              <a:rPr lang="en-US" altLang="zh-CN" b="1" dirty="0" smtClean="0">
                <a:latin typeface="+mj-lt"/>
              </a:rPr>
              <a:t>    </a:t>
            </a:r>
            <a:r>
              <a:rPr lang="en-US" altLang="zh-CN" b="1" dirty="0" smtClean="0">
                <a:solidFill>
                  <a:srgbClr val="FF0000"/>
                </a:solidFill>
                <a:latin typeface="+mj-lt"/>
              </a:rPr>
              <a:t>20 </a:t>
            </a:r>
            <a:r>
              <a:rPr lang="en-US" altLang="zh-CN" b="1" dirty="0" smtClean="0">
                <a:latin typeface="+mj-lt"/>
              </a:rPr>
              <a:t>   </a:t>
            </a:r>
            <a:r>
              <a:rPr lang="en-US" altLang="zh-CN" b="1" dirty="0" smtClean="0">
                <a:solidFill>
                  <a:srgbClr val="FF0000"/>
                </a:solidFill>
                <a:latin typeface="+mj-lt"/>
              </a:rPr>
              <a:t>28</a:t>
            </a:r>
            <a:r>
              <a:rPr lang="en-US" altLang="zh-CN" b="1" dirty="0" smtClean="0">
                <a:latin typeface="+mj-lt"/>
              </a:rPr>
              <a:t>    </a:t>
            </a:r>
            <a:r>
              <a:rPr lang="en-US" altLang="zh-CN" b="1" dirty="0" smtClean="0">
                <a:solidFill>
                  <a:srgbClr val="FF0000"/>
                </a:solidFill>
                <a:latin typeface="+mj-lt"/>
              </a:rPr>
              <a:t>27</a:t>
            </a:r>
            <a:r>
              <a:rPr lang="en-US" altLang="zh-CN" b="1" dirty="0" smtClean="0">
                <a:latin typeface="+mj-lt"/>
              </a:rPr>
              <a:t>    </a:t>
            </a:r>
            <a:r>
              <a:rPr lang="en-US" altLang="zh-CN" b="1" dirty="0" smtClean="0">
                <a:solidFill>
                  <a:srgbClr val="FF0000"/>
                </a:solidFill>
                <a:latin typeface="+mj-lt"/>
              </a:rPr>
              <a:t>31</a:t>
            </a:r>
            <a:endParaRPr lang="zh-CN" altLang="en-US" b="1" dirty="0">
              <a:solidFill>
                <a:srgbClr val="FF0000"/>
              </a:solidFill>
              <a:latin typeface="+mj-lt"/>
            </a:endParaRPr>
          </a:p>
        </p:txBody>
      </p:sp>
      <p:sp>
        <p:nvSpPr>
          <p:cNvPr id="18" name="TextBox 17"/>
          <p:cNvSpPr txBox="1"/>
          <p:nvPr/>
        </p:nvSpPr>
        <p:spPr>
          <a:xfrm>
            <a:off x="3143240" y="4429132"/>
            <a:ext cx="5643602" cy="369332"/>
          </a:xfrm>
          <a:prstGeom prst="rect">
            <a:avLst/>
          </a:prstGeom>
          <a:noFill/>
        </p:spPr>
        <p:txBody>
          <a:bodyPr wrap="square" rtlCol="0">
            <a:spAutoFit/>
          </a:bodyPr>
          <a:lstStyle/>
          <a:p>
            <a:r>
              <a:rPr lang="en-US" altLang="zh-CN" b="1" dirty="0" smtClean="0">
                <a:latin typeface="+mj-lt"/>
              </a:rPr>
              <a:t>0               4       7    </a:t>
            </a:r>
            <a:r>
              <a:rPr lang="en-US" altLang="zh-CN" b="1" dirty="0" smtClean="0">
                <a:solidFill>
                  <a:srgbClr val="FF0000"/>
                </a:solidFill>
                <a:latin typeface="+mj-lt"/>
              </a:rPr>
              <a:t>8</a:t>
            </a:r>
            <a:r>
              <a:rPr lang="en-US" altLang="zh-CN" b="1" dirty="0" smtClean="0">
                <a:latin typeface="+mj-lt"/>
              </a:rPr>
              <a:t>      17    </a:t>
            </a:r>
            <a:r>
              <a:rPr lang="en-US" altLang="zh-CN" b="1" dirty="0" smtClean="0">
                <a:solidFill>
                  <a:srgbClr val="FF0000"/>
                </a:solidFill>
                <a:latin typeface="+mj-lt"/>
              </a:rPr>
              <a:t>12</a:t>
            </a:r>
            <a:r>
              <a:rPr lang="en-US" altLang="zh-CN" b="1" dirty="0" smtClean="0">
                <a:latin typeface="+mj-lt"/>
              </a:rPr>
              <a:t>   21    24    </a:t>
            </a:r>
            <a:r>
              <a:rPr lang="en-US" altLang="zh-CN" b="1" dirty="0" smtClean="0">
                <a:solidFill>
                  <a:srgbClr val="FF0000"/>
                </a:solidFill>
                <a:latin typeface="+mj-lt"/>
              </a:rPr>
              <a:t>25</a:t>
            </a:r>
            <a:r>
              <a:rPr lang="en-US" altLang="zh-CN" b="1" dirty="0" smtClean="0">
                <a:latin typeface="+mj-lt"/>
              </a:rPr>
              <a:t>    28    </a:t>
            </a:r>
            <a:r>
              <a:rPr lang="en-US" altLang="zh-CN" b="1" dirty="0" smtClean="0">
                <a:solidFill>
                  <a:srgbClr val="FF0000"/>
                </a:solidFill>
                <a:latin typeface="+mj-lt"/>
              </a:rPr>
              <a:t>29</a:t>
            </a:r>
            <a:r>
              <a:rPr lang="en-US" altLang="zh-CN" b="1" dirty="0" smtClean="0">
                <a:latin typeface="+mj-lt"/>
              </a:rPr>
              <a:t>    </a:t>
            </a:r>
            <a:r>
              <a:rPr lang="en-US" altLang="zh-CN" b="1" dirty="0" smtClean="0">
                <a:solidFill>
                  <a:srgbClr val="FF0000"/>
                </a:solidFill>
                <a:latin typeface="+mj-lt"/>
              </a:rPr>
              <a:t>32</a:t>
            </a:r>
            <a:endParaRPr lang="zh-CN" altLang="en-US" b="1" dirty="0">
              <a:solidFill>
                <a:srgbClr val="FF0000"/>
              </a:solidFill>
              <a:latin typeface="+mj-lt"/>
            </a:endParaRPr>
          </a:p>
        </p:txBody>
      </p:sp>
      <p:sp>
        <p:nvSpPr>
          <p:cNvPr id="19" name="矩形 18"/>
          <p:cNvSpPr/>
          <p:nvPr/>
        </p:nvSpPr>
        <p:spPr bwMode="auto">
          <a:xfrm rot="21351456">
            <a:off x="730633" y="5334319"/>
            <a:ext cx="7286676" cy="714380"/>
          </a:xfrm>
          <a:prstGeom prst="rect">
            <a:avLst/>
          </a:prstGeom>
          <a:noFill/>
          <a:ln w="28575">
            <a:solidFill>
              <a:schemeClr val="tx2">
                <a:lumMod val="60000"/>
                <a:lumOff val="40000"/>
              </a:schemeClr>
            </a:solidFill>
            <a:round/>
          </a:ln>
          <a:effectLst/>
        </p:spPr>
        <p:txBody>
          <a:bodyPr wrap="none" rtlCol="0" anchor="ctr"/>
          <a:lstStyle/>
          <a:p>
            <a:pPr>
              <a:defRPr/>
            </a:pPr>
            <a:r>
              <a:rPr lang="en-US" sz="3200" dirty="0" smtClean="0">
                <a:latin typeface="华文新魏" panose="02010800040101010101" pitchFamily="2" charset="-122"/>
                <a:ea typeface="华文新魏" panose="02010800040101010101" pitchFamily="2" charset="-122"/>
              </a:rPr>
              <a:t>f[</a:t>
            </a:r>
            <a:r>
              <a:rPr lang="en-US" sz="3200" dirty="0" err="1" smtClean="0">
                <a:latin typeface="华文新魏" panose="02010800040101010101" pitchFamily="2" charset="-122"/>
                <a:ea typeface="华文新魏" panose="02010800040101010101" pitchFamily="2" charset="-122"/>
              </a:rPr>
              <a:t>i</a:t>
            </a:r>
            <a:r>
              <a:rPr lang="en-US" sz="3200" dirty="0" smtClean="0">
                <a:latin typeface="华文新魏" panose="02010800040101010101" pitchFamily="2" charset="-122"/>
                <a:ea typeface="华文新魏" panose="02010800040101010101" pitchFamily="2" charset="-122"/>
              </a:rPr>
              <a:t>][</a:t>
            </a:r>
            <a:r>
              <a:rPr lang="en-US" altLang="zh-CN" sz="3200" dirty="0" smtClean="0">
                <a:latin typeface="华文新魏" panose="02010800040101010101" pitchFamily="2" charset="-122"/>
                <a:ea typeface="华文新魏" panose="02010800040101010101" pitchFamily="2" charset="-122"/>
              </a:rPr>
              <a:t>j</a:t>
            </a:r>
            <a:r>
              <a:rPr lang="en-US" sz="3200" dirty="0" smtClean="0">
                <a:latin typeface="华文新魏" panose="02010800040101010101" pitchFamily="2" charset="-122"/>
                <a:ea typeface="华文新魏" panose="02010800040101010101" pitchFamily="2" charset="-122"/>
              </a:rPr>
              <a:t>]=max{f[i-1][</a:t>
            </a:r>
            <a:r>
              <a:rPr lang="en-US" altLang="zh-CN" sz="3200" dirty="0" smtClean="0">
                <a:latin typeface="华文新魏" panose="02010800040101010101" pitchFamily="2" charset="-122"/>
                <a:ea typeface="华文新魏" panose="02010800040101010101" pitchFamily="2" charset="-122"/>
              </a:rPr>
              <a:t>j</a:t>
            </a:r>
            <a:r>
              <a:rPr lang="en-US" sz="3200" dirty="0" smtClean="0">
                <a:latin typeface="华文新魏" panose="02010800040101010101" pitchFamily="2" charset="-122"/>
                <a:ea typeface="华文新魏" panose="02010800040101010101" pitchFamily="2" charset="-122"/>
              </a:rPr>
              <a:t>],f[i-1][</a:t>
            </a:r>
            <a:r>
              <a:rPr lang="en-US" altLang="zh-CN" sz="3200" dirty="0" smtClean="0">
                <a:latin typeface="华文新魏" panose="02010800040101010101" pitchFamily="2" charset="-122"/>
                <a:ea typeface="华文新魏" panose="02010800040101010101" pitchFamily="2" charset="-122"/>
              </a:rPr>
              <a:t>j</a:t>
            </a:r>
            <a:r>
              <a:rPr lang="en-US" sz="3200" dirty="0" smtClean="0">
                <a:latin typeface="华文新魏" panose="02010800040101010101" pitchFamily="2" charset="-122"/>
                <a:ea typeface="华文新魏" panose="02010800040101010101" pitchFamily="2" charset="-122"/>
              </a:rPr>
              <a:t>-c[</a:t>
            </a:r>
            <a:r>
              <a:rPr lang="en-US" sz="3200" dirty="0" err="1" smtClean="0">
                <a:latin typeface="华文新魏" panose="02010800040101010101" pitchFamily="2" charset="-122"/>
                <a:ea typeface="华文新魏" panose="02010800040101010101" pitchFamily="2" charset="-122"/>
              </a:rPr>
              <a:t>i</a:t>
            </a:r>
            <a:r>
              <a:rPr lang="en-US" sz="3200" dirty="0" smtClean="0">
                <a:latin typeface="华文新魏" panose="02010800040101010101" pitchFamily="2" charset="-122"/>
                <a:ea typeface="华文新魏" panose="02010800040101010101" pitchFamily="2" charset="-122"/>
              </a:rPr>
              <a:t>]]+w[</a:t>
            </a:r>
            <a:r>
              <a:rPr lang="en-US" sz="3200" dirty="0" err="1" smtClean="0">
                <a:latin typeface="华文新魏" panose="02010800040101010101" pitchFamily="2" charset="-122"/>
                <a:ea typeface="华文新魏" panose="02010800040101010101" pitchFamily="2" charset="-122"/>
              </a:rPr>
              <a:t>i</a:t>
            </a:r>
            <a:r>
              <a:rPr lang="en-US" sz="3200" dirty="0" smtClean="0">
                <a:latin typeface="华文新魏" panose="02010800040101010101" pitchFamily="2" charset="-122"/>
                <a:ea typeface="华文新魏" panose="02010800040101010101" pitchFamily="2" charset="-122"/>
              </a:rPr>
              <a:t>]}</a:t>
            </a:r>
            <a:endParaRPr lang="zh-CN" altLang="en-US" sz="3200" dirty="0" smtClean="0">
              <a:latin typeface="华文新魏" panose="02010800040101010101" pitchFamily="2" charset="-122"/>
              <a:ea typeface="华文新魏" panose="02010800040101010101" pitchFamily="2" charset="-122"/>
            </a:endParaRPr>
          </a:p>
        </p:txBody>
      </p:sp>
      <p:sp>
        <p:nvSpPr>
          <p:cNvPr id="21" name="爆炸形 1 20"/>
          <p:cNvSpPr/>
          <p:nvPr/>
        </p:nvSpPr>
        <p:spPr bwMode="auto">
          <a:xfrm>
            <a:off x="5857884" y="428604"/>
            <a:ext cx="2571768" cy="1285884"/>
          </a:xfrm>
          <a:prstGeom prst="irregularSeal1">
            <a:avLst/>
          </a:prstGeom>
          <a:noFill/>
          <a:ln w="28575">
            <a:solidFill>
              <a:schemeClr val="tx2">
                <a:lumMod val="60000"/>
                <a:lumOff val="40000"/>
              </a:schemeClr>
            </a:solidFill>
            <a:round/>
          </a:ln>
          <a:effectLst/>
        </p:spPr>
        <p:txBody>
          <a:bodyPr wrap="none" rtlCol="0" anchor="ctr"/>
          <a:lstStyle/>
          <a:p>
            <a:pPr algn="ctr"/>
            <a:r>
              <a:rPr lang="zh-CN" altLang="en-US" sz="2000" dirty="0" smtClean="0">
                <a:latin typeface="Arial" panose="020B0604020202020204" pitchFamily="34" charset="0"/>
                <a:ea typeface="宋体" panose="02010600030101010101" pitchFamily="2" charset="-122"/>
              </a:rPr>
              <a:t>例子</a:t>
            </a:r>
            <a:endParaRPr lang="zh-CN" altLang="en-US" sz="2000" dirty="0" smtClean="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latin typeface="+mj-lt"/>
              </a:rPr>
              <a:t>(</a:t>
            </a:r>
            <a:r>
              <a:rPr lang="zh-CN" altLang="en-US" dirty="0" smtClean="0">
                <a:latin typeface="+mj-lt"/>
              </a:rPr>
              <a:t>就地滚动</a:t>
            </a:r>
            <a:r>
              <a:rPr lang="en-US" altLang="zh-CN" dirty="0" smtClean="0">
                <a:latin typeface="+mj-lt"/>
              </a:rPr>
              <a:t>)</a:t>
            </a:r>
            <a:endParaRPr lang="en-US" altLang="zh-CN" dirty="0" smtClean="0">
              <a:latin typeface="+mj-lt"/>
            </a:endParaRPr>
          </a:p>
          <a:p>
            <a:r>
              <a:rPr lang="pt-BR" sz="3200" b="1" dirty="0" smtClean="0">
                <a:latin typeface="+mj-lt"/>
              </a:rPr>
              <a:t>for ( i = 1 ; i &lt;= </a:t>
            </a:r>
            <a:r>
              <a:rPr lang="en-US" altLang="zh-CN" sz="3200" b="1" dirty="0" smtClean="0">
                <a:latin typeface="+mj-lt"/>
              </a:rPr>
              <a:t>n</a:t>
            </a:r>
            <a:r>
              <a:rPr lang="pt-BR" sz="3200" b="1" dirty="0" smtClean="0">
                <a:latin typeface="+mj-lt"/>
              </a:rPr>
              <a:t>; i++ )</a:t>
            </a:r>
            <a:endParaRPr lang="pt-BR" sz="3200" b="1" dirty="0" smtClean="0">
              <a:latin typeface="+mj-lt"/>
            </a:endParaRPr>
          </a:p>
          <a:p>
            <a:r>
              <a:rPr lang="pt-BR" sz="3200" b="1" dirty="0" smtClean="0">
                <a:latin typeface="+mj-lt"/>
              </a:rPr>
              <a:t>for (j=</a:t>
            </a:r>
            <a:r>
              <a:rPr lang="en-US" sz="3200" b="1" dirty="0" smtClean="0">
                <a:latin typeface="+mj-lt"/>
              </a:rPr>
              <a:t>m</a:t>
            </a:r>
            <a:r>
              <a:rPr lang="pt-BR" sz="3200" b="1" dirty="0" smtClean="0">
                <a:latin typeface="+mj-lt"/>
              </a:rPr>
              <a:t>; j&gt;=</a:t>
            </a:r>
            <a:r>
              <a:rPr lang="en-US" sz="3200" b="1" dirty="0" smtClean="0">
                <a:latin typeface="+mj-lt"/>
              </a:rPr>
              <a:t>c</a:t>
            </a:r>
            <a:r>
              <a:rPr lang="en-US" altLang="zh-CN" sz="3200" b="1" dirty="0" smtClean="0">
                <a:latin typeface="+mj-lt"/>
              </a:rPr>
              <a:t>[</a:t>
            </a:r>
            <a:r>
              <a:rPr lang="en-US" altLang="zh-CN" sz="3200" b="1" dirty="0" err="1" smtClean="0">
                <a:latin typeface="+mj-lt"/>
              </a:rPr>
              <a:t>i</a:t>
            </a:r>
            <a:r>
              <a:rPr lang="en-US" altLang="zh-CN" sz="3200" b="1" dirty="0" smtClean="0">
                <a:latin typeface="+mj-lt"/>
              </a:rPr>
              <a:t>]</a:t>
            </a:r>
            <a:r>
              <a:rPr lang="pt-BR" sz="3200" b="1" dirty="0" smtClean="0">
                <a:latin typeface="+mj-lt"/>
              </a:rPr>
              <a:t>; j--)</a:t>
            </a:r>
            <a:endParaRPr lang="pt-BR" sz="3200" b="1" dirty="0" smtClean="0">
              <a:latin typeface="+mj-lt"/>
            </a:endParaRPr>
          </a:p>
          <a:p>
            <a:r>
              <a:rPr lang="pt-BR" sz="3200" b="1" dirty="0" smtClean="0">
                <a:latin typeface="+mj-lt"/>
              </a:rPr>
              <a:t>      if (f[j-c[i]] + w[i] &gt; f[j])</a:t>
            </a:r>
            <a:endParaRPr lang="pt-BR" sz="3200" b="1" dirty="0" smtClean="0">
              <a:latin typeface="+mj-lt"/>
            </a:endParaRPr>
          </a:p>
          <a:p>
            <a:r>
              <a:rPr lang="pt-BR" sz="3200" b="1" dirty="0" smtClean="0">
                <a:latin typeface="+mj-lt"/>
              </a:rPr>
              <a:t>            f[j] = f[j-c[i]] + w[i];</a:t>
            </a:r>
            <a:endParaRPr lang="pt-BR" sz="3200" b="1" dirty="0" smtClean="0">
              <a:latin typeface="+mj-lt"/>
            </a:endParaRPr>
          </a:p>
          <a:p>
            <a:r>
              <a:rPr lang="pt-BR" dirty="0" smtClean="0">
                <a:latin typeface="+mj-lt"/>
              </a:rPr>
              <a:t>   </a:t>
            </a:r>
            <a:endParaRPr lang="pt-BR" dirty="0" smtClean="0">
              <a:latin typeface="+mj-lt"/>
            </a:endParaRPr>
          </a:p>
          <a:p>
            <a:endParaRPr lang="pt-BR" dirty="0" smtClean="0">
              <a:latin typeface="+mj-lt"/>
            </a:endParaRPr>
          </a:p>
        </p:txBody>
      </p:sp>
      <p:sp>
        <p:nvSpPr>
          <p:cNvPr id="4" name="标题 1"/>
          <p:cNvSpPr>
            <a:spLocks noGrp="1"/>
          </p:cNvSpPr>
          <p:nvPr>
            <p:ph type="title"/>
          </p:nvPr>
        </p:nvSpPr>
        <p:spPr/>
        <p:txBody>
          <a:bodyPr/>
          <a:lstStyle/>
          <a:p>
            <a:r>
              <a:rPr lang="zh-CN" altLang="en-US" dirty="0" smtClean="0"/>
              <a:t>例</a:t>
            </a:r>
            <a:r>
              <a:rPr lang="en-US" altLang="zh-CN" dirty="0" smtClean="0"/>
              <a:t>2:01</a:t>
            </a:r>
            <a:r>
              <a:rPr lang="zh-CN" altLang="en-US" dirty="0" smtClean="0"/>
              <a:t>背包</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a:t>
            </a:r>
            <a:r>
              <a:rPr lang="en-US" altLang="zh-CN" dirty="0" smtClean="0"/>
              <a:t>2.1</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pPr>
              <a:defRPr/>
            </a:pPr>
            <a:r>
              <a:rPr lang="en-US" altLang="zh-CN" dirty="0">
                <a:latin typeface="Arial" panose="020B0604020202020204" pitchFamily="34" charset="0"/>
              </a:rPr>
              <a:t>N&lt;= 20, V &lt;= 10^9</a:t>
            </a:r>
            <a:endParaRPr lang="zh-CN" altLang="en-US"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a:t>
            </a:r>
            <a:r>
              <a:rPr lang="en-US" altLang="zh-CN" dirty="0" smtClean="0"/>
              <a:t>2.1</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pPr>
              <a:defRPr/>
            </a:pPr>
            <a:r>
              <a:rPr lang="en-US" altLang="zh-CN" dirty="0">
                <a:latin typeface="Arial" panose="020B0604020202020204" pitchFamily="34" charset="0"/>
              </a:rPr>
              <a:t>N&lt;= </a:t>
            </a:r>
            <a:r>
              <a:rPr lang="en-US" altLang="zh-CN" dirty="0" smtClean="0">
                <a:latin typeface="Arial" panose="020B0604020202020204" pitchFamily="34" charset="0"/>
              </a:rPr>
              <a:t>40, </a:t>
            </a:r>
            <a:r>
              <a:rPr lang="en-US" altLang="zh-CN" dirty="0">
                <a:latin typeface="Arial" panose="020B0604020202020204" pitchFamily="34" charset="0"/>
              </a:rPr>
              <a:t>V &lt;= 10^9</a:t>
            </a:r>
            <a:endParaRPr lang="zh-CN" altLang="en-US"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a:t>
            </a:r>
            <a:r>
              <a:rPr lang="en-US" altLang="zh-CN" dirty="0" smtClean="0"/>
              <a:t>2.1</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pPr>
              <a:defRPr/>
            </a:pPr>
            <a:r>
              <a:rPr lang="en-US" altLang="zh-CN" dirty="0">
                <a:latin typeface="Arial" panose="020B0604020202020204" pitchFamily="34" charset="0"/>
              </a:rPr>
              <a:t>N&lt;= </a:t>
            </a:r>
            <a:r>
              <a:rPr lang="en-US" altLang="zh-CN" dirty="0" smtClean="0">
                <a:latin typeface="Arial" panose="020B0604020202020204" pitchFamily="34" charset="0"/>
              </a:rPr>
              <a:t>100, </a:t>
            </a:r>
            <a:r>
              <a:rPr lang="en-US" altLang="zh-CN" dirty="0">
                <a:latin typeface="Arial" panose="020B0604020202020204" pitchFamily="34" charset="0"/>
              </a:rPr>
              <a:t>V &lt;= 10^9</a:t>
            </a:r>
            <a:endParaRPr lang="zh-CN" altLang="en-US"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8520" y="-171400"/>
            <a:ext cx="6048672" cy="72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a:t>
            </a:r>
            <a:r>
              <a:rPr lang="en-US" altLang="zh-CN" dirty="0" smtClean="0"/>
              <a:t>2.2</a:t>
            </a:r>
            <a:endParaRPr lang="zh-CN" altLang="en-US" dirty="0"/>
          </a:p>
        </p:txBody>
      </p:sp>
      <p:sp>
        <p:nvSpPr>
          <p:cNvPr id="3" name="内容占位符 2"/>
          <p:cNvSpPr>
            <a:spLocks noGrp="1"/>
          </p:cNvSpPr>
          <p:nvPr>
            <p:ph idx="1"/>
          </p:nvPr>
        </p:nvSpPr>
        <p:spPr/>
        <p:txBody>
          <a:bodyPr/>
          <a:lstStyle/>
          <a:p>
            <a:r>
              <a:rPr lang="zh-CN" altLang="en-US" dirty="0">
                <a:latin typeface="Arial" panose="020B0604020202020204" pitchFamily="34" charset="0"/>
              </a:rPr>
              <a:t>多米诺骨牌有上下</a:t>
            </a:r>
            <a:r>
              <a:rPr lang="en-US" altLang="zh-CN" dirty="0">
                <a:latin typeface="Arial" panose="020B0604020202020204" pitchFamily="34" charset="0"/>
              </a:rPr>
              <a:t>2</a:t>
            </a:r>
            <a:r>
              <a:rPr lang="zh-CN" altLang="en-US" dirty="0">
                <a:latin typeface="Arial" panose="020B0604020202020204" pitchFamily="34" charset="0"/>
              </a:rPr>
              <a:t>个方块组成，每个方块中有</a:t>
            </a:r>
            <a:r>
              <a:rPr lang="en-US" altLang="zh-CN" dirty="0">
                <a:latin typeface="Arial" panose="020B0604020202020204" pitchFamily="34" charset="0"/>
              </a:rPr>
              <a:t>1~6</a:t>
            </a:r>
            <a:r>
              <a:rPr lang="zh-CN" altLang="en-US" dirty="0">
                <a:latin typeface="Arial" panose="020B0604020202020204" pitchFamily="34" charset="0"/>
              </a:rPr>
              <a:t>个点。现有排成行</a:t>
            </a:r>
            <a:r>
              <a:rPr lang="zh-CN" altLang="en-US" dirty="0" smtClean="0">
                <a:latin typeface="Arial" panose="020B0604020202020204" pitchFamily="34" charset="0"/>
              </a:rPr>
              <a:t>的上</a:t>
            </a:r>
            <a:r>
              <a:rPr lang="zh-CN" altLang="en-US" dirty="0">
                <a:latin typeface="Arial" panose="020B0604020202020204" pitchFamily="34" charset="0"/>
              </a:rPr>
              <a:t>方块中点数之和记为</a:t>
            </a:r>
            <a:r>
              <a:rPr lang="en-US" altLang="zh-CN" dirty="0">
                <a:latin typeface="Arial" panose="020B0604020202020204" pitchFamily="34" charset="0"/>
              </a:rPr>
              <a:t>S1</a:t>
            </a:r>
            <a:r>
              <a:rPr lang="zh-CN" altLang="en-US" dirty="0">
                <a:latin typeface="Arial" panose="020B0604020202020204" pitchFamily="34" charset="0"/>
              </a:rPr>
              <a:t>，下方块中点数之和记为</a:t>
            </a:r>
            <a:r>
              <a:rPr lang="en-US" altLang="zh-CN" dirty="0">
                <a:latin typeface="Arial" panose="020B0604020202020204" pitchFamily="34" charset="0"/>
              </a:rPr>
              <a:t>S2</a:t>
            </a:r>
            <a:r>
              <a:rPr lang="zh-CN" altLang="en-US" dirty="0">
                <a:latin typeface="Arial" panose="020B0604020202020204" pitchFamily="34" charset="0"/>
              </a:rPr>
              <a:t>，它们的差为</a:t>
            </a:r>
            <a:r>
              <a:rPr lang="en-US" altLang="zh-CN" dirty="0">
                <a:latin typeface="Arial" panose="020B0604020202020204" pitchFamily="34" charset="0"/>
              </a:rPr>
              <a:t>|S1-S2|</a:t>
            </a:r>
            <a:r>
              <a:rPr lang="zh-CN" altLang="en-US" dirty="0">
                <a:latin typeface="Arial" panose="020B0604020202020204" pitchFamily="34" charset="0"/>
              </a:rPr>
              <a:t>。例如在图</a:t>
            </a:r>
            <a:r>
              <a:rPr lang="en-US" altLang="zh-CN" dirty="0">
                <a:latin typeface="Arial" panose="020B0604020202020204" pitchFamily="34" charset="0"/>
              </a:rPr>
              <a:t>8-1</a:t>
            </a:r>
            <a:r>
              <a:rPr lang="zh-CN" altLang="en-US" dirty="0">
                <a:latin typeface="Arial" panose="020B0604020202020204" pitchFamily="34" charset="0"/>
              </a:rPr>
              <a:t>中，</a:t>
            </a:r>
            <a:r>
              <a:rPr lang="en-US" altLang="zh-CN" dirty="0">
                <a:latin typeface="Arial" panose="020B0604020202020204" pitchFamily="34" charset="0"/>
              </a:rPr>
              <a:t>S1=6+1+1+1=9</a:t>
            </a:r>
            <a:r>
              <a:rPr lang="zh-CN" altLang="en-US" dirty="0">
                <a:latin typeface="Arial" panose="020B0604020202020204" pitchFamily="34" charset="0"/>
              </a:rPr>
              <a:t>，</a:t>
            </a:r>
            <a:r>
              <a:rPr lang="en-US" altLang="zh-CN" dirty="0">
                <a:latin typeface="Arial" panose="020B0604020202020204" pitchFamily="34" charset="0"/>
              </a:rPr>
              <a:t>S2=1+5+3+2=11</a:t>
            </a:r>
            <a:r>
              <a:rPr lang="zh-CN" altLang="en-US" dirty="0">
                <a:latin typeface="Arial" panose="020B0604020202020204" pitchFamily="34" charset="0"/>
              </a:rPr>
              <a:t>，</a:t>
            </a:r>
            <a:r>
              <a:rPr lang="en-US" altLang="zh-CN" dirty="0">
                <a:latin typeface="Arial" panose="020B0604020202020204" pitchFamily="34" charset="0"/>
              </a:rPr>
              <a:t>|S1-S2|=2</a:t>
            </a:r>
            <a:r>
              <a:rPr lang="zh-CN" altLang="en-US" dirty="0">
                <a:latin typeface="Arial" panose="020B0604020202020204" pitchFamily="34" charset="0"/>
              </a:rPr>
              <a:t>。每个多米诺骨牌可以旋转</a:t>
            </a:r>
            <a:r>
              <a:rPr lang="en-US" altLang="zh-CN" dirty="0">
                <a:latin typeface="Arial" panose="020B0604020202020204" pitchFamily="34" charset="0"/>
              </a:rPr>
              <a:t>180°</a:t>
            </a:r>
            <a:r>
              <a:rPr lang="zh-CN" altLang="en-US" dirty="0">
                <a:latin typeface="Arial" panose="020B0604020202020204" pitchFamily="34" charset="0"/>
              </a:rPr>
              <a:t>，使得上下两个方块互换位置。 编程用最少的旋转次数使多米诺骨牌上下</a:t>
            </a:r>
            <a:r>
              <a:rPr lang="en-US" altLang="zh-CN" dirty="0">
                <a:latin typeface="Arial" panose="020B0604020202020204" pitchFamily="34" charset="0"/>
              </a:rPr>
              <a:t>2</a:t>
            </a:r>
            <a:r>
              <a:rPr lang="zh-CN" altLang="en-US" dirty="0">
                <a:latin typeface="Arial" panose="020B0604020202020204" pitchFamily="34" charset="0"/>
              </a:rPr>
              <a:t>行点数之差达到最小</a:t>
            </a:r>
            <a:r>
              <a:rPr lang="zh-CN" altLang="en-US" dirty="0" smtClean="0">
                <a:latin typeface="Arial" panose="020B0604020202020204" pitchFamily="34" charset="0"/>
              </a:rPr>
              <a:t>。对于</a:t>
            </a:r>
            <a:r>
              <a:rPr lang="zh-CN" altLang="en-US" dirty="0">
                <a:latin typeface="Arial" panose="020B0604020202020204" pitchFamily="34" charset="0"/>
              </a:rPr>
              <a:t>图中的例子，只要将最后一个多米诺骨牌旋转</a:t>
            </a:r>
            <a:r>
              <a:rPr lang="en-US" altLang="zh-CN" dirty="0">
                <a:latin typeface="Arial" panose="020B0604020202020204" pitchFamily="34" charset="0"/>
              </a:rPr>
              <a:t>180°</a:t>
            </a:r>
            <a:r>
              <a:rPr lang="zh-CN" altLang="en-US" dirty="0">
                <a:latin typeface="Arial" panose="020B0604020202020204" pitchFamily="34" charset="0"/>
              </a:rPr>
              <a:t>，可使上下</a:t>
            </a:r>
            <a:r>
              <a:rPr lang="en-US" altLang="zh-CN" dirty="0">
                <a:latin typeface="Arial" panose="020B0604020202020204" pitchFamily="34" charset="0"/>
              </a:rPr>
              <a:t>2</a:t>
            </a:r>
            <a:r>
              <a:rPr lang="zh-CN" altLang="en-US" dirty="0">
                <a:latin typeface="Arial" panose="020B0604020202020204" pitchFamily="34" charset="0"/>
              </a:rPr>
              <a:t>行点数之差为</a:t>
            </a:r>
            <a:r>
              <a:rPr lang="en-US" altLang="zh-CN" dirty="0">
                <a:latin typeface="Arial" panose="020B0604020202020204" pitchFamily="34" charset="0"/>
              </a:rPr>
              <a:t>0</a:t>
            </a:r>
            <a:r>
              <a:rPr lang="zh-CN" altLang="en-US" dirty="0">
                <a:latin typeface="Arial" panose="020B0604020202020204" pitchFamily="34" charset="0"/>
              </a:rPr>
              <a:t>。</a:t>
            </a:r>
            <a:endParaRPr lang="zh-CN" altLang="en-US" dirty="0">
              <a:latin typeface="Arial" panose="020B0604020202020204" pitchFamily="34" charset="0"/>
            </a:endParaRPr>
          </a:p>
          <a:p>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5696" y="5301208"/>
            <a:ext cx="4104456" cy="14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8229600" cy="1143000"/>
          </a:xfrm>
        </p:spPr>
        <p:txBody>
          <a:bodyPr/>
          <a:lstStyle/>
          <a:p>
            <a:r>
              <a:rPr lang="zh-CN" altLang="en-US" dirty="0" smtClean="0"/>
              <a:t>例</a:t>
            </a:r>
            <a:r>
              <a:rPr lang="en-US" altLang="zh-CN" dirty="0" smtClean="0"/>
              <a:t>3</a:t>
            </a:r>
            <a:r>
              <a:rPr lang="zh-CN" altLang="en-US" dirty="0" smtClean="0"/>
              <a:t>：完全背包</a:t>
            </a:r>
            <a:endParaRPr lang="zh-CN" altLang="en-US" dirty="0"/>
          </a:p>
        </p:txBody>
      </p:sp>
      <p:sp>
        <p:nvSpPr>
          <p:cNvPr id="3" name="内容占位符 2"/>
          <p:cNvSpPr>
            <a:spLocks noGrp="1"/>
          </p:cNvSpPr>
          <p:nvPr>
            <p:ph idx="1"/>
          </p:nvPr>
        </p:nvSpPr>
        <p:spPr>
          <a:xfrm>
            <a:off x="500034" y="1357298"/>
            <a:ext cx="8229600" cy="4214842"/>
          </a:xfrm>
        </p:spPr>
        <p:txBody>
          <a:bodyPr>
            <a:normAutofit lnSpcReduction="10000"/>
          </a:bodyPr>
          <a:lstStyle/>
          <a:p>
            <a:r>
              <a:rPr lang="zh-CN" altLang="en-US" dirty="0" smtClean="0">
                <a:latin typeface="Arial" panose="020B0604020202020204" pitchFamily="34" charset="0"/>
              </a:rPr>
              <a:t>有 </a:t>
            </a:r>
            <a:r>
              <a:rPr lang="en-US" altLang="zh-CN" dirty="0" smtClean="0">
                <a:latin typeface="Arial" panose="020B0604020202020204" pitchFamily="34" charset="0"/>
              </a:rPr>
              <a:t>N </a:t>
            </a:r>
            <a:r>
              <a:rPr lang="zh-CN" altLang="en-US" dirty="0" smtClean="0">
                <a:latin typeface="Arial" panose="020B0604020202020204" pitchFamily="34" charset="0"/>
              </a:rPr>
              <a:t>种物品和一个容量为 </a:t>
            </a:r>
            <a:r>
              <a:rPr lang="en-US" altLang="zh-CN" dirty="0" smtClean="0">
                <a:latin typeface="Arial" panose="020B0604020202020204" pitchFamily="34" charset="0"/>
              </a:rPr>
              <a:t>V </a:t>
            </a:r>
            <a:r>
              <a:rPr lang="zh-CN" altLang="en-US" dirty="0" smtClean="0">
                <a:latin typeface="Arial" panose="020B0604020202020204" pitchFamily="34" charset="0"/>
              </a:rPr>
              <a:t>的背包，每种物品都有无限件可用。放入第 </a:t>
            </a:r>
            <a:r>
              <a:rPr lang="en-US" altLang="zh-CN" dirty="0" err="1" smtClean="0">
                <a:latin typeface="Arial" panose="020B0604020202020204" pitchFamily="34" charset="0"/>
              </a:rPr>
              <a:t>i</a:t>
            </a:r>
            <a:r>
              <a:rPr lang="en-US" altLang="zh-CN" dirty="0" smtClean="0">
                <a:latin typeface="Arial" panose="020B0604020202020204" pitchFamily="34" charset="0"/>
              </a:rPr>
              <a:t> </a:t>
            </a:r>
            <a:r>
              <a:rPr lang="zh-CN" altLang="en-US" dirty="0" smtClean="0">
                <a:latin typeface="Arial" panose="020B0604020202020204" pitchFamily="34" charset="0"/>
              </a:rPr>
              <a:t>种物品的费用是 </a:t>
            </a:r>
            <a:r>
              <a:rPr lang="en-US" altLang="zh-CN" dirty="0" err="1" smtClean="0">
                <a:latin typeface="Arial" panose="020B0604020202020204" pitchFamily="34" charset="0"/>
              </a:rPr>
              <a:t>Ci</a:t>
            </a:r>
            <a:r>
              <a:rPr lang="en-US" altLang="zh-CN" dirty="0" smtClean="0">
                <a:latin typeface="Arial" panose="020B0604020202020204" pitchFamily="34" charset="0"/>
              </a:rPr>
              <a:t> </a:t>
            </a:r>
            <a:r>
              <a:rPr lang="zh-CN" altLang="en-US" dirty="0" smtClean="0">
                <a:latin typeface="Arial" panose="020B0604020202020204" pitchFamily="34" charset="0"/>
              </a:rPr>
              <a:t>，价值是 </a:t>
            </a:r>
            <a:r>
              <a:rPr lang="en-US" altLang="zh-CN" dirty="0" err="1" smtClean="0">
                <a:latin typeface="Arial" panose="020B0604020202020204" pitchFamily="34" charset="0"/>
              </a:rPr>
              <a:t>Wi</a:t>
            </a:r>
            <a:r>
              <a:rPr lang="en-US" altLang="zh-CN" dirty="0" smtClean="0">
                <a:latin typeface="Arial" panose="020B0604020202020204" pitchFamily="34" charset="0"/>
              </a:rPr>
              <a:t> </a:t>
            </a:r>
            <a:r>
              <a:rPr lang="zh-CN" altLang="en-US" dirty="0" smtClean="0">
                <a:latin typeface="Arial" panose="020B0604020202020204" pitchFamily="34" charset="0"/>
              </a:rPr>
              <a:t>。求解：将哪些物品装入背包，可使这些物品的耗费的费用总和不超过背包容量，且价值总和最大。</a:t>
            </a:r>
            <a:endParaRPr lang="en-US" altLang="zh-CN" dirty="0" smtClean="0">
              <a:latin typeface="Arial" panose="020B0604020202020204" pitchFamily="34" charset="0"/>
            </a:endParaRPr>
          </a:p>
          <a:p>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第一步：确定状态</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 j ] </a:t>
            </a:r>
            <a:r>
              <a:rPr lang="zh-CN" altLang="en-US" dirty="0" smtClean="0">
                <a:latin typeface="Arial" panose="020B0604020202020204" pitchFamily="34" charset="0"/>
              </a:rPr>
              <a:t>依然表示前 </a:t>
            </a:r>
            <a:r>
              <a:rPr lang="en-US" altLang="zh-CN" dirty="0" err="1" smtClean="0">
                <a:latin typeface="Arial" panose="020B0604020202020204" pitchFamily="34" charset="0"/>
              </a:rPr>
              <a:t>i</a:t>
            </a:r>
            <a:r>
              <a:rPr lang="en-US" altLang="zh-CN" dirty="0" smtClean="0">
                <a:latin typeface="Arial" panose="020B0604020202020204" pitchFamily="34" charset="0"/>
              </a:rPr>
              <a:t> </a:t>
            </a:r>
            <a:r>
              <a:rPr lang="zh-CN" altLang="en-US" dirty="0" smtClean="0">
                <a:latin typeface="Arial" panose="020B0604020202020204" pitchFamily="34" charset="0"/>
              </a:rPr>
              <a:t>种物品恰放入一个容量为 </a:t>
            </a:r>
            <a:r>
              <a:rPr lang="en-US" altLang="zh-CN" dirty="0" smtClean="0">
                <a:latin typeface="Arial" panose="020B0604020202020204" pitchFamily="34" charset="0"/>
              </a:rPr>
              <a:t>v</a:t>
            </a:r>
            <a:r>
              <a:rPr lang="zh-CN" altLang="en-US" dirty="0" smtClean="0">
                <a:latin typeface="Arial" panose="020B0604020202020204" pitchFamily="34" charset="0"/>
              </a:rPr>
              <a:t>的背包的最大权值。</a:t>
            </a:r>
            <a:endParaRPr lang="en-US" altLang="zh-CN" dirty="0" smtClean="0">
              <a:latin typeface="Arial" panose="020B0604020202020204" pitchFamily="34" charset="0"/>
            </a:endParaRPr>
          </a:p>
          <a:p>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第二步：确定状态转移方程</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en-US" altLang="zh-CN" dirty="0" smtClean="0">
                <a:latin typeface="Arial" panose="020B0604020202020204" pitchFamily="34" charset="0"/>
              </a:rPr>
              <a:t>f [</a:t>
            </a:r>
            <a:r>
              <a:rPr lang="en-US" altLang="zh-CN" dirty="0" err="1" smtClean="0">
                <a:latin typeface="Arial" panose="020B0604020202020204" pitchFamily="34" charset="0"/>
              </a:rPr>
              <a:t>i,j</a:t>
            </a:r>
            <a:r>
              <a:rPr lang="en-US" altLang="zh-CN" dirty="0" smtClean="0">
                <a:latin typeface="Arial" panose="020B0604020202020204" pitchFamily="34" charset="0"/>
              </a:rPr>
              <a:t>] = max</a:t>
            </a:r>
            <a:r>
              <a:rPr lang="zh-CN" altLang="en-US" dirty="0" smtClean="0">
                <a:latin typeface="Arial" panose="020B0604020202020204" pitchFamily="34" charset="0"/>
              </a:rPr>
              <a:t>（</a:t>
            </a:r>
            <a:r>
              <a:rPr lang="en-US" altLang="zh-CN" dirty="0" smtClean="0">
                <a:latin typeface="Arial" panose="020B0604020202020204" pitchFamily="34" charset="0"/>
              </a:rPr>
              <a:t>f [</a:t>
            </a:r>
            <a:r>
              <a:rPr lang="en-US" altLang="zh-CN" dirty="0" err="1" smtClean="0">
                <a:latin typeface="Arial" panose="020B0604020202020204" pitchFamily="34" charset="0"/>
              </a:rPr>
              <a:t>i</a:t>
            </a:r>
            <a:r>
              <a:rPr lang="en-US" altLang="zh-CN" dirty="0" smtClean="0">
                <a:latin typeface="Arial" panose="020B0604020202020204" pitchFamily="34" charset="0"/>
              </a:rPr>
              <a:t> -1,j-k*c[</a:t>
            </a:r>
            <a:r>
              <a:rPr lang="en-US" altLang="zh-CN" dirty="0" err="1" smtClean="0">
                <a:latin typeface="Arial" panose="020B0604020202020204" pitchFamily="34" charset="0"/>
              </a:rPr>
              <a:t>i</a:t>
            </a:r>
            <a:r>
              <a:rPr lang="en-US" altLang="zh-CN" dirty="0" smtClean="0">
                <a:latin typeface="Arial" panose="020B0604020202020204" pitchFamily="34" charset="0"/>
              </a:rPr>
              <a:t>] ] + k * w[</a:t>
            </a:r>
            <a:r>
              <a:rPr lang="en-US" altLang="zh-CN" dirty="0" err="1" smtClean="0">
                <a:latin typeface="Arial" panose="020B0604020202020204" pitchFamily="34" charset="0"/>
              </a:rPr>
              <a:t>i</a:t>
            </a:r>
            <a:r>
              <a:rPr lang="en-US" altLang="zh-CN" dirty="0" smtClean="0">
                <a:latin typeface="Arial" panose="020B0604020202020204" pitchFamily="34" charset="0"/>
              </a:rPr>
              <a:t>])</a:t>
            </a:r>
            <a:endParaRPr lang="en-US" altLang="zh-CN" dirty="0" smtClean="0">
              <a:latin typeface="Arial" panose="020B0604020202020204" pitchFamily="34" charset="0"/>
            </a:endParaRPr>
          </a:p>
          <a:p>
            <a:pPr>
              <a:buNone/>
              <a:defRPr/>
            </a:pPr>
            <a:r>
              <a:rPr lang="en-US" altLang="zh-CN" dirty="0" smtClean="0">
                <a:latin typeface="Arial" panose="020B0604020202020204" pitchFamily="34" charset="0"/>
              </a:rPr>
              <a:t>			 (0 &lt;= k*c[</a:t>
            </a:r>
            <a:r>
              <a:rPr lang="en-US" altLang="zh-CN" dirty="0" err="1" smtClean="0">
                <a:latin typeface="Arial" panose="020B0604020202020204" pitchFamily="34" charset="0"/>
              </a:rPr>
              <a:t>i</a:t>
            </a:r>
            <a:r>
              <a:rPr lang="en-US" altLang="zh-CN" dirty="0" smtClean="0">
                <a:latin typeface="Arial" panose="020B0604020202020204" pitchFamily="34" charset="0"/>
              </a:rPr>
              <a:t>] &lt;= j)</a:t>
            </a:r>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endParaRPr lang="zh-CN" altLang="en-US" dirty="0"/>
          </a:p>
        </p:txBody>
      </p:sp>
      <p:sp>
        <p:nvSpPr>
          <p:cNvPr id="4" name="横卷形 3"/>
          <p:cNvSpPr/>
          <p:nvPr/>
        </p:nvSpPr>
        <p:spPr bwMode="auto">
          <a:xfrm>
            <a:off x="142844" y="5572140"/>
            <a:ext cx="8572560" cy="1033272"/>
          </a:xfrm>
          <a:prstGeom prst="horizontalScroll">
            <a:avLst/>
          </a:prstGeom>
          <a:noFill/>
          <a:ln w="28575">
            <a:solidFill>
              <a:schemeClr val="tx2">
                <a:lumMod val="60000"/>
                <a:lumOff val="40000"/>
              </a:schemeClr>
            </a:solidFill>
            <a:round/>
          </a:ln>
          <a:effectLst/>
        </p:spPr>
        <p:txBody>
          <a:bodyPr wrap="none" rtlCol="0" anchor="ctr"/>
          <a:lstStyle/>
          <a:p>
            <a:pPr algn="ctr"/>
            <a:r>
              <a:rPr lang="zh-CN" altLang="en-US" sz="2000" b="1" dirty="0" smtClean="0">
                <a:latin typeface="华文新魏" panose="02010800040101010101" pitchFamily="2" charset="-122"/>
                <a:ea typeface="华文新魏" panose="02010800040101010101" pitchFamily="2" charset="-122"/>
              </a:rPr>
              <a:t>时间复杂度</a:t>
            </a:r>
            <a:r>
              <a:rPr lang="en-US" altLang="en-US" sz="2000" b="1" dirty="0" smtClean="0">
                <a:latin typeface="华文新魏" panose="02010800040101010101" pitchFamily="2" charset="-122"/>
                <a:ea typeface="华文新魏" panose="02010800040101010101" pitchFamily="2" charset="-122"/>
              </a:rPr>
              <a:t>O(V*Σ(V/c[</a:t>
            </a:r>
            <a:r>
              <a:rPr lang="en-US" altLang="en-US" sz="2000" b="1" dirty="0" err="1" smtClean="0">
                <a:latin typeface="华文新魏" panose="02010800040101010101" pitchFamily="2" charset="-122"/>
                <a:ea typeface="华文新魏" panose="02010800040101010101" pitchFamily="2" charset="-122"/>
              </a:rPr>
              <a:t>i</a:t>
            </a:r>
            <a:r>
              <a:rPr lang="en-US" altLang="en-US" sz="2000" b="1" dirty="0" smtClean="0">
                <a:latin typeface="华文新魏" panose="02010800040101010101" pitchFamily="2" charset="-122"/>
                <a:ea typeface="华文新魏" panose="02010800040101010101" pitchFamily="2" charset="-122"/>
              </a:rPr>
              <a:t>]))</a:t>
            </a:r>
            <a:r>
              <a:rPr lang="zh-CN" altLang="en-US" sz="2000" b="1" dirty="0" smtClean="0">
                <a:latin typeface="华文新魏" panose="02010800040101010101" pitchFamily="2" charset="-122"/>
                <a:ea typeface="华文新魏" panose="02010800040101010101" pitchFamily="2" charset="-122"/>
              </a:rPr>
              <a:t>，这样子的话</a:t>
            </a:r>
            <a:endParaRPr lang="en-US" altLang="zh-CN" sz="2000" b="1" dirty="0" smtClean="0">
              <a:latin typeface="华文新魏" panose="02010800040101010101" pitchFamily="2" charset="-122"/>
              <a:ea typeface="华文新魏" panose="02010800040101010101" pitchFamily="2" charset="-122"/>
            </a:endParaRPr>
          </a:p>
          <a:p>
            <a:pPr algn="ctr"/>
            <a:r>
              <a:rPr lang="zh-CN" altLang="en-US" sz="2000" b="1" dirty="0" smtClean="0">
                <a:latin typeface="华文新魏" panose="02010800040101010101" pitchFamily="2" charset="-122"/>
                <a:ea typeface="华文新魏" panose="02010800040101010101" pitchFamily="2" charset="-122"/>
              </a:rPr>
              <a:t>绝大部分题都是过不去的，该怎么办呢？</a:t>
            </a:r>
            <a:endParaRPr lang="zh-CN" altLang="en-US" sz="2000" dirty="0" smtClean="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935480"/>
            <a:ext cx="8229600" cy="3279470"/>
          </a:xfrm>
        </p:spPr>
        <p:txBody>
          <a:bodyPr>
            <a:normAutofit fontScale="92500" lnSpcReduction="10000"/>
          </a:bodyPr>
          <a:lstStyle/>
          <a:p>
            <a:r>
              <a:rPr lang="zh-CN" altLang="en-US" sz="2800" dirty="0" smtClean="0">
                <a:latin typeface="Arial" panose="020B0604020202020204" pitchFamily="34" charset="0"/>
              </a:rPr>
              <a:t>还记不记得之前讲</a:t>
            </a:r>
            <a:r>
              <a:rPr lang="en-US" altLang="zh-CN" sz="2800" dirty="0" smtClean="0">
                <a:latin typeface="Arial" panose="020B0604020202020204" pitchFamily="34" charset="0"/>
              </a:rPr>
              <a:t>01</a:t>
            </a:r>
            <a:r>
              <a:rPr lang="zh-CN" altLang="en-US" sz="2800" dirty="0" smtClean="0">
                <a:latin typeface="Arial" panose="020B0604020202020204" pitchFamily="34" charset="0"/>
              </a:rPr>
              <a:t>背包的就地滚动的有一段代码：</a:t>
            </a:r>
            <a:endParaRPr lang="en-US" altLang="zh-CN" sz="2800" dirty="0" smtClean="0">
              <a:latin typeface="Arial" panose="020B0604020202020204" pitchFamily="34" charset="0"/>
            </a:endParaRPr>
          </a:p>
          <a:p>
            <a:pPr marL="0"/>
            <a:r>
              <a:rPr lang="en-US" altLang="zh-CN" sz="2000" b="1" dirty="0" smtClean="0"/>
              <a:t> </a:t>
            </a:r>
            <a:r>
              <a:rPr lang="en-US" altLang="zh-CN" sz="3000" b="1" dirty="0">
                <a:latin typeface="华文新魏" panose="02010800040101010101" pitchFamily="2" charset="-122"/>
                <a:ea typeface="华文新魏" panose="02010800040101010101" pitchFamily="2" charset="-122"/>
              </a:rPr>
              <a:t>for(</a:t>
            </a:r>
            <a:r>
              <a:rPr lang="en-US" altLang="zh-CN" sz="3000" b="1" dirty="0" err="1">
                <a:latin typeface="华文新魏" panose="02010800040101010101" pitchFamily="2" charset="-122"/>
                <a:ea typeface="华文新魏" panose="02010800040101010101" pitchFamily="2" charset="-122"/>
              </a:rPr>
              <a:t>i</a:t>
            </a:r>
            <a:r>
              <a:rPr lang="en-US" altLang="zh-CN" sz="3000" b="1" dirty="0">
                <a:latin typeface="华文新魏" panose="02010800040101010101" pitchFamily="2" charset="-122"/>
                <a:ea typeface="华文新魏" panose="02010800040101010101" pitchFamily="2" charset="-122"/>
              </a:rPr>
              <a:t>=1;&lt;=</a:t>
            </a:r>
            <a:r>
              <a:rPr lang="en-US" altLang="zh-CN" sz="3000" b="1" dirty="0" err="1">
                <a:latin typeface="华文新魏" panose="02010800040101010101" pitchFamily="2" charset="-122"/>
                <a:ea typeface="华文新魏" panose="02010800040101010101" pitchFamily="2" charset="-122"/>
              </a:rPr>
              <a:t>n;i</a:t>
            </a:r>
            <a:r>
              <a:rPr lang="en-US" altLang="zh-CN" sz="3000" b="1" dirty="0">
                <a:latin typeface="华文新魏" panose="02010800040101010101" pitchFamily="2" charset="-122"/>
                <a:ea typeface="华文新魏" panose="02010800040101010101" pitchFamily="2" charset="-122"/>
              </a:rPr>
              <a:t>++)</a:t>
            </a:r>
            <a:br>
              <a:rPr lang="en-US" altLang="zh-CN" sz="3000" b="1" dirty="0">
                <a:latin typeface="华文新魏" panose="02010800040101010101" pitchFamily="2" charset="-122"/>
                <a:ea typeface="华文新魏" panose="02010800040101010101" pitchFamily="2" charset="-122"/>
              </a:rPr>
            </a:br>
            <a:r>
              <a:rPr lang="en-US" altLang="zh-CN" sz="3000" b="1" dirty="0">
                <a:latin typeface="华文新魏" panose="02010800040101010101" pitchFamily="2" charset="-122"/>
                <a:ea typeface="华文新魏" panose="02010800040101010101" pitchFamily="2" charset="-122"/>
              </a:rPr>
              <a:t> </a:t>
            </a:r>
            <a:r>
              <a:rPr lang="en-US" altLang="zh-CN" sz="3000" b="1" dirty="0" smtClean="0">
                <a:latin typeface="华文新魏" panose="02010800040101010101" pitchFamily="2" charset="-122"/>
                <a:ea typeface="华文新魏" panose="02010800040101010101" pitchFamily="2" charset="-122"/>
              </a:rPr>
              <a:t>     for(j=c[j</a:t>
            </a:r>
            <a:r>
              <a:rPr lang="en-US" altLang="zh-CN" sz="3000" b="1" dirty="0">
                <a:latin typeface="华文新魏" panose="02010800040101010101" pitchFamily="2" charset="-122"/>
                <a:ea typeface="华文新魏" panose="02010800040101010101" pitchFamily="2" charset="-122"/>
              </a:rPr>
              <a:t>];j&lt;</a:t>
            </a:r>
            <a:r>
              <a:rPr lang="en-US" altLang="zh-CN" sz="3000" b="1" dirty="0" err="1">
                <a:latin typeface="华文新魏" panose="02010800040101010101" pitchFamily="2" charset="-122"/>
                <a:ea typeface="华文新魏" panose="02010800040101010101" pitchFamily="2" charset="-122"/>
              </a:rPr>
              <a:t>v;j</a:t>
            </a:r>
            <a:r>
              <a:rPr lang="en-US" altLang="zh-CN" sz="3000" b="1" dirty="0">
                <a:latin typeface="华文新魏" panose="02010800040101010101" pitchFamily="2" charset="-122"/>
                <a:ea typeface="华文新魏" panose="02010800040101010101" pitchFamily="2" charset="-122"/>
              </a:rPr>
              <a:t>++)</a:t>
            </a:r>
            <a:br>
              <a:rPr lang="en-US" altLang="zh-CN" sz="3000" b="1" dirty="0">
                <a:latin typeface="华文新魏" panose="02010800040101010101" pitchFamily="2" charset="-122"/>
                <a:ea typeface="华文新魏" panose="02010800040101010101" pitchFamily="2" charset="-122"/>
              </a:rPr>
            </a:br>
            <a:r>
              <a:rPr lang="en-US" altLang="zh-CN" sz="3000" b="1" dirty="0">
                <a:latin typeface="华文新魏" panose="02010800040101010101" pitchFamily="2" charset="-122"/>
                <a:ea typeface="华文新魏" panose="02010800040101010101" pitchFamily="2" charset="-122"/>
              </a:rPr>
              <a:t>     </a:t>
            </a:r>
            <a:r>
              <a:rPr lang="en-US" altLang="zh-CN" sz="3000" b="1" dirty="0" smtClean="0">
                <a:latin typeface="华文新魏" panose="02010800040101010101" pitchFamily="2" charset="-122"/>
                <a:ea typeface="华文新魏" panose="02010800040101010101" pitchFamily="2" charset="-122"/>
              </a:rPr>
              <a:t>      if</a:t>
            </a:r>
            <a:r>
              <a:rPr lang="en-US" altLang="zh-CN" sz="3000" b="1" dirty="0">
                <a:latin typeface="华文新魏" panose="02010800040101010101" pitchFamily="2" charset="-122"/>
                <a:ea typeface="华文新魏" panose="02010800040101010101" pitchFamily="2" charset="-122"/>
              </a:rPr>
              <a:t>(!f[j-c[</a:t>
            </a:r>
            <a:r>
              <a:rPr lang="en-US" altLang="zh-CN" sz="3000" b="1" dirty="0" err="1">
                <a:latin typeface="华文新魏" panose="02010800040101010101" pitchFamily="2" charset="-122"/>
                <a:ea typeface="华文新魏" panose="02010800040101010101" pitchFamily="2" charset="-122"/>
              </a:rPr>
              <a:t>i</a:t>
            </a:r>
            <a:r>
              <a:rPr lang="en-US" altLang="zh-CN" sz="3000" b="1" dirty="0">
                <a:latin typeface="华文新魏" panose="02010800040101010101" pitchFamily="2" charset="-122"/>
                <a:ea typeface="华文新魏" panose="02010800040101010101" pitchFamily="2" charset="-122"/>
              </a:rPr>
              <a:t>]) f[j]=f[j-c[</a:t>
            </a:r>
            <a:r>
              <a:rPr lang="en-US" altLang="zh-CN" sz="3000" b="1" dirty="0" err="1">
                <a:latin typeface="华文新魏" panose="02010800040101010101" pitchFamily="2" charset="-122"/>
                <a:ea typeface="华文新魏" panose="02010800040101010101" pitchFamily="2" charset="-122"/>
              </a:rPr>
              <a:t>i</a:t>
            </a:r>
            <a:r>
              <a:rPr lang="en-US" altLang="zh-CN" sz="3000" b="1" dirty="0">
                <a:latin typeface="华文新魏" panose="02010800040101010101" pitchFamily="2" charset="-122"/>
                <a:ea typeface="华文新魏" panose="02010800040101010101" pitchFamily="2" charset="-122"/>
              </a:rPr>
              <a:t>]] ;</a:t>
            </a:r>
            <a:endParaRPr lang="en-US" altLang="zh-CN" sz="3000" b="1" dirty="0">
              <a:latin typeface="华文新魏" panose="02010800040101010101" pitchFamily="2" charset="-122"/>
              <a:ea typeface="华文新魏" panose="02010800040101010101" pitchFamily="2" charset="-122"/>
            </a:endParaRPr>
          </a:p>
          <a:p>
            <a:r>
              <a:rPr lang="zh-CN" altLang="en-US" sz="2800" dirty="0" smtClean="0">
                <a:latin typeface="Arial" panose="020B0604020202020204" pitchFamily="34" charset="0"/>
              </a:rPr>
              <a:t>导致所有的物品都被算了多次</a:t>
            </a:r>
            <a:r>
              <a:rPr lang="en-US" altLang="zh-CN" sz="2800" dirty="0" smtClean="0">
                <a:latin typeface="Arial" panose="020B0604020202020204" pitchFamily="34" charset="0"/>
              </a:rPr>
              <a:t>……</a:t>
            </a:r>
            <a:endParaRPr lang="en-US" altLang="zh-CN" sz="2800" dirty="0" smtClean="0">
              <a:latin typeface="Arial" panose="020B0604020202020204" pitchFamily="34" charset="0"/>
            </a:endParaRPr>
          </a:p>
          <a:p>
            <a:r>
              <a:rPr lang="zh-CN" altLang="en-US" sz="2800" dirty="0" smtClean="0">
                <a:latin typeface="Arial" panose="020B0604020202020204" pitchFamily="34" charset="0"/>
              </a:rPr>
              <a:t>这不正是完全背包所需要的么？</a:t>
            </a:r>
            <a:endParaRPr lang="en-US" altLang="zh-CN" sz="2800" dirty="0" smtClean="0">
              <a:latin typeface="Arial" panose="020B0604020202020204" pitchFamily="34" charset="0"/>
            </a:endParaRPr>
          </a:p>
          <a:p>
            <a:r>
              <a:rPr lang="zh-CN" altLang="en-US" sz="2800" dirty="0" smtClean="0">
                <a:latin typeface="Arial" panose="020B0604020202020204" pitchFamily="34" charset="0"/>
              </a:rPr>
              <a:t>（假设第一个物品体积为</a:t>
            </a:r>
            <a:r>
              <a:rPr lang="en-US" altLang="zh-CN" sz="2800" dirty="0" smtClean="0">
                <a:latin typeface="Arial" panose="020B0604020202020204" pitchFamily="34" charset="0"/>
              </a:rPr>
              <a:t>3</a:t>
            </a:r>
            <a:r>
              <a:rPr lang="zh-CN" altLang="en-US" sz="2800" dirty="0" smtClean="0">
                <a:latin typeface="Arial" panose="020B0604020202020204" pitchFamily="34" charset="0"/>
              </a:rPr>
              <a:t>，价值是</a:t>
            </a:r>
            <a:r>
              <a:rPr lang="en-US" altLang="zh-CN" sz="2800" dirty="0" smtClean="0">
                <a:latin typeface="Arial" panose="020B0604020202020204" pitchFamily="34" charset="0"/>
              </a:rPr>
              <a:t>5</a:t>
            </a:r>
            <a:r>
              <a:rPr lang="zh-CN" altLang="en-US" sz="2800" dirty="0" smtClean="0">
                <a:latin typeface="Arial" panose="020B0604020202020204" pitchFamily="34" charset="0"/>
              </a:rPr>
              <a:t>）</a:t>
            </a:r>
            <a:endParaRPr lang="en-US" altLang="en-US" sz="2800" dirty="0" smtClean="0">
              <a:latin typeface="Arial" panose="020B0604020202020204" pitchFamily="34" charset="0"/>
            </a:endParaRPr>
          </a:p>
          <a:p>
            <a:endParaRPr lang="en-US" altLang="zh-CN" sz="2800" dirty="0" smtClean="0">
              <a:latin typeface="Arial" panose="020B0604020202020204" pitchFamily="34" charset="0"/>
            </a:endParaRPr>
          </a:p>
          <a:p>
            <a:pPr>
              <a:buNone/>
            </a:pPr>
            <a:endParaRPr lang="zh-CN" altLang="en-US" dirty="0"/>
          </a:p>
        </p:txBody>
      </p:sp>
      <p:sp>
        <p:nvSpPr>
          <p:cNvPr id="4" name="标题 1"/>
          <p:cNvSpPr>
            <a:spLocks noGrp="1"/>
          </p:cNvSpPr>
          <p:nvPr>
            <p:ph type="title"/>
          </p:nvPr>
        </p:nvSpPr>
        <p:spPr/>
        <p:txBody>
          <a:bodyPr/>
          <a:lstStyle/>
          <a:p>
            <a:r>
              <a:rPr lang="zh-CN" altLang="en-US" dirty="0" smtClean="0"/>
              <a:t>例</a:t>
            </a:r>
            <a:r>
              <a:rPr lang="en-US" altLang="zh-CN" dirty="0" smtClean="0"/>
              <a:t>3</a:t>
            </a:r>
            <a:r>
              <a:rPr lang="zh-CN" altLang="en-US" dirty="0" smtClean="0"/>
              <a:t>：完全背包</a:t>
            </a:r>
            <a:endParaRPr lang="zh-CN" altLang="en-US" dirty="0"/>
          </a:p>
        </p:txBody>
      </p:sp>
      <p:graphicFrame>
        <p:nvGraphicFramePr>
          <p:cNvPr id="5" name="表格 4"/>
          <p:cNvGraphicFramePr>
            <a:graphicFrameLocks noGrp="1"/>
          </p:cNvGraphicFramePr>
          <p:nvPr/>
        </p:nvGraphicFramePr>
        <p:xfrm>
          <a:off x="0" y="5429264"/>
          <a:ext cx="9144000" cy="826792"/>
        </p:xfrm>
        <a:graphic>
          <a:graphicData uri="http://schemas.openxmlformats.org/drawingml/2006/table">
            <a:tbl>
              <a:tblPr firstRow="1" bandRow="1">
                <a:tableStyleId>{5C22544A-7EE6-4342-B048-85BDC9FD1C3A}</a:tableStyleId>
              </a:tblPr>
              <a:tblGrid>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tblGrid>
              <a:tr h="455952">
                <a:tc>
                  <a:txBody>
                    <a:bodyPr/>
                    <a:lstStyle/>
                    <a:p>
                      <a:r>
                        <a:rPr lang="en-US" altLang="zh-CN" sz="1400" dirty="0" smtClean="0">
                          <a:latin typeface="+mj-lt"/>
                        </a:rPr>
                        <a:t>0</a:t>
                      </a:r>
                      <a:endParaRPr lang="zh-CN" altLang="en-US" sz="1400" dirty="0">
                        <a:latin typeface="+mj-lt"/>
                      </a:endParaRPr>
                    </a:p>
                  </a:txBody>
                  <a:tcPr/>
                </a:tc>
                <a:tc>
                  <a:txBody>
                    <a:bodyPr/>
                    <a:lstStyle/>
                    <a:p>
                      <a:r>
                        <a:rPr lang="en-US" altLang="zh-CN" sz="1400" dirty="0" smtClean="0">
                          <a:latin typeface="+mj-lt"/>
                        </a:rPr>
                        <a:t>1</a:t>
                      </a:r>
                      <a:endParaRPr lang="zh-CN" altLang="en-US" sz="1400" dirty="0">
                        <a:latin typeface="+mj-lt"/>
                      </a:endParaRPr>
                    </a:p>
                  </a:txBody>
                  <a:tcPr/>
                </a:tc>
                <a:tc>
                  <a:txBody>
                    <a:bodyPr/>
                    <a:lstStyle/>
                    <a:p>
                      <a:r>
                        <a:rPr lang="en-US" altLang="zh-CN" sz="1400" dirty="0" smtClean="0">
                          <a:latin typeface="+mj-lt"/>
                        </a:rPr>
                        <a:t>2</a:t>
                      </a:r>
                      <a:endParaRPr lang="zh-CN" altLang="en-US" sz="1400" dirty="0">
                        <a:latin typeface="+mj-lt"/>
                      </a:endParaRPr>
                    </a:p>
                  </a:txBody>
                  <a:tcPr/>
                </a:tc>
                <a:tc>
                  <a:txBody>
                    <a:bodyPr/>
                    <a:lstStyle/>
                    <a:p>
                      <a:r>
                        <a:rPr lang="en-US" altLang="zh-CN" sz="1400" dirty="0" smtClean="0">
                          <a:latin typeface="+mj-lt"/>
                        </a:rPr>
                        <a:t>3</a:t>
                      </a:r>
                      <a:endParaRPr lang="zh-CN" altLang="en-US" sz="1400" dirty="0">
                        <a:latin typeface="+mj-lt"/>
                      </a:endParaRPr>
                    </a:p>
                  </a:txBody>
                  <a:tcPr/>
                </a:tc>
                <a:tc>
                  <a:txBody>
                    <a:bodyPr/>
                    <a:lstStyle/>
                    <a:p>
                      <a:r>
                        <a:rPr lang="en-US" altLang="zh-CN" sz="1400" dirty="0" smtClean="0">
                          <a:latin typeface="+mj-lt"/>
                        </a:rPr>
                        <a:t>4</a:t>
                      </a:r>
                      <a:endParaRPr lang="zh-CN" altLang="en-US" sz="1400" dirty="0">
                        <a:latin typeface="+mj-lt"/>
                      </a:endParaRPr>
                    </a:p>
                  </a:txBody>
                  <a:tcPr/>
                </a:tc>
                <a:tc>
                  <a:txBody>
                    <a:bodyPr/>
                    <a:lstStyle/>
                    <a:p>
                      <a:r>
                        <a:rPr lang="en-US" altLang="zh-CN" sz="1400" dirty="0" smtClean="0">
                          <a:latin typeface="+mj-lt"/>
                        </a:rPr>
                        <a:t>5</a:t>
                      </a:r>
                      <a:endParaRPr lang="zh-CN" altLang="en-US" sz="1400" dirty="0">
                        <a:latin typeface="+mj-lt"/>
                      </a:endParaRPr>
                    </a:p>
                  </a:txBody>
                  <a:tcPr/>
                </a:tc>
                <a:tc>
                  <a:txBody>
                    <a:bodyPr/>
                    <a:lstStyle/>
                    <a:p>
                      <a:r>
                        <a:rPr lang="en-US" altLang="zh-CN" sz="1400" dirty="0" smtClean="0">
                          <a:latin typeface="+mj-lt"/>
                        </a:rPr>
                        <a:t>6</a:t>
                      </a:r>
                      <a:endParaRPr lang="zh-CN" altLang="en-US" sz="1400" dirty="0">
                        <a:latin typeface="+mj-lt"/>
                      </a:endParaRPr>
                    </a:p>
                  </a:txBody>
                  <a:tcPr/>
                </a:tc>
                <a:tc>
                  <a:txBody>
                    <a:bodyPr/>
                    <a:lstStyle/>
                    <a:p>
                      <a:r>
                        <a:rPr lang="en-US" altLang="zh-CN" sz="1400" dirty="0" smtClean="0">
                          <a:latin typeface="+mj-lt"/>
                        </a:rPr>
                        <a:t>7</a:t>
                      </a:r>
                      <a:endParaRPr lang="zh-CN" altLang="en-US" sz="1400" dirty="0">
                        <a:latin typeface="+mj-lt"/>
                      </a:endParaRPr>
                    </a:p>
                  </a:txBody>
                  <a:tcPr/>
                </a:tc>
                <a:tc>
                  <a:txBody>
                    <a:bodyPr/>
                    <a:lstStyle/>
                    <a:p>
                      <a:r>
                        <a:rPr lang="en-US" altLang="zh-CN" sz="1400" dirty="0" smtClean="0">
                          <a:latin typeface="+mj-lt"/>
                        </a:rPr>
                        <a:t>8</a:t>
                      </a:r>
                      <a:endParaRPr lang="zh-CN" altLang="en-US" sz="1400" dirty="0">
                        <a:latin typeface="+mj-lt"/>
                      </a:endParaRPr>
                    </a:p>
                  </a:txBody>
                  <a:tcPr/>
                </a:tc>
                <a:tc>
                  <a:txBody>
                    <a:bodyPr/>
                    <a:lstStyle/>
                    <a:p>
                      <a:r>
                        <a:rPr lang="en-US" altLang="zh-CN" sz="1400" dirty="0" smtClean="0">
                          <a:latin typeface="+mj-lt"/>
                        </a:rPr>
                        <a:t>9</a:t>
                      </a:r>
                      <a:endParaRPr lang="zh-CN" altLang="en-US" sz="1400" dirty="0">
                        <a:latin typeface="+mj-lt"/>
                      </a:endParaRPr>
                    </a:p>
                  </a:txBody>
                  <a:tcPr/>
                </a:tc>
                <a:tc>
                  <a:txBody>
                    <a:bodyPr/>
                    <a:lstStyle/>
                    <a:p>
                      <a:r>
                        <a:rPr lang="en-US" altLang="zh-CN" sz="1400" dirty="0" smtClean="0">
                          <a:latin typeface="+mj-lt"/>
                        </a:rPr>
                        <a:t>10</a:t>
                      </a:r>
                      <a:endParaRPr lang="zh-CN" altLang="en-US" sz="1400" dirty="0">
                        <a:latin typeface="+mj-lt"/>
                      </a:endParaRPr>
                    </a:p>
                  </a:txBody>
                  <a:tcPr/>
                </a:tc>
                <a:tc>
                  <a:txBody>
                    <a:bodyPr/>
                    <a:lstStyle/>
                    <a:p>
                      <a:r>
                        <a:rPr lang="en-US" altLang="zh-CN" sz="1400" dirty="0" smtClean="0">
                          <a:latin typeface="+mj-lt"/>
                        </a:rPr>
                        <a:t>11</a:t>
                      </a:r>
                      <a:endParaRPr lang="zh-CN" altLang="en-US" sz="1400" dirty="0">
                        <a:latin typeface="+mj-lt"/>
                      </a:endParaRPr>
                    </a:p>
                  </a:txBody>
                  <a:tcPr/>
                </a:tc>
                <a:tc>
                  <a:txBody>
                    <a:bodyPr/>
                    <a:lstStyle/>
                    <a:p>
                      <a:r>
                        <a:rPr lang="en-US" altLang="zh-CN" sz="1400" dirty="0" smtClean="0">
                          <a:latin typeface="+mj-lt"/>
                        </a:rPr>
                        <a:t>12</a:t>
                      </a:r>
                      <a:endParaRPr lang="zh-CN" altLang="en-US" sz="1400" dirty="0">
                        <a:latin typeface="+mj-lt"/>
                      </a:endParaRPr>
                    </a:p>
                  </a:txBody>
                  <a:tcPr/>
                </a:tc>
                <a:tc>
                  <a:txBody>
                    <a:bodyPr/>
                    <a:lstStyle/>
                    <a:p>
                      <a:r>
                        <a:rPr lang="en-US" altLang="zh-CN" sz="1400" dirty="0" smtClean="0">
                          <a:latin typeface="+mj-lt"/>
                        </a:rPr>
                        <a:t>13</a:t>
                      </a:r>
                      <a:endParaRPr lang="zh-CN" altLang="en-US" sz="1400" dirty="0">
                        <a:latin typeface="+mj-lt"/>
                      </a:endParaRPr>
                    </a:p>
                  </a:txBody>
                  <a:tcPr/>
                </a:tc>
                <a:tc>
                  <a:txBody>
                    <a:bodyPr/>
                    <a:lstStyle/>
                    <a:p>
                      <a:r>
                        <a:rPr lang="en-US" altLang="zh-CN" sz="1400" dirty="0" smtClean="0">
                          <a:latin typeface="+mj-lt"/>
                        </a:rPr>
                        <a:t>14</a:t>
                      </a:r>
                      <a:endParaRPr lang="zh-CN" altLang="en-US" sz="1400" dirty="0">
                        <a:latin typeface="+mj-lt"/>
                      </a:endParaRPr>
                    </a:p>
                  </a:txBody>
                  <a:tcPr/>
                </a:tc>
                <a:tc>
                  <a:txBody>
                    <a:bodyPr/>
                    <a:lstStyle/>
                    <a:p>
                      <a:r>
                        <a:rPr lang="en-US" altLang="zh-CN" sz="1400" dirty="0" smtClean="0">
                          <a:latin typeface="+mj-lt"/>
                        </a:rPr>
                        <a:t>15</a:t>
                      </a:r>
                      <a:endParaRPr lang="zh-CN" altLang="en-US" sz="1400" dirty="0">
                        <a:latin typeface="+mj-lt"/>
                      </a:endParaRPr>
                    </a:p>
                  </a:txBody>
                  <a:tcPr/>
                </a:tc>
                <a:tc>
                  <a:txBody>
                    <a:bodyPr/>
                    <a:lstStyle/>
                    <a:p>
                      <a:r>
                        <a:rPr lang="en-US" altLang="zh-CN" sz="1400" dirty="0" smtClean="0">
                          <a:latin typeface="+mj-lt"/>
                        </a:rPr>
                        <a:t>16</a:t>
                      </a:r>
                      <a:endParaRPr lang="zh-CN" altLang="en-US" sz="1400" dirty="0">
                        <a:latin typeface="+mj-lt"/>
                      </a:endParaRPr>
                    </a:p>
                  </a:txBody>
                  <a:tcPr/>
                </a:tc>
                <a:tc>
                  <a:txBody>
                    <a:bodyPr/>
                    <a:lstStyle/>
                    <a:p>
                      <a:r>
                        <a:rPr lang="en-US" altLang="zh-CN" sz="1400" dirty="0" smtClean="0">
                          <a:latin typeface="+mj-lt"/>
                        </a:rPr>
                        <a:t>17</a:t>
                      </a:r>
                      <a:endParaRPr lang="zh-CN" altLang="en-US" sz="1400" dirty="0">
                        <a:latin typeface="+mj-lt"/>
                      </a:endParaRPr>
                    </a:p>
                  </a:txBody>
                  <a:tcPr/>
                </a:tc>
                <a:tc>
                  <a:txBody>
                    <a:bodyPr/>
                    <a:lstStyle/>
                    <a:p>
                      <a:r>
                        <a:rPr lang="en-US" altLang="zh-CN" sz="1400" dirty="0" smtClean="0">
                          <a:latin typeface="+mj-lt"/>
                        </a:rPr>
                        <a:t>18</a:t>
                      </a:r>
                      <a:endParaRPr lang="zh-CN" altLang="en-US" sz="1400" dirty="0">
                        <a:latin typeface="+mj-lt"/>
                      </a:endParaRPr>
                    </a:p>
                  </a:txBody>
                  <a:tcPr/>
                </a:tc>
                <a:tc>
                  <a:txBody>
                    <a:bodyPr/>
                    <a:lstStyle/>
                    <a:p>
                      <a:r>
                        <a:rPr lang="en-US" altLang="zh-CN" sz="1400" dirty="0" smtClean="0">
                          <a:latin typeface="+mj-lt"/>
                        </a:rPr>
                        <a:t>19</a:t>
                      </a:r>
                      <a:endParaRPr lang="zh-CN" altLang="en-US" sz="1400" dirty="0">
                        <a:latin typeface="+mj-lt"/>
                      </a:endParaRPr>
                    </a:p>
                  </a:txBody>
                  <a:tcPr/>
                </a:tc>
                <a:tc>
                  <a:txBody>
                    <a:bodyPr/>
                    <a:lstStyle/>
                    <a:p>
                      <a:r>
                        <a:rPr lang="en-US" altLang="zh-CN" sz="1400" dirty="0" smtClean="0">
                          <a:latin typeface="+mj-lt"/>
                        </a:rPr>
                        <a:t>20</a:t>
                      </a:r>
                      <a:endParaRPr lang="zh-CN" altLang="en-US" sz="1400" dirty="0">
                        <a:latin typeface="+mj-lt"/>
                      </a:endParaRPr>
                    </a:p>
                  </a:txBody>
                  <a:tcPr/>
                </a:tc>
                <a:tc>
                  <a:txBody>
                    <a:bodyPr/>
                    <a:lstStyle/>
                    <a:p>
                      <a:r>
                        <a:rPr lang="en-US" altLang="zh-CN" sz="1400" dirty="0" smtClean="0">
                          <a:latin typeface="+mj-lt"/>
                        </a:rPr>
                        <a:t>21</a:t>
                      </a:r>
                      <a:endParaRPr lang="zh-CN" altLang="en-US" sz="1400" dirty="0">
                        <a:latin typeface="+mj-lt"/>
                      </a:endParaRPr>
                    </a:p>
                  </a:txBody>
                  <a:tcPr/>
                </a:tc>
                <a:tc>
                  <a:txBody>
                    <a:bodyPr/>
                    <a:lstStyle/>
                    <a:p>
                      <a:r>
                        <a:rPr lang="en-US" altLang="zh-CN" sz="1400" dirty="0" smtClean="0">
                          <a:latin typeface="+mj-lt"/>
                        </a:rPr>
                        <a:t>22</a:t>
                      </a:r>
                      <a:endParaRPr lang="zh-CN" altLang="en-US" sz="1400" dirty="0">
                        <a:latin typeface="+mj-lt"/>
                      </a:endParaRPr>
                    </a:p>
                  </a:txBody>
                  <a:tcPr/>
                </a:tc>
                <a:tc>
                  <a:txBody>
                    <a:bodyPr/>
                    <a:lstStyle/>
                    <a:p>
                      <a:r>
                        <a:rPr lang="en-US" altLang="zh-CN" sz="1400" dirty="0" smtClean="0">
                          <a:latin typeface="+mj-lt"/>
                        </a:rPr>
                        <a:t>23</a:t>
                      </a:r>
                      <a:endParaRPr lang="zh-CN" altLang="en-US" sz="1400" dirty="0">
                        <a:latin typeface="+mj-lt"/>
                      </a:endParaRPr>
                    </a:p>
                  </a:txBody>
                  <a:tcPr/>
                </a:tc>
                <a:tc>
                  <a:txBody>
                    <a:bodyPr/>
                    <a:lstStyle/>
                    <a:p>
                      <a:r>
                        <a:rPr lang="en-US" altLang="zh-CN" sz="1400" dirty="0" smtClean="0">
                          <a:latin typeface="+mj-lt"/>
                        </a:rPr>
                        <a:t>24</a:t>
                      </a:r>
                      <a:endParaRPr lang="zh-CN" altLang="en-US" sz="1400" dirty="0">
                        <a:latin typeface="+mj-lt"/>
                      </a:endParaRPr>
                    </a:p>
                  </a:txBody>
                  <a:tcPr/>
                </a:tc>
              </a:tr>
              <a:tr h="370840">
                <a:tc>
                  <a:txBody>
                    <a:bodyPr/>
                    <a:lstStyle/>
                    <a:p>
                      <a:r>
                        <a:rPr lang="en-US" altLang="zh-CN" sz="1400" dirty="0" smtClean="0">
                          <a:latin typeface="+mj-lt"/>
                        </a:rPr>
                        <a:t>0</a:t>
                      </a:r>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r>
            </a:tbl>
          </a:graphicData>
        </a:graphic>
      </p:graphicFrame>
      <p:sp>
        <p:nvSpPr>
          <p:cNvPr id="6" name="TextBox 5"/>
          <p:cNvSpPr txBox="1"/>
          <p:nvPr/>
        </p:nvSpPr>
        <p:spPr>
          <a:xfrm flipH="1">
            <a:off x="5500694" y="5857892"/>
            <a:ext cx="571504" cy="369332"/>
          </a:xfrm>
          <a:prstGeom prst="rect">
            <a:avLst/>
          </a:prstGeom>
          <a:noFill/>
        </p:spPr>
        <p:txBody>
          <a:bodyPr wrap="square" rtlCol="0">
            <a:spAutoFit/>
          </a:bodyPr>
          <a:lstStyle/>
          <a:p>
            <a:r>
              <a:rPr lang="en-US" altLang="zh-CN" dirty="0" smtClean="0">
                <a:latin typeface="+mj-lt"/>
              </a:rPr>
              <a:t>25</a:t>
            </a:r>
            <a:endParaRPr lang="zh-CN" altLang="en-US" dirty="0">
              <a:latin typeface="+mj-lt"/>
            </a:endParaRPr>
          </a:p>
        </p:txBody>
      </p:sp>
      <p:sp>
        <p:nvSpPr>
          <p:cNvPr id="7" name="TextBox 6"/>
          <p:cNvSpPr txBox="1"/>
          <p:nvPr/>
        </p:nvSpPr>
        <p:spPr>
          <a:xfrm flipH="1">
            <a:off x="4357686" y="5857892"/>
            <a:ext cx="571504" cy="369332"/>
          </a:xfrm>
          <a:prstGeom prst="rect">
            <a:avLst/>
          </a:prstGeom>
          <a:noFill/>
        </p:spPr>
        <p:txBody>
          <a:bodyPr wrap="square" rtlCol="0">
            <a:spAutoFit/>
          </a:bodyPr>
          <a:lstStyle/>
          <a:p>
            <a:r>
              <a:rPr lang="en-US" altLang="zh-CN" dirty="0" smtClean="0">
                <a:latin typeface="+mj-lt"/>
              </a:rPr>
              <a:t>20</a:t>
            </a:r>
            <a:endParaRPr lang="zh-CN" altLang="en-US" dirty="0">
              <a:latin typeface="+mj-lt"/>
            </a:endParaRPr>
          </a:p>
        </p:txBody>
      </p:sp>
      <p:sp>
        <p:nvSpPr>
          <p:cNvPr id="8" name="TextBox 7"/>
          <p:cNvSpPr txBox="1"/>
          <p:nvPr/>
        </p:nvSpPr>
        <p:spPr>
          <a:xfrm flipH="1">
            <a:off x="3286116" y="5857892"/>
            <a:ext cx="571504" cy="369332"/>
          </a:xfrm>
          <a:prstGeom prst="rect">
            <a:avLst/>
          </a:prstGeom>
          <a:noFill/>
        </p:spPr>
        <p:txBody>
          <a:bodyPr wrap="square" rtlCol="0">
            <a:spAutoFit/>
          </a:bodyPr>
          <a:lstStyle/>
          <a:p>
            <a:r>
              <a:rPr lang="en-US" altLang="zh-CN" dirty="0" smtClean="0">
                <a:latin typeface="+mj-lt"/>
              </a:rPr>
              <a:t>15</a:t>
            </a:r>
            <a:endParaRPr lang="zh-CN" altLang="en-US" dirty="0">
              <a:latin typeface="+mj-lt"/>
            </a:endParaRPr>
          </a:p>
        </p:txBody>
      </p:sp>
      <p:sp>
        <p:nvSpPr>
          <p:cNvPr id="9" name="TextBox 8"/>
          <p:cNvSpPr txBox="1"/>
          <p:nvPr/>
        </p:nvSpPr>
        <p:spPr>
          <a:xfrm flipH="1">
            <a:off x="2143108" y="5857892"/>
            <a:ext cx="571504" cy="369332"/>
          </a:xfrm>
          <a:prstGeom prst="rect">
            <a:avLst/>
          </a:prstGeom>
          <a:noFill/>
        </p:spPr>
        <p:txBody>
          <a:bodyPr wrap="square" rtlCol="0">
            <a:spAutoFit/>
          </a:bodyPr>
          <a:lstStyle/>
          <a:p>
            <a:r>
              <a:rPr lang="en-US" altLang="zh-CN" dirty="0" smtClean="0">
                <a:latin typeface="+mj-lt"/>
              </a:rPr>
              <a:t>10</a:t>
            </a:r>
            <a:endParaRPr lang="zh-CN" altLang="en-US" dirty="0">
              <a:latin typeface="+mj-lt"/>
            </a:endParaRPr>
          </a:p>
        </p:txBody>
      </p:sp>
      <p:sp>
        <p:nvSpPr>
          <p:cNvPr id="10" name="TextBox 9"/>
          <p:cNvSpPr txBox="1"/>
          <p:nvPr/>
        </p:nvSpPr>
        <p:spPr>
          <a:xfrm flipH="1">
            <a:off x="1071538" y="5857892"/>
            <a:ext cx="571504" cy="369332"/>
          </a:xfrm>
          <a:prstGeom prst="rect">
            <a:avLst/>
          </a:prstGeom>
          <a:noFill/>
        </p:spPr>
        <p:txBody>
          <a:bodyPr wrap="square" rtlCol="0">
            <a:spAutoFit/>
          </a:bodyPr>
          <a:lstStyle/>
          <a:p>
            <a:r>
              <a:rPr lang="en-US" altLang="zh-CN" dirty="0" smtClean="0">
                <a:latin typeface="+mj-lt"/>
              </a:rPr>
              <a:t>5</a:t>
            </a:r>
            <a:endParaRPr lang="zh-CN" altLang="en-US" dirty="0">
              <a:latin typeface="+mj-lt"/>
            </a:endParaRPr>
          </a:p>
        </p:txBody>
      </p:sp>
      <p:sp>
        <p:nvSpPr>
          <p:cNvPr id="11" name="TextBox 10"/>
          <p:cNvSpPr txBox="1"/>
          <p:nvPr/>
        </p:nvSpPr>
        <p:spPr>
          <a:xfrm flipH="1">
            <a:off x="8715404" y="5857892"/>
            <a:ext cx="428596" cy="369332"/>
          </a:xfrm>
          <a:prstGeom prst="rect">
            <a:avLst/>
          </a:prstGeom>
          <a:noFill/>
        </p:spPr>
        <p:txBody>
          <a:bodyPr wrap="square" rtlCol="0">
            <a:spAutoFit/>
          </a:bodyPr>
          <a:lstStyle/>
          <a:p>
            <a:r>
              <a:rPr lang="en-US" altLang="zh-CN" dirty="0" smtClean="0">
                <a:latin typeface="+mj-lt"/>
              </a:rPr>
              <a:t>40</a:t>
            </a:r>
            <a:endParaRPr lang="zh-CN" altLang="en-US" dirty="0">
              <a:latin typeface="+mj-lt"/>
            </a:endParaRPr>
          </a:p>
        </p:txBody>
      </p:sp>
      <p:sp>
        <p:nvSpPr>
          <p:cNvPr id="12" name="TextBox 11"/>
          <p:cNvSpPr txBox="1"/>
          <p:nvPr/>
        </p:nvSpPr>
        <p:spPr>
          <a:xfrm flipH="1">
            <a:off x="7715272" y="5857892"/>
            <a:ext cx="571504" cy="369332"/>
          </a:xfrm>
          <a:prstGeom prst="rect">
            <a:avLst/>
          </a:prstGeom>
          <a:noFill/>
        </p:spPr>
        <p:txBody>
          <a:bodyPr wrap="square" rtlCol="0">
            <a:spAutoFit/>
          </a:bodyPr>
          <a:lstStyle/>
          <a:p>
            <a:r>
              <a:rPr lang="en-US" altLang="zh-CN" dirty="0" smtClean="0">
                <a:latin typeface="+mj-lt"/>
              </a:rPr>
              <a:t>35</a:t>
            </a:r>
            <a:endParaRPr lang="zh-CN" altLang="en-US" dirty="0">
              <a:latin typeface="+mj-lt"/>
            </a:endParaRPr>
          </a:p>
        </p:txBody>
      </p:sp>
      <p:sp>
        <p:nvSpPr>
          <p:cNvPr id="13" name="TextBox 12"/>
          <p:cNvSpPr txBox="1"/>
          <p:nvPr/>
        </p:nvSpPr>
        <p:spPr>
          <a:xfrm flipH="1">
            <a:off x="6572264" y="5857892"/>
            <a:ext cx="571504" cy="369332"/>
          </a:xfrm>
          <a:prstGeom prst="rect">
            <a:avLst/>
          </a:prstGeom>
          <a:noFill/>
        </p:spPr>
        <p:txBody>
          <a:bodyPr wrap="square" rtlCol="0">
            <a:spAutoFit/>
          </a:bodyPr>
          <a:lstStyle/>
          <a:p>
            <a:r>
              <a:rPr lang="en-US" altLang="zh-CN" dirty="0" smtClean="0">
                <a:latin typeface="+mj-lt"/>
              </a:rPr>
              <a:t>30</a:t>
            </a:r>
            <a:endParaRPr lang="zh-CN" altLang="en-US" dirty="0">
              <a:latin typeface="+mj-lt"/>
            </a:endParaRPr>
          </a:p>
        </p:txBody>
      </p:sp>
      <p:sp>
        <p:nvSpPr>
          <p:cNvPr id="15" name="TextBox 14"/>
          <p:cNvSpPr txBox="1"/>
          <p:nvPr/>
        </p:nvSpPr>
        <p:spPr>
          <a:xfrm rot="21029549">
            <a:off x="4971701" y="2390743"/>
            <a:ext cx="4032229" cy="2031325"/>
          </a:xfrm>
          <a:prstGeom prst="rect">
            <a:avLst/>
          </a:prstGeom>
          <a:blipFill dpi="0" rotWithShape="1">
            <a:blip r:embed="rId1">
              <a:alphaModFix amt="16000"/>
            </a:blip>
            <a:srcRect/>
            <a:tile tx="0" ty="0" sx="100000" sy="100000" flip="none" algn="tl"/>
          </a:blipFill>
          <a:ln w="12700">
            <a:solidFill>
              <a:srgbClr val="7030A0"/>
            </a:solidFill>
          </a:ln>
        </p:spPr>
        <p:txBody>
          <a:bodyPr wrap="square" rtlCol="0">
            <a:spAutoFit/>
          </a:bodyPr>
          <a:lstStyle/>
          <a:p>
            <a:r>
              <a:rPr lang="pt-BR" dirty="0" smtClean="0">
                <a:latin typeface="华文新魏" panose="02010800040101010101" pitchFamily="2" charset="-122"/>
                <a:ea typeface="华文新魏" panose="02010800040101010101" pitchFamily="2" charset="-122"/>
              </a:rPr>
              <a:t>for ( i = 1 ; i &lt;= </a:t>
            </a:r>
            <a:r>
              <a:rPr lang="en-US" altLang="zh-CN" dirty="0" smtClean="0">
                <a:latin typeface="华文新魏" panose="02010800040101010101" pitchFamily="2" charset="-122"/>
                <a:ea typeface="华文新魏" panose="02010800040101010101" pitchFamily="2" charset="-122"/>
              </a:rPr>
              <a:t>n</a:t>
            </a:r>
            <a:r>
              <a:rPr lang="pt-BR" dirty="0" smtClean="0">
                <a:latin typeface="华文新魏" panose="02010800040101010101" pitchFamily="2" charset="-122"/>
                <a:ea typeface="华文新魏" panose="02010800040101010101" pitchFamily="2" charset="-122"/>
              </a:rPr>
              <a:t>; i++ )</a:t>
            </a:r>
            <a:endParaRPr lang="pt-BR" dirty="0" smtClean="0">
              <a:latin typeface="华文新魏" panose="02010800040101010101" pitchFamily="2" charset="-122"/>
              <a:ea typeface="华文新魏" panose="02010800040101010101" pitchFamily="2" charset="-122"/>
            </a:endParaRPr>
          </a:p>
          <a:p>
            <a:r>
              <a:rPr lang="pt-BR" dirty="0" smtClean="0">
                <a:latin typeface="华文新魏" panose="02010800040101010101" pitchFamily="2" charset="-122"/>
                <a:ea typeface="华文新魏" panose="02010800040101010101" pitchFamily="2" charset="-122"/>
              </a:rPr>
              <a:t>    {</a:t>
            </a:r>
            <a:endParaRPr lang="pt-BR" dirty="0" smtClean="0">
              <a:latin typeface="华文新魏" panose="02010800040101010101" pitchFamily="2" charset="-122"/>
              <a:ea typeface="华文新魏" panose="02010800040101010101" pitchFamily="2" charset="-122"/>
            </a:endParaRPr>
          </a:p>
          <a:p>
            <a:r>
              <a:rPr lang="pt-BR" dirty="0" smtClean="0">
                <a:latin typeface="华文新魏" panose="02010800040101010101" pitchFamily="2" charset="-122"/>
                <a:ea typeface="华文新魏" panose="02010800040101010101" pitchFamily="2" charset="-122"/>
              </a:rPr>
              <a:t>       for (j=</a:t>
            </a:r>
            <a:r>
              <a:rPr lang="en-US" dirty="0" smtClean="0">
                <a:latin typeface="华文新魏" panose="02010800040101010101" pitchFamily="2" charset="-122"/>
                <a:ea typeface="华文新魏" panose="02010800040101010101" pitchFamily="2" charset="-122"/>
              </a:rPr>
              <a:t>c[</a:t>
            </a:r>
            <a:r>
              <a:rPr lang="en-US" dirty="0" err="1" smtClean="0">
                <a:latin typeface="华文新魏" panose="02010800040101010101" pitchFamily="2" charset="-122"/>
                <a:ea typeface="华文新魏" panose="02010800040101010101" pitchFamily="2" charset="-122"/>
              </a:rPr>
              <a:t>i</a:t>
            </a:r>
            <a:r>
              <a:rPr lang="en-US" dirty="0" smtClean="0">
                <a:latin typeface="华文新魏" panose="02010800040101010101" pitchFamily="2" charset="-122"/>
                <a:ea typeface="华文新魏" panose="02010800040101010101" pitchFamily="2" charset="-122"/>
              </a:rPr>
              <a:t>]</a:t>
            </a:r>
            <a:r>
              <a:rPr lang="pt-BR" dirty="0" smtClean="0">
                <a:latin typeface="华文新魏" panose="02010800040101010101" pitchFamily="2" charset="-122"/>
                <a:ea typeface="华文新魏" panose="02010800040101010101" pitchFamily="2" charset="-122"/>
              </a:rPr>
              <a:t>; j&lt;=</a:t>
            </a:r>
            <a:r>
              <a:rPr lang="en-US" dirty="0" smtClean="0">
                <a:latin typeface="华文新魏" panose="02010800040101010101" pitchFamily="2" charset="-122"/>
                <a:ea typeface="华文新魏" panose="02010800040101010101" pitchFamily="2" charset="-122"/>
              </a:rPr>
              <a:t>m</a:t>
            </a:r>
            <a:r>
              <a:rPr lang="pt-BR" dirty="0" smtClean="0">
                <a:latin typeface="华文新魏" panose="02010800040101010101" pitchFamily="2" charset="-122"/>
                <a:ea typeface="华文新魏" panose="02010800040101010101" pitchFamily="2" charset="-122"/>
              </a:rPr>
              <a:t>; j++)</a:t>
            </a:r>
            <a:endParaRPr lang="pt-BR" dirty="0" smtClean="0">
              <a:latin typeface="华文新魏" panose="02010800040101010101" pitchFamily="2" charset="-122"/>
              <a:ea typeface="华文新魏" panose="02010800040101010101" pitchFamily="2" charset="-122"/>
            </a:endParaRPr>
          </a:p>
          <a:p>
            <a:r>
              <a:rPr lang="pt-BR" dirty="0" smtClean="0">
                <a:latin typeface="华文新魏" panose="02010800040101010101" pitchFamily="2" charset="-122"/>
                <a:ea typeface="华文新魏" panose="02010800040101010101" pitchFamily="2" charset="-122"/>
              </a:rPr>
              <a:t>           if (f[j-c[i]] + w[i] &gt; f[j])</a:t>
            </a:r>
            <a:endParaRPr lang="pt-BR" dirty="0" smtClean="0">
              <a:latin typeface="华文新魏" panose="02010800040101010101" pitchFamily="2" charset="-122"/>
              <a:ea typeface="华文新魏" panose="02010800040101010101" pitchFamily="2" charset="-122"/>
            </a:endParaRPr>
          </a:p>
          <a:p>
            <a:r>
              <a:rPr lang="pt-BR" dirty="0" smtClean="0">
                <a:latin typeface="华文新魏" panose="02010800040101010101" pitchFamily="2" charset="-122"/>
                <a:ea typeface="华文新魏" panose="02010800040101010101" pitchFamily="2" charset="-122"/>
              </a:rPr>
              <a:t>               f[j] = f[j-c[i]] + w[i];</a:t>
            </a:r>
            <a:endParaRPr lang="pt-BR" dirty="0" smtClean="0">
              <a:latin typeface="华文新魏" panose="02010800040101010101" pitchFamily="2" charset="-122"/>
              <a:ea typeface="华文新魏" panose="02010800040101010101" pitchFamily="2" charset="-122"/>
            </a:endParaRPr>
          </a:p>
          <a:p>
            <a:r>
              <a:rPr lang="pt-BR" dirty="0" smtClean="0">
                <a:latin typeface="华文新魏" panose="02010800040101010101" pitchFamily="2" charset="-122"/>
                <a:ea typeface="华文新魏" panose="02010800040101010101" pitchFamily="2" charset="-122"/>
              </a:rPr>
              <a:t>    }</a:t>
            </a:r>
            <a:endParaRPr lang="pt-BR" dirty="0" smtClean="0">
              <a:latin typeface="华文新魏" panose="02010800040101010101" pitchFamily="2" charset="-122"/>
              <a:ea typeface="华文新魏" panose="02010800040101010101" pitchFamily="2"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4</a:t>
            </a:r>
            <a:r>
              <a:rPr lang="zh-CN" altLang="en-US" dirty="0" smtClean="0"/>
              <a:t>：多重背包</a:t>
            </a:r>
            <a:endParaRPr lang="zh-CN" altLang="en-US" dirty="0"/>
          </a:p>
        </p:txBody>
      </p:sp>
      <p:sp>
        <p:nvSpPr>
          <p:cNvPr id="3" name="内容占位符 2"/>
          <p:cNvSpPr>
            <a:spLocks noGrp="1"/>
          </p:cNvSpPr>
          <p:nvPr>
            <p:ph idx="1"/>
          </p:nvPr>
        </p:nvSpPr>
        <p:spPr/>
        <p:txBody>
          <a:bodyPr/>
          <a:lstStyle/>
          <a:p>
            <a:r>
              <a:rPr lang="zh-CN" altLang="en-US" dirty="0" smtClean="0"/>
              <a:t>有</a:t>
            </a:r>
            <a:r>
              <a:rPr lang="en-US" dirty="0" smtClean="0">
                <a:latin typeface="+mj-lt"/>
              </a:rPr>
              <a:t>N</a:t>
            </a:r>
            <a:r>
              <a:rPr lang="zh-CN" altLang="en-US" dirty="0" smtClean="0">
                <a:latin typeface="+mj-lt"/>
              </a:rPr>
              <a:t>种物品和一个容量为</a:t>
            </a:r>
            <a:r>
              <a:rPr lang="en-US" dirty="0" smtClean="0">
                <a:latin typeface="+mj-lt"/>
              </a:rPr>
              <a:t>V</a:t>
            </a:r>
            <a:r>
              <a:rPr lang="zh-CN" altLang="en-US" dirty="0" smtClean="0">
                <a:latin typeface="+mj-lt"/>
              </a:rPr>
              <a:t>的背包。第</a:t>
            </a:r>
            <a:r>
              <a:rPr lang="en-US" dirty="0" err="1" smtClean="0">
                <a:latin typeface="+mj-lt"/>
              </a:rPr>
              <a:t>i</a:t>
            </a:r>
            <a:r>
              <a:rPr lang="zh-CN" altLang="en-US" dirty="0" smtClean="0">
                <a:latin typeface="+mj-lt"/>
              </a:rPr>
              <a:t>种物品最多有</a:t>
            </a:r>
            <a:r>
              <a:rPr lang="en-US" dirty="0" smtClean="0">
                <a:latin typeface="+mj-lt"/>
              </a:rPr>
              <a:t>n[</a:t>
            </a:r>
            <a:r>
              <a:rPr lang="en-US" dirty="0" err="1" smtClean="0">
                <a:latin typeface="+mj-lt"/>
              </a:rPr>
              <a:t>i</a:t>
            </a:r>
            <a:r>
              <a:rPr lang="en-US" dirty="0" smtClean="0">
                <a:latin typeface="+mj-lt"/>
              </a:rPr>
              <a:t>]</a:t>
            </a:r>
            <a:r>
              <a:rPr lang="zh-CN" altLang="en-US" dirty="0" smtClean="0">
                <a:latin typeface="+mj-lt"/>
              </a:rPr>
              <a:t>件可用，每件费用是</a:t>
            </a:r>
            <a:r>
              <a:rPr lang="en-US" dirty="0" smtClean="0">
                <a:latin typeface="+mj-lt"/>
              </a:rPr>
              <a:t>c[</a:t>
            </a:r>
            <a:r>
              <a:rPr lang="en-US" dirty="0" err="1" smtClean="0">
                <a:latin typeface="+mj-lt"/>
              </a:rPr>
              <a:t>i</a:t>
            </a:r>
            <a:r>
              <a:rPr lang="en-US" dirty="0" smtClean="0">
                <a:latin typeface="+mj-lt"/>
              </a:rPr>
              <a:t>]</a:t>
            </a:r>
            <a:r>
              <a:rPr lang="zh-CN" altLang="en-US" dirty="0" smtClean="0">
                <a:latin typeface="+mj-lt"/>
              </a:rPr>
              <a:t>，价值是</a:t>
            </a:r>
            <a:r>
              <a:rPr lang="en-US" dirty="0" smtClean="0">
                <a:latin typeface="+mj-lt"/>
              </a:rPr>
              <a:t>w[</a:t>
            </a:r>
            <a:r>
              <a:rPr lang="en-US" dirty="0" err="1" smtClean="0">
                <a:latin typeface="+mj-lt"/>
              </a:rPr>
              <a:t>i</a:t>
            </a:r>
            <a:r>
              <a:rPr lang="en-US" dirty="0" smtClean="0">
                <a:latin typeface="+mj-lt"/>
              </a:rPr>
              <a:t>]</a:t>
            </a:r>
            <a:r>
              <a:rPr lang="zh-CN" altLang="en-US" dirty="0" smtClean="0">
                <a:latin typeface="+mj-lt"/>
              </a:rPr>
              <a:t>。求解将哪些物品装入背包可使这些物品的费用总和不超过背包容量，且价值总和最大。</a:t>
            </a:r>
            <a:endParaRPr lang="en-US" altLang="zh-CN" dirty="0" smtClean="0">
              <a:latin typeface="+mj-lt"/>
            </a:endParaRPr>
          </a:p>
          <a:p>
            <a:r>
              <a:rPr lang="zh-CN" altLang="en-US" dirty="0" smtClean="0">
                <a:latin typeface="+mj-lt"/>
              </a:rPr>
              <a:t>最朴素额状态转移方程和完全背包一样</a:t>
            </a:r>
            <a:endParaRPr lang="en-US" altLang="zh-CN" dirty="0" smtClean="0">
              <a:latin typeface="+mj-lt"/>
            </a:endParaRPr>
          </a:p>
          <a:p>
            <a:r>
              <a:rPr lang="en-US" dirty="0" smtClean="0">
                <a:latin typeface="+mj-lt"/>
              </a:rPr>
              <a:t>f[</a:t>
            </a:r>
            <a:r>
              <a:rPr lang="en-US" dirty="0" err="1" smtClean="0">
                <a:latin typeface="+mj-lt"/>
              </a:rPr>
              <a:t>i</a:t>
            </a:r>
            <a:r>
              <a:rPr lang="en-US" dirty="0" smtClean="0">
                <a:latin typeface="+mj-lt"/>
              </a:rPr>
              <a:t>][v]=max{f[i-1][v-k*c[</a:t>
            </a:r>
            <a:r>
              <a:rPr lang="en-US" dirty="0" err="1" smtClean="0">
                <a:latin typeface="+mj-lt"/>
              </a:rPr>
              <a:t>i</a:t>
            </a:r>
            <a:r>
              <a:rPr lang="en-US" dirty="0" smtClean="0">
                <a:latin typeface="+mj-lt"/>
              </a:rPr>
              <a:t>]]+k*w[</a:t>
            </a:r>
            <a:r>
              <a:rPr lang="en-US" dirty="0" err="1" smtClean="0">
                <a:latin typeface="+mj-lt"/>
              </a:rPr>
              <a:t>i</a:t>
            </a:r>
            <a:r>
              <a:rPr lang="en-US" dirty="0" smtClean="0">
                <a:latin typeface="+mj-lt"/>
              </a:rPr>
              <a:t>]|0&lt;=k&lt;=n[</a:t>
            </a:r>
            <a:r>
              <a:rPr lang="en-US" dirty="0" err="1" smtClean="0">
                <a:latin typeface="+mj-lt"/>
              </a:rPr>
              <a:t>i</a:t>
            </a:r>
            <a:r>
              <a:rPr lang="en-US" dirty="0" smtClean="0">
                <a:latin typeface="+mj-lt"/>
              </a:rPr>
              <a:t>]}</a:t>
            </a:r>
            <a:endParaRPr lang="zh-CN" altLang="en-US" dirty="0" smtClean="0">
              <a:latin typeface="+mj-lt"/>
            </a:endParaRPr>
          </a:p>
          <a:p>
            <a:r>
              <a:rPr lang="zh-CN" altLang="en-US" dirty="0" smtClean="0">
                <a:latin typeface="+mj-lt"/>
              </a:rPr>
              <a:t>复杂度是</a:t>
            </a:r>
            <a:r>
              <a:rPr lang="en-US" dirty="0" smtClean="0">
                <a:latin typeface="+mj-lt"/>
              </a:rPr>
              <a:t>O(V*</a:t>
            </a:r>
            <a:r>
              <a:rPr lang="en-US" dirty="0" err="1" smtClean="0">
                <a:latin typeface="+mj-lt"/>
              </a:rPr>
              <a:t>Σn</a:t>
            </a:r>
            <a:r>
              <a:rPr lang="en-US" dirty="0" smtClean="0">
                <a:latin typeface="+mj-lt"/>
              </a:rPr>
              <a:t>[</a:t>
            </a:r>
            <a:r>
              <a:rPr lang="en-US" dirty="0" err="1" smtClean="0">
                <a:latin typeface="+mj-lt"/>
              </a:rPr>
              <a:t>i</a:t>
            </a:r>
            <a:r>
              <a:rPr lang="en-US" dirty="0" smtClean="0">
                <a:latin typeface="+mj-lt"/>
              </a:rPr>
              <a:t>])</a:t>
            </a:r>
            <a:r>
              <a:rPr lang="zh-CN" altLang="en-US" dirty="0" smtClean="0">
                <a:latin typeface="+mj-lt"/>
              </a:rPr>
              <a:t>。</a:t>
            </a:r>
            <a:endParaRPr lang="en-US" altLang="zh-CN" dirty="0" smtClean="0">
              <a:latin typeface="+mj-lt"/>
            </a:endParaRPr>
          </a:p>
          <a:p>
            <a:r>
              <a:rPr lang="zh-CN" altLang="en-US" dirty="0" smtClean="0">
                <a:latin typeface="+mj-lt"/>
              </a:rPr>
              <a:t>比较大，需要优化</a:t>
            </a:r>
            <a:r>
              <a:rPr lang="en-US" altLang="zh-CN" dirty="0" smtClean="0">
                <a:latin typeface="+mj-lt"/>
              </a:rPr>
              <a:t>……</a:t>
            </a:r>
            <a:endParaRPr lang="zh-CN" altLang="en-US" dirty="0" smtClean="0">
              <a:latin typeface="+mj-lt"/>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rot="437154">
            <a:off x="3990747" y="1721880"/>
            <a:ext cx="3572813" cy="1200329"/>
          </a:xfrm>
          <a:prstGeom prst="rect">
            <a:avLst/>
          </a:prstGeom>
          <a:noFill/>
        </p:spPr>
        <p:txBody>
          <a:bodyPr wrap="square" rtlCol="0">
            <a:spAutoFit/>
          </a:bodyPr>
          <a:lstStyle/>
          <a:p>
            <a:r>
              <a:rPr lang="zh-CN" altLang="en-US" sz="7200" dirty="0">
                <a:latin typeface="华文新魏" panose="02010800040101010101" pitchFamily="2" charset="-122"/>
                <a:ea typeface="华文新魏" panose="02010800040101010101" pitchFamily="2" charset="-122"/>
              </a:rPr>
              <a:t>背包</a:t>
            </a:r>
            <a:r>
              <a:rPr lang="en-US" altLang="zh-CN" sz="7200" dirty="0" err="1" smtClean="0">
                <a:latin typeface="华文新魏" panose="02010800040101010101" pitchFamily="2" charset="-122"/>
                <a:ea typeface="华文新魏" panose="02010800040101010101" pitchFamily="2" charset="-122"/>
              </a:rPr>
              <a:t>dp</a:t>
            </a:r>
            <a:endParaRPr lang="zh-CN" altLang="en-US" sz="72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dirty="0" smtClean="0">
                <a:latin typeface="+mj-lt"/>
              </a:rPr>
              <a:t>转化为</a:t>
            </a:r>
            <a:r>
              <a:rPr lang="en-US" dirty="0" smtClean="0">
                <a:latin typeface="+mj-lt"/>
              </a:rPr>
              <a:t>01</a:t>
            </a:r>
            <a:r>
              <a:rPr lang="zh-CN" altLang="en-US" dirty="0" smtClean="0">
                <a:latin typeface="+mj-lt"/>
              </a:rPr>
              <a:t>背包求解：把第</a:t>
            </a:r>
            <a:r>
              <a:rPr lang="en-US" dirty="0" err="1" smtClean="0">
                <a:latin typeface="+mj-lt"/>
              </a:rPr>
              <a:t>i</a:t>
            </a:r>
            <a:r>
              <a:rPr lang="zh-CN" altLang="en-US" dirty="0" smtClean="0">
                <a:latin typeface="+mj-lt"/>
              </a:rPr>
              <a:t>种物品换成</a:t>
            </a:r>
            <a:r>
              <a:rPr lang="en-US" dirty="0" smtClean="0">
                <a:latin typeface="+mj-lt"/>
              </a:rPr>
              <a:t>n[</a:t>
            </a:r>
            <a:r>
              <a:rPr lang="en-US" dirty="0" err="1" smtClean="0">
                <a:latin typeface="+mj-lt"/>
              </a:rPr>
              <a:t>i</a:t>
            </a:r>
            <a:r>
              <a:rPr lang="en-US" dirty="0" smtClean="0">
                <a:latin typeface="+mj-lt"/>
              </a:rPr>
              <a:t>]</a:t>
            </a:r>
            <a:r>
              <a:rPr lang="zh-CN" altLang="en-US" dirty="0" smtClean="0">
                <a:latin typeface="+mj-lt"/>
              </a:rPr>
              <a:t>件</a:t>
            </a:r>
            <a:r>
              <a:rPr lang="en-US" dirty="0" smtClean="0">
                <a:latin typeface="+mj-lt"/>
              </a:rPr>
              <a:t>01</a:t>
            </a:r>
            <a:r>
              <a:rPr lang="zh-CN" altLang="en-US" dirty="0" smtClean="0">
                <a:latin typeface="+mj-lt"/>
              </a:rPr>
              <a:t>背包中的物品，则得到了物品数为</a:t>
            </a:r>
            <a:r>
              <a:rPr lang="en-US" dirty="0" err="1" smtClean="0">
                <a:latin typeface="+mj-lt"/>
              </a:rPr>
              <a:t>Σn</a:t>
            </a:r>
            <a:r>
              <a:rPr lang="en-US" dirty="0" smtClean="0">
                <a:latin typeface="+mj-lt"/>
              </a:rPr>
              <a:t>[</a:t>
            </a:r>
            <a:r>
              <a:rPr lang="en-US" dirty="0" err="1" smtClean="0">
                <a:latin typeface="+mj-lt"/>
              </a:rPr>
              <a:t>i</a:t>
            </a:r>
            <a:r>
              <a:rPr lang="en-US" dirty="0" smtClean="0">
                <a:latin typeface="+mj-lt"/>
              </a:rPr>
              <a:t>]</a:t>
            </a:r>
            <a:r>
              <a:rPr lang="zh-CN" altLang="en-US" dirty="0" smtClean="0">
                <a:latin typeface="+mj-lt"/>
              </a:rPr>
              <a:t>的</a:t>
            </a:r>
            <a:r>
              <a:rPr lang="en-US" dirty="0" smtClean="0">
                <a:latin typeface="+mj-lt"/>
              </a:rPr>
              <a:t>01</a:t>
            </a:r>
            <a:r>
              <a:rPr lang="zh-CN" altLang="en-US" dirty="0" smtClean="0">
                <a:latin typeface="+mj-lt"/>
              </a:rPr>
              <a:t>背包问题</a:t>
            </a:r>
            <a:endParaRPr lang="en-US" altLang="zh-CN" dirty="0" smtClean="0">
              <a:latin typeface="+mj-lt"/>
            </a:endParaRPr>
          </a:p>
          <a:p>
            <a:r>
              <a:rPr lang="zh-CN" altLang="en-US" dirty="0" smtClean="0">
                <a:latin typeface="+mj-lt"/>
              </a:rPr>
              <a:t>当然这样直接求解的复杂度仍然是</a:t>
            </a:r>
            <a:r>
              <a:rPr lang="en-US" dirty="0" smtClean="0">
                <a:latin typeface="+mj-lt"/>
              </a:rPr>
              <a:t>O(V*</a:t>
            </a:r>
            <a:r>
              <a:rPr lang="en-US" dirty="0" err="1" smtClean="0">
                <a:latin typeface="+mj-lt"/>
              </a:rPr>
              <a:t>Σn</a:t>
            </a:r>
            <a:r>
              <a:rPr lang="en-US" dirty="0" smtClean="0">
                <a:latin typeface="+mj-lt"/>
              </a:rPr>
              <a:t>[</a:t>
            </a:r>
            <a:r>
              <a:rPr lang="en-US" dirty="0" err="1" smtClean="0">
                <a:latin typeface="+mj-lt"/>
              </a:rPr>
              <a:t>i</a:t>
            </a:r>
            <a:r>
              <a:rPr lang="en-US" dirty="0" smtClean="0">
                <a:latin typeface="+mj-lt"/>
              </a:rPr>
              <a:t>])</a:t>
            </a:r>
            <a:r>
              <a:rPr lang="zh-CN" altLang="en-US" dirty="0" smtClean="0">
                <a:latin typeface="+mj-lt"/>
              </a:rPr>
              <a:t>。</a:t>
            </a:r>
            <a:endParaRPr lang="en-US" altLang="zh-CN" dirty="0" smtClean="0">
              <a:latin typeface="+mj-lt"/>
            </a:endParaRPr>
          </a:p>
          <a:p>
            <a:r>
              <a:rPr lang="zh-CN" altLang="en-US" dirty="0" smtClean="0">
                <a:latin typeface="+mj-lt"/>
              </a:rPr>
              <a:t>我们考虑把第</a:t>
            </a:r>
            <a:r>
              <a:rPr lang="en-US" dirty="0" err="1" smtClean="0">
                <a:latin typeface="+mj-lt"/>
              </a:rPr>
              <a:t>i</a:t>
            </a:r>
            <a:r>
              <a:rPr lang="zh-CN" altLang="en-US" dirty="0" smtClean="0">
                <a:latin typeface="+mj-lt"/>
              </a:rPr>
              <a:t>种物品换成若干件物品，使得原问题中第</a:t>
            </a:r>
            <a:r>
              <a:rPr lang="en-US" dirty="0" err="1" smtClean="0">
                <a:latin typeface="+mj-lt"/>
              </a:rPr>
              <a:t>i</a:t>
            </a:r>
            <a:r>
              <a:rPr lang="zh-CN" altLang="en-US" dirty="0" smtClean="0">
                <a:latin typeface="+mj-lt"/>
              </a:rPr>
              <a:t>种物品可取的每种策略</a:t>
            </a:r>
            <a:r>
              <a:rPr lang="en-US" dirty="0" smtClean="0">
                <a:latin typeface="+mj-lt"/>
              </a:rPr>
              <a:t>——</a:t>
            </a:r>
            <a:r>
              <a:rPr lang="zh-CN" altLang="en-US" dirty="0" smtClean="0">
                <a:latin typeface="+mj-lt"/>
              </a:rPr>
              <a:t>取</a:t>
            </a:r>
            <a:r>
              <a:rPr lang="en-US" dirty="0" smtClean="0">
                <a:latin typeface="+mj-lt"/>
              </a:rPr>
              <a:t>0..n[</a:t>
            </a:r>
            <a:r>
              <a:rPr lang="en-US" dirty="0" err="1" smtClean="0">
                <a:latin typeface="+mj-lt"/>
              </a:rPr>
              <a:t>i</a:t>
            </a:r>
            <a:r>
              <a:rPr lang="en-US" dirty="0" smtClean="0">
                <a:latin typeface="+mj-lt"/>
              </a:rPr>
              <a:t>]</a:t>
            </a:r>
            <a:r>
              <a:rPr lang="zh-CN" altLang="en-US" dirty="0" smtClean="0">
                <a:latin typeface="+mj-lt"/>
              </a:rPr>
              <a:t>件</a:t>
            </a:r>
            <a:r>
              <a:rPr lang="en-US" dirty="0" smtClean="0">
                <a:latin typeface="+mj-lt"/>
              </a:rPr>
              <a:t>——</a:t>
            </a:r>
            <a:r>
              <a:rPr lang="zh-CN" altLang="en-US" dirty="0" smtClean="0">
                <a:latin typeface="+mj-lt"/>
              </a:rPr>
              <a:t>均能等价于取若干件代换以后的物品。另外，取超过</a:t>
            </a:r>
            <a:r>
              <a:rPr lang="en-US" dirty="0" smtClean="0">
                <a:latin typeface="+mj-lt"/>
              </a:rPr>
              <a:t>n[</a:t>
            </a:r>
            <a:r>
              <a:rPr lang="en-US" dirty="0" err="1" smtClean="0">
                <a:latin typeface="+mj-lt"/>
              </a:rPr>
              <a:t>i</a:t>
            </a:r>
            <a:r>
              <a:rPr lang="en-US" dirty="0" smtClean="0">
                <a:latin typeface="+mj-lt"/>
              </a:rPr>
              <a:t>]</a:t>
            </a:r>
            <a:r>
              <a:rPr lang="zh-CN" altLang="en-US" dirty="0" smtClean="0">
                <a:latin typeface="+mj-lt"/>
              </a:rPr>
              <a:t>件的策略必不能出现。</a:t>
            </a:r>
            <a:endParaRPr lang="zh-CN" altLang="en-US" dirty="0" smtClean="0">
              <a:latin typeface="+mj-lt"/>
            </a:endParaRPr>
          </a:p>
          <a:p>
            <a:r>
              <a:rPr lang="zh-CN" altLang="en-US" dirty="0" smtClean="0">
                <a:latin typeface="+mj-lt"/>
              </a:rPr>
              <a:t>方法是：将第</a:t>
            </a:r>
            <a:r>
              <a:rPr lang="en-US" dirty="0" err="1" smtClean="0">
                <a:latin typeface="+mj-lt"/>
              </a:rPr>
              <a:t>i</a:t>
            </a:r>
            <a:r>
              <a:rPr lang="zh-CN" altLang="en-US" dirty="0" smtClean="0">
                <a:latin typeface="+mj-lt"/>
              </a:rPr>
              <a:t>种物品分成若干件物品，其中每件物品有一个系数，这件物品的费用和价值均是原来的费用和价值乘以这个系数。使这些系数分别为</a:t>
            </a:r>
            <a:r>
              <a:rPr lang="en-US" dirty="0" smtClean="0">
                <a:solidFill>
                  <a:srgbClr val="FF0000"/>
                </a:solidFill>
                <a:latin typeface="+mj-lt"/>
              </a:rPr>
              <a:t>1,2,4,...,2^(k-1),n[</a:t>
            </a:r>
            <a:r>
              <a:rPr lang="en-US" dirty="0" err="1" smtClean="0">
                <a:solidFill>
                  <a:srgbClr val="FF0000"/>
                </a:solidFill>
                <a:latin typeface="+mj-lt"/>
              </a:rPr>
              <a:t>i</a:t>
            </a:r>
            <a:r>
              <a:rPr lang="en-US" dirty="0" smtClean="0">
                <a:solidFill>
                  <a:srgbClr val="FF0000"/>
                </a:solidFill>
                <a:latin typeface="+mj-lt"/>
              </a:rPr>
              <a:t>]-2^k+1</a:t>
            </a:r>
            <a:r>
              <a:rPr lang="zh-CN" altLang="en-US" dirty="0" smtClean="0">
                <a:solidFill>
                  <a:srgbClr val="FF0000"/>
                </a:solidFill>
                <a:latin typeface="+mj-lt"/>
              </a:rPr>
              <a:t>，且</a:t>
            </a:r>
            <a:r>
              <a:rPr lang="en-US" dirty="0" smtClean="0">
                <a:solidFill>
                  <a:srgbClr val="FF0000"/>
                </a:solidFill>
                <a:latin typeface="+mj-lt"/>
              </a:rPr>
              <a:t>k</a:t>
            </a:r>
            <a:r>
              <a:rPr lang="zh-CN" altLang="en-US" dirty="0" smtClean="0">
                <a:solidFill>
                  <a:srgbClr val="FF0000"/>
                </a:solidFill>
                <a:latin typeface="+mj-lt"/>
              </a:rPr>
              <a:t>是满足</a:t>
            </a:r>
            <a:r>
              <a:rPr lang="en-US" dirty="0" smtClean="0">
                <a:solidFill>
                  <a:srgbClr val="FF0000"/>
                </a:solidFill>
                <a:latin typeface="+mj-lt"/>
              </a:rPr>
              <a:t>n[</a:t>
            </a:r>
            <a:r>
              <a:rPr lang="en-US" dirty="0" err="1" smtClean="0">
                <a:solidFill>
                  <a:srgbClr val="FF0000"/>
                </a:solidFill>
                <a:latin typeface="+mj-lt"/>
              </a:rPr>
              <a:t>i</a:t>
            </a:r>
            <a:r>
              <a:rPr lang="en-US" dirty="0" smtClean="0">
                <a:solidFill>
                  <a:srgbClr val="FF0000"/>
                </a:solidFill>
                <a:latin typeface="+mj-lt"/>
              </a:rPr>
              <a:t>]-2^k+1&gt;0</a:t>
            </a:r>
            <a:r>
              <a:rPr lang="zh-CN" altLang="en-US" dirty="0" smtClean="0">
                <a:solidFill>
                  <a:srgbClr val="FF0000"/>
                </a:solidFill>
                <a:latin typeface="+mj-lt"/>
              </a:rPr>
              <a:t>的最大整数</a:t>
            </a:r>
            <a:r>
              <a:rPr lang="zh-CN" altLang="en-US" dirty="0" smtClean="0">
                <a:latin typeface="+mj-lt"/>
              </a:rPr>
              <a:t>。例如，如果</a:t>
            </a:r>
            <a:r>
              <a:rPr lang="en-US" dirty="0" smtClean="0">
                <a:latin typeface="+mj-lt"/>
              </a:rPr>
              <a:t>n[</a:t>
            </a:r>
            <a:r>
              <a:rPr lang="en-US" dirty="0" err="1" smtClean="0">
                <a:latin typeface="+mj-lt"/>
              </a:rPr>
              <a:t>i</a:t>
            </a:r>
            <a:r>
              <a:rPr lang="en-US" dirty="0" smtClean="0">
                <a:latin typeface="+mj-lt"/>
              </a:rPr>
              <a:t>]</a:t>
            </a:r>
            <a:r>
              <a:rPr lang="zh-CN" altLang="en-US" dirty="0" smtClean="0">
                <a:latin typeface="+mj-lt"/>
              </a:rPr>
              <a:t>为</a:t>
            </a:r>
            <a:r>
              <a:rPr lang="en-US" dirty="0" smtClean="0">
                <a:latin typeface="+mj-lt"/>
              </a:rPr>
              <a:t>13</a:t>
            </a:r>
            <a:r>
              <a:rPr lang="zh-CN" altLang="en-US" dirty="0" smtClean="0">
                <a:latin typeface="+mj-lt"/>
              </a:rPr>
              <a:t>，就将这种物品分成系数分别为</a:t>
            </a:r>
            <a:r>
              <a:rPr lang="en-US" dirty="0" smtClean="0">
                <a:latin typeface="+mj-lt"/>
              </a:rPr>
              <a:t>1,2,4,6</a:t>
            </a:r>
            <a:r>
              <a:rPr lang="zh-CN" altLang="en-US" dirty="0" smtClean="0">
                <a:latin typeface="+mj-lt"/>
              </a:rPr>
              <a:t>的四件物品。</a:t>
            </a:r>
            <a:endParaRPr lang="zh-CN" altLang="en-US" dirty="0" smtClean="0">
              <a:latin typeface="+mj-lt"/>
            </a:endParaRPr>
          </a:p>
          <a:p>
            <a:endParaRPr lang="zh-CN" altLang="en-US" dirty="0" smtClean="0"/>
          </a:p>
          <a:p>
            <a:endParaRPr lang="en-US" altLang="zh-CN" dirty="0" smtClean="0"/>
          </a:p>
        </p:txBody>
      </p:sp>
      <p:sp>
        <p:nvSpPr>
          <p:cNvPr id="4" name="标题 1"/>
          <p:cNvSpPr>
            <a:spLocks noGrp="1"/>
          </p:cNvSpPr>
          <p:nvPr>
            <p:ph type="title"/>
          </p:nvPr>
        </p:nvSpPr>
        <p:spPr/>
        <p:txBody>
          <a:bodyPr/>
          <a:lstStyle/>
          <a:p>
            <a:r>
              <a:rPr lang="zh-CN" altLang="en-US" dirty="0" smtClean="0"/>
              <a:t>例</a:t>
            </a:r>
            <a:r>
              <a:rPr lang="en-US" altLang="zh-CN" dirty="0" smtClean="0"/>
              <a:t>4</a:t>
            </a:r>
            <a:r>
              <a:rPr lang="zh-CN" altLang="en-US" dirty="0" smtClean="0"/>
              <a:t>：多重背包</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dirty="0" smtClean="0">
                <a:latin typeface="+mj-lt"/>
              </a:rPr>
              <a:t>将</a:t>
            </a:r>
            <a:r>
              <a:rPr lang="en-US" altLang="zh-CN" dirty="0" smtClean="0">
                <a:latin typeface="+mj-lt"/>
              </a:rPr>
              <a:t>n[</a:t>
            </a:r>
            <a:r>
              <a:rPr lang="en-US" altLang="zh-CN" dirty="0" err="1" smtClean="0">
                <a:latin typeface="+mj-lt"/>
              </a:rPr>
              <a:t>i</a:t>
            </a:r>
            <a:r>
              <a:rPr lang="en-US" altLang="zh-CN" dirty="0" smtClean="0">
                <a:latin typeface="+mj-lt"/>
              </a:rPr>
              <a:t>]</a:t>
            </a:r>
            <a:r>
              <a:rPr lang="zh-CN" altLang="en-US" dirty="0" smtClean="0">
                <a:latin typeface="+mj-lt"/>
              </a:rPr>
              <a:t>拆成</a:t>
            </a:r>
            <a:r>
              <a:rPr lang="en-US" sz="3600" dirty="0" smtClean="0">
                <a:solidFill>
                  <a:srgbClr val="0070C0"/>
                </a:solidFill>
                <a:latin typeface="+mj-lt"/>
              </a:rPr>
              <a:t>1,2,4,...,2^(k-1),n[</a:t>
            </a:r>
            <a:r>
              <a:rPr lang="en-US" sz="3600" dirty="0" err="1" smtClean="0">
                <a:solidFill>
                  <a:srgbClr val="0070C0"/>
                </a:solidFill>
                <a:latin typeface="+mj-lt"/>
              </a:rPr>
              <a:t>i</a:t>
            </a:r>
            <a:r>
              <a:rPr lang="en-US" sz="3600" dirty="0" smtClean="0">
                <a:solidFill>
                  <a:srgbClr val="0070C0"/>
                </a:solidFill>
                <a:latin typeface="+mj-lt"/>
              </a:rPr>
              <a:t>]-2^k+1</a:t>
            </a:r>
            <a:r>
              <a:rPr lang="zh-CN" altLang="en-US" dirty="0" smtClean="0">
                <a:latin typeface="+mj-lt"/>
              </a:rPr>
              <a:t>，（</a:t>
            </a:r>
            <a:r>
              <a:rPr lang="en-US" altLang="zh-CN" dirty="0" smtClean="0">
                <a:latin typeface="+mj-lt"/>
              </a:rPr>
              <a:t>k</a:t>
            </a:r>
            <a:r>
              <a:rPr lang="zh-CN" altLang="en-US" dirty="0" smtClean="0">
                <a:latin typeface="+mj-lt"/>
              </a:rPr>
              <a:t>是满足</a:t>
            </a:r>
            <a:r>
              <a:rPr lang="en-US" altLang="zh-CN" dirty="0" smtClean="0">
                <a:latin typeface="+mj-lt"/>
              </a:rPr>
              <a:t>n[</a:t>
            </a:r>
            <a:r>
              <a:rPr lang="en-US" altLang="zh-CN" dirty="0" err="1" smtClean="0">
                <a:latin typeface="+mj-lt"/>
              </a:rPr>
              <a:t>i</a:t>
            </a:r>
            <a:r>
              <a:rPr lang="en-US" altLang="zh-CN" dirty="0" smtClean="0">
                <a:latin typeface="+mj-lt"/>
              </a:rPr>
              <a:t>]-2^k+1&gt;0</a:t>
            </a:r>
            <a:r>
              <a:rPr lang="zh-CN" altLang="en-US" dirty="0" smtClean="0">
                <a:latin typeface="+mj-lt"/>
              </a:rPr>
              <a:t>的最大整数）道理何在？</a:t>
            </a:r>
            <a:endParaRPr lang="en-US" altLang="zh-CN" dirty="0" smtClean="0">
              <a:latin typeface="+mj-lt"/>
            </a:endParaRPr>
          </a:p>
          <a:p>
            <a:r>
              <a:rPr lang="en-US" altLang="zh-CN" sz="2800" dirty="0" smtClean="0">
                <a:latin typeface="+mj-lt"/>
              </a:rPr>
              <a:t>1</a:t>
            </a:r>
            <a:r>
              <a:rPr lang="zh-CN" altLang="en-US" sz="2800" dirty="0" smtClean="0">
                <a:latin typeface="+mj-lt"/>
              </a:rPr>
              <a:t>）</a:t>
            </a:r>
            <a:r>
              <a:rPr lang="en-US" altLang="zh-CN" sz="2800" dirty="0" smtClean="0">
                <a:latin typeface="+mj-lt"/>
              </a:rPr>
              <a:t> 1+2+4+...+2^(k-1)+n[</a:t>
            </a:r>
            <a:r>
              <a:rPr lang="en-US" altLang="zh-CN" sz="2800" dirty="0" err="1" smtClean="0">
                <a:latin typeface="+mj-lt"/>
              </a:rPr>
              <a:t>i</a:t>
            </a:r>
            <a:r>
              <a:rPr lang="en-US" altLang="zh-CN" sz="2800" dirty="0" smtClean="0">
                <a:latin typeface="+mj-lt"/>
              </a:rPr>
              <a:t>]-2^k+1 = n[</a:t>
            </a:r>
            <a:r>
              <a:rPr lang="en-US" altLang="zh-CN" sz="2800" dirty="0" err="1" smtClean="0">
                <a:latin typeface="+mj-lt"/>
              </a:rPr>
              <a:t>i</a:t>
            </a:r>
            <a:r>
              <a:rPr lang="en-US" altLang="zh-CN" sz="2800" dirty="0" smtClean="0">
                <a:latin typeface="+mj-lt"/>
              </a:rPr>
              <a:t>]   </a:t>
            </a:r>
            <a:r>
              <a:rPr lang="zh-CN" altLang="en-US" sz="2800" dirty="0" smtClean="0">
                <a:latin typeface="+mj-lt"/>
              </a:rPr>
              <a:t>这就保证了最多为</a:t>
            </a:r>
            <a:r>
              <a:rPr lang="en-US" altLang="zh-CN" sz="2800" dirty="0" smtClean="0">
                <a:latin typeface="+mj-lt"/>
              </a:rPr>
              <a:t>n[</a:t>
            </a:r>
            <a:r>
              <a:rPr lang="en-US" altLang="zh-CN" sz="2800" dirty="0" err="1" smtClean="0">
                <a:latin typeface="+mj-lt"/>
              </a:rPr>
              <a:t>i</a:t>
            </a:r>
            <a:r>
              <a:rPr lang="en-US" altLang="zh-CN" sz="2800" dirty="0" smtClean="0">
                <a:latin typeface="+mj-lt"/>
              </a:rPr>
              <a:t>]</a:t>
            </a:r>
            <a:r>
              <a:rPr lang="zh-CN" altLang="en-US" sz="2800" dirty="0" smtClean="0">
                <a:latin typeface="+mj-lt"/>
              </a:rPr>
              <a:t>个物品</a:t>
            </a:r>
            <a:endParaRPr lang="en-US" altLang="zh-CN" sz="2800" dirty="0" smtClean="0">
              <a:latin typeface="+mj-lt"/>
            </a:endParaRPr>
          </a:p>
          <a:p>
            <a:r>
              <a:rPr lang="en-US" altLang="zh-CN" sz="2800" dirty="0" smtClean="0">
                <a:latin typeface="+mj-lt"/>
              </a:rPr>
              <a:t>2</a:t>
            </a:r>
            <a:r>
              <a:rPr lang="zh-CN" altLang="en-US" sz="2800" dirty="0" smtClean="0">
                <a:latin typeface="+mj-lt"/>
              </a:rPr>
              <a:t>）</a:t>
            </a:r>
            <a:r>
              <a:rPr lang="en-US" altLang="zh-CN" sz="2800" dirty="0" smtClean="0">
                <a:latin typeface="+mj-lt"/>
              </a:rPr>
              <a:t>1,2,4,……,2^(k-1),</a:t>
            </a:r>
            <a:r>
              <a:rPr lang="zh-CN" altLang="en-US" sz="2800" dirty="0" smtClean="0">
                <a:latin typeface="+mj-lt"/>
              </a:rPr>
              <a:t>可以凑出</a:t>
            </a:r>
            <a:r>
              <a:rPr lang="en-US" altLang="zh-CN" sz="2800" dirty="0" smtClean="0">
                <a:latin typeface="+mj-lt"/>
              </a:rPr>
              <a:t>1</a:t>
            </a:r>
            <a:r>
              <a:rPr lang="zh-CN" altLang="en-US" sz="2800" dirty="0" smtClean="0">
                <a:latin typeface="+mj-lt"/>
              </a:rPr>
              <a:t>到</a:t>
            </a:r>
            <a:r>
              <a:rPr lang="en-US" altLang="zh-CN" sz="2800" dirty="0" smtClean="0">
                <a:latin typeface="+mj-lt"/>
              </a:rPr>
              <a:t>2^k – 1</a:t>
            </a:r>
            <a:r>
              <a:rPr lang="zh-CN" altLang="en-US" sz="2800" dirty="0" smtClean="0">
                <a:latin typeface="+mj-lt"/>
              </a:rPr>
              <a:t>的所有整数（联系一个数的二进制拆分即可证明）</a:t>
            </a:r>
            <a:endParaRPr lang="en-US" altLang="zh-CN" sz="2800" dirty="0" smtClean="0">
              <a:latin typeface="+mj-lt"/>
            </a:endParaRPr>
          </a:p>
          <a:p>
            <a:r>
              <a:rPr lang="en-US" altLang="zh-CN" sz="2800" dirty="0" smtClean="0">
                <a:latin typeface="+mj-lt"/>
              </a:rPr>
              <a:t>3</a:t>
            </a:r>
            <a:r>
              <a:rPr lang="zh-CN" altLang="en-US" sz="2800" dirty="0" smtClean="0">
                <a:latin typeface="+mj-lt"/>
              </a:rPr>
              <a:t>）</a:t>
            </a:r>
            <a:r>
              <a:rPr lang="en-US" altLang="zh-CN" sz="2800" dirty="0" smtClean="0">
                <a:latin typeface="+mj-lt"/>
              </a:rPr>
              <a:t> </a:t>
            </a:r>
            <a:r>
              <a:rPr lang="en-US" altLang="en-US" sz="2800" dirty="0" smtClean="0">
                <a:latin typeface="+mj-lt"/>
              </a:rPr>
              <a:t>2^k</a:t>
            </a:r>
            <a:r>
              <a:rPr lang="en-US" altLang="zh-CN" sz="2800" dirty="0" smtClean="0">
                <a:latin typeface="+mj-lt"/>
              </a:rPr>
              <a:t>……</a:t>
            </a:r>
            <a:r>
              <a:rPr lang="en-US" altLang="en-US" sz="2800" dirty="0" smtClean="0">
                <a:latin typeface="+mj-lt"/>
              </a:rPr>
              <a:t>n[</a:t>
            </a:r>
            <a:r>
              <a:rPr lang="en-US" altLang="en-US" sz="2800" dirty="0" err="1" smtClean="0">
                <a:latin typeface="+mj-lt"/>
              </a:rPr>
              <a:t>i</a:t>
            </a:r>
            <a:r>
              <a:rPr lang="en-US" altLang="en-US" sz="2800" dirty="0" smtClean="0">
                <a:latin typeface="+mj-lt"/>
              </a:rPr>
              <a:t>]</a:t>
            </a:r>
            <a:r>
              <a:rPr lang="zh-CN" altLang="en-US" sz="2800" dirty="0" smtClean="0">
                <a:latin typeface="+mj-lt"/>
              </a:rPr>
              <a:t>的所有整数可以用若干个上述元素凑出（可以理解为凑</a:t>
            </a:r>
            <a:r>
              <a:rPr lang="en-US" altLang="zh-CN" sz="2800" dirty="0" smtClean="0">
                <a:latin typeface="+mj-lt"/>
              </a:rPr>
              <a:t>n[</a:t>
            </a:r>
            <a:r>
              <a:rPr lang="en-US" altLang="zh-CN" sz="2800" dirty="0" err="1" smtClean="0">
                <a:latin typeface="+mj-lt"/>
              </a:rPr>
              <a:t>i</a:t>
            </a:r>
            <a:r>
              <a:rPr lang="en-US" altLang="zh-CN" sz="2800" dirty="0" smtClean="0">
                <a:latin typeface="+mj-lt"/>
              </a:rPr>
              <a:t>]-t, </a:t>
            </a:r>
            <a:r>
              <a:rPr lang="zh-CN" altLang="en-US" sz="2800" dirty="0" smtClean="0">
                <a:latin typeface="+mj-lt"/>
              </a:rPr>
              <a:t>而</a:t>
            </a:r>
            <a:r>
              <a:rPr lang="en-US" altLang="zh-CN" sz="2800" dirty="0" smtClean="0">
                <a:latin typeface="+mj-lt"/>
              </a:rPr>
              <a:t>n[</a:t>
            </a:r>
            <a:r>
              <a:rPr lang="en-US" altLang="zh-CN" sz="2800" dirty="0" err="1" smtClean="0">
                <a:latin typeface="+mj-lt"/>
              </a:rPr>
              <a:t>i</a:t>
            </a:r>
            <a:r>
              <a:rPr lang="en-US" altLang="zh-CN" sz="2800" dirty="0" smtClean="0">
                <a:latin typeface="+mj-lt"/>
              </a:rPr>
              <a:t>]</a:t>
            </a:r>
            <a:r>
              <a:rPr lang="zh-CN" altLang="en-US" sz="2800" dirty="0" smtClean="0">
                <a:latin typeface="+mj-lt"/>
              </a:rPr>
              <a:t>为上面所有数的和，</a:t>
            </a:r>
            <a:r>
              <a:rPr lang="en-US" altLang="zh-CN" sz="2800" dirty="0" smtClean="0">
                <a:latin typeface="+mj-lt"/>
              </a:rPr>
              <a:t>t</a:t>
            </a:r>
            <a:r>
              <a:rPr lang="zh-CN" altLang="en-US" sz="2800" dirty="0" smtClean="0">
                <a:latin typeface="+mj-lt"/>
              </a:rPr>
              <a:t>则是一个小于</a:t>
            </a:r>
            <a:r>
              <a:rPr lang="en-US" altLang="en-US" sz="2800" dirty="0" smtClean="0">
                <a:latin typeface="+mj-lt"/>
              </a:rPr>
              <a:t>2^k </a:t>
            </a:r>
            <a:r>
              <a:rPr lang="zh-CN" altLang="en-US" sz="2800" dirty="0" smtClean="0">
                <a:latin typeface="+mj-lt"/>
              </a:rPr>
              <a:t>的数，那么在所有的数中去掉组成</a:t>
            </a:r>
            <a:r>
              <a:rPr lang="en-US" altLang="en-US" sz="2800" dirty="0" smtClean="0">
                <a:latin typeface="+mj-lt"/>
              </a:rPr>
              <a:t>2^k </a:t>
            </a:r>
            <a:r>
              <a:rPr lang="zh-CN" altLang="en-US" sz="2800" dirty="0" smtClean="0">
                <a:latin typeface="+mj-lt"/>
              </a:rPr>
              <a:t>的那些数剩下的就可以组成</a:t>
            </a:r>
            <a:r>
              <a:rPr lang="en-US" altLang="zh-CN" sz="2800" dirty="0" smtClean="0">
                <a:latin typeface="+mj-lt"/>
              </a:rPr>
              <a:t>n[</a:t>
            </a:r>
            <a:r>
              <a:rPr lang="en-US" altLang="zh-CN" sz="2800" dirty="0" err="1" smtClean="0">
                <a:latin typeface="+mj-lt"/>
              </a:rPr>
              <a:t>i</a:t>
            </a:r>
            <a:r>
              <a:rPr lang="en-US" altLang="zh-CN" sz="2800" dirty="0" smtClean="0">
                <a:latin typeface="+mj-lt"/>
              </a:rPr>
              <a:t>]-t</a:t>
            </a:r>
            <a:r>
              <a:rPr lang="zh-CN" altLang="en-US" sz="2800" dirty="0" smtClean="0">
                <a:latin typeface="+mj-lt"/>
              </a:rPr>
              <a:t>了）</a:t>
            </a:r>
            <a:endParaRPr lang="zh-CN" altLang="en-US" sz="2800" dirty="0" smtClean="0">
              <a:latin typeface="+mj-lt"/>
            </a:endParaRPr>
          </a:p>
        </p:txBody>
      </p:sp>
      <p:sp>
        <p:nvSpPr>
          <p:cNvPr id="4" name="标题 1"/>
          <p:cNvSpPr>
            <a:spLocks noGrp="1"/>
          </p:cNvSpPr>
          <p:nvPr>
            <p:ph type="title"/>
          </p:nvPr>
        </p:nvSpPr>
        <p:spPr/>
        <p:txBody>
          <a:bodyPr/>
          <a:lstStyle/>
          <a:p>
            <a:r>
              <a:rPr lang="zh-CN" altLang="en-US" dirty="0" smtClean="0"/>
              <a:t>例</a:t>
            </a:r>
            <a:r>
              <a:rPr lang="en-US" altLang="zh-CN" dirty="0" smtClean="0"/>
              <a:t>4</a:t>
            </a:r>
            <a:r>
              <a:rPr lang="zh-CN" altLang="en-US" dirty="0" smtClean="0"/>
              <a:t>：多重背包</a:t>
            </a:r>
            <a:endParaRPr lang="zh-CN" altLang="en-US" dirty="0"/>
          </a:p>
        </p:txBody>
      </p:sp>
      <p:sp>
        <p:nvSpPr>
          <p:cNvPr id="5" name="下箭头标注 4"/>
          <p:cNvSpPr/>
          <p:nvPr/>
        </p:nvSpPr>
        <p:spPr bwMode="auto">
          <a:xfrm rot="916222">
            <a:off x="5959847" y="486643"/>
            <a:ext cx="2857520" cy="1303375"/>
          </a:xfrm>
          <a:prstGeom prst="downArrowCallout">
            <a:avLst/>
          </a:prstGeom>
          <a:noFill/>
          <a:ln w="28575">
            <a:solidFill>
              <a:schemeClr val="tx2">
                <a:lumMod val="60000"/>
                <a:lumOff val="40000"/>
              </a:schemeClr>
            </a:solidFill>
            <a:round/>
          </a:ln>
          <a:effectLst/>
        </p:spPr>
        <p:txBody>
          <a:bodyPr wrap="none" rtlCol="0" anchor="ctr"/>
          <a:lstStyle/>
          <a:p>
            <a:pPr algn="ctr"/>
            <a:r>
              <a:rPr lang="zh-CN" altLang="en-US" sz="2000" dirty="0" smtClean="0"/>
              <a:t>复杂度为</a:t>
            </a:r>
            <a:r>
              <a:rPr lang="en-US" sz="2000" dirty="0" smtClean="0"/>
              <a:t>O(V*</a:t>
            </a:r>
            <a:r>
              <a:rPr lang="en-US" sz="2000" dirty="0" err="1" smtClean="0"/>
              <a:t>Σlog</a:t>
            </a:r>
            <a:r>
              <a:rPr lang="en-US" sz="2000" dirty="0" smtClean="0"/>
              <a:t> n[</a:t>
            </a:r>
            <a:r>
              <a:rPr lang="en-US" sz="2000" dirty="0" err="1" smtClean="0"/>
              <a:t>i</a:t>
            </a:r>
            <a:r>
              <a:rPr lang="en-US" sz="2000" dirty="0" smtClean="0"/>
              <a:t>])</a:t>
            </a:r>
            <a:endParaRPr lang="en-US" sz="2000" dirty="0" smtClean="0"/>
          </a:p>
          <a:p>
            <a:pPr algn="ctr"/>
            <a:r>
              <a:rPr lang="zh-CN" altLang="en-US" sz="2000" dirty="0" smtClean="0">
                <a:latin typeface="Arial" panose="020B0604020202020204" pitchFamily="34" charset="0"/>
                <a:ea typeface="宋体" panose="02010600030101010101" pitchFamily="2" charset="-122"/>
              </a:rPr>
              <a:t>很圆满的解决了问题！</a:t>
            </a:r>
            <a:endParaRPr lang="zh-CN" altLang="en-US" sz="2000" dirty="0" smtClean="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例</a:t>
            </a:r>
            <a:r>
              <a:rPr lang="en-US" altLang="zh-CN" dirty="0" smtClean="0"/>
              <a:t>5</a:t>
            </a:r>
            <a:r>
              <a:rPr lang="zh-CN" altLang="en-US" dirty="0" smtClean="0"/>
              <a:t>：</a:t>
            </a:r>
            <a:r>
              <a:rPr lang="zh-CN" altLang="en-US" b="1" dirty="0" smtClean="0"/>
              <a:t>二维费用的背包问题</a:t>
            </a:r>
            <a:endParaRPr lang="zh-CN" altLang="en-US" dirty="0"/>
          </a:p>
        </p:txBody>
      </p:sp>
      <p:sp>
        <p:nvSpPr>
          <p:cNvPr id="3" name="内容占位符 2"/>
          <p:cNvSpPr>
            <a:spLocks noGrp="1"/>
          </p:cNvSpPr>
          <p:nvPr>
            <p:ph idx="1"/>
          </p:nvPr>
        </p:nvSpPr>
        <p:spPr/>
        <p:txBody>
          <a:bodyPr/>
          <a:lstStyle/>
          <a:p>
            <a:r>
              <a:rPr lang="zh-CN" altLang="en-US" dirty="0" smtClean="0"/>
              <a:t>二维费用的背包问题是指：对于每件物品，具有两种不同的费用；选择这件物品必须同时付出这两种代价；对于每种代价都有一个可付出的最大值（背包容量）。问怎样选择物品可以得到最大的价值。设这两种代价分别为代价</a:t>
            </a:r>
            <a:r>
              <a:rPr lang="en-US" dirty="0" smtClean="0"/>
              <a:t>1</a:t>
            </a:r>
            <a:r>
              <a:rPr lang="zh-CN" altLang="en-US" dirty="0" smtClean="0"/>
              <a:t>和代价</a:t>
            </a:r>
            <a:r>
              <a:rPr lang="en-US" dirty="0" smtClean="0"/>
              <a:t>2</a:t>
            </a:r>
            <a:r>
              <a:rPr lang="zh-CN" altLang="en-US" dirty="0" smtClean="0"/>
              <a:t>，第</a:t>
            </a:r>
            <a:r>
              <a:rPr lang="en-US" dirty="0" err="1" smtClean="0"/>
              <a:t>i</a:t>
            </a:r>
            <a:r>
              <a:rPr lang="zh-CN" altLang="en-US" dirty="0" smtClean="0"/>
              <a:t>件物品所需的两种代价分别为</a:t>
            </a:r>
            <a:r>
              <a:rPr lang="en-US" dirty="0" smtClean="0"/>
              <a:t>a[</a:t>
            </a:r>
            <a:r>
              <a:rPr lang="en-US" dirty="0" err="1" smtClean="0"/>
              <a:t>i</a:t>
            </a:r>
            <a:r>
              <a:rPr lang="en-US" dirty="0" smtClean="0"/>
              <a:t>]</a:t>
            </a:r>
            <a:r>
              <a:rPr lang="zh-CN" altLang="en-US" dirty="0" smtClean="0"/>
              <a:t>和</a:t>
            </a:r>
            <a:r>
              <a:rPr lang="en-US" dirty="0" smtClean="0"/>
              <a:t>b[</a:t>
            </a:r>
            <a:r>
              <a:rPr lang="en-US" dirty="0" err="1" smtClean="0"/>
              <a:t>i</a:t>
            </a:r>
            <a:r>
              <a:rPr lang="en-US" dirty="0" smtClean="0"/>
              <a:t>]</a:t>
            </a:r>
            <a:r>
              <a:rPr lang="zh-CN" altLang="en-US" dirty="0" smtClean="0"/>
              <a:t>。两种代价可付出的最大值（两种背包容量）分别为</a:t>
            </a:r>
            <a:r>
              <a:rPr lang="en-US" dirty="0" smtClean="0"/>
              <a:t>V</a:t>
            </a:r>
            <a:r>
              <a:rPr lang="zh-CN" altLang="en-US" dirty="0" smtClean="0"/>
              <a:t>和</a:t>
            </a:r>
            <a:r>
              <a:rPr lang="en-US" dirty="0" smtClean="0"/>
              <a:t>U</a:t>
            </a:r>
            <a:r>
              <a:rPr lang="zh-CN" altLang="en-US" dirty="0" smtClean="0"/>
              <a:t>。物品的价值为</a:t>
            </a:r>
            <a:r>
              <a:rPr lang="en-US" dirty="0" smtClean="0"/>
              <a:t>w[</a:t>
            </a:r>
            <a:r>
              <a:rPr lang="en-US" dirty="0" err="1" smtClean="0"/>
              <a:t>i</a:t>
            </a:r>
            <a:r>
              <a:rPr lang="en-US" dirty="0" smtClean="0"/>
              <a:t>]</a:t>
            </a:r>
            <a:r>
              <a:rPr lang="zh-CN" altLang="en-US" dirty="0" smtClean="0"/>
              <a:t>。</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5</a:t>
            </a:r>
            <a:r>
              <a:rPr lang="zh-CN" altLang="en-US" dirty="0" smtClean="0"/>
              <a:t>：</a:t>
            </a:r>
            <a:r>
              <a:rPr lang="zh-CN" altLang="en-US" b="1" dirty="0" smtClean="0"/>
              <a:t>二维费用的背包问题</a:t>
            </a:r>
            <a:endParaRPr lang="zh-CN" altLang="en-US" dirty="0"/>
          </a:p>
        </p:txBody>
      </p:sp>
      <p:sp>
        <p:nvSpPr>
          <p:cNvPr id="3" name="内容占位符 2"/>
          <p:cNvSpPr>
            <a:spLocks noGrp="1"/>
          </p:cNvSpPr>
          <p:nvPr>
            <p:ph idx="1"/>
          </p:nvPr>
        </p:nvSpPr>
        <p:spPr>
          <a:xfrm>
            <a:off x="457200" y="1935480"/>
            <a:ext cx="8229600" cy="1422082"/>
          </a:xfrm>
        </p:spPr>
        <p:txBody>
          <a:bodyPr/>
          <a:lstStyle/>
          <a:p>
            <a:r>
              <a:rPr lang="zh-CN" altLang="en-US" dirty="0" smtClean="0">
                <a:latin typeface="+mj-lt"/>
              </a:rPr>
              <a:t>设</a:t>
            </a:r>
            <a:r>
              <a:rPr lang="en-US" dirty="0" smtClean="0">
                <a:latin typeface="+mj-lt"/>
              </a:rPr>
              <a:t>f[</a:t>
            </a:r>
            <a:r>
              <a:rPr lang="en-US" dirty="0" err="1" smtClean="0">
                <a:latin typeface="+mj-lt"/>
              </a:rPr>
              <a:t>i</a:t>
            </a:r>
            <a:r>
              <a:rPr lang="en-US" dirty="0" smtClean="0">
                <a:latin typeface="+mj-lt"/>
              </a:rPr>
              <a:t>][v][u]</a:t>
            </a:r>
            <a:r>
              <a:rPr lang="zh-CN" altLang="en-US" dirty="0" smtClean="0">
                <a:latin typeface="+mj-lt"/>
              </a:rPr>
              <a:t>表示前</a:t>
            </a:r>
            <a:r>
              <a:rPr lang="en-US" dirty="0" err="1" smtClean="0">
                <a:latin typeface="+mj-lt"/>
              </a:rPr>
              <a:t>i</a:t>
            </a:r>
            <a:r>
              <a:rPr lang="zh-CN" altLang="en-US" dirty="0" smtClean="0">
                <a:latin typeface="+mj-lt"/>
              </a:rPr>
              <a:t>件物品付出两种代价分别为</a:t>
            </a:r>
            <a:r>
              <a:rPr lang="en-US" dirty="0" smtClean="0">
                <a:latin typeface="+mj-lt"/>
              </a:rPr>
              <a:t>v</a:t>
            </a:r>
            <a:r>
              <a:rPr lang="zh-CN" altLang="en-US" dirty="0" smtClean="0">
                <a:latin typeface="+mj-lt"/>
              </a:rPr>
              <a:t>和</a:t>
            </a:r>
            <a:r>
              <a:rPr lang="en-US" dirty="0" smtClean="0">
                <a:latin typeface="+mj-lt"/>
              </a:rPr>
              <a:t>u</a:t>
            </a:r>
            <a:r>
              <a:rPr lang="zh-CN" altLang="en-US" dirty="0" smtClean="0">
                <a:latin typeface="+mj-lt"/>
              </a:rPr>
              <a:t>时可获得的最大价值。状态转移方程就是：</a:t>
            </a:r>
            <a:endParaRPr lang="zh-CN" altLang="en-US" dirty="0" smtClean="0">
              <a:latin typeface="+mj-lt"/>
            </a:endParaRPr>
          </a:p>
          <a:p>
            <a:r>
              <a:rPr lang="en-US" dirty="0" smtClean="0">
                <a:latin typeface="+mj-lt"/>
              </a:rPr>
              <a:t>f[</a:t>
            </a:r>
            <a:r>
              <a:rPr lang="en-US" dirty="0" err="1" smtClean="0">
                <a:latin typeface="+mj-lt"/>
              </a:rPr>
              <a:t>i</a:t>
            </a:r>
            <a:r>
              <a:rPr lang="en-US" dirty="0" smtClean="0">
                <a:latin typeface="+mj-lt"/>
              </a:rPr>
              <a:t>][v][u]=max{f[i-1][v][u],f[i-1][v-a[</a:t>
            </a:r>
            <a:r>
              <a:rPr lang="en-US" dirty="0" err="1" smtClean="0">
                <a:latin typeface="+mj-lt"/>
              </a:rPr>
              <a:t>i</a:t>
            </a:r>
            <a:r>
              <a:rPr lang="en-US" dirty="0" smtClean="0">
                <a:latin typeface="+mj-lt"/>
              </a:rPr>
              <a:t>]][u-b[</a:t>
            </a:r>
            <a:r>
              <a:rPr lang="en-US" dirty="0" err="1" smtClean="0">
                <a:latin typeface="+mj-lt"/>
              </a:rPr>
              <a:t>i</a:t>
            </a:r>
            <a:r>
              <a:rPr lang="en-US" dirty="0" smtClean="0">
                <a:latin typeface="+mj-lt"/>
              </a:rPr>
              <a:t>]]+w[</a:t>
            </a:r>
            <a:r>
              <a:rPr lang="en-US" dirty="0" err="1" smtClean="0">
                <a:latin typeface="+mj-lt"/>
              </a:rPr>
              <a:t>i</a:t>
            </a:r>
            <a:r>
              <a:rPr lang="en-US" dirty="0" smtClean="0">
                <a:latin typeface="+mj-lt"/>
              </a:rPr>
              <a:t>]}</a:t>
            </a:r>
            <a:endParaRPr lang="zh-CN" altLang="en-US" dirty="0" smtClean="0">
              <a:latin typeface="+mj-lt"/>
            </a:endParaRPr>
          </a:p>
          <a:p>
            <a:endParaRPr lang="zh-CN" altLang="en-US" dirty="0"/>
          </a:p>
        </p:txBody>
      </p:sp>
      <p:sp>
        <p:nvSpPr>
          <p:cNvPr id="4" name="圆角矩形 3"/>
          <p:cNvSpPr/>
          <p:nvPr/>
        </p:nvSpPr>
        <p:spPr bwMode="auto">
          <a:xfrm>
            <a:off x="714348" y="3929066"/>
            <a:ext cx="7000924" cy="2428892"/>
          </a:xfrm>
          <a:prstGeom prst="roundRect">
            <a:avLst/>
          </a:prstGeom>
          <a:noFill/>
          <a:ln w="28575">
            <a:solidFill>
              <a:schemeClr val="tx2">
                <a:lumMod val="60000"/>
                <a:lumOff val="40000"/>
              </a:schemeClr>
            </a:solidFill>
            <a:round/>
          </a:ln>
          <a:effectLst/>
        </p:spPr>
        <p:txBody>
          <a:bodyPr wrap="none" rtlCol="0" anchor="ctr"/>
          <a:lstStyle/>
          <a:p>
            <a:pPr algn="ctr"/>
            <a:r>
              <a:rPr lang="zh-CN" altLang="en-US" sz="3600" dirty="0" smtClean="0">
                <a:latin typeface="华文新魏" panose="02010800040101010101" pitchFamily="2" charset="-122"/>
                <a:ea typeface="华文新魏" panose="02010800040101010101" pitchFamily="2" charset="-122"/>
              </a:rPr>
              <a:t>当发现由熟悉的动态规划题目</a:t>
            </a:r>
            <a:endParaRPr lang="en-US" altLang="zh-CN" sz="3600" dirty="0" smtClean="0">
              <a:latin typeface="华文新魏" panose="02010800040101010101" pitchFamily="2" charset="-122"/>
              <a:ea typeface="华文新魏" panose="02010800040101010101" pitchFamily="2" charset="-122"/>
            </a:endParaRPr>
          </a:p>
          <a:p>
            <a:pPr algn="ctr"/>
            <a:r>
              <a:rPr lang="zh-CN" altLang="en-US" sz="3600" dirty="0" smtClean="0">
                <a:latin typeface="华文新魏" panose="02010800040101010101" pitchFamily="2" charset="-122"/>
                <a:ea typeface="华文新魏" panose="02010800040101010101" pitchFamily="2" charset="-122"/>
              </a:rPr>
              <a:t>变形得来的题目时，</a:t>
            </a:r>
            <a:endParaRPr lang="zh-CN" altLang="en-US" sz="3600" dirty="0" smtClean="0">
              <a:latin typeface="华文新魏" panose="02010800040101010101" pitchFamily="2" charset="-122"/>
              <a:ea typeface="华文新魏" panose="02010800040101010101" pitchFamily="2" charset="-122"/>
            </a:endParaRPr>
          </a:p>
          <a:p>
            <a:pPr algn="ctr"/>
            <a:r>
              <a:rPr lang="zh-CN" altLang="en-US" sz="3600" dirty="0" smtClean="0">
                <a:latin typeface="华文新魏" panose="02010800040101010101" pitchFamily="2" charset="-122"/>
                <a:ea typeface="华文新魏" panose="02010800040101010101" pitchFamily="2" charset="-122"/>
              </a:rPr>
              <a:t>可以尝试在原来的状态中</a:t>
            </a:r>
            <a:endParaRPr lang="en-US" altLang="zh-CN" sz="3600" dirty="0" smtClean="0">
              <a:latin typeface="华文新魏" panose="02010800040101010101" pitchFamily="2" charset="-122"/>
              <a:ea typeface="华文新魏" panose="02010800040101010101" pitchFamily="2" charset="-122"/>
            </a:endParaRPr>
          </a:p>
          <a:p>
            <a:pPr algn="ctr"/>
            <a:r>
              <a:rPr lang="zh-CN" altLang="en-US" sz="3600" dirty="0" smtClean="0">
                <a:latin typeface="华文新魏" panose="02010800040101010101" pitchFamily="2" charset="-122"/>
                <a:ea typeface="华文新魏" panose="02010800040101010101" pitchFamily="2" charset="-122"/>
              </a:rPr>
              <a:t>加一维以满足新的限制条件。</a:t>
            </a:r>
            <a:endParaRPr lang="zh-CN" altLang="en-US" sz="3600" dirty="0" smtClean="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4" presetClass="entr" presetSubtype="0" accel="10000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strVal val="#ppt_w*0.05"/>
                                          </p:val>
                                        </p:tav>
                                        <p:tav tm="100000">
                                          <p:val>
                                            <p:strVal val="#ppt_w"/>
                                          </p:val>
                                        </p:tav>
                                      </p:tavLst>
                                    </p:anim>
                                    <p:anim calcmode="lin" valueType="num">
                                      <p:cBhvr>
                                        <p:cTn id="20" dur="500" fill="hold"/>
                                        <p:tgtEl>
                                          <p:spTgt spid="4"/>
                                        </p:tgtEl>
                                        <p:attrNameLst>
                                          <p:attrName>ppt_h</p:attrName>
                                        </p:attrNameLst>
                                      </p:cBhvr>
                                      <p:tavLst>
                                        <p:tav tm="0">
                                          <p:val>
                                            <p:strVal val="#ppt_h"/>
                                          </p:val>
                                        </p:tav>
                                        <p:tav tm="100000">
                                          <p:val>
                                            <p:strVal val="#ppt_h"/>
                                          </p:val>
                                        </p:tav>
                                      </p:tavLst>
                                    </p:anim>
                                    <p:anim calcmode="lin" valueType="num">
                                      <p:cBhvr>
                                        <p:cTn id="21" dur="500" fill="hold"/>
                                        <p:tgtEl>
                                          <p:spTgt spid="4"/>
                                        </p:tgtEl>
                                        <p:attrNameLst>
                                          <p:attrName>ppt_x</p:attrName>
                                        </p:attrNameLst>
                                      </p:cBhvr>
                                      <p:tavLst>
                                        <p:tav tm="0">
                                          <p:val>
                                            <p:strVal val="#ppt_x-.2"/>
                                          </p:val>
                                        </p:tav>
                                        <p:tav tm="100000">
                                          <p:val>
                                            <p:strVal val="#ppt_x"/>
                                          </p:val>
                                        </p:tav>
                                      </p:tavLst>
                                    </p:anim>
                                    <p:anim calcmode="lin" valueType="num">
                                      <p:cBhvr>
                                        <p:cTn id="22" dur="500" fill="hold"/>
                                        <p:tgtEl>
                                          <p:spTgt spid="4"/>
                                        </p:tgtEl>
                                        <p:attrNameLst>
                                          <p:attrName>ppt_y</p:attrName>
                                        </p:attrNameLst>
                                      </p:cBhvr>
                                      <p:tavLst>
                                        <p:tav tm="0">
                                          <p:val>
                                            <p:strVal val="#ppt_y"/>
                                          </p:val>
                                        </p:tav>
                                        <p:tav tm="100000">
                                          <p:val>
                                            <p:strVal val="#ppt_y"/>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6</a:t>
            </a:r>
            <a:r>
              <a:rPr lang="zh-CN" altLang="en-US" dirty="0" smtClean="0"/>
              <a:t>：分组背包</a:t>
            </a:r>
            <a:endParaRPr lang="zh-CN" altLang="en-US" dirty="0"/>
          </a:p>
        </p:txBody>
      </p:sp>
      <p:sp>
        <p:nvSpPr>
          <p:cNvPr id="3" name="内容占位符 2"/>
          <p:cNvSpPr>
            <a:spLocks noGrp="1"/>
          </p:cNvSpPr>
          <p:nvPr>
            <p:ph idx="1"/>
          </p:nvPr>
        </p:nvSpPr>
        <p:spPr/>
        <p:txBody>
          <a:bodyPr/>
          <a:lstStyle/>
          <a:p>
            <a:r>
              <a:rPr lang="zh-CN" altLang="en-US" dirty="0" smtClean="0">
                <a:latin typeface="+mj-lt"/>
              </a:rPr>
              <a:t>有</a:t>
            </a:r>
            <a:r>
              <a:rPr lang="en-US" dirty="0" smtClean="0">
                <a:latin typeface="+mj-lt"/>
              </a:rPr>
              <a:t>N</a:t>
            </a:r>
            <a:r>
              <a:rPr lang="zh-CN" altLang="en-US" dirty="0" smtClean="0">
                <a:latin typeface="+mj-lt"/>
              </a:rPr>
              <a:t>件物品和一个容量为</a:t>
            </a:r>
            <a:r>
              <a:rPr lang="en-US" dirty="0" smtClean="0">
                <a:latin typeface="+mj-lt"/>
              </a:rPr>
              <a:t>V</a:t>
            </a:r>
            <a:r>
              <a:rPr lang="zh-CN" altLang="en-US" dirty="0" smtClean="0">
                <a:latin typeface="+mj-lt"/>
              </a:rPr>
              <a:t>的背包。第</a:t>
            </a:r>
            <a:r>
              <a:rPr lang="en-US" dirty="0" err="1" smtClean="0">
                <a:latin typeface="+mj-lt"/>
              </a:rPr>
              <a:t>i</a:t>
            </a:r>
            <a:r>
              <a:rPr lang="zh-CN" altLang="en-US" dirty="0" smtClean="0">
                <a:latin typeface="+mj-lt"/>
              </a:rPr>
              <a:t>件物品的费用是</a:t>
            </a:r>
            <a:r>
              <a:rPr lang="en-US" dirty="0" smtClean="0">
                <a:latin typeface="+mj-lt"/>
              </a:rPr>
              <a:t>c[</a:t>
            </a:r>
            <a:r>
              <a:rPr lang="en-US" dirty="0" err="1" smtClean="0">
                <a:latin typeface="+mj-lt"/>
              </a:rPr>
              <a:t>i</a:t>
            </a:r>
            <a:r>
              <a:rPr lang="en-US" dirty="0" smtClean="0">
                <a:latin typeface="+mj-lt"/>
              </a:rPr>
              <a:t>]</a:t>
            </a:r>
            <a:r>
              <a:rPr lang="zh-CN" altLang="en-US" dirty="0" smtClean="0">
                <a:latin typeface="+mj-lt"/>
              </a:rPr>
              <a:t>，价值是</a:t>
            </a:r>
            <a:r>
              <a:rPr lang="en-US" dirty="0" smtClean="0">
                <a:latin typeface="+mj-lt"/>
              </a:rPr>
              <a:t>w[</a:t>
            </a:r>
            <a:r>
              <a:rPr lang="en-US" dirty="0" err="1" smtClean="0">
                <a:latin typeface="+mj-lt"/>
              </a:rPr>
              <a:t>i</a:t>
            </a:r>
            <a:r>
              <a:rPr lang="en-US" dirty="0" smtClean="0">
                <a:latin typeface="+mj-lt"/>
              </a:rPr>
              <a:t>]</a:t>
            </a:r>
            <a:r>
              <a:rPr lang="zh-CN" altLang="en-US" dirty="0" smtClean="0">
                <a:latin typeface="+mj-lt"/>
              </a:rPr>
              <a:t>。这些物品被划分为若干组，每组中的物品互相冲突，最多选一件。求解将哪些物品装入背包可使这些物品的费用总和不超过背包容量，且价值总和最大。</a:t>
            </a:r>
            <a:endParaRPr lang="zh-CN" altLang="en-US" dirty="0" smtClean="0">
              <a:latin typeface="+mj-lt"/>
            </a:endParaRPr>
          </a:p>
          <a:p>
            <a:r>
              <a:rPr lang="zh-CN" altLang="en-US" dirty="0" smtClean="0"/>
              <a:t>本题和前面的题最大的不同是</a:t>
            </a:r>
            <a:r>
              <a:rPr lang="en-US" altLang="zh-CN" dirty="0" smtClean="0"/>
              <a:t>——</a:t>
            </a:r>
            <a:r>
              <a:rPr lang="zh-CN" altLang="en-US" dirty="0" smtClean="0"/>
              <a:t>每组物品有若干种策略：选择本组的某一件，或者一件都不选。</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57298"/>
            <a:ext cx="8229600" cy="4967302"/>
          </a:xfrm>
        </p:spPr>
        <p:txBody>
          <a:bodyPr>
            <a:normAutofit lnSpcReduction="10000"/>
          </a:bodyPr>
          <a:lstStyle/>
          <a:p>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第一步：确定状态</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r>
              <a:rPr lang="en-US" dirty="0" smtClean="0">
                <a:latin typeface="+mj-lt"/>
              </a:rPr>
              <a:t>f[k][v]</a:t>
            </a:r>
            <a:r>
              <a:rPr lang="zh-CN" altLang="en-US" dirty="0" smtClean="0">
                <a:latin typeface="+mj-lt"/>
              </a:rPr>
              <a:t>表示前</a:t>
            </a:r>
            <a:r>
              <a:rPr lang="en-US" dirty="0" smtClean="0">
                <a:latin typeface="+mj-lt"/>
              </a:rPr>
              <a:t>k</a:t>
            </a:r>
            <a:r>
              <a:rPr lang="zh-CN" altLang="en-US" dirty="0" smtClean="0">
                <a:latin typeface="+mj-lt"/>
              </a:rPr>
              <a:t>组物品花费费用</a:t>
            </a:r>
            <a:r>
              <a:rPr lang="en-US" dirty="0" smtClean="0">
                <a:latin typeface="+mj-lt"/>
              </a:rPr>
              <a:t>v</a:t>
            </a:r>
            <a:r>
              <a:rPr lang="zh-CN" altLang="en-US" dirty="0" smtClean="0">
                <a:latin typeface="+mj-lt"/>
              </a:rPr>
              <a:t>能取得的最大权值</a:t>
            </a:r>
            <a:endParaRPr lang="en-US" altLang="zh-CN" b="1" dirty="0" smtClean="0">
              <a:solidFill>
                <a:srgbClr val="FF33CC"/>
              </a:solidFill>
              <a:effectLst>
                <a:outerShdw blurRad="38100" dist="38100" dir="2700000" algn="tl">
                  <a:srgbClr val="000000">
                    <a:alpha val="43137"/>
                  </a:srgbClr>
                </a:outerShdw>
              </a:effectLst>
              <a:latin typeface="+mj-lt"/>
              <a:ea typeface="楷体" panose="02010609060101010101" pitchFamily="49" charset="-122"/>
            </a:endParaRPr>
          </a:p>
          <a:p>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第二步：确定状态转移方程</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r>
              <a:rPr lang="en-US" altLang="en-US" dirty="0" smtClean="0">
                <a:latin typeface="+mj-lt"/>
              </a:rPr>
              <a:t>f[k][v]=max{f[k-1][v],f[k-1][v-c[</a:t>
            </a:r>
            <a:r>
              <a:rPr lang="en-US" altLang="en-US" dirty="0" err="1" smtClean="0">
                <a:latin typeface="+mj-lt"/>
              </a:rPr>
              <a:t>i</a:t>
            </a:r>
            <a:r>
              <a:rPr lang="en-US" altLang="en-US" dirty="0" smtClean="0">
                <a:latin typeface="+mj-lt"/>
              </a:rPr>
              <a:t>]]+w[</a:t>
            </a:r>
            <a:r>
              <a:rPr lang="en-US" altLang="en-US" dirty="0" err="1" smtClean="0">
                <a:latin typeface="+mj-lt"/>
              </a:rPr>
              <a:t>i</a:t>
            </a:r>
            <a:r>
              <a:rPr lang="en-US" altLang="en-US" dirty="0" smtClean="0">
                <a:latin typeface="+mj-lt"/>
              </a:rPr>
              <a:t>]|</a:t>
            </a:r>
            <a:r>
              <a:rPr lang="zh-CN" altLang="en-US" dirty="0" smtClean="0">
                <a:latin typeface="+mj-lt"/>
              </a:rPr>
              <a:t>物品</a:t>
            </a:r>
            <a:r>
              <a:rPr lang="en-US" altLang="en-US" dirty="0" err="1" smtClean="0">
                <a:latin typeface="+mj-lt"/>
              </a:rPr>
              <a:t>i</a:t>
            </a:r>
            <a:r>
              <a:rPr lang="zh-CN" altLang="en-US" dirty="0" smtClean="0">
                <a:latin typeface="+mj-lt"/>
              </a:rPr>
              <a:t>属于组</a:t>
            </a:r>
            <a:r>
              <a:rPr lang="en-US" altLang="en-US" dirty="0" smtClean="0">
                <a:latin typeface="+mj-lt"/>
              </a:rPr>
              <a:t>k}</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r>
              <a:rPr lang="zh-CN" altLang="en-US" dirty="0" smtClean="0">
                <a:latin typeface="+mj-lt"/>
              </a:rPr>
              <a:t>使用一维数组的伪代码如下：</a:t>
            </a:r>
            <a:endParaRPr lang="zh-CN" altLang="en-US" dirty="0" smtClean="0">
              <a:latin typeface="+mj-lt"/>
            </a:endParaRPr>
          </a:p>
          <a:p>
            <a:r>
              <a:rPr lang="en-US" altLang="en-US" sz="2200" dirty="0" smtClean="0">
                <a:latin typeface="+mj-lt"/>
              </a:rPr>
              <a:t>for </a:t>
            </a:r>
            <a:r>
              <a:rPr lang="zh-CN" altLang="en-US" sz="2200" dirty="0" smtClean="0">
                <a:latin typeface="+mj-lt"/>
              </a:rPr>
              <a:t>所有的组</a:t>
            </a:r>
            <a:r>
              <a:rPr lang="en-US" altLang="en-US" sz="2200" dirty="0" smtClean="0">
                <a:latin typeface="+mj-lt"/>
              </a:rPr>
              <a:t>k</a:t>
            </a:r>
            <a:endParaRPr lang="zh-CN" altLang="en-US" sz="2200" dirty="0" smtClean="0">
              <a:latin typeface="+mj-lt"/>
            </a:endParaRPr>
          </a:p>
          <a:p>
            <a:pPr>
              <a:buNone/>
            </a:pPr>
            <a:r>
              <a:rPr lang="en-US" altLang="en-US" sz="2200" dirty="0" smtClean="0">
                <a:latin typeface="+mj-lt"/>
              </a:rPr>
              <a:t>       for v=V..0</a:t>
            </a:r>
            <a:endParaRPr lang="zh-CN" altLang="en-US" sz="2200" dirty="0" smtClean="0">
              <a:latin typeface="+mj-lt"/>
            </a:endParaRPr>
          </a:p>
          <a:p>
            <a:pPr>
              <a:buNone/>
            </a:pPr>
            <a:r>
              <a:rPr lang="en-US" altLang="en-US" sz="2200" dirty="0" smtClean="0">
                <a:latin typeface="+mj-lt"/>
              </a:rPr>
              <a:t>         for </a:t>
            </a:r>
            <a:r>
              <a:rPr lang="zh-CN" altLang="en-US" sz="2200" dirty="0" smtClean="0">
                <a:latin typeface="+mj-lt"/>
              </a:rPr>
              <a:t>所有的</a:t>
            </a:r>
            <a:r>
              <a:rPr lang="en-US" altLang="en-US" sz="2200" dirty="0" err="1" smtClean="0">
                <a:latin typeface="+mj-lt"/>
              </a:rPr>
              <a:t>i</a:t>
            </a:r>
            <a:r>
              <a:rPr lang="zh-CN" altLang="en-US" sz="2200" dirty="0" smtClean="0">
                <a:latin typeface="+mj-lt"/>
              </a:rPr>
              <a:t>属于组</a:t>
            </a:r>
            <a:r>
              <a:rPr lang="en-US" altLang="en-US" sz="2200" dirty="0" smtClean="0">
                <a:latin typeface="+mj-lt"/>
              </a:rPr>
              <a:t>k</a:t>
            </a:r>
            <a:endParaRPr lang="zh-CN" altLang="en-US" sz="2200" dirty="0" smtClean="0">
              <a:latin typeface="+mj-lt"/>
            </a:endParaRPr>
          </a:p>
          <a:p>
            <a:pPr>
              <a:buNone/>
            </a:pPr>
            <a:r>
              <a:rPr lang="en-US" altLang="en-US" sz="2200" dirty="0" smtClean="0">
                <a:latin typeface="+mj-lt"/>
              </a:rPr>
              <a:t>            f[v]=max{f[v],f[v-c[</a:t>
            </a:r>
            <a:r>
              <a:rPr lang="en-US" altLang="en-US" sz="2200" dirty="0" err="1" smtClean="0">
                <a:latin typeface="+mj-lt"/>
              </a:rPr>
              <a:t>i</a:t>
            </a:r>
            <a:r>
              <a:rPr lang="en-US" altLang="en-US" sz="2200" dirty="0" smtClean="0">
                <a:latin typeface="+mj-lt"/>
              </a:rPr>
              <a:t>]]+w[</a:t>
            </a:r>
            <a:r>
              <a:rPr lang="en-US" altLang="en-US" sz="2200" dirty="0" err="1" smtClean="0">
                <a:latin typeface="+mj-lt"/>
              </a:rPr>
              <a:t>i</a:t>
            </a:r>
            <a:r>
              <a:rPr lang="en-US" altLang="en-US" sz="2200" dirty="0" smtClean="0">
                <a:latin typeface="+mj-lt"/>
              </a:rPr>
              <a:t>]}</a:t>
            </a:r>
            <a:endParaRPr lang="en-US" altLang="en-US" sz="2200" dirty="0" smtClean="0">
              <a:latin typeface="+mj-lt"/>
            </a:endParaRPr>
          </a:p>
          <a:p>
            <a:r>
              <a:rPr lang="en-US" altLang="en-US" dirty="0" smtClean="0">
                <a:latin typeface="+mj-lt"/>
              </a:rPr>
              <a:t>“for v=V..0”</a:t>
            </a:r>
            <a:r>
              <a:rPr lang="zh-CN" altLang="en-US" dirty="0" smtClean="0">
                <a:latin typeface="+mj-lt"/>
              </a:rPr>
              <a:t>这一层循环必须在</a:t>
            </a:r>
            <a:r>
              <a:rPr lang="en-US" altLang="en-US" dirty="0" smtClean="0">
                <a:latin typeface="+mj-lt"/>
              </a:rPr>
              <a:t>“for </a:t>
            </a:r>
            <a:r>
              <a:rPr lang="zh-CN" altLang="en-US" dirty="0" smtClean="0">
                <a:latin typeface="+mj-lt"/>
              </a:rPr>
              <a:t>所有的</a:t>
            </a:r>
            <a:r>
              <a:rPr lang="en-US" altLang="en-US" dirty="0" err="1" smtClean="0">
                <a:latin typeface="+mj-lt"/>
              </a:rPr>
              <a:t>i</a:t>
            </a:r>
            <a:r>
              <a:rPr lang="zh-CN" altLang="en-US" dirty="0" smtClean="0">
                <a:latin typeface="+mj-lt"/>
              </a:rPr>
              <a:t>属于组</a:t>
            </a:r>
            <a:r>
              <a:rPr lang="en-US" altLang="en-US" dirty="0" smtClean="0">
                <a:latin typeface="+mj-lt"/>
              </a:rPr>
              <a:t>k”</a:t>
            </a:r>
            <a:r>
              <a:rPr lang="zh-CN" altLang="en-US" dirty="0" smtClean="0">
                <a:latin typeface="+mj-lt"/>
              </a:rPr>
              <a:t>之外。这样才能保证每一组内的物品最多只有一个会被添加到背包中。</a:t>
            </a:r>
            <a:endParaRPr lang="zh-CN" altLang="en-US" dirty="0" smtClean="0">
              <a:latin typeface="+mj-lt"/>
            </a:endParaRPr>
          </a:p>
          <a:p>
            <a:endParaRPr lang="zh-CN" altLang="en-US" dirty="0" smtClean="0">
              <a:latin typeface="+mj-lt"/>
            </a:endParaRPr>
          </a:p>
          <a:p>
            <a:endParaRPr lang="zh-CN" altLang="en-US" dirty="0"/>
          </a:p>
        </p:txBody>
      </p:sp>
      <p:sp>
        <p:nvSpPr>
          <p:cNvPr id="4" name="标题 1"/>
          <p:cNvSpPr>
            <a:spLocks noGrp="1"/>
          </p:cNvSpPr>
          <p:nvPr>
            <p:ph type="title"/>
          </p:nvPr>
        </p:nvSpPr>
        <p:spPr>
          <a:xfrm>
            <a:off x="500034" y="285728"/>
            <a:ext cx="8229600" cy="1143000"/>
          </a:xfrm>
        </p:spPr>
        <p:txBody>
          <a:bodyPr/>
          <a:lstStyle/>
          <a:p>
            <a:r>
              <a:rPr lang="zh-CN" altLang="en-US" dirty="0" smtClean="0"/>
              <a:t>例</a:t>
            </a:r>
            <a:r>
              <a:rPr lang="en-US" altLang="zh-CN" dirty="0" smtClean="0"/>
              <a:t>6</a:t>
            </a:r>
            <a:r>
              <a:rPr lang="zh-CN" altLang="en-US" dirty="0" smtClean="0"/>
              <a:t>：分组背包</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rot="437154">
            <a:off x="3990747" y="1721880"/>
            <a:ext cx="3572813" cy="1200329"/>
          </a:xfrm>
          <a:prstGeom prst="rect">
            <a:avLst/>
          </a:prstGeom>
          <a:noFill/>
        </p:spPr>
        <p:txBody>
          <a:bodyPr wrap="square" rtlCol="0">
            <a:spAutoFit/>
          </a:bodyPr>
          <a:lstStyle/>
          <a:p>
            <a:r>
              <a:rPr lang="zh-CN" altLang="en-US" sz="7200" dirty="0" smtClean="0">
                <a:latin typeface="华文新魏" panose="02010800040101010101" pitchFamily="2" charset="-122"/>
                <a:ea typeface="华文新魏" panose="02010800040101010101" pitchFamily="2" charset="-122"/>
              </a:rPr>
              <a:t>区间</a:t>
            </a:r>
            <a:r>
              <a:rPr lang="en-US" altLang="zh-CN" sz="7200" dirty="0" err="1" smtClean="0">
                <a:latin typeface="华文新魏" panose="02010800040101010101" pitchFamily="2" charset="-122"/>
                <a:ea typeface="华文新魏" panose="02010800040101010101" pitchFamily="2" charset="-122"/>
              </a:rPr>
              <a:t>dp</a:t>
            </a:r>
            <a:endParaRPr lang="zh-CN" altLang="en-US" sz="72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1</a:t>
            </a:r>
            <a:r>
              <a:rPr lang="zh-CN" altLang="en-US" dirty="0" smtClean="0"/>
              <a:t>：括号匹配</a:t>
            </a:r>
            <a:endParaRPr lang="zh-CN" altLang="en-US" dirty="0" smtClean="0"/>
          </a:p>
        </p:txBody>
      </p:sp>
      <p:sp>
        <p:nvSpPr>
          <p:cNvPr id="3" name="内容占位符 2"/>
          <p:cNvSpPr>
            <a:spLocks noGrp="1"/>
          </p:cNvSpPr>
          <p:nvPr>
            <p:ph idx="1"/>
          </p:nvPr>
        </p:nvSpPr>
        <p:spPr/>
        <p:txBody>
          <a:bodyPr/>
          <a:lstStyle/>
          <a:p>
            <a:r>
              <a:rPr lang="zh-CN" altLang="en-US" dirty="0" smtClean="0">
                <a:latin typeface="Arial" panose="020B0604020202020204" pitchFamily="34" charset="0"/>
              </a:rPr>
              <a:t>题目大意：给出一个括号序列，求出其中匹配的括号数</a:t>
            </a:r>
            <a:endParaRPr lang="en-US" altLang="zh-CN" dirty="0" smtClean="0">
              <a:latin typeface="Arial" panose="020B0604020202020204" pitchFamily="34" charset="0"/>
            </a:endParaRPr>
          </a:p>
          <a:p>
            <a:r>
              <a:rPr lang="zh-CN" altLang="en-US" dirty="0" smtClean="0">
                <a:latin typeface="Arial" panose="020B0604020202020204" pitchFamily="34" charset="0"/>
              </a:rPr>
              <a:t>例子：</a:t>
            </a:r>
            <a:endParaRPr lang="zh-CN" altLang="en-US" dirty="0" smtClean="0">
              <a:latin typeface="Arial" panose="020B0604020202020204" pitchFamily="34" charset="0"/>
            </a:endParaRPr>
          </a:p>
          <a:p>
            <a:r>
              <a:rPr lang="en-US" altLang="zh-CN" dirty="0" smtClean="0">
                <a:latin typeface="Arial" panose="020B0604020202020204" pitchFamily="34" charset="0"/>
              </a:rPr>
              <a:t>((()))	6</a:t>
            </a:r>
            <a:endParaRPr lang="en-US" altLang="zh-CN" dirty="0" smtClean="0">
              <a:latin typeface="Arial" panose="020B0604020202020204" pitchFamily="34" charset="0"/>
            </a:endParaRPr>
          </a:p>
          <a:p>
            <a:r>
              <a:rPr lang="en-US" altLang="zh-CN" dirty="0" smtClean="0">
                <a:latin typeface="Arial" panose="020B0604020202020204" pitchFamily="34" charset="0"/>
              </a:rPr>
              <a:t>()()()	6</a:t>
            </a:r>
            <a:endParaRPr lang="en-US" altLang="zh-CN" dirty="0" smtClean="0">
              <a:latin typeface="Arial" panose="020B0604020202020204" pitchFamily="34" charset="0"/>
            </a:endParaRPr>
          </a:p>
          <a:p>
            <a:r>
              <a:rPr lang="en-US" altLang="zh-CN" dirty="0" smtClean="0">
                <a:latin typeface="Arial" panose="020B0604020202020204" pitchFamily="34" charset="0"/>
              </a:rPr>
              <a:t>([]])		4</a:t>
            </a:r>
            <a:endParaRPr lang="en-US" altLang="zh-CN" dirty="0" smtClean="0">
              <a:latin typeface="Arial" panose="020B0604020202020204" pitchFamily="34" charset="0"/>
            </a:endParaRPr>
          </a:p>
          <a:p>
            <a:r>
              <a:rPr lang="en-US" altLang="zh-CN" dirty="0" smtClean="0">
                <a:latin typeface="Arial" panose="020B0604020202020204" pitchFamily="34" charset="0"/>
              </a:rPr>
              <a:t> )[)( 		0</a:t>
            </a:r>
            <a:endParaRPr lang="en-US" altLang="zh-CN" dirty="0" smtClean="0">
              <a:latin typeface="Arial" panose="020B0604020202020204" pitchFamily="34" charset="0"/>
            </a:endParaRPr>
          </a:p>
          <a:p>
            <a:r>
              <a:rPr lang="en-US" altLang="zh-CN" dirty="0" smtClean="0">
                <a:latin typeface="Arial" panose="020B0604020202020204" pitchFamily="34" charset="0"/>
              </a:rPr>
              <a:t>([][][)	6</a:t>
            </a:r>
            <a:endParaRPr lang="zh-CN" altLang="en-US" dirty="0" smtClean="0">
              <a:latin typeface="Arial" panose="020B0604020202020204" pitchFamily="34" charset="0"/>
            </a:endParaRPr>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第一步：确定状态</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][j] </a:t>
            </a:r>
            <a:r>
              <a:rPr lang="zh-CN" altLang="en-US" dirty="0" smtClean="0">
                <a:latin typeface="Arial" panose="020B0604020202020204" pitchFamily="34" charset="0"/>
              </a:rPr>
              <a:t>表示</a:t>
            </a:r>
            <a:r>
              <a:rPr lang="en-US" altLang="zh-CN" dirty="0" err="1" smtClean="0">
                <a:solidFill>
                  <a:srgbClr val="FF0000"/>
                </a:solidFill>
                <a:latin typeface="Arial" panose="020B0604020202020204" pitchFamily="34" charset="0"/>
              </a:rPr>
              <a:t>ai</a:t>
            </a:r>
            <a:r>
              <a:rPr lang="en-US" altLang="zh-CN" dirty="0" smtClean="0">
                <a:solidFill>
                  <a:srgbClr val="FF0000"/>
                </a:solidFill>
                <a:latin typeface="Arial" panose="020B0604020202020204" pitchFamily="34" charset="0"/>
              </a:rPr>
              <a:t>……</a:t>
            </a:r>
            <a:r>
              <a:rPr lang="en-US" altLang="zh-CN" dirty="0" err="1" smtClean="0">
                <a:solidFill>
                  <a:srgbClr val="FF0000"/>
                </a:solidFill>
                <a:latin typeface="Arial" panose="020B0604020202020204" pitchFamily="34" charset="0"/>
              </a:rPr>
              <a:t>aj</a:t>
            </a:r>
            <a:r>
              <a:rPr lang="zh-CN" altLang="en-US" dirty="0" smtClean="0">
                <a:solidFill>
                  <a:srgbClr val="FF0000"/>
                </a:solidFill>
                <a:latin typeface="Arial" panose="020B0604020202020204" pitchFamily="34" charset="0"/>
              </a:rPr>
              <a:t>的串中，有多少个已经匹配的括号</a:t>
            </a:r>
            <a:endParaRPr lang="en-US" altLang="zh-CN" dirty="0" smtClean="0"/>
          </a:p>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第二步：确定状态转移方程</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r>
              <a:rPr lang="zh-CN" altLang="en-US" dirty="0" smtClean="0">
                <a:latin typeface="Arial" panose="020B0604020202020204" pitchFamily="34" charset="0"/>
              </a:rPr>
              <a:t>如果</a:t>
            </a:r>
            <a:r>
              <a:rPr lang="en-US" altLang="zh-CN" dirty="0" err="1" smtClean="0">
                <a:latin typeface="Arial" panose="020B0604020202020204" pitchFamily="34" charset="0"/>
              </a:rPr>
              <a:t>ai</a:t>
            </a:r>
            <a:r>
              <a:rPr lang="zh-CN" altLang="en-US" dirty="0" smtClean="0">
                <a:latin typeface="Arial" panose="020B0604020202020204" pitchFamily="34" charset="0"/>
              </a:rPr>
              <a:t>与</a:t>
            </a:r>
            <a:r>
              <a:rPr lang="en-US" altLang="zh-CN" dirty="0" err="1" smtClean="0">
                <a:latin typeface="Arial" panose="020B0604020202020204" pitchFamily="34" charset="0"/>
              </a:rPr>
              <a:t>ak</a:t>
            </a:r>
            <a:r>
              <a:rPr lang="zh-CN" altLang="en-US" dirty="0" smtClean="0">
                <a:latin typeface="Arial" panose="020B0604020202020204" pitchFamily="34" charset="0"/>
              </a:rPr>
              <a:t>是匹配的</a:t>
            </a:r>
            <a:endParaRPr lang="en-US" altLang="zh-CN" dirty="0" smtClean="0">
              <a:latin typeface="Arial" panose="020B0604020202020204" pitchFamily="34" charset="0"/>
            </a:endParaRPr>
          </a:p>
          <a:p>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][j] = max(f[</a:t>
            </a:r>
            <a:r>
              <a:rPr lang="en-US" altLang="zh-CN" dirty="0" err="1" smtClean="0">
                <a:latin typeface="Arial" panose="020B0604020202020204" pitchFamily="34" charset="0"/>
              </a:rPr>
              <a:t>i</a:t>
            </a:r>
            <a:r>
              <a:rPr lang="en-US" altLang="zh-CN" dirty="0" smtClean="0">
                <a:latin typeface="Arial" panose="020B0604020202020204" pitchFamily="34" charset="0"/>
              </a:rPr>
              <a:t>][j], f[</a:t>
            </a:r>
            <a:r>
              <a:rPr lang="en-US" altLang="zh-CN" dirty="0" err="1" smtClean="0">
                <a:latin typeface="Arial" panose="020B0604020202020204" pitchFamily="34" charset="0"/>
              </a:rPr>
              <a:t>i</a:t>
            </a:r>
            <a:r>
              <a:rPr lang="en-US" altLang="zh-CN" dirty="0" smtClean="0">
                <a:latin typeface="Arial" panose="020B0604020202020204" pitchFamily="34" charset="0"/>
              </a:rPr>
              <a:t> + 1][k - 1] + f[k + 1][j] + 2)</a:t>
            </a:r>
            <a:endParaRPr lang="en-US" altLang="zh-CN" dirty="0" smtClean="0">
              <a:latin typeface="Arial" panose="020B0604020202020204" pitchFamily="34" charset="0"/>
            </a:endParaRPr>
          </a:p>
          <a:p>
            <a:r>
              <a:rPr lang="zh-CN" altLang="en-US" dirty="0" smtClean="0">
                <a:latin typeface="Arial" panose="020B0604020202020204" pitchFamily="34" charset="0"/>
              </a:rPr>
              <a:t>（相当于是将</a:t>
            </a:r>
            <a:r>
              <a:rPr lang="en-US" altLang="zh-CN" dirty="0" err="1" smtClean="0">
                <a:latin typeface="Arial" panose="020B0604020202020204" pitchFamily="34" charset="0"/>
              </a:rPr>
              <a:t>i</a:t>
            </a:r>
            <a:r>
              <a:rPr lang="zh-CN" altLang="en-US" dirty="0" smtClean="0">
                <a:latin typeface="Arial" panose="020B0604020202020204" pitchFamily="34" charset="0"/>
              </a:rPr>
              <a:t>到</a:t>
            </a:r>
            <a:r>
              <a:rPr lang="en-US" altLang="zh-CN" dirty="0" smtClean="0">
                <a:latin typeface="Arial" panose="020B0604020202020204" pitchFamily="34" charset="0"/>
              </a:rPr>
              <a:t>j</a:t>
            </a:r>
            <a:r>
              <a:rPr lang="zh-CN" altLang="en-US" dirty="0" smtClean="0">
                <a:latin typeface="Arial" panose="020B0604020202020204" pitchFamily="34" charset="0"/>
              </a:rPr>
              <a:t>分成</a:t>
            </a:r>
            <a:r>
              <a:rPr lang="en-US" altLang="zh-CN" dirty="0" smtClean="0">
                <a:latin typeface="Arial" panose="020B0604020202020204" pitchFamily="34" charset="0"/>
              </a:rPr>
              <a:t>[</a:t>
            </a:r>
            <a:r>
              <a:rPr lang="en-US" altLang="zh-CN" dirty="0" err="1" smtClean="0">
                <a:latin typeface="Arial" panose="020B0604020202020204" pitchFamily="34" charset="0"/>
              </a:rPr>
              <a:t>xxxxx</a:t>
            </a:r>
            <a:r>
              <a:rPr lang="en-US" altLang="zh-CN" dirty="0" smtClean="0">
                <a:latin typeface="Arial" panose="020B0604020202020204" pitchFamily="34" charset="0"/>
              </a:rPr>
              <a:t>]</a:t>
            </a:r>
            <a:r>
              <a:rPr lang="en-US" altLang="zh-CN" dirty="0" err="1" smtClean="0">
                <a:latin typeface="Arial" panose="020B0604020202020204" pitchFamily="34" charset="0"/>
              </a:rPr>
              <a:t>xxxxx</a:t>
            </a:r>
            <a:r>
              <a:rPr lang="zh-CN" altLang="en-US" dirty="0" smtClean="0">
                <a:latin typeface="Arial" panose="020B0604020202020204" pitchFamily="34" charset="0"/>
              </a:rPr>
              <a:t>两部分）</a:t>
            </a:r>
            <a:endParaRPr lang="en-US" altLang="zh-CN" dirty="0" smtClean="0">
              <a:latin typeface="Arial" panose="020B0604020202020204" pitchFamily="34" charset="0"/>
            </a:endParaRPr>
          </a:p>
          <a:p>
            <a:r>
              <a:rPr lang="zh-CN" altLang="en-US" dirty="0" smtClean="0">
                <a:latin typeface="Arial" panose="020B0604020202020204" pitchFamily="34" charset="0"/>
              </a:rPr>
              <a:t>否则</a:t>
            </a:r>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][j] = f[</a:t>
            </a:r>
            <a:r>
              <a:rPr lang="en-US" altLang="zh-CN" dirty="0" err="1" smtClean="0">
                <a:latin typeface="Arial" panose="020B0604020202020204" pitchFamily="34" charset="0"/>
              </a:rPr>
              <a:t>i</a:t>
            </a:r>
            <a:r>
              <a:rPr lang="en-US" altLang="zh-CN" dirty="0" smtClean="0">
                <a:latin typeface="Arial" panose="020B0604020202020204" pitchFamily="34" charset="0"/>
              </a:rPr>
              <a:t> + 1][j]</a:t>
            </a:r>
            <a:endParaRPr lang="en-US" altLang="zh-CN" dirty="0" smtClean="0">
              <a:latin typeface="Arial" panose="020B0604020202020204" pitchFamily="34" charset="0"/>
            </a:endParaRPr>
          </a:p>
          <a:p>
            <a:r>
              <a:rPr lang="zh-CN" altLang="en-US" dirty="0" smtClean="0">
                <a:latin typeface="Arial" panose="020B0604020202020204" pitchFamily="34" charset="0"/>
              </a:rPr>
              <a:t>（将第一个元素去掉</a:t>
            </a:r>
            <a:r>
              <a:rPr lang="en-US" altLang="zh-CN" dirty="0" smtClean="0">
                <a:latin typeface="Arial" panose="020B0604020202020204" pitchFamily="34" charset="0"/>
              </a:rPr>
              <a:t>——</a:t>
            </a:r>
            <a:r>
              <a:rPr lang="zh-CN" altLang="en-US" dirty="0" smtClean="0">
                <a:latin typeface="Arial" panose="020B0604020202020204" pitchFamily="34" charset="0"/>
              </a:rPr>
              <a:t>因为它肯定不能算）</a:t>
            </a:r>
            <a:endParaRPr lang="en-US" altLang="zh-CN" dirty="0" smtClean="0">
              <a:latin typeface="Arial" panose="020B0604020202020204" pitchFamily="34" charset="0"/>
            </a:endParaRPr>
          </a:p>
          <a:p>
            <a:r>
              <a:rPr lang="zh-CN" altLang="en-US" dirty="0" smtClean="0">
                <a:latin typeface="Arial" panose="020B0604020202020204" pitchFamily="34" charset="0"/>
              </a:rPr>
              <a:t>边界 </a:t>
            </a:r>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a:t>
            </a:r>
            <a:r>
              <a:rPr lang="en-US" altLang="zh-CN" dirty="0" err="1" smtClean="0">
                <a:latin typeface="Arial" panose="020B0604020202020204" pitchFamily="34" charset="0"/>
              </a:rPr>
              <a:t>i</a:t>
            </a:r>
            <a:r>
              <a:rPr lang="en-US" altLang="zh-CN" dirty="0" smtClean="0">
                <a:latin typeface="Arial" panose="020B0604020202020204" pitchFamily="34" charset="0"/>
              </a:rPr>
              <a:t>] = 0</a:t>
            </a:r>
            <a:endParaRPr lang="en-US" altLang="zh-CN" dirty="0" smtClean="0">
              <a:latin typeface="Arial" panose="020B0604020202020204" pitchFamily="34" charset="0"/>
            </a:endParaRPr>
          </a:p>
          <a:p>
            <a:pPr>
              <a:defRPr/>
            </a:pP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endParaRPr lang="zh-CN" altLang="en-US" dirty="0"/>
          </a:p>
        </p:txBody>
      </p:sp>
      <p:sp>
        <p:nvSpPr>
          <p:cNvPr id="4" name="标题 1"/>
          <p:cNvSpPr>
            <a:spLocks noGrp="1"/>
          </p:cNvSpPr>
          <p:nvPr>
            <p:ph type="title"/>
          </p:nvPr>
        </p:nvSpPr>
        <p:spPr/>
        <p:txBody>
          <a:bodyPr/>
          <a:lstStyle/>
          <a:p>
            <a:r>
              <a:rPr lang="zh-CN" altLang="en-US" dirty="0" smtClean="0"/>
              <a:t>例</a:t>
            </a:r>
            <a:r>
              <a:rPr lang="en-US" altLang="zh-CN" dirty="0" smtClean="0"/>
              <a:t>1</a:t>
            </a:r>
            <a:r>
              <a:rPr lang="zh-CN" altLang="en-US" dirty="0" smtClean="0"/>
              <a:t>：括号匹配</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第三步：确定编程实现方式</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r>
              <a:rPr lang="zh-CN" altLang="en-US" dirty="0" smtClean="0">
                <a:latin typeface="Arial" panose="020B0604020202020204" pitchFamily="34" charset="0"/>
              </a:rPr>
              <a:t>推荐使用记忆化搜索</a:t>
            </a:r>
            <a:endParaRPr lang="en-US" altLang="zh-CN" dirty="0" smtClean="0">
              <a:latin typeface="Arial" panose="020B0604020202020204" pitchFamily="34" charset="0"/>
            </a:endParaRPr>
          </a:p>
          <a:p>
            <a:r>
              <a:rPr lang="zh-CN" altLang="en-US" dirty="0" smtClean="0">
                <a:latin typeface="Arial" panose="020B0604020202020204" pitchFamily="34" charset="0"/>
              </a:rPr>
              <a:t>如果用递推的话，应该是区间大小由小到大递增作为最外层循环</a:t>
            </a:r>
            <a:endParaRPr lang="en-US" altLang="zh-CN" dirty="0" smtClean="0">
              <a:latin typeface="Arial" panose="020B0604020202020204" pitchFamily="34" charset="0"/>
            </a:endParaRPr>
          </a:p>
        </p:txBody>
      </p:sp>
      <p:sp>
        <p:nvSpPr>
          <p:cNvPr id="4" name="标题 1"/>
          <p:cNvSpPr>
            <a:spLocks noGrp="1"/>
          </p:cNvSpPr>
          <p:nvPr>
            <p:ph type="title"/>
          </p:nvPr>
        </p:nvSpPr>
        <p:spPr/>
        <p:txBody>
          <a:bodyPr/>
          <a:lstStyle/>
          <a:p>
            <a:r>
              <a:rPr lang="zh-CN" altLang="en-US" dirty="0" smtClean="0"/>
              <a:t>例</a:t>
            </a:r>
            <a:r>
              <a:rPr lang="en-US" altLang="zh-CN" dirty="0" smtClean="0"/>
              <a:t>1</a:t>
            </a:r>
            <a:r>
              <a:rPr lang="zh-CN" altLang="en-US" dirty="0" smtClean="0"/>
              <a:t>：括号匹配</a:t>
            </a:r>
            <a:endParaRPr lang="zh-CN" altLang="en-US" dirty="0" smtClean="0"/>
          </a:p>
        </p:txBody>
      </p:sp>
      <p:sp>
        <p:nvSpPr>
          <p:cNvPr id="5" name="TextBox 4"/>
          <p:cNvSpPr txBox="1"/>
          <p:nvPr/>
        </p:nvSpPr>
        <p:spPr>
          <a:xfrm>
            <a:off x="214282" y="3714752"/>
            <a:ext cx="8929718" cy="3416320"/>
          </a:xfrm>
          <a:prstGeom prst="rect">
            <a:avLst/>
          </a:prstGeom>
          <a:noFill/>
        </p:spPr>
        <p:txBody>
          <a:bodyPr wrap="square" rtlCol="0">
            <a:spAutoFit/>
          </a:bodyPr>
          <a:lstStyle/>
          <a:p>
            <a:r>
              <a:rPr lang="en-US" altLang="zh-CN" sz="2400" dirty="0" smtClean="0">
                <a:latin typeface="Arial" panose="020B0604020202020204" pitchFamily="34" charset="0"/>
              </a:rPr>
              <a:t>for (</a:t>
            </a:r>
            <a:r>
              <a:rPr lang="en-US" altLang="zh-CN" sz="2400" dirty="0" err="1" smtClean="0">
                <a:latin typeface="Arial" panose="020B0604020202020204" pitchFamily="34" charset="0"/>
              </a:rPr>
              <a:t>int</a:t>
            </a:r>
            <a:r>
              <a:rPr lang="en-US" altLang="zh-CN" sz="2400" dirty="0" smtClean="0">
                <a:latin typeface="Arial" panose="020B0604020202020204" pitchFamily="34" charset="0"/>
              </a:rPr>
              <a:t> l = 2; l &lt;= n; l++)                   //</a:t>
            </a:r>
            <a:r>
              <a:rPr lang="zh-CN" altLang="en-US" sz="2400" dirty="0" smtClean="0">
                <a:latin typeface="Arial" panose="020B0604020202020204" pitchFamily="34" charset="0"/>
              </a:rPr>
              <a:t>枚举区间长度</a:t>
            </a:r>
            <a:endParaRPr lang="en-US" altLang="zh-CN" sz="2400" dirty="0" smtClean="0">
              <a:latin typeface="Arial" panose="020B0604020202020204" pitchFamily="34" charset="0"/>
            </a:endParaRPr>
          </a:p>
          <a:p>
            <a:r>
              <a:rPr lang="en-US" altLang="zh-CN" sz="2400" dirty="0" smtClean="0">
                <a:latin typeface="Arial" panose="020B0604020202020204" pitchFamily="34" charset="0"/>
              </a:rPr>
              <a:t>{</a:t>
            </a:r>
            <a:endParaRPr lang="en-US" altLang="zh-CN" sz="2400" dirty="0" smtClean="0">
              <a:latin typeface="Arial" panose="020B0604020202020204" pitchFamily="34" charset="0"/>
            </a:endParaRPr>
          </a:p>
          <a:p>
            <a:r>
              <a:rPr lang="en-US" altLang="zh-CN" sz="2400" dirty="0" smtClean="0">
                <a:latin typeface="Arial" panose="020B0604020202020204" pitchFamily="34" charset="0"/>
              </a:rPr>
              <a:t>    for </a:t>
            </a:r>
            <a:r>
              <a:rPr lang="en-US" altLang="zh-CN" sz="2400" dirty="0">
                <a:latin typeface="Arial" panose="020B0604020202020204" pitchFamily="34" charset="0"/>
              </a:rPr>
              <a:t>(</a:t>
            </a:r>
            <a:r>
              <a:rPr lang="en-US" altLang="zh-CN" sz="2400" dirty="0" err="1">
                <a:latin typeface="Arial" panose="020B0604020202020204" pitchFamily="34" charset="0"/>
              </a:rPr>
              <a:t>int</a:t>
            </a:r>
            <a:r>
              <a:rPr lang="en-US" altLang="zh-CN" sz="2400" dirty="0">
                <a:latin typeface="Arial" panose="020B0604020202020204" pitchFamily="34" charset="0"/>
              </a:rPr>
              <a:t> </a:t>
            </a:r>
            <a:r>
              <a:rPr lang="en-US" altLang="zh-CN" sz="2400" dirty="0" err="1" smtClean="0">
                <a:latin typeface="Arial" panose="020B0604020202020204" pitchFamily="34" charset="0"/>
              </a:rPr>
              <a:t>i</a:t>
            </a:r>
            <a:r>
              <a:rPr lang="en-US" altLang="zh-CN" sz="2400" dirty="0" smtClean="0">
                <a:latin typeface="Arial" panose="020B0604020202020204" pitchFamily="34" charset="0"/>
              </a:rPr>
              <a:t> =0; </a:t>
            </a:r>
            <a:r>
              <a:rPr lang="en-US" altLang="zh-CN" sz="2400" dirty="0" err="1" smtClean="0">
                <a:latin typeface="Arial" panose="020B0604020202020204" pitchFamily="34" charset="0"/>
              </a:rPr>
              <a:t>i</a:t>
            </a:r>
            <a:r>
              <a:rPr lang="en-US" altLang="zh-CN" sz="2400" dirty="0" smtClean="0">
                <a:latin typeface="Arial" panose="020B0604020202020204" pitchFamily="34" charset="0"/>
              </a:rPr>
              <a:t> + l - 1 &lt; n; </a:t>
            </a:r>
            <a:r>
              <a:rPr lang="en-US" altLang="zh-CN" sz="2400" dirty="0" err="1" smtClean="0">
                <a:latin typeface="Arial" panose="020B0604020202020204" pitchFamily="34" charset="0"/>
              </a:rPr>
              <a:t>i</a:t>
            </a:r>
            <a:r>
              <a:rPr lang="en-US" altLang="zh-CN" sz="2400" dirty="0" smtClean="0">
                <a:latin typeface="Arial" panose="020B0604020202020204" pitchFamily="34" charset="0"/>
              </a:rPr>
              <a:t>++) //</a:t>
            </a:r>
            <a:r>
              <a:rPr lang="zh-CN" altLang="en-US" sz="2400" dirty="0" smtClean="0">
                <a:latin typeface="Arial" panose="020B0604020202020204" pitchFamily="34" charset="0"/>
              </a:rPr>
              <a:t>枚举区间起点</a:t>
            </a:r>
            <a:endParaRPr lang="en-US" altLang="zh-CN" sz="2400" dirty="0" smtClean="0">
              <a:latin typeface="Arial" panose="020B0604020202020204" pitchFamily="34" charset="0"/>
            </a:endParaRPr>
          </a:p>
          <a:p>
            <a:r>
              <a:rPr lang="en-US" altLang="zh-CN" sz="2400" dirty="0" smtClean="0">
                <a:latin typeface="Arial" panose="020B0604020202020204" pitchFamily="34" charset="0"/>
              </a:rPr>
              <a:t>    {</a:t>
            </a:r>
            <a:endParaRPr lang="en-US" altLang="zh-CN" sz="2400" dirty="0" smtClean="0">
              <a:latin typeface="Arial" panose="020B0604020202020204" pitchFamily="34" charset="0"/>
            </a:endParaRPr>
          </a:p>
          <a:p>
            <a:r>
              <a:rPr lang="en-US" altLang="zh-CN" sz="2400" dirty="0" smtClean="0">
                <a:latin typeface="Arial" panose="020B0604020202020204" pitchFamily="34" charset="0"/>
              </a:rPr>
              <a:t>          </a:t>
            </a:r>
            <a:r>
              <a:rPr lang="en-US" altLang="zh-CN" sz="2400" dirty="0" err="1" smtClean="0">
                <a:latin typeface="Arial" panose="020B0604020202020204" pitchFamily="34" charset="0"/>
              </a:rPr>
              <a:t>int</a:t>
            </a:r>
            <a:r>
              <a:rPr lang="en-US" altLang="zh-CN" sz="2400" dirty="0" smtClean="0">
                <a:latin typeface="Arial" panose="020B0604020202020204" pitchFamily="34" charset="0"/>
              </a:rPr>
              <a:t> </a:t>
            </a:r>
            <a:r>
              <a:rPr lang="en-US" altLang="zh-CN" sz="2400" dirty="0">
                <a:latin typeface="Arial" panose="020B0604020202020204" pitchFamily="34" charset="0"/>
              </a:rPr>
              <a:t>j </a:t>
            </a:r>
            <a:r>
              <a:rPr lang="en-US" altLang="zh-CN" sz="2400" dirty="0" smtClean="0">
                <a:latin typeface="Arial" panose="020B0604020202020204" pitchFamily="34" charset="0"/>
              </a:rPr>
              <a:t>= </a:t>
            </a:r>
            <a:r>
              <a:rPr lang="en-US" altLang="zh-CN" sz="2400" dirty="0" err="1" smtClean="0">
                <a:latin typeface="Arial" panose="020B0604020202020204" pitchFamily="34" charset="0"/>
              </a:rPr>
              <a:t>i</a:t>
            </a:r>
            <a:r>
              <a:rPr lang="en-US" altLang="zh-CN" sz="2400" dirty="0" smtClean="0">
                <a:latin typeface="Arial" panose="020B0604020202020204" pitchFamily="34" charset="0"/>
              </a:rPr>
              <a:t> + l - 1;                   //</a:t>
            </a:r>
            <a:r>
              <a:rPr lang="zh-CN" altLang="en-US" sz="2400" dirty="0" smtClean="0">
                <a:latin typeface="Arial" panose="020B0604020202020204" pitchFamily="34" charset="0"/>
              </a:rPr>
              <a:t>计算区间终点</a:t>
            </a:r>
            <a:endParaRPr lang="en-US" altLang="zh-CN" sz="2400" dirty="0" smtClean="0">
              <a:latin typeface="Arial" panose="020B0604020202020204" pitchFamily="34" charset="0"/>
            </a:endParaRPr>
          </a:p>
          <a:p>
            <a:r>
              <a:rPr lang="en-US" altLang="zh-CN" sz="2400" dirty="0" smtClean="0">
                <a:latin typeface="Arial" panose="020B0604020202020204" pitchFamily="34" charset="0"/>
              </a:rPr>
              <a:t>         …………</a:t>
            </a:r>
            <a:endParaRPr lang="en-US" altLang="zh-CN" sz="2400" dirty="0" smtClean="0">
              <a:latin typeface="Arial" panose="020B0604020202020204" pitchFamily="34" charset="0"/>
            </a:endParaRPr>
          </a:p>
          <a:p>
            <a:r>
              <a:rPr lang="en-US" altLang="zh-CN" sz="2400" dirty="0" smtClean="0">
                <a:latin typeface="Arial" panose="020B0604020202020204" pitchFamily="34" charset="0"/>
              </a:rPr>
              <a:t>         …………             </a:t>
            </a:r>
            <a:endParaRPr lang="en-US" altLang="zh-CN" sz="2400" dirty="0" smtClean="0">
              <a:latin typeface="Arial" panose="020B0604020202020204" pitchFamily="34" charset="0"/>
            </a:endParaRPr>
          </a:p>
          <a:p>
            <a:r>
              <a:rPr lang="en-US" altLang="zh-CN" sz="2400" dirty="0" smtClean="0">
                <a:latin typeface="Arial" panose="020B0604020202020204" pitchFamily="34" charset="0"/>
              </a:rPr>
              <a:t>    }</a:t>
            </a:r>
            <a:endParaRPr lang="en-US" altLang="zh-CN" sz="2400" dirty="0" smtClean="0">
              <a:latin typeface="Arial" panose="020B0604020202020204" pitchFamily="34" charset="0"/>
            </a:endParaRPr>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dirty="0" smtClean="0"/>
              <a:t>例</a:t>
            </a:r>
            <a:r>
              <a:rPr lang="en-US" altLang="zh-CN" dirty="0" smtClean="0"/>
              <a:t>1</a:t>
            </a:r>
            <a:r>
              <a:rPr lang="zh-CN" altLang="en-US" dirty="0" smtClean="0"/>
              <a:t>：</a:t>
            </a:r>
            <a:r>
              <a:rPr lang="zh-CN" altLang="en-US" b="1" dirty="0" smtClean="0"/>
              <a:t>装箱问题</a:t>
            </a:r>
            <a:r>
              <a:rPr lang="en-US" altLang="zh-CN" sz="3600" b="1" dirty="0" smtClean="0"/>
              <a:t>——</a:t>
            </a:r>
            <a:r>
              <a:rPr lang="zh-CN" altLang="en-US" sz="3600" b="1" dirty="0" smtClean="0"/>
              <a:t>简化的</a:t>
            </a:r>
            <a:r>
              <a:rPr lang="en-US" altLang="zh-CN" sz="3600" b="1" dirty="0" smtClean="0"/>
              <a:t>01</a:t>
            </a:r>
            <a:r>
              <a:rPr lang="zh-CN" altLang="en-US" sz="3600" b="1" dirty="0" smtClean="0"/>
              <a:t>背包 </a:t>
            </a:r>
            <a:endParaRPr lang="zh-CN" altLang="en-US" sz="3600" dirty="0"/>
          </a:p>
        </p:txBody>
      </p:sp>
      <p:sp>
        <p:nvSpPr>
          <p:cNvPr id="7" name="内容占位符 6"/>
          <p:cNvSpPr>
            <a:spLocks noGrp="1"/>
          </p:cNvSpPr>
          <p:nvPr>
            <p:ph idx="1"/>
          </p:nvPr>
        </p:nvSpPr>
        <p:spPr/>
        <p:txBody>
          <a:bodyPr>
            <a:normAutofit fontScale="92500" lnSpcReduction="20000"/>
          </a:bodyPr>
          <a:lstStyle/>
          <a:p>
            <a:pPr>
              <a:defRPr/>
            </a:pPr>
            <a:r>
              <a:rPr lang="zh-CN" altLang="en-US" sz="2800" dirty="0" smtClean="0">
                <a:latin typeface="+mj-lt"/>
              </a:rPr>
              <a:t>有一个箱子容量为</a:t>
            </a:r>
            <a:r>
              <a:rPr lang="en-US" altLang="zh-CN" sz="2800" dirty="0" smtClean="0">
                <a:latin typeface="+mj-lt"/>
              </a:rPr>
              <a:t>V</a:t>
            </a:r>
            <a:r>
              <a:rPr lang="zh-CN" altLang="en-US" sz="2800" dirty="0" smtClean="0">
                <a:latin typeface="+mj-lt"/>
              </a:rPr>
              <a:t>（正整数，</a:t>
            </a:r>
            <a:r>
              <a:rPr lang="en-US" altLang="zh-CN" sz="2800" dirty="0" smtClean="0">
                <a:latin typeface="+mj-lt"/>
              </a:rPr>
              <a:t>0</a:t>
            </a:r>
            <a:r>
              <a:rPr lang="zh-CN" altLang="en-US" sz="2800" dirty="0" smtClean="0">
                <a:latin typeface="+mj-lt"/>
              </a:rPr>
              <a:t>＜＝</a:t>
            </a:r>
            <a:r>
              <a:rPr lang="en-US" altLang="zh-CN" sz="2800" dirty="0" smtClean="0">
                <a:latin typeface="+mj-lt"/>
              </a:rPr>
              <a:t>V</a:t>
            </a:r>
            <a:r>
              <a:rPr lang="zh-CN" altLang="en-US" sz="2800" dirty="0" smtClean="0">
                <a:latin typeface="+mj-lt"/>
              </a:rPr>
              <a:t>＜＝</a:t>
            </a:r>
            <a:r>
              <a:rPr lang="en-US" altLang="zh-CN" sz="2800" dirty="0" smtClean="0">
                <a:latin typeface="+mj-lt"/>
              </a:rPr>
              <a:t>20000</a:t>
            </a:r>
            <a:r>
              <a:rPr lang="zh-CN" altLang="en-US" sz="2800" dirty="0" smtClean="0">
                <a:latin typeface="+mj-lt"/>
              </a:rPr>
              <a:t>），同时有</a:t>
            </a:r>
            <a:r>
              <a:rPr lang="en-US" altLang="zh-CN" sz="2800" dirty="0" smtClean="0">
                <a:latin typeface="+mj-lt"/>
              </a:rPr>
              <a:t>n</a:t>
            </a:r>
            <a:r>
              <a:rPr lang="zh-CN" altLang="en-US" sz="2800" dirty="0" smtClean="0">
                <a:latin typeface="+mj-lt"/>
              </a:rPr>
              <a:t>个物品（</a:t>
            </a:r>
            <a:r>
              <a:rPr lang="en-US" altLang="zh-CN" sz="2800" dirty="0" smtClean="0">
                <a:latin typeface="+mj-lt"/>
              </a:rPr>
              <a:t>0</a:t>
            </a:r>
            <a:r>
              <a:rPr lang="zh-CN" altLang="en-US" sz="2800" dirty="0" smtClean="0">
                <a:latin typeface="+mj-lt"/>
              </a:rPr>
              <a:t>＜</a:t>
            </a:r>
            <a:r>
              <a:rPr lang="en-US" altLang="zh-CN" sz="2800" dirty="0" smtClean="0">
                <a:latin typeface="+mj-lt"/>
              </a:rPr>
              <a:t>n</a:t>
            </a:r>
            <a:r>
              <a:rPr lang="zh-CN" altLang="en-US" sz="2800" dirty="0" smtClean="0">
                <a:latin typeface="+mj-lt"/>
              </a:rPr>
              <a:t>＜＝</a:t>
            </a:r>
            <a:r>
              <a:rPr lang="en-US" altLang="zh-CN" sz="2800" dirty="0" smtClean="0">
                <a:latin typeface="+mj-lt"/>
              </a:rPr>
              <a:t>30</a:t>
            </a:r>
            <a:r>
              <a:rPr lang="zh-CN" altLang="en-US" sz="2800" dirty="0" smtClean="0">
                <a:latin typeface="+mj-lt"/>
              </a:rPr>
              <a:t>），每个物品有一个体积（正整数）。</a:t>
            </a:r>
            <a:endParaRPr lang="zh-CN" altLang="en-US" sz="2800" dirty="0" smtClean="0">
              <a:latin typeface="+mj-lt"/>
            </a:endParaRPr>
          </a:p>
          <a:p>
            <a:pPr>
              <a:defRPr/>
            </a:pPr>
            <a:r>
              <a:rPr lang="zh-CN" altLang="en-US" sz="2800" dirty="0" smtClean="0">
                <a:latin typeface="+mj-lt"/>
              </a:rPr>
              <a:t>要求</a:t>
            </a:r>
            <a:r>
              <a:rPr lang="en-US" altLang="zh-CN" sz="2800" dirty="0" smtClean="0">
                <a:latin typeface="+mj-lt"/>
              </a:rPr>
              <a:t>n</a:t>
            </a:r>
            <a:r>
              <a:rPr lang="zh-CN" altLang="en-US" sz="2800" dirty="0" smtClean="0">
                <a:latin typeface="+mj-lt"/>
              </a:rPr>
              <a:t>个物品中，任取若干个装入箱内，使箱子的剩余空间为最小。</a:t>
            </a:r>
            <a:endParaRPr lang="en-US" altLang="zh-CN" sz="2800" dirty="0" smtClean="0">
              <a:latin typeface="+mj-lt"/>
            </a:endParaRPr>
          </a:p>
          <a:p>
            <a:pPr>
              <a:defRPr/>
            </a:pPr>
            <a:r>
              <a:rPr lang="zh-CN" altLang="en-US" sz="2800" dirty="0" smtClean="0">
                <a:latin typeface="+mj-lt"/>
              </a:rPr>
              <a:t>输入描述：一个整数</a:t>
            </a:r>
            <a:r>
              <a:rPr lang="en-US" altLang="zh-CN" sz="2800" dirty="0" smtClean="0">
                <a:latin typeface="+mj-lt"/>
              </a:rPr>
              <a:t>v</a:t>
            </a:r>
            <a:r>
              <a:rPr lang="zh-CN" altLang="en-US" sz="2800" dirty="0" smtClean="0">
                <a:latin typeface="+mj-lt"/>
              </a:rPr>
              <a:t>，表示箱子容量；一个整数</a:t>
            </a:r>
            <a:r>
              <a:rPr lang="en-US" altLang="zh-CN" sz="2800" dirty="0" smtClean="0">
                <a:latin typeface="+mj-lt"/>
              </a:rPr>
              <a:t>n</a:t>
            </a:r>
            <a:r>
              <a:rPr lang="zh-CN" altLang="en-US" sz="2800" dirty="0" smtClean="0">
                <a:latin typeface="+mj-lt"/>
              </a:rPr>
              <a:t>，表示有</a:t>
            </a:r>
            <a:r>
              <a:rPr lang="en-US" altLang="zh-CN" sz="2800" dirty="0" smtClean="0">
                <a:latin typeface="+mj-lt"/>
              </a:rPr>
              <a:t>n</a:t>
            </a:r>
            <a:r>
              <a:rPr lang="zh-CN" altLang="en-US" sz="2800" dirty="0" smtClean="0">
                <a:latin typeface="+mj-lt"/>
              </a:rPr>
              <a:t>个物品；接下来</a:t>
            </a:r>
            <a:r>
              <a:rPr lang="en-US" altLang="zh-CN" sz="2800" dirty="0" smtClean="0">
                <a:latin typeface="+mj-lt"/>
              </a:rPr>
              <a:t>n</a:t>
            </a:r>
            <a:r>
              <a:rPr lang="zh-CN" altLang="en-US" sz="2800" dirty="0" smtClean="0">
                <a:latin typeface="+mj-lt"/>
              </a:rPr>
              <a:t>个整数，分别表示这</a:t>
            </a:r>
            <a:r>
              <a:rPr lang="en-US" altLang="zh-CN" sz="2800" dirty="0" smtClean="0">
                <a:latin typeface="+mj-lt"/>
              </a:rPr>
              <a:t>n </a:t>
            </a:r>
            <a:r>
              <a:rPr lang="zh-CN" altLang="en-US" sz="2800" dirty="0" smtClean="0">
                <a:latin typeface="+mj-lt"/>
              </a:rPr>
              <a:t>个物品的各自体积</a:t>
            </a:r>
            <a:endParaRPr lang="en-US" altLang="zh-CN" sz="2800" dirty="0" smtClean="0">
              <a:latin typeface="+mj-lt"/>
            </a:endParaRPr>
          </a:p>
          <a:p>
            <a:pPr>
              <a:defRPr/>
            </a:pPr>
            <a:r>
              <a:rPr lang="zh-CN" altLang="en-US" sz="2800" dirty="0" smtClean="0">
                <a:latin typeface="+mj-lt"/>
              </a:rPr>
              <a:t>输出描述：一个整数，表示箱子剩余空间。</a:t>
            </a:r>
            <a:endParaRPr lang="en-US" altLang="zh-CN" sz="2800" dirty="0" smtClean="0">
              <a:latin typeface="+mj-lt"/>
            </a:endParaRPr>
          </a:p>
          <a:p>
            <a:pPr>
              <a:defRPr/>
            </a:pPr>
            <a:r>
              <a:rPr lang="zh-CN" altLang="en-US" sz="2800" dirty="0" smtClean="0">
                <a:latin typeface="+mj-lt"/>
              </a:rPr>
              <a:t>样例输入</a:t>
            </a:r>
            <a:r>
              <a:rPr lang="en-US" altLang="zh-CN" sz="2800" dirty="0" smtClean="0">
                <a:latin typeface="+mj-lt"/>
              </a:rPr>
              <a:t>: </a:t>
            </a:r>
            <a:r>
              <a:rPr lang="en-US" altLang="en-US" sz="2800" dirty="0" smtClean="0">
                <a:latin typeface="+mj-lt"/>
              </a:rPr>
              <a:t>24 6</a:t>
            </a:r>
            <a:endParaRPr lang="en-US" altLang="en-US" sz="2800" dirty="0" smtClean="0">
              <a:latin typeface="+mj-lt"/>
            </a:endParaRPr>
          </a:p>
          <a:p>
            <a:pPr>
              <a:defRPr/>
            </a:pPr>
            <a:r>
              <a:rPr lang="en-US" altLang="en-US" sz="2800" dirty="0" smtClean="0">
                <a:latin typeface="+mj-lt"/>
              </a:rPr>
              <a:t>	           8 </a:t>
            </a:r>
            <a:r>
              <a:rPr lang="en-US" altLang="en-US" sz="2800" dirty="0" smtClean="0">
                <a:solidFill>
                  <a:srgbClr val="FF0000"/>
                </a:solidFill>
                <a:latin typeface="+mj-lt"/>
              </a:rPr>
              <a:t>3 12 </a:t>
            </a:r>
            <a:r>
              <a:rPr lang="en-US" altLang="en-US" sz="2800" dirty="0" smtClean="0">
                <a:latin typeface="+mj-lt"/>
              </a:rPr>
              <a:t>7 </a:t>
            </a:r>
            <a:r>
              <a:rPr lang="en-US" altLang="en-US" sz="2800" dirty="0" smtClean="0">
                <a:solidFill>
                  <a:srgbClr val="FF0000"/>
                </a:solidFill>
                <a:latin typeface="+mj-lt"/>
              </a:rPr>
              <a:t>9</a:t>
            </a:r>
            <a:r>
              <a:rPr lang="en-US" altLang="en-US" sz="2800" dirty="0" smtClean="0">
                <a:latin typeface="+mj-lt"/>
              </a:rPr>
              <a:t> 7</a:t>
            </a:r>
            <a:endParaRPr lang="en-US" altLang="zh-CN" sz="2800" dirty="0" smtClean="0">
              <a:latin typeface="+mj-lt"/>
            </a:endParaRPr>
          </a:p>
          <a:p>
            <a:pPr>
              <a:defRPr/>
            </a:pPr>
            <a:r>
              <a:rPr lang="zh-CN" altLang="en-US" sz="2800" dirty="0" smtClean="0">
                <a:latin typeface="+mj-lt"/>
              </a:rPr>
              <a:t>样例输出：</a:t>
            </a:r>
            <a:r>
              <a:rPr lang="en-US" altLang="zh-CN" sz="2800" dirty="0" smtClean="0">
                <a:latin typeface="+mj-lt"/>
              </a:rPr>
              <a:t>0</a:t>
            </a:r>
            <a:endParaRPr lang="en-US" altLang="en-US" sz="2800" dirty="0" smtClean="0">
              <a:latin typeface="+mj-lt"/>
            </a:endParaRPr>
          </a:p>
          <a:p>
            <a:endParaRPr lang="zh-CN" altLang="en-US" dirty="0" smtClean="0"/>
          </a:p>
          <a:p>
            <a:endParaRPr lang="zh-CN" altLang="en-US" dirty="0" smtClean="0"/>
          </a:p>
          <a:p>
            <a:endParaRPr lang="zh-CN" altLang="en-US" dirty="0" smtClean="0">
              <a:latin typeface="+mj-lt"/>
            </a:endParaRPr>
          </a:p>
          <a:p>
            <a:endParaRPr lang="zh-CN" altLang="en-US" dirty="0" smtClean="0">
              <a:latin typeface="+mj-lt"/>
            </a:endParaRPr>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2:</a:t>
            </a:r>
            <a:r>
              <a:rPr lang="zh-CN" altLang="en-US" dirty="0" smtClean="0"/>
              <a:t>最长回文子序列长度</a:t>
            </a:r>
            <a:endParaRPr lang="zh-CN" altLang="en-US" dirty="0"/>
          </a:p>
        </p:txBody>
      </p:sp>
      <p:sp>
        <p:nvSpPr>
          <p:cNvPr id="3" name="内容占位符 2"/>
          <p:cNvSpPr>
            <a:spLocks noGrp="1"/>
          </p:cNvSpPr>
          <p:nvPr>
            <p:ph idx="1"/>
          </p:nvPr>
        </p:nvSpPr>
        <p:spPr/>
        <p:txBody>
          <a:bodyPr/>
          <a:lstStyle/>
          <a:p>
            <a:r>
              <a:rPr lang="zh-CN" altLang="en-US" dirty="0" smtClean="0"/>
              <a:t>给你一个长度为</a:t>
            </a:r>
            <a:r>
              <a:rPr lang="en-US" altLang="zh-CN" dirty="0" smtClean="0"/>
              <a:t>n </a:t>
            </a:r>
            <a:r>
              <a:rPr lang="zh-CN" altLang="en-US" dirty="0" smtClean="0"/>
              <a:t>的序列，求最长回文子序列长度</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第一步：确定状态</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][j] </a:t>
            </a:r>
            <a:r>
              <a:rPr lang="zh-CN" altLang="en-US" dirty="0" smtClean="0">
                <a:latin typeface="Arial" panose="020B0604020202020204" pitchFamily="34" charset="0"/>
              </a:rPr>
              <a:t>表示</a:t>
            </a:r>
            <a:r>
              <a:rPr lang="en-US" altLang="zh-CN" dirty="0" err="1" smtClean="0">
                <a:solidFill>
                  <a:srgbClr val="FF0000"/>
                </a:solidFill>
                <a:latin typeface="Arial" panose="020B0604020202020204" pitchFamily="34" charset="0"/>
              </a:rPr>
              <a:t>ai</a:t>
            </a:r>
            <a:r>
              <a:rPr lang="en-US" altLang="zh-CN" dirty="0" smtClean="0">
                <a:solidFill>
                  <a:srgbClr val="FF0000"/>
                </a:solidFill>
                <a:latin typeface="Arial" panose="020B0604020202020204" pitchFamily="34" charset="0"/>
              </a:rPr>
              <a:t>……</a:t>
            </a:r>
            <a:r>
              <a:rPr lang="en-US" altLang="zh-CN" dirty="0" err="1" smtClean="0">
                <a:solidFill>
                  <a:srgbClr val="FF0000"/>
                </a:solidFill>
                <a:latin typeface="Arial" panose="020B0604020202020204" pitchFamily="34" charset="0"/>
              </a:rPr>
              <a:t>aj</a:t>
            </a:r>
            <a:r>
              <a:rPr lang="zh-CN" altLang="en-US" dirty="0" smtClean="0">
                <a:solidFill>
                  <a:srgbClr val="FF0000"/>
                </a:solidFill>
                <a:latin typeface="Arial" panose="020B0604020202020204" pitchFamily="34" charset="0"/>
              </a:rPr>
              <a:t>的串中，最长回文子序列长度</a:t>
            </a:r>
            <a:endParaRPr lang="en-US" altLang="zh-CN" dirty="0" smtClean="0">
              <a:solidFill>
                <a:srgbClr val="FF0000"/>
              </a:solidFill>
              <a:latin typeface="Arial" panose="020B0604020202020204" pitchFamily="34" charset="0"/>
            </a:endParaRPr>
          </a:p>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第二步：确定状态转移方程</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r>
              <a:rPr lang="zh-CN" altLang="en-US" dirty="0" smtClean="0">
                <a:latin typeface="Arial" panose="020B0604020202020204" pitchFamily="34" charset="0"/>
              </a:rPr>
              <a:t>如果</a:t>
            </a:r>
            <a:r>
              <a:rPr lang="en-US" altLang="zh-CN" dirty="0" err="1" smtClean="0">
                <a:latin typeface="Arial" panose="020B0604020202020204" pitchFamily="34" charset="0"/>
              </a:rPr>
              <a:t>ai</a:t>
            </a:r>
            <a:r>
              <a:rPr lang="zh-CN" altLang="en-US" dirty="0" smtClean="0">
                <a:latin typeface="Arial" panose="020B0604020202020204" pitchFamily="34" charset="0"/>
              </a:rPr>
              <a:t>与</a:t>
            </a:r>
            <a:r>
              <a:rPr lang="en-US" altLang="zh-CN" dirty="0" err="1" smtClean="0">
                <a:latin typeface="Arial" panose="020B0604020202020204" pitchFamily="34" charset="0"/>
              </a:rPr>
              <a:t>aj</a:t>
            </a:r>
            <a:r>
              <a:rPr lang="zh-CN" altLang="en-US" dirty="0" smtClean="0">
                <a:latin typeface="Arial" panose="020B0604020202020204" pitchFamily="34" charset="0"/>
              </a:rPr>
              <a:t>是一样的</a:t>
            </a:r>
            <a:endParaRPr lang="en-US" altLang="zh-CN" dirty="0" smtClean="0">
              <a:latin typeface="Arial" panose="020B0604020202020204" pitchFamily="34" charset="0"/>
            </a:endParaRPr>
          </a:p>
          <a:p>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][j]= f[i+1][j-1]+2</a:t>
            </a:r>
            <a:endParaRPr lang="en-US" altLang="zh-CN" dirty="0" smtClean="0">
              <a:latin typeface="Arial" panose="020B0604020202020204" pitchFamily="34" charset="0"/>
            </a:endParaRPr>
          </a:p>
          <a:p>
            <a:r>
              <a:rPr lang="zh-CN" altLang="en-US" dirty="0" smtClean="0">
                <a:latin typeface="Arial" panose="020B0604020202020204" pitchFamily="34" charset="0"/>
              </a:rPr>
              <a:t>否则：</a:t>
            </a:r>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][j] = max(f[i+1][j], f[</a:t>
            </a:r>
            <a:r>
              <a:rPr lang="en-US" altLang="zh-CN" dirty="0" err="1" smtClean="0">
                <a:latin typeface="Arial" panose="020B0604020202020204" pitchFamily="34" charset="0"/>
              </a:rPr>
              <a:t>i</a:t>
            </a:r>
            <a:r>
              <a:rPr lang="en-US" altLang="zh-CN" dirty="0" smtClean="0">
                <a:latin typeface="Arial" panose="020B0604020202020204" pitchFamily="34" charset="0"/>
              </a:rPr>
              <a:t>][j-1])</a:t>
            </a:r>
            <a:endParaRPr lang="en-US" altLang="zh-CN" dirty="0" smtClean="0">
              <a:latin typeface="Arial" panose="020B0604020202020204" pitchFamily="34" charset="0"/>
            </a:endParaRPr>
          </a:p>
          <a:p>
            <a:pPr marL="0" indent="0">
              <a:buNone/>
              <a:defRPr/>
            </a:pP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endParaRPr lang="zh-CN" altLang="en-US" dirty="0"/>
          </a:p>
        </p:txBody>
      </p:sp>
      <p:sp>
        <p:nvSpPr>
          <p:cNvPr id="4" name="标题 1"/>
          <p:cNvSpPr>
            <a:spLocks noGrp="1"/>
          </p:cNvSpPr>
          <p:nvPr>
            <p:ph type="title"/>
          </p:nvPr>
        </p:nvSpPr>
        <p:spPr/>
        <p:txBody>
          <a:bodyPr/>
          <a:lstStyle/>
          <a:p>
            <a:r>
              <a:rPr lang="zh-CN" altLang="en-US" dirty="0" smtClean="0"/>
              <a:t>例</a:t>
            </a:r>
            <a:r>
              <a:rPr lang="en-US" altLang="zh-CN" dirty="0"/>
              <a:t>2</a:t>
            </a:r>
            <a:r>
              <a:rPr lang="zh-CN" altLang="en-US" dirty="0" smtClean="0"/>
              <a:t>：</a:t>
            </a:r>
            <a:r>
              <a:rPr lang="zh-CN" altLang="en-US" dirty="0"/>
              <a:t>最长回文子序列长度</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a:t>
            </a:r>
            <a:r>
              <a:rPr lang="en-US" altLang="zh-CN" dirty="0" smtClean="0"/>
              <a:t>2.1</a:t>
            </a:r>
            <a:r>
              <a:rPr lang="zh-CN" altLang="en-US" dirty="0" smtClean="0"/>
              <a:t>：最长回文子串长度</a:t>
            </a:r>
            <a:endParaRPr lang="zh-CN" altLang="en-US" dirty="0"/>
          </a:p>
        </p:txBody>
      </p:sp>
      <p:sp>
        <p:nvSpPr>
          <p:cNvPr id="3" name="内容占位符 2"/>
          <p:cNvSpPr>
            <a:spLocks noGrp="1"/>
          </p:cNvSpPr>
          <p:nvPr>
            <p:ph idx="1"/>
          </p:nvPr>
        </p:nvSpPr>
        <p:spPr/>
        <p:txBody>
          <a:bodyPr/>
          <a:lstStyle/>
          <a:p>
            <a:r>
              <a:rPr lang="zh-CN" altLang="en-US" dirty="0"/>
              <a:t>给你一个长度为</a:t>
            </a:r>
            <a:r>
              <a:rPr lang="en-US" altLang="zh-CN" dirty="0"/>
              <a:t>n </a:t>
            </a:r>
            <a:r>
              <a:rPr lang="zh-CN" altLang="en-US" dirty="0"/>
              <a:t>的序列，求最长</a:t>
            </a:r>
            <a:r>
              <a:rPr lang="zh-CN" altLang="en-US" dirty="0" smtClean="0"/>
              <a:t>回文</a:t>
            </a:r>
            <a:r>
              <a:rPr lang="zh-CN" altLang="en-US" dirty="0"/>
              <a:t>子串</a:t>
            </a:r>
            <a:r>
              <a:rPr lang="zh-CN" altLang="en-US" dirty="0" smtClean="0"/>
              <a:t>长度</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p:nvPr>
        </p:nvSpPr>
        <p:spPr>
          <a:xfrm>
            <a:off x="357158" y="1071546"/>
            <a:ext cx="8229600" cy="847725"/>
          </a:xfrm>
        </p:spPr>
        <p:txBody>
          <a:bodyPr>
            <a:normAutofit/>
          </a:bodyPr>
          <a:lstStyle/>
          <a:p>
            <a:r>
              <a:rPr lang="zh-CN" altLang="en-US" dirty="0" smtClean="0"/>
              <a:t>例</a:t>
            </a:r>
            <a:r>
              <a:rPr lang="en-US" altLang="zh-CN" dirty="0"/>
              <a:t>3</a:t>
            </a:r>
            <a:r>
              <a:rPr lang="zh-CN" altLang="en-US" dirty="0" smtClean="0"/>
              <a:t>：石子合并</a:t>
            </a:r>
            <a:endParaRPr lang="zh-CN" altLang="en-US" dirty="0" smtClean="0"/>
          </a:p>
        </p:txBody>
      </p:sp>
      <p:sp>
        <p:nvSpPr>
          <p:cNvPr id="70658" name="内容占位符 4"/>
          <p:cNvSpPr>
            <a:spLocks noGrp="1"/>
          </p:cNvSpPr>
          <p:nvPr>
            <p:ph idx="1"/>
          </p:nvPr>
        </p:nvSpPr>
        <p:spPr>
          <a:xfrm>
            <a:off x="285720" y="1857364"/>
            <a:ext cx="8229600" cy="4389438"/>
          </a:xfrm>
        </p:spPr>
        <p:txBody>
          <a:bodyPr/>
          <a:lstStyle/>
          <a:p>
            <a:pPr eaLnBrk="1" hangingPunct="1"/>
            <a:r>
              <a:rPr lang="zh-CN" altLang="en-US" dirty="0" smtClean="0">
                <a:latin typeface="Arial" panose="020B0604020202020204" pitchFamily="34" charset="0"/>
              </a:rPr>
              <a:t>在一个园形操场的四周摆放</a:t>
            </a:r>
            <a:r>
              <a:rPr lang="en-US" altLang="zh-CN" dirty="0" smtClean="0">
                <a:latin typeface="Arial" panose="020B0604020202020204" pitchFamily="34" charset="0"/>
              </a:rPr>
              <a:t>N</a:t>
            </a:r>
            <a:r>
              <a:rPr lang="zh-CN" altLang="en-US" dirty="0" smtClean="0">
                <a:latin typeface="Arial" panose="020B0604020202020204" pitchFamily="34" charset="0"/>
              </a:rPr>
              <a:t>堆石子</a:t>
            </a:r>
            <a:r>
              <a:rPr lang="en-US" altLang="zh-CN" dirty="0" smtClean="0">
                <a:latin typeface="Arial" panose="020B0604020202020204" pitchFamily="34" charset="0"/>
              </a:rPr>
              <a:t>,</a:t>
            </a:r>
            <a:r>
              <a:rPr lang="zh-CN" altLang="en-US" dirty="0" smtClean="0">
                <a:latin typeface="Arial" panose="020B0604020202020204" pitchFamily="34" charset="0"/>
              </a:rPr>
              <a:t>现要将石子有次序地合并成一堆</a:t>
            </a:r>
            <a:r>
              <a:rPr lang="en-US" altLang="zh-CN" dirty="0" smtClean="0">
                <a:latin typeface="Arial" panose="020B0604020202020204" pitchFamily="34" charset="0"/>
              </a:rPr>
              <a:t>.</a:t>
            </a:r>
            <a:r>
              <a:rPr lang="zh-CN" altLang="en-US" dirty="0" smtClean="0">
                <a:latin typeface="Arial" panose="020B0604020202020204" pitchFamily="34" charset="0"/>
              </a:rPr>
              <a:t>规定每次只能选相邻的</a:t>
            </a:r>
            <a:r>
              <a:rPr lang="en-US" altLang="zh-CN" dirty="0" smtClean="0">
                <a:latin typeface="Arial" panose="020B0604020202020204" pitchFamily="34" charset="0"/>
              </a:rPr>
              <a:t>2</a:t>
            </a:r>
            <a:r>
              <a:rPr lang="zh-CN" altLang="en-US" dirty="0" smtClean="0">
                <a:latin typeface="Arial" panose="020B0604020202020204" pitchFamily="34" charset="0"/>
              </a:rPr>
              <a:t>堆合并成新的一堆，并将新的一堆的石子数，记为该次合并的得分。</a:t>
            </a:r>
            <a:endParaRPr lang="zh-CN" altLang="en-US" dirty="0" smtClean="0">
              <a:latin typeface="Arial" panose="020B0604020202020204" pitchFamily="34" charset="0"/>
            </a:endParaRPr>
          </a:p>
          <a:p>
            <a:pPr eaLnBrk="1" hangingPunct="1"/>
            <a:r>
              <a:rPr lang="zh-CN" altLang="en-US" dirty="0" smtClean="0">
                <a:latin typeface="Arial" panose="020B0604020202020204" pitchFamily="34" charset="0"/>
              </a:rPr>
              <a:t>试设计出</a:t>
            </a:r>
            <a:r>
              <a:rPr lang="en-US" altLang="zh-CN" dirty="0" smtClean="0">
                <a:latin typeface="Arial" panose="020B0604020202020204" pitchFamily="34" charset="0"/>
              </a:rPr>
              <a:t>1</a:t>
            </a:r>
            <a:r>
              <a:rPr lang="zh-CN" altLang="en-US" dirty="0" smtClean="0">
                <a:latin typeface="Arial" panose="020B0604020202020204" pitchFamily="34" charset="0"/>
              </a:rPr>
              <a:t>个算法</a:t>
            </a:r>
            <a:r>
              <a:rPr lang="en-US" altLang="zh-CN" dirty="0" smtClean="0">
                <a:latin typeface="Arial" panose="020B0604020202020204" pitchFamily="34" charset="0"/>
              </a:rPr>
              <a:t>,</a:t>
            </a:r>
            <a:r>
              <a:rPr lang="zh-CN" altLang="en-US" dirty="0" smtClean="0">
                <a:latin typeface="Arial" panose="020B0604020202020204" pitchFamily="34" charset="0"/>
              </a:rPr>
              <a:t>计算出将</a:t>
            </a:r>
            <a:r>
              <a:rPr lang="en-US" altLang="zh-CN" dirty="0" smtClean="0">
                <a:latin typeface="Arial" panose="020B0604020202020204" pitchFamily="34" charset="0"/>
              </a:rPr>
              <a:t>N</a:t>
            </a:r>
            <a:r>
              <a:rPr lang="zh-CN" altLang="en-US" dirty="0" smtClean="0">
                <a:latin typeface="Arial" panose="020B0604020202020204" pitchFamily="34" charset="0"/>
              </a:rPr>
              <a:t>堆石子合并成</a:t>
            </a:r>
            <a:r>
              <a:rPr lang="en-US" altLang="zh-CN" dirty="0" smtClean="0">
                <a:latin typeface="Arial" panose="020B0604020202020204" pitchFamily="34" charset="0"/>
              </a:rPr>
              <a:t>1</a:t>
            </a:r>
            <a:r>
              <a:rPr lang="zh-CN" altLang="en-US" dirty="0" smtClean="0">
                <a:latin typeface="Arial" panose="020B0604020202020204" pitchFamily="34" charset="0"/>
              </a:rPr>
              <a:t>堆的最小得分和最大得分</a:t>
            </a:r>
            <a:r>
              <a:rPr lang="en-US" altLang="zh-CN" dirty="0" smtClean="0">
                <a:latin typeface="Arial" panose="020B0604020202020204" pitchFamily="34" charset="0"/>
              </a:rPr>
              <a:t>.</a:t>
            </a:r>
            <a:endParaRPr lang="en-US" altLang="zh-CN" dirty="0" smtClean="0">
              <a:latin typeface="Arial" panose="020B0604020202020204" pitchFamily="34" charset="0"/>
            </a:endParaRPr>
          </a:p>
          <a:p>
            <a:pPr eaLnBrk="1" hangingPunct="1"/>
            <a:endParaRPr lang="zh-CN" alt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内容占位符 2"/>
          <p:cNvSpPr>
            <a:spLocks noGrp="1"/>
          </p:cNvSpPr>
          <p:nvPr>
            <p:ph idx="1"/>
          </p:nvPr>
        </p:nvSpPr>
        <p:spPr>
          <a:xfrm>
            <a:off x="428596" y="1571612"/>
            <a:ext cx="8229600" cy="5000625"/>
          </a:xfrm>
        </p:spPr>
        <p:txBody>
          <a:bodyPr>
            <a:normAutofit fontScale="92500" lnSpcReduction="20000"/>
          </a:bodyPr>
          <a:lstStyle/>
          <a:p>
            <a:pPr eaLnBrk="1" hangingPunct="1"/>
            <a:r>
              <a:rPr lang="zh-CN" altLang="en-US" b="1" dirty="0" smtClean="0">
                <a:solidFill>
                  <a:srgbClr val="0070C0"/>
                </a:solidFill>
                <a:latin typeface="Arial" panose="020B0604020202020204" pitchFamily="34" charset="0"/>
              </a:rPr>
              <a:t>先考虑没有环的情况：</a:t>
            </a:r>
            <a:endParaRPr lang="en-US" altLang="zh-CN" b="1" dirty="0" smtClean="0">
              <a:solidFill>
                <a:srgbClr val="0070C0"/>
              </a:solidFill>
              <a:latin typeface="Arial" panose="020B0604020202020204" pitchFamily="34" charset="0"/>
            </a:endParaRPr>
          </a:p>
          <a:p>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第一步：确定状态</a:t>
            </a:r>
            <a:endParaRPr lang="zh-CN" altLang="en-US" b="1" dirty="0" smtClean="0">
              <a:solidFill>
                <a:srgbClr val="0070C0"/>
              </a:solidFill>
              <a:latin typeface="Arial" panose="020B0604020202020204" pitchFamily="34" charset="0"/>
            </a:endParaRPr>
          </a:p>
          <a:p>
            <a:pPr eaLnBrk="1" hangingPunct="1"/>
            <a:r>
              <a:rPr lang="en-US" altLang="zh-CN" dirty="0" smtClean="0">
                <a:latin typeface="Arial" panose="020B0604020202020204" pitchFamily="34" charset="0"/>
              </a:rPr>
              <a:t>f[</a:t>
            </a:r>
            <a:r>
              <a:rPr lang="en-US" altLang="zh-CN" dirty="0" err="1" smtClean="0">
                <a:latin typeface="Arial" panose="020B0604020202020204" pitchFamily="34" charset="0"/>
              </a:rPr>
              <a:t>i,j</a:t>
            </a:r>
            <a:r>
              <a:rPr lang="en-US" altLang="zh-CN" dirty="0" smtClean="0">
                <a:latin typeface="Arial" panose="020B0604020202020204" pitchFamily="34" charset="0"/>
              </a:rPr>
              <a:t>]</a:t>
            </a:r>
            <a:r>
              <a:rPr lang="zh-CN" altLang="en-US" dirty="0" smtClean="0">
                <a:latin typeface="Arial" panose="020B0604020202020204" pitchFamily="34" charset="0"/>
              </a:rPr>
              <a:t>表示</a:t>
            </a:r>
            <a:r>
              <a:rPr lang="zh-CN" altLang="en-US" dirty="0" smtClean="0">
                <a:solidFill>
                  <a:srgbClr val="FF0000"/>
                </a:solidFill>
                <a:latin typeface="Arial" panose="020B0604020202020204" pitchFamily="34" charset="0"/>
              </a:rPr>
              <a:t>合并</a:t>
            </a:r>
            <a:r>
              <a:rPr lang="en-US" altLang="zh-CN" dirty="0" err="1" smtClean="0">
                <a:solidFill>
                  <a:srgbClr val="FF0000"/>
                </a:solidFill>
                <a:latin typeface="Arial" panose="020B0604020202020204" pitchFamily="34" charset="0"/>
              </a:rPr>
              <a:t>i</a:t>
            </a:r>
            <a:r>
              <a:rPr lang="zh-CN" altLang="en-US" dirty="0" smtClean="0">
                <a:solidFill>
                  <a:srgbClr val="FF0000"/>
                </a:solidFill>
                <a:latin typeface="Arial" panose="020B0604020202020204" pitchFamily="34" charset="0"/>
              </a:rPr>
              <a:t>到</a:t>
            </a:r>
            <a:r>
              <a:rPr lang="en-US" altLang="zh-CN" dirty="0" smtClean="0">
                <a:solidFill>
                  <a:srgbClr val="FF0000"/>
                </a:solidFill>
                <a:latin typeface="Arial" panose="020B0604020202020204" pitchFamily="34" charset="0"/>
              </a:rPr>
              <a:t>j</a:t>
            </a:r>
            <a:r>
              <a:rPr lang="zh-CN" altLang="en-US" dirty="0" smtClean="0">
                <a:solidFill>
                  <a:srgbClr val="FF0000"/>
                </a:solidFill>
                <a:latin typeface="Arial" panose="020B0604020202020204" pitchFamily="34" charset="0"/>
              </a:rPr>
              <a:t>的所有石子的得分</a:t>
            </a:r>
            <a:endParaRPr lang="en-US" altLang="zh-CN" dirty="0" smtClean="0">
              <a:solidFill>
                <a:srgbClr val="FF0000"/>
              </a:solidFill>
              <a:latin typeface="Arial" panose="020B0604020202020204" pitchFamily="34" charset="0"/>
            </a:endParaRPr>
          </a:p>
          <a:p>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第二步：确定状态转移方程</a:t>
            </a:r>
            <a:endParaRPr lang="zh-CN" altLang="en-US" dirty="0" smtClean="0">
              <a:solidFill>
                <a:srgbClr val="FF0000"/>
              </a:solidFill>
              <a:latin typeface="Arial" panose="020B0604020202020204" pitchFamily="34" charset="0"/>
            </a:endParaRPr>
          </a:p>
          <a:p>
            <a:pPr eaLnBrk="1" hangingPunct="1"/>
            <a:r>
              <a:rPr lang="zh-CN" altLang="en-US" dirty="0" smtClean="0">
                <a:latin typeface="Arial" panose="020B0604020202020204" pitchFamily="34" charset="0"/>
              </a:rPr>
              <a:t>枚举最后一次合并！！！</a:t>
            </a:r>
            <a:endParaRPr lang="zh-CN" altLang="en-US" dirty="0" smtClean="0">
              <a:latin typeface="Arial" panose="020B0604020202020204" pitchFamily="34" charset="0"/>
            </a:endParaRPr>
          </a:p>
          <a:p>
            <a:pPr eaLnBrk="1" hangingPunct="1"/>
            <a:r>
              <a:rPr lang="en-US" altLang="zh-CN" dirty="0" smtClean="0">
                <a:latin typeface="Arial" panose="020B0604020202020204" pitchFamily="34" charset="0"/>
              </a:rPr>
              <a:t>f[</a:t>
            </a:r>
            <a:r>
              <a:rPr lang="en-US" altLang="zh-CN" dirty="0" err="1" smtClean="0">
                <a:latin typeface="Arial" panose="020B0604020202020204" pitchFamily="34" charset="0"/>
              </a:rPr>
              <a:t>i,j</a:t>
            </a:r>
            <a:r>
              <a:rPr lang="en-US" altLang="zh-CN" dirty="0" smtClean="0">
                <a:latin typeface="Arial" panose="020B0604020202020204" pitchFamily="34" charset="0"/>
              </a:rPr>
              <a:t>] = max(f[</a:t>
            </a:r>
            <a:r>
              <a:rPr lang="en-US" altLang="zh-CN" dirty="0" err="1" smtClean="0">
                <a:latin typeface="Arial" panose="020B0604020202020204" pitchFamily="34" charset="0"/>
              </a:rPr>
              <a:t>i</a:t>
            </a:r>
            <a:r>
              <a:rPr lang="en-US" altLang="zh-CN" dirty="0" smtClean="0">
                <a:latin typeface="Arial" panose="020B0604020202020204" pitchFamily="34" charset="0"/>
              </a:rPr>
              <a:t>][j]</a:t>
            </a:r>
            <a:r>
              <a:rPr lang="zh-CN" altLang="en-US" dirty="0" smtClean="0">
                <a:latin typeface="Arial" panose="020B0604020202020204" pitchFamily="34" charset="0"/>
              </a:rPr>
              <a:t>， </a:t>
            </a:r>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][k] + f[k + 1][j] + sum[</a:t>
            </a:r>
            <a:r>
              <a:rPr lang="en-US" altLang="zh-CN" dirty="0" err="1" smtClean="0">
                <a:latin typeface="Arial" panose="020B0604020202020204" pitchFamily="34" charset="0"/>
              </a:rPr>
              <a:t>i</a:t>
            </a:r>
            <a:r>
              <a:rPr lang="en-US" altLang="zh-CN" dirty="0" smtClean="0">
                <a:latin typeface="Arial" panose="020B0604020202020204" pitchFamily="34" charset="0"/>
              </a:rPr>
              <a:t>][j]) </a:t>
            </a:r>
            <a:endParaRPr lang="zh-CN" altLang="en-US" dirty="0" smtClean="0">
              <a:latin typeface="Arial" panose="020B0604020202020204" pitchFamily="34" charset="0"/>
            </a:endParaRPr>
          </a:p>
          <a:p>
            <a:pPr eaLnBrk="1" hangingPunct="1"/>
            <a:r>
              <a:rPr lang="en-US" altLang="zh-CN" dirty="0" smtClean="0">
                <a:latin typeface="Arial" panose="020B0604020202020204" pitchFamily="34" charset="0"/>
              </a:rPr>
              <a:t>sum[</a:t>
            </a:r>
            <a:r>
              <a:rPr lang="en-US" altLang="zh-CN" dirty="0" err="1" smtClean="0">
                <a:latin typeface="Arial" panose="020B0604020202020204" pitchFamily="34" charset="0"/>
              </a:rPr>
              <a:t>i</a:t>
            </a:r>
            <a:r>
              <a:rPr lang="en-US" altLang="zh-CN" dirty="0" smtClean="0">
                <a:latin typeface="Arial" panose="020B0604020202020204" pitchFamily="34" charset="0"/>
              </a:rPr>
              <a:t>][j] </a:t>
            </a:r>
            <a:r>
              <a:rPr lang="zh-CN" altLang="en-US" dirty="0" smtClean="0">
                <a:latin typeface="Arial" panose="020B0604020202020204" pitchFamily="34" charset="0"/>
              </a:rPr>
              <a:t>表示</a:t>
            </a:r>
            <a:r>
              <a:rPr lang="en-US" altLang="zh-CN" dirty="0" err="1" smtClean="0">
                <a:latin typeface="Arial" panose="020B0604020202020204" pitchFamily="34" charset="0"/>
              </a:rPr>
              <a:t>i</a:t>
            </a:r>
            <a:r>
              <a:rPr lang="zh-CN" altLang="en-US" dirty="0" smtClean="0">
                <a:latin typeface="Arial" panose="020B0604020202020204" pitchFamily="34" charset="0"/>
              </a:rPr>
              <a:t>到</a:t>
            </a:r>
            <a:r>
              <a:rPr lang="en-US" altLang="zh-CN" dirty="0" smtClean="0">
                <a:latin typeface="Arial" panose="020B0604020202020204" pitchFamily="34" charset="0"/>
              </a:rPr>
              <a:t>j</a:t>
            </a:r>
            <a:r>
              <a:rPr lang="zh-CN" altLang="en-US" dirty="0" smtClean="0">
                <a:latin typeface="Arial" panose="020B0604020202020204" pitchFamily="34" charset="0"/>
              </a:rPr>
              <a:t>的石子的价值和！（也可以前缀和实现 </a:t>
            </a:r>
            <a:r>
              <a:rPr lang="en-US" altLang="zh-CN" dirty="0" smtClean="0">
                <a:latin typeface="Arial" panose="020B0604020202020204" pitchFamily="34" charset="0"/>
              </a:rPr>
              <a:t>sum[</a:t>
            </a:r>
            <a:r>
              <a:rPr lang="en-US" altLang="zh-CN" dirty="0" err="1" smtClean="0">
                <a:latin typeface="Arial" panose="020B0604020202020204" pitchFamily="34" charset="0"/>
              </a:rPr>
              <a:t>i</a:t>
            </a:r>
            <a:r>
              <a:rPr lang="en-US" altLang="zh-CN" dirty="0" smtClean="0">
                <a:latin typeface="Arial" panose="020B0604020202020204" pitchFamily="34" charset="0"/>
              </a:rPr>
              <a:t>]</a:t>
            </a:r>
            <a:r>
              <a:rPr lang="zh-CN" altLang="en-US" dirty="0" smtClean="0">
                <a:latin typeface="Arial" panose="020B0604020202020204" pitchFamily="34" charset="0"/>
              </a:rPr>
              <a:t>表示前</a:t>
            </a:r>
            <a:r>
              <a:rPr lang="en-US" altLang="zh-CN" dirty="0" err="1" smtClean="0">
                <a:latin typeface="Arial" panose="020B0604020202020204" pitchFamily="34" charset="0"/>
              </a:rPr>
              <a:t>i</a:t>
            </a:r>
            <a:r>
              <a:rPr lang="zh-CN" altLang="en-US" dirty="0" smtClean="0">
                <a:latin typeface="Arial" panose="020B0604020202020204" pitchFamily="34" charset="0"/>
              </a:rPr>
              <a:t>个石子的价值，那么我们需要的就是</a:t>
            </a:r>
            <a:r>
              <a:rPr lang="en-US" altLang="zh-CN" dirty="0" smtClean="0">
                <a:latin typeface="Arial" panose="020B0604020202020204" pitchFamily="34" charset="0"/>
              </a:rPr>
              <a:t>sum[j] – sum[</a:t>
            </a:r>
            <a:r>
              <a:rPr lang="en-US" altLang="zh-CN" dirty="0" err="1" smtClean="0">
                <a:latin typeface="Arial" panose="020B0604020202020204" pitchFamily="34" charset="0"/>
              </a:rPr>
              <a:t>i</a:t>
            </a:r>
            <a:r>
              <a:rPr lang="en-US" altLang="zh-CN" dirty="0" smtClean="0">
                <a:latin typeface="Arial" panose="020B0604020202020204" pitchFamily="34" charset="0"/>
              </a:rPr>
              <a:t> -1]</a:t>
            </a:r>
            <a:r>
              <a:rPr lang="zh-CN" altLang="en-US" dirty="0" smtClean="0">
                <a:latin typeface="Arial" panose="020B0604020202020204" pitchFamily="34" charset="0"/>
              </a:rPr>
              <a:t>）</a:t>
            </a:r>
            <a:endParaRPr lang="zh-CN" altLang="en-US" dirty="0" smtClean="0">
              <a:latin typeface="Arial" panose="020B0604020202020204" pitchFamily="34" charset="0"/>
            </a:endParaRPr>
          </a:p>
          <a:p>
            <a:pPr eaLnBrk="1" hangingPunct="1"/>
            <a:r>
              <a:rPr lang="zh-CN" altLang="en-US" dirty="0" smtClean="0">
                <a:latin typeface="Arial" panose="020B0604020202020204" pitchFamily="34" charset="0"/>
              </a:rPr>
              <a:t>但是现在有环！</a:t>
            </a:r>
            <a:endParaRPr lang="en-US" altLang="zh-CN" dirty="0" smtClean="0">
              <a:latin typeface="Arial" panose="020B0604020202020204" pitchFamily="34" charset="0"/>
            </a:endParaRPr>
          </a:p>
          <a:p>
            <a:pPr eaLnBrk="1" hangingPunct="1"/>
            <a:r>
              <a:rPr lang="en-US" altLang="zh-CN" dirty="0" smtClean="0">
                <a:latin typeface="Arial" panose="020B0604020202020204" pitchFamily="34" charset="0"/>
              </a:rPr>
              <a:t>——</a:t>
            </a:r>
            <a:r>
              <a:rPr lang="zh-CN" altLang="en-US" dirty="0" smtClean="0">
                <a:latin typeface="Arial" panose="020B0604020202020204" pitchFamily="34" charset="0"/>
              </a:rPr>
              <a:t>你可以通过取模的方法把它变成循环的！</a:t>
            </a:r>
            <a:endParaRPr lang="en-US" altLang="zh-CN" dirty="0" smtClean="0">
              <a:latin typeface="Arial" panose="020B0604020202020204" pitchFamily="34" charset="0"/>
            </a:endParaRPr>
          </a:p>
          <a:p>
            <a:pPr eaLnBrk="1" hangingPunct="1"/>
            <a:r>
              <a:rPr lang="zh-CN" altLang="en-US" dirty="0" smtClean="0">
                <a:latin typeface="Arial" panose="020B0604020202020204" pitchFamily="34" charset="0"/>
              </a:rPr>
              <a:t>也可以将序列加倍：变成‘</a:t>
            </a:r>
            <a:r>
              <a:rPr lang="en-US" altLang="zh-CN" dirty="0" smtClean="0">
                <a:latin typeface="Arial" panose="020B0604020202020204" pitchFamily="34" charset="0"/>
              </a:rPr>
              <a:t>12341234</a:t>
            </a:r>
            <a:r>
              <a:rPr lang="zh-CN" altLang="en-US" dirty="0" smtClean="0">
                <a:latin typeface="Arial" panose="020B0604020202020204" pitchFamily="34" charset="0"/>
              </a:rPr>
              <a:t>’，就可以完全用链的方法解决了！</a:t>
            </a:r>
            <a:endParaRPr lang="en-US" altLang="zh-CN" dirty="0" smtClean="0">
              <a:latin typeface="Arial" panose="020B0604020202020204" pitchFamily="34" charset="0"/>
            </a:endParaRPr>
          </a:p>
          <a:p>
            <a:pPr eaLnBrk="1" hangingPunct="1"/>
            <a:r>
              <a:rPr lang="zh-CN" altLang="en-US" dirty="0" smtClean="0">
                <a:latin typeface="Arial" panose="020B0604020202020204" pitchFamily="34" charset="0"/>
              </a:rPr>
              <a:t>边界：</a:t>
            </a:r>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a:t>
            </a:r>
            <a:r>
              <a:rPr lang="en-US" altLang="zh-CN" dirty="0" err="1" smtClean="0">
                <a:latin typeface="Arial" panose="020B0604020202020204" pitchFamily="34" charset="0"/>
              </a:rPr>
              <a:t>i</a:t>
            </a:r>
            <a:r>
              <a:rPr lang="en-US" altLang="zh-CN" dirty="0" smtClean="0">
                <a:latin typeface="Arial" panose="020B0604020202020204" pitchFamily="34" charset="0"/>
              </a:rPr>
              <a:t>] = 0</a:t>
            </a:r>
            <a:endParaRPr lang="en-US" altLang="zh-CN" dirty="0" smtClean="0">
              <a:latin typeface="Arial" panose="020B0604020202020204" pitchFamily="34" charset="0"/>
            </a:endParaRPr>
          </a:p>
          <a:p>
            <a:pPr eaLnBrk="1" hangingPunct="1">
              <a:buFont typeface="Wingdings 2" panose="05020102010507070707" pitchFamily="18" charset="2"/>
              <a:buNone/>
            </a:pPr>
            <a:endParaRPr lang="en-US" altLang="zh-CN" dirty="0" smtClean="0"/>
          </a:p>
          <a:p>
            <a:pPr eaLnBrk="1" hangingPunct="1"/>
            <a:endParaRPr lang="zh-CN" altLang="en-US" dirty="0" smtClean="0"/>
          </a:p>
        </p:txBody>
      </p:sp>
      <p:sp>
        <p:nvSpPr>
          <p:cNvPr id="4" name="标题 1"/>
          <p:cNvSpPr>
            <a:spLocks noGrp="1"/>
          </p:cNvSpPr>
          <p:nvPr>
            <p:ph type="title"/>
          </p:nvPr>
        </p:nvSpPr>
        <p:spPr>
          <a:xfrm>
            <a:off x="357158" y="714356"/>
            <a:ext cx="8229600" cy="847725"/>
          </a:xfrm>
        </p:spPr>
        <p:txBody>
          <a:bodyPr>
            <a:normAutofit/>
          </a:bodyPr>
          <a:lstStyle/>
          <a:p>
            <a:r>
              <a:rPr lang="zh-CN" altLang="en-US" dirty="0" smtClean="0"/>
              <a:t>例</a:t>
            </a:r>
            <a:r>
              <a:rPr lang="en-US" altLang="zh-CN" dirty="0"/>
              <a:t>3</a:t>
            </a:r>
            <a:r>
              <a:rPr lang="zh-CN" altLang="en-US" dirty="0" smtClean="0"/>
              <a:t>：石子合并</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417">
                                            <p:txEl>
                                              <p:pRg st="0" end="0"/>
                                            </p:txEl>
                                          </p:spTgt>
                                        </p:tgtEl>
                                        <p:attrNameLst>
                                          <p:attrName>style.visibility</p:attrName>
                                        </p:attrNameLst>
                                      </p:cBhvr>
                                      <p:to>
                                        <p:strVal val="visible"/>
                                      </p:to>
                                    </p:set>
                                    <p:anim calcmode="lin" valueType="num">
                                      <p:cBhvr additive="base">
                                        <p:cTn id="7" dur="500" fill="hold"/>
                                        <p:tgtEl>
                                          <p:spTgt spid="604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0417">
                                            <p:txEl>
                                              <p:pRg st="1" end="1"/>
                                            </p:txEl>
                                          </p:spTgt>
                                        </p:tgtEl>
                                        <p:attrNameLst>
                                          <p:attrName>style.visibility</p:attrName>
                                        </p:attrNameLst>
                                      </p:cBhvr>
                                      <p:to>
                                        <p:strVal val="visible"/>
                                      </p:to>
                                    </p:set>
                                    <p:anim calcmode="lin" valueType="num">
                                      <p:cBhvr additive="base">
                                        <p:cTn id="13" dur="500" fill="hold"/>
                                        <p:tgtEl>
                                          <p:spTgt spid="6041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0417">
                                            <p:txEl>
                                              <p:pRg st="2" end="2"/>
                                            </p:txEl>
                                          </p:spTgt>
                                        </p:tgtEl>
                                        <p:attrNameLst>
                                          <p:attrName>style.visibility</p:attrName>
                                        </p:attrNameLst>
                                      </p:cBhvr>
                                      <p:to>
                                        <p:strVal val="visible"/>
                                      </p:to>
                                    </p:set>
                                    <p:anim calcmode="lin" valueType="num">
                                      <p:cBhvr additive="base">
                                        <p:cTn id="19" dur="500" fill="hold"/>
                                        <p:tgtEl>
                                          <p:spTgt spid="6041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4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0417">
                                            <p:txEl>
                                              <p:pRg st="3" end="3"/>
                                            </p:txEl>
                                          </p:spTgt>
                                        </p:tgtEl>
                                        <p:attrNameLst>
                                          <p:attrName>style.visibility</p:attrName>
                                        </p:attrNameLst>
                                      </p:cBhvr>
                                      <p:to>
                                        <p:strVal val="visible"/>
                                      </p:to>
                                    </p:set>
                                    <p:anim calcmode="lin" valueType="num">
                                      <p:cBhvr additive="base">
                                        <p:cTn id="25" dur="500" fill="hold"/>
                                        <p:tgtEl>
                                          <p:spTgt spid="6041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041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0417">
                                            <p:txEl>
                                              <p:pRg st="4" end="4"/>
                                            </p:txEl>
                                          </p:spTgt>
                                        </p:tgtEl>
                                        <p:attrNameLst>
                                          <p:attrName>style.visibility</p:attrName>
                                        </p:attrNameLst>
                                      </p:cBhvr>
                                      <p:to>
                                        <p:strVal val="visible"/>
                                      </p:to>
                                    </p:set>
                                    <p:anim calcmode="lin" valueType="num">
                                      <p:cBhvr additive="base">
                                        <p:cTn id="31" dur="500" fill="hold"/>
                                        <p:tgtEl>
                                          <p:spTgt spid="6041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41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0417">
                                            <p:txEl>
                                              <p:pRg st="5" end="5"/>
                                            </p:txEl>
                                          </p:spTgt>
                                        </p:tgtEl>
                                        <p:attrNameLst>
                                          <p:attrName>style.visibility</p:attrName>
                                        </p:attrNameLst>
                                      </p:cBhvr>
                                      <p:to>
                                        <p:strVal val="visible"/>
                                      </p:to>
                                    </p:set>
                                    <p:anim calcmode="lin" valueType="num">
                                      <p:cBhvr additive="base">
                                        <p:cTn id="37" dur="500" fill="hold"/>
                                        <p:tgtEl>
                                          <p:spTgt spid="6041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041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0417">
                                            <p:txEl>
                                              <p:pRg st="6" end="6"/>
                                            </p:txEl>
                                          </p:spTgt>
                                        </p:tgtEl>
                                        <p:attrNameLst>
                                          <p:attrName>style.visibility</p:attrName>
                                        </p:attrNameLst>
                                      </p:cBhvr>
                                      <p:to>
                                        <p:strVal val="visible"/>
                                      </p:to>
                                    </p:set>
                                    <p:anim calcmode="lin" valueType="num">
                                      <p:cBhvr additive="base">
                                        <p:cTn id="43" dur="500" fill="hold"/>
                                        <p:tgtEl>
                                          <p:spTgt spid="6041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041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0417">
                                            <p:txEl>
                                              <p:pRg st="7" end="7"/>
                                            </p:txEl>
                                          </p:spTgt>
                                        </p:tgtEl>
                                        <p:attrNameLst>
                                          <p:attrName>style.visibility</p:attrName>
                                        </p:attrNameLst>
                                      </p:cBhvr>
                                      <p:to>
                                        <p:strVal val="visible"/>
                                      </p:to>
                                    </p:set>
                                    <p:anim calcmode="lin" valueType="num">
                                      <p:cBhvr additive="base">
                                        <p:cTn id="49" dur="500" fill="hold"/>
                                        <p:tgtEl>
                                          <p:spTgt spid="6041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041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0417">
                                            <p:txEl>
                                              <p:pRg st="8" end="8"/>
                                            </p:txEl>
                                          </p:spTgt>
                                        </p:tgtEl>
                                        <p:attrNameLst>
                                          <p:attrName>style.visibility</p:attrName>
                                        </p:attrNameLst>
                                      </p:cBhvr>
                                      <p:to>
                                        <p:strVal val="visible"/>
                                      </p:to>
                                    </p:set>
                                    <p:anim calcmode="lin" valueType="num">
                                      <p:cBhvr additive="base">
                                        <p:cTn id="55" dur="500" fill="hold"/>
                                        <p:tgtEl>
                                          <p:spTgt spid="6041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041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0417">
                                            <p:txEl>
                                              <p:pRg st="9" end="9"/>
                                            </p:txEl>
                                          </p:spTgt>
                                        </p:tgtEl>
                                        <p:attrNameLst>
                                          <p:attrName>style.visibility</p:attrName>
                                        </p:attrNameLst>
                                      </p:cBhvr>
                                      <p:to>
                                        <p:strVal val="visible"/>
                                      </p:to>
                                    </p:set>
                                    <p:anim calcmode="lin" valueType="num">
                                      <p:cBhvr additive="base">
                                        <p:cTn id="61" dur="500" fill="hold"/>
                                        <p:tgtEl>
                                          <p:spTgt spid="6041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041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0417">
                                            <p:txEl>
                                              <p:pRg st="10" end="10"/>
                                            </p:txEl>
                                          </p:spTgt>
                                        </p:tgtEl>
                                        <p:attrNameLst>
                                          <p:attrName>style.visibility</p:attrName>
                                        </p:attrNameLst>
                                      </p:cBhvr>
                                      <p:to>
                                        <p:strVal val="visible"/>
                                      </p:to>
                                    </p:set>
                                    <p:anim calcmode="lin" valueType="num">
                                      <p:cBhvr additive="base">
                                        <p:cTn id="67" dur="500" fill="hold"/>
                                        <p:tgtEl>
                                          <p:spTgt spid="6041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041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竖排文字占位符 4"/>
          <p:cNvSpPr>
            <a:spLocks noGrp="1"/>
          </p:cNvSpPr>
          <p:nvPr>
            <p:ph idx="1"/>
          </p:nvPr>
        </p:nvSpPr>
        <p:spPr>
          <a:xfrm>
            <a:off x="500034" y="1357298"/>
            <a:ext cx="8229600" cy="4389120"/>
          </a:xfrm>
        </p:spPr>
        <p:txBody>
          <a:bodyPr/>
          <a:lstStyle/>
          <a:p>
            <a:r>
              <a:rPr lang="zh-CN" altLang="en-US" dirty="0" smtClean="0"/>
              <a:t>区经典间</a:t>
            </a:r>
            <a:r>
              <a:rPr lang="en-US" altLang="zh-CN" dirty="0" err="1" smtClean="0"/>
              <a:t>dp</a:t>
            </a:r>
            <a:r>
              <a:rPr lang="zh-CN" altLang="en-US" dirty="0" smtClean="0"/>
              <a:t>比较难以理解，建议大家手动画表格进行理解，正如第二版小白书（</a:t>
            </a:r>
            <a:r>
              <a:rPr lang="en-US" altLang="zh-CN" dirty="0" smtClean="0"/>
              <a:t>《</a:t>
            </a:r>
            <a:r>
              <a:rPr lang="zh-CN" altLang="en-US" dirty="0" smtClean="0"/>
              <a:t>算法竞赛入门</a:t>
            </a:r>
            <a:r>
              <a:rPr lang="en-US" altLang="zh-CN" dirty="0" smtClean="0"/>
              <a:t>》</a:t>
            </a:r>
            <a:r>
              <a:rPr lang="zh-CN" altLang="en-US" dirty="0" smtClean="0"/>
              <a:t>）序言里所说：“有时学习算法最好的方法不是编程序而是手算。”手算看似枯燥，但是实际上更像是在玩游戏，而对于动态规划来说，列表必然会让你更快更好的理解它。</a:t>
            </a:r>
            <a:endParaRPr lang="en-GB" sz="2800"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4</a:t>
            </a:r>
            <a:r>
              <a:rPr lang="zh-CN" altLang="en-US" dirty="0" smtClean="0"/>
              <a:t>：凸多边形的三角拆分</a:t>
            </a:r>
            <a:endParaRPr lang="zh-CN" altLang="en-US" dirty="0"/>
          </a:p>
        </p:txBody>
      </p:sp>
      <p:sp>
        <p:nvSpPr>
          <p:cNvPr id="3" name="内容占位符 2"/>
          <p:cNvSpPr>
            <a:spLocks noGrp="1"/>
          </p:cNvSpPr>
          <p:nvPr>
            <p:ph idx="1"/>
          </p:nvPr>
        </p:nvSpPr>
        <p:spPr/>
        <p:txBody>
          <a:bodyPr>
            <a:normAutofit/>
          </a:bodyPr>
          <a:lstStyle/>
          <a:p>
            <a:pPr>
              <a:lnSpc>
                <a:spcPct val="80000"/>
              </a:lnSpc>
            </a:pPr>
            <a:r>
              <a:rPr lang="zh-CN" altLang="en-US" sz="3200" dirty="0">
                <a:latin typeface="Arial" panose="020B0604020202020204" pitchFamily="34" charset="0"/>
              </a:rPr>
              <a:t>给定一个具有 </a:t>
            </a:r>
            <a:r>
              <a:rPr lang="en-US" altLang="zh-CN" sz="3200" dirty="0">
                <a:latin typeface="Arial" panose="020B0604020202020204" pitchFamily="34" charset="0"/>
              </a:rPr>
              <a:t>N(N &lt;=50)</a:t>
            </a:r>
            <a:r>
              <a:rPr lang="zh-CN" altLang="en-US" sz="3200" dirty="0">
                <a:latin typeface="Arial" panose="020B0604020202020204" pitchFamily="34" charset="0"/>
              </a:rPr>
              <a:t>个顶点</a:t>
            </a:r>
            <a:r>
              <a:rPr lang="en-US" altLang="zh-CN" sz="3200" dirty="0">
                <a:latin typeface="Arial" panose="020B0604020202020204" pitchFamily="34" charset="0"/>
              </a:rPr>
              <a:t>(</a:t>
            </a:r>
            <a:r>
              <a:rPr lang="zh-CN" altLang="en-US" sz="3200" dirty="0">
                <a:latin typeface="Arial" panose="020B0604020202020204" pitchFamily="34" charset="0"/>
              </a:rPr>
              <a:t>从 </a:t>
            </a:r>
            <a:r>
              <a:rPr lang="en-US" altLang="zh-CN" sz="3200" dirty="0">
                <a:latin typeface="Arial" panose="020B0604020202020204" pitchFamily="34" charset="0"/>
              </a:rPr>
              <a:t>1</a:t>
            </a:r>
            <a:r>
              <a:rPr lang="en-US" altLang="zh-CN" sz="3200" dirty="0" smtClean="0">
                <a:latin typeface="Arial" panose="020B0604020202020204" pitchFamily="34" charset="0"/>
              </a:rPr>
              <a:t> </a:t>
            </a:r>
            <a:r>
              <a:rPr lang="zh-CN" altLang="en-US" sz="3200" dirty="0">
                <a:latin typeface="Arial" panose="020B0604020202020204" pitchFamily="34" charset="0"/>
              </a:rPr>
              <a:t>到 </a:t>
            </a:r>
            <a:r>
              <a:rPr lang="en-US" altLang="zh-CN" sz="3200" dirty="0">
                <a:latin typeface="Arial" panose="020B0604020202020204" pitchFamily="34" charset="0"/>
              </a:rPr>
              <a:t>N </a:t>
            </a:r>
            <a:r>
              <a:rPr lang="zh-CN" altLang="en-US" sz="3200" dirty="0">
                <a:latin typeface="Arial" panose="020B0604020202020204" pitchFamily="34" charset="0"/>
              </a:rPr>
              <a:t>编号</a:t>
            </a:r>
            <a:r>
              <a:rPr lang="en-US" altLang="zh-CN" sz="3200" dirty="0">
                <a:latin typeface="Arial" panose="020B0604020202020204" pitchFamily="34" charset="0"/>
              </a:rPr>
              <a:t>)</a:t>
            </a:r>
            <a:r>
              <a:rPr lang="zh-CN" altLang="en-US" sz="3200" dirty="0">
                <a:latin typeface="Arial" panose="020B0604020202020204" pitchFamily="34" charset="0"/>
              </a:rPr>
              <a:t>的凸多边形，每个顶点的权均已知。问如何把 这个凸多边形划分成 </a:t>
            </a:r>
            <a:r>
              <a:rPr lang="en-US" altLang="zh-CN" sz="3200" dirty="0">
                <a:latin typeface="Arial" panose="020B0604020202020204" pitchFamily="34" charset="0"/>
              </a:rPr>
              <a:t>N-2 </a:t>
            </a:r>
            <a:r>
              <a:rPr lang="zh-CN" altLang="en-US" sz="3200" dirty="0">
                <a:latin typeface="Arial" panose="020B0604020202020204" pitchFamily="34" charset="0"/>
              </a:rPr>
              <a:t>个互不相交的三角形，使得这些三角形顶点的权的乘积之和最小。</a:t>
            </a:r>
            <a:endParaRPr lang="zh-CN" altLang="en-US" sz="3200" dirty="0">
              <a:latin typeface="Arial" panose="020B0604020202020204" pitchFamily="34"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552" y="4005064"/>
            <a:ext cx="7576517" cy="257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3200" dirty="0" smtClean="0">
                <a:latin typeface="+mj-lt"/>
              </a:rPr>
              <a:t>设</a:t>
            </a:r>
            <a:r>
              <a:rPr lang="en-US" altLang="zh-CN" sz="3200" dirty="0">
                <a:latin typeface="+mj-lt"/>
              </a:rPr>
              <a:t>f</a:t>
            </a:r>
            <a:r>
              <a:rPr lang="en-US" altLang="zh-CN" sz="3200" dirty="0" smtClean="0">
                <a:latin typeface="+mj-lt"/>
              </a:rPr>
              <a:t>[</a:t>
            </a:r>
            <a:r>
              <a:rPr lang="en-US" altLang="zh-CN" sz="3200" dirty="0" err="1" smtClean="0">
                <a:latin typeface="+mj-lt"/>
              </a:rPr>
              <a:t>i</a:t>
            </a:r>
            <a:r>
              <a:rPr lang="en-US" altLang="zh-CN" sz="3200" dirty="0" smtClean="0">
                <a:latin typeface="+mj-lt"/>
              </a:rPr>
              <a:t>][j](</a:t>
            </a:r>
            <a:r>
              <a:rPr lang="en-US" altLang="zh-CN" sz="3200" dirty="0" err="1">
                <a:latin typeface="+mj-lt"/>
              </a:rPr>
              <a:t>i</a:t>
            </a:r>
            <a:r>
              <a:rPr lang="en-US" altLang="zh-CN" sz="3200" dirty="0" smtClean="0">
                <a:latin typeface="+mj-lt"/>
              </a:rPr>
              <a:t> &lt;j)</a:t>
            </a:r>
            <a:r>
              <a:rPr lang="zh-CN" altLang="en-US" sz="3200" dirty="0">
                <a:latin typeface="+mj-lt"/>
              </a:rPr>
              <a:t>表示从顶点</a:t>
            </a:r>
            <a:r>
              <a:rPr lang="en-US" altLang="zh-CN" sz="3200" dirty="0">
                <a:latin typeface="+mj-lt"/>
              </a:rPr>
              <a:t>I </a:t>
            </a:r>
            <a:r>
              <a:rPr lang="zh-CN" altLang="en-US" sz="3200" dirty="0">
                <a:latin typeface="+mj-lt"/>
              </a:rPr>
              <a:t>到顶点</a:t>
            </a:r>
            <a:r>
              <a:rPr lang="en-US" altLang="zh-CN" sz="3200" dirty="0">
                <a:latin typeface="+mj-lt"/>
              </a:rPr>
              <a:t>J </a:t>
            </a:r>
            <a:r>
              <a:rPr lang="zh-CN" altLang="en-US" sz="3200" dirty="0">
                <a:latin typeface="+mj-lt"/>
              </a:rPr>
              <a:t>的凸多边形三角剖分后所得到的最大乘积，我们可以得到下面的动态转移方程：</a:t>
            </a:r>
            <a:br>
              <a:rPr lang="zh-CN" altLang="en-US" sz="3200" dirty="0">
                <a:latin typeface="+mj-lt"/>
              </a:rPr>
            </a:br>
            <a:r>
              <a:rPr lang="en-US" altLang="zh-CN" sz="3200" dirty="0" smtClean="0">
                <a:latin typeface="+mj-lt"/>
              </a:rPr>
              <a:t>f[</a:t>
            </a:r>
            <a:r>
              <a:rPr lang="en-US" altLang="zh-CN" sz="3200" dirty="0" err="1" smtClean="0">
                <a:latin typeface="+mj-lt"/>
              </a:rPr>
              <a:t>i</a:t>
            </a:r>
            <a:r>
              <a:rPr lang="en-US" altLang="zh-CN" sz="3200" dirty="0" smtClean="0">
                <a:latin typeface="+mj-lt"/>
              </a:rPr>
              <a:t>][j]=</a:t>
            </a:r>
            <a:r>
              <a:rPr lang="en-US" altLang="zh-CN" sz="3200" dirty="0" err="1" smtClean="0">
                <a:latin typeface="+mj-lt"/>
              </a:rPr>
              <a:t>Minf</a:t>
            </a:r>
            <a:r>
              <a:rPr lang="en-US" altLang="zh-CN" sz="3200" dirty="0" smtClean="0">
                <a:latin typeface="+mj-lt"/>
              </a:rPr>
              <a:t>[</a:t>
            </a:r>
            <a:r>
              <a:rPr lang="en-US" altLang="zh-CN" sz="3200" dirty="0" err="1" smtClean="0">
                <a:latin typeface="+mj-lt"/>
              </a:rPr>
              <a:t>i</a:t>
            </a:r>
            <a:r>
              <a:rPr lang="en-US" altLang="zh-CN" sz="3200" dirty="0" smtClean="0">
                <a:latin typeface="+mj-lt"/>
              </a:rPr>
              <a:t>][k]+f[k][j]+s[</a:t>
            </a:r>
            <a:r>
              <a:rPr lang="en-US" altLang="zh-CN" sz="3200" dirty="0" err="1" smtClean="0">
                <a:latin typeface="+mj-lt"/>
              </a:rPr>
              <a:t>i</a:t>
            </a:r>
            <a:r>
              <a:rPr lang="en-US" altLang="zh-CN" sz="3200" dirty="0" smtClean="0">
                <a:latin typeface="+mj-lt"/>
              </a:rPr>
              <a:t>]*s[j]*s[k](</a:t>
            </a:r>
            <a:r>
              <a:rPr lang="en-US" altLang="zh-CN" sz="3200" dirty="0" err="1">
                <a:latin typeface="+mj-lt"/>
              </a:rPr>
              <a:t>i</a:t>
            </a:r>
            <a:r>
              <a:rPr lang="en-US" altLang="zh-CN" sz="3200" dirty="0">
                <a:latin typeface="+mj-lt"/>
              </a:rPr>
              <a:t>&lt;k&lt;j</a:t>
            </a:r>
            <a:r>
              <a:rPr lang="en-US" altLang="zh-CN" sz="3200" dirty="0" smtClean="0">
                <a:latin typeface="+mj-lt"/>
              </a:rPr>
              <a:t>)</a:t>
            </a:r>
            <a:endParaRPr lang="en-US" altLang="zh-CN" sz="3200" dirty="0" smtClean="0">
              <a:latin typeface="+mj-lt"/>
            </a:endParaRPr>
          </a:p>
          <a:p>
            <a:r>
              <a:rPr lang="zh-CN" altLang="en-US" sz="3200" dirty="0" smtClean="0">
                <a:latin typeface="+mj-lt"/>
              </a:rPr>
              <a:t>显然</a:t>
            </a:r>
            <a:r>
              <a:rPr lang="zh-CN" altLang="en-US" sz="3200" dirty="0">
                <a:latin typeface="+mj-lt"/>
              </a:rPr>
              <a:t>，目标状态为：</a:t>
            </a:r>
            <a:r>
              <a:rPr lang="en-US" altLang="zh-CN" sz="3200" dirty="0">
                <a:latin typeface="+mj-lt"/>
              </a:rPr>
              <a:t>f[1][n]</a:t>
            </a:r>
            <a:br>
              <a:rPr lang="zh-CN" altLang="en-US" sz="3200" dirty="0">
                <a:latin typeface="+mj-lt"/>
              </a:rPr>
            </a:br>
            <a:endParaRPr lang="zh-CN" altLang="en-US" sz="32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a:t>5</a:t>
            </a:r>
            <a:r>
              <a:rPr lang="en-US" altLang="zh-CN" dirty="0" smtClean="0"/>
              <a:t>:</a:t>
            </a:r>
            <a:r>
              <a:rPr lang="zh-CN" altLang="en-US" dirty="0" smtClean="0"/>
              <a:t>田忌赛马</a:t>
            </a:r>
            <a:endParaRPr lang="zh-CN" altLang="en-US" dirty="0"/>
          </a:p>
        </p:txBody>
      </p:sp>
      <p:sp>
        <p:nvSpPr>
          <p:cNvPr id="3" name="内容占位符 2"/>
          <p:cNvSpPr>
            <a:spLocks noGrp="1"/>
          </p:cNvSpPr>
          <p:nvPr>
            <p:ph idx="1"/>
          </p:nvPr>
        </p:nvSpPr>
        <p:spPr>
          <a:xfrm>
            <a:off x="457200" y="1935480"/>
            <a:ext cx="8229600" cy="4708230"/>
          </a:xfrm>
        </p:spPr>
        <p:txBody>
          <a:bodyPr>
            <a:normAutofit fontScale="85000" lnSpcReduction="20000"/>
          </a:bodyPr>
          <a:lstStyle/>
          <a:p>
            <a:r>
              <a:rPr lang="zh-CN" altLang="en-US" sz="2900" dirty="0" smtClean="0">
                <a:latin typeface="+mj-lt"/>
              </a:rPr>
              <a:t>我国历史上有个著名的故事：</a:t>
            </a:r>
            <a:r>
              <a:rPr lang="en-US" sz="2900" dirty="0" smtClean="0">
                <a:latin typeface="+mj-lt"/>
              </a:rPr>
              <a:t> </a:t>
            </a:r>
            <a:r>
              <a:rPr lang="zh-CN" altLang="en-US" sz="2900" dirty="0" smtClean="0">
                <a:latin typeface="+mj-lt"/>
              </a:rPr>
              <a:t>那是在</a:t>
            </a:r>
            <a:r>
              <a:rPr lang="en-US" sz="2900" dirty="0" smtClean="0">
                <a:latin typeface="+mj-lt"/>
              </a:rPr>
              <a:t>2300</a:t>
            </a:r>
            <a:r>
              <a:rPr lang="zh-CN" altLang="en-US" sz="2900" dirty="0" smtClean="0">
                <a:latin typeface="+mj-lt"/>
              </a:rPr>
              <a:t>年以前。齐国的大将军田忌喜欢赛马。他经常和齐王赛马。他和齐王都有三匹马：常规马，上级马，超级马。一共赛三局，每局的胜者可以从负者这里取得</a:t>
            </a:r>
            <a:r>
              <a:rPr lang="en-US" sz="2900" dirty="0" smtClean="0">
                <a:latin typeface="+mj-lt"/>
              </a:rPr>
              <a:t>200</a:t>
            </a:r>
            <a:r>
              <a:rPr lang="zh-CN" altLang="en-US" sz="2900" dirty="0" smtClean="0">
                <a:latin typeface="+mj-lt"/>
              </a:rPr>
              <a:t>银币。每匹马只能用一次。齐王的马好，同等级的马，齐王的总是比田忌的要好一点。于是每次和齐王赛马，田忌总会输</a:t>
            </a:r>
            <a:r>
              <a:rPr lang="en-US" sz="2900" dirty="0" smtClean="0">
                <a:latin typeface="+mj-lt"/>
              </a:rPr>
              <a:t>600</a:t>
            </a:r>
            <a:r>
              <a:rPr lang="zh-CN" altLang="en-US" sz="2900" dirty="0" smtClean="0">
                <a:latin typeface="+mj-lt"/>
              </a:rPr>
              <a:t>银币。</a:t>
            </a:r>
            <a:endParaRPr lang="zh-CN" altLang="en-US" sz="2900" dirty="0" smtClean="0">
              <a:latin typeface="+mj-lt"/>
            </a:endParaRPr>
          </a:p>
          <a:p>
            <a:r>
              <a:rPr lang="en-US" sz="2900" dirty="0" smtClean="0">
                <a:latin typeface="+mj-lt"/>
              </a:rPr>
              <a:t> </a:t>
            </a:r>
            <a:r>
              <a:rPr lang="zh-CN" altLang="en-US" sz="2900" dirty="0" smtClean="0">
                <a:latin typeface="+mj-lt"/>
              </a:rPr>
              <a:t>田忌很沮丧，直到他遇到了著名的军师</a:t>
            </a:r>
            <a:r>
              <a:rPr lang="en-US" altLang="zh-CN" sz="2900" dirty="0" smtClean="0">
                <a:latin typeface="+mj-lt"/>
              </a:rPr>
              <a:t>――</a:t>
            </a:r>
            <a:r>
              <a:rPr lang="zh-CN" altLang="en-US" sz="2900" dirty="0" smtClean="0">
                <a:latin typeface="+mj-lt"/>
              </a:rPr>
              <a:t>孙膑。田忌采用了孙膑的计策之后，三场比赛下来，轻松而优雅地赢了齐王</a:t>
            </a:r>
            <a:r>
              <a:rPr lang="en-US" sz="2900" dirty="0" smtClean="0">
                <a:latin typeface="+mj-lt"/>
              </a:rPr>
              <a:t>200</a:t>
            </a:r>
            <a:r>
              <a:rPr lang="zh-CN" altLang="en-US" sz="2900" dirty="0" smtClean="0">
                <a:latin typeface="+mj-lt"/>
              </a:rPr>
              <a:t>银币。这实在是个很简单的计策。由于齐王总是先出最好的马，再出次好的，所以田忌用常规马对齐王的超级马，用自己的超级马对齐王的上级马，用自己的上级马对齐王的常规马，以两胜一负的战绩赢得</a:t>
            </a:r>
            <a:r>
              <a:rPr lang="en-US" sz="2900" dirty="0" smtClean="0">
                <a:latin typeface="+mj-lt"/>
              </a:rPr>
              <a:t>200</a:t>
            </a:r>
            <a:r>
              <a:rPr lang="zh-CN" altLang="en-US" sz="2900" dirty="0" smtClean="0">
                <a:latin typeface="+mj-lt"/>
              </a:rPr>
              <a:t>银币。实在很简单。</a:t>
            </a:r>
            <a:r>
              <a:rPr lang="en-US" sz="2900" dirty="0" smtClean="0">
                <a:latin typeface="+mj-lt"/>
              </a:rPr>
              <a:t> </a:t>
            </a:r>
            <a:endParaRPr lang="zh-CN" altLang="en-US" sz="2900" dirty="0" smtClean="0">
              <a:latin typeface="+mj-l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500" dirty="0" smtClean="0">
                <a:latin typeface="+mj-lt"/>
              </a:rPr>
              <a:t>如果不止三匹马怎么办？这个问题很显然可以转化成一个二分图最佳匹配的问题。把田忌的马放左边，把齐王的马放右边。田忌的马</a:t>
            </a:r>
            <a:r>
              <a:rPr lang="en-US" altLang="en-US" sz="2500" dirty="0" smtClean="0">
                <a:latin typeface="+mj-lt"/>
              </a:rPr>
              <a:t>A</a:t>
            </a:r>
            <a:r>
              <a:rPr lang="zh-CN" altLang="en-US" sz="2500" dirty="0" smtClean="0">
                <a:latin typeface="+mj-lt"/>
              </a:rPr>
              <a:t>和齐王的</a:t>
            </a:r>
            <a:r>
              <a:rPr lang="en-US" altLang="en-US" sz="2500" dirty="0" smtClean="0">
                <a:latin typeface="+mj-lt"/>
              </a:rPr>
              <a:t>B</a:t>
            </a:r>
            <a:r>
              <a:rPr lang="zh-CN" altLang="en-US" sz="2500" dirty="0" smtClean="0">
                <a:latin typeface="+mj-lt"/>
              </a:rPr>
              <a:t>之间，如果田忌的马胜，则连一条权为</a:t>
            </a:r>
            <a:r>
              <a:rPr lang="en-US" altLang="en-US" sz="2500" dirty="0" smtClean="0">
                <a:latin typeface="+mj-lt"/>
              </a:rPr>
              <a:t>200</a:t>
            </a:r>
            <a:r>
              <a:rPr lang="zh-CN" altLang="en-US" sz="2500" dirty="0" smtClean="0">
                <a:latin typeface="+mj-lt"/>
              </a:rPr>
              <a:t>的边；如果平局，则连一条权为</a:t>
            </a:r>
            <a:r>
              <a:rPr lang="en-US" altLang="en-US" sz="2500" dirty="0" smtClean="0">
                <a:latin typeface="+mj-lt"/>
              </a:rPr>
              <a:t>0</a:t>
            </a:r>
            <a:r>
              <a:rPr lang="zh-CN" altLang="en-US" sz="2500" dirty="0" smtClean="0">
                <a:latin typeface="+mj-lt"/>
              </a:rPr>
              <a:t>的边；如果输，则连一条权为－</a:t>
            </a:r>
            <a:r>
              <a:rPr lang="en-US" altLang="en-US" sz="2500" dirty="0" smtClean="0">
                <a:latin typeface="+mj-lt"/>
              </a:rPr>
              <a:t>200</a:t>
            </a:r>
            <a:r>
              <a:rPr lang="zh-CN" altLang="en-US" sz="2500" dirty="0" smtClean="0">
                <a:latin typeface="+mj-lt"/>
              </a:rPr>
              <a:t>的边</a:t>
            </a:r>
            <a:r>
              <a:rPr lang="en-US" altLang="zh-CN" sz="2500" dirty="0" smtClean="0">
                <a:latin typeface="+mj-lt"/>
              </a:rPr>
              <a:t>……</a:t>
            </a:r>
            <a:r>
              <a:rPr lang="zh-CN" altLang="en-US" sz="2500" dirty="0" smtClean="0">
                <a:latin typeface="+mj-lt"/>
              </a:rPr>
              <a:t>如果你不会求最佳匹配，用最小费用最大流也可以啊。</a:t>
            </a:r>
            <a:endParaRPr lang="zh-CN" altLang="en-US" sz="2500" dirty="0" smtClean="0">
              <a:latin typeface="+mj-lt"/>
            </a:endParaRPr>
          </a:p>
          <a:p>
            <a:r>
              <a:rPr lang="en-US" altLang="en-US" sz="2500" dirty="0" smtClean="0">
                <a:latin typeface="+mj-lt"/>
              </a:rPr>
              <a:t> </a:t>
            </a:r>
            <a:r>
              <a:rPr lang="zh-CN" altLang="en-US" sz="2500" dirty="0" smtClean="0">
                <a:latin typeface="+mj-lt"/>
              </a:rPr>
              <a:t>然而，赛马问题是一种特殊的二分图最佳匹配的问题，上面的算法过于先进了，简直是杀鸡用牛刀。现在，就请你设计一个简单的算法解决这个问题。</a:t>
            </a:r>
            <a:endParaRPr lang="zh-CN" altLang="en-US" sz="2500" dirty="0" smtClean="0">
              <a:latin typeface="+mj-lt"/>
            </a:endParaRPr>
          </a:p>
          <a:p>
            <a:endParaRPr lang="zh-CN" altLang="en-US" dirty="0"/>
          </a:p>
        </p:txBody>
      </p:sp>
      <p:sp>
        <p:nvSpPr>
          <p:cNvPr id="4" name="标题 1"/>
          <p:cNvSpPr>
            <a:spLocks noGrp="1"/>
          </p:cNvSpPr>
          <p:nvPr>
            <p:ph type="title"/>
          </p:nvPr>
        </p:nvSpPr>
        <p:spPr/>
        <p:txBody>
          <a:bodyPr/>
          <a:lstStyle/>
          <a:p>
            <a:r>
              <a:rPr lang="zh-CN" altLang="en-US" dirty="0" smtClean="0"/>
              <a:t>例</a:t>
            </a:r>
            <a:r>
              <a:rPr lang="en-US" altLang="zh-CN" dirty="0"/>
              <a:t>5</a:t>
            </a:r>
            <a:r>
              <a:rPr lang="en-US" altLang="zh-CN" dirty="0" smtClean="0"/>
              <a:t>:</a:t>
            </a:r>
            <a:r>
              <a:rPr lang="zh-CN" altLang="en-US" dirty="0" smtClean="0"/>
              <a:t>田忌赛马</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1</a:t>
            </a:r>
            <a:r>
              <a:rPr lang="zh-CN" altLang="en-US" dirty="0" smtClean="0"/>
              <a:t>：</a:t>
            </a:r>
            <a:r>
              <a:rPr lang="zh-CN" altLang="en-US" b="1" dirty="0" smtClean="0"/>
              <a:t>装箱问题 </a:t>
            </a:r>
            <a:endParaRPr lang="zh-CN" altLang="en-US" dirty="0"/>
          </a:p>
        </p:txBody>
      </p:sp>
      <p:sp>
        <p:nvSpPr>
          <p:cNvPr id="3" name="内容占位符 2"/>
          <p:cNvSpPr>
            <a:spLocks noGrp="1"/>
          </p:cNvSpPr>
          <p:nvPr>
            <p:ph idx="1"/>
          </p:nvPr>
        </p:nvSpPr>
        <p:spPr/>
        <p:txBody>
          <a:bodyPr>
            <a:normAutofit/>
          </a:bodyPr>
          <a:lstStyle/>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第一步：确定状态</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zh-CN" altLang="en-US" dirty="0" smtClean="0">
                <a:latin typeface="+mj-lt"/>
              </a:rPr>
              <a:t>用一个</a:t>
            </a:r>
            <a:r>
              <a:rPr lang="en-US" altLang="zh-CN" dirty="0" err="1" smtClean="0">
                <a:latin typeface="+mj-lt"/>
              </a:rPr>
              <a:t>bool</a:t>
            </a:r>
            <a:r>
              <a:rPr lang="zh-CN" altLang="en-US" dirty="0" smtClean="0">
                <a:latin typeface="+mj-lt"/>
              </a:rPr>
              <a:t>数组</a:t>
            </a:r>
            <a:r>
              <a:rPr lang="en-US" altLang="zh-CN" dirty="0" smtClean="0">
                <a:latin typeface="+mj-lt"/>
              </a:rPr>
              <a:t>f[</a:t>
            </a:r>
            <a:r>
              <a:rPr lang="en-US" altLang="zh-CN" dirty="0" err="1" smtClean="0">
                <a:latin typeface="+mj-lt"/>
              </a:rPr>
              <a:t>i</a:t>
            </a:r>
            <a:r>
              <a:rPr lang="en-US" altLang="zh-CN" dirty="0" smtClean="0">
                <a:latin typeface="+mj-lt"/>
              </a:rPr>
              <a:t>][j]</a:t>
            </a:r>
            <a:r>
              <a:rPr lang="zh-CN" altLang="en-US" dirty="0" smtClean="0">
                <a:latin typeface="+mj-lt"/>
              </a:rPr>
              <a:t>表示前</a:t>
            </a:r>
            <a:r>
              <a:rPr lang="en-US" altLang="zh-CN" dirty="0" err="1" smtClean="0">
                <a:latin typeface="+mj-lt"/>
              </a:rPr>
              <a:t>i</a:t>
            </a:r>
            <a:r>
              <a:rPr lang="zh-CN" altLang="en-US" dirty="0" smtClean="0">
                <a:latin typeface="+mj-lt"/>
              </a:rPr>
              <a:t>个物品能否组成体积</a:t>
            </a:r>
            <a:r>
              <a:rPr lang="en-US" altLang="zh-CN" dirty="0" smtClean="0">
                <a:latin typeface="+mj-lt"/>
              </a:rPr>
              <a:t>j</a:t>
            </a:r>
            <a:endParaRPr lang="en-US" altLang="zh-CN" dirty="0" smtClean="0">
              <a:latin typeface="+mj-lt"/>
            </a:endParaRPr>
          </a:p>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第二步：确定状态转移方程</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zh-CN" altLang="en-US" dirty="0" smtClean="0">
                <a:latin typeface="+mj-lt"/>
              </a:rPr>
              <a:t>枚举最后一次决策</a:t>
            </a:r>
            <a:r>
              <a:rPr lang="en-US" altLang="zh-CN" dirty="0" smtClean="0">
                <a:latin typeface="+mj-lt"/>
              </a:rPr>
              <a:t>——</a:t>
            </a:r>
            <a:r>
              <a:rPr lang="zh-CN" altLang="en-US" dirty="0" smtClean="0">
                <a:latin typeface="+mj-lt"/>
              </a:rPr>
              <a:t>第</a:t>
            </a:r>
            <a:r>
              <a:rPr lang="en-US" altLang="zh-CN" dirty="0" err="1" smtClean="0">
                <a:latin typeface="+mj-lt"/>
              </a:rPr>
              <a:t>i</a:t>
            </a:r>
            <a:r>
              <a:rPr lang="zh-CN" altLang="en-US" dirty="0" smtClean="0">
                <a:latin typeface="+mj-lt"/>
              </a:rPr>
              <a:t>个物品放还是不放！</a:t>
            </a:r>
            <a:endParaRPr lang="en-US" altLang="zh-CN" dirty="0" smtClean="0">
              <a:latin typeface="+mj-lt"/>
            </a:endParaRPr>
          </a:p>
          <a:p>
            <a:pPr>
              <a:defRPr/>
            </a:pPr>
            <a:r>
              <a:rPr lang="en-US" altLang="zh-CN" dirty="0" smtClean="0">
                <a:latin typeface="+mj-lt"/>
              </a:rPr>
              <a:t>f[</a:t>
            </a:r>
            <a:r>
              <a:rPr lang="en-US" altLang="zh-CN" dirty="0" err="1" smtClean="0">
                <a:latin typeface="+mj-lt"/>
              </a:rPr>
              <a:t>i</a:t>
            </a:r>
            <a:r>
              <a:rPr lang="en-US" altLang="zh-CN" dirty="0" smtClean="0">
                <a:latin typeface="+mj-lt"/>
              </a:rPr>
              <a:t>][j] = f[i-1][j] || f[i-1][j-v[</a:t>
            </a:r>
            <a:r>
              <a:rPr lang="en-US" altLang="zh-CN" dirty="0" err="1" smtClean="0">
                <a:latin typeface="+mj-lt"/>
              </a:rPr>
              <a:t>i</a:t>
            </a:r>
            <a:r>
              <a:rPr lang="en-US" altLang="zh-CN" dirty="0" smtClean="0">
                <a:latin typeface="+mj-lt"/>
              </a:rPr>
              <a:t>]] </a:t>
            </a:r>
            <a:endParaRPr lang="en-US" altLang="zh-CN" dirty="0" smtClean="0">
              <a:latin typeface="+mj-lt"/>
            </a:endParaRPr>
          </a:p>
          <a:p>
            <a:r>
              <a:rPr lang="zh-CN" altLang="en-US" dirty="0" smtClean="0">
                <a:latin typeface="+mj-lt"/>
              </a:rPr>
              <a:t>初值 </a:t>
            </a:r>
            <a:r>
              <a:rPr lang="en-US" altLang="zh-CN" dirty="0" smtClean="0">
                <a:latin typeface="+mj-lt"/>
              </a:rPr>
              <a:t>f[</a:t>
            </a:r>
            <a:r>
              <a:rPr lang="en-US" altLang="zh-CN" dirty="0" err="1" smtClean="0">
                <a:latin typeface="+mj-lt"/>
              </a:rPr>
              <a:t>i</a:t>
            </a:r>
            <a:r>
              <a:rPr lang="en-US" altLang="zh-CN" dirty="0" smtClean="0">
                <a:latin typeface="+mj-lt"/>
              </a:rPr>
              <a:t>][j] = 0;</a:t>
            </a:r>
            <a:endParaRPr lang="zh-CN" altLang="en-US" dirty="0" smtClean="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62500" lnSpcReduction="20000"/>
          </a:bodyPr>
          <a:lstStyle/>
          <a:p>
            <a:r>
              <a:rPr lang="zh-CN" altLang="en-US" sz="3200" dirty="0" smtClean="0">
                <a:latin typeface="+mj-lt"/>
              </a:rPr>
              <a:t>输入格式</a:t>
            </a:r>
            <a:r>
              <a:rPr lang="en-US" altLang="en-US" sz="3200" dirty="0" smtClean="0">
                <a:latin typeface="+mj-lt"/>
              </a:rPr>
              <a:t>:</a:t>
            </a:r>
            <a:endParaRPr lang="zh-CN" altLang="en-US" sz="3200" dirty="0" smtClean="0">
              <a:latin typeface="+mj-lt"/>
            </a:endParaRPr>
          </a:p>
          <a:p>
            <a:r>
              <a:rPr lang="zh-CN" altLang="en-US" sz="3200" dirty="0" smtClean="0">
                <a:latin typeface="+mj-lt"/>
              </a:rPr>
              <a:t>第一行一个整数</a:t>
            </a:r>
            <a:r>
              <a:rPr lang="en-US" altLang="en-US" sz="3200" dirty="0" smtClean="0">
                <a:latin typeface="+mj-lt"/>
              </a:rPr>
              <a:t>n</a:t>
            </a:r>
            <a:r>
              <a:rPr lang="zh-CN" altLang="en-US" sz="3200" dirty="0" smtClean="0">
                <a:latin typeface="+mj-lt"/>
              </a:rPr>
              <a:t>（</a:t>
            </a:r>
            <a:r>
              <a:rPr lang="en-US" sz="3200" dirty="0" smtClean="0">
                <a:latin typeface="+mj-lt"/>
              </a:rPr>
              <a:t>1 &lt;= N &lt;= 2000</a:t>
            </a:r>
            <a:r>
              <a:rPr lang="zh-CN" altLang="en-US" sz="3200" dirty="0" smtClean="0">
                <a:latin typeface="+mj-lt"/>
              </a:rPr>
              <a:t>），表示他们各有几匹马（两人拥有的马的数目相同）。第二行</a:t>
            </a:r>
            <a:r>
              <a:rPr lang="en-US" altLang="en-US" sz="3200" dirty="0" smtClean="0">
                <a:latin typeface="+mj-lt"/>
              </a:rPr>
              <a:t>n</a:t>
            </a:r>
            <a:r>
              <a:rPr lang="zh-CN" altLang="en-US" sz="3200" dirty="0" smtClean="0">
                <a:latin typeface="+mj-lt"/>
              </a:rPr>
              <a:t>个整数，每个整数都代表田忌的某匹马的速度值</a:t>
            </a:r>
            <a:r>
              <a:rPr lang="en-US" altLang="en-US" sz="3200" dirty="0" smtClean="0">
                <a:latin typeface="+mj-lt"/>
              </a:rPr>
              <a:t>(0 &lt;= </a:t>
            </a:r>
            <a:r>
              <a:rPr lang="zh-CN" altLang="en-US" sz="3200" dirty="0" smtClean="0">
                <a:latin typeface="+mj-lt"/>
              </a:rPr>
              <a:t>速度值</a:t>
            </a:r>
            <a:r>
              <a:rPr lang="en-US" altLang="en-US" sz="3200" dirty="0" smtClean="0">
                <a:latin typeface="+mj-lt"/>
              </a:rPr>
              <a:t>&lt;= 100)</a:t>
            </a:r>
            <a:r>
              <a:rPr lang="zh-CN" altLang="en-US" sz="3200" dirty="0" smtClean="0">
                <a:latin typeface="+mj-lt"/>
              </a:rPr>
              <a:t>。第三行</a:t>
            </a:r>
            <a:r>
              <a:rPr lang="en-US" altLang="en-US" sz="3200" dirty="0" smtClean="0">
                <a:latin typeface="+mj-lt"/>
              </a:rPr>
              <a:t>n</a:t>
            </a:r>
            <a:r>
              <a:rPr lang="zh-CN" altLang="en-US" sz="3200" dirty="0" smtClean="0">
                <a:latin typeface="+mj-lt"/>
              </a:rPr>
              <a:t>个整数，描述齐王的马的速度值。两马相遇，根据速度值的大小就可以知道哪匹马会胜出。如果速度值相同，则和局，谁也不拿钱。</a:t>
            </a:r>
            <a:endParaRPr lang="zh-CN" altLang="en-US" sz="3200" dirty="0" smtClean="0">
              <a:latin typeface="+mj-lt"/>
            </a:endParaRPr>
          </a:p>
          <a:p>
            <a:r>
              <a:rPr lang="en-US" altLang="en-US" sz="3200" dirty="0" smtClean="0">
                <a:latin typeface="+mj-lt"/>
              </a:rPr>
              <a:t> </a:t>
            </a:r>
            <a:r>
              <a:rPr lang="zh-CN" altLang="en-US" sz="3200" dirty="0" smtClean="0">
                <a:latin typeface="+mj-lt"/>
              </a:rPr>
              <a:t>输出格式：</a:t>
            </a:r>
            <a:endParaRPr lang="zh-CN" altLang="en-US" sz="3200" dirty="0" smtClean="0">
              <a:latin typeface="+mj-lt"/>
            </a:endParaRPr>
          </a:p>
          <a:p>
            <a:r>
              <a:rPr lang="zh-CN" altLang="en-US" sz="3200" dirty="0" smtClean="0">
                <a:latin typeface="+mj-lt"/>
              </a:rPr>
              <a:t>仅一行，一个整数，表示田忌最大能得到多少银币。</a:t>
            </a:r>
            <a:endParaRPr lang="zh-CN" altLang="en-US" sz="3200" dirty="0" smtClean="0">
              <a:latin typeface="+mj-lt"/>
            </a:endParaRPr>
          </a:p>
          <a:p>
            <a:r>
              <a:rPr lang="en-US" altLang="en-US" sz="3200" dirty="0" smtClean="0">
                <a:latin typeface="+mj-lt"/>
              </a:rPr>
              <a:t> </a:t>
            </a:r>
            <a:r>
              <a:rPr lang="zh-CN" altLang="en-US" sz="3200" dirty="0" smtClean="0">
                <a:latin typeface="+mj-lt"/>
              </a:rPr>
              <a:t>样例：</a:t>
            </a:r>
            <a:endParaRPr lang="zh-CN" altLang="en-US" sz="3200" dirty="0" smtClean="0">
              <a:latin typeface="+mj-lt"/>
            </a:endParaRPr>
          </a:p>
          <a:p>
            <a:r>
              <a:rPr lang="zh-CN" altLang="en-US" sz="3200" dirty="0" smtClean="0">
                <a:latin typeface="+mj-lt"/>
              </a:rPr>
              <a:t>输入</a:t>
            </a:r>
            <a:endParaRPr lang="zh-CN" altLang="en-US" sz="3200" dirty="0" smtClean="0">
              <a:latin typeface="+mj-lt"/>
            </a:endParaRPr>
          </a:p>
          <a:p>
            <a:r>
              <a:rPr lang="en-US" altLang="en-US" sz="3200" dirty="0" smtClean="0">
                <a:latin typeface="+mj-lt"/>
              </a:rPr>
              <a:t>3</a:t>
            </a:r>
            <a:endParaRPr lang="zh-CN" altLang="en-US" sz="3200" dirty="0" smtClean="0">
              <a:latin typeface="+mj-lt"/>
            </a:endParaRPr>
          </a:p>
          <a:p>
            <a:r>
              <a:rPr lang="en-US" altLang="en-US" sz="3200" dirty="0" smtClean="0">
                <a:latin typeface="+mj-lt"/>
              </a:rPr>
              <a:t>92 83 71</a:t>
            </a:r>
            <a:endParaRPr lang="zh-CN" altLang="en-US" sz="3200" dirty="0" smtClean="0">
              <a:latin typeface="+mj-lt"/>
            </a:endParaRPr>
          </a:p>
          <a:p>
            <a:r>
              <a:rPr lang="en-US" altLang="en-US" sz="3200" dirty="0" smtClean="0">
                <a:latin typeface="+mj-lt"/>
              </a:rPr>
              <a:t>95 87 74</a:t>
            </a:r>
            <a:endParaRPr lang="zh-CN" altLang="en-US" sz="3200" dirty="0" smtClean="0">
              <a:latin typeface="+mj-lt"/>
            </a:endParaRPr>
          </a:p>
          <a:p>
            <a:r>
              <a:rPr lang="zh-CN" altLang="en-US" sz="3200" dirty="0" smtClean="0">
                <a:latin typeface="+mj-lt"/>
              </a:rPr>
              <a:t>输出</a:t>
            </a:r>
            <a:endParaRPr lang="zh-CN" altLang="en-US" sz="3200" dirty="0" smtClean="0">
              <a:latin typeface="+mj-lt"/>
            </a:endParaRPr>
          </a:p>
          <a:p>
            <a:r>
              <a:rPr lang="en-US" altLang="en-US" sz="3200" dirty="0" smtClean="0">
                <a:latin typeface="+mj-lt"/>
              </a:rPr>
              <a:t>200</a:t>
            </a:r>
            <a:endParaRPr lang="zh-CN" altLang="en-US" sz="3200" dirty="0" smtClean="0">
              <a:latin typeface="+mj-lt"/>
            </a:endParaRPr>
          </a:p>
          <a:p>
            <a:endParaRPr lang="zh-CN" altLang="en-US" dirty="0"/>
          </a:p>
        </p:txBody>
      </p:sp>
      <p:sp>
        <p:nvSpPr>
          <p:cNvPr id="4" name="标题 1"/>
          <p:cNvSpPr>
            <a:spLocks noGrp="1"/>
          </p:cNvSpPr>
          <p:nvPr>
            <p:ph type="title"/>
          </p:nvPr>
        </p:nvSpPr>
        <p:spPr/>
        <p:txBody>
          <a:bodyPr/>
          <a:lstStyle/>
          <a:p>
            <a:r>
              <a:rPr lang="zh-CN" altLang="en-US" dirty="0" smtClean="0"/>
              <a:t>例</a:t>
            </a:r>
            <a:r>
              <a:rPr lang="en-US" altLang="zh-CN" dirty="0"/>
              <a:t>5</a:t>
            </a:r>
            <a:r>
              <a:rPr lang="en-US" altLang="zh-CN" dirty="0" smtClean="0"/>
              <a:t>:</a:t>
            </a:r>
            <a:r>
              <a:rPr lang="zh-CN" altLang="en-US" dirty="0" smtClean="0"/>
              <a:t>田忌赛马</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7" name="Rectangle 11"/>
          <p:cNvSpPr>
            <a:spLocks noGrp="1" noRot="1" noChangeArrowheads="1"/>
          </p:cNvSpPr>
          <p:nvPr>
            <p:ph type="body" sz="half" idx="1"/>
          </p:nvPr>
        </p:nvSpPr>
        <p:spPr>
          <a:xfrm>
            <a:off x="609600" y="1600200"/>
            <a:ext cx="7924800" cy="3886200"/>
          </a:xfrm>
          <a:noFill/>
        </p:spPr>
        <p:txBody>
          <a:bodyPr/>
          <a:lstStyle/>
          <a:p>
            <a:pPr>
              <a:buFont typeface="Wingdings" panose="05000000000000000000" pitchFamily="2" charset="2"/>
              <a:buChar char="Ø"/>
            </a:pPr>
            <a:r>
              <a:rPr lang="zh-CN" altLang="en-US" dirty="0">
                <a:ea typeface="华文行楷" panose="02010800040101010101" pitchFamily="2" charset="-122"/>
              </a:rPr>
              <a:t>运用贪心思想分析问题：</a:t>
            </a:r>
            <a:endParaRPr lang="zh-CN" altLang="en-US" dirty="0">
              <a:ea typeface="华文行楷" panose="02010800040101010101" pitchFamily="2" charset="-122"/>
            </a:endParaRPr>
          </a:p>
          <a:p>
            <a:r>
              <a:rPr lang="zh-CN" altLang="en-US" sz="2400" dirty="0"/>
              <a:t>田忌掌握有比赛的</a:t>
            </a:r>
            <a:r>
              <a:rPr lang="zh-CN" altLang="en-US" sz="2400" b="1" i="1" dirty="0">
                <a:solidFill>
                  <a:schemeClr val="tx2"/>
                </a:solidFill>
              </a:rPr>
              <a:t>“主动权”</a:t>
            </a:r>
            <a:r>
              <a:rPr lang="zh-CN" altLang="en-US" sz="2400" dirty="0"/>
              <a:t>，他总是根据齐王所出的马来分配自己的马去对抗齐王的马</a:t>
            </a:r>
            <a:endParaRPr lang="zh-CN" altLang="en-US" sz="2400" dirty="0"/>
          </a:p>
          <a:p>
            <a:r>
              <a:rPr lang="zh-CN" altLang="en-US" sz="2400" dirty="0"/>
              <a:t>可以假设齐王按照马的强弱顺序由强到弱出马</a:t>
            </a:r>
            <a:endParaRPr lang="zh-CN" altLang="en-US" sz="2400" dirty="0"/>
          </a:p>
        </p:txBody>
      </p:sp>
      <p:grpSp>
        <p:nvGrpSpPr>
          <p:cNvPr id="2" name="Group 24"/>
          <p:cNvGrpSpPr/>
          <p:nvPr/>
        </p:nvGrpSpPr>
        <p:grpSpPr bwMode="auto">
          <a:xfrm>
            <a:off x="5334000" y="3810000"/>
            <a:ext cx="3048000" cy="1655763"/>
            <a:chOff x="720" y="2592"/>
            <a:chExt cx="1920" cy="1043"/>
          </a:xfrm>
        </p:grpSpPr>
        <p:pic>
          <p:nvPicPr>
            <p:cNvPr id="142349" name="Picture 13" descr="齐王的马"/>
            <p:cNvPicPr>
              <a:picLocks noChangeAspect="1" noChangeArrowheads="1"/>
            </p:cNvPicPr>
            <p:nvPr/>
          </p:nvPicPr>
          <p:blipFill>
            <a:blip r:embed="rId1"/>
            <a:srcRect/>
            <a:stretch>
              <a:fillRect/>
            </a:stretch>
          </p:blipFill>
          <p:spPr bwMode="auto">
            <a:xfrm>
              <a:off x="1248" y="2976"/>
              <a:ext cx="720" cy="659"/>
            </a:xfrm>
            <a:prstGeom prst="rect">
              <a:avLst/>
            </a:prstGeom>
            <a:noFill/>
          </p:spPr>
        </p:pic>
        <p:sp>
          <p:nvSpPr>
            <p:cNvPr id="142356" name="Text Box 20"/>
            <p:cNvSpPr txBox="1">
              <a:spLocks noChangeArrowheads="1"/>
            </p:cNvSpPr>
            <p:nvPr/>
          </p:nvSpPr>
          <p:spPr bwMode="auto">
            <a:xfrm>
              <a:off x="720" y="2592"/>
              <a:ext cx="1920" cy="404"/>
            </a:xfrm>
            <a:prstGeom prst="rect">
              <a:avLst/>
            </a:prstGeom>
            <a:noFill/>
            <a:ln w="9525">
              <a:noFill/>
              <a:miter lim="800000"/>
            </a:ln>
            <a:effectLst/>
          </p:spPr>
          <p:txBody>
            <a:bodyPr>
              <a:spAutoFit/>
            </a:bodyPr>
            <a:lstStyle/>
            <a:p>
              <a:pPr>
                <a:spcBef>
                  <a:spcPct val="50000"/>
                </a:spcBef>
              </a:pPr>
              <a:r>
                <a:rPr lang="zh-CN" altLang="en-US" sz="3600">
                  <a:ea typeface="黑体" panose="02010609060101010101" pitchFamily="49" charset="-122"/>
                </a:rPr>
                <a:t>齐王最强的马</a:t>
              </a:r>
              <a:endParaRPr lang="zh-CN" altLang="en-US" sz="3600">
                <a:ea typeface="黑体" panose="02010609060101010101" pitchFamily="49" charset="-122"/>
              </a:endParaRPr>
            </a:p>
          </p:txBody>
        </p:sp>
      </p:grpSp>
      <p:grpSp>
        <p:nvGrpSpPr>
          <p:cNvPr id="3" name="Group 22"/>
          <p:cNvGrpSpPr/>
          <p:nvPr/>
        </p:nvGrpSpPr>
        <p:grpSpPr bwMode="auto">
          <a:xfrm>
            <a:off x="914400" y="3810000"/>
            <a:ext cx="3048000" cy="1676400"/>
            <a:chOff x="3216" y="2592"/>
            <a:chExt cx="1920" cy="1056"/>
          </a:xfrm>
        </p:grpSpPr>
        <p:pic>
          <p:nvPicPr>
            <p:cNvPr id="142354" name="Picture 18" descr="田忌的马"/>
            <p:cNvPicPr>
              <a:picLocks noChangeAspect="1" noChangeArrowheads="1"/>
            </p:cNvPicPr>
            <p:nvPr/>
          </p:nvPicPr>
          <p:blipFill>
            <a:blip r:embed="rId2"/>
            <a:srcRect/>
            <a:stretch>
              <a:fillRect/>
            </a:stretch>
          </p:blipFill>
          <p:spPr bwMode="auto">
            <a:xfrm>
              <a:off x="3888" y="3024"/>
              <a:ext cx="480" cy="624"/>
            </a:xfrm>
            <a:prstGeom prst="rect">
              <a:avLst/>
            </a:prstGeom>
            <a:noFill/>
          </p:spPr>
        </p:pic>
        <p:sp>
          <p:nvSpPr>
            <p:cNvPr id="142357" name="Text Box 21"/>
            <p:cNvSpPr txBox="1">
              <a:spLocks noChangeArrowheads="1"/>
            </p:cNvSpPr>
            <p:nvPr/>
          </p:nvSpPr>
          <p:spPr bwMode="auto">
            <a:xfrm>
              <a:off x="3216" y="2592"/>
              <a:ext cx="1920" cy="404"/>
            </a:xfrm>
            <a:prstGeom prst="rect">
              <a:avLst/>
            </a:prstGeom>
            <a:noFill/>
            <a:ln w="9525">
              <a:noFill/>
              <a:miter lim="800000"/>
            </a:ln>
            <a:effectLst/>
          </p:spPr>
          <p:txBody>
            <a:bodyPr>
              <a:spAutoFit/>
            </a:bodyPr>
            <a:lstStyle/>
            <a:p>
              <a:pPr>
                <a:spcBef>
                  <a:spcPct val="50000"/>
                </a:spcBef>
              </a:pPr>
              <a:r>
                <a:rPr lang="zh-CN" altLang="en-US" sz="3600" dirty="0">
                  <a:ea typeface="黑体" panose="02010609060101010101" pitchFamily="49" charset="-122"/>
                </a:rPr>
                <a:t>田忌最强的马</a:t>
              </a:r>
              <a:endParaRPr lang="zh-CN" altLang="en-US" sz="3600" dirty="0">
                <a:ea typeface="黑体" panose="02010609060101010101" pitchFamily="49" charset="-122"/>
              </a:endParaRPr>
            </a:p>
          </p:txBody>
        </p:sp>
      </p:grpSp>
      <p:sp>
        <p:nvSpPr>
          <p:cNvPr id="142365" name="Text Box 29"/>
          <p:cNvSpPr txBox="1">
            <a:spLocks noChangeArrowheads="1"/>
          </p:cNvSpPr>
          <p:nvPr/>
        </p:nvSpPr>
        <p:spPr bwMode="auto">
          <a:xfrm>
            <a:off x="1600200" y="5791200"/>
            <a:ext cx="6019800" cy="519113"/>
          </a:xfrm>
          <a:prstGeom prst="rect">
            <a:avLst/>
          </a:prstGeom>
          <a:noFill/>
          <a:ln w="9525">
            <a:noFill/>
            <a:miter lim="800000"/>
          </a:ln>
          <a:effectLst/>
        </p:spPr>
        <p:txBody>
          <a:bodyPr>
            <a:spAutoFit/>
          </a:bodyPr>
          <a:lstStyle/>
          <a:p>
            <a:pPr algn="ctr">
              <a:spcBef>
                <a:spcPct val="50000"/>
              </a:spcBef>
            </a:pPr>
            <a:r>
              <a:rPr lang="zh-CN" altLang="en-US" sz="2800" b="1">
                <a:solidFill>
                  <a:schemeClr val="tx2"/>
                </a:solidFill>
                <a:ea typeface="楷体_GB2312" pitchFamily="49" charset="-122"/>
              </a:rPr>
              <a:t>用田忌最差的马去输给齐王最强的马</a:t>
            </a:r>
            <a:endParaRPr lang="zh-CN" altLang="en-US" sz="2800" b="1">
              <a:solidFill>
                <a:schemeClr val="tx2"/>
              </a:solidFill>
              <a:ea typeface="楷体_GB2312" pitchFamily="49" charset="-122"/>
            </a:endParaRPr>
          </a:p>
        </p:txBody>
      </p:sp>
      <p:sp>
        <p:nvSpPr>
          <p:cNvPr id="142366" name="Text Box 30"/>
          <p:cNvSpPr txBox="1">
            <a:spLocks noChangeArrowheads="1"/>
          </p:cNvSpPr>
          <p:nvPr/>
        </p:nvSpPr>
        <p:spPr bwMode="auto">
          <a:xfrm>
            <a:off x="3962400" y="3810000"/>
            <a:ext cx="1219200" cy="701675"/>
          </a:xfrm>
          <a:prstGeom prst="rect">
            <a:avLst/>
          </a:prstGeom>
          <a:noFill/>
          <a:ln w="9525">
            <a:noFill/>
            <a:miter lim="800000"/>
          </a:ln>
          <a:effectLst/>
        </p:spPr>
        <p:txBody>
          <a:bodyPr>
            <a:spAutoFit/>
          </a:bodyPr>
          <a:lstStyle/>
          <a:p>
            <a:pPr>
              <a:spcBef>
                <a:spcPct val="50000"/>
              </a:spcBef>
            </a:pPr>
            <a:r>
              <a:rPr lang="zh-CN" altLang="en-US" sz="4000">
                <a:solidFill>
                  <a:schemeClr val="tx2"/>
                </a:solidFill>
                <a:ea typeface="华文隶书" panose="02010800040101010101" pitchFamily="2" charset="-122"/>
              </a:rPr>
              <a:t>输给</a:t>
            </a:r>
            <a:endParaRPr lang="zh-CN" altLang="en-US" sz="4000">
              <a:solidFill>
                <a:schemeClr val="tx2"/>
              </a:solidFill>
              <a:ea typeface="华文隶书" panose="02010800040101010101" pitchFamily="2" charset="-122"/>
            </a:endParaRPr>
          </a:p>
        </p:txBody>
      </p:sp>
      <p:sp>
        <p:nvSpPr>
          <p:cNvPr id="142367" name="Text Box 31"/>
          <p:cNvSpPr txBox="1">
            <a:spLocks noChangeArrowheads="1"/>
          </p:cNvSpPr>
          <p:nvPr/>
        </p:nvSpPr>
        <p:spPr bwMode="auto">
          <a:xfrm>
            <a:off x="3962400" y="3810000"/>
            <a:ext cx="1219200" cy="701675"/>
          </a:xfrm>
          <a:prstGeom prst="rect">
            <a:avLst/>
          </a:prstGeom>
          <a:noFill/>
          <a:ln w="9525">
            <a:noFill/>
            <a:miter lim="800000"/>
          </a:ln>
          <a:effectLst/>
        </p:spPr>
        <p:txBody>
          <a:bodyPr>
            <a:spAutoFit/>
          </a:bodyPr>
          <a:lstStyle/>
          <a:p>
            <a:pPr>
              <a:spcBef>
                <a:spcPct val="50000"/>
              </a:spcBef>
            </a:pPr>
            <a:r>
              <a:rPr lang="zh-CN" altLang="en-US" sz="4000">
                <a:solidFill>
                  <a:schemeClr val="tx2"/>
                </a:solidFill>
                <a:ea typeface="华文隶书" panose="02010800040101010101" pitchFamily="2" charset="-122"/>
              </a:rPr>
              <a:t>能赢</a:t>
            </a:r>
            <a:endParaRPr lang="zh-CN" altLang="en-US" sz="4000">
              <a:solidFill>
                <a:schemeClr val="tx2"/>
              </a:solidFill>
              <a:ea typeface="华文隶书" panose="02010800040101010101" pitchFamily="2" charset="-122"/>
            </a:endParaRPr>
          </a:p>
        </p:txBody>
      </p:sp>
      <p:sp>
        <p:nvSpPr>
          <p:cNvPr id="142368" name="Text Box 32"/>
          <p:cNvSpPr txBox="1">
            <a:spLocks noChangeArrowheads="1"/>
          </p:cNvSpPr>
          <p:nvPr/>
        </p:nvSpPr>
        <p:spPr bwMode="auto">
          <a:xfrm>
            <a:off x="1600200" y="5791200"/>
            <a:ext cx="6019800" cy="519113"/>
          </a:xfrm>
          <a:prstGeom prst="rect">
            <a:avLst/>
          </a:prstGeom>
          <a:noFill/>
          <a:ln w="9525">
            <a:noFill/>
            <a:miter lim="800000"/>
          </a:ln>
          <a:effectLst/>
        </p:spPr>
        <p:txBody>
          <a:bodyPr>
            <a:spAutoFit/>
          </a:bodyPr>
          <a:lstStyle/>
          <a:p>
            <a:pPr algn="ctr">
              <a:spcBef>
                <a:spcPct val="50000"/>
              </a:spcBef>
            </a:pPr>
            <a:r>
              <a:rPr lang="zh-CN" altLang="en-US" sz="2800" b="1" dirty="0">
                <a:solidFill>
                  <a:schemeClr val="tx2"/>
                </a:solidFill>
                <a:ea typeface="楷体_GB2312" pitchFamily="49" charset="-122"/>
              </a:rPr>
              <a:t>用田忌</a:t>
            </a:r>
            <a:r>
              <a:rPr lang="zh-CN" altLang="en-US" sz="2800" b="1" dirty="0" smtClean="0">
                <a:solidFill>
                  <a:schemeClr val="tx2"/>
                </a:solidFill>
                <a:ea typeface="楷体_GB2312" pitchFamily="49" charset="-122"/>
              </a:rPr>
              <a:t>最强的</a:t>
            </a:r>
            <a:r>
              <a:rPr lang="zh-CN" altLang="en-US" sz="2800" b="1" dirty="0">
                <a:solidFill>
                  <a:schemeClr val="tx2"/>
                </a:solidFill>
                <a:ea typeface="楷体_GB2312" pitchFamily="49" charset="-122"/>
              </a:rPr>
              <a:t>马去战胜齐王最强的</a:t>
            </a:r>
            <a:r>
              <a:rPr lang="zh-CN" altLang="en-US" sz="2800" b="1" dirty="0" smtClean="0">
                <a:solidFill>
                  <a:schemeClr val="tx2"/>
                </a:solidFill>
                <a:ea typeface="楷体_GB2312" pitchFamily="49" charset="-122"/>
              </a:rPr>
              <a:t>马</a:t>
            </a:r>
            <a:endParaRPr lang="zh-CN" altLang="en-US" sz="2800" b="1" dirty="0">
              <a:solidFill>
                <a:schemeClr val="tx2"/>
              </a:solidFill>
              <a:ea typeface="楷体_GB2312" pitchFamily="49" charset="-122"/>
            </a:endParaRPr>
          </a:p>
        </p:txBody>
      </p:sp>
      <p:sp>
        <p:nvSpPr>
          <p:cNvPr id="142369" name="Text Box 33"/>
          <p:cNvSpPr txBox="1">
            <a:spLocks noChangeArrowheads="1"/>
          </p:cNvSpPr>
          <p:nvPr/>
        </p:nvSpPr>
        <p:spPr bwMode="auto">
          <a:xfrm>
            <a:off x="3962400" y="3810000"/>
            <a:ext cx="1219200" cy="701675"/>
          </a:xfrm>
          <a:prstGeom prst="rect">
            <a:avLst/>
          </a:prstGeom>
          <a:noFill/>
          <a:ln w="9525">
            <a:noFill/>
            <a:miter lim="800000"/>
          </a:ln>
          <a:effectLst/>
        </p:spPr>
        <p:txBody>
          <a:bodyPr>
            <a:spAutoFit/>
          </a:bodyPr>
          <a:lstStyle/>
          <a:p>
            <a:pPr>
              <a:spcBef>
                <a:spcPct val="50000"/>
              </a:spcBef>
            </a:pPr>
            <a:r>
              <a:rPr lang="zh-CN" altLang="en-US" sz="4000">
                <a:solidFill>
                  <a:schemeClr val="tx2"/>
                </a:solidFill>
                <a:ea typeface="华文隶书" panose="02010800040101010101" pitchFamily="2" charset="-122"/>
              </a:rPr>
              <a:t>战平</a:t>
            </a:r>
            <a:endParaRPr lang="zh-CN" altLang="en-US" sz="4000">
              <a:solidFill>
                <a:schemeClr val="tx2"/>
              </a:solidFill>
              <a:ea typeface="华文隶书" panose="02010800040101010101" pitchFamily="2" charset="-122"/>
            </a:endParaRPr>
          </a:p>
        </p:txBody>
      </p:sp>
      <p:sp>
        <p:nvSpPr>
          <p:cNvPr id="142371" name="Text Box 35"/>
          <p:cNvSpPr txBox="1">
            <a:spLocks noChangeArrowheads="1"/>
          </p:cNvSpPr>
          <p:nvPr/>
        </p:nvSpPr>
        <p:spPr bwMode="auto">
          <a:xfrm>
            <a:off x="1562100" y="5149850"/>
            <a:ext cx="6019800" cy="1801812"/>
          </a:xfrm>
          <a:prstGeom prst="rect">
            <a:avLst/>
          </a:prstGeom>
          <a:noFill/>
          <a:ln w="9525">
            <a:noFill/>
            <a:miter lim="800000"/>
          </a:ln>
          <a:effectLst/>
        </p:spPr>
        <p:txBody>
          <a:bodyPr>
            <a:spAutoFit/>
          </a:bodyPr>
          <a:lstStyle/>
          <a:p>
            <a:pPr algn="ctr">
              <a:spcBef>
                <a:spcPct val="50000"/>
              </a:spcBef>
            </a:pPr>
            <a:r>
              <a:rPr lang="zh-CN" altLang="en-US" sz="2800" b="1" dirty="0">
                <a:solidFill>
                  <a:schemeClr val="tx2"/>
                </a:solidFill>
                <a:ea typeface="楷体_GB2312" pitchFamily="49" charset="-122"/>
              </a:rPr>
              <a:t>用田忌最强的马去打平齐王最强的马</a:t>
            </a:r>
            <a:endParaRPr lang="zh-CN" altLang="en-US" sz="2800" b="1" dirty="0">
              <a:solidFill>
                <a:schemeClr val="tx2"/>
              </a:solidFill>
              <a:ea typeface="楷体_GB2312" pitchFamily="49" charset="-122"/>
            </a:endParaRPr>
          </a:p>
          <a:p>
            <a:pPr algn="ctr">
              <a:spcBef>
                <a:spcPct val="50000"/>
              </a:spcBef>
            </a:pPr>
            <a:r>
              <a:rPr lang="zh-CN" altLang="en-US" sz="2800" b="1" dirty="0">
                <a:solidFill>
                  <a:schemeClr val="tx2"/>
                </a:solidFill>
                <a:ea typeface="楷体_GB2312" pitchFamily="49" charset="-122"/>
              </a:rPr>
              <a:t>或者</a:t>
            </a:r>
            <a:endParaRPr lang="zh-CN" altLang="en-US" sz="2800" b="1" dirty="0">
              <a:solidFill>
                <a:schemeClr val="tx2"/>
              </a:solidFill>
              <a:ea typeface="楷体_GB2312" pitchFamily="49" charset="-122"/>
            </a:endParaRPr>
          </a:p>
          <a:p>
            <a:pPr algn="ctr">
              <a:spcBef>
                <a:spcPct val="50000"/>
              </a:spcBef>
            </a:pPr>
            <a:r>
              <a:rPr lang="zh-CN" altLang="en-US" sz="2800" b="1" dirty="0">
                <a:solidFill>
                  <a:schemeClr val="tx2"/>
                </a:solidFill>
                <a:ea typeface="楷体_GB2312" pitchFamily="49" charset="-122"/>
              </a:rPr>
              <a:t>用田忌最差的马去输给齐王最强的马</a:t>
            </a:r>
            <a:endParaRPr lang="zh-CN" altLang="en-US" sz="2800" b="1" dirty="0">
              <a:solidFill>
                <a:schemeClr val="tx2"/>
              </a:solidFill>
              <a:ea typeface="楷体_GB2312" pitchFamily="49" charset="-122"/>
            </a:endParaRPr>
          </a:p>
        </p:txBody>
      </p:sp>
      <p:sp>
        <p:nvSpPr>
          <p:cNvPr id="142372" name="AutoShape 36">
            <a:hlinkClick r:id="" action="ppaction://hlinkshowjump?jump=nextslide" highlightClick="1"/>
          </p:cNvPr>
          <p:cNvSpPr>
            <a:spLocks noChangeArrowheads="1"/>
          </p:cNvSpPr>
          <p:nvPr/>
        </p:nvSpPr>
        <p:spPr bwMode="auto">
          <a:xfrm>
            <a:off x="8610600" y="6324600"/>
            <a:ext cx="228600" cy="304800"/>
          </a:xfrm>
          <a:prstGeom prst="actionButtonForwardNext">
            <a:avLst/>
          </a:prstGeom>
          <a:solidFill>
            <a:schemeClr val="accent1"/>
          </a:solidFill>
          <a:ln w="9525">
            <a:noFill/>
            <a:miter lim="800000"/>
          </a:ln>
          <a:effectLst/>
        </p:spPr>
        <p:txBody>
          <a:bodyPr wrap="none" anchor="ctr"/>
          <a:lstStyle/>
          <a:p>
            <a:endParaRPr lang="zh-CN" altLang="en-US"/>
          </a:p>
        </p:txBody>
      </p:sp>
      <p:sp>
        <p:nvSpPr>
          <p:cNvPr id="17" name="标题 1"/>
          <p:cNvSpPr>
            <a:spLocks noGrp="1"/>
          </p:cNvSpPr>
          <p:nvPr>
            <p:ph type="title"/>
          </p:nvPr>
        </p:nvSpPr>
        <p:spPr>
          <a:xfrm>
            <a:off x="500063" y="357188"/>
            <a:ext cx="8229600" cy="1143000"/>
          </a:xfrm>
        </p:spPr>
        <p:txBody>
          <a:bodyPr/>
          <a:lstStyle/>
          <a:p>
            <a:r>
              <a:rPr lang="zh-CN" altLang="en-US" dirty="0" smtClean="0"/>
              <a:t>例</a:t>
            </a:r>
            <a:r>
              <a:rPr lang="en-US" altLang="zh-CN" dirty="0"/>
              <a:t>5</a:t>
            </a:r>
            <a:r>
              <a:rPr lang="en-US" altLang="zh-CN" dirty="0" smtClean="0"/>
              <a:t>:</a:t>
            </a:r>
            <a:r>
              <a:rPr lang="zh-CN" altLang="en-US" dirty="0" smtClean="0"/>
              <a:t>田忌赛马</a:t>
            </a:r>
            <a:endParaRPr lang="zh-CN" altLang="en-US" dirty="0"/>
          </a:p>
        </p:txBody>
      </p:sp>
    </p:spTree>
    <p:custDataLst>
      <p:tags r:id="rId3"/>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2347">
                                            <p:txEl>
                                              <p:pRg st="0" end="0"/>
                                            </p:txEl>
                                          </p:spTgt>
                                        </p:tgtEl>
                                        <p:attrNameLst>
                                          <p:attrName>style.visibility</p:attrName>
                                        </p:attrNameLst>
                                      </p:cBhvr>
                                      <p:to>
                                        <p:strVal val="visible"/>
                                      </p:to>
                                    </p:set>
                                    <p:animEffect transition="in" filter="box(in)">
                                      <p:cBhvr>
                                        <p:cTn id="7" dur="500"/>
                                        <p:tgtEl>
                                          <p:spTgt spid="142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2347">
                                            <p:txEl>
                                              <p:pRg st="1" end="1"/>
                                            </p:txEl>
                                          </p:spTgt>
                                        </p:tgtEl>
                                        <p:attrNameLst>
                                          <p:attrName>style.visibility</p:attrName>
                                        </p:attrNameLst>
                                      </p:cBhvr>
                                      <p:to>
                                        <p:strVal val="visible"/>
                                      </p:to>
                                    </p:set>
                                    <p:animEffect transition="in" filter="blinds(horizontal)">
                                      <p:cBhvr>
                                        <p:cTn id="12" dur="500"/>
                                        <p:tgtEl>
                                          <p:spTgt spid="142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2347">
                                            <p:txEl>
                                              <p:pRg st="2" end="2"/>
                                            </p:txEl>
                                          </p:spTgt>
                                        </p:tgtEl>
                                        <p:attrNameLst>
                                          <p:attrName>style.visibility</p:attrName>
                                        </p:attrNameLst>
                                      </p:cBhvr>
                                      <p:to>
                                        <p:strVal val="visible"/>
                                      </p:to>
                                    </p:set>
                                    <p:animEffect transition="in" filter="blinds(horizontal)">
                                      <p:cBhvr>
                                        <p:cTn id="17" dur="500"/>
                                        <p:tgtEl>
                                          <p:spTgt spid="142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4"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from="(-#ppt_w/2)" to="(#ppt_x)" calcmode="lin" valueType="num">
                                      <p:cBhvr>
                                        <p:cTn id="22" dur="600" fill="hold">
                                          <p:stCondLst>
                                            <p:cond delay="0"/>
                                          </p:stCondLst>
                                        </p:cTn>
                                        <p:tgtEl>
                                          <p:spTgt spid="3"/>
                                        </p:tgtEl>
                                        <p:attrNameLst>
                                          <p:attrName>ppt_x</p:attrName>
                                        </p:attrNameLst>
                                      </p:cBhvr>
                                    </p:anim>
                                    <p:anim from="0" to="-1.0" calcmode="lin" valueType="num">
                                      <p:cBhvr>
                                        <p:cTn id="23" dur="200" decel="50000" autoRev="1" fill="hold">
                                          <p:stCondLst>
                                            <p:cond delay="600"/>
                                          </p:stCondLst>
                                        </p:cTn>
                                        <p:tgtEl>
                                          <p:spTgt spid="3"/>
                                        </p:tgtEl>
                                        <p:attrNameLst>
                                          <p:attrName>xshear</p:attrName>
                                        </p:attrNameLst>
                                      </p:cBhvr>
                                    </p:anim>
                                    <p:animScale>
                                      <p:cBhvr>
                                        <p:cTn id="24" dur="200" decel="100000" autoRev="1" fill="hold">
                                          <p:stCondLst>
                                            <p:cond delay="600"/>
                                          </p:stCondLst>
                                        </p:cTn>
                                        <p:tgtEl>
                                          <p:spTgt spid="3"/>
                                        </p:tgtEl>
                                      </p:cBhvr>
                                      <p:from x="100000" y="100000"/>
                                      <p:to x="80000" y="100000"/>
                                    </p:animScale>
                                    <p:anim by="(#ppt_h/3+#ppt_w*0.1)" calcmode="lin" valueType="num">
                                      <p:cBhvr additive="sum">
                                        <p:cTn id="25" dur="200" decel="100000" autoRev="1" fill="hold">
                                          <p:stCondLst>
                                            <p:cond delay="600"/>
                                          </p:stCondLst>
                                        </p:cTn>
                                        <p:tgtEl>
                                          <p:spTgt spid="3"/>
                                        </p:tgtEl>
                                        <p:attrNameLst>
                                          <p:attrName>ppt_x</p:attrName>
                                        </p:attrNameLst>
                                      </p:cBhvr>
                                    </p:anim>
                                  </p:childTnLst>
                                </p:cTn>
                              </p:par>
                              <p:par>
                                <p:cTn id="26" presetID="34" presetClass="entr" presetSubtype="0"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 from="(-#ppt_w/2)" to="(#ppt_x)" calcmode="lin" valueType="num">
                                      <p:cBhvr>
                                        <p:cTn id="28" dur="600" fill="hold">
                                          <p:stCondLst>
                                            <p:cond delay="0"/>
                                          </p:stCondLst>
                                        </p:cTn>
                                        <p:tgtEl>
                                          <p:spTgt spid="2"/>
                                        </p:tgtEl>
                                        <p:attrNameLst>
                                          <p:attrName>ppt_x</p:attrName>
                                        </p:attrNameLst>
                                      </p:cBhvr>
                                    </p:anim>
                                    <p:anim from="0" to="-1.0" calcmode="lin" valueType="num">
                                      <p:cBhvr>
                                        <p:cTn id="29" dur="200" decel="50000" autoRev="1" fill="hold">
                                          <p:stCondLst>
                                            <p:cond delay="600"/>
                                          </p:stCondLst>
                                        </p:cTn>
                                        <p:tgtEl>
                                          <p:spTgt spid="2"/>
                                        </p:tgtEl>
                                        <p:attrNameLst>
                                          <p:attrName>xshear</p:attrName>
                                        </p:attrNameLst>
                                      </p:cBhvr>
                                    </p:anim>
                                    <p:animScale>
                                      <p:cBhvr>
                                        <p:cTn id="30" dur="200" decel="100000" autoRev="1" fill="hold">
                                          <p:stCondLst>
                                            <p:cond delay="600"/>
                                          </p:stCondLst>
                                        </p:cTn>
                                        <p:tgtEl>
                                          <p:spTgt spid="2"/>
                                        </p:tgtEl>
                                      </p:cBhvr>
                                      <p:from x="100000" y="100000"/>
                                      <p:to x="80000" y="100000"/>
                                    </p:animScale>
                                    <p:anim by="(#ppt_h/3+#ppt_w*0.1)" calcmode="lin" valueType="num">
                                      <p:cBhvr additive="sum">
                                        <p:cTn id="31" dur="200" decel="100000" autoRev="1" fill="hold">
                                          <p:stCondLst>
                                            <p:cond delay="600"/>
                                          </p:stCondLst>
                                        </p:cTn>
                                        <p:tgtEl>
                                          <p:spTgt spid="2"/>
                                        </p:tgtEl>
                                        <p:attrNameLst>
                                          <p:attrName>ppt_x</p:attrName>
                                        </p:attrNameLst>
                                      </p:cBhvr>
                                    </p:anim>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iterate type="lt">
                                    <p:tmPct val="5000"/>
                                  </p:iterate>
                                  <p:childTnLst>
                                    <p:set>
                                      <p:cBhvr>
                                        <p:cTn id="35" dur="1" fill="hold">
                                          <p:stCondLst>
                                            <p:cond delay="0"/>
                                          </p:stCondLst>
                                        </p:cTn>
                                        <p:tgtEl>
                                          <p:spTgt spid="142366"/>
                                        </p:tgtEl>
                                        <p:attrNameLst>
                                          <p:attrName>style.visibility</p:attrName>
                                        </p:attrNameLst>
                                      </p:cBhvr>
                                      <p:to>
                                        <p:strVal val="visible"/>
                                      </p:to>
                                    </p:set>
                                    <p:anim calcmode="lin" valueType="num">
                                      <p:cBhvr>
                                        <p:cTn id="36" dur="1000" fill="hold"/>
                                        <p:tgtEl>
                                          <p:spTgt spid="142366"/>
                                        </p:tgtEl>
                                        <p:attrNameLst>
                                          <p:attrName>ppt_w</p:attrName>
                                        </p:attrNameLst>
                                      </p:cBhvr>
                                      <p:tavLst>
                                        <p:tav tm="0">
                                          <p:val>
                                            <p:fltVal val="0"/>
                                          </p:val>
                                        </p:tav>
                                        <p:tav tm="100000">
                                          <p:val>
                                            <p:strVal val="#ppt_w"/>
                                          </p:val>
                                        </p:tav>
                                      </p:tavLst>
                                    </p:anim>
                                    <p:anim calcmode="lin" valueType="num">
                                      <p:cBhvr>
                                        <p:cTn id="37" dur="1000" fill="hold"/>
                                        <p:tgtEl>
                                          <p:spTgt spid="142366"/>
                                        </p:tgtEl>
                                        <p:attrNameLst>
                                          <p:attrName>ppt_h</p:attrName>
                                        </p:attrNameLst>
                                      </p:cBhvr>
                                      <p:tavLst>
                                        <p:tav tm="0">
                                          <p:val>
                                            <p:fltVal val="0"/>
                                          </p:val>
                                        </p:tav>
                                        <p:tav tm="100000">
                                          <p:val>
                                            <p:strVal val="#ppt_h"/>
                                          </p:val>
                                        </p:tav>
                                      </p:tavLst>
                                    </p:anim>
                                    <p:anim calcmode="lin" valueType="num">
                                      <p:cBhvr>
                                        <p:cTn id="38" dur="1000" fill="hold"/>
                                        <p:tgtEl>
                                          <p:spTgt spid="142366"/>
                                        </p:tgtEl>
                                        <p:attrNameLst>
                                          <p:attrName>style.rotation</p:attrName>
                                        </p:attrNameLst>
                                      </p:cBhvr>
                                      <p:tavLst>
                                        <p:tav tm="0">
                                          <p:val>
                                            <p:fltVal val="90"/>
                                          </p:val>
                                        </p:tav>
                                        <p:tav tm="100000">
                                          <p:val>
                                            <p:fltVal val="0"/>
                                          </p:val>
                                        </p:tav>
                                      </p:tavLst>
                                    </p:anim>
                                    <p:animEffect transition="in" filter="fade">
                                      <p:cBhvr>
                                        <p:cTn id="39" dur="1000"/>
                                        <p:tgtEl>
                                          <p:spTgt spid="142366"/>
                                        </p:tgtEl>
                                      </p:cBhvr>
                                    </p:animEffect>
                                  </p:childTnLst>
                                </p:cTn>
                              </p:par>
                            </p:childTnLst>
                          </p:cTn>
                        </p:par>
                      </p:childTnLst>
                    </p:cTn>
                  </p:par>
                  <p:par>
                    <p:cTn id="40" fill="hold">
                      <p:stCondLst>
                        <p:cond delay="indefinite"/>
                      </p:stCondLst>
                      <p:childTnLst>
                        <p:par>
                          <p:cTn id="41" fill="hold">
                            <p:stCondLst>
                              <p:cond delay="0"/>
                            </p:stCondLst>
                            <p:childTnLst>
                              <p:par>
                                <p:cTn id="42" presetID="39" presetClass="entr" presetSubtype="0" accel="100000" fill="hold" nodeType="clickEffect">
                                  <p:stCondLst>
                                    <p:cond delay="0"/>
                                  </p:stCondLst>
                                  <p:childTnLst>
                                    <p:set>
                                      <p:cBhvr>
                                        <p:cTn id="43" dur="1" fill="hold">
                                          <p:stCondLst>
                                            <p:cond delay="0"/>
                                          </p:stCondLst>
                                        </p:cTn>
                                        <p:tgtEl>
                                          <p:spTgt spid="142365">
                                            <p:txEl>
                                              <p:pRg st="0" end="0"/>
                                            </p:txEl>
                                          </p:spTgt>
                                        </p:tgtEl>
                                        <p:attrNameLst>
                                          <p:attrName>style.visibility</p:attrName>
                                        </p:attrNameLst>
                                      </p:cBhvr>
                                      <p:to>
                                        <p:strVal val="visible"/>
                                      </p:to>
                                    </p:set>
                                    <p:anim calcmode="lin" valueType="num">
                                      <p:cBhvr>
                                        <p:cTn id="44" dur="500" fill="hold"/>
                                        <p:tgtEl>
                                          <p:spTgt spid="142365">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45" dur="500" fill="hold"/>
                                        <p:tgtEl>
                                          <p:spTgt spid="142365">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46" dur="500" fill="hold"/>
                                        <p:tgtEl>
                                          <p:spTgt spid="142365">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47" dur="500" fill="hold"/>
                                        <p:tgtEl>
                                          <p:spTgt spid="1423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1" nodeType="clickEffect">
                                  <p:stCondLst>
                                    <p:cond delay="0"/>
                                  </p:stCondLst>
                                  <p:iterate type="lt">
                                    <p:tmPct val="0"/>
                                  </p:iterate>
                                  <p:childTnLst>
                                    <p:animEffect transition="out" filter="blinds(horizontal)">
                                      <p:cBhvr>
                                        <p:cTn id="51" dur="500"/>
                                        <p:tgtEl>
                                          <p:spTgt spid="142366"/>
                                        </p:tgtEl>
                                      </p:cBhvr>
                                    </p:animEffect>
                                    <p:set>
                                      <p:cBhvr>
                                        <p:cTn id="52" dur="1" fill="hold">
                                          <p:stCondLst>
                                            <p:cond delay="499"/>
                                          </p:stCondLst>
                                        </p:cTn>
                                        <p:tgtEl>
                                          <p:spTgt spid="142366"/>
                                        </p:tgtEl>
                                        <p:attrNameLst>
                                          <p:attrName>style.visibility</p:attrName>
                                        </p:attrNameLst>
                                      </p:cBhvr>
                                      <p:to>
                                        <p:strVal val="hidden"/>
                                      </p:to>
                                    </p:set>
                                  </p:childTnLst>
                                </p:cTn>
                              </p:par>
                              <p:par>
                                <p:cTn id="53" presetID="3" presetClass="exit" presetSubtype="10" fill="hold" grpId="0" nodeType="withEffect">
                                  <p:stCondLst>
                                    <p:cond delay="0"/>
                                  </p:stCondLst>
                                  <p:childTnLst>
                                    <p:animEffect transition="out" filter="blinds(horizontal)">
                                      <p:cBhvr>
                                        <p:cTn id="54" dur="500"/>
                                        <p:tgtEl>
                                          <p:spTgt spid="142365">
                                            <p:txEl>
                                              <p:pRg st="0" end="0"/>
                                            </p:txEl>
                                          </p:spTgt>
                                        </p:tgtEl>
                                      </p:cBhvr>
                                    </p:animEffect>
                                    <p:set>
                                      <p:cBhvr>
                                        <p:cTn id="55" dur="1" fill="hold">
                                          <p:stCondLst>
                                            <p:cond delay="499"/>
                                          </p:stCondLst>
                                        </p:cTn>
                                        <p:tgtEl>
                                          <p:spTgt spid="142365">
                                            <p:txEl>
                                              <p:pRg st="0" end="0"/>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grpId="0" nodeType="clickEffect">
                                  <p:stCondLst>
                                    <p:cond delay="0"/>
                                  </p:stCondLst>
                                  <p:iterate type="lt">
                                    <p:tmPct val="5000"/>
                                  </p:iterate>
                                  <p:childTnLst>
                                    <p:set>
                                      <p:cBhvr>
                                        <p:cTn id="59" dur="1" fill="hold">
                                          <p:stCondLst>
                                            <p:cond delay="0"/>
                                          </p:stCondLst>
                                        </p:cTn>
                                        <p:tgtEl>
                                          <p:spTgt spid="142367"/>
                                        </p:tgtEl>
                                        <p:attrNameLst>
                                          <p:attrName>style.visibility</p:attrName>
                                        </p:attrNameLst>
                                      </p:cBhvr>
                                      <p:to>
                                        <p:strVal val="visible"/>
                                      </p:to>
                                    </p:set>
                                    <p:anim calcmode="lin" valueType="num">
                                      <p:cBhvr>
                                        <p:cTn id="60" dur="1000" fill="hold"/>
                                        <p:tgtEl>
                                          <p:spTgt spid="142367"/>
                                        </p:tgtEl>
                                        <p:attrNameLst>
                                          <p:attrName>ppt_w</p:attrName>
                                        </p:attrNameLst>
                                      </p:cBhvr>
                                      <p:tavLst>
                                        <p:tav tm="0">
                                          <p:val>
                                            <p:fltVal val="0"/>
                                          </p:val>
                                        </p:tav>
                                        <p:tav tm="100000">
                                          <p:val>
                                            <p:strVal val="#ppt_w"/>
                                          </p:val>
                                        </p:tav>
                                      </p:tavLst>
                                    </p:anim>
                                    <p:anim calcmode="lin" valueType="num">
                                      <p:cBhvr>
                                        <p:cTn id="61" dur="1000" fill="hold"/>
                                        <p:tgtEl>
                                          <p:spTgt spid="142367"/>
                                        </p:tgtEl>
                                        <p:attrNameLst>
                                          <p:attrName>ppt_h</p:attrName>
                                        </p:attrNameLst>
                                      </p:cBhvr>
                                      <p:tavLst>
                                        <p:tav tm="0">
                                          <p:val>
                                            <p:fltVal val="0"/>
                                          </p:val>
                                        </p:tav>
                                        <p:tav tm="100000">
                                          <p:val>
                                            <p:strVal val="#ppt_h"/>
                                          </p:val>
                                        </p:tav>
                                      </p:tavLst>
                                    </p:anim>
                                    <p:anim calcmode="lin" valueType="num">
                                      <p:cBhvr>
                                        <p:cTn id="62" dur="1000" fill="hold"/>
                                        <p:tgtEl>
                                          <p:spTgt spid="142367"/>
                                        </p:tgtEl>
                                        <p:attrNameLst>
                                          <p:attrName>style.rotation</p:attrName>
                                        </p:attrNameLst>
                                      </p:cBhvr>
                                      <p:tavLst>
                                        <p:tav tm="0">
                                          <p:val>
                                            <p:fltVal val="90"/>
                                          </p:val>
                                        </p:tav>
                                        <p:tav tm="100000">
                                          <p:val>
                                            <p:fltVal val="0"/>
                                          </p:val>
                                        </p:tav>
                                      </p:tavLst>
                                    </p:anim>
                                    <p:animEffect transition="in" filter="fade">
                                      <p:cBhvr>
                                        <p:cTn id="63" dur="1000"/>
                                        <p:tgtEl>
                                          <p:spTgt spid="142367"/>
                                        </p:tgtEl>
                                      </p:cBhvr>
                                    </p:animEffect>
                                  </p:childTnLst>
                                </p:cTn>
                              </p:par>
                            </p:childTnLst>
                          </p:cTn>
                        </p:par>
                      </p:childTnLst>
                    </p:cTn>
                  </p:par>
                  <p:par>
                    <p:cTn id="64" fill="hold">
                      <p:stCondLst>
                        <p:cond delay="indefinite"/>
                      </p:stCondLst>
                      <p:childTnLst>
                        <p:par>
                          <p:cTn id="65" fill="hold">
                            <p:stCondLst>
                              <p:cond delay="0"/>
                            </p:stCondLst>
                            <p:childTnLst>
                              <p:par>
                                <p:cTn id="66" presetID="39" presetClass="entr" presetSubtype="0" accel="100000" fill="hold" nodeType="clickEffect">
                                  <p:stCondLst>
                                    <p:cond delay="0"/>
                                  </p:stCondLst>
                                  <p:childTnLst>
                                    <p:set>
                                      <p:cBhvr>
                                        <p:cTn id="67" dur="1" fill="hold">
                                          <p:stCondLst>
                                            <p:cond delay="0"/>
                                          </p:stCondLst>
                                        </p:cTn>
                                        <p:tgtEl>
                                          <p:spTgt spid="142368">
                                            <p:txEl>
                                              <p:pRg st="0" end="0"/>
                                            </p:txEl>
                                          </p:spTgt>
                                        </p:tgtEl>
                                        <p:attrNameLst>
                                          <p:attrName>style.visibility</p:attrName>
                                        </p:attrNameLst>
                                      </p:cBhvr>
                                      <p:to>
                                        <p:strVal val="visible"/>
                                      </p:to>
                                    </p:set>
                                    <p:anim calcmode="lin" valueType="num">
                                      <p:cBhvr>
                                        <p:cTn id="68" dur="500" fill="hold"/>
                                        <p:tgtEl>
                                          <p:spTgt spid="142368">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69" dur="500" fill="hold"/>
                                        <p:tgtEl>
                                          <p:spTgt spid="142368">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70" dur="500" fill="hold"/>
                                        <p:tgtEl>
                                          <p:spTgt spid="142368">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71" dur="500" fill="hold"/>
                                        <p:tgtEl>
                                          <p:spTgt spid="1423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3" presetClass="exit" presetSubtype="10" fill="hold" grpId="0" nodeType="clickEffect">
                                  <p:stCondLst>
                                    <p:cond delay="0"/>
                                  </p:stCondLst>
                                  <p:childTnLst>
                                    <p:animEffect transition="out" filter="blinds(horizontal)">
                                      <p:cBhvr>
                                        <p:cTn id="75" dur="500"/>
                                        <p:tgtEl>
                                          <p:spTgt spid="142368">
                                            <p:txEl>
                                              <p:pRg st="0" end="0"/>
                                            </p:txEl>
                                          </p:spTgt>
                                        </p:tgtEl>
                                      </p:cBhvr>
                                    </p:animEffect>
                                    <p:set>
                                      <p:cBhvr>
                                        <p:cTn id="76" dur="1" fill="hold">
                                          <p:stCondLst>
                                            <p:cond delay="499"/>
                                          </p:stCondLst>
                                        </p:cTn>
                                        <p:tgtEl>
                                          <p:spTgt spid="142368">
                                            <p:txEl>
                                              <p:pRg st="0" end="0"/>
                                            </p:txEl>
                                          </p:spTgt>
                                        </p:tgtEl>
                                        <p:attrNameLst>
                                          <p:attrName>style.visibility</p:attrName>
                                        </p:attrNameLst>
                                      </p:cBhvr>
                                      <p:to>
                                        <p:strVal val="hidden"/>
                                      </p:to>
                                    </p:set>
                                  </p:childTnLst>
                                </p:cTn>
                              </p:par>
                              <p:par>
                                <p:cTn id="77" presetID="3" presetClass="exit" presetSubtype="10" fill="hold" grpId="1" nodeType="withEffect">
                                  <p:stCondLst>
                                    <p:cond delay="0"/>
                                  </p:stCondLst>
                                  <p:iterate type="lt">
                                    <p:tmPct val="0"/>
                                  </p:iterate>
                                  <p:childTnLst>
                                    <p:animEffect transition="out" filter="blinds(horizontal)">
                                      <p:cBhvr>
                                        <p:cTn id="78" dur="500"/>
                                        <p:tgtEl>
                                          <p:spTgt spid="142367"/>
                                        </p:tgtEl>
                                      </p:cBhvr>
                                    </p:animEffect>
                                    <p:set>
                                      <p:cBhvr>
                                        <p:cTn id="79" dur="1" fill="hold">
                                          <p:stCondLst>
                                            <p:cond delay="499"/>
                                          </p:stCondLst>
                                        </p:cTn>
                                        <p:tgtEl>
                                          <p:spTgt spid="142367"/>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31" presetClass="entr" presetSubtype="0" fill="hold" grpId="0" nodeType="clickEffect">
                                  <p:stCondLst>
                                    <p:cond delay="0"/>
                                  </p:stCondLst>
                                  <p:iterate type="lt">
                                    <p:tmPct val="5000"/>
                                  </p:iterate>
                                  <p:childTnLst>
                                    <p:set>
                                      <p:cBhvr>
                                        <p:cTn id="83" dur="1" fill="hold">
                                          <p:stCondLst>
                                            <p:cond delay="0"/>
                                          </p:stCondLst>
                                        </p:cTn>
                                        <p:tgtEl>
                                          <p:spTgt spid="142369"/>
                                        </p:tgtEl>
                                        <p:attrNameLst>
                                          <p:attrName>style.visibility</p:attrName>
                                        </p:attrNameLst>
                                      </p:cBhvr>
                                      <p:to>
                                        <p:strVal val="visible"/>
                                      </p:to>
                                    </p:set>
                                    <p:anim calcmode="lin" valueType="num">
                                      <p:cBhvr>
                                        <p:cTn id="84" dur="1000" fill="hold"/>
                                        <p:tgtEl>
                                          <p:spTgt spid="142369"/>
                                        </p:tgtEl>
                                        <p:attrNameLst>
                                          <p:attrName>ppt_w</p:attrName>
                                        </p:attrNameLst>
                                      </p:cBhvr>
                                      <p:tavLst>
                                        <p:tav tm="0">
                                          <p:val>
                                            <p:fltVal val="0"/>
                                          </p:val>
                                        </p:tav>
                                        <p:tav tm="100000">
                                          <p:val>
                                            <p:strVal val="#ppt_w"/>
                                          </p:val>
                                        </p:tav>
                                      </p:tavLst>
                                    </p:anim>
                                    <p:anim calcmode="lin" valueType="num">
                                      <p:cBhvr>
                                        <p:cTn id="85" dur="1000" fill="hold"/>
                                        <p:tgtEl>
                                          <p:spTgt spid="142369"/>
                                        </p:tgtEl>
                                        <p:attrNameLst>
                                          <p:attrName>ppt_h</p:attrName>
                                        </p:attrNameLst>
                                      </p:cBhvr>
                                      <p:tavLst>
                                        <p:tav tm="0">
                                          <p:val>
                                            <p:fltVal val="0"/>
                                          </p:val>
                                        </p:tav>
                                        <p:tav tm="100000">
                                          <p:val>
                                            <p:strVal val="#ppt_h"/>
                                          </p:val>
                                        </p:tav>
                                      </p:tavLst>
                                    </p:anim>
                                    <p:anim calcmode="lin" valueType="num">
                                      <p:cBhvr>
                                        <p:cTn id="86" dur="1000" fill="hold"/>
                                        <p:tgtEl>
                                          <p:spTgt spid="142369"/>
                                        </p:tgtEl>
                                        <p:attrNameLst>
                                          <p:attrName>style.rotation</p:attrName>
                                        </p:attrNameLst>
                                      </p:cBhvr>
                                      <p:tavLst>
                                        <p:tav tm="0">
                                          <p:val>
                                            <p:fltVal val="90"/>
                                          </p:val>
                                        </p:tav>
                                        <p:tav tm="100000">
                                          <p:val>
                                            <p:fltVal val="0"/>
                                          </p:val>
                                        </p:tav>
                                      </p:tavLst>
                                    </p:anim>
                                    <p:animEffect transition="in" filter="fade">
                                      <p:cBhvr>
                                        <p:cTn id="87" dur="1000"/>
                                        <p:tgtEl>
                                          <p:spTgt spid="142369"/>
                                        </p:tgtEl>
                                      </p:cBhvr>
                                    </p:animEffect>
                                  </p:childTnLst>
                                </p:cTn>
                              </p:par>
                            </p:childTnLst>
                          </p:cTn>
                        </p:par>
                      </p:childTnLst>
                    </p:cTn>
                  </p:par>
                  <p:par>
                    <p:cTn id="88" fill="hold">
                      <p:stCondLst>
                        <p:cond delay="indefinite"/>
                      </p:stCondLst>
                      <p:childTnLst>
                        <p:par>
                          <p:cTn id="89" fill="hold">
                            <p:stCondLst>
                              <p:cond delay="0"/>
                            </p:stCondLst>
                            <p:childTnLst>
                              <p:par>
                                <p:cTn id="90" presetID="39" presetClass="entr" presetSubtype="0" accel="100000" fill="hold" nodeType="clickEffect">
                                  <p:stCondLst>
                                    <p:cond delay="0"/>
                                  </p:stCondLst>
                                  <p:childTnLst>
                                    <p:set>
                                      <p:cBhvr>
                                        <p:cTn id="91" dur="1" fill="hold">
                                          <p:stCondLst>
                                            <p:cond delay="0"/>
                                          </p:stCondLst>
                                        </p:cTn>
                                        <p:tgtEl>
                                          <p:spTgt spid="142371">
                                            <p:txEl>
                                              <p:pRg st="0" end="0"/>
                                            </p:txEl>
                                          </p:spTgt>
                                        </p:tgtEl>
                                        <p:attrNameLst>
                                          <p:attrName>style.visibility</p:attrName>
                                        </p:attrNameLst>
                                      </p:cBhvr>
                                      <p:to>
                                        <p:strVal val="visible"/>
                                      </p:to>
                                    </p:set>
                                    <p:anim calcmode="lin" valueType="num">
                                      <p:cBhvr>
                                        <p:cTn id="92" dur="500" fill="hold"/>
                                        <p:tgtEl>
                                          <p:spTgt spid="142371">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93" dur="500" fill="hold"/>
                                        <p:tgtEl>
                                          <p:spTgt spid="142371">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4" dur="500" fill="hold"/>
                                        <p:tgtEl>
                                          <p:spTgt spid="142371">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95" dur="500" fill="hold"/>
                                        <p:tgtEl>
                                          <p:spTgt spid="142371">
                                            <p:txEl>
                                              <p:pRg st="0" end="0"/>
                                            </p:txEl>
                                          </p:spTgt>
                                        </p:tgtEl>
                                        <p:attrNameLst>
                                          <p:attrName>ppt_y</p:attrName>
                                        </p:attrNameLst>
                                      </p:cBhvr>
                                      <p:tavLst>
                                        <p:tav tm="0">
                                          <p:val>
                                            <p:strVal val="#ppt_y"/>
                                          </p:val>
                                        </p:tav>
                                        <p:tav tm="100000">
                                          <p:val>
                                            <p:strVal val="#ppt_y"/>
                                          </p:val>
                                        </p:tav>
                                      </p:tavLst>
                                    </p:anim>
                                  </p:childTnLst>
                                </p:cTn>
                              </p:par>
                              <p:par>
                                <p:cTn id="96" presetID="39" presetClass="entr" presetSubtype="0" accel="100000" fill="hold" nodeType="withEffect">
                                  <p:stCondLst>
                                    <p:cond delay="0"/>
                                  </p:stCondLst>
                                  <p:childTnLst>
                                    <p:set>
                                      <p:cBhvr>
                                        <p:cTn id="97" dur="1" fill="hold">
                                          <p:stCondLst>
                                            <p:cond delay="0"/>
                                          </p:stCondLst>
                                        </p:cTn>
                                        <p:tgtEl>
                                          <p:spTgt spid="142371">
                                            <p:txEl>
                                              <p:pRg st="1" end="1"/>
                                            </p:txEl>
                                          </p:spTgt>
                                        </p:tgtEl>
                                        <p:attrNameLst>
                                          <p:attrName>style.visibility</p:attrName>
                                        </p:attrNameLst>
                                      </p:cBhvr>
                                      <p:to>
                                        <p:strVal val="visible"/>
                                      </p:to>
                                    </p:set>
                                    <p:anim calcmode="lin" valueType="num">
                                      <p:cBhvr>
                                        <p:cTn id="98" dur="500" fill="hold"/>
                                        <p:tgtEl>
                                          <p:spTgt spid="142371">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99" dur="500" fill="hold"/>
                                        <p:tgtEl>
                                          <p:spTgt spid="142371">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00" dur="500" fill="hold"/>
                                        <p:tgtEl>
                                          <p:spTgt spid="142371">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1" dur="500" fill="hold"/>
                                        <p:tgtEl>
                                          <p:spTgt spid="142371">
                                            <p:txEl>
                                              <p:pRg st="1" end="1"/>
                                            </p:txEl>
                                          </p:spTgt>
                                        </p:tgtEl>
                                        <p:attrNameLst>
                                          <p:attrName>ppt_y</p:attrName>
                                        </p:attrNameLst>
                                      </p:cBhvr>
                                      <p:tavLst>
                                        <p:tav tm="0">
                                          <p:val>
                                            <p:strVal val="#ppt_y"/>
                                          </p:val>
                                        </p:tav>
                                        <p:tav tm="100000">
                                          <p:val>
                                            <p:strVal val="#ppt_y"/>
                                          </p:val>
                                        </p:tav>
                                      </p:tavLst>
                                    </p:anim>
                                  </p:childTnLst>
                                </p:cTn>
                              </p:par>
                              <p:par>
                                <p:cTn id="102" presetID="39" presetClass="entr" presetSubtype="0" accel="100000" fill="hold" nodeType="withEffect">
                                  <p:stCondLst>
                                    <p:cond delay="0"/>
                                  </p:stCondLst>
                                  <p:childTnLst>
                                    <p:set>
                                      <p:cBhvr>
                                        <p:cTn id="103" dur="1" fill="hold">
                                          <p:stCondLst>
                                            <p:cond delay="0"/>
                                          </p:stCondLst>
                                        </p:cTn>
                                        <p:tgtEl>
                                          <p:spTgt spid="142371">
                                            <p:txEl>
                                              <p:pRg st="2" end="2"/>
                                            </p:txEl>
                                          </p:spTgt>
                                        </p:tgtEl>
                                        <p:attrNameLst>
                                          <p:attrName>style.visibility</p:attrName>
                                        </p:attrNameLst>
                                      </p:cBhvr>
                                      <p:to>
                                        <p:strVal val="visible"/>
                                      </p:to>
                                    </p:set>
                                    <p:anim calcmode="lin" valueType="num">
                                      <p:cBhvr>
                                        <p:cTn id="104" dur="500" fill="hold"/>
                                        <p:tgtEl>
                                          <p:spTgt spid="142371">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05" dur="500" fill="hold"/>
                                        <p:tgtEl>
                                          <p:spTgt spid="142371">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06" dur="500" fill="hold"/>
                                        <p:tgtEl>
                                          <p:spTgt spid="142371">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7" dur="500" fill="hold"/>
                                        <p:tgtEl>
                                          <p:spTgt spid="14237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7" grpId="0" build="p"/>
      <p:bldP spid="142365" grpId="0" build="allAtOnce"/>
      <p:bldP spid="142366" grpId="0"/>
      <p:bldP spid="142366" grpId="1"/>
      <p:bldP spid="142367" grpId="0"/>
      <p:bldP spid="142367" grpId="1"/>
      <p:bldP spid="142368" grpId="0" build="allAtOnce"/>
      <p:bldP spid="14236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516" name="Rectangle 52"/>
          <p:cNvSpPr>
            <a:spLocks noGrp="1" noRot="1" noChangeArrowheads="1"/>
          </p:cNvSpPr>
          <p:nvPr>
            <p:ph type="body" idx="1"/>
          </p:nvPr>
        </p:nvSpPr>
        <p:spPr>
          <a:xfrm>
            <a:off x="571472" y="2000240"/>
            <a:ext cx="8229600" cy="4389120"/>
          </a:xfrm>
          <a:noFill/>
        </p:spPr>
        <p:txBody>
          <a:bodyPr/>
          <a:lstStyle/>
          <a:p>
            <a:r>
              <a:rPr lang="zh-CN" altLang="en-US" sz="2800" dirty="0">
                <a:solidFill>
                  <a:srgbClr val="FF0000"/>
                </a:solidFill>
                <a:latin typeface="+mj-ea"/>
                <a:ea typeface="+mj-ea"/>
              </a:rPr>
              <a:t>最强的马战平时，单一的贪心策略存在</a:t>
            </a:r>
            <a:r>
              <a:rPr lang="zh-CN" altLang="en-US" sz="2800" dirty="0" smtClean="0">
                <a:solidFill>
                  <a:srgbClr val="FF0000"/>
                </a:solidFill>
                <a:latin typeface="+mj-ea"/>
                <a:ea typeface="+mj-ea"/>
              </a:rPr>
              <a:t>反例</a:t>
            </a:r>
            <a:endParaRPr lang="zh-CN" altLang="en-US" dirty="0">
              <a:solidFill>
                <a:srgbClr val="FF0000"/>
              </a:solidFill>
              <a:latin typeface="+mj-ea"/>
              <a:ea typeface="+mj-ea"/>
            </a:endParaRPr>
          </a:p>
          <a:p>
            <a:r>
              <a:rPr lang="zh-CN" altLang="en-US" sz="3200" dirty="0">
                <a:latin typeface="+mj-lt"/>
              </a:rPr>
              <a:t>光是</a:t>
            </a:r>
            <a:r>
              <a:rPr lang="zh-CN" altLang="en-US" sz="3200" b="1" dirty="0">
                <a:latin typeface="+mj-lt"/>
                <a:ea typeface="黑体" panose="02010609060101010101" pitchFamily="49" charset="-122"/>
              </a:rPr>
              <a:t>打平</a:t>
            </a:r>
            <a:r>
              <a:rPr lang="zh-CN" altLang="en-US" sz="3200" dirty="0">
                <a:latin typeface="+mj-lt"/>
              </a:rPr>
              <a:t>比赛</a:t>
            </a:r>
            <a:endParaRPr lang="zh-CN" altLang="en-US" sz="3200" dirty="0">
              <a:latin typeface="+mj-lt"/>
            </a:endParaRPr>
          </a:p>
          <a:p>
            <a:endParaRPr lang="zh-CN" altLang="en-US" sz="3200" dirty="0">
              <a:latin typeface="+mj-lt"/>
            </a:endParaRPr>
          </a:p>
          <a:p>
            <a:pPr lvl="1"/>
            <a:r>
              <a:rPr lang="zh-CN" altLang="en-US" sz="3200" dirty="0">
                <a:latin typeface="+mj-lt"/>
              </a:rPr>
              <a:t>田忌的马   </a:t>
            </a:r>
            <a:r>
              <a:rPr lang="en-US" altLang="zh-CN" sz="3200" dirty="0">
                <a:latin typeface="+mj-lt"/>
              </a:rPr>
              <a:t>1   2   3 </a:t>
            </a:r>
            <a:endParaRPr lang="en-US" altLang="zh-CN" sz="3200" dirty="0">
              <a:latin typeface="+mj-lt"/>
            </a:endParaRPr>
          </a:p>
          <a:p>
            <a:pPr lvl="1"/>
            <a:endParaRPr lang="en-US" altLang="zh-CN" sz="3200" dirty="0">
              <a:latin typeface="+mj-lt"/>
            </a:endParaRPr>
          </a:p>
          <a:p>
            <a:pPr lvl="1"/>
            <a:r>
              <a:rPr lang="zh-CN" altLang="en-US" sz="3200" dirty="0">
                <a:latin typeface="+mj-lt"/>
              </a:rPr>
              <a:t>齐王的马   </a:t>
            </a:r>
            <a:r>
              <a:rPr lang="en-US" altLang="zh-CN" sz="3200" dirty="0">
                <a:latin typeface="+mj-lt"/>
              </a:rPr>
              <a:t>1   2   3</a:t>
            </a:r>
            <a:endParaRPr lang="en-US" altLang="zh-CN" sz="3200" dirty="0">
              <a:latin typeface="+mj-lt"/>
            </a:endParaRPr>
          </a:p>
        </p:txBody>
      </p:sp>
      <p:sp>
        <p:nvSpPr>
          <p:cNvPr id="190502" name="Text Box 38"/>
          <p:cNvSpPr txBox="1">
            <a:spLocks noChangeArrowheads="1"/>
          </p:cNvSpPr>
          <p:nvPr/>
        </p:nvSpPr>
        <p:spPr bwMode="auto">
          <a:xfrm>
            <a:off x="5334000" y="4419600"/>
            <a:ext cx="2133600" cy="641350"/>
          </a:xfrm>
          <a:prstGeom prst="rect">
            <a:avLst/>
          </a:prstGeom>
          <a:noFill/>
          <a:ln w="9525">
            <a:noFill/>
            <a:miter lim="800000"/>
          </a:ln>
          <a:effectLst/>
        </p:spPr>
        <p:txBody>
          <a:bodyPr>
            <a:spAutoFit/>
          </a:bodyPr>
          <a:lstStyle/>
          <a:p>
            <a:pPr>
              <a:spcBef>
                <a:spcPct val="50000"/>
              </a:spcBef>
            </a:pPr>
            <a:r>
              <a:rPr lang="zh-CN" altLang="en-US" sz="3600">
                <a:solidFill>
                  <a:schemeClr val="tx2"/>
                </a:solidFill>
                <a:latin typeface="华文行楷" panose="02010800040101010101" pitchFamily="2" charset="-122"/>
                <a:ea typeface="华文行楷" panose="02010800040101010101" pitchFamily="2" charset="-122"/>
              </a:rPr>
              <a:t>收益为</a:t>
            </a:r>
            <a:r>
              <a:rPr lang="en-US" altLang="zh-CN" sz="3600">
                <a:solidFill>
                  <a:schemeClr val="tx2"/>
                </a:solidFill>
                <a:latin typeface="华文行楷" panose="02010800040101010101" pitchFamily="2" charset="-122"/>
                <a:ea typeface="华文行楷" panose="02010800040101010101" pitchFamily="2" charset="-122"/>
              </a:rPr>
              <a:t>0</a:t>
            </a:r>
            <a:endParaRPr lang="en-US" altLang="zh-CN" sz="3600">
              <a:solidFill>
                <a:schemeClr val="tx2"/>
              </a:solidFill>
              <a:latin typeface="华文行楷" panose="02010800040101010101" pitchFamily="2" charset="-122"/>
              <a:ea typeface="华文行楷" panose="02010800040101010101" pitchFamily="2" charset="-122"/>
            </a:endParaRPr>
          </a:p>
        </p:txBody>
      </p:sp>
      <p:sp>
        <p:nvSpPr>
          <p:cNvPr id="190504" name="Text Box 40"/>
          <p:cNvSpPr txBox="1">
            <a:spLocks noChangeArrowheads="1"/>
          </p:cNvSpPr>
          <p:nvPr/>
        </p:nvSpPr>
        <p:spPr bwMode="auto">
          <a:xfrm>
            <a:off x="5334000" y="4419600"/>
            <a:ext cx="2209800" cy="641350"/>
          </a:xfrm>
          <a:prstGeom prst="rect">
            <a:avLst/>
          </a:prstGeom>
          <a:noFill/>
          <a:ln w="9525">
            <a:noFill/>
            <a:miter lim="800000"/>
          </a:ln>
          <a:effectLst/>
        </p:spPr>
        <p:txBody>
          <a:bodyPr>
            <a:spAutoFit/>
          </a:bodyPr>
          <a:lstStyle/>
          <a:p>
            <a:pPr>
              <a:spcBef>
                <a:spcPct val="50000"/>
              </a:spcBef>
            </a:pPr>
            <a:r>
              <a:rPr lang="zh-CN" altLang="en-US" sz="3600">
                <a:solidFill>
                  <a:schemeClr val="tx2"/>
                </a:solidFill>
                <a:latin typeface="华文行楷" panose="02010800040101010101" pitchFamily="2" charset="-122"/>
                <a:ea typeface="华文行楷" panose="02010800040101010101" pitchFamily="2" charset="-122"/>
              </a:rPr>
              <a:t>收益为</a:t>
            </a:r>
            <a:r>
              <a:rPr lang="en-US" altLang="zh-CN" sz="3600">
                <a:solidFill>
                  <a:schemeClr val="tx2"/>
                </a:solidFill>
                <a:latin typeface="华文行楷" panose="02010800040101010101" pitchFamily="2" charset="-122"/>
                <a:ea typeface="华文行楷" panose="02010800040101010101" pitchFamily="2" charset="-122"/>
              </a:rPr>
              <a:t>200</a:t>
            </a:r>
            <a:endParaRPr lang="en-US" altLang="zh-CN" sz="3600">
              <a:solidFill>
                <a:schemeClr val="tx2"/>
              </a:solidFill>
              <a:latin typeface="华文行楷" panose="02010800040101010101" pitchFamily="2" charset="-122"/>
              <a:ea typeface="华文行楷" panose="02010800040101010101" pitchFamily="2" charset="-122"/>
            </a:endParaRPr>
          </a:p>
        </p:txBody>
      </p:sp>
      <p:sp>
        <p:nvSpPr>
          <p:cNvPr id="190496" name="Line 32"/>
          <p:cNvSpPr>
            <a:spLocks noChangeShapeType="1"/>
          </p:cNvSpPr>
          <p:nvPr/>
        </p:nvSpPr>
        <p:spPr bwMode="auto">
          <a:xfrm>
            <a:off x="3276600" y="4419600"/>
            <a:ext cx="990600" cy="609600"/>
          </a:xfrm>
          <a:prstGeom prst="line">
            <a:avLst/>
          </a:prstGeom>
          <a:noFill/>
          <a:ln w="28575">
            <a:solidFill>
              <a:schemeClr val="tx2"/>
            </a:solidFill>
            <a:round/>
          </a:ln>
          <a:effectLst/>
        </p:spPr>
        <p:txBody>
          <a:bodyPr/>
          <a:lstStyle/>
          <a:p>
            <a:endParaRPr lang="zh-CN" altLang="en-US"/>
          </a:p>
        </p:txBody>
      </p:sp>
      <p:sp>
        <p:nvSpPr>
          <p:cNvPr id="190497" name="Line 33"/>
          <p:cNvSpPr>
            <a:spLocks noChangeShapeType="1"/>
          </p:cNvSpPr>
          <p:nvPr/>
        </p:nvSpPr>
        <p:spPr bwMode="auto">
          <a:xfrm>
            <a:off x="3276600" y="4419600"/>
            <a:ext cx="0" cy="609600"/>
          </a:xfrm>
          <a:prstGeom prst="line">
            <a:avLst/>
          </a:prstGeom>
          <a:noFill/>
          <a:ln w="28575">
            <a:solidFill>
              <a:schemeClr val="tx1"/>
            </a:solidFill>
            <a:round/>
          </a:ln>
          <a:effectLst/>
        </p:spPr>
        <p:txBody>
          <a:bodyPr/>
          <a:lstStyle/>
          <a:p>
            <a:endParaRPr lang="zh-CN" altLang="en-US"/>
          </a:p>
        </p:txBody>
      </p:sp>
      <p:sp>
        <p:nvSpPr>
          <p:cNvPr id="190499" name="Line 35"/>
          <p:cNvSpPr>
            <a:spLocks noChangeShapeType="1"/>
          </p:cNvSpPr>
          <p:nvPr/>
        </p:nvSpPr>
        <p:spPr bwMode="auto">
          <a:xfrm>
            <a:off x="4267200" y="4419600"/>
            <a:ext cx="0" cy="609600"/>
          </a:xfrm>
          <a:prstGeom prst="line">
            <a:avLst/>
          </a:prstGeom>
          <a:noFill/>
          <a:ln w="25400">
            <a:solidFill>
              <a:schemeClr val="tx1"/>
            </a:solidFill>
            <a:round/>
          </a:ln>
          <a:effectLst/>
        </p:spPr>
        <p:txBody>
          <a:bodyPr/>
          <a:lstStyle/>
          <a:p>
            <a:endParaRPr lang="zh-CN" altLang="en-US"/>
          </a:p>
        </p:txBody>
      </p:sp>
      <p:sp>
        <p:nvSpPr>
          <p:cNvPr id="190500" name="Line 36"/>
          <p:cNvSpPr>
            <a:spLocks noChangeShapeType="1"/>
          </p:cNvSpPr>
          <p:nvPr/>
        </p:nvSpPr>
        <p:spPr bwMode="auto">
          <a:xfrm>
            <a:off x="3733800" y="4419600"/>
            <a:ext cx="0" cy="609600"/>
          </a:xfrm>
          <a:prstGeom prst="line">
            <a:avLst/>
          </a:prstGeom>
          <a:noFill/>
          <a:ln w="28575">
            <a:solidFill>
              <a:schemeClr val="tx1"/>
            </a:solidFill>
            <a:round/>
          </a:ln>
          <a:effectLst/>
        </p:spPr>
        <p:txBody>
          <a:bodyPr/>
          <a:lstStyle/>
          <a:p>
            <a:endParaRPr lang="zh-CN" altLang="en-US"/>
          </a:p>
        </p:txBody>
      </p:sp>
      <p:sp>
        <p:nvSpPr>
          <p:cNvPr id="190501" name="AutoShape 37"/>
          <p:cNvSpPr/>
          <p:nvPr/>
        </p:nvSpPr>
        <p:spPr bwMode="auto">
          <a:xfrm>
            <a:off x="4876800" y="4191000"/>
            <a:ext cx="228600" cy="1143000"/>
          </a:xfrm>
          <a:prstGeom prst="rightBrace">
            <a:avLst>
              <a:gd name="adj1" fmla="val 41667"/>
              <a:gd name="adj2" fmla="val 50000"/>
            </a:avLst>
          </a:prstGeom>
          <a:noFill/>
          <a:ln w="9525">
            <a:solidFill>
              <a:schemeClr val="tx1"/>
            </a:solidFill>
            <a:round/>
          </a:ln>
          <a:effectLst/>
        </p:spPr>
        <p:txBody>
          <a:bodyPr wrap="none" anchor="ctr"/>
          <a:lstStyle/>
          <a:p>
            <a:endParaRPr lang="zh-CN" altLang="en-US"/>
          </a:p>
        </p:txBody>
      </p:sp>
      <p:sp>
        <p:nvSpPr>
          <p:cNvPr id="190505" name="Line 41"/>
          <p:cNvSpPr>
            <a:spLocks noChangeShapeType="1"/>
          </p:cNvSpPr>
          <p:nvPr/>
        </p:nvSpPr>
        <p:spPr bwMode="auto">
          <a:xfrm flipH="1">
            <a:off x="3733800" y="4419600"/>
            <a:ext cx="533400" cy="609600"/>
          </a:xfrm>
          <a:prstGeom prst="line">
            <a:avLst/>
          </a:prstGeom>
          <a:noFill/>
          <a:ln w="28575">
            <a:solidFill>
              <a:srgbClr val="008000"/>
            </a:solidFill>
            <a:round/>
          </a:ln>
          <a:effectLst/>
        </p:spPr>
        <p:txBody>
          <a:bodyPr/>
          <a:lstStyle/>
          <a:p>
            <a:endParaRPr lang="zh-CN" altLang="en-US"/>
          </a:p>
        </p:txBody>
      </p:sp>
      <p:sp>
        <p:nvSpPr>
          <p:cNvPr id="190506" name="Line 42"/>
          <p:cNvSpPr>
            <a:spLocks noChangeShapeType="1"/>
          </p:cNvSpPr>
          <p:nvPr/>
        </p:nvSpPr>
        <p:spPr bwMode="auto">
          <a:xfrm flipH="1">
            <a:off x="3276600" y="4419600"/>
            <a:ext cx="457200" cy="609600"/>
          </a:xfrm>
          <a:prstGeom prst="line">
            <a:avLst/>
          </a:prstGeom>
          <a:noFill/>
          <a:ln w="28575">
            <a:solidFill>
              <a:srgbClr val="008000"/>
            </a:solidFill>
            <a:round/>
          </a:ln>
          <a:effectLst/>
        </p:spPr>
        <p:txBody>
          <a:bodyPr/>
          <a:lstStyle/>
          <a:p>
            <a:endParaRPr lang="zh-CN" altLang="en-US"/>
          </a:p>
        </p:txBody>
      </p:sp>
      <p:sp>
        <p:nvSpPr>
          <p:cNvPr id="13" name="标题 1"/>
          <p:cNvSpPr txBox="1"/>
          <p:nvPr/>
        </p:nvSpPr>
        <p:spPr>
          <a:xfrm>
            <a:off x="500063" y="357188"/>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例</a:t>
            </a:r>
            <a:r>
              <a:rPr lang="en-US" altLang="zh-CN" sz="5000" dirty="0">
                <a:solidFill>
                  <a:schemeClr val="tx2"/>
                </a:solidFill>
                <a:latin typeface="+mj-lt"/>
                <a:ea typeface="+mj-ea"/>
                <a:cs typeface="+mj-cs"/>
              </a:rPr>
              <a:t>5</a:t>
            </a:r>
            <a:r>
              <a:rPr kumimoji="0" lang="en-US" altLang="zh-CN" sz="5000" b="0" i="0" u="none" strike="noStrike" kern="1200" cap="none" spc="0" normalizeH="0" baseline="0" noProof="0" dirty="0" smtClean="0">
                <a:ln>
                  <a:noFill/>
                </a:ln>
                <a:solidFill>
                  <a:schemeClr val="tx2"/>
                </a:solidFill>
                <a:effectLst/>
                <a:uLnTx/>
                <a:uFillTx/>
                <a:latin typeface="+mj-lt"/>
                <a:ea typeface="+mj-ea"/>
                <a:cs typeface="+mj-cs"/>
              </a:rPr>
              <a:t>:</a:t>
            </a: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田忌赛马</a:t>
            </a:r>
            <a:endParaRPr kumimoji="0" lang="zh-CN" alt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0516">
                                            <p:txEl>
                                              <p:pRg st="1" end="1"/>
                                            </p:txEl>
                                          </p:spTgt>
                                        </p:tgtEl>
                                        <p:attrNameLst>
                                          <p:attrName>style.visibility</p:attrName>
                                        </p:attrNameLst>
                                      </p:cBhvr>
                                      <p:to>
                                        <p:strVal val="visible"/>
                                      </p:to>
                                    </p:set>
                                    <p:animEffect transition="in" filter="blinds(horizontal)">
                                      <p:cBhvr>
                                        <p:cTn id="7" dur="500"/>
                                        <p:tgtEl>
                                          <p:spTgt spid="19051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0516">
                                            <p:txEl>
                                              <p:pRg st="3" end="3"/>
                                            </p:txEl>
                                          </p:spTgt>
                                        </p:tgtEl>
                                        <p:attrNameLst>
                                          <p:attrName>style.visibility</p:attrName>
                                        </p:attrNameLst>
                                      </p:cBhvr>
                                      <p:to>
                                        <p:strVal val="visible"/>
                                      </p:to>
                                    </p:set>
                                    <p:animEffect transition="in" filter="blinds(horizontal)">
                                      <p:cBhvr>
                                        <p:cTn id="10" dur="500"/>
                                        <p:tgtEl>
                                          <p:spTgt spid="190516">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0516">
                                            <p:txEl>
                                              <p:pRg st="5" end="5"/>
                                            </p:txEl>
                                          </p:spTgt>
                                        </p:tgtEl>
                                        <p:attrNameLst>
                                          <p:attrName>style.visibility</p:attrName>
                                        </p:attrNameLst>
                                      </p:cBhvr>
                                      <p:to>
                                        <p:strVal val="visible"/>
                                      </p:to>
                                    </p:set>
                                    <p:animEffect transition="in" filter="blinds(horizontal)">
                                      <p:cBhvr>
                                        <p:cTn id="13" dur="500"/>
                                        <p:tgtEl>
                                          <p:spTgt spid="190516">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90499"/>
                                        </p:tgtEl>
                                        <p:attrNameLst>
                                          <p:attrName>style.visibility</p:attrName>
                                        </p:attrNameLst>
                                      </p:cBhvr>
                                      <p:to>
                                        <p:strVal val="visible"/>
                                      </p:to>
                                    </p:set>
                                    <p:animEffect transition="in" filter="wipe(up)">
                                      <p:cBhvr>
                                        <p:cTn id="18" dur="500"/>
                                        <p:tgtEl>
                                          <p:spTgt spid="190499"/>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190500"/>
                                        </p:tgtEl>
                                        <p:attrNameLst>
                                          <p:attrName>style.visibility</p:attrName>
                                        </p:attrNameLst>
                                      </p:cBhvr>
                                      <p:to>
                                        <p:strVal val="visible"/>
                                      </p:to>
                                    </p:set>
                                    <p:animEffect transition="in" filter="wipe(up)">
                                      <p:cBhvr>
                                        <p:cTn id="22" dur="500"/>
                                        <p:tgtEl>
                                          <p:spTgt spid="190500"/>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190497"/>
                                        </p:tgtEl>
                                        <p:attrNameLst>
                                          <p:attrName>style.visibility</p:attrName>
                                        </p:attrNameLst>
                                      </p:cBhvr>
                                      <p:to>
                                        <p:strVal val="visible"/>
                                      </p:to>
                                    </p:set>
                                    <p:animEffect transition="in" filter="wipe(up)">
                                      <p:cBhvr>
                                        <p:cTn id="26" dur="500"/>
                                        <p:tgtEl>
                                          <p:spTgt spid="19049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90501"/>
                                        </p:tgtEl>
                                        <p:attrNameLst>
                                          <p:attrName>style.visibility</p:attrName>
                                        </p:attrNameLst>
                                      </p:cBhvr>
                                      <p:to>
                                        <p:strVal val="visible"/>
                                      </p:to>
                                    </p:set>
                                    <p:animEffect transition="in" filter="wipe(up)">
                                      <p:cBhvr>
                                        <p:cTn id="31" dur="500"/>
                                        <p:tgtEl>
                                          <p:spTgt spid="190501"/>
                                        </p:tgtEl>
                                      </p:cBhvr>
                                    </p:animEffect>
                                  </p:childTnLst>
                                </p:cTn>
                              </p:par>
                            </p:childTnLst>
                          </p:cTn>
                        </p:par>
                        <p:par>
                          <p:cTn id="32" fill="hold">
                            <p:stCondLst>
                              <p:cond delay="50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90502"/>
                                        </p:tgtEl>
                                        <p:attrNameLst>
                                          <p:attrName>style.visibility</p:attrName>
                                        </p:attrNameLst>
                                      </p:cBhvr>
                                      <p:to>
                                        <p:strVal val="visible"/>
                                      </p:to>
                                    </p:set>
                                    <p:anim calcmode="lin" valueType="num">
                                      <p:cBhvr>
                                        <p:cTn id="35" dur="500" fill="hold"/>
                                        <p:tgtEl>
                                          <p:spTgt spid="190502"/>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90502"/>
                                        </p:tgtEl>
                                        <p:attrNameLst>
                                          <p:attrName>ppt_y</p:attrName>
                                        </p:attrNameLst>
                                      </p:cBhvr>
                                      <p:tavLst>
                                        <p:tav tm="0">
                                          <p:val>
                                            <p:strVal val="#ppt_y"/>
                                          </p:val>
                                        </p:tav>
                                        <p:tav tm="100000">
                                          <p:val>
                                            <p:strVal val="#ppt_y"/>
                                          </p:val>
                                        </p:tav>
                                      </p:tavLst>
                                    </p:anim>
                                    <p:anim calcmode="lin" valueType="num">
                                      <p:cBhvr>
                                        <p:cTn id="37" dur="500" fill="hold"/>
                                        <p:tgtEl>
                                          <p:spTgt spid="190502"/>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90502"/>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9050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xit" presetSubtype="10" fill="hold" grpId="1" nodeType="clickEffect">
                                  <p:stCondLst>
                                    <p:cond delay="0"/>
                                  </p:stCondLst>
                                  <p:childTnLst>
                                    <p:animEffect transition="out" filter="blinds(horizontal)">
                                      <p:cBhvr>
                                        <p:cTn id="43" dur="500"/>
                                        <p:tgtEl>
                                          <p:spTgt spid="190499"/>
                                        </p:tgtEl>
                                      </p:cBhvr>
                                    </p:animEffect>
                                    <p:set>
                                      <p:cBhvr>
                                        <p:cTn id="44" dur="1" fill="hold">
                                          <p:stCondLst>
                                            <p:cond delay="499"/>
                                          </p:stCondLst>
                                        </p:cTn>
                                        <p:tgtEl>
                                          <p:spTgt spid="190499"/>
                                        </p:tgtEl>
                                        <p:attrNameLst>
                                          <p:attrName>style.visibility</p:attrName>
                                        </p:attrNameLst>
                                      </p:cBhvr>
                                      <p:to>
                                        <p:strVal val="hidden"/>
                                      </p:to>
                                    </p:set>
                                  </p:childTnLst>
                                </p:cTn>
                              </p:par>
                              <p:par>
                                <p:cTn id="45" presetID="3" presetClass="exit" presetSubtype="10" fill="hold" grpId="1" nodeType="withEffect">
                                  <p:stCondLst>
                                    <p:cond delay="0"/>
                                  </p:stCondLst>
                                  <p:childTnLst>
                                    <p:animEffect transition="out" filter="blinds(horizontal)">
                                      <p:cBhvr>
                                        <p:cTn id="46" dur="500"/>
                                        <p:tgtEl>
                                          <p:spTgt spid="190500"/>
                                        </p:tgtEl>
                                      </p:cBhvr>
                                    </p:animEffect>
                                    <p:set>
                                      <p:cBhvr>
                                        <p:cTn id="47" dur="1" fill="hold">
                                          <p:stCondLst>
                                            <p:cond delay="499"/>
                                          </p:stCondLst>
                                        </p:cTn>
                                        <p:tgtEl>
                                          <p:spTgt spid="190500"/>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90497"/>
                                        </p:tgtEl>
                                      </p:cBhvr>
                                    </p:animEffect>
                                    <p:set>
                                      <p:cBhvr>
                                        <p:cTn id="50" dur="1" fill="hold">
                                          <p:stCondLst>
                                            <p:cond delay="499"/>
                                          </p:stCondLst>
                                        </p:cTn>
                                        <p:tgtEl>
                                          <p:spTgt spid="190497"/>
                                        </p:tgtEl>
                                        <p:attrNameLst>
                                          <p:attrName>style.visibility</p:attrName>
                                        </p:attrNameLst>
                                      </p:cBhvr>
                                      <p:to>
                                        <p:strVal val="hidden"/>
                                      </p:to>
                                    </p:set>
                                  </p:childTnLst>
                                </p:cTn>
                              </p:par>
                            </p:childTnLst>
                          </p:cTn>
                        </p:par>
                        <p:par>
                          <p:cTn id="51" fill="hold">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190496"/>
                                        </p:tgtEl>
                                        <p:attrNameLst>
                                          <p:attrName>style.visibility</p:attrName>
                                        </p:attrNameLst>
                                      </p:cBhvr>
                                      <p:to>
                                        <p:strVal val="visible"/>
                                      </p:to>
                                    </p:set>
                                    <p:animEffect transition="in" filter="wipe(up)">
                                      <p:cBhvr>
                                        <p:cTn id="54" dur="500"/>
                                        <p:tgtEl>
                                          <p:spTgt spid="190496"/>
                                        </p:tgtEl>
                                      </p:cBhvr>
                                    </p:animEffect>
                                  </p:childTnLst>
                                </p:cTn>
                              </p:par>
                            </p:childTnLst>
                          </p:cTn>
                        </p:par>
                        <p:par>
                          <p:cTn id="55" fill="hold">
                            <p:stCondLst>
                              <p:cond delay="1000"/>
                            </p:stCondLst>
                            <p:childTnLst>
                              <p:par>
                                <p:cTn id="56" presetID="22" presetClass="entr" presetSubtype="1" fill="hold" grpId="0" nodeType="afterEffect">
                                  <p:stCondLst>
                                    <p:cond delay="0"/>
                                  </p:stCondLst>
                                  <p:childTnLst>
                                    <p:set>
                                      <p:cBhvr>
                                        <p:cTn id="57" dur="1" fill="hold">
                                          <p:stCondLst>
                                            <p:cond delay="0"/>
                                          </p:stCondLst>
                                        </p:cTn>
                                        <p:tgtEl>
                                          <p:spTgt spid="190505"/>
                                        </p:tgtEl>
                                        <p:attrNameLst>
                                          <p:attrName>style.visibility</p:attrName>
                                        </p:attrNameLst>
                                      </p:cBhvr>
                                      <p:to>
                                        <p:strVal val="visible"/>
                                      </p:to>
                                    </p:set>
                                    <p:animEffect transition="in" filter="wipe(up)">
                                      <p:cBhvr>
                                        <p:cTn id="58" dur="500"/>
                                        <p:tgtEl>
                                          <p:spTgt spid="190505"/>
                                        </p:tgtEl>
                                      </p:cBhvr>
                                    </p:animEffect>
                                  </p:childTnLst>
                                </p:cTn>
                              </p:par>
                            </p:childTnLst>
                          </p:cTn>
                        </p:par>
                        <p:par>
                          <p:cTn id="59" fill="hold">
                            <p:stCondLst>
                              <p:cond delay="1500"/>
                            </p:stCondLst>
                            <p:childTnLst>
                              <p:par>
                                <p:cTn id="60" presetID="22" presetClass="entr" presetSubtype="1" fill="hold" grpId="0" nodeType="afterEffect">
                                  <p:stCondLst>
                                    <p:cond delay="0"/>
                                  </p:stCondLst>
                                  <p:childTnLst>
                                    <p:set>
                                      <p:cBhvr>
                                        <p:cTn id="61" dur="1" fill="hold">
                                          <p:stCondLst>
                                            <p:cond delay="0"/>
                                          </p:stCondLst>
                                        </p:cTn>
                                        <p:tgtEl>
                                          <p:spTgt spid="190506"/>
                                        </p:tgtEl>
                                        <p:attrNameLst>
                                          <p:attrName>style.visibility</p:attrName>
                                        </p:attrNameLst>
                                      </p:cBhvr>
                                      <p:to>
                                        <p:strVal val="visible"/>
                                      </p:to>
                                    </p:set>
                                    <p:animEffect transition="in" filter="wipe(up)">
                                      <p:cBhvr>
                                        <p:cTn id="62" dur="500"/>
                                        <p:tgtEl>
                                          <p:spTgt spid="190506"/>
                                        </p:tgtEl>
                                      </p:cBhvr>
                                    </p:animEffect>
                                  </p:childTnLst>
                                </p:cTn>
                              </p:par>
                            </p:childTnLst>
                          </p:cTn>
                        </p:par>
                      </p:childTnLst>
                    </p:cTn>
                  </p:par>
                  <p:par>
                    <p:cTn id="63" fill="hold">
                      <p:stCondLst>
                        <p:cond delay="indefinite"/>
                      </p:stCondLst>
                      <p:childTnLst>
                        <p:par>
                          <p:cTn id="64" fill="hold">
                            <p:stCondLst>
                              <p:cond delay="0"/>
                            </p:stCondLst>
                            <p:childTnLst>
                              <p:par>
                                <p:cTn id="65" presetID="41" presetClass="exit" presetSubtype="0" fill="hold" grpId="1" nodeType="clickEffect">
                                  <p:stCondLst>
                                    <p:cond delay="0"/>
                                  </p:stCondLst>
                                  <p:iterate type="lt">
                                    <p:tmPct val="10000"/>
                                  </p:iterate>
                                  <p:childTnLst>
                                    <p:anim calcmode="lin" valueType="num">
                                      <p:cBhvr>
                                        <p:cTn id="66" dur="500"/>
                                        <p:tgtEl>
                                          <p:spTgt spid="190502"/>
                                        </p:tgtEl>
                                        <p:attrNameLst>
                                          <p:attrName>ppt_x</p:attrName>
                                        </p:attrNameLst>
                                      </p:cBhvr>
                                      <p:tavLst>
                                        <p:tav tm="0">
                                          <p:val>
                                            <p:strVal val="ppt_x"/>
                                          </p:val>
                                        </p:tav>
                                        <p:tav tm="50000">
                                          <p:val>
                                            <p:strVal val="ppt_x+.1"/>
                                          </p:val>
                                        </p:tav>
                                        <p:tav tm="100000">
                                          <p:val>
                                            <p:strVal val="ppt_x"/>
                                          </p:val>
                                        </p:tav>
                                      </p:tavLst>
                                    </p:anim>
                                    <p:anim calcmode="lin" valueType="num">
                                      <p:cBhvr>
                                        <p:cTn id="67" dur="500"/>
                                        <p:tgtEl>
                                          <p:spTgt spid="190502"/>
                                        </p:tgtEl>
                                        <p:attrNameLst>
                                          <p:attrName>ppt_y</p:attrName>
                                        </p:attrNameLst>
                                      </p:cBhvr>
                                      <p:tavLst>
                                        <p:tav tm="0">
                                          <p:val>
                                            <p:strVal val="ppt_y"/>
                                          </p:val>
                                        </p:tav>
                                        <p:tav tm="100000">
                                          <p:val>
                                            <p:strVal val="ppt_y"/>
                                          </p:val>
                                        </p:tav>
                                      </p:tavLst>
                                    </p:anim>
                                    <p:anim calcmode="lin" valueType="num">
                                      <p:cBhvr>
                                        <p:cTn id="68" dur="500"/>
                                        <p:tgtEl>
                                          <p:spTgt spid="190502"/>
                                        </p:tgtEl>
                                        <p:attrNameLst>
                                          <p:attrName>ppt_h</p:attrName>
                                        </p:attrNameLst>
                                      </p:cBhvr>
                                      <p:tavLst>
                                        <p:tav tm="0">
                                          <p:val>
                                            <p:strVal val="ppt_h"/>
                                          </p:val>
                                        </p:tav>
                                        <p:tav tm="50000">
                                          <p:val>
                                            <p:strVal val="ppt_h+.01"/>
                                          </p:val>
                                        </p:tav>
                                        <p:tav tm="100000">
                                          <p:val>
                                            <p:strVal val="ppt_h/10"/>
                                          </p:val>
                                        </p:tav>
                                      </p:tavLst>
                                    </p:anim>
                                    <p:anim calcmode="lin" valueType="num">
                                      <p:cBhvr>
                                        <p:cTn id="69" dur="500"/>
                                        <p:tgtEl>
                                          <p:spTgt spid="190502"/>
                                        </p:tgtEl>
                                        <p:attrNameLst>
                                          <p:attrName>ppt_w</p:attrName>
                                        </p:attrNameLst>
                                      </p:cBhvr>
                                      <p:tavLst>
                                        <p:tav tm="0">
                                          <p:val>
                                            <p:strVal val="ppt_w"/>
                                          </p:val>
                                        </p:tav>
                                        <p:tav tm="50000">
                                          <p:val>
                                            <p:strVal val="ppt_w+.01"/>
                                          </p:val>
                                        </p:tav>
                                        <p:tav tm="100000">
                                          <p:val>
                                            <p:strVal val="ppt_w/10"/>
                                          </p:val>
                                        </p:tav>
                                      </p:tavLst>
                                    </p:anim>
                                    <p:animEffect transition="out" filter="fade">
                                      <p:cBhvr>
                                        <p:cTn id="70" dur="500" tmFilter="0,0; .5, 0; 1, 1"/>
                                        <p:tgtEl>
                                          <p:spTgt spid="190502"/>
                                        </p:tgtEl>
                                      </p:cBhvr>
                                    </p:animEffect>
                                    <p:set>
                                      <p:cBhvr>
                                        <p:cTn id="71" dur="1" fill="hold">
                                          <p:stCondLst>
                                            <p:cond delay="499"/>
                                          </p:stCondLst>
                                        </p:cTn>
                                        <p:tgtEl>
                                          <p:spTgt spid="190502"/>
                                        </p:tgtEl>
                                        <p:attrNameLst>
                                          <p:attrName>style.visibility</p:attrName>
                                        </p:attrNameLst>
                                      </p:cBhvr>
                                      <p:to>
                                        <p:strVal val="hidden"/>
                                      </p:to>
                                    </p:set>
                                  </p:childTnLst>
                                </p:cTn>
                              </p:par>
                              <p:par>
                                <p:cTn id="72" presetID="41" presetClass="entr" presetSubtype="0" fill="hold" grpId="0" nodeType="withEffect">
                                  <p:stCondLst>
                                    <p:cond delay="0"/>
                                  </p:stCondLst>
                                  <p:iterate type="lt">
                                    <p:tmPct val="10000"/>
                                  </p:iterate>
                                  <p:childTnLst>
                                    <p:set>
                                      <p:cBhvr>
                                        <p:cTn id="73" dur="1" fill="hold">
                                          <p:stCondLst>
                                            <p:cond delay="0"/>
                                          </p:stCondLst>
                                        </p:cTn>
                                        <p:tgtEl>
                                          <p:spTgt spid="190504"/>
                                        </p:tgtEl>
                                        <p:attrNameLst>
                                          <p:attrName>style.visibility</p:attrName>
                                        </p:attrNameLst>
                                      </p:cBhvr>
                                      <p:to>
                                        <p:strVal val="visible"/>
                                      </p:to>
                                    </p:set>
                                    <p:anim calcmode="lin" valueType="num">
                                      <p:cBhvr>
                                        <p:cTn id="74" dur="500" fill="hold"/>
                                        <p:tgtEl>
                                          <p:spTgt spid="190504"/>
                                        </p:tgtEl>
                                        <p:attrNameLst>
                                          <p:attrName>ppt_x</p:attrName>
                                        </p:attrNameLst>
                                      </p:cBhvr>
                                      <p:tavLst>
                                        <p:tav tm="0">
                                          <p:val>
                                            <p:strVal val="#ppt_x"/>
                                          </p:val>
                                        </p:tav>
                                        <p:tav tm="50000">
                                          <p:val>
                                            <p:strVal val="#ppt_x+.1"/>
                                          </p:val>
                                        </p:tav>
                                        <p:tav tm="100000">
                                          <p:val>
                                            <p:strVal val="#ppt_x"/>
                                          </p:val>
                                        </p:tav>
                                      </p:tavLst>
                                    </p:anim>
                                    <p:anim calcmode="lin" valueType="num">
                                      <p:cBhvr>
                                        <p:cTn id="75" dur="500" fill="hold"/>
                                        <p:tgtEl>
                                          <p:spTgt spid="190504"/>
                                        </p:tgtEl>
                                        <p:attrNameLst>
                                          <p:attrName>ppt_y</p:attrName>
                                        </p:attrNameLst>
                                      </p:cBhvr>
                                      <p:tavLst>
                                        <p:tav tm="0">
                                          <p:val>
                                            <p:strVal val="#ppt_y"/>
                                          </p:val>
                                        </p:tav>
                                        <p:tav tm="100000">
                                          <p:val>
                                            <p:strVal val="#ppt_y"/>
                                          </p:val>
                                        </p:tav>
                                      </p:tavLst>
                                    </p:anim>
                                    <p:anim calcmode="lin" valueType="num">
                                      <p:cBhvr>
                                        <p:cTn id="76" dur="500" fill="hold"/>
                                        <p:tgtEl>
                                          <p:spTgt spid="190504"/>
                                        </p:tgtEl>
                                        <p:attrNameLst>
                                          <p:attrName>ppt_h</p:attrName>
                                        </p:attrNameLst>
                                      </p:cBhvr>
                                      <p:tavLst>
                                        <p:tav tm="0">
                                          <p:val>
                                            <p:strVal val="#ppt_h/10"/>
                                          </p:val>
                                        </p:tav>
                                        <p:tav tm="50000">
                                          <p:val>
                                            <p:strVal val="#ppt_h+.01"/>
                                          </p:val>
                                        </p:tav>
                                        <p:tav tm="100000">
                                          <p:val>
                                            <p:strVal val="#ppt_h"/>
                                          </p:val>
                                        </p:tav>
                                      </p:tavLst>
                                    </p:anim>
                                    <p:anim calcmode="lin" valueType="num">
                                      <p:cBhvr>
                                        <p:cTn id="77" dur="500" fill="hold"/>
                                        <p:tgtEl>
                                          <p:spTgt spid="190504"/>
                                        </p:tgtEl>
                                        <p:attrNameLst>
                                          <p:attrName>ppt_w</p:attrName>
                                        </p:attrNameLst>
                                      </p:cBhvr>
                                      <p:tavLst>
                                        <p:tav tm="0">
                                          <p:val>
                                            <p:strVal val="#ppt_w/10"/>
                                          </p:val>
                                        </p:tav>
                                        <p:tav tm="50000">
                                          <p:val>
                                            <p:strVal val="#ppt_w+.01"/>
                                          </p:val>
                                        </p:tav>
                                        <p:tav tm="100000">
                                          <p:val>
                                            <p:strVal val="#ppt_w"/>
                                          </p:val>
                                        </p:tav>
                                      </p:tavLst>
                                    </p:anim>
                                    <p:animEffect transition="in" filter="fade">
                                      <p:cBhvr>
                                        <p:cTn id="78" dur="500" tmFilter="0,0; .5, 1; 1, 1"/>
                                        <p:tgtEl>
                                          <p:spTgt spid="190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502" grpId="0"/>
      <p:bldP spid="190502" grpId="1"/>
      <p:bldP spid="190504" grpId="0"/>
      <p:bldP spid="190496" grpId="0" animBg="1"/>
      <p:bldP spid="190497" grpId="0" animBg="1"/>
      <p:bldP spid="190497" grpId="1" animBg="1"/>
      <p:bldP spid="190499" grpId="0" animBg="1"/>
      <p:bldP spid="190499" grpId="1" animBg="1"/>
      <p:bldP spid="190500" grpId="0" animBg="1"/>
      <p:bldP spid="190500" grpId="1" animBg="1"/>
      <p:bldP spid="190501" grpId="0" animBg="1"/>
      <p:bldP spid="190505" grpId="0" animBg="1"/>
      <p:bldP spid="19050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rrowheads="1"/>
          </p:cNvSpPr>
          <p:nvPr>
            <p:ph type="body" idx="1"/>
          </p:nvPr>
        </p:nvSpPr>
        <p:spPr>
          <a:xfrm>
            <a:off x="500034" y="1714488"/>
            <a:ext cx="8229600" cy="4389120"/>
          </a:xfrm>
          <a:noFill/>
        </p:spPr>
        <p:txBody>
          <a:bodyPr/>
          <a:lstStyle/>
          <a:p>
            <a:r>
              <a:rPr lang="zh-CN" altLang="en-US" sz="2800" dirty="0">
                <a:solidFill>
                  <a:srgbClr val="FF0000"/>
                </a:solidFill>
                <a:latin typeface="+mj-ea"/>
                <a:ea typeface="+mj-ea"/>
              </a:rPr>
              <a:t>最强的马战平时，单一的贪心策略存在反例</a:t>
            </a:r>
            <a:endParaRPr lang="zh-CN" altLang="en-US" sz="2800" dirty="0">
              <a:solidFill>
                <a:srgbClr val="FF0000"/>
              </a:solidFill>
              <a:latin typeface="+mj-ea"/>
              <a:ea typeface="+mj-ea"/>
            </a:endParaRPr>
          </a:p>
          <a:p>
            <a:endParaRPr lang="zh-CN" altLang="en-US" b="1" i="1" dirty="0">
              <a:solidFill>
                <a:schemeClr val="tx2"/>
              </a:solidFill>
            </a:endParaRPr>
          </a:p>
          <a:p>
            <a:r>
              <a:rPr lang="zh-CN" altLang="en-US" sz="3200" dirty="0">
                <a:latin typeface="+mj-lt"/>
              </a:rPr>
              <a:t>光是输掉比赛</a:t>
            </a:r>
            <a:endParaRPr lang="zh-CN" altLang="en-US" sz="3200" dirty="0">
              <a:latin typeface="+mj-lt"/>
            </a:endParaRPr>
          </a:p>
          <a:p>
            <a:endParaRPr lang="zh-CN" altLang="en-US" sz="3200" dirty="0">
              <a:latin typeface="+mj-lt"/>
            </a:endParaRPr>
          </a:p>
          <a:p>
            <a:pPr lvl="1"/>
            <a:r>
              <a:rPr lang="zh-CN" altLang="en-US" sz="3200" dirty="0">
                <a:latin typeface="+mj-lt"/>
              </a:rPr>
              <a:t>田忌的马   </a:t>
            </a:r>
            <a:r>
              <a:rPr lang="en-US" altLang="zh-CN" sz="3200" dirty="0">
                <a:latin typeface="+mj-lt"/>
              </a:rPr>
              <a:t>2   3 </a:t>
            </a:r>
            <a:endParaRPr lang="en-US" altLang="zh-CN" sz="3200" dirty="0">
              <a:latin typeface="+mj-lt"/>
            </a:endParaRPr>
          </a:p>
          <a:p>
            <a:pPr lvl="1"/>
            <a:endParaRPr lang="en-US" altLang="zh-CN" sz="3200" dirty="0">
              <a:latin typeface="+mj-lt"/>
            </a:endParaRPr>
          </a:p>
          <a:p>
            <a:pPr lvl="1"/>
            <a:r>
              <a:rPr lang="zh-CN" altLang="en-US" sz="3200" dirty="0">
                <a:latin typeface="+mj-lt"/>
              </a:rPr>
              <a:t>齐王的马   </a:t>
            </a:r>
            <a:r>
              <a:rPr lang="en-US" altLang="zh-CN" sz="3200" dirty="0">
                <a:latin typeface="+mj-lt"/>
              </a:rPr>
              <a:t>1   3</a:t>
            </a:r>
            <a:endParaRPr lang="en-US" altLang="zh-CN" sz="3200" dirty="0">
              <a:latin typeface="+mj-lt"/>
            </a:endParaRPr>
          </a:p>
        </p:txBody>
      </p:sp>
      <p:sp>
        <p:nvSpPr>
          <p:cNvPr id="191493" name="Text Box 5"/>
          <p:cNvSpPr txBox="1">
            <a:spLocks noChangeArrowheads="1"/>
          </p:cNvSpPr>
          <p:nvPr/>
        </p:nvSpPr>
        <p:spPr bwMode="auto">
          <a:xfrm>
            <a:off x="4724400" y="4343400"/>
            <a:ext cx="2209800" cy="641350"/>
          </a:xfrm>
          <a:prstGeom prst="rect">
            <a:avLst/>
          </a:prstGeom>
          <a:noFill/>
          <a:ln w="9525">
            <a:noFill/>
            <a:miter lim="800000"/>
          </a:ln>
          <a:effectLst/>
        </p:spPr>
        <p:txBody>
          <a:bodyPr>
            <a:spAutoFit/>
          </a:bodyPr>
          <a:lstStyle/>
          <a:p>
            <a:pPr>
              <a:spcBef>
                <a:spcPct val="50000"/>
              </a:spcBef>
            </a:pPr>
            <a:r>
              <a:rPr lang="zh-CN" altLang="en-US" sz="3600">
                <a:solidFill>
                  <a:schemeClr val="tx2"/>
                </a:solidFill>
                <a:latin typeface="华文行楷" panose="02010800040101010101" pitchFamily="2" charset="-122"/>
                <a:ea typeface="华文行楷" panose="02010800040101010101" pitchFamily="2" charset="-122"/>
              </a:rPr>
              <a:t>收益为</a:t>
            </a:r>
            <a:r>
              <a:rPr lang="en-US" altLang="zh-CN" sz="3600">
                <a:solidFill>
                  <a:schemeClr val="tx2"/>
                </a:solidFill>
                <a:latin typeface="华文行楷" panose="02010800040101010101" pitchFamily="2" charset="-122"/>
                <a:ea typeface="华文行楷" panose="02010800040101010101" pitchFamily="2" charset="-122"/>
              </a:rPr>
              <a:t>200</a:t>
            </a:r>
            <a:endParaRPr lang="en-US" altLang="zh-CN" sz="3600">
              <a:solidFill>
                <a:schemeClr val="tx2"/>
              </a:solidFill>
              <a:latin typeface="华文行楷" panose="02010800040101010101" pitchFamily="2" charset="-122"/>
              <a:ea typeface="华文行楷" panose="02010800040101010101" pitchFamily="2" charset="-122"/>
            </a:endParaRPr>
          </a:p>
        </p:txBody>
      </p:sp>
      <p:sp>
        <p:nvSpPr>
          <p:cNvPr id="191492" name="Text Box 4"/>
          <p:cNvSpPr txBox="1">
            <a:spLocks noChangeArrowheads="1"/>
          </p:cNvSpPr>
          <p:nvPr/>
        </p:nvSpPr>
        <p:spPr bwMode="auto">
          <a:xfrm>
            <a:off x="4724400" y="4343400"/>
            <a:ext cx="2133600" cy="641350"/>
          </a:xfrm>
          <a:prstGeom prst="rect">
            <a:avLst/>
          </a:prstGeom>
          <a:noFill/>
          <a:ln w="9525">
            <a:noFill/>
            <a:miter lim="800000"/>
          </a:ln>
          <a:effectLst/>
        </p:spPr>
        <p:txBody>
          <a:bodyPr>
            <a:spAutoFit/>
          </a:bodyPr>
          <a:lstStyle/>
          <a:p>
            <a:pPr>
              <a:spcBef>
                <a:spcPct val="50000"/>
              </a:spcBef>
            </a:pPr>
            <a:r>
              <a:rPr lang="zh-CN" altLang="en-US" sz="3600">
                <a:solidFill>
                  <a:schemeClr val="tx2"/>
                </a:solidFill>
                <a:latin typeface="华文行楷" panose="02010800040101010101" pitchFamily="2" charset="-122"/>
                <a:ea typeface="华文行楷" panose="02010800040101010101" pitchFamily="2" charset="-122"/>
              </a:rPr>
              <a:t>收益为</a:t>
            </a:r>
            <a:r>
              <a:rPr lang="en-US" altLang="zh-CN" sz="3600">
                <a:solidFill>
                  <a:schemeClr val="tx2"/>
                </a:solidFill>
                <a:latin typeface="华文行楷" panose="02010800040101010101" pitchFamily="2" charset="-122"/>
                <a:ea typeface="华文行楷" panose="02010800040101010101" pitchFamily="2" charset="-122"/>
              </a:rPr>
              <a:t>0</a:t>
            </a:r>
            <a:endParaRPr lang="en-US" altLang="zh-CN" sz="3600">
              <a:solidFill>
                <a:schemeClr val="tx2"/>
              </a:solidFill>
              <a:latin typeface="华文行楷" panose="02010800040101010101" pitchFamily="2" charset="-122"/>
              <a:ea typeface="华文行楷" panose="02010800040101010101" pitchFamily="2" charset="-122"/>
            </a:endParaRPr>
          </a:p>
        </p:txBody>
      </p:sp>
      <p:sp>
        <p:nvSpPr>
          <p:cNvPr id="191494" name="Line 6"/>
          <p:cNvSpPr>
            <a:spLocks noChangeShapeType="1"/>
          </p:cNvSpPr>
          <p:nvPr/>
        </p:nvSpPr>
        <p:spPr bwMode="auto">
          <a:xfrm>
            <a:off x="3276600" y="4419600"/>
            <a:ext cx="457200" cy="609600"/>
          </a:xfrm>
          <a:prstGeom prst="line">
            <a:avLst/>
          </a:prstGeom>
          <a:noFill/>
          <a:ln w="28575">
            <a:solidFill>
              <a:schemeClr val="tx2"/>
            </a:solidFill>
            <a:round/>
          </a:ln>
          <a:effectLst/>
        </p:spPr>
        <p:txBody>
          <a:bodyPr/>
          <a:lstStyle/>
          <a:p>
            <a:endParaRPr lang="zh-CN" altLang="en-US"/>
          </a:p>
        </p:txBody>
      </p:sp>
      <p:sp>
        <p:nvSpPr>
          <p:cNvPr id="191495" name="Line 7"/>
          <p:cNvSpPr>
            <a:spLocks noChangeShapeType="1"/>
          </p:cNvSpPr>
          <p:nvPr/>
        </p:nvSpPr>
        <p:spPr bwMode="auto">
          <a:xfrm>
            <a:off x="3276600" y="4419600"/>
            <a:ext cx="0" cy="609600"/>
          </a:xfrm>
          <a:prstGeom prst="line">
            <a:avLst/>
          </a:prstGeom>
          <a:noFill/>
          <a:ln w="28575">
            <a:solidFill>
              <a:srgbClr val="008000"/>
            </a:solidFill>
            <a:round/>
          </a:ln>
          <a:effectLst/>
        </p:spPr>
        <p:txBody>
          <a:bodyPr/>
          <a:lstStyle/>
          <a:p>
            <a:endParaRPr lang="zh-CN" altLang="en-US"/>
          </a:p>
        </p:txBody>
      </p:sp>
      <p:sp>
        <p:nvSpPr>
          <p:cNvPr id="191497" name="Line 9"/>
          <p:cNvSpPr>
            <a:spLocks noChangeShapeType="1"/>
          </p:cNvSpPr>
          <p:nvPr/>
        </p:nvSpPr>
        <p:spPr bwMode="auto">
          <a:xfrm>
            <a:off x="3733800" y="4419600"/>
            <a:ext cx="0" cy="609600"/>
          </a:xfrm>
          <a:prstGeom prst="line">
            <a:avLst/>
          </a:prstGeom>
          <a:noFill/>
          <a:ln w="28575">
            <a:solidFill>
              <a:schemeClr val="tx1"/>
            </a:solidFill>
            <a:round/>
          </a:ln>
          <a:effectLst/>
        </p:spPr>
        <p:txBody>
          <a:bodyPr/>
          <a:lstStyle/>
          <a:p>
            <a:endParaRPr lang="zh-CN" altLang="en-US"/>
          </a:p>
        </p:txBody>
      </p:sp>
      <p:sp>
        <p:nvSpPr>
          <p:cNvPr id="191498" name="AutoShape 10"/>
          <p:cNvSpPr/>
          <p:nvPr/>
        </p:nvSpPr>
        <p:spPr bwMode="auto">
          <a:xfrm>
            <a:off x="4267200" y="4114800"/>
            <a:ext cx="228600" cy="1143000"/>
          </a:xfrm>
          <a:prstGeom prst="rightBrace">
            <a:avLst>
              <a:gd name="adj1" fmla="val 41667"/>
              <a:gd name="adj2" fmla="val 50000"/>
            </a:avLst>
          </a:prstGeom>
          <a:noFill/>
          <a:ln w="9525">
            <a:solidFill>
              <a:schemeClr val="tx1"/>
            </a:solidFill>
            <a:round/>
          </a:ln>
          <a:effectLst/>
        </p:spPr>
        <p:txBody>
          <a:bodyPr wrap="none" anchor="ctr"/>
          <a:lstStyle/>
          <a:p>
            <a:endParaRPr lang="zh-CN" altLang="en-US"/>
          </a:p>
        </p:txBody>
      </p:sp>
      <p:sp>
        <p:nvSpPr>
          <p:cNvPr id="191500" name="Line 12"/>
          <p:cNvSpPr>
            <a:spLocks noChangeShapeType="1"/>
          </p:cNvSpPr>
          <p:nvPr/>
        </p:nvSpPr>
        <p:spPr bwMode="auto">
          <a:xfrm flipH="1">
            <a:off x="3276600" y="4419600"/>
            <a:ext cx="457200" cy="609600"/>
          </a:xfrm>
          <a:prstGeom prst="line">
            <a:avLst/>
          </a:prstGeom>
          <a:noFill/>
          <a:ln w="28575">
            <a:solidFill>
              <a:srgbClr val="008000"/>
            </a:solidFill>
            <a:round/>
          </a:ln>
          <a:effectLst/>
        </p:spPr>
        <p:txBody>
          <a:bodyPr/>
          <a:lstStyle/>
          <a:p>
            <a:endParaRPr lang="zh-CN" altLang="en-US"/>
          </a:p>
        </p:txBody>
      </p:sp>
      <p:sp>
        <p:nvSpPr>
          <p:cNvPr id="12" name="标题 1"/>
          <p:cNvSpPr txBox="1">
            <a:spLocks noGrp="1"/>
          </p:cNvSpPr>
          <p:nvPr>
            <p:ph type="title"/>
          </p:nvPr>
        </p:nvSpPr>
        <p:spPr>
          <a:xfrm>
            <a:off x="428625" y="500063"/>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例</a:t>
            </a:r>
            <a:r>
              <a:rPr lang="en-US" altLang="zh-CN" dirty="0"/>
              <a:t>5</a:t>
            </a:r>
            <a:r>
              <a:rPr kumimoji="0" lang="en-US" altLang="zh-CN" sz="5000" b="0" i="0" u="none" strike="noStrike" kern="1200" cap="none" spc="0" normalizeH="0" baseline="0" noProof="0" dirty="0" smtClean="0">
                <a:ln>
                  <a:noFill/>
                </a:ln>
                <a:solidFill>
                  <a:schemeClr val="tx2"/>
                </a:solidFill>
                <a:effectLst/>
                <a:uLnTx/>
                <a:uFillTx/>
                <a:latin typeface="+mj-lt"/>
                <a:ea typeface="+mj-ea"/>
                <a:cs typeface="+mj-cs"/>
              </a:rPr>
              <a:t>:</a:t>
            </a: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田忌赛马</a:t>
            </a:r>
            <a:endParaRPr kumimoji="0" lang="zh-CN" alt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1494"/>
                                        </p:tgtEl>
                                        <p:attrNameLst>
                                          <p:attrName>style.visibility</p:attrName>
                                        </p:attrNameLst>
                                      </p:cBhvr>
                                      <p:to>
                                        <p:strVal val="visible"/>
                                      </p:to>
                                    </p:set>
                                    <p:animEffect transition="in" filter="wipe(up)">
                                      <p:cBhvr>
                                        <p:cTn id="7" dur="500"/>
                                        <p:tgtEl>
                                          <p:spTgt spid="19149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1500"/>
                                        </p:tgtEl>
                                        <p:attrNameLst>
                                          <p:attrName>style.visibility</p:attrName>
                                        </p:attrNameLst>
                                      </p:cBhvr>
                                      <p:to>
                                        <p:strVal val="visible"/>
                                      </p:to>
                                    </p:set>
                                    <p:animEffect transition="in" filter="wipe(up)">
                                      <p:cBhvr>
                                        <p:cTn id="11" dur="500"/>
                                        <p:tgtEl>
                                          <p:spTgt spid="19150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91498"/>
                                        </p:tgtEl>
                                        <p:attrNameLst>
                                          <p:attrName>style.visibility</p:attrName>
                                        </p:attrNameLst>
                                      </p:cBhvr>
                                      <p:to>
                                        <p:strVal val="visible"/>
                                      </p:to>
                                    </p:set>
                                    <p:animEffect transition="in" filter="wipe(up)">
                                      <p:cBhvr>
                                        <p:cTn id="16" dur="500"/>
                                        <p:tgtEl>
                                          <p:spTgt spid="191498"/>
                                        </p:tgtEl>
                                      </p:cBhvr>
                                    </p:animEffect>
                                  </p:childTnLst>
                                </p:cTn>
                              </p:par>
                            </p:childTnLst>
                          </p:cTn>
                        </p:par>
                        <p:par>
                          <p:cTn id="17" fill="hold">
                            <p:stCondLst>
                              <p:cond delay="5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191492"/>
                                        </p:tgtEl>
                                        <p:attrNameLst>
                                          <p:attrName>style.visibility</p:attrName>
                                        </p:attrNameLst>
                                      </p:cBhvr>
                                      <p:to>
                                        <p:strVal val="visible"/>
                                      </p:to>
                                    </p:set>
                                    <p:anim calcmode="lin" valueType="num">
                                      <p:cBhvr>
                                        <p:cTn id="20" dur="500" fill="hold"/>
                                        <p:tgtEl>
                                          <p:spTgt spid="191492"/>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191492"/>
                                        </p:tgtEl>
                                        <p:attrNameLst>
                                          <p:attrName>ppt_y</p:attrName>
                                        </p:attrNameLst>
                                      </p:cBhvr>
                                      <p:tavLst>
                                        <p:tav tm="0">
                                          <p:val>
                                            <p:strVal val="#ppt_y"/>
                                          </p:val>
                                        </p:tav>
                                        <p:tav tm="100000">
                                          <p:val>
                                            <p:strVal val="#ppt_y"/>
                                          </p:val>
                                        </p:tav>
                                      </p:tavLst>
                                    </p:anim>
                                    <p:anim calcmode="lin" valueType="num">
                                      <p:cBhvr>
                                        <p:cTn id="22" dur="500" fill="hold"/>
                                        <p:tgtEl>
                                          <p:spTgt spid="191492"/>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191492"/>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19149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grpId="1" nodeType="clickEffect">
                                  <p:stCondLst>
                                    <p:cond delay="0"/>
                                  </p:stCondLst>
                                  <p:childTnLst>
                                    <p:animEffect transition="out" filter="blinds(horizontal)">
                                      <p:cBhvr>
                                        <p:cTn id="28" dur="500"/>
                                        <p:tgtEl>
                                          <p:spTgt spid="191494"/>
                                        </p:tgtEl>
                                      </p:cBhvr>
                                    </p:animEffect>
                                    <p:set>
                                      <p:cBhvr>
                                        <p:cTn id="29" dur="1" fill="hold">
                                          <p:stCondLst>
                                            <p:cond delay="499"/>
                                          </p:stCondLst>
                                        </p:cTn>
                                        <p:tgtEl>
                                          <p:spTgt spid="191494"/>
                                        </p:tgtEl>
                                        <p:attrNameLst>
                                          <p:attrName>style.visibility</p:attrName>
                                        </p:attrNameLst>
                                      </p:cBhvr>
                                      <p:to>
                                        <p:strVal val="hidden"/>
                                      </p:to>
                                    </p:set>
                                  </p:childTnLst>
                                </p:cTn>
                              </p:par>
                              <p:par>
                                <p:cTn id="30" presetID="3" presetClass="exit" presetSubtype="10" fill="hold" grpId="1" nodeType="withEffect">
                                  <p:stCondLst>
                                    <p:cond delay="0"/>
                                  </p:stCondLst>
                                  <p:childTnLst>
                                    <p:animEffect transition="out" filter="blinds(horizontal)">
                                      <p:cBhvr>
                                        <p:cTn id="31" dur="500"/>
                                        <p:tgtEl>
                                          <p:spTgt spid="191500"/>
                                        </p:tgtEl>
                                      </p:cBhvr>
                                    </p:animEffect>
                                    <p:set>
                                      <p:cBhvr>
                                        <p:cTn id="32" dur="1" fill="hold">
                                          <p:stCondLst>
                                            <p:cond delay="499"/>
                                          </p:stCondLst>
                                        </p:cTn>
                                        <p:tgtEl>
                                          <p:spTgt spid="191500"/>
                                        </p:tgtEl>
                                        <p:attrNameLst>
                                          <p:attrName>style.visibility</p:attrName>
                                        </p:attrNameLst>
                                      </p:cBhvr>
                                      <p:to>
                                        <p:strVal val="hidden"/>
                                      </p:to>
                                    </p:se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91497"/>
                                        </p:tgtEl>
                                        <p:attrNameLst>
                                          <p:attrName>style.visibility</p:attrName>
                                        </p:attrNameLst>
                                      </p:cBhvr>
                                      <p:to>
                                        <p:strVal val="visible"/>
                                      </p:to>
                                    </p:set>
                                    <p:animEffect transition="in" filter="wipe(up)">
                                      <p:cBhvr>
                                        <p:cTn id="36" dur="500"/>
                                        <p:tgtEl>
                                          <p:spTgt spid="191497"/>
                                        </p:tgtEl>
                                      </p:cBhvr>
                                    </p:animEffec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191495"/>
                                        </p:tgtEl>
                                        <p:attrNameLst>
                                          <p:attrName>style.visibility</p:attrName>
                                        </p:attrNameLst>
                                      </p:cBhvr>
                                      <p:to>
                                        <p:strVal val="visible"/>
                                      </p:to>
                                    </p:set>
                                    <p:animEffect transition="in" filter="wipe(up)">
                                      <p:cBhvr>
                                        <p:cTn id="40" dur="500"/>
                                        <p:tgtEl>
                                          <p:spTgt spid="191495"/>
                                        </p:tgtEl>
                                      </p:cBhvr>
                                    </p:animEffect>
                                  </p:childTnLst>
                                </p:cTn>
                              </p:par>
                            </p:childTnLst>
                          </p:cTn>
                        </p:par>
                      </p:childTnLst>
                    </p:cTn>
                  </p:par>
                  <p:par>
                    <p:cTn id="41" fill="hold">
                      <p:stCondLst>
                        <p:cond delay="indefinite"/>
                      </p:stCondLst>
                      <p:childTnLst>
                        <p:par>
                          <p:cTn id="42" fill="hold">
                            <p:stCondLst>
                              <p:cond delay="0"/>
                            </p:stCondLst>
                            <p:childTnLst>
                              <p:par>
                                <p:cTn id="43" presetID="41" presetClass="exit" presetSubtype="0" fill="hold" grpId="1" nodeType="clickEffect">
                                  <p:stCondLst>
                                    <p:cond delay="0"/>
                                  </p:stCondLst>
                                  <p:iterate type="lt">
                                    <p:tmPct val="10000"/>
                                  </p:iterate>
                                  <p:childTnLst>
                                    <p:anim calcmode="lin" valueType="num">
                                      <p:cBhvr>
                                        <p:cTn id="44" dur="500"/>
                                        <p:tgtEl>
                                          <p:spTgt spid="191492"/>
                                        </p:tgtEl>
                                        <p:attrNameLst>
                                          <p:attrName>ppt_x</p:attrName>
                                        </p:attrNameLst>
                                      </p:cBhvr>
                                      <p:tavLst>
                                        <p:tav tm="0">
                                          <p:val>
                                            <p:strVal val="ppt_x"/>
                                          </p:val>
                                        </p:tav>
                                        <p:tav tm="50000">
                                          <p:val>
                                            <p:strVal val="ppt_x+.1"/>
                                          </p:val>
                                        </p:tav>
                                        <p:tav tm="100000">
                                          <p:val>
                                            <p:strVal val="ppt_x"/>
                                          </p:val>
                                        </p:tav>
                                      </p:tavLst>
                                    </p:anim>
                                    <p:anim calcmode="lin" valueType="num">
                                      <p:cBhvr>
                                        <p:cTn id="45" dur="500"/>
                                        <p:tgtEl>
                                          <p:spTgt spid="191492"/>
                                        </p:tgtEl>
                                        <p:attrNameLst>
                                          <p:attrName>ppt_y</p:attrName>
                                        </p:attrNameLst>
                                      </p:cBhvr>
                                      <p:tavLst>
                                        <p:tav tm="0">
                                          <p:val>
                                            <p:strVal val="ppt_y"/>
                                          </p:val>
                                        </p:tav>
                                        <p:tav tm="100000">
                                          <p:val>
                                            <p:strVal val="ppt_y"/>
                                          </p:val>
                                        </p:tav>
                                      </p:tavLst>
                                    </p:anim>
                                    <p:anim calcmode="lin" valueType="num">
                                      <p:cBhvr>
                                        <p:cTn id="46" dur="500"/>
                                        <p:tgtEl>
                                          <p:spTgt spid="191492"/>
                                        </p:tgtEl>
                                        <p:attrNameLst>
                                          <p:attrName>ppt_h</p:attrName>
                                        </p:attrNameLst>
                                      </p:cBhvr>
                                      <p:tavLst>
                                        <p:tav tm="0">
                                          <p:val>
                                            <p:strVal val="ppt_h"/>
                                          </p:val>
                                        </p:tav>
                                        <p:tav tm="50000">
                                          <p:val>
                                            <p:strVal val="ppt_h+.01"/>
                                          </p:val>
                                        </p:tav>
                                        <p:tav tm="100000">
                                          <p:val>
                                            <p:strVal val="ppt_h/10"/>
                                          </p:val>
                                        </p:tav>
                                      </p:tavLst>
                                    </p:anim>
                                    <p:anim calcmode="lin" valueType="num">
                                      <p:cBhvr>
                                        <p:cTn id="47" dur="500"/>
                                        <p:tgtEl>
                                          <p:spTgt spid="191492"/>
                                        </p:tgtEl>
                                        <p:attrNameLst>
                                          <p:attrName>ppt_w</p:attrName>
                                        </p:attrNameLst>
                                      </p:cBhvr>
                                      <p:tavLst>
                                        <p:tav tm="0">
                                          <p:val>
                                            <p:strVal val="ppt_w"/>
                                          </p:val>
                                        </p:tav>
                                        <p:tav tm="50000">
                                          <p:val>
                                            <p:strVal val="ppt_w+.01"/>
                                          </p:val>
                                        </p:tav>
                                        <p:tav tm="100000">
                                          <p:val>
                                            <p:strVal val="ppt_w/10"/>
                                          </p:val>
                                        </p:tav>
                                      </p:tavLst>
                                    </p:anim>
                                    <p:animEffect transition="out" filter="fade">
                                      <p:cBhvr>
                                        <p:cTn id="48" dur="500" tmFilter="0,0; .5, 0; 1, 1"/>
                                        <p:tgtEl>
                                          <p:spTgt spid="191492"/>
                                        </p:tgtEl>
                                      </p:cBhvr>
                                    </p:animEffect>
                                    <p:set>
                                      <p:cBhvr>
                                        <p:cTn id="49" dur="1" fill="hold">
                                          <p:stCondLst>
                                            <p:cond delay="499"/>
                                          </p:stCondLst>
                                        </p:cTn>
                                        <p:tgtEl>
                                          <p:spTgt spid="191492"/>
                                        </p:tgtEl>
                                        <p:attrNameLst>
                                          <p:attrName>style.visibility</p:attrName>
                                        </p:attrNameLst>
                                      </p:cBhvr>
                                      <p:to>
                                        <p:strVal val="hidden"/>
                                      </p:to>
                                    </p:set>
                                  </p:childTnLst>
                                </p:cTn>
                              </p:par>
                              <p:par>
                                <p:cTn id="50" presetID="41" presetClass="entr" presetSubtype="0" fill="hold" grpId="0" nodeType="withEffect">
                                  <p:stCondLst>
                                    <p:cond delay="0"/>
                                  </p:stCondLst>
                                  <p:iterate type="lt">
                                    <p:tmPct val="10000"/>
                                  </p:iterate>
                                  <p:childTnLst>
                                    <p:set>
                                      <p:cBhvr>
                                        <p:cTn id="51" dur="1" fill="hold">
                                          <p:stCondLst>
                                            <p:cond delay="0"/>
                                          </p:stCondLst>
                                        </p:cTn>
                                        <p:tgtEl>
                                          <p:spTgt spid="191493"/>
                                        </p:tgtEl>
                                        <p:attrNameLst>
                                          <p:attrName>style.visibility</p:attrName>
                                        </p:attrNameLst>
                                      </p:cBhvr>
                                      <p:to>
                                        <p:strVal val="visible"/>
                                      </p:to>
                                    </p:set>
                                    <p:anim calcmode="lin" valueType="num">
                                      <p:cBhvr>
                                        <p:cTn id="52" dur="500" fill="hold"/>
                                        <p:tgtEl>
                                          <p:spTgt spid="191493"/>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191493"/>
                                        </p:tgtEl>
                                        <p:attrNameLst>
                                          <p:attrName>ppt_y</p:attrName>
                                        </p:attrNameLst>
                                      </p:cBhvr>
                                      <p:tavLst>
                                        <p:tav tm="0">
                                          <p:val>
                                            <p:strVal val="#ppt_y"/>
                                          </p:val>
                                        </p:tav>
                                        <p:tav tm="100000">
                                          <p:val>
                                            <p:strVal val="#ppt_y"/>
                                          </p:val>
                                        </p:tav>
                                      </p:tavLst>
                                    </p:anim>
                                    <p:anim calcmode="lin" valueType="num">
                                      <p:cBhvr>
                                        <p:cTn id="54" dur="500" fill="hold"/>
                                        <p:tgtEl>
                                          <p:spTgt spid="191493"/>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191493"/>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191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3" grpId="0"/>
      <p:bldP spid="191492" grpId="0"/>
      <p:bldP spid="191492" grpId="1"/>
      <p:bldP spid="191494" grpId="0" animBg="1"/>
      <p:bldP spid="191494" grpId="1" animBg="1"/>
      <p:bldP spid="191495" grpId="0" animBg="1"/>
      <p:bldP spid="191497" grpId="0" animBg="1"/>
      <p:bldP spid="191498" grpId="0" animBg="1"/>
      <p:bldP spid="191500" grpId="0" animBg="1"/>
      <p:bldP spid="191500"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总结</a:t>
            </a:r>
            <a:r>
              <a:rPr lang="zh-CN" altLang="en-US" dirty="0" smtClean="0">
                <a:latin typeface="+mj-lt"/>
              </a:rPr>
              <a:t>起来就是：田忌能赢要赢得最少，如果一定输就要输的最惨，如果</a:t>
            </a:r>
            <a:r>
              <a:rPr lang="zh-CN" altLang="en-US" dirty="0" smtClean="0"/>
              <a:t>能打平就出现打平和输两种情况。</a:t>
            </a:r>
            <a:endParaRPr lang="en-US" altLang="zh-CN" dirty="0" smtClean="0"/>
          </a:p>
          <a:p>
            <a:r>
              <a:rPr lang="zh-CN" altLang="en-US" dirty="0" smtClean="0"/>
              <a:t>所以：</a:t>
            </a:r>
            <a:endParaRPr lang="en-US" altLang="zh-CN" dirty="0" smtClean="0"/>
          </a:p>
          <a:p>
            <a:r>
              <a:rPr lang="zh-CN" altLang="en-US" sz="2800" dirty="0" smtClean="0">
                <a:solidFill>
                  <a:srgbClr val="FF33CC"/>
                </a:solidFill>
                <a:latin typeface="华文行楷" panose="02010800040101010101" pitchFamily="2" charset="-122"/>
                <a:ea typeface="华文行楷" panose="02010800040101010101" pitchFamily="2" charset="-122"/>
              </a:rPr>
              <a:t>田忌出马不是出最强的，就是出最弱的</a:t>
            </a:r>
            <a:endParaRPr lang="en-US" altLang="zh-CN" sz="2800" dirty="0" smtClean="0">
              <a:solidFill>
                <a:srgbClr val="FF33CC"/>
              </a:solidFill>
              <a:latin typeface="华文行楷" panose="02010800040101010101" pitchFamily="2" charset="-122"/>
              <a:ea typeface="华文行楷" panose="02010800040101010101" pitchFamily="2" charset="-122"/>
            </a:endParaRPr>
          </a:p>
          <a:p>
            <a:endParaRPr lang="en-US" altLang="zh-CN" sz="2800" dirty="0" smtClean="0">
              <a:solidFill>
                <a:srgbClr val="FF33CC"/>
              </a:solidFill>
              <a:latin typeface="华文行楷" panose="02010800040101010101" pitchFamily="2" charset="-122"/>
              <a:ea typeface="华文行楷" panose="02010800040101010101" pitchFamily="2" charset="-122"/>
            </a:endParaRPr>
          </a:p>
          <a:p>
            <a:r>
              <a:rPr lang="zh-CN" altLang="en-US" dirty="0" smtClean="0">
                <a:latin typeface="+mj-lt"/>
              </a:rPr>
              <a:t>先将田忌和齐王的马按从大到小顺序排序且默认齐王按从大到小出马（齐王出马的顺序不影响田忌的策略和得分）</a:t>
            </a:r>
            <a:endParaRPr lang="en-US" altLang="zh-CN" dirty="0" smtClean="0">
              <a:latin typeface="+mj-lt"/>
            </a:endParaRPr>
          </a:p>
        </p:txBody>
      </p:sp>
      <p:sp>
        <p:nvSpPr>
          <p:cNvPr id="4" name="标题 1"/>
          <p:cNvSpPr txBox="1">
            <a:spLocks noGrp="1"/>
          </p:cNvSpPr>
          <p:nvPr>
            <p:ph type="title"/>
          </p:nvPr>
        </p:nvSpPr>
        <p:spPr>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例</a:t>
            </a:r>
            <a:r>
              <a:rPr lang="en-US" altLang="zh-CN" dirty="0"/>
              <a:t>5</a:t>
            </a:r>
            <a:r>
              <a:rPr kumimoji="0" lang="en-US" altLang="zh-CN" sz="5000" b="0" i="0" u="none" strike="noStrike" kern="1200" cap="none" spc="0" normalizeH="0" baseline="0" noProof="0" dirty="0" smtClean="0">
                <a:ln>
                  <a:noFill/>
                </a:ln>
                <a:solidFill>
                  <a:schemeClr val="tx2"/>
                </a:solidFill>
                <a:effectLst/>
                <a:uLnTx/>
                <a:uFillTx/>
                <a:latin typeface="+mj-lt"/>
                <a:ea typeface="+mj-ea"/>
                <a:cs typeface="+mj-cs"/>
              </a:rPr>
              <a:t>:</a:t>
            </a: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田忌赛马</a:t>
            </a:r>
            <a:endParaRPr kumimoji="0" lang="zh-CN" alt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第一步：确定状态</a:t>
            </a:r>
            <a:endParaRPr lang="en-US" b="1" i="1" dirty="0" smtClean="0"/>
          </a:p>
          <a:p>
            <a:r>
              <a:rPr lang="en-US" altLang="en-US" b="1" dirty="0" smtClean="0">
                <a:latin typeface="+mj-lt"/>
              </a:rPr>
              <a:t>F</a:t>
            </a:r>
            <a:r>
              <a:rPr lang="en-US" altLang="zh-CN" b="1" dirty="0" smtClean="0">
                <a:latin typeface="+mj-lt"/>
              </a:rPr>
              <a:t>[</a:t>
            </a:r>
            <a:r>
              <a:rPr lang="en-US" altLang="en-US" b="1" dirty="0" err="1" smtClean="0">
                <a:latin typeface="+mj-lt"/>
              </a:rPr>
              <a:t>i</a:t>
            </a:r>
            <a:r>
              <a:rPr lang="en-US" altLang="zh-CN" b="1" dirty="0" smtClean="0">
                <a:latin typeface="+mj-lt"/>
              </a:rPr>
              <a:t>][</a:t>
            </a:r>
            <a:r>
              <a:rPr lang="en-US" altLang="en-US" b="1" dirty="0" smtClean="0">
                <a:latin typeface="+mj-lt"/>
              </a:rPr>
              <a:t>j</a:t>
            </a:r>
            <a:r>
              <a:rPr lang="en-US" altLang="zh-CN" b="1" dirty="0" smtClean="0">
                <a:latin typeface="+mj-lt"/>
              </a:rPr>
              <a:t>]</a:t>
            </a:r>
            <a:r>
              <a:rPr lang="zh-CN" altLang="en-US" b="1" dirty="0" smtClean="0">
                <a:latin typeface="+mj-lt"/>
              </a:rPr>
              <a:t>表示田忌区间</a:t>
            </a:r>
            <a:r>
              <a:rPr lang="en-US" altLang="zh-CN" b="1" dirty="0" smtClean="0">
                <a:latin typeface="+mj-lt"/>
              </a:rPr>
              <a:t>[</a:t>
            </a:r>
            <a:r>
              <a:rPr lang="en-US" altLang="en-US" b="1" dirty="0" err="1" smtClean="0">
                <a:latin typeface="+mj-lt"/>
              </a:rPr>
              <a:t>i</a:t>
            </a:r>
            <a:r>
              <a:rPr lang="zh-CN" altLang="en-US" b="1" dirty="0" smtClean="0">
                <a:latin typeface="+mj-lt"/>
              </a:rPr>
              <a:t>，</a:t>
            </a:r>
            <a:r>
              <a:rPr lang="en-US" altLang="en-US" b="1" dirty="0" smtClean="0">
                <a:latin typeface="+mj-lt"/>
              </a:rPr>
              <a:t>j]</a:t>
            </a:r>
            <a:r>
              <a:rPr lang="zh-CN" altLang="en-US" b="1" dirty="0" smtClean="0">
                <a:latin typeface="+mj-lt"/>
              </a:rPr>
              <a:t>的马比下去的最优得分</a:t>
            </a:r>
            <a:endParaRPr lang="en-US" altLang="zh-CN" b="1" dirty="0" smtClean="0">
              <a:latin typeface="+mj-lt"/>
            </a:endParaRPr>
          </a:p>
          <a:p>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第二步：确定状态转移方程</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274320" lvl="1" indent="-274320">
              <a:buClr>
                <a:schemeClr val="accent3"/>
              </a:buClr>
              <a:buSzPct val="95000"/>
            </a:pPr>
            <a:r>
              <a:rPr lang="en-US" altLang="en-US" sz="2600" b="1" dirty="0" smtClean="0">
                <a:latin typeface="+mj-lt"/>
              </a:rPr>
              <a:t>f[</a:t>
            </a:r>
            <a:r>
              <a:rPr lang="en-US" altLang="en-US" sz="2600" b="1" dirty="0" err="1" smtClean="0">
                <a:latin typeface="+mj-lt"/>
              </a:rPr>
              <a:t>i</a:t>
            </a:r>
            <a:r>
              <a:rPr lang="en-US" altLang="zh-CN" sz="2600" b="1" dirty="0" smtClean="0">
                <a:latin typeface="+mj-lt"/>
              </a:rPr>
              <a:t>][</a:t>
            </a:r>
            <a:r>
              <a:rPr lang="en-US" altLang="en-US" sz="2600" b="1" dirty="0" smtClean="0">
                <a:latin typeface="+mj-lt"/>
              </a:rPr>
              <a:t>j]:=max(f[i+1</a:t>
            </a:r>
            <a:r>
              <a:rPr lang="en-US" altLang="zh-CN" sz="2600" b="1" dirty="0" smtClean="0">
                <a:latin typeface="+mj-lt"/>
              </a:rPr>
              <a:t>][</a:t>
            </a:r>
            <a:r>
              <a:rPr lang="en-US" altLang="en-US" sz="2600" b="1" dirty="0" smtClean="0">
                <a:latin typeface="+mj-lt"/>
              </a:rPr>
              <a:t>j]+cost(</a:t>
            </a:r>
            <a:r>
              <a:rPr lang="en-US" altLang="en-US" sz="2600" b="1" dirty="0" err="1" smtClean="0">
                <a:latin typeface="+mj-lt"/>
              </a:rPr>
              <a:t>i,k</a:t>
            </a:r>
            <a:r>
              <a:rPr lang="en-US" altLang="en-US" sz="2600" b="1" dirty="0" smtClean="0">
                <a:latin typeface="+mj-lt"/>
              </a:rPr>
              <a:t>),f[</a:t>
            </a:r>
            <a:r>
              <a:rPr lang="en-US" altLang="en-US" sz="2600" b="1" dirty="0" err="1" smtClean="0">
                <a:latin typeface="+mj-lt"/>
              </a:rPr>
              <a:t>i</a:t>
            </a:r>
            <a:r>
              <a:rPr lang="en-US" altLang="zh-CN" sz="2600" b="1" dirty="0" smtClean="0">
                <a:latin typeface="+mj-lt"/>
              </a:rPr>
              <a:t>][</a:t>
            </a:r>
            <a:r>
              <a:rPr lang="en-US" altLang="en-US" sz="2600" b="1" dirty="0" smtClean="0">
                <a:latin typeface="+mj-lt"/>
              </a:rPr>
              <a:t>j-1]+cost(</a:t>
            </a:r>
            <a:r>
              <a:rPr lang="en-US" altLang="en-US" sz="2600" b="1" dirty="0" err="1" smtClean="0">
                <a:latin typeface="+mj-lt"/>
              </a:rPr>
              <a:t>j,k</a:t>
            </a:r>
            <a:r>
              <a:rPr lang="en-US" altLang="en-US" sz="2600" b="1" dirty="0" smtClean="0">
                <a:latin typeface="+mj-lt"/>
              </a:rPr>
              <a:t>));           </a:t>
            </a:r>
            <a:endParaRPr lang="en-US" altLang="en-US" sz="2600" b="1" dirty="0" smtClean="0">
              <a:latin typeface="+mj-lt"/>
            </a:endParaRPr>
          </a:p>
          <a:p>
            <a:pPr marL="274320" lvl="1" indent="-274320">
              <a:buClr>
                <a:schemeClr val="accent3"/>
              </a:buClr>
              <a:buSzPct val="95000"/>
            </a:pPr>
            <a:r>
              <a:rPr lang="en-US" altLang="en-US" sz="2600" b="1" dirty="0" smtClean="0">
                <a:latin typeface="+mj-lt"/>
              </a:rPr>
              <a:t>k</a:t>
            </a:r>
            <a:r>
              <a:rPr lang="zh-CN" altLang="en-US" sz="2600" b="1" dirty="0" smtClean="0">
                <a:latin typeface="+mj-lt"/>
              </a:rPr>
              <a:t>表示齐王当前出的马</a:t>
            </a:r>
            <a:r>
              <a:rPr lang="en-US" altLang="en-US" sz="2600" b="1" dirty="0" smtClean="0">
                <a:latin typeface="+mj-lt"/>
              </a:rPr>
              <a:t>,cost(</a:t>
            </a:r>
            <a:r>
              <a:rPr lang="en-US" altLang="en-US" sz="2600" b="1" dirty="0" err="1" smtClean="0">
                <a:latin typeface="+mj-lt"/>
              </a:rPr>
              <a:t>i,k</a:t>
            </a:r>
            <a:r>
              <a:rPr lang="en-US" altLang="en-US" sz="2600" b="1" dirty="0" smtClean="0">
                <a:latin typeface="+mj-lt"/>
              </a:rPr>
              <a:t>)</a:t>
            </a:r>
            <a:r>
              <a:rPr lang="zh-CN" altLang="en-US" sz="2600" b="1" dirty="0" smtClean="0">
                <a:latin typeface="+mj-lt"/>
              </a:rPr>
              <a:t>是田忌第</a:t>
            </a:r>
            <a:r>
              <a:rPr lang="en-US" altLang="en-US" sz="2600" b="1" dirty="0" err="1" smtClean="0">
                <a:latin typeface="+mj-lt"/>
              </a:rPr>
              <a:t>i</a:t>
            </a:r>
            <a:r>
              <a:rPr lang="zh-CN" altLang="en-US" sz="2600" b="1" dirty="0" smtClean="0">
                <a:latin typeface="+mj-lt"/>
              </a:rPr>
              <a:t>匹马与齐王第</a:t>
            </a:r>
            <a:r>
              <a:rPr lang="en-US" altLang="en-US" sz="2600" b="1" dirty="0" smtClean="0">
                <a:latin typeface="+mj-lt"/>
              </a:rPr>
              <a:t>k</a:t>
            </a:r>
            <a:r>
              <a:rPr lang="zh-CN" altLang="en-US" sz="2600" b="1" dirty="0" smtClean="0">
                <a:latin typeface="+mj-lt"/>
              </a:rPr>
              <a:t>匹马相比的结果。</a:t>
            </a:r>
            <a:endParaRPr lang="zh-CN" altLang="en-US" sz="2600" b="1" dirty="0" smtClean="0">
              <a:latin typeface="+mj-lt"/>
            </a:endParaRPr>
          </a:p>
          <a:p>
            <a:r>
              <a:rPr lang="zh-CN" altLang="en-US" dirty="0" smtClean="0"/>
              <a:t>（本题还有若干其他的状态转移方程，大家可以自己思考）</a:t>
            </a:r>
            <a:endParaRPr lang="zh-CN" altLang="en-US" dirty="0"/>
          </a:p>
        </p:txBody>
      </p:sp>
      <p:sp>
        <p:nvSpPr>
          <p:cNvPr id="4" name="标题 1"/>
          <p:cNvSpPr txBox="1">
            <a:spLocks noGrp="1"/>
          </p:cNvSpPr>
          <p:nvPr>
            <p:ph type="title"/>
          </p:nvPr>
        </p:nvSpPr>
        <p:spPr>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例</a:t>
            </a:r>
            <a:r>
              <a:rPr lang="en-US" altLang="zh-CN" dirty="0"/>
              <a:t>5</a:t>
            </a:r>
            <a:r>
              <a:rPr kumimoji="0" lang="en-US" altLang="zh-CN" sz="5000" b="0" i="0" u="none" strike="noStrike" kern="1200" cap="none" spc="0" normalizeH="0" baseline="0" noProof="0" dirty="0" smtClean="0">
                <a:ln>
                  <a:noFill/>
                </a:ln>
                <a:solidFill>
                  <a:schemeClr val="tx2"/>
                </a:solidFill>
                <a:effectLst/>
                <a:uLnTx/>
                <a:uFillTx/>
                <a:latin typeface="+mj-lt"/>
                <a:ea typeface="+mj-ea"/>
                <a:cs typeface="+mj-cs"/>
              </a:rPr>
              <a:t>:</a:t>
            </a: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田忌赛马</a:t>
            </a:r>
            <a:endParaRPr kumimoji="0" lang="zh-CN" alt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华文新魏" panose="02010800040101010101" pitchFamily="2" charset="-122"/>
                <a:ea typeface="华文新魏" panose="02010800040101010101" pitchFamily="2" charset="-122"/>
              </a:rPr>
              <a:t>然后要考虑边界，边界是什么？边界一定是</a:t>
            </a:r>
            <a:r>
              <a:rPr lang="en-US" dirty="0" err="1" smtClean="0">
                <a:latin typeface="华文新魏" panose="02010800040101010101" pitchFamily="2" charset="-122"/>
                <a:ea typeface="华文新魏" panose="02010800040101010101" pitchFamily="2" charset="-122"/>
              </a:rPr>
              <a:t>i</a:t>
            </a:r>
            <a:r>
              <a:rPr lang="en-US" dirty="0" smtClean="0">
                <a:latin typeface="华文新魏" panose="02010800040101010101" pitchFamily="2" charset="-122"/>
                <a:ea typeface="华文新魏" panose="02010800040101010101" pitchFamily="2" charset="-122"/>
              </a:rPr>
              <a:t>=j</a:t>
            </a:r>
            <a:r>
              <a:rPr lang="zh-CN" altLang="en-US" dirty="0" smtClean="0">
                <a:latin typeface="华文新魏" panose="02010800040101010101" pitchFamily="2" charset="-122"/>
                <a:ea typeface="华文新魏" panose="02010800040101010101" pitchFamily="2" charset="-122"/>
              </a:rPr>
              <a:t>时的值，</a:t>
            </a:r>
            <a:r>
              <a:rPr lang="en-US" dirty="0" smtClean="0">
                <a:latin typeface="华文新魏" panose="02010800040101010101" pitchFamily="2" charset="-122"/>
                <a:ea typeface="华文新魏" panose="02010800040101010101" pitchFamily="2" charset="-122"/>
              </a:rPr>
              <a:t>f[</a:t>
            </a:r>
            <a:r>
              <a:rPr lang="en-US" dirty="0" err="1" smtClean="0">
                <a:latin typeface="华文新魏" panose="02010800040101010101" pitchFamily="2" charset="-122"/>
                <a:ea typeface="华文新魏" panose="02010800040101010101" pitchFamily="2" charset="-122"/>
              </a:rPr>
              <a:t>i</a:t>
            </a:r>
            <a:r>
              <a:rPr lang="en-US" dirty="0" smtClean="0">
                <a:latin typeface="华文新魏" panose="02010800040101010101" pitchFamily="2" charset="-122"/>
                <a:ea typeface="华文新魏" panose="02010800040101010101" pitchFamily="2" charset="-122"/>
              </a:rPr>
              <a:t>][</a:t>
            </a:r>
            <a:r>
              <a:rPr lang="en-US" dirty="0" err="1" smtClean="0">
                <a:latin typeface="华文新魏" panose="02010800040101010101" pitchFamily="2" charset="-122"/>
                <a:ea typeface="华文新魏" panose="02010800040101010101" pitchFamily="2" charset="-122"/>
              </a:rPr>
              <a:t>i</a:t>
            </a:r>
            <a:r>
              <a:rPr lang="en-US"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又等于什么呢？</a:t>
            </a:r>
            <a:endParaRPr lang="en-US" altLang="zh-CN" dirty="0" smtClean="0">
              <a:latin typeface="华文新魏" panose="02010800040101010101" pitchFamily="2" charset="-122"/>
              <a:ea typeface="华文新魏" panose="02010800040101010101" pitchFamily="2" charset="-122"/>
            </a:endParaRPr>
          </a:p>
          <a:p>
            <a:r>
              <a:rPr lang="zh-CN" altLang="en-US" dirty="0" smtClean="0">
                <a:latin typeface="华文新魏" panose="02010800040101010101" pitchFamily="2" charset="-122"/>
                <a:ea typeface="华文新魏" panose="02010800040101010101" pitchFamily="2" charset="-122"/>
              </a:rPr>
              <a:t>由于齐王是从大到小派出马的，当区间为</a:t>
            </a:r>
            <a:r>
              <a:rPr lang="en-US" altLang="zh-CN" dirty="0" smtClean="0">
                <a:latin typeface="华文新魏" panose="02010800040101010101" pitchFamily="2" charset="-122"/>
                <a:ea typeface="华文新魏" panose="02010800040101010101" pitchFamily="2" charset="-122"/>
              </a:rPr>
              <a:t>【1</a:t>
            </a:r>
            <a:r>
              <a:rPr lang="zh-CN" altLang="en-US" dirty="0" smtClean="0">
                <a:latin typeface="华文新魏" panose="02010800040101010101" pitchFamily="2" charset="-122"/>
                <a:ea typeface="华文新魏" panose="02010800040101010101" pitchFamily="2" charset="-122"/>
              </a:rPr>
              <a:t>，</a:t>
            </a:r>
            <a:r>
              <a:rPr lang="en-US" altLang="zh-CN" dirty="0" smtClean="0">
                <a:latin typeface="华文新魏" panose="02010800040101010101" pitchFamily="2" charset="-122"/>
                <a:ea typeface="华文新魏" panose="02010800040101010101" pitchFamily="2" charset="-122"/>
              </a:rPr>
              <a:t>n】</a:t>
            </a:r>
            <a:r>
              <a:rPr lang="zh-CN" altLang="en-US" dirty="0" smtClean="0">
                <a:latin typeface="华文新魏" panose="02010800040101010101" pitchFamily="2" charset="-122"/>
                <a:ea typeface="华文新魏" panose="02010800040101010101" pitchFamily="2" charset="-122"/>
              </a:rPr>
              <a:t>的时候齐王出的马是第一匹，随着区间长度的减少，齐王的出的马变成了后面的，于是</a:t>
            </a:r>
            <a:r>
              <a:rPr lang="en-US" altLang="zh-CN" dirty="0" smtClean="0">
                <a:latin typeface="华文新魏" panose="02010800040101010101" pitchFamily="2" charset="-122"/>
                <a:ea typeface="华文新魏" panose="02010800040101010101" pitchFamily="2" charset="-122"/>
              </a:rPr>
              <a:t>——f[</a:t>
            </a:r>
            <a:r>
              <a:rPr lang="en-US" altLang="zh-CN" dirty="0" err="1" smtClean="0">
                <a:latin typeface="华文新魏" panose="02010800040101010101" pitchFamily="2" charset="-122"/>
                <a:ea typeface="华文新魏" panose="02010800040101010101" pitchFamily="2" charset="-122"/>
              </a:rPr>
              <a:t>i</a:t>
            </a:r>
            <a:r>
              <a:rPr lang="en-US" altLang="zh-CN" dirty="0" smtClean="0">
                <a:latin typeface="华文新魏" panose="02010800040101010101" pitchFamily="2" charset="-122"/>
                <a:ea typeface="华文新魏" panose="02010800040101010101" pitchFamily="2" charset="-122"/>
              </a:rPr>
              <a:t>][</a:t>
            </a:r>
            <a:r>
              <a:rPr lang="en-US" altLang="zh-CN" dirty="0" err="1" smtClean="0">
                <a:latin typeface="华文新魏" panose="02010800040101010101" pitchFamily="2" charset="-122"/>
                <a:ea typeface="华文新魏" panose="02010800040101010101" pitchFamily="2" charset="-122"/>
              </a:rPr>
              <a:t>i</a:t>
            </a:r>
            <a:r>
              <a:rPr lang="en-US" altLang="zh-CN" dirty="0" smtClean="0">
                <a:latin typeface="华文新魏" panose="02010800040101010101" pitchFamily="2" charset="-122"/>
                <a:ea typeface="华文新魏" panose="02010800040101010101" pitchFamily="2" charset="-122"/>
              </a:rPr>
              <a:t>] </a:t>
            </a:r>
            <a:r>
              <a:rPr lang="zh-CN" altLang="en-US" dirty="0" smtClean="0">
                <a:latin typeface="华文新魏" panose="02010800040101010101" pitchFamily="2" charset="-122"/>
                <a:ea typeface="华文新魏" panose="02010800040101010101" pitchFamily="2" charset="-122"/>
              </a:rPr>
              <a:t>是齐王出最弱那匹马的时候的与田忌第</a:t>
            </a:r>
            <a:r>
              <a:rPr lang="en-US" altLang="zh-CN" dirty="0" err="1" smtClean="0">
                <a:latin typeface="华文新魏" panose="02010800040101010101" pitchFamily="2" charset="-122"/>
                <a:ea typeface="华文新魏" panose="02010800040101010101" pitchFamily="2" charset="-122"/>
              </a:rPr>
              <a:t>i</a:t>
            </a:r>
            <a:r>
              <a:rPr lang="zh-CN" altLang="en-US" dirty="0" smtClean="0">
                <a:latin typeface="华文新魏" panose="02010800040101010101" pitchFamily="2" charset="-122"/>
                <a:ea typeface="华文新魏" panose="02010800040101010101" pitchFamily="2" charset="-122"/>
              </a:rPr>
              <a:t>匹马相比的收益。</a:t>
            </a:r>
            <a:endParaRPr lang="zh-CN" altLang="en-US" dirty="0">
              <a:latin typeface="华文新魏" panose="02010800040101010101" pitchFamily="2" charset="-122"/>
              <a:ea typeface="华文新魏" panose="02010800040101010101" pitchFamily="2" charset="-122"/>
            </a:endParaRPr>
          </a:p>
        </p:txBody>
      </p:sp>
      <p:sp>
        <p:nvSpPr>
          <p:cNvPr id="4" name="标题 1"/>
          <p:cNvSpPr txBox="1">
            <a:spLocks noGrp="1"/>
          </p:cNvSpPr>
          <p:nvPr>
            <p:ph type="title"/>
          </p:nvPr>
        </p:nvSpPr>
        <p:spPr>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例</a:t>
            </a:r>
            <a:r>
              <a:rPr lang="en-US" altLang="zh-CN" dirty="0"/>
              <a:t>5</a:t>
            </a:r>
            <a:r>
              <a:rPr kumimoji="0" lang="en-US" altLang="zh-CN" sz="5000" b="0" i="0" u="none" strike="noStrike" kern="1200" cap="none" spc="0" normalizeH="0" baseline="0" noProof="0" dirty="0" smtClean="0">
                <a:ln>
                  <a:noFill/>
                </a:ln>
                <a:solidFill>
                  <a:schemeClr val="tx2"/>
                </a:solidFill>
                <a:effectLst/>
                <a:uLnTx/>
                <a:uFillTx/>
                <a:latin typeface="+mj-lt"/>
                <a:ea typeface="+mj-ea"/>
                <a:cs typeface="+mj-cs"/>
              </a:rPr>
              <a:t>:</a:t>
            </a: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田忌赛马</a:t>
            </a:r>
            <a:endParaRPr kumimoji="0" lang="zh-CN" alt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noGrp="1"/>
          </p:cNvSpPr>
          <p:nvPr>
            <p:ph type="title"/>
          </p:nvPr>
        </p:nvSpPr>
        <p:spPr>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例</a:t>
            </a:r>
            <a:r>
              <a:rPr lang="en-US" altLang="zh-CN" dirty="0"/>
              <a:t>5</a:t>
            </a:r>
            <a:r>
              <a:rPr kumimoji="0" lang="en-US" altLang="zh-CN" sz="5000" b="0" i="0" u="none" strike="noStrike" kern="1200" cap="none" spc="0" normalizeH="0" baseline="0" noProof="0" dirty="0" smtClean="0">
                <a:ln>
                  <a:noFill/>
                </a:ln>
                <a:solidFill>
                  <a:schemeClr val="tx2"/>
                </a:solidFill>
                <a:effectLst/>
                <a:uLnTx/>
                <a:uFillTx/>
                <a:latin typeface="+mj-lt"/>
                <a:ea typeface="+mj-ea"/>
                <a:cs typeface="+mj-cs"/>
              </a:rPr>
              <a:t>:</a:t>
            </a: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田忌赛马</a:t>
            </a:r>
            <a:endParaRPr kumimoji="0" lang="zh-CN" altLang="en-US" sz="5000" b="0" i="0" u="none" strike="noStrike" kern="1200" cap="none" spc="0" normalizeH="0" baseline="0" noProof="0" dirty="0">
              <a:ln>
                <a:noFill/>
              </a:ln>
              <a:solidFill>
                <a:schemeClr val="tx2"/>
              </a:solidFill>
              <a:effectLst/>
              <a:uLnTx/>
              <a:uFillTx/>
              <a:latin typeface="+mj-lt"/>
              <a:ea typeface="+mj-ea"/>
              <a:cs typeface="+mj-cs"/>
            </a:endParaRPr>
          </a:p>
        </p:txBody>
      </p:sp>
      <p:pic>
        <p:nvPicPr>
          <p:cNvPr id="1027" name="Picture 3"/>
          <p:cNvPicPr>
            <a:picLocks noChangeAspect="1" noChangeArrowheads="1"/>
          </p:cNvPicPr>
          <p:nvPr/>
        </p:nvPicPr>
        <p:blipFill>
          <a:blip r:embed="rId1"/>
          <a:srcRect/>
          <a:stretch>
            <a:fillRect/>
          </a:stretch>
        </p:blipFill>
        <p:spPr bwMode="auto">
          <a:xfrm>
            <a:off x="4099931" y="1692268"/>
            <a:ext cx="5068315" cy="4880004"/>
          </a:xfrm>
          <a:prstGeom prst="rect">
            <a:avLst/>
          </a:prstGeom>
          <a:noFill/>
          <a:ln w="9525">
            <a:noFill/>
            <a:miter lim="800000"/>
            <a:headEnd/>
            <a:tailEnd/>
          </a:ln>
          <a:effectLst/>
        </p:spPr>
      </p:pic>
      <p:sp>
        <p:nvSpPr>
          <p:cNvPr id="3" name="内容占位符 2"/>
          <p:cNvSpPr>
            <a:spLocks noGrp="1"/>
          </p:cNvSpPr>
          <p:nvPr>
            <p:ph idx="1"/>
          </p:nvPr>
        </p:nvSpPr>
        <p:spPr>
          <a:xfrm>
            <a:off x="214282" y="1928802"/>
            <a:ext cx="4143404" cy="3012366"/>
          </a:xfrm>
        </p:spPr>
        <p:txBody>
          <a:bodyPr>
            <a:normAutofit fontScale="92500" lnSpcReduction="10000"/>
          </a:bodyPr>
          <a:lstStyle/>
          <a:p>
            <a:r>
              <a:rPr lang="zh-CN" altLang="en-US" dirty="0" smtClean="0">
                <a:latin typeface="+mj-lt"/>
              </a:rPr>
              <a:t>送大家一张表好了：</a:t>
            </a:r>
            <a:endParaRPr lang="en-US" altLang="zh-CN" dirty="0" smtClean="0">
              <a:latin typeface="+mj-lt"/>
            </a:endParaRPr>
          </a:p>
          <a:p>
            <a:r>
              <a:rPr lang="zh-CN" altLang="en-US" dirty="0" smtClean="0">
                <a:latin typeface="+mj-lt"/>
              </a:rPr>
              <a:t>数据如下</a:t>
            </a:r>
            <a:endParaRPr lang="zh-CN" altLang="en-US" dirty="0" smtClean="0">
              <a:latin typeface="+mj-lt"/>
            </a:endParaRPr>
          </a:p>
          <a:p>
            <a:r>
              <a:rPr lang="en-US" altLang="en-US" dirty="0" smtClean="0">
                <a:latin typeface="+mj-lt"/>
              </a:rPr>
              <a:t>   </a:t>
            </a:r>
            <a:r>
              <a:rPr lang="zh-CN" altLang="en-US" dirty="0" smtClean="0">
                <a:latin typeface="+mj-lt"/>
              </a:rPr>
              <a:t>排序后：</a:t>
            </a:r>
            <a:r>
              <a:rPr lang="en-US" altLang="en-US" dirty="0" smtClean="0">
                <a:latin typeface="+mj-lt"/>
              </a:rPr>
              <a:t> </a:t>
            </a:r>
            <a:endParaRPr lang="en-US" altLang="en-US" dirty="0" smtClean="0">
              <a:latin typeface="+mj-lt"/>
            </a:endParaRPr>
          </a:p>
          <a:p>
            <a:r>
              <a:rPr lang="en-US" altLang="en-US" dirty="0" smtClean="0">
                <a:latin typeface="+mj-lt"/>
              </a:rPr>
              <a:t> </a:t>
            </a:r>
            <a:r>
              <a:rPr lang="zh-CN" altLang="en-US" dirty="0" smtClean="0">
                <a:latin typeface="+mj-lt"/>
              </a:rPr>
              <a:t>田忌：</a:t>
            </a:r>
            <a:r>
              <a:rPr lang="en-US" altLang="en-US" dirty="0" smtClean="0">
                <a:latin typeface="+mj-lt"/>
              </a:rPr>
              <a:t>97 94 94 32 71 57 44</a:t>
            </a:r>
            <a:endParaRPr lang="zh-CN" altLang="en-US" dirty="0" smtClean="0">
              <a:latin typeface="+mj-lt"/>
            </a:endParaRPr>
          </a:p>
          <a:p>
            <a:r>
              <a:rPr lang="en-US" altLang="en-US" dirty="0" smtClean="0">
                <a:latin typeface="+mj-lt"/>
              </a:rPr>
              <a:t> </a:t>
            </a:r>
            <a:r>
              <a:rPr lang="zh-CN" altLang="en-US" dirty="0" smtClean="0">
                <a:latin typeface="+mj-lt"/>
              </a:rPr>
              <a:t>齐王：</a:t>
            </a:r>
            <a:r>
              <a:rPr lang="en-US" altLang="en-US" dirty="0" smtClean="0">
                <a:latin typeface="+mj-lt"/>
              </a:rPr>
              <a:t>94 94 94 82 71 64 60</a:t>
            </a:r>
            <a:endParaRPr lang="en-US" altLang="en-US" dirty="0" smtClean="0">
              <a:latin typeface="+mj-lt"/>
            </a:endParaRPr>
          </a:p>
          <a:p>
            <a:r>
              <a:rPr lang="en-US" b="1" i="1" dirty="0" smtClean="0"/>
              <a:t>  </a:t>
            </a:r>
            <a:r>
              <a:rPr lang="zh-CN" altLang="en-US" dirty="0" smtClean="0">
                <a:latin typeface="+mj-lt"/>
              </a:rPr>
              <a:t>（表格中数据表示赢的次数</a:t>
            </a:r>
            <a:r>
              <a:rPr lang="en-US" altLang="en-US" dirty="0" smtClean="0">
                <a:latin typeface="+mj-lt"/>
              </a:rPr>
              <a:t>-</a:t>
            </a:r>
            <a:r>
              <a:rPr lang="zh-CN" altLang="en-US" dirty="0" smtClean="0">
                <a:latin typeface="+mj-lt"/>
              </a:rPr>
              <a:t>输的次数）</a:t>
            </a:r>
            <a:endParaRPr lang="zh-CN" altLang="en-US" dirty="0" smtClean="0">
              <a:latin typeface="+mj-lt"/>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27"/>
                                        </p:tgtEl>
                                        <p:attrNameLst>
                                          <p:attrName>style.visibility</p:attrName>
                                        </p:attrNameLst>
                                      </p:cBhvr>
                                      <p:to>
                                        <p:strVal val="visible"/>
                                      </p:to>
                                    </p:set>
                                    <p:anim calcmode="lin" valueType="num">
                                      <p:cBhvr additive="base">
                                        <p:cTn id="43" dur="500" fill="hold"/>
                                        <p:tgtEl>
                                          <p:spTgt spid="1027"/>
                                        </p:tgtEl>
                                        <p:attrNameLst>
                                          <p:attrName>ppt_x</p:attrName>
                                        </p:attrNameLst>
                                      </p:cBhvr>
                                      <p:tavLst>
                                        <p:tav tm="0">
                                          <p:val>
                                            <p:strVal val="#ppt_x"/>
                                          </p:val>
                                        </p:tav>
                                        <p:tav tm="100000">
                                          <p:val>
                                            <p:strVal val="#ppt_x"/>
                                          </p:val>
                                        </p:tav>
                                      </p:tavLst>
                                    </p:anim>
                                    <p:anim calcmode="lin" valueType="num">
                                      <p:cBhvr additive="base">
                                        <p:cTn id="4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1857364"/>
            <a:ext cx="3757610" cy="1564958"/>
          </a:xfrm>
        </p:spPr>
        <p:txBody>
          <a:bodyPr>
            <a:normAutofit fontScale="92500"/>
          </a:bodyPr>
          <a:lstStyle/>
          <a:p>
            <a:r>
              <a:rPr lang="zh-CN" altLang="en-US" dirty="0" smtClean="0">
                <a:latin typeface="+mn-ea"/>
              </a:rPr>
              <a:t>样例输入</a:t>
            </a:r>
            <a:r>
              <a:rPr lang="en-US" altLang="zh-CN" dirty="0" smtClean="0">
                <a:latin typeface="+mn-ea"/>
              </a:rPr>
              <a:t>: </a:t>
            </a:r>
            <a:r>
              <a:rPr lang="en-US" altLang="en-US" dirty="0" smtClean="0">
                <a:latin typeface="+mn-ea"/>
              </a:rPr>
              <a:t>24 6</a:t>
            </a:r>
            <a:endParaRPr lang="en-US" altLang="en-US" dirty="0" smtClean="0">
              <a:latin typeface="+mn-ea"/>
            </a:endParaRPr>
          </a:p>
          <a:p>
            <a:pPr>
              <a:buNone/>
            </a:pPr>
            <a:r>
              <a:rPr lang="en-US" altLang="en-US" dirty="0" smtClean="0">
                <a:latin typeface="+mn-ea"/>
              </a:rPr>
              <a:t>			8 </a:t>
            </a:r>
            <a:r>
              <a:rPr lang="en-US" altLang="en-US" dirty="0" smtClean="0">
                <a:solidFill>
                  <a:srgbClr val="FF0000"/>
                </a:solidFill>
                <a:latin typeface="+mn-ea"/>
              </a:rPr>
              <a:t>3 12 </a:t>
            </a:r>
            <a:r>
              <a:rPr lang="en-US" altLang="en-US" dirty="0" smtClean="0">
                <a:latin typeface="+mn-ea"/>
              </a:rPr>
              <a:t>7 </a:t>
            </a:r>
            <a:r>
              <a:rPr lang="en-US" altLang="en-US" dirty="0" smtClean="0">
                <a:solidFill>
                  <a:srgbClr val="FF0000"/>
                </a:solidFill>
                <a:latin typeface="+mn-ea"/>
              </a:rPr>
              <a:t>9</a:t>
            </a:r>
            <a:r>
              <a:rPr lang="en-US" altLang="en-US" dirty="0" smtClean="0">
                <a:latin typeface="+mn-ea"/>
              </a:rPr>
              <a:t> 7</a:t>
            </a:r>
            <a:endParaRPr lang="en-US" altLang="zh-CN" dirty="0" smtClean="0">
              <a:latin typeface="+mn-ea"/>
            </a:endParaRPr>
          </a:p>
          <a:p>
            <a:r>
              <a:rPr lang="zh-CN" altLang="en-US" dirty="0" smtClean="0">
                <a:latin typeface="+mn-ea"/>
              </a:rPr>
              <a:t>样例输出：</a:t>
            </a:r>
            <a:r>
              <a:rPr lang="en-US" altLang="zh-CN" dirty="0" smtClean="0">
                <a:latin typeface="+mn-ea"/>
              </a:rPr>
              <a:t>0</a:t>
            </a:r>
            <a:endParaRPr lang="en-US" altLang="en-US" dirty="0" smtClean="0">
              <a:latin typeface="+mn-ea"/>
            </a:endParaRPr>
          </a:p>
          <a:p>
            <a:endParaRPr lang="zh-CN" altLang="en-US" dirty="0"/>
          </a:p>
        </p:txBody>
      </p:sp>
      <p:sp>
        <p:nvSpPr>
          <p:cNvPr id="4" name="标题 1"/>
          <p:cNvSpPr>
            <a:spLocks noGrp="1"/>
          </p:cNvSpPr>
          <p:nvPr>
            <p:ph type="title"/>
          </p:nvPr>
        </p:nvSpPr>
        <p:spPr>
          <a:xfrm>
            <a:off x="450041" y="285733"/>
            <a:ext cx="8229600" cy="1143000"/>
          </a:xfrm>
        </p:spPr>
        <p:txBody>
          <a:bodyPr/>
          <a:lstStyle/>
          <a:p>
            <a:r>
              <a:rPr lang="zh-CN" altLang="en-US" dirty="0" smtClean="0"/>
              <a:t>例</a:t>
            </a:r>
            <a:r>
              <a:rPr lang="en-US" altLang="zh-CN" dirty="0" smtClean="0"/>
              <a:t>1</a:t>
            </a:r>
            <a:r>
              <a:rPr lang="zh-CN" altLang="en-US" dirty="0" smtClean="0"/>
              <a:t>：</a:t>
            </a:r>
            <a:r>
              <a:rPr lang="zh-CN" altLang="en-US" b="1" dirty="0" smtClean="0"/>
              <a:t>装箱问题 </a:t>
            </a:r>
            <a:endParaRPr lang="zh-CN" altLang="en-US" dirty="0"/>
          </a:p>
        </p:txBody>
      </p:sp>
      <p:sp>
        <p:nvSpPr>
          <p:cNvPr id="5" name="爆炸形 1 4"/>
          <p:cNvSpPr/>
          <p:nvPr/>
        </p:nvSpPr>
        <p:spPr bwMode="auto">
          <a:xfrm rot="1100625">
            <a:off x="5406557" y="216103"/>
            <a:ext cx="2942439" cy="1282260"/>
          </a:xfrm>
          <a:prstGeom prst="irregularSeal1">
            <a:avLst/>
          </a:prstGeom>
          <a:noFill/>
          <a:ln w="28575">
            <a:solidFill>
              <a:srgbClr val="FF33CC"/>
            </a:solidFill>
            <a:round/>
          </a:ln>
          <a:effectLst/>
        </p:spPr>
        <p:txBody>
          <a:bodyPr wrap="none" rtlCol="0" anchor="ctr"/>
          <a:lstStyle/>
          <a:p>
            <a:pPr algn="ctr"/>
            <a:r>
              <a:rPr lang="zh-CN" altLang="en-US" sz="6000" b="1" dirty="0" smtClean="0">
                <a:latin typeface="华文楷体" panose="02010600040101010101" pitchFamily="2" charset="-122"/>
                <a:ea typeface="华文楷体" panose="02010600040101010101" pitchFamily="2" charset="-122"/>
              </a:rPr>
              <a:t>例子</a:t>
            </a:r>
            <a:endParaRPr lang="zh-CN" altLang="en-US" sz="6000" b="1" dirty="0" smtClean="0">
              <a:latin typeface="华文楷体" panose="02010600040101010101" pitchFamily="2" charset="-122"/>
              <a:ea typeface="华文楷体" panose="02010600040101010101" pitchFamily="2" charset="-122"/>
            </a:endParaRPr>
          </a:p>
        </p:txBody>
      </p:sp>
      <p:graphicFrame>
        <p:nvGraphicFramePr>
          <p:cNvPr id="8" name="表格 7"/>
          <p:cNvGraphicFramePr>
            <a:graphicFrameLocks noGrp="1"/>
          </p:cNvGraphicFramePr>
          <p:nvPr/>
        </p:nvGraphicFramePr>
        <p:xfrm>
          <a:off x="6" y="3429000"/>
          <a:ext cx="9143995" cy="3265736"/>
        </p:xfrm>
        <a:graphic>
          <a:graphicData uri="http://schemas.openxmlformats.org/drawingml/2006/table">
            <a:tbl>
              <a:tblPr firstRow="1" bandRow="1">
                <a:tableStyleId>{5C22544A-7EE6-4342-B048-85BDC9FD1C3A}</a:tableStyleId>
              </a:tblPr>
              <a:tblGrid>
                <a:gridCol w="226823"/>
                <a:gridCol w="273205"/>
                <a:gridCol w="214314"/>
                <a:gridCol w="214314"/>
                <a:gridCol w="285752"/>
                <a:gridCol w="214314"/>
                <a:gridCol w="214314"/>
                <a:gridCol w="214314"/>
                <a:gridCol w="285752"/>
                <a:gridCol w="285752"/>
                <a:gridCol w="285752"/>
                <a:gridCol w="428628"/>
                <a:gridCol w="428628"/>
                <a:gridCol w="428628"/>
                <a:gridCol w="428628"/>
                <a:gridCol w="428628"/>
                <a:gridCol w="428628"/>
                <a:gridCol w="428628"/>
                <a:gridCol w="428628"/>
                <a:gridCol w="428628"/>
                <a:gridCol w="428628"/>
                <a:gridCol w="428628"/>
                <a:gridCol w="428628"/>
                <a:gridCol w="428628"/>
                <a:gridCol w="428628"/>
                <a:gridCol w="428597"/>
              </a:tblGrid>
              <a:tr h="408217">
                <a:tc>
                  <a:txBody>
                    <a:bodyPr/>
                    <a:lstStyle/>
                    <a:p>
                      <a:endParaRPr lang="zh-CN" altLang="en-US" sz="1600" dirty="0"/>
                    </a:p>
                  </a:txBody>
                  <a:tcPr/>
                </a:tc>
                <a:tc>
                  <a:txBody>
                    <a:bodyPr/>
                    <a:lstStyle/>
                    <a:p>
                      <a:r>
                        <a:rPr lang="en-US" altLang="zh-CN" sz="1600" dirty="0" smtClean="0">
                          <a:latin typeface="+mj-lt"/>
                        </a:rPr>
                        <a:t>0</a:t>
                      </a:r>
                      <a:endParaRPr lang="zh-CN" altLang="en-US" sz="1600" dirty="0">
                        <a:latin typeface="+mj-lt"/>
                      </a:endParaRPr>
                    </a:p>
                  </a:txBody>
                  <a:tcPr/>
                </a:tc>
                <a:tc>
                  <a:txBody>
                    <a:bodyPr/>
                    <a:lstStyle/>
                    <a:p>
                      <a:r>
                        <a:rPr lang="en-US" altLang="zh-CN" sz="1600" dirty="0" smtClean="0">
                          <a:latin typeface="+mj-lt"/>
                        </a:rPr>
                        <a:t>1</a:t>
                      </a:r>
                      <a:endParaRPr lang="zh-CN" altLang="en-US" sz="1600" dirty="0">
                        <a:latin typeface="+mj-lt"/>
                      </a:endParaRPr>
                    </a:p>
                  </a:txBody>
                  <a:tcPr/>
                </a:tc>
                <a:tc>
                  <a:txBody>
                    <a:bodyPr/>
                    <a:lstStyle/>
                    <a:p>
                      <a:r>
                        <a:rPr lang="en-US" altLang="zh-CN" sz="1600" dirty="0" smtClean="0">
                          <a:latin typeface="+mj-lt"/>
                        </a:rPr>
                        <a:t>2</a:t>
                      </a:r>
                      <a:endParaRPr lang="zh-CN" altLang="en-US" sz="1600" dirty="0">
                        <a:latin typeface="+mj-lt"/>
                      </a:endParaRPr>
                    </a:p>
                  </a:txBody>
                  <a:tcPr/>
                </a:tc>
                <a:tc>
                  <a:txBody>
                    <a:bodyPr/>
                    <a:lstStyle/>
                    <a:p>
                      <a:r>
                        <a:rPr lang="en-US" altLang="zh-CN" sz="1600" dirty="0" smtClean="0">
                          <a:latin typeface="+mj-lt"/>
                        </a:rPr>
                        <a:t>3</a:t>
                      </a:r>
                      <a:endParaRPr lang="zh-CN" altLang="en-US" sz="1600" dirty="0">
                        <a:latin typeface="+mj-lt"/>
                      </a:endParaRPr>
                    </a:p>
                  </a:txBody>
                  <a:tcPr/>
                </a:tc>
                <a:tc>
                  <a:txBody>
                    <a:bodyPr/>
                    <a:lstStyle/>
                    <a:p>
                      <a:r>
                        <a:rPr lang="en-US" altLang="zh-CN" sz="1600" dirty="0" smtClean="0">
                          <a:latin typeface="+mj-lt"/>
                        </a:rPr>
                        <a:t>4</a:t>
                      </a:r>
                      <a:endParaRPr lang="zh-CN" altLang="en-US" sz="1600" dirty="0">
                        <a:latin typeface="+mj-lt"/>
                      </a:endParaRPr>
                    </a:p>
                  </a:txBody>
                  <a:tcPr/>
                </a:tc>
                <a:tc>
                  <a:txBody>
                    <a:bodyPr/>
                    <a:lstStyle/>
                    <a:p>
                      <a:r>
                        <a:rPr lang="en-US" altLang="zh-CN" sz="1600" dirty="0" smtClean="0">
                          <a:latin typeface="+mj-lt"/>
                        </a:rPr>
                        <a:t>5</a:t>
                      </a:r>
                      <a:endParaRPr lang="zh-CN" altLang="en-US" sz="1600" dirty="0">
                        <a:latin typeface="+mj-lt"/>
                      </a:endParaRPr>
                    </a:p>
                  </a:txBody>
                  <a:tcPr/>
                </a:tc>
                <a:tc>
                  <a:txBody>
                    <a:bodyPr/>
                    <a:lstStyle/>
                    <a:p>
                      <a:r>
                        <a:rPr lang="en-US" altLang="zh-CN" sz="1600" dirty="0" smtClean="0">
                          <a:latin typeface="+mj-lt"/>
                        </a:rPr>
                        <a:t>6</a:t>
                      </a:r>
                      <a:endParaRPr lang="zh-CN" altLang="en-US" sz="1600" dirty="0">
                        <a:latin typeface="+mj-lt"/>
                      </a:endParaRPr>
                    </a:p>
                  </a:txBody>
                  <a:tcPr/>
                </a:tc>
                <a:tc>
                  <a:txBody>
                    <a:bodyPr/>
                    <a:lstStyle/>
                    <a:p>
                      <a:r>
                        <a:rPr lang="en-US" altLang="zh-CN" sz="1600" dirty="0" smtClean="0">
                          <a:latin typeface="+mj-lt"/>
                        </a:rPr>
                        <a:t>7</a:t>
                      </a:r>
                      <a:endParaRPr lang="zh-CN" altLang="en-US" sz="1600" dirty="0">
                        <a:latin typeface="+mj-lt"/>
                      </a:endParaRPr>
                    </a:p>
                  </a:txBody>
                  <a:tcPr/>
                </a:tc>
                <a:tc>
                  <a:txBody>
                    <a:bodyPr/>
                    <a:lstStyle/>
                    <a:p>
                      <a:r>
                        <a:rPr lang="en-US" altLang="zh-CN" sz="1600" dirty="0" smtClean="0">
                          <a:latin typeface="+mj-lt"/>
                        </a:rPr>
                        <a:t>8</a:t>
                      </a:r>
                      <a:endParaRPr lang="zh-CN" altLang="en-US" sz="1600" dirty="0">
                        <a:latin typeface="+mj-lt"/>
                      </a:endParaRPr>
                    </a:p>
                  </a:txBody>
                  <a:tcPr/>
                </a:tc>
                <a:tc>
                  <a:txBody>
                    <a:bodyPr/>
                    <a:lstStyle/>
                    <a:p>
                      <a:r>
                        <a:rPr lang="en-US" altLang="zh-CN" sz="1600" dirty="0" smtClean="0">
                          <a:latin typeface="+mj-lt"/>
                        </a:rPr>
                        <a:t>9</a:t>
                      </a:r>
                      <a:endParaRPr lang="zh-CN" altLang="en-US" sz="1600" dirty="0">
                        <a:latin typeface="+mj-lt"/>
                      </a:endParaRPr>
                    </a:p>
                  </a:txBody>
                  <a:tcPr/>
                </a:tc>
                <a:tc>
                  <a:txBody>
                    <a:bodyPr/>
                    <a:lstStyle/>
                    <a:p>
                      <a:r>
                        <a:rPr lang="en-US" altLang="zh-CN" sz="1600" dirty="0" smtClean="0">
                          <a:latin typeface="+mj-lt"/>
                        </a:rPr>
                        <a:t>10</a:t>
                      </a:r>
                      <a:endParaRPr lang="zh-CN" altLang="en-US" sz="1600" dirty="0">
                        <a:latin typeface="+mj-lt"/>
                      </a:endParaRPr>
                    </a:p>
                  </a:txBody>
                  <a:tcPr/>
                </a:tc>
                <a:tc>
                  <a:txBody>
                    <a:bodyPr/>
                    <a:lstStyle/>
                    <a:p>
                      <a:r>
                        <a:rPr lang="en-US" altLang="zh-CN" sz="1600" dirty="0" smtClean="0">
                          <a:latin typeface="+mj-lt"/>
                        </a:rPr>
                        <a:t>11</a:t>
                      </a:r>
                      <a:endParaRPr lang="zh-CN" altLang="en-US" sz="1600" dirty="0">
                        <a:latin typeface="+mj-lt"/>
                      </a:endParaRPr>
                    </a:p>
                  </a:txBody>
                  <a:tcPr/>
                </a:tc>
                <a:tc>
                  <a:txBody>
                    <a:bodyPr/>
                    <a:lstStyle/>
                    <a:p>
                      <a:r>
                        <a:rPr lang="en-US" altLang="zh-CN" sz="1600" dirty="0" smtClean="0">
                          <a:latin typeface="+mj-lt"/>
                        </a:rPr>
                        <a:t>12</a:t>
                      </a:r>
                      <a:endParaRPr lang="zh-CN" altLang="en-US" sz="1600" dirty="0">
                        <a:latin typeface="+mj-lt"/>
                      </a:endParaRPr>
                    </a:p>
                  </a:txBody>
                  <a:tcPr/>
                </a:tc>
                <a:tc>
                  <a:txBody>
                    <a:bodyPr/>
                    <a:lstStyle/>
                    <a:p>
                      <a:r>
                        <a:rPr lang="en-US" altLang="zh-CN" sz="1600" dirty="0" smtClean="0">
                          <a:latin typeface="+mj-lt"/>
                        </a:rPr>
                        <a:t>13</a:t>
                      </a:r>
                      <a:endParaRPr lang="zh-CN" altLang="en-US" sz="1600" dirty="0">
                        <a:latin typeface="+mj-lt"/>
                      </a:endParaRPr>
                    </a:p>
                  </a:txBody>
                  <a:tcPr/>
                </a:tc>
                <a:tc>
                  <a:txBody>
                    <a:bodyPr/>
                    <a:lstStyle/>
                    <a:p>
                      <a:r>
                        <a:rPr lang="en-US" altLang="zh-CN" sz="1600" dirty="0" smtClean="0">
                          <a:latin typeface="+mj-lt"/>
                        </a:rPr>
                        <a:t>14</a:t>
                      </a:r>
                      <a:endParaRPr lang="zh-CN" altLang="en-US" sz="1600" dirty="0">
                        <a:latin typeface="+mj-lt"/>
                      </a:endParaRPr>
                    </a:p>
                  </a:txBody>
                  <a:tcPr/>
                </a:tc>
                <a:tc>
                  <a:txBody>
                    <a:bodyPr/>
                    <a:lstStyle/>
                    <a:p>
                      <a:r>
                        <a:rPr lang="en-US" altLang="zh-CN" sz="1600" dirty="0" smtClean="0">
                          <a:latin typeface="+mj-lt"/>
                        </a:rPr>
                        <a:t>15</a:t>
                      </a:r>
                      <a:endParaRPr lang="zh-CN" altLang="en-US" sz="1600" dirty="0">
                        <a:latin typeface="+mj-lt"/>
                      </a:endParaRPr>
                    </a:p>
                  </a:txBody>
                  <a:tcPr/>
                </a:tc>
                <a:tc>
                  <a:txBody>
                    <a:bodyPr/>
                    <a:lstStyle/>
                    <a:p>
                      <a:r>
                        <a:rPr lang="en-US" altLang="zh-CN" sz="1600" dirty="0" smtClean="0">
                          <a:latin typeface="+mj-lt"/>
                        </a:rPr>
                        <a:t>16</a:t>
                      </a:r>
                      <a:endParaRPr lang="zh-CN" altLang="en-US" sz="1600" dirty="0">
                        <a:latin typeface="+mj-lt"/>
                      </a:endParaRPr>
                    </a:p>
                  </a:txBody>
                  <a:tcPr/>
                </a:tc>
                <a:tc>
                  <a:txBody>
                    <a:bodyPr/>
                    <a:lstStyle/>
                    <a:p>
                      <a:r>
                        <a:rPr lang="en-US" altLang="zh-CN" sz="1600" dirty="0" smtClean="0">
                          <a:latin typeface="+mj-lt"/>
                        </a:rPr>
                        <a:t>17</a:t>
                      </a:r>
                      <a:endParaRPr lang="zh-CN" altLang="en-US" sz="1600" dirty="0">
                        <a:latin typeface="+mj-lt"/>
                      </a:endParaRPr>
                    </a:p>
                  </a:txBody>
                  <a:tcPr/>
                </a:tc>
                <a:tc>
                  <a:txBody>
                    <a:bodyPr/>
                    <a:lstStyle/>
                    <a:p>
                      <a:r>
                        <a:rPr lang="en-US" altLang="zh-CN" sz="1600" dirty="0" smtClean="0">
                          <a:latin typeface="+mj-lt"/>
                        </a:rPr>
                        <a:t>18</a:t>
                      </a:r>
                      <a:endParaRPr lang="zh-CN" altLang="en-US" sz="1600" dirty="0">
                        <a:latin typeface="+mj-lt"/>
                      </a:endParaRPr>
                    </a:p>
                  </a:txBody>
                  <a:tcPr/>
                </a:tc>
                <a:tc>
                  <a:txBody>
                    <a:bodyPr/>
                    <a:lstStyle/>
                    <a:p>
                      <a:r>
                        <a:rPr lang="en-US" altLang="zh-CN" sz="1600" dirty="0" smtClean="0">
                          <a:latin typeface="+mj-lt"/>
                        </a:rPr>
                        <a:t>19</a:t>
                      </a:r>
                      <a:endParaRPr lang="zh-CN" altLang="en-US" sz="1600" dirty="0">
                        <a:latin typeface="+mj-lt"/>
                      </a:endParaRPr>
                    </a:p>
                  </a:txBody>
                  <a:tcPr/>
                </a:tc>
                <a:tc>
                  <a:txBody>
                    <a:bodyPr/>
                    <a:lstStyle/>
                    <a:p>
                      <a:r>
                        <a:rPr lang="en-US" altLang="zh-CN" sz="1600" dirty="0" smtClean="0">
                          <a:latin typeface="+mj-lt"/>
                        </a:rPr>
                        <a:t>20</a:t>
                      </a:r>
                      <a:endParaRPr lang="zh-CN" altLang="en-US" sz="1600" dirty="0">
                        <a:latin typeface="+mj-lt"/>
                      </a:endParaRPr>
                    </a:p>
                  </a:txBody>
                  <a:tcPr/>
                </a:tc>
                <a:tc>
                  <a:txBody>
                    <a:bodyPr/>
                    <a:lstStyle/>
                    <a:p>
                      <a:r>
                        <a:rPr lang="en-US" altLang="zh-CN" sz="1600" dirty="0" smtClean="0">
                          <a:latin typeface="+mj-lt"/>
                        </a:rPr>
                        <a:t>21</a:t>
                      </a:r>
                      <a:endParaRPr lang="zh-CN" altLang="en-US" sz="1600" dirty="0">
                        <a:latin typeface="+mj-lt"/>
                      </a:endParaRPr>
                    </a:p>
                  </a:txBody>
                  <a:tcPr/>
                </a:tc>
                <a:tc>
                  <a:txBody>
                    <a:bodyPr/>
                    <a:lstStyle/>
                    <a:p>
                      <a:r>
                        <a:rPr lang="en-US" altLang="zh-CN" sz="1600" dirty="0" smtClean="0">
                          <a:latin typeface="+mj-lt"/>
                        </a:rPr>
                        <a:t>22</a:t>
                      </a:r>
                      <a:endParaRPr lang="zh-CN" altLang="en-US" sz="1600" dirty="0">
                        <a:latin typeface="+mj-lt"/>
                      </a:endParaRPr>
                    </a:p>
                  </a:txBody>
                  <a:tcPr/>
                </a:tc>
                <a:tc>
                  <a:txBody>
                    <a:bodyPr/>
                    <a:lstStyle/>
                    <a:p>
                      <a:r>
                        <a:rPr lang="en-US" altLang="zh-CN" sz="1600" dirty="0" smtClean="0">
                          <a:latin typeface="+mj-lt"/>
                        </a:rPr>
                        <a:t>23</a:t>
                      </a:r>
                      <a:endParaRPr lang="zh-CN" altLang="en-US" sz="1600" dirty="0">
                        <a:latin typeface="+mj-lt"/>
                      </a:endParaRPr>
                    </a:p>
                  </a:txBody>
                  <a:tcPr/>
                </a:tc>
                <a:tc>
                  <a:txBody>
                    <a:bodyPr/>
                    <a:lstStyle/>
                    <a:p>
                      <a:r>
                        <a:rPr lang="en-US" altLang="zh-CN" sz="1600" dirty="0" smtClean="0">
                          <a:latin typeface="+mj-lt"/>
                        </a:rPr>
                        <a:t>24</a:t>
                      </a:r>
                      <a:endParaRPr lang="zh-CN" altLang="en-US" sz="1600" dirty="0">
                        <a:latin typeface="+mj-lt"/>
                      </a:endParaRPr>
                    </a:p>
                  </a:txBody>
                  <a:tcPr/>
                </a:tc>
              </a:tr>
              <a:tr h="408217">
                <a:tc>
                  <a:txBody>
                    <a:bodyPr/>
                    <a:lstStyle/>
                    <a:p>
                      <a:pPr marL="0" algn="l" rtl="0" eaLnBrk="1" latinLnBrk="0" hangingPunct="1"/>
                      <a:r>
                        <a:rPr kumimoji="0" lang="en-US" altLang="zh-CN" sz="1400" b="1" kern="1200" dirty="0" smtClean="0">
                          <a:solidFill>
                            <a:srgbClr val="FF0000"/>
                          </a:solidFill>
                          <a:latin typeface="+mj-lt"/>
                          <a:ea typeface="+mn-ea"/>
                          <a:cs typeface="+mn-cs"/>
                        </a:rPr>
                        <a:t>0</a:t>
                      </a:r>
                      <a:endParaRPr kumimoji="0" lang="zh-CN" altLang="en-US" sz="1400" b="1" kern="1200" dirty="0" smtClean="0">
                        <a:solidFill>
                          <a:srgbClr val="FF0000"/>
                        </a:solidFill>
                        <a:latin typeface="+mj-lt"/>
                        <a:ea typeface="+mn-ea"/>
                        <a:cs typeface="+mn-cs"/>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r>
              <a:tr h="408217">
                <a:tc>
                  <a:txBody>
                    <a:bodyPr/>
                    <a:lstStyle/>
                    <a:p>
                      <a:pPr marL="0" algn="l" rtl="0" eaLnBrk="1" latinLnBrk="0" hangingPunct="1"/>
                      <a:r>
                        <a:rPr kumimoji="0" lang="en-US" altLang="zh-CN" sz="1400" b="1" kern="1200" dirty="0" smtClean="0">
                          <a:solidFill>
                            <a:srgbClr val="FF0000"/>
                          </a:solidFill>
                          <a:latin typeface="+mj-lt"/>
                          <a:ea typeface="+mn-ea"/>
                          <a:cs typeface="+mn-cs"/>
                        </a:rPr>
                        <a:t>1</a:t>
                      </a:r>
                      <a:endParaRPr kumimoji="0" lang="zh-CN" altLang="en-US" sz="1400" b="1" kern="1200" dirty="0" smtClean="0">
                        <a:solidFill>
                          <a:srgbClr val="FF0000"/>
                        </a:solidFill>
                        <a:latin typeface="+mj-lt"/>
                        <a:ea typeface="+mn-ea"/>
                        <a:cs typeface="+mn-cs"/>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r>
              <a:tr h="408217">
                <a:tc>
                  <a:txBody>
                    <a:bodyPr/>
                    <a:lstStyle/>
                    <a:p>
                      <a:pPr marL="0" algn="l" rtl="0" eaLnBrk="1" latinLnBrk="0" hangingPunct="1"/>
                      <a:r>
                        <a:rPr kumimoji="0" lang="en-US" altLang="zh-CN" sz="1400" b="1" kern="1200" dirty="0" smtClean="0">
                          <a:solidFill>
                            <a:srgbClr val="FF0000"/>
                          </a:solidFill>
                          <a:latin typeface="+mj-lt"/>
                          <a:ea typeface="+mn-ea"/>
                          <a:cs typeface="+mn-cs"/>
                        </a:rPr>
                        <a:t>2</a:t>
                      </a:r>
                      <a:endParaRPr kumimoji="0" lang="zh-CN" altLang="en-US" sz="1400" b="1" kern="1200" dirty="0" smtClean="0">
                        <a:solidFill>
                          <a:srgbClr val="FF0000"/>
                        </a:solidFill>
                        <a:latin typeface="+mj-lt"/>
                        <a:ea typeface="+mn-ea"/>
                        <a:cs typeface="+mn-cs"/>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r>
              <a:tr h="408217">
                <a:tc>
                  <a:txBody>
                    <a:bodyPr/>
                    <a:lstStyle/>
                    <a:p>
                      <a:pPr marL="0" algn="l" rtl="0" eaLnBrk="1" latinLnBrk="0" hangingPunct="1"/>
                      <a:r>
                        <a:rPr kumimoji="0" lang="en-US" altLang="zh-CN" sz="1400" b="1" kern="1200" dirty="0" smtClean="0">
                          <a:solidFill>
                            <a:srgbClr val="FF0000"/>
                          </a:solidFill>
                          <a:latin typeface="+mj-lt"/>
                          <a:ea typeface="+mn-ea"/>
                          <a:cs typeface="+mn-cs"/>
                        </a:rPr>
                        <a:t>3</a:t>
                      </a:r>
                      <a:endParaRPr kumimoji="0" lang="zh-CN" altLang="en-US" sz="1400" b="1" kern="1200" dirty="0" smtClean="0">
                        <a:solidFill>
                          <a:srgbClr val="FF0000"/>
                        </a:solidFill>
                        <a:latin typeface="+mj-lt"/>
                        <a:ea typeface="+mn-ea"/>
                        <a:cs typeface="+mn-cs"/>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r>
              <a:tr h="408217">
                <a:tc>
                  <a:txBody>
                    <a:bodyPr/>
                    <a:lstStyle/>
                    <a:p>
                      <a:pPr marL="0" algn="l" rtl="0" eaLnBrk="1" latinLnBrk="0" hangingPunct="1"/>
                      <a:r>
                        <a:rPr kumimoji="0" lang="en-US" altLang="zh-CN" sz="1400" b="1" kern="1200" dirty="0" smtClean="0">
                          <a:solidFill>
                            <a:srgbClr val="FF0000"/>
                          </a:solidFill>
                          <a:latin typeface="+mj-lt"/>
                          <a:ea typeface="+mn-ea"/>
                          <a:cs typeface="+mn-cs"/>
                        </a:rPr>
                        <a:t>4</a:t>
                      </a:r>
                      <a:endParaRPr kumimoji="0" lang="zh-CN" altLang="en-US" sz="1400" b="1" kern="1200" dirty="0" smtClean="0">
                        <a:solidFill>
                          <a:srgbClr val="FF0000"/>
                        </a:solidFill>
                        <a:latin typeface="+mj-lt"/>
                        <a:ea typeface="+mn-ea"/>
                        <a:cs typeface="+mn-cs"/>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r>
              <a:tr h="408217">
                <a:tc>
                  <a:txBody>
                    <a:bodyPr/>
                    <a:lstStyle/>
                    <a:p>
                      <a:pPr marL="0" algn="l" rtl="0" eaLnBrk="1" latinLnBrk="0" hangingPunct="1"/>
                      <a:r>
                        <a:rPr kumimoji="0" lang="en-US" altLang="zh-CN" sz="1400" b="1" kern="1200" dirty="0" smtClean="0">
                          <a:solidFill>
                            <a:srgbClr val="FF0000"/>
                          </a:solidFill>
                          <a:latin typeface="+mj-lt"/>
                          <a:ea typeface="+mn-ea"/>
                          <a:cs typeface="+mn-cs"/>
                        </a:rPr>
                        <a:t>5</a:t>
                      </a:r>
                      <a:endParaRPr kumimoji="0" lang="zh-CN" altLang="en-US" sz="1400" b="1" kern="1200" dirty="0" smtClean="0">
                        <a:solidFill>
                          <a:srgbClr val="FF0000"/>
                        </a:solidFill>
                        <a:latin typeface="+mj-lt"/>
                        <a:ea typeface="+mn-ea"/>
                        <a:cs typeface="+mn-cs"/>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r>
              <a:tr h="408217">
                <a:tc>
                  <a:txBody>
                    <a:bodyPr/>
                    <a:lstStyle/>
                    <a:p>
                      <a:pPr marL="0" algn="l" rtl="0" eaLnBrk="1" latinLnBrk="0" hangingPunct="1"/>
                      <a:r>
                        <a:rPr kumimoji="0" lang="en-US" altLang="zh-CN" sz="1400" b="1" kern="1200" dirty="0" smtClean="0">
                          <a:solidFill>
                            <a:srgbClr val="FF0000"/>
                          </a:solidFill>
                          <a:latin typeface="+mj-lt"/>
                          <a:ea typeface="+mn-ea"/>
                          <a:cs typeface="+mn-cs"/>
                        </a:rPr>
                        <a:t>6</a:t>
                      </a:r>
                      <a:endParaRPr kumimoji="0" lang="zh-CN" altLang="en-US" sz="1400" b="1" kern="1200" dirty="0" smtClean="0">
                        <a:solidFill>
                          <a:srgbClr val="FF0000"/>
                        </a:solidFill>
                        <a:latin typeface="+mj-lt"/>
                        <a:ea typeface="+mn-ea"/>
                        <a:cs typeface="+mn-cs"/>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r>
            </a:tbl>
          </a:graphicData>
        </a:graphic>
      </p:graphicFrame>
      <p:sp>
        <p:nvSpPr>
          <p:cNvPr id="9" name="矩形 8"/>
          <p:cNvSpPr/>
          <p:nvPr/>
        </p:nvSpPr>
        <p:spPr bwMode="auto">
          <a:xfrm rot="562440">
            <a:off x="3859894" y="1516868"/>
            <a:ext cx="4714876" cy="1511547"/>
          </a:xfrm>
          <a:prstGeom prst="rect">
            <a:avLst/>
          </a:prstGeom>
          <a:noFill/>
          <a:ln w="28575">
            <a:solidFill>
              <a:schemeClr val="tx2">
                <a:lumMod val="60000"/>
                <a:lumOff val="40000"/>
              </a:schemeClr>
            </a:solidFill>
            <a:round/>
          </a:ln>
          <a:effectLst/>
        </p:spPr>
        <p:txBody>
          <a:bodyPr wrap="none" rtlCol="0" anchor="ctr"/>
          <a:lstStyle/>
          <a:p>
            <a:pPr>
              <a:defRPr/>
            </a:pPr>
            <a:r>
              <a:rPr lang="en-US" altLang="zh-CN" sz="3200" b="1" dirty="0">
                <a:latin typeface="黑体" panose="02010609060101010101" pitchFamily="49" charset="-122"/>
                <a:ea typeface="黑体" panose="02010609060101010101" pitchFamily="49" charset="-122"/>
              </a:rPr>
              <a:t>f[</a:t>
            </a:r>
            <a:r>
              <a:rPr lang="en-US" altLang="zh-CN" sz="3200" b="1" dirty="0" err="1">
                <a:latin typeface="黑体" panose="02010609060101010101" pitchFamily="49" charset="-122"/>
                <a:ea typeface="黑体" panose="02010609060101010101" pitchFamily="49" charset="-122"/>
              </a:rPr>
              <a:t>i</a:t>
            </a:r>
            <a:r>
              <a:rPr lang="en-US" altLang="zh-CN" sz="3200" b="1" dirty="0">
                <a:latin typeface="黑体" panose="02010609060101010101" pitchFamily="49" charset="-122"/>
                <a:ea typeface="黑体" panose="02010609060101010101" pitchFamily="49" charset="-122"/>
              </a:rPr>
              <a:t>][j] = f[i-1][j</a:t>
            </a:r>
            <a:r>
              <a:rPr lang="en-US" altLang="zh-CN" sz="3200" b="1" dirty="0" smtClean="0">
                <a:latin typeface="黑体" panose="02010609060101010101" pitchFamily="49" charset="-122"/>
                <a:ea typeface="黑体" panose="02010609060101010101" pitchFamily="49" charset="-122"/>
              </a:rPr>
              <a:t>]</a:t>
            </a:r>
            <a:endParaRPr lang="en-US" altLang="zh-CN" sz="3200" b="1" dirty="0" smtClean="0">
              <a:latin typeface="黑体" panose="02010609060101010101" pitchFamily="49" charset="-122"/>
              <a:ea typeface="黑体" panose="02010609060101010101" pitchFamily="49" charset="-122"/>
            </a:endParaRPr>
          </a:p>
          <a:p>
            <a:pPr>
              <a:defRPr/>
            </a:pPr>
            <a:r>
              <a:rPr lang="en-US" altLang="zh-CN" sz="3200" b="1" dirty="0">
                <a:latin typeface="黑体" panose="02010609060101010101" pitchFamily="49" charset="-122"/>
                <a:ea typeface="黑体" panose="02010609060101010101" pitchFamily="49" charset="-122"/>
              </a:rPr>
              <a:t> </a:t>
            </a:r>
            <a:r>
              <a:rPr lang="en-US" altLang="zh-CN" sz="3200" b="1" dirty="0" smtClean="0">
                <a:latin typeface="黑体" panose="02010609060101010101" pitchFamily="49" charset="-122"/>
                <a:ea typeface="黑体" panose="02010609060101010101" pitchFamily="49" charset="-122"/>
              </a:rPr>
              <a:t>       || </a:t>
            </a:r>
            <a:r>
              <a:rPr lang="en-US" altLang="zh-CN" sz="3200" b="1" dirty="0">
                <a:latin typeface="黑体" panose="02010609060101010101" pitchFamily="49" charset="-122"/>
                <a:ea typeface="黑体" panose="02010609060101010101" pitchFamily="49" charset="-122"/>
              </a:rPr>
              <a:t>f[i-1][j-v[</a:t>
            </a:r>
            <a:r>
              <a:rPr lang="en-US" altLang="zh-CN" sz="3200" b="1" dirty="0" err="1">
                <a:latin typeface="黑体" panose="02010609060101010101" pitchFamily="49" charset="-122"/>
                <a:ea typeface="黑体" panose="02010609060101010101" pitchFamily="49" charset="-122"/>
              </a:rPr>
              <a:t>i</a:t>
            </a:r>
            <a:r>
              <a:rPr lang="en-US" altLang="zh-CN" sz="3200" b="1" dirty="0">
                <a:latin typeface="黑体" panose="02010609060101010101" pitchFamily="49" charset="-122"/>
                <a:ea typeface="黑体" panose="02010609060101010101" pitchFamily="49" charset="-122"/>
              </a:rPr>
              <a:t>]] </a:t>
            </a:r>
            <a:endParaRPr lang="en-US" altLang="zh-CN" sz="3200" b="1" dirty="0">
              <a:latin typeface="黑体" panose="02010609060101010101" pitchFamily="49" charset="-122"/>
              <a:ea typeface="黑体" panose="02010609060101010101" pitchFamily="49" charset="-122"/>
            </a:endParaRPr>
          </a:p>
          <a:p>
            <a:pPr>
              <a:buNone/>
              <a:defRPr/>
            </a:pPr>
            <a:r>
              <a:rPr lang="en-US" altLang="zh-CN" sz="2000" dirty="0" smtClean="0">
                <a:latin typeface="+mn-ea"/>
              </a:rPr>
              <a:t> </a:t>
            </a:r>
            <a:endParaRPr lang="en-US" altLang="zh-CN" sz="2000" dirty="0" smtClean="0">
              <a:latin typeface="+mn-ea"/>
            </a:endParaRPr>
          </a:p>
        </p:txBody>
      </p:sp>
      <p:sp>
        <p:nvSpPr>
          <p:cNvPr id="10" name="TextBox 9"/>
          <p:cNvSpPr txBox="1"/>
          <p:nvPr/>
        </p:nvSpPr>
        <p:spPr>
          <a:xfrm>
            <a:off x="3643306" y="5500702"/>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11" name="TextBox 10"/>
          <p:cNvSpPr txBox="1"/>
          <p:nvPr/>
        </p:nvSpPr>
        <p:spPr>
          <a:xfrm>
            <a:off x="2143108" y="5072074"/>
            <a:ext cx="276228" cy="409634"/>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12" name="TextBox 11"/>
          <p:cNvSpPr txBox="1"/>
          <p:nvPr/>
        </p:nvSpPr>
        <p:spPr>
          <a:xfrm>
            <a:off x="3143240" y="5072074"/>
            <a:ext cx="338142"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13" name="TextBox 12"/>
          <p:cNvSpPr txBox="1"/>
          <p:nvPr/>
        </p:nvSpPr>
        <p:spPr>
          <a:xfrm>
            <a:off x="8358214" y="5072074"/>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14" name="TextBox 13"/>
          <p:cNvSpPr txBox="1"/>
          <p:nvPr/>
        </p:nvSpPr>
        <p:spPr>
          <a:xfrm>
            <a:off x="7072330" y="5072074"/>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15" name="TextBox 14"/>
          <p:cNvSpPr txBox="1"/>
          <p:nvPr/>
        </p:nvSpPr>
        <p:spPr>
          <a:xfrm>
            <a:off x="4929190" y="5072074"/>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16" name="TextBox 15"/>
          <p:cNvSpPr txBox="1"/>
          <p:nvPr/>
        </p:nvSpPr>
        <p:spPr>
          <a:xfrm>
            <a:off x="3643306" y="5072074"/>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17" name="TextBox 16"/>
          <p:cNvSpPr txBox="1"/>
          <p:nvPr/>
        </p:nvSpPr>
        <p:spPr>
          <a:xfrm>
            <a:off x="2143108" y="4643446"/>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18" name="TextBox 17"/>
          <p:cNvSpPr txBox="1"/>
          <p:nvPr/>
        </p:nvSpPr>
        <p:spPr>
          <a:xfrm>
            <a:off x="3143240" y="4643446"/>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19" name="TextBox 18"/>
          <p:cNvSpPr txBox="1"/>
          <p:nvPr/>
        </p:nvSpPr>
        <p:spPr>
          <a:xfrm>
            <a:off x="928662" y="4643446"/>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20" name="TextBox 19"/>
          <p:cNvSpPr txBox="1"/>
          <p:nvPr/>
        </p:nvSpPr>
        <p:spPr>
          <a:xfrm>
            <a:off x="2143108" y="4286256"/>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21" name="TextBox 20"/>
          <p:cNvSpPr txBox="1"/>
          <p:nvPr/>
        </p:nvSpPr>
        <p:spPr>
          <a:xfrm>
            <a:off x="214282" y="3857628"/>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22" name="TextBox 21"/>
          <p:cNvSpPr txBox="1"/>
          <p:nvPr/>
        </p:nvSpPr>
        <p:spPr>
          <a:xfrm>
            <a:off x="4929190" y="5500702"/>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23" name="TextBox 22"/>
          <p:cNvSpPr txBox="1"/>
          <p:nvPr/>
        </p:nvSpPr>
        <p:spPr>
          <a:xfrm>
            <a:off x="2786050" y="5500702"/>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24" name="TextBox 23"/>
          <p:cNvSpPr txBox="1"/>
          <p:nvPr/>
        </p:nvSpPr>
        <p:spPr>
          <a:xfrm>
            <a:off x="214282" y="5500702"/>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25" name="TextBox 24"/>
          <p:cNvSpPr txBox="1"/>
          <p:nvPr/>
        </p:nvSpPr>
        <p:spPr>
          <a:xfrm>
            <a:off x="214282" y="5072074"/>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26" name="TextBox 25"/>
          <p:cNvSpPr txBox="1"/>
          <p:nvPr/>
        </p:nvSpPr>
        <p:spPr>
          <a:xfrm>
            <a:off x="214282" y="4643446"/>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27" name="TextBox 26"/>
          <p:cNvSpPr txBox="1"/>
          <p:nvPr/>
        </p:nvSpPr>
        <p:spPr>
          <a:xfrm>
            <a:off x="214282" y="4214818"/>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28" name="TextBox 27"/>
          <p:cNvSpPr txBox="1"/>
          <p:nvPr/>
        </p:nvSpPr>
        <p:spPr>
          <a:xfrm>
            <a:off x="1785918" y="5500702"/>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29" name="TextBox 28"/>
          <p:cNvSpPr txBox="1"/>
          <p:nvPr/>
        </p:nvSpPr>
        <p:spPr>
          <a:xfrm>
            <a:off x="928662" y="5072074"/>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30" name="TextBox 29"/>
          <p:cNvSpPr txBox="1"/>
          <p:nvPr/>
        </p:nvSpPr>
        <p:spPr>
          <a:xfrm>
            <a:off x="2143108" y="5500702"/>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31" name="TextBox 30"/>
          <p:cNvSpPr txBox="1"/>
          <p:nvPr/>
        </p:nvSpPr>
        <p:spPr>
          <a:xfrm>
            <a:off x="3214678" y="5500702"/>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32" name="TextBox 31"/>
          <p:cNvSpPr txBox="1"/>
          <p:nvPr/>
        </p:nvSpPr>
        <p:spPr>
          <a:xfrm>
            <a:off x="857224" y="5500702"/>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33" name="TextBox 32"/>
          <p:cNvSpPr txBox="1"/>
          <p:nvPr/>
        </p:nvSpPr>
        <p:spPr>
          <a:xfrm>
            <a:off x="8358214" y="5500702"/>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34" name="TextBox 33"/>
          <p:cNvSpPr txBox="1"/>
          <p:nvPr/>
        </p:nvSpPr>
        <p:spPr>
          <a:xfrm>
            <a:off x="7072330" y="5500702"/>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35" name="TextBox 34"/>
          <p:cNvSpPr txBox="1"/>
          <p:nvPr/>
        </p:nvSpPr>
        <p:spPr>
          <a:xfrm>
            <a:off x="6215074" y="5500702"/>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36" name="TextBox 35"/>
          <p:cNvSpPr txBox="1"/>
          <p:nvPr/>
        </p:nvSpPr>
        <p:spPr>
          <a:xfrm>
            <a:off x="8358214"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37" name="TextBox 36"/>
          <p:cNvSpPr txBox="1"/>
          <p:nvPr/>
        </p:nvSpPr>
        <p:spPr>
          <a:xfrm>
            <a:off x="7000892"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38" name="TextBox 37"/>
          <p:cNvSpPr txBox="1"/>
          <p:nvPr/>
        </p:nvSpPr>
        <p:spPr>
          <a:xfrm>
            <a:off x="8786810"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39" name="TextBox 38"/>
          <p:cNvSpPr txBox="1"/>
          <p:nvPr/>
        </p:nvSpPr>
        <p:spPr>
          <a:xfrm>
            <a:off x="7500958"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40" name="TextBox 39"/>
          <p:cNvSpPr txBox="1"/>
          <p:nvPr/>
        </p:nvSpPr>
        <p:spPr>
          <a:xfrm>
            <a:off x="6643702"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41" name="TextBox 40"/>
          <p:cNvSpPr txBox="1"/>
          <p:nvPr/>
        </p:nvSpPr>
        <p:spPr>
          <a:xfrm>
            <a:off x="5786446"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42" name="TextBox 41"/>
          <p:cNvSpPr txBox="1"/>
          <p:nvPr/>
        </p:nvSpPr>
        <p:spPr>
          <a:xfrm>
            <a:off x="5286380"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43" name="TextBox 42"/>
          <p:cNvSpPr txBox="1"/>
          <p:nvPr/>
        </p:nvSpPr>
        <p:spPr>
          <a:xfrm>
            <a:off x="3643306"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44" name="TextBox 43"/>
          <p:cNvSpPr txBox="1"/>
          <p:nvPr/>
        </p:nvSpPr>
        <p:spPr>
          <a:xfrm>
            <a:off x="2428860"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45" name="TextBox 44"/>
          <p:cNvSpPr txBox="1"/>
          <p:nvPr/>
        </p:nvSpPr>
        <p:spPr>
          <a:xfrm>
            <a:off x="6215074"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46" name="TextBox 45"/>
          <p:cNvSpPr txBox="1"/>
          <p:nvPr/>
        </p:nvSpPr>
        <p:spPr>
          <a:xfrm>
            <a:off x="4929190"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47" name="TextBox 46"/>
          <p:cNvSpPr txBox="1"/>
          <p:nvPr/>
        </p:nvSpPr>
        <p:spPr>
          <a:xfrm>
            <a:off x="3143240"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48" name="TextBox 47"/>
          <p:cNvSpPr txBox="1"/>
          <p:nvPr/>
        </p:nvSpPr>
        <p:spPr>
          <a:xfrm>
            <a:off x="2786050"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49" name="TextBox 48"/>
          <p:cNvSpPr txBox="1"/>
          <p:nvPr/>
        </p:nvSpPr>
        <p:spPr>
          <a:xfrm>
            <a:off x="2071670"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50" name="TextBox 49"/>
          <p:cNvSpPr txBox="1"/>
          <p:nvPr/>
        </p:nvSpPr>
        <p:spPr>
          <a:xfrm>
            <a:off x="1785918"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51" name="TextBox 50"/>
          <p:cNvSpPr txBox="1"/>
          <p:nvPr/>
        </p:nvSpPr>
        <p:spPr>
          <a:xfrm>
            <a:off x="857224"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52" name="TextBox 51"/>
          <p:cNvSpPr txBox="1"/>
          <p:nvPr/>
        </p:nvSpPr>
        <p:spPr>
          <a:xfrm>
            <a:off x="214282"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53" name="TextBox 52"/>
          <p:cNvSpPr txBox="1"/>
          <p:nvPr/>
        </p:nvSpPr>
        <p:spPr>
          <a:xfrm>
            <a:off x="7500958"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54" name="TextBox 53"/>
          <p:cNvSpPr txBox="1"/>
          <p:nvPr/>
        </p:nvSpPr>
        <p:spPr>
          <a:xfrm>
            <a:off x="7072330"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55" name="TextBox 54"/>
          <p:cNvSpPr txBox="1"/>
          <p:nvPr/>
        </p:nvSpPr>
        <p:spPr>
          <a:xfrm>
            <a:off x="6643702"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56" name="TextBox 55"/>
          <p:cNvSpPr txBox="1"/>
          <p:nvPr/>
        </p:nvSpPr>
        <p:spPr>
          <a:xfrm>
            <a:off x="6215074"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57" name="TextBox 56"/>
          <p:cNvSpPr txBox="1"/>
          <p:nvPr/>
        </p:nvSpPr>
        <p:spPr>
          <a:xfrm>
            <a:off x="5786446"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58" name="TextBox 57"/>
          <p:cNvSpPr txBox="1"/>
          <p:nvPr/>
        </p:nvSpPr>
        <p:spPr>
          <a:xfrm>
            <a:off x="5357818"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59" name="TextBox 58"/>
          <p:cNvSpPr txBox="1"/>
          <p:nvPr/>
        </p:nvSpPr>
        <p:spPr>
          <a:xfrm>
            <a:off x="4929190"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60" name="TextBox 59"/>
          <p:cNvSpPr txBox="1"/>
          <p:nvPr/>
        </p:nvSpPr>
        <p:spPr>
          <a:xfrm>
            <a:off x="4500562"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61" name="TextBox 60"/>
          <p:cNvSpPr txBox="1"/>
          <p:nvPr/>
        </p:nvSpPr>
        <p:spPr>
          <a:xfrm>
            <a:off x="2786050"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62" name="TextBox 61"/>
          <p:cNvSpPr txBox="1"/>
          <p:nvPr/>
        </p:nvSpPr>
        <p:spPr>
          <a:xfrm>
            <a:off x="1857356"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63" name="TextBox 62"/>
          <p:cNvSpPr txBox="1"/>
          <p:nvPr/>
        </p:nvSpPr>
        <p:spPr>
          <a:xfrm>
            <a:off x="3143240"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64" name="TextBox 63"/>
          <p:cNvSpPr txBox="1"/>
          <p:nvPr/>
        </p:nvSpPr>
        <p:spPr>
          <a:xfrm>
            <a:off x="3571868"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65" name="TextBox 64"/>
          <p:cNvSpPr txBox="1"/>
          <p:nvPr/>
        </p:nvSpPr>
        <p:spPr>
          <a:xfrm>
            <a:off x="8786810"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66" name="TextBox 65"/>
          <p:cNvSpPr txBox="1"/>
          <p:nvPr/>
        </p:nvSpPr>
        <p:spPr>
          <a:xfrm>
            <a:off x="8358214"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67" name="TextBox 66"/>
          <p:cNvSpPr txBox="1"/>
          <p:nvPr/>
        </p:nvSpPr>
        <p:spPr>
          <a:xfrm>
            <a:off x="928662"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68" name="TextBox 67"/>
          <p:cNvSpPr txBox="1"/>
          <p:nvPr/>
        </p:nvSpPr>
        <p:spPr>
          <a:xfrm>
            <a:off x="2071670"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69" name="TextBox 68"/>
          <p:cNvSpPr txBox="1"/>
          <p:nvPr/>
        </p:nvSpPr>
        <p:spPr>
          <a:xfrm>
            <a:off x="2428860"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70" name="TextBox 69"/>
          <p:cNvSpPr txBox="1"/>
          <p:nvPr/>
        </p:nvSpPr>
        <p:spPr>
          <a:xfrm>
            <a:off x="214282"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grpId="1" nodeType="clickEffect">
                                  <p:stCondLst>
                                    <p:cond delay="0"/>
                                  </p:stCondLst>
                                  <p:childTnLst>
                                    <p:animClr clrSpc="rgb" dir="cw">
                                      <p:cBhvr override="childStyle">
                                        <p:cTn id="12" dur="1000" fill="hold"/>
                                        <p:tgtEl>
                                          <p:spTgt spid="21"/>
                                        </p:tgtEl>
                                        <p:attrNameLst>
                                          <p:attrName>style.color</p:attrName>
                                        </p:attrNameLst>
                                      </p:cBhvr>
                                      <p:to>
                                        <a:srgbClr val="FF0000"/>
                                      </p:to>
                                    </p:animClr>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grpId="1" nodeType="clickEffect">
                                  <p:stCondLst>
                                    <p:cond delay="0"/>
                                  </p:stCondLst>
                                  <p:childTnLst>
                                    <p:animClr clrSpc="rgb" dir="cw">
                                      <p:cBhvr override="childStyle">
                                        <p:cTn id="28" dur="1000" fill="hold"/>
                                        <p:tgtEl>
                                          <p:spTgt spid="27"/>
                                        </p:tgtEl>
                                        <p:attrNameLst>
                                          <p:attrName>style.color</p:attrName>
                                        </p:attrNameLst>
                                      </p:cBhvr>
                                      <p:to>
                                        <a:srgbClr val="FF0000"/>
                                      </p:to>
                                    </p:animClr>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mph" presetSubtype="2" fill="hold" grpId="1" nodeType="clickEffect">
                                  <p:stCondLst>
                                    <p:cond delay="0"/>
                                  </p:stCondLst>
                                  <p:childTnLst>
                                    <p:animClr clrSpc="rgb" dir="cw">
                                      <p:cBhvr override="childStyle">
                                        <p:cTn id="44" dur="1000" fill="hold"/>
                                        <p:tgtEl>
                                          <p:spTgt spid="20"/>
                                        </p:tgtEl>
                                        <p:attrNameLst>
                                          <p:attrName>style.color</p:attrName>
                                        </p:attrNameLst>
                                      </p:cBhvr>
                                      <p:to>
                                        <a:srgbClr val="FF0000"/>
                                      </p:to>
                                    </p:animClr>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mph" presetSubtype="2" fill="hold" grpId="1" nodeType="clickEffect">
                                  <p:stCondLst>
                                    <p:cond delay="0"/>
                                  </p:stCondLst>
                                  <p:childTnLst>
                                    <p:animClr clrSpc="rgb" dir="cw">
                                      <p:cBhvr override="childStyle">
                                        <p:cTn id="60" dur="1000" fill="hold"/>
                                        <p:tgtEl>
                                          <p:spTgt spid="26"/>
                                        </p:tgtEl>
                                        <p:attrNameLst>
                                          <p:attrName>style.color</p:attrName>
                                        </p:attrNameLst>
                                      </p:cBhvr>
                                      <p:to>
                                        <a:srgbClr val="FF0000"/>
                                      </p:to>
                                    </p:animClr>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anim calcmode="lin" valueType="num">
                                      <p:cBhvr additive="base">
                                        <p:cTn id="65" dur="500" fill="hold"/>
                                        <p:tgtEl>
                                          <p:spTgt spid="25"/>
                                        </p:tgtEl>
                                        <p:attrNameLst>
                                          <p:attrName>ppt_x</p:attrName>
                                        </p:attrNameLst>
                                      </p:cBhvr>
                                      <p:tavLst>
                                        <p:tav tm="0">
                                          <p:val>
                                            <p:strVal val="#ppt_x"/>
                                          </p:val>
                                        </p:tav>
                                        <p:tav tm="100000">
                                          <p:val>
                                            <p:strVal val="#ppt_x"/>
                                          </p:val>
                                        </p:tav>
                                      </p:tavLst>
                                    </p:anim>
                                    <p:anim calcmode="lin" valueType="num">
                                      <p:cBhvr additive="base">
                                        <p:cTn id="6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500" fill="hold"/>
                                        <p:tgtEl>
                                          <p:spTgt spid="16"/>
                                        </p:tgtEl>
                                        <p:attrNameLst>
                                          <p:attrName>ppt_x</p:attrName>
                                        </p:attrNameLst>
                                      </p:cBhvr>
                                      <p:tavLst>
                                        <p:tav tm="0">
                                          <p:val>
                                            <p:strVal val="#ppt_x"/>
                                          </p:val>
                                        </p:tav>
                                        <p:tav tm="100000">
                                          <p:val>
                                            <p:strVal val="#ppt_x"/>
                                          </p:val>
                                        </p:tav>
                                      </p:tavLst>
                                    </p:anim>
                                    <p:anim calcmode="lin" valueType="num">
                                      <p:cBhvr additive="base">
                                        <p:cTn id="7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 presetClass="emph" presetSubtype="2" fill="hold" grpId="1" nodeType="clickEffect">
                                  <p:stCondLst>
                                    <p:cond delay="0"/>
                                  </p:stCondLst>
                                  <p:childTnLst>
                                    <p:animClr clrSpc="rgb" dir="cw">
                                      <p:cBhvr override="childStyle">
                                        <p:cTn id="76" dur="1000" fill="hold"/>
                                        <p:tgtEl>
                                          <p:spTgt spid="19"/>
                                        </p:tgtEl>
                                        <p:attrNameLst>
                                          <p:attrName>style.color</p:attrName>
                                        </p:attrNameLst>
                                      </p:cBhvr>
                                      <p:to>
                                        <a:srgbClr val="FF0000"/>
                                      </p:to>
                                    </p:animClr>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9"/>
                                        </p:tgtEl>
                                        <p:attrNameLst>
                                          <p:attrName>style.visibility</p:attrName>
                                        </p:attrNameLst>
                                      </p:cBhvr>
                                      <p:to>
                                        <p:strVal val="visible"/>
                                      </p:to>
                                    </p:set>
                                    <p:anim calcmode="lin" valueType="num">
                                      <p:cBhvr additive="base">
                                        <p:cTn id="81" dur="500" fill="hold"/>
                                        <p:tgtEl>
                                          <p:spTgt spid="29"/>
                                        </p:tgtEl>
                                        <p:attrNameLst>
                                          <p:attrName>ppt_x</p:attrName>
                                        </p:attrNameLst>
                                      </p:cBhvr>
                                      <p:tavLst>
                                        <p:tav tm="0">
                                          <p:val>
                                            <p:strVal val="#ppt_x"/>
                                          </p:val>
                                        </p:tav>
                                        <p:tav tm="100000">
                                          <p:val>
                                            <p:strVal val="#ppt_x"/>
                                          </p:val>
                                        </p:tav>
                                      </p:tavLst>
                                    </p:anim>
                                    <p:anim calcmode="lin" valueType="num">
                                      <p:cBhvr additive="base">
                                        <p:cTn id="8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5"/>
                                        </p:tgtEl>
                                        <p:attrNameLst>
                                          <p:attrName>style.visibility</p:attrName>
                                        </p:attrNameLst>
                                      </p:cBhvr>
                                      <p:to>
                                        <p:strVal val="visible"/>
                                      </p:to>
                                    </p:set>
                                    <p:anim calcmode="lin" valueType="num">
                                      <p:cBhvr additive="base">
                                        <p:cTn id="87" dur="500" fill="hold"/>
                                        <p:tgtEl>
                                          <p:spTgt spid="15"/>
                                        </p:tgtEl>
                                        <p:attrNameLst>
                                          <p:attrName>ppt_x</p:attrName>
                                        </p:attrNameLst>
                                      </p:cBhvr>
                                      <p:tavLst>
                                        <p:tav tm="0">
                                          <p:val>
                                            <p:strVal val="#ppt_x"/>
                                          </p:val>
                                        </p:tav>
                                        <p:tav tm="100000">
                                          <p:val>
                                            <p:strVal val="#ppt_x"/>
                                          </p:val>
                                        </p:tav>
                                      </p:tavLst>
                                    </p:anim>
                                    <p:anim calcmode="lin" valueType="num">
                                      <p:cBhvr additive="base">
                                        <p:cTn id="8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3" presetClass="emph" presetSubtype="2" fill="hold" grpId="1" nodeType="clickEffect">
                                  <p:stCondLst>
                                    <p:cond delay="0"/>
                                  </p:stCondLst>
                                  <p:childTnLst>
                                    <p:animClr clrSpc="rgb" dir="cw">
                                      <p:cBhvr override="childStyle">
                                        <p:cTn id="92" dur="1000" fill="hold"/>
                                        <p:tgtEl>
                                          <p:spTgt spid="17"/>
                                        </p:tgtEl>
                                        <p:attrNameLst>
                                          <p:attrName>style.color</p:attrName>
                                        </p:attrNameLst>
                                      </p:cBhvr>
                                      <p:to>
                                        <a:srgbClr val="FF0000"/>
                                      </p:to>
                                    </p:animClr>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additive="base">
                                        <p:cTn id="97" dur="500" fill="hold"/>
                                        <p:tgtEl>
                                          <p:spTgt spid="11"/>
                                        </p:tgtEl>
                                        <p:attrNameLst>
                                          <p:attrName>ppt_x</p:attrName>
                                        </p:attrNameLst>
                                      </p:cBhvr>
                                      <p:tavLst>
                                        <p:tav tm="0">
                                          <p:val>
                                            <p:strVal val="#ppt_x"/>
                                          </p:val>
                                        </p:tav>
                                        <p:tav tm="100000">
                                          <p:val>
                                            <p:strVal val="#ppt_x"/>
                                          </p:val>
                                        </p:tav>
                                      </p:tavLst>
                                    </p:anim>
                                    <p:anim calcmode="lin" valueType="num">
                                      <p:cBhvr additive="base">
                                        <p:cTn id="9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500" fill="hold"/>
                                        <p:tgtEl>
                                          <p:spTgt spid="14"/>
                                        </p:tgtEl>
                                        <p:attrNameLst>
                                          <p:attrName>ppt_x</p:attrName>
                                        </p:attrNameLst>
                                      </p:cBhvr>
                                      <p:tavLst>
                                        <p:tav tm="0">
                                          <p:val>
                                            <p:strVal val="#ppt_x"/>
                                          </p:val>
                                        </p:tav>
                                        <p:tav tm="100000">
                                          <p:val>
                                            <p:strVal val="#ppt_x"/>
                                          </p:val>
                                        </p:tav>
                                      </p:tavLst>
                                    </p:anim>
                                    <p:anim calcmode="lin" valueType="num">
                                      <p:cBhvr additive="base">
                                        <p:cTn id="10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3" presetClass="emph" presetSubtype="2" fill="hold" grpId="1" nodeType="clickEffect">
                                  <p:stCondLst>
                                    <p:cond delay="0"/>
                                  </p:stCondLst>
                                  <p:childTnLst>
                                    <p:animClr clrSpc="rgb" dir="cw">
                                      <p:cBhvr override="childStyle">
                                        <p:cTn id="108" dur="1000" fill="hold"/>
                                        <p:tgtEl>
                                          <p:spTgt spid="18"/>
                                        </p:tgtEl>
                                        <p:attrNameLst>
                                          <p:attrName>style.color</p:attrName>
                                        </p:attrNameLst>
                                      </p:cBhvr>
                                      <p:to>
                                        <a:srgbClr val="FF0000"/>
                                      </p:to>
                                    </p:animClr>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1" nodeType="clickEffect">
                                  <p:stCondLst>
                                    <p:cond delay="0"/>
                                  </p:stCondLst>
                                  <p:childTnLst>
                                    <p:set>
                                      <p:cBhvr>
                                        <p:cTn id="112" dur="1" fill="hold">
                                          <p:stCondLst>
                                            <p:cond delay="0"/>
                                          </p:stCondLst>
                                        </p:cTn>
                                        <p:tgtEl>
                                          <p:spTgt spid="12"/>
                                        </p:tgtEl>
                                        <p:attrNameLst>
                                          <p:attrName>style.visibility</p:attrName>
                                        </p:attrNameLst>
                                      </p:cBhvr>
                                      <p:to>
                                        <p:strVal val="visible"/>
                                      </p:to>
                                    </p:set>
                                    <p:anim calcmode="lin" valueType="num">
                                      <p:cBhvr additive="base">
                                        <p:cTn id="113" dur="500" fill="hold"/>
                                        <p:tgtEl>
                                          <p:spTgt spid="12"/>
                                        </p:tgtEl>
                                        <p:attrNameLst>
                                          <p:attrName>ppt_x</p:attrName>
                                        </p:attrNameLst>
                                      </p:cBhvr>
                                      <p:tavLst>
                                        <p:tav tm="0">
                                          <p:val>
                                            <p:strVal val="#ppt_x"/>
                                          </p:val>
                                        </p:tav>
                                        <p:tav tm="100000">
                                          <p:val>
                                            <p:strVal val="#ppt_x"/>
                                          </p:val>
                                        </p:tav>
                                      </p:tavLst>
                                    </p:anim>
                                    <p:anim calcmode="lin" valueType="num">
                                      <p:cBhvr additive="base">
                                        <p:cTn id="1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additive="base">
                                        <p:cTn id="119" dur="500" fill="hold"/>
                                        <p:tgtEl>
                                          <p:spTgt spid="13"/>
                                        </p:tgtEl>
                                        <p:attrNameLst>
                                          <p:attrName>ppt_x</p:attrName>
                                        </p:attrNameLst>
                                      </p:cBhvr>
                                      <p:tavLst>
                                        <p:tav tm="0">
                                          <p:val>
                                            <p:strVal val="#ppt_x"/>
                                          </p:val>
                                        </p:tav>
                                        <p:tav tm="100000">
                                          <p:val>
                                            <p:strVal val="#ppt_x"/>
                                          </p:val>
                                        </p:tav>
                                      </p:tavLst>
                                    </p:anim>
                                    <p:anim calcmode="lin" valueType="num">
                                      <p:cBhvr additive="base">
                                        <p:cTn id="1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3" presetClass="emph" presetSubtype="2" fill="hold" grpId="1" nodeType="clickEffect">
                                  <p:stCondLst>
                                    <p:cond delay="0"/>
                                  </p:stCondLst>
                                  <p:childTnLst>
                                    <p:animClr clrSpc="rgb" dir="cw">
                                      <p:cBhvr override="childStyle">
                                        <p:cTn id="124" dur="1000" fill="hold"/>
                                        <p:tgtEl>
                                          <p:spTgt spid="25"/>
                                        </p:tgtEl>
                                        <p:attrNameLst>
                                          <p:attrName>style.color</p:attrName>
                                        </p:attrNameLst>
                                      </p:cBhvr>
                                      <p:to>
                                        <a:srgbClr val="FF0000"/>
                                      </p:to>
                                    </p:animClr>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ppt_x"/>
                                          </p:val>
                                        </p:tav>
                                        <p:tav tm="100000">
                                          <p:val>
                                            <p:strVal val="#ppt_x"/>
                                          </p:val>
                                        </p:tav>
                                      </p:tavLst>
                                    </p:anim>
                                    <p:anim calcmode="lin" valueType="num">
                                      <p:cBhvr additive="base">
                                        <p:cTn id="13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28"/>
                                        </p:tgtEl>
                                        <p:attrNameLst>
                                          <p:attrName>style.visibility</p:attrName>
                                        </p:attrNameLst>
                                      </p:cBhvr>
                                      <p:to>
                                        <p:strVal val="visible"/>
                                      </p:to>
                                    </p:set>
                                    <p:anim calcmode="lin" valueType="num">
                                      <p:cBhvr additive="base">
                                        <p:cTn id="135" dur="500" fill="hold"/>
                                        <p:tgtEl>
                                          <p:spTgt spid="28"/>
                                        </p:tgtEl>
                                        <p:attrNameLst>
                                          <p:attrName>ppt_x</p:attrName>
                                        </p:attrNameLst>
                                      </p:cBhvr>
                                      <p:tavLst>
                                        <p:tav tm="0">
                                          <p:val>
                                            <p:strVal val="#ppt_x"/>
                                          </p:val>
                                        </p:tav>
                                        <p:tav tm="100000">
                                          <p:val>
                                            <p:strVal val="#ppt_x"/>
                                          </p:val>
                                        </p:tav>
                                      </p:tavLst>
                                    </p:anim>
                                    <p:anim calcmode="lin" valueType="num">
                                      <p:cBhvr additive="base">
                                        <p:cTn id="13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3" presetClass="emph" presetSubtype="2" fill="hold" grpId="1" nodeType="clickEffect">
                                  <p:stCondLst>
                                    <p:cond delay="0"/>
                                  </p:stCondLst>
                                  <p:childTnLst>
                                    <p:animClr clrSpc="rgb" dir="cw">
                                      <p:cBhvr override="childStyle">
                                        <p:cTn id="140" dur="1000" fill="hold"/>
                                        <p:tgtEl>
                                          <p:spTgt spid="29"/>
                                        </p:tgtEl>
                                        <p:attrNameLst>
                                          <p:attrName>style.color</p:attrName>
                                        </p:attrNameLst>
                                      </p:cBhvr>
                                      <p:to>
                                        <a:srgbClr val="FF0000"/>
                                      </p:to>
                                    </p:animClr>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32"/>
                                        </p:tgtEl>
                                        <p:attrNameLst>
                                          <p:attrName>style.visibility</p:attrName>
                                        </p:attrNameLst>
                                      </p:cBhvr>
                                      <p:to>
                                        <p:strVal val="visible"/>
                                      </p:to>
                                    </p:set>
                                    <p:anim calcmode="lin" valueType="num">
                                      <p:cBhvr additive="base">
                                        <p:cTn id="145" dur="500" fill="hold"/>
                                        <p:tgtEl>
                                          <p:spTgt spid="32"/>
                                        </p:tgtEl>
                                        <p:attrNameLst>
                                          <p:attrName>ppt_x</p:attrName>
                                        </p:attrNameLst>
                                      </p:cBhvr>
                                      <p:tavLst>
                                        <p:tav tm="0">
                                          <p:val>
                                            <p:strVal val="#ppt_x"/>
                                          </p:val>
                                        </p:tav>
                                        <p:tav tm="100000">
                                          <p:val>
                                            <p:strVal val="#ppt_x"/>
                                          </p:val>
                                        </p:tav>
                                      </p:tavLst>
                                    </p:anim>
                                    <p:anim calcmode="lin" valueType="num">
                                      <p:cBhvr additive="base">
                                        <p:cTn id="14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23"/>
                                        </p:tgtEl>
                                        <p:attrNameLst>
                                          <p:attrName>style.visibility</p:attrName>
                                        </p:attrNameLst>
                                      </p:cBhvr>
                                      <p:to>
                                        <p:strVal val="visible"/>
                                      </p:to>
                                    </p:set>
                                    <p:anim calcmode="lin" valueType="num">
                                      <p:cBhvr additive="base">
                                        <p:cTn id="151" dur="500" fill="hold"/>
                                        <p:tgtEl>
                                          <p:spTgt spid="23"/>
                                        </p:tgtEl>
                                        <p:attrNameLst>
                                          <p:attrName>ppt_x</p:attrName>
                                        </p:attrNameLst>
                                      </p:cBhvr>
                                      <p:tavLst>
                                        <p:tav tm="0">
                                          <p:val>
                                            <p:strVal val="#ppt_x"/>
                                          </p:val>
                                        </p:tav>
                                        <p:tav tm="100000">
                                          <p:val>
                                            <p:strVal val="#ppt_x"/>
                                          </p:val>
                                        </p:tav>
                                      </p:tavLst>
                                    </p:anim>
                                    <p:anim calcmode="lin" valueType="num">
                                      <p:cBhvr additive="base">
                                        <p:cTn id="15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3" presetClass="emph" presetSubtype="2" fill="hold" grpId="1" nodeType="clickEffect">
                                  <p:stCondLst>
                                    <p:cond delay="0"/>
                                  </p:stCondLst>
                                  <p:childTnLst>
                                    <p:animClr clrSpc="rgb" dir="cw">
                                      <p:cBhvr override="childStyle">
                                        <p:cTn id="156" dur="1000" fill="hold"/>
                                        <p:tgtEl>
                                          <p:spTgt spid="11"/>
                                        </p:tgtEl>
                                        <p:attrNameLst>
                                          <p:attrName>style.color</p:attrName>
                                        </p:attrNameLst>
                                      </p:cBhvr>
                                      <p:to>
                                        <a:srgbClr val="FF0000"/>
                                      </p:to>
                                    </p:animClr>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30"/>
                                        </p:tgtEl>
                                        <p:attrNameLst>
                                          <p:attrName>style.visibility</p:attrName>
                                        </p:attrNameLst>
                                      </p:cBhvr>
                                      <p:to>
                                        <p:strVal val="visible"/>
                                      </p:to>
                                    </p:set>
                                    <p:anim calcmode="lin" valueType="num">
                                      <p:cBhvr additive="base">
                                        <p:cTn id="161" dur="500" fill="hold"/>
                                        <p:tgtEl>
                                          <p:spTgt spid="30"/>
                                        </p:tgtEl>
                                        <p:attrNameLst>
                                          <p:attrName>ppt_x</p:attrName>
                                        </p:attrNameLst>
                                      </p:cBhvr>
                                      <p:tavLst>
                                        <p:tav tm="0">
                                          <p:val>
                                            <p:strVal val="#ppt_x"/>
                                          </p:val>
                                        </p:tav>
                                        <p:tav tm="100000">
                                          <p:val>
                                            <p:strVal val="#ppt_x"/>
                                          </p:val>
                                        </p:tav>
                                      </p:tavLst>
                                    </p:anim>
                                    <p:anim calcmode="lin" valueType="num">
                                      <p:cBhvr additive="base">
                                        <p:cTn id="16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grpId="0" nodeType="clickEffect">
                                  <p:stCondLst>
                                    <p:cond delay="0"/>
                                  </p:stCondLst>
                                  <p:childTnLst>
                                    <p:set>
                                      <p:cBhvr>
                                        <p:cTn id="166" dur="1" fill="hold">
                                          <p:stCondLst>
                                            <p:cond delay="0"/>
                                          </p:stCondLst>
                                        </p:cTn>
                                        <p:tgtEl>
                                          <p:spTgt spid="22"/>
                                        </p:tgtEl>
                                        <p:attrNameLst>
                                          <p:attrName>style.visibility</p:attrName>
                                        </p:attrNameLst>
                                      </p:cBhvr>
                                      <p:to>
                                        <p:strVal val="visible"/>
                                      </p:to>
                                    </p:set>
                                    <p:anim calcmode="lin" valueType="num">
                                      <p:cBhvr additive="base">
                                        <p:cTn id="167" dur="500" fill="hold"/>
                                        <p:tgtEl>
                                          <p:spTgt spid="22"/>
                                        </p:tgtEl>
                                        <p:attrNameLst>
                                          <p:attrName>ppt_x</p:attrName>
                                        </p:attrNameLst>
                                      </p:cBhvr>
                                      <p:tavLst>
                                        <p:tav tm="0">
                                          <p:val>
                                            <p:strVal val="#ppt_x"/>
                                          </p:val>
                                        </p:tav>
                                        <p:tav tm="100000">
                                          <p:val>
                                            <p:strVal val="#ppt_x"/>
                                          </p:val>
                                        </p:tav>
                                      </p:tavLst>
                                    </p:anim>
                                    <p:anim calcmode="lin" valueType="num">
                                      <p:cBhvr additive="base">
                                        <p:cTn id="1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3" presetClass="emph" presetSubtype="2" fill="hold" grpId="2" nodeType="clickEffect">
                                  <p:stCondLst>
                                    <p:cond delay="0"/>
                                  </p:stCondLst>
                                  <p:childTnLst>
                                    <p:animClr clrSpc="rgb" dir="cw">
                                      <p:cBhvr override="childStyle">
                                        <p:cTn id="172" dur="1000" fill="hold"/>
                                        <p:tgtEl>
                                          <p:spTgt spid="12"/>
                                        </p:tgtEl>
                                        <p:attrNameLst>
                                          <p:attrName>style.color</p:attrName>
                                        </p:attrNameLst>
                                      </p:cBhvr>
                                      <p:to>
                                        <a:srgbClr val="FF0000"/>
                                      </p:to>
                                    </p:animClr>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grpId="0" nodeType="clickEffect">
                                  <p:stCondLst>
                                    <p:cond delay="0"/>
                                  </p:stCondLst>
                                  <p:childTnLst>
                                    <p:set>
                                      <p:cBhvr>
                                        <p:cTn id="176" dur="1" fill="hold">
                                          <p:stCondLst>
                                            <p:cond delay="0"/>
                                          </p:stCondLst>
                                        </p:cTn>
                                        <p:tgtEl>
                                          <p:spTgt spid="31"/>
                                        </p:tgtEl>
                                        <p:attrNameLst>
                                          <p:attrName>style.visibility</p:attrName>
                                        </p:attrNameLst>
                                      </p:cBhvr>
                                      <p:to>
                                        <p:strVal val="visible"/>
                                      </p:to>
                                    </p:set>
                                    <p:anim calcmode="lin" valueType="num">
                                      <p:cBhvr additive="base">
                                        <p:cTn id="177" dur="500" fill="hold"/>
                                        <p:tgtEl>
                                          <p:spTgt spid="31"/>
                                        </p:tgtEl>
                                        <p:attrNameLst>
                                          <p:attrName>ppt_x</p:attrName>
                                        </p:attrNameLst>
                                      </p:cBhvr>
                                      <p:tavLst>
                                        <p:tav tm="0">
                                          <p:val>
                                            <p:strVal val="#ppt_x"/>
                                          </p:val>
                                        </p:tav>
                                        <p:tav tm="100000">
                                          <p:val>
                                            <p:strVal val="#ppt_x"/>
                                          </p:val>
                                        </p:tav>
                                      </p:tavLst>
                                    </p:anim>
                                    <p:anim calcmode="lin" valueType="num">
                                      <p:cBhvr additive="base">
                                        <p:cTn id="17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grpId="0" nodeType="clickEffect">
                                  <p:stCondLst>
                                    <p:cond delay="0"/>
                                  </p:stCondLst>
                                  <p:childTnLst>
                                    <p:set>
                                      <p:cBhvr>
                                        <p:cTn id="182" dur="1" fill="hold">
                                          <p:stCondLst>
                                            <p:cond delay="0"/>
                                          </p:stCondLst>
                                        </p:cTn>
                                        <p:tgtEl>
                                          <p:spTgt spid="35"/>
                                        </p:tgtEl>
                                        <p:attrNameLst>
                                          <p:attrName>style.visibility</p:attrName>
                                        </p:attrNameLst>
                                      </p:cBhvr>
                                      <p:to>
                                        <p:strVal val="visible"/>
                                      </p:to>
                                    </p:set>
                                    <p:anim calcmode="lin" valueType="num">
                                      <p:cBhvr additive="base">
                                        <p:cTn id="183" dur="500" fill="hold"/>
                                        <p:tgtEl>
                                          <p:spTgt spid="35"/>
                                        </p:tgtEl>
                                        <p:attrNameLst>
                                          <p:attrName>ppt_x</p:attrName>
                                        </p:attrNameLst>
                                      </p:cBhvr>
                                      <p:tavLst>
                                        <p:tav tm="0">
                                          <p:val>
                                            <p:strVal val="#ppt_x"/>
                                          </p:val>
                                        </p:tav>
                                        <p:tav tm="100000">
                                          <p:val>
                                            <p:strVal val="#ppt_x"/>
                                          </p:val>
                                        </p:tav>
                                      </p:tavLst>
                                    </p:anim>
                                    <p:anim calcmode="lin" valueType="num">
                                      <p:cBhvr additive="base">
                                        <p:cTn id="18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3" presetClass="emph" presetSubtype="2" fill="hold" grpId="1" nodeType="clickEffect">
                                  <p:stCondLst>
                                    <p:cond delay="0"/>
                                  </p:stCondLst>
                                  <p:childTnLst>
                                    <p:animClr clrSpc="rgb" dir="cw">
                                      <p:cBhvr override="childStyle">
                                        <p:cTn id="188" dur="1000" fill="hold"/>
                                        <p:tgtEl>
                                          <p:spTgt spid="16"/>
                                        </p:tgtEl>
                                        <p:attrNameLst>
                                          <p:attrName>style.color</p:attrName>
                                        </p:attrNameLst>
                                      </p:cBhvr>
                                      <p:to>
                                        <a:srgbClr val="FF0000"/>
                                      </p:to>
                                    </p:animClr>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grpId="0" nodeType="clickEffect">
                                  <p:stCondLst>
                                    <p:cond delay="0"/>
                                  </p:stCondLst>
                                  <p:childTnLst>
                                    <p:set>
                                      <p:cBhvr>
                                        <p:cTn id="192" dur="1" fill="hold">
                                          <p:stCondLst>
                                            <p:cond delay="0"/>
                                          </p:stCondLst>
                                        </p:cTn>
                                        <p:tgtEl>
                                          <p:spTgt spid="10"/>
                                        </p:tgtEl>
                                        <p:attrNameLst>
                                          <p:attrName>style.visibility</p:attrName>
                                        </p:attrNameLst>
                                      </p:cBhvr>
                                      <p:to>
                                        <p:strVal val="visible"/>
                                      </p:to>
                                    </p:set>
                                    <p:anim calcmode="lin" valueType="num">
                                      <p:cBhvr additive="base">
                                        <p:cTn id="193" dur="500" fill="hold"/>
                                        <p:tgtEl>
                                          <p:spTgt spid="10"/>
                                        </p:tgtEl>
                                        <p:attrNameLst>
                                          <p:attrName>ppt_x</p:attrName>
                                        </p:attrNameLst>
                                      </p:cBhvr>
                                      <p:tavLst>
                                        <p:tav tm="0">
                                          <p:val>
                                            <p:strVal val="#ppt_x"/>
                                          </p:val>
                                        </p:tav>
                                        <p:tav tm="100000">
                                          <p:val>
                                            <p:strVal val="#ppt_x"/>
                                          </p:val>
                                        </p:tav>
                                      </p:tavLst>
                                    </p:anim>
                                    <p:anim calcmode="lin" valueType="num">
                                      <p:cBhvr additive="base">
                                        <p:cTn id="19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grpId="0" nodeType="clickEffect">
                                  <p:stCondLst>
                                    <p:cond delay="0"/>
                                  </p:stCondLst>
                                  <p:childTnLst>
                                    <p:set>
                                      <p:cBhvr>
                                        <p:cTn id="198" dur="1" fill="hold">
                                          <p:stCondLst>
                                            <p:cond delay="0"/>
                                          </p:stCondLst>
                                        </p:cTn>
                                        <p:tgtEl>
                                          <p:spTgt spid="34"/>
                                        </p:tgtEl>
                                        <p:attrNameLst>
                                          <p:attrName>style.visibility</p:attrName>
                                        </p:attrNameLst>
                                      </p:cBhvr>
                                      <p:to>
                                        <p:strVal val="visible"/>
                                      </p:to>
                                    </p:set>
                                    <p:anim calcmode="lin" valueType="num">
                                      <p:cBhvr additive="base">
                                        <p:cTn id="199" dur="500" fill="hold"/>
                                        <p:tgtEl>
                                          <p:spTgt spid="34"/>
                                        </p:tgtEl>
                                        <p:attrNameLst>
                                          <p:attrName>ppt_x</p:attrName>
                                        </p:attrNameLst>
                                      </p:cBhvr>
                                      <p:tavLst>
                                        <p:tav tm="0">
                                          <p:val>
                                            <p:strVal val="#ppt_x"/>
                                          </p:val>
                                        </p:tav>
                                        <p:tav tm="100000">
                                          <p:val>
                                            <p:strVal val="#ppt_x"/>
                                          </p:val>
                                        </p:tav>
                                      </p:tavLst>
                                    </p:anim>
                                    <p:anim calcmode="lin" valueType="num">
                                      <p:cBhvr additive="base">
                                        <p:cTn id="20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3" presetClass="emph" presetSubtype="2" fill="hold" grpId="1" nodeType="clickEffect">
                                  <p:stCondLst>
                                    <p:cond delay="0"/>
                                  </p:stCondLst>
                                  <p:childTnLst>
                                    <p:animClr clrSpc="rgb" dir="cw">
                                      <p:cBhvr override="childStyle">
                                        <p:cTn id="204" dur="1000" fill="hold"/>
                                        <p:tgtEl>
                                          <p:spTgt spid="15"/>
                                        </p:tgtEl>
                                        <p:attrNameLst>
                                          <p:attrName>style.color</p:attrName>
                                        </p:attrNameLst>
                                      </p:cBhvr>
                                      <p:to>
                                        <a:srgbClr val="FF0000"/>
                                      </p:to>
                                    </p:animClr>
                                  </p:childTnLst>
                                </p:cTn>
                              </p:par>
                            </p:childTnLst>
                          </p:cTn>
                        </p:par>
                      </p:childTnLst>
                    </p:cTn>
                  </p:par>
                  <p:par>
                    <p:cTn id="205" fill="hold">
                      <p:stCondLst>
                        <p:cond delay="indefinite"/>
                      </p:stCondLst>
                      <p:childTnLst>
                        <p:par>
                          <p:cTn id="206" fill="hold">
                            <p:stCondLst>
                              <p:cond delay="0"/>
                            </p:stCondLst>
                            <p:childTnLst>
                              <p:par>
                                <p:cTn id="207" presetID="2" presetClass="entr" presetSubtype="4" fill="hold" grpId="0" nodeType="clickEffect">
                                  <p:stCondLst>
                                    <p:cond delay="0"/>
                                  </p:stCondLst>
                                  <p:childTnLst>
                                    <p:set>
                                      <p:cBhvr>
                                        <p:cTn id="208" dur="1" fill="hold">
                                          <p:stCondLst>
                                            <p:cond delay="0"/>
                                          </p:stCondLst>
                                        </p:cTn>
                                        <p:tgtEl>
                                          <p:spTgt spid="33"/>
                                        </p:tgtEl>
                                        <p:attrNameLst>
                                          <p:attrName>style.visibility</p:attrName>
                                        </p:attrNameLst>
                                      </p:cBhvr>
                                      <p:to>
                                        <p:strVal val="visible"/>
                                      </p:to>
                                    </p:set>
                                    <p:anim calcmode="lin" valueType="num">
                                      <p:cBhvr additive="base">
                                        <p:cTn id="209" dur="500" fill="hold"/>
                                        <p:tgtEl>
                                          <p:spTgt spid="33"/>
                                        </p:tgtEl>
                                        <p:attrNameLst>
                                          <p:attrName>ppt_x</p:attrName>
                                        </p:attrNameLst>
                                      </p:cBhvr>
                                      <p:tavLst>
                                        <p:tav tm="0">
                                          <p:val>
                                            <p:strVal val="#ppt_x"/>
                                          </p:val>
                                        </p:tav>
                                        <p:tav tm="100000">
                                          <p:val>
                                            <p:strVal val="#ppt_x"/>
                                          </p:val>
                                        </p:tav>
                                      </p:tavLst>
                                    </p:anim>
                                    <p:anim calcmode="lin" valueType="num">
                                      <p:cBhvr additive="base">
                                        <p:cTn id="21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3" presetClass="emph" presetSubtype="2" fill="hold" grpId="1" nodeType="clickEffect">
                                  <p:stCondLst>
                                    <p:cond delay="0"/>
                                  </p:stCondLst>
                                  <p:childTnLst>
                                    <p:animClr clrSpc="rgb" dir="cw">
                                      <p:cBhvr override="childStyle">
                                        <p:cTn id="214" dur="1000" fill="hold"/>
                                        <p:tgtEl>
                                          <p:spTgt spid="14"/>
                                        </p:tgtEl>
                                        <p:attrNameLst>
                                          <p:attrName>style.color</p:attrName>
                                        </p:attrNameLst>
                                      </p:cBhvr>
                                      <p:to>
                                        <a:srgbClr val="FF0000"/>
                                      </p:to>
                                    </p:animClr>
                                  </p:childTnLst>
                                </p:cTn>
                              </p:par>
                            </p:childTnLst>
                          </p:cTn>
                        </p:par>
                      </p:childTnLst>
                    </p:cTn>
                  </p:par>
                  <p:par>
                    <p:cTn id="215" fill="hold">
                      <p:stCondLst>
                        <p:cond delay="indefinite"/>
                      </p:stCondLst>
                      <p:childTnLst>
                        <p:par>
                          <p:cTn id="216" fill="hold">
                            <p:stCondLst>
                              <p:cond delay="0"/>
                            </p:stCondLst>
                            <p:childTnLst>
                              <p:par>
                                <p:cTn id="217" presetID="3" presetClass="emph" presetSubtype="2" fill="hold" grpId="1" nodeType="clickEffect">
                                  <p:stCondLst>
                                    <p:cond delay="0"/>
                                  </p:stCondLst>
                                  <p:childTnLst>
                                    <p:animClr clrSpc="rgb" dir="cw">
                                      <p:cBhvr override="childStyle">
                                        <p:cTn id="218" dur="1000" fill="hold"/>
                                        <p:tgtEl>
                                          <p:spTgt spid="13"/>
                                        </p:tgtEl>
                                        <p:attrNameLst>
                                          <p:attrName>style.color</p:attrName>
                                        </p:attrNameLst>
                                      </p:cBhvr>
                                      <p:to>
                                        <a:srgbClr val="FF0000"/>
                                      </p:to>
                                    </p:animClr>
                                  </p:childTnLst>
                                </p:cTn>
                              </p:par>
                            </p:childTnLst>
                          </p:cTn>
                        </p:par>
                      </p:childTnLst>
                    </p:cTn>
                  </p:par>
                  <p:par>
                    <p:cTn id="219" fill="hold">
                      <p:stCondLst>
                        <p:cond delay="indefinite"/>
                      </p:stCondLst>
                      <p:childTnLst>
                        <p:par>
                          <p:cTn id="220" fill="hold">
                            <p:stCondLst>
                              <p:cond delay="0"/>
                            </p:stCondLst>
                            <p:childTnLst>
                              <p:par>
                                <p:cTn id="221" presetID="3" presetClass="emph" presetSubtype="2" fill="hold" grpId="1" nodeType="clickEffect">
                                  <p:stCondLst>
                                    <p:cond delay="0"/>
                                  </p:stCondLst>
                                  <p:childTnLst>
                                    <p:animClr clrSpc="rgb" dir="cw">
                                      <p:cBhvr override="childStyle">
                                        <p:cTn id="222" dur="1000" fill="hold"/>
                                        <p:tgtEl>
                                          <p:spTgt spid="24"/>
                                        </p:tgtEl>
                                        <p:attrNameLst>
                                          <p:attrName>style.color</p:attrName>
                                        </p:attrNameLst>
                                      </p:cBhvr>
                                      <p:to>
                                        <a:srgbClr val="FF0000"/>
                                      </p:to>
                                    </p:animClr>
                                  </p:childTnLst>
                                </p:cTn>
                              </p:par>
                            </p:childTnLst>
                          </p:cTn>
                        </p:par>
                      </p:childTnLst>
                    </p:cTn>
                  </p:par>
                  <p:par>
                    <p:cTn id="223" fill="hold">
                      <p:stCondLst>
                        <p:cond delay="indefinite"/>
                      </p:stCondLst>
                      <p:childTnLst>
                        <p:par>
                          <p:cTn id="224" fill="hold">
                            <p:stCondLst>
                              <p:cond delay="0"/>
                            </p:stCondLst>
                            <p:childTnLst>
                              <p:par>
                                <p:cTn id="225" presetID="2" presetClass="entr" presetSubtype="4" fill="hold" grpId="0" nodeType="clickEffect">
                                  <p:stCondLst>
                                    <p:cond delay="0"/>
                                  </p:stCondLst>
                                  <p:childTnLst>
                                    <p:set>
                                      <p:cBhvr>
                                        <p:cTn id="226" dur="1" fill="hold">
                                          <p:stCondLst>
                                            <p:cond delay="0"/>
                                          </p:stCondLst>
                                        </p:cTn>
                                        <p:tgtEl>
                                          <p:spTgt spid="52"/>
                                        </p:tgtEl>
                                        <p:attrNameLst>
                                          <p:attrName>style.visibility</p:attrName>
                                        </p:attrNameLst>
                                      </p:cBhvr>
                                      <p:to>
                                        <p:strVal val="visible"/>
                                      </p:to>
                                    </p:set>
                                    <p:anim calcmode="lin" valueType="num">
                                      <p:cBhvr additive="base">
                                        <p:cTn id="227" dur="500" fill="hold"/>
                                        <p:tgtEl>
                                          <p:spTgt spid="52"/>
                                        </p:tgtEl>
                                        <p:attrNameLst>
                                          <p:attrName>ppt_x</p:attrName>
                                        </p:attrNameLst>
                                      </p:cBhvr>
                                      <p:tavLst>
                                        <p:tav tm="0">
                                          <p:val>
                                            <p:strVal val="#ppt_x"/>
                                          </p:val>
                                        </p:tav>
                                        <p:tav tm="100000">
                                          <p:val>
                                            <p:strVal val="#ppt_x"/>
                                          </p:val>
                                        </p:tav>
                                      </p:tavLst>
                                    </p:anim>
                                    <p:anim calcmode="lin" valueType="num">
                                      <p:cBhvr additive="base">
                                        <p:cTn id="22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2" presetClass="entr" presetSubtype="4" fill="hold" grpId="0" nodeType="clickEffect">
                                  <p:stCondLst>
                                    <p:cond delay="0"/>
                                  </p:stCondLst>
                                  <p:childTnLst>
                                    <p:set>
                                      <p:cBhvr>
                                        <p:cTn id="232" dur="1" fill="hold">
                                          <p:stCondLst>
                                            <p:cond delay="0"/>
                                          </p:stCondLst>
                                        </p:cTn>
                                        <p:tgtEl>
                                          <p:spTgt spid="44"/>
                                        </p:tgtEl>
                                        <p:attrNameLst>
                                          <p:attrName>style.visibility</p:attrName>
                                        </p:attrNameLst>
                                      </p:cBhvr>
                                      <p:to>
                                        <p:strVal val="visible"/>
                                      </p:to>
                                    </p:set>
                                    <p:anim calcmode="lin" valueType="num">
                                      <p:cBhvr additive="base">
                                        <p:cTn id="233" dur="500" fill="hold"/>
                                        <p:tgtEl>
                                          <p:spTgt spid="44"/>
                                        </p:tgtEl>
                                        <p:attrNameLst>
                                          <p:attrName>ppt_x</p:attrName>
                                        </p:attrNameLst>
                                      </p:cBhvr>
                                      <p:tavLst>
                                        <p:tav tm="0">
                                          <p:val>
                                            <p:strVal val="#ppt_x"/>
                                          </p:val>
                                        </p:tav>
                                        <p:tav tm="100000">
                                          <p:val>
                                            <p:strVal val="#ppt_x"/>
                                          </p:val>
                                        </p:tav>
                                      </p:tavLst>
                                    </p:anim>
                                    <p:anim calcmode="lin" valueType="num">
                                      <p:cBhvr additive="base">
                                        <p:cTn id="23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3" presetClass="emph" presetSubtype="2" fill="hold" grpId="1" nodeType="clickEffect">
                                  <p:stCondLst>
                                    <p:cond delay="0"/>
                                  </p:stCondLst>
                                  <p:childTnLst>
                                    <p:animClr clrSpc="rgb" dir="cw">
                                      <p:cBhvr override="childStyle">
                                        <p:cTn id="238" dur="1000" fill="hold"/>
                                        <p:tgtEl>
                                          <p:spTgt spid="32"/>
                                        </p:tgtEl>
                                        <p:attrNameLst>
                                          <p:attrName>style.color</p:attrName>
                                        </p:attrNameLst>
                                      </p:cBhvr>
                                      <p:to>
                                        <a:srgbClr val="FF0000"/>
                                      </p:to>
                                    </p:animClr>
                                  </p:childTnLst>
                                </p:cTn>
                              </p:par>
                            </p:childTnLst>
                          </p:cTn>
                        </p:par>
                      </p:childTnLst>
                    </p:cTn>
                  </p:par>
                  <p:par>
                    <p:cTn id="239" fill="hold">
                      <p:stCondLst>
                        <p:cond delay="indefinite"/>
                      </p:stCondLst>
                      <p:childTnLst>
                        <p:par>
                          <p:cTn id="240" fill="hold">
                            <p:stCondLst>
                              <p:cond delay="0"/>
                            </p:stCondLst>
                            <p:childTnLst>
                              <p:par>
                                <p:cTn id="241" presetID="2" presetClass="entr" presetSubtype="4" fill="hold" grpId="0" nodeType="clickEffect">
                                  <p:stCondLst>
                                    <p:cond delay="0"/>
                                  </p:stCondLst>
                                  <p:childTnLst>
                                    <p:set>
                                      <p:cBhvr>
                                        <p:cTn id="242" dur="1" fill="hold">
                                          <p:stCondLst>
                                            <p:cond delay="0"/>
                                          </p:stCondLst>
                                        </p:cTn>
                                        <p:tgtEl>
                                          <p:spTgt spid="51"/>
                                        </p:tgtEl>
                                        <p:attrNameLst>
                                          <p:attrName>style.visibility</p:attrName>
                                        </p:attrNameLst>
                                      </p:cBhvr>
                                      <p:to>
                                        <p:strVal val="visible"/>
                                      </p:to>
                                    </p:set>
                                    <p:anim calcmode="lin" valueType="num">
                                      <p:cBhvr additive="base">
                                        <p:cTn id="243" dur="500" fill="hold"/>
                                        <p:tgtEl>
                                          <p:spTgt spid="51"/>
                                        </p:tgtEl>
                                        <p:attrNameLst>
                                          <p:attrName>ppt_x</p:attrName>
                                        </p:attrNameLst>
                                      </p:cBhvr>
                                      <p:tavLst>
                                        <p:tav tm="0">
                                          <p:val>
                                            <p:strVal val="#ppt_x"/>
                                          </p:val>
                                        </p:tav>
                                        <p:tav tm="100000">
                                          <p:val>
                                            <p:strVal val="#ppt_x"/>
                                          </p:val>
                                        </p:tav>
                                      </p:tavLst>
                                    </p:anim>
                                    <p:anim calcmode="lin" valueType="num">
                                      <p:cBhvr additive="base">
                                        <p:cTn id="24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245" fill="hold">
                      <p:stCondLst>
                        <p:cond delay="indefinite"/>
                      </p:stCondLst>
                      <p:childTnLst>
                        <p:par>
                          <p:cTn id="246" fill="hold">
                            <p:stCondLst>
                              <p:cond delay="0"/>
                            </p:stCondLst>
                            <p:childTnLst>
                              <p:par>
                                <p:cTn id="247" presetID="2" presetClass="entr" presetSubtype="4" fill="hold" grpId="0" nodeType="clickEffect">
                                  <p:stCondLst>
                                    <p:cond delay="0"/>
                                  </p:stCondLst>
                                  <p:childTnLst>
                                    <p:set>
                                      <p:cBhvr>
                                        <p:cTn id="248" dur="1" fill="hold">
                                          <p:stCondLst>
                                            <p:cond delay="0"/>
                                          </p:stCondLst>
                                        </p:cTn>
                                        <p:tgtEl>
                                          <p:spTgt spid="43"/>
                                        </p:tgtEl>
                                        <p:attrNameLst>
                                          <p:attrName>style.visibility</p:attrName>
                                        </p:attrNameLst>
                                      </p:cBhvr>
                                      <p:to>
                                        <p:strVal val="visible"/>
                                      </p:to>
                                    </p:set>
                                    <p:anim calcmode="lin" valueType="num">
                                      <p:cBhvr additive="base">
                                        <p:cTn id="249" dur="500" fill="hold"/>
                                        <p:tgtEl>
                                          <p:spTgt spid="43"/>
                                        </p:tgtEl>
                                        <p:attrNameLst>
                                          <p:attrName>ppt_x</p:attrName>
                                        </p:attrNameLst>
                                      </p:cBhvr>
                                      <p:tavLst>
                                        <p:tav tm="0">
                                          <p:val>
                                            <p:strVal val="#ppt_x"/>
                                          </p:val>
                                        </p:tav>
                                        <p:tav tm="100000">
                                          <p:val>
                                            <p:strVal val="#ppt_x"/>
                                          </p:val>
                                        </p:tav>
                                      </p:tavLst>
                                    </p:anim>
                                    <p:anim calcmode="lin" valueType="num">
                                      <p:cBhvr additive="base">
                                        <p:cTn id="25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3" presetClass="emph" presetSubtype="2" fill="hold" grpId="1" nodeType="clickEffect">
                                  <p:stCondLst>
                                    <p:cond delay="0"/>
                                  </p:stCondLst>
                                  <p:childTnLst>
                                    <p:animClr clrSpc="rgb" dir="cw">
                                      <p:cBhvr override="childStyle">
                                        <p:cTn id="254" dur="1000" fill="hold"/>
                                        <p:tgtEl>
                                          <p:spTgt spid="28"/>
                                        </p:tgtEl>
                                        <p:attrNameLst>
                                          <p:attrName>style.color</p:attrName>
                                        </p:attrNameLst>
                                      </p:cBhvr>
                                      <p:to>
                                        <a:srgbClr val="FF0000"/>
                                      </p:to>
                                    </p:animClr>
                                  </p:childTnLst>
                                </p:cTn>
                              </p:par>
                            </p:childTnLst>
                          </p:cTn>
                        </p:par>
                      </p:childTnLst>
                    </p:cTn>
                  </p:par>
                  <p:par>
                    <p:cTn id="255" fill="hold">
                      <p:stCondLst>
                        <p:cond delay="indefinite"/>
                      </p:stCondLst>
                      <p:childTnLst>
                        <p:par>
                          <p:cTn id="256" fill="hold">
                            <p:stCondLst>
                              <p:cond delay="0"/>
                            </p:stCondLst>
                            <p:childTnLst>
                              <p:par>
                                <p:cTn id="257" presetID="2" presetClass="entr" presetSubtype="4" fill="hold" grpId="0" nodeType="clickEffect">
                                  <p:stCondLst>
                                    <p:cond delay="0"/>
                                  </p:stCondLst>
                                  <p:childTnLst>
                                    <p:set>
                                      <p:cBhvr>
                                        <p:cTn id="258" dur="1" fill="hold">
                                          <p:stCondLst>
                                            <p:cond delay="0"/>
                                          </p:stCondLst>
                                        </p:cTn>
                                        <p:tgtEl>
                                          <p:spTgt spid="50"/>
                                        </p:tgtEl>
                                        <p:attrNameLst>
                                          <p:attrName>style.visibility</p:attrName>
                                        </p:attrNameLst>
                                      </p:cBhvr>
                                      <p:to>
                                        <p:strVal val="visible"/>
                                      </p:to>
                                    </p:set>
                                    <p:anim calcmode="lin" valueType="num">
                                      <p:cBhvr additive="base">
                                        <p:cTn id="259" dur="500" fill="hold"/>
                                        <p:tgtEl>
                                          <p:spTgt spid="50"/>
                                        </p:tgtEl>
                                        <p:attrNameLst>
                                          <p:attrName>ppt_x</p:attrName>
                                        </p:attrNameLst>
                                      </p:cBhvr>
                                      <p:tavLst>
                                        <p:tav tm="0">
                                          <p:val>
                                            <p:strVal val="#ppt_x"/>
                                          </p:val>
                                        </p:tav>
                                        <p:tav tm="100000">
                                          <p:val>
                                            <p:strVal val="#ppt_x"/>
                                          </p:val>
                                        </p:tav>
                                      </p:tavLst>
                                    </p:anim>
                                    <p:anim calcmode="lin" valueType="num">
                                      <p:cBhvr additive="base">
                                        <p:cTn id="26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ntr" presetSubtype="4" fill="hold" grpId="0" nodeType="clickEffect">
                                  <p:stCondLst>
                                    <p:cond delay="0"/>
                                  </p:stCondLst>
                                  <p:childTnLst>
                                    <p:set>
                                      <p:cBhvr>
                                        <p:cTn id="264" dur="1" fill="hold">
                                          <p:stCondLst>
                                            <p:cond delay="0"/>
                                          </p:stCondLst>
                                        </p:cTn>
                                        <p:tgtEl>
                                          <p:spTgt spid="42"/>
                                        </p:tgtEl>
                                        <p:attrNameLst>
                                          <p:attrName>style.visibility</p:attrName>
                                        </p:attrNameLst>
                                      </p:cBhvr>
                                      <p:to>
                                        <p:strVal val="visible"/>
                                      </p:to>
                                    </p:set>
                                    <p:anim calcmode="lin" valueType="num">
                                      <p:cBhvr additive="base">
                                        <p:cTn id="265" dur="500" fill="hold"/>
                                        <p:tgtEl>
                                          <p:spTgt spid="42"/>
                                        </p:tgtEl>
                                        <p:attrNameLst>
                                          <p:attrName>ppt_x</p:attrName>
                                        </p:attrNameLst>
                                      </p:cBhvr>
                                      <p:tavLst>
                                        <p:tav tm="0">
                                          <p:val>
                                            <p:strVal val="#ppt_x"/>
                                          </p:val>
                                        </p:tav>
                                        <p:tav tm="100000">
                                          <p:val>
                                            <p:strVal val="#ppt_x"/>
                                          </p:val>
                                        </p:tav>
                                      </p:tavLst>
                                    </p:anim>
                                    <p:anim calcmode="lin" valueType="num">
                                      <p:cBhvr additive="base">
                                        <p:cTn id="26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3" presetClass="emph" presetSubtype="2" fill="hold" grpId="1" nodeType="clickEffect">
                                  <p:stCondLst>
                                    <p:cond delay="0"/>
                                  </p:stCondLst>
                                  <p:childTnLst>
                                    <p:animClr clrSpc="rgb" dir="cw">
                                      <p:cBhvr override="childStyle">
                                        <p:cTn id="270" dur="1000" fill="hold"/>
                                        <p:tgtEl>
                                          <p:spTgt spid="30"/>
                                        </p:tgtEl>
                                        <p:attrNameLst>
                                          <p:attrName>style.color</p:attrName>
                                        </p:attrNameLst>
                                      </p:cBhvr>
                                      <p:to>
                                        <a:srgbClr val="FF0000"/>
                                      </p:to>
                                    </p:animClr>
                                  </p:childTnLst>
                                </p:cTn>
                              </p:par>
                            </p:childTnLst>
                          </p:cTn>
                        </p:par>
                      </p:childTnLst>
                    </p:cTn>
                  </p:par>
                  <p:par>
                    <p:cTn id="271" fill="hold">
                      <p:stCondLst>
                        <p:cond delay="indefinite"/>
                      </p:stCondLst>
                      <p:childTnLst>
                        <p:par>
                          <p:cTn id="272" fill="hold">
                            <p:stCondLst>
                              <p:cond delay="0"/>
                            </p:stCondLst>
                            <p:childTnLst>
                              <p:par>
                                <p:cTn id="273" presetID="2" presetClass="entr" presetSubtype="4" fill="hold" grpId="0" nodeType="clickEffect">
                                  <p:stCondLst>
                                    <p:cond delay="0"/>
                                  </p:stCondLst>
                                  <p:childTnLst>
                                    <p:set>
                                      <p:cBhvr>
                                        <p:cTn id="274" dur="1" fill="hold">
                                          <p:stCondLst>
                                            <p:cond delay="0"/>
                                          </p:stCondLst>
                                        </p:cTn>
                                        <p:tgtEl>
                                          <p:spTgt spid="49"/>
                                        </p:tgtEl>
                                        <p:attrNameLst>
                                          <p:attrName>style.visibility</p:attrName>
                                        </p:attrNameLst>
                                      </p:cBhvr>
                                      <p:to>
                                        <p:strVal val="visible"/>
                                      </p:to>
                                    </p:set>
                                    <p:anim calcmode="lin" valueType="num">
                                      <p:cBhvr additive="base">
                                        <p:cTn id="275" dur="500" fill="hold"/>
                                        <p:tgtEl>
                                          <p:spTgt spid="49"/>
                                        </p:tgtEl>
                                        <p:attrNameLst>
                                          <p:attrName>ppt_x</p:attrName>
                                        </p:attrNameLst>
                                      </p:cBhvr>
                                      <p:tavLst>
                                        <p:tav tm="0">
                                          <p:val>
                                            <p:strVal val="#ppt_x"/>
                                          </p:val>
                                        </p:tav>
                                        <p:tav tm="100000">
                                          <p:val>
                                            <p:strVal val="#ppt_x"/>
                                          </p:val>
                                        </p:tav>
                                      </p:tavLst>
                                    </p:anim>
                                    <p:anim calcmode="lin" valueType="num">
                                      <p:cBhvr additive="base">
                                        <p:cTn id="27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77" fill="hold">
                      <p:stCondLst>
                        <p:cond delay="indefinite"/>
                      </p:stCondLst>
                      <p:childTnLst>
                        <p:par>
                          <p:cTn id="278" fill="hold">
                            <p:stCondLst>
                              <p:cond delay="0"/>
                            </p:stCondLst>
                            <p:childTnLst>
                              <p:par>
                                <p:cTn id="279" presetID="2" presetClass="entr" presetSubtype="4" fill="hold" grpId="0" nodeType="clickEffect">
                                  <p:stCondLst>
                                    <p:cond delay="0"/>
                                  </p:stCondLst>
                                  <p:childTnLst>
                                    <p:set>
                                      <p:cBhvr>
                                        <p:cTn id="280" dur="1" fill="hold">
                                          <p:stCondLst>
                                            <p:cond delay="0"/>
                                          </p:stCondLst>
                                        </p:cTn>
                                        <p:tgtEl>
                                          <p:spTgt spid="41"/>
                                        </p:tgtEl>
                                        <p:attrNameLst>
                                          <p:attrName>style.visibility</p:attrName>
                                        </p:attrNameLst>
                                      </p:cBhvr>
                                      <p:to>
                                        <p:strVal val="visible"/>
                                      </p:to>
                                    </p:set>
                                    <p:anim calcmode="lin" valueType="num">
                                      <p:cBhvr additive="base">
                                        <p:cTn id="281" dur="500" fill="hold"/>
                                        <p:tgtEl>
                                          <p:spTgt spid="41"/>
                                        </p:tgtEl>
                                        <p:attrNameLst>
                                          <p:attrName>ppt_x</p:attrName>
                                        </p:attrNameLst>
                                      </p:cBhvr>
                                      <p:tavLst>
                                        <p:tav tm="0">
                                          <p:val>
                                            <p:strVal val="#ppt_x"/>
                                          </p:val>
                                        </p:tav>
                                        <p:tav tm="100000">
                                          <p:val>
                                            <p:strVal val="#ppt_x"/>
                                          </p:val>
                                        </p:tav>
                                      </p:tavLst>
                                    </p:anim>
                                    <p:anim calcmode="lin" valueType="num">
                                      <p:cBhvr additive="base">
                                        <p:cTn id="28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83" fill="hold">
                      <p:stCondLst>
                        <p:cond delay="indefinite"/>
                      </p:stCondLst>
                      <p:childTnLst>
                        <p:par>
                          <p:cTn id="284" fill="hold">
                            <p:stCondLst>
                              <p:cond delay="0"/>
                            </p:stCondLst>
                            <p:childTnLst>
                              <p:par>
                                <p:cTn id="285" presetID="3" presetClass="emph" presetSubtype="2" fill="hold" grpId="1" nodeType="clickEffect">
                                  <p:stCondLst>
                                    <p:cond delay="0"/>
                                  </p:stCondLst>
                                  <p:childTnLst>
                                    <p:animClr clrSpc="rgb" dir="cw">
                                      <p:cBhvr override="childStyle">
                                        <p:cTn id="286" dur="1000" fill="hold"/>
                                        <p:tgtEl>
                                          <p:spTgt spid="23"/>
                                        </p:tgtEl>
                                        <p:attrNameLst>
                                          <p:attrName>style.color</p:attrName>
                                        </p:attrNameLst>
                                      </p:cBhvr>
                                      <p:to>
                                        <a:srgbClr val="FF0000"/>
                                      </p:to>
                                    </p:animClr>
                                  </p:childTnLst>
                                </p:cTn>
                              </p:par>
                            </p:childTnLst>
                          </p:cTn>
                        </p:par>
                      </p:childTnLst>
                    </p:cTn>
                  </p:par>
                  <p:par>
                    <p:cTn id="287" fill="hold">
                      <p:stCondLst>
                        <p:cond delay="indefinite"/>
                      </p:stCondLst>
                      <p:childTnLst>
                        <p:par>
                          <p:cTn id="288" fill="hold">
                            <p:stCondLst>
                              <p:cond delay="0"/>
                            </p:stCondLst>
                            <p:childTnLst>
                              <p:par>
                                <p:cTn id="289" presetID="2" presetClass="entr" presetSubtype="4" fill="hold" grpId="0" nodeType="clickEffect">
                                  <p:stCondLst>
                                    <p:cond delay="0"/>
                                  </p:stCondLst>
                                  <p:childTnLst>
                                    <p:set>
                                      <p:cBhvr>
                                        <p:cTn id="290" dur="1" fill="hold">
                                          <p:stCondLst>
                                            <p:cond delay="0"/>
                                          </p:stCondLst>
                                        </p:cTn>
                                        <p:tgtEl>
                                          <p:spTgt spid="48"/>
                                        </p:tgtEl>
                                        <p:attrNameLst>
                                          <p:attrName>style.visibility</p:attrName>
                                        </p:attrNameLst>
                                      </p:cBhvr>
                                      <p:to>
                                        <p:strVal val="visible"/>
                                      </p:to>
                                    </p:set>
                                    <p:anim calcmode="lin" valueType="num">
                                      <p:cBhvr additive="base">
                                        <p:cTn id="291" dur="500" fill="hold"/>
                                        <p:tgtEl>
                                          <p:spTgt spid="48"/>
                                        </p:tgtEl>
                                        <p:attrNameLst>
                                          <p:attrName>ppt_x</p:attrName>
                                        </p:attrNameLst>
                                      </p:cBhvr>
                                      <p:tavLst>
                                        <p:tav tm="0">
                                          <p:val>
                                            <p:strVal val="#ppt_x"/>
                                          </p:val>
                                        </p:tav>
                                        <p:tav tm="100000">
                                          <p:val>
                                            <p:strVal val="#ppt_x"/>
                                          </p:val>
                                        </p:tav>
                                      </p:tavLst>
                                    </p:anim>
                                    <p:anim calcmode="lin" valueType="num">
                                      <p:cBhvr additive="base">
                                        <p:cTn id="29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93" fill="hold">
                      <p:stCondLst>
                        <p:cond delay="indefinite"/>
                      </p:stCondLst>
                      <p:childTnLst>
                        <p:par>
                          <p:cTn id="294" fill="hold">
                            <p:stCondLst>
                              <p:cond delay="0"/>
                            </p:stCondLst>
                            <p:childTnLst>
                              <p:par>
                                <p:cTn id="295" presetID="2" presetClass="entr" presetSubtype="4" fill="hold" grpId="0" nodeType="clickEffect">
                                  <p:stCondLst>
                                    <p:cond delay="0"/>
                                  </p:stCondLst>
                                  <p:childTnLst>
                                    <p:set>
                                      <p:cBhvr>
                                        <p:cTn id="296" dur="1" fill="hold">
                                          <p:stCondLst>
                                            <p:cond delay="0"/>
                                          </p:stCondLst>
                                        </p:cTn>
                                        <p:tgtEl>
                                          <p:spTgt spid="40"/>
                                        </p:tgtEl>
                                        <p:attrNameLst>
                                          <p:attrName>style.visibility</p:attrName>
                                        </p:attrNameLst>
                                      </p:cBhvr>
                                      <p:to>
                                        <p:strVal val="visible"/>
                                      </p:to>
                                    </p:set>
                                    <p:anim calcmode="lin" valueType="num">
                                      <p:cBhvr additive="base">
                                        <p:cTn id="297" dur="500" fill="hold"/>
                                        <p:tgtEl>
                                          <p:spTgt spid="40"/>
                                        </p:tgtEl>
                                        <p:attrNameLst>
                                          <p:attrName>ppt_x</p:attrName>
                                        </p:attrNameLst>
                                      </p:cBhvr>
                                      <p:tavLst>
                                        <p:tav tm="0">
                                          <p:val>
                                            <p:strVal val="#ppt_x"/>
                                          </p:val>
                                        </p:tav>
                                        <p:tav tm="100000">
                                          <p:val>
                                            <p:strVal val="#ppt_x"/>
                                          </p:val>
                                        </p:tav>
                                      </p:tavLst>
                                    </p:anim>
                                    <p:anim calcmode="lin" valueType="num">
                                      <p:cBhvr additive="base">
                                        <p:cTn id="29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99" fill="hold">
                      <p:stCondLst>
                        <p:cond delay="indefinite"/>
                      </p:stCondLst>
                      <p:childTnLst>
                        <p:par>
                          <p:cTn id="300" fill="hold">
                            <p:stCondLst>
                              <p:cond delay="0"/>
                            </p:stCondLst>
                            <p:childTnLst>
                              <p:par>
                                <p:cTn id="301" presetID="3" presetClass="emph" presetSubtype="2" fill="hold" grpId="1" nodeType="clickEffect">
                                  <p:stCondLst>
                                    <p:cond delay="0"/>
                                  </p:stCondLst>
                                  <p:childTnLst>
                                    <p:animClr clrSpc="rgb" dir="cw">
                                      <p:cBhvr override="childStyle">
                                        <p:cTn id="302" dur="1000" fill="hold"/>
                                        <p:tgtEl>
                                          <p:spTgt spid="31"/>
                                        </p:tgtEl>
                                        <p:attrNameLst>
                                          <p:attrName>style.color</p:attrName>
                                        </p:attrNameLst>
                                      </p:cBhvr>
                                      <p:to>
                                        <a:srgbClr val="FF0000"/>
                                      </p:to>
                                    </p:animClr>
                                  </p:childTnLst>
                                </p:cTn>
                              </p:par>
                            </p:childTnLst>
                          </p:cTn>
                        </p:par>
                      </p:childTnLst>
                    </p:cTn>
                  </p:par>
                  <p:par>
                    <p:cTn id="303" fill="hold">
                      <p:stCondLst>
                        <p:cond delay="indefinite"/>
                      </p:stCondLst>
                      <p:childTnLst>
                        <p:par>
                          <p:cTn id="304" fill="hold">
                            <p:stCondLst>
                              <p:cond delay="0"/>
                            </p:stCondLst>
                            <p:childTnLst>
                              <p:par>
                                <p:cTn id="305" presetID="2" presetClass="entr" presetSubtype="4" fill="hold" grpId="0" nodeType="clickEffect">
                                  <p:stCondLst>
                                    <p:cond delay="0"/>
                                  </p:stCondLst>
                                  <p:childTnLst>
                                    <p:set>
                                      <p:cBhvr>
                                        <p:cTn id="306" dur="1" fill="hold">
                                          <p:stCondLst>
                                            <p:cond delay="0"/>
                                          </p:stCondLst>
                                        </p:cTn>
                                        <p:tgtEl>
                                          <p:spTgt spid="47"/>
                                        </p:tgtEl>
                                        <p:attrNameLst>
                                          <p:attrName>style.visibility</p:attrName>
                                        </p:attrNameLst>
                                      </p:cBhvr>
                                      <p:to>
                                        <p:strVal val="visible"/>
                                      </p:to>
                                    </p:set>
                                    <p:anim calcmode="lin" valueType="num">
                                      <p:cBhvr additive="base">
                                        <p:cTn id="307" dur="500" fill="hold"/>
                                        <p:tgtEl>
                                          <p:spTgt spid="47"/>
                                        </p:tgtEl>
                                        <p:attrNameLst>
                                          <p:attrName>ppt_x</p:attrName>
                                        </p:attrNameLst>
                                      </p:cBhvr>
                                      <p:tavLst>
                                        <p:tav tm="0">
                                          <p:val>
                                            <p:strVal val="#ppt_x"/>
                                          </p:val>
                                        </p:tav>
                                        <p:tav tm="100000">
                                          <p:val>
                                            <p:strVal val="#ppt_x"/>
                                          </p:val>
                                        </p:tav>
                                      </p:tavLst>
                                    </p:anim>
                                    <p:anim calcmode="lin" valueType="num">
                                      <p:cBhvr additive="base">
                                        <p:cTn id="30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309" fill="hold">
                      <p:stCondLst>
                        <p:cond delay="indefinite"/>
                      </p:stCondLst>
                      <p:childTnLst>
                        <p:par>
                          <p:cTn id="310" fill="hold">
                            <p:stCondLst>
                              <p:cond delay="0"/>
                            </p:stCondLst>
                            <p:childTnLst>
                              <p:par>
                                <p:cTn id="311" presetID="2" presetClass="entr" presetSubtype="4" fill="hold" grpId="0" nodeType="clickEffect">
                                  <p:stCondLst>
                                    <p:cond delay="0"/>
                                  </p:stCondLst>
                                  <p:childTnLst>
                                    <p:set>
                                      <p:cBhvr>
                                        <p:cTn id="312" dur="1" fill="hold">
                                          <p:stCondLst>
                                            <p:cond delay="0"/>
                                          </p:stCondLst>
                                        </p:cTn>
                                        <p:tgtEl>
                                          <p:spTgt spid="37"/>
                                        </p:tgtEl>
                                        <p:attrNameLst>
                                          <p:attrName>style.visibility</p:attrName>
                                        </p:attrNameLst>
                                      </p:cBhvr>
                                      <p:to>
                                        <p:strVal val="visible"/>
                                      </p:to>
                                    </p:set>
                                    <p:anim calcmode="lin" valueType="num">
                                      <p:cBhvr additive="base">
                                        <p:cTn id="313" dur="500" fill="hold"/>
                                        <p:tgtEl>
                                          <p:spTgt spid="37"/>
                                        </p:tgtEl>
                                        <p:attrNameLst>
                                          <p:attrName>ppt_x</p:attrName>
                                        </p:attrNameLst>
                                      </p:cBhvr>
                                      <p:tavLst>
                                        <p:tav tm="0">
                                          <p:val>
                                            <p:strVal val="#ppt_x"/>
                                          </p:val>
                                        </p:tav>
                                        <p:tav tm="100000">
                                          <p:val>
                                            <p:strVal val="#ppt_x"/>
                                          </p:val>
                                        </p:tav>
                                      </p:tavLst>
                                    </p:anim>
                                    <p:anim calcmode="lin" valueType="num">
                                      <p:cBhvr additive="base">
                                        <p:cTn id="31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presetID="3" presetClass="emph" presetSubtype="2" fill="hold" grpId="1" nodeType="clickEffect">
                                  <p:stCondLst>
                                    <p:cond delay="0"/>
                                  </p:stCondLst>
                                  <p:childTnLst>
                                    <p:animClr clrSpc="rgb" dir="cw">
                                      <p:cBhvr override="childStyle">
                                        <p:cTn id="318" dur="1000" fill="hold"/>
                                        <p:tgtEl>
                                          <p:spTgt spid="10"/>
                                        </p:tgtEl>
                                        <p:attrNameLst>
                                          <p:attrName>style.color</p:attrName>
                                        </p:attrNameLst>
                                      </p:cBhvr>
                                      <p:to>
                                        <a:srgbClr val="FF0000"/>
                                      </p:to>
                                    </p:animClr>
                                  </p:childTnLst>
                                </p:cTn>
                              </p:par>
                            </p:childTnLst>
                          </p:cTn>
                        </p:par>
                      </p:childTnLst>
                    </p:cTn>
                  </p:par>
                  <p:par>
                    <p:cTn id="319" fill="hold">
                      <p:stCondLst>
                        <p:cond delay="indefinite"/>
                      </p:stCondLst>
                      <p:childTnLst>
                        <p:par>
                          <p:cTn id="320" fill="hold">
                            <p:stCondLst>
                              <p:cond delay="0"/>
                            </p:stCondLst>
                            <p:childTnLst>
                              <p:par>
                                <p:cTn id="321" presetID="2" presetClass="entr" presetSubtype="4" fill="hold" grpId="0" nodeType="clickEffect">
                                  <p:stCondLst>
                                    <p:cond delay="0"/>
                                  </p:stCondLst>
                                  <p:childTnLst>
                                    <p:set>
                                      <p:cBhvr>
                                        <p:cTn id="322" dur="1" fill="hold">
                                          <p:stCondLst>
                                            <p:cond delay="0"/>
                                          </p:stCondLst>
                                        </p:cTn>
                                        <p:tgtEl>
                                          <p:spTgt spid="39"/>
                                        </p:tgtEl>
                                        <p:attrNameLst>
                                          <p:attrName>style.visibility</p:attrName>
                                        </p:attrNameLst>
                                      </p:cBhvr>
                                      <p:to>
                                        <p:strVal val="visible"/>
                                      </p:to>
                                    </p:set>
                                    <p:anim calcmode="lin" valueType="num">
                                      <p:cBhvr additive="base">
                                        <p:cTn id="323" dur="500" fill="hold"/>
                                        <p:tgtEl>
                                          <p:spTgt spid="39"/>
                                        </p:tgtEl>
                                        <p:attrNameLst>
                                          <p:attrName>ppt_x</p:attrName>
                                        </p:attrNameLst>
                                      </p:cBhvr>
                                      <p:tavLst>
                                        <p:tav tm="0">
                                          <p:val>
                                            <p:strVal val="#ppt_x"/>
                                          </p:val>
                                        </p:tav>
                                        <p:tav tm="100000">
                                          <p:val>
                                            <p:strVal val="#ppt_x"/>
                                          </p:val>
                                        </p:tav>
                                      </p:tavLst>
                                    </p:anim>
                                    <p:anim calcmode="lin" valueType="num">
                                      <p:cBhvr additive="base">
                                        <p:cTn id="32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25" fill="hold">
                      <p:stCondLst>
                        <p:cond delay="indefinite"/>
                      </p:stCondLst>
                      <p:childTnLst>
                        <p:par>
                          <p:cTn id="326" fill="hold">
                            <p:stCondLst>
                              <p:cond delay="0"/>
                            </p:stCondLst>
                            <p:childTnLst>
                              <p:par>
                                <p:cTn id="327" presetID="3" presetClass="emph" presetSubtype="2" fill="hold" grpId="1" nodeType="clickEffect">
                                  <p:stCondLst>
                                    <p:cond delay="0"/>
                                  </p:stCondLst>
                                  <p:childTnLst>
                                    <p:animClr clrSpc="rgb" dir="cw">
                                      <p:cBhvr override="childStyle">
                                        <p:cTn id="328" dur="1000" fill="hold"/>
                                        <p:tgtEl>
                                          <p:spTgt spid="22"/>
                                        </p:tgtEl>
                                        <p:attrNameLst>
                                          <p:attrName>style.color</p:attrName>
                                        </p:attrNameLst>
                                      </p:cBhvr>
                                      <p:to>
                                        <a:srgbClr val="FF0000"/>
                                      </p:to>
                                    </p:animClr>
                                  </p:childTnLst>
                                </p:cTn>
                              </p:par>
                            </p:childTnLst>
                          </p:cTn>
                        </p:par>
                      </p:childTnLst>
                    </p:cTn>
                  </p:par>
                  <p:par>
                    <p:cTn id="329" fill="hold">
                      <p:stCondLst>
                        <p:cond delay="indefinite"/>
                      </p:stCondLst>
                      <p:childTnLst>
                        <p:par>
                          <p:cTn id="330" fill="hold">
                            <p:stCondLst>
                              <p:cond delay="0"/>
                            </p:stCondLst>
                            <p:childTnLst>
                              <p:par>
                                <p:cTn id="331" presetID="2" presetClass="entr" presetSubtype="4" fill="hold" grpId="0" nodeType="clickEffect">
                                  <p:stCondLst>
                                    <p:cond delay="0"/>
                                  </p:stCondLst>
                                  <p:childTnLst>
                                    <p:set>
                                      <p:cBhvr>
                                        <p:cTn id="332" dur="1" fill="hold">
                                          <p:stCondLst>
                                            <p:cond delay="0"/>
                                          </p:stCondLst>
                                        </p:cTn>
                                        <p:tgtEl>
                                          <p:spTgt spid="46"/>
                                        </p:tgtEl>
                                        <p:attrNameLst>
                                          <p:attrName>style.visibility</p:attrName>
                                        </p:attrNameLst>
                                      </p:cBhvr>
                                      <p:to>
                                        <p:strVal val="visible"/>
                                      </p:to>
                                    </p:set>
                                    <p:anim calcmode="lin" valueType="num">
                                      <p:cBhvr additive="base">
                                        <p:cTn id="333" dur="500" fill="hold"/>
                                        <p:tgtEl>
                                          <p:spTgt spid="46"/>
                                        </p:tgtEl>
                                        <p:attrNameLst>
                                          <p:attrName>ppt_x</p:attrName>
                                        </p:attrNameLst>
                                      </p:cBhvr>
                                      <p:tavLst>
                                        <p:tav tm="0">
                                          <p:val>
                                            <p:strVal val="#ppt_x"/>
                                          </p:val>
                                        </p:tav>
                                        <p:tav tm="100000">
                                          <p:val>
                                            <p:strVal val="#ppt_x"/>
                                          </p:val>
                                        </p:tav>
                                      </p:tavLst>
                                    </p:anim>
                                    <p:anim calcmode="lin" valueType="num">
                                      <p:cBhvr additive="base">
                                        <p:cTn id="33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335" fill="hold">
                      <p:stCondLst>
                        <p:cond delay="indefinite"/>
                      </p:stCondLst>
                      <p:childTnLst>
                        <p:par>
                          <p:cTn id="336" fill="hold">
                            <p:stCondLst>
                              <p:cond delay="0"/>
                            </p:stCondLst>
                            <p:childTnLst>
                              <p:par>
                                <p:cTn id="337" presetID="2" presetClass="entr" presetSubtype="4" fill="hold" grpId="0" nodeType="clickEffect">
                                  <p:stCondLst>
                                    <p:cond delay="0"/>
                                  </p:stCondLst>
                                  <p:childTnLst>
                                    <p:set>
                                      <p:cBhvr>
                                        <p:cTn id="338" dur="1" fill="hold">
                                          <p:stCondLst>
                                            <p:cond delay="0"/>
                                          </p:stCondLst>
                                        </p:cTn>
                                        <p:tgtEl>
                                          <p:spTgt spid="38"/>
                                        </p:tgtEl>
                                        <p:attrNameLst>
                                          <p:attrName>style.visibility</p:attrName>
                                        </p:attrNameLst>
                                      </p:cBhvr>
                                      <p:to>
                                        <p:strVal val="visible"/>
                                      </p:to>
                                    </p:set>
                                    <p:anim calcmode="lin" valueType="num">
                                      <p:cBhvr additive="base">
                                        <p:cTn id="339" dur="500" fill="hold"/>
                                        <p:tgtEl>
                                          <p:spTgt spid="38"/>
                                        </p:tgtEl>
                                        <p:attrNameLst>
                                          <p:attrName>ppt_x</p:attrName>
                                        </p:attrNameLst>
                                      </p:cBhvr>
                                      <p:tavLst>
                                        <p:tav tm="0">
                                          <p:val>
                                            <p:strVal val="#ppt_x"/>
                                          </p:val>
                                        </p:tav>
                                        <p:tav tm="100000">
                                          <p:val>
                                            <p:strVal val="#ppt_x"/>
                                          </p:val>
                                        </p:tav>
                                      </p:tavLst>
                                    </p:anim>
                                    <p:anim calcmode="lin" valueType="num">
                                      <p:cBhvr additive="base">
                                        <p:cTn id="34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41" fill="hold">
                      <p:stCondLst>
                        <p:cond delay="indefinite"/>
                      </p:stCondLst>
                      <p:childTnLst>
                        <p:par>
                          <p:cTn id="342" fill="hold">
                            <p:stCondLst>
                              <p:cond delay="0"/>
                            </p:stCondLst>
                            <p:childTnLst>
                              <p:par>
                                <p:cTn id="343" presetID="3" presetClass="emph" presetSubtype="2" fill="hold" grpId="1" nodeType="clickEffect">
                                  <p:stCondLst>
                                    <p:cond delay="0"/>
                                  </p:stCondLst>
                                  <p:childTnLst>
                                    <p:animClr clrSpc="rgb" dir="cw">
                                      <p:cBhvr override="childStyle">
                                        <p:cTn id="344" dur="1000" fill="hold"/>
                                        <p:tgtEl>
                                          <p:spTgt spid="35"/>
                                        </p:tgtEl>
                                        <p:attrNameLst>
                                          <p:attrName>style.color</p:attrName>
                                        </p:attrNameLst>
                                      </p:cBhvr>
                                      <p:to>
                                        <a:srgbClr val="FF0000"/>
                                      </p:to>
                                    </p:animClr>
                                  </p:childTnLst>
                                </p:cTn>
                              </p:par>
                            </p:childTnLst>
                          </p:cTn>
                        </p:par>
                      </p:childTnLst>
                    </p:cTn>
                  </p:par>
                  <p:par>
                    <p:cTn id="345" fill="hold">
                      <p:stCondLst>
                        <p:cond delay="indefinite"/>
                      </p:stCondLst>
                      <p:childTnLst>
                        <p:par>
                          <p:cTn id="346" fill="hold">
                            <p:stCondLst>
                              <p:cond delay="0"/>
                            </p:stCondLst>
                            <p:childTnLst>
                              <p:par>
                                <p:cTn id="347" presetID="2" presetClass="entr" presetSubtype="4" fill="hold" grpId="0" nodeType="clickEffect">
                                  <p:stCondLst>
                                    <p:cond delay="0"/>
                                  </p:stCondLst>
                                  <p:childTnLst>
                                    <p:set>
                                      <p:cBhvr>
                                        <p:cTn id="348" dur="1" fill="hold">
                                          <p:stCondLst>
                                            <p:cond delay="0"/>
                                          </p:stCondLst>
                                        </p:cTn>
                                        <p:tgtEl>
                                          <p:spTgt spid="45"/>
                                        </p:tgtEl>
                                        <p:attrNameLst>
                                          <p:attrName>style.visibility</p:attrName>
                                        </p:attrNameLst>
                                      </p:cBhvr>
                                      <p:to>
                                        <p:strVal val="visible"/>
                                      </p:to>
                                    </p:set>
                                    <p:anim calcmode="lin" valueType="num">
                                      <p:cBhvr additive="base">
                                        <p:cTn id="349" dur="500" fill="hold"/>
                                        <p:tgtEl>
                                          <p:spTgt spid="45"/>
                                        </p:tgtEl>
                                        <p:attrNameLst>
                                          <p:attrName>ppt_x</p:attrName>
                                        </p:attrNameLst>
                                      </p:cBhvr>
                                      <p:tavLst>
                                        <p:tav tm="0">
                                          <p:val>
                                            <p:strVal val="#ppt_x"/>
                                          </p:val>
                                        </p:tav>
                                        <p:tav tm="100000">
                                          <p:val>
                                            <p:strVal val="#ppt_x"/>
                                          </p:val>
                                        </p:tav>
                                      </p:tavLst>
                                    </p:anim>
                                    <p:anim calcmode="lin" valueType="num">
                                      <p:cBhvr additive="base">
                                        <p:cTn id="35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1" fill="hold">
                      <p:stCondLst>
                        <p:cond delay="indefinite"/>
                      </p:stCondLst>
                      <p:childTnLst>
                        <p:par>
                          <p:cTn id="352" fill="hold">
                            <p:stCondLst>
                              <p:cond delay="0"/>
                            </p:stCondLst>
                            <p:childTnLst>
                              <p:par>
                                <p:cTn id="353" presetID="3" presetClass="emph" presetSubtype="2" fill="hold" grpId="1" nodeType="clickEffect">
                                  <p:stCondLst>
                                    <p:cond delay="0"/>
                                  </p:stCondLst>
                                  <p:childTnLst>
                                    <p:animClr clrSpc="rgb" dir="cw">
                                      <p:cBhvr override="childStyle">
                                        <p:cTn id="354" dur="1000" fill="hold"/>
                                        <p:tgtEl>
                                          <p:spTgt spid="34"/>
                                        </p:tgtEl>
                                        <p:attrNameLst>
                                          <p:attrName>style.color</p:attrName>
                                        </p:attrNameLst>
                                      </p:cBhvr>
                                      <p:to>
                                        <a:srgbClr val="FF0000"/>
                                      </p:to>
                                    </p:animClr>
                                  </p:childTnLst>
                                </p:cTn>
                              </p:par>
                            </p:childTnLst>
                          </p:cTn>
                        </p:par>
                      </p:childTnLst>
                    </p:cTn>
                  </p:par>
                  <p:par>
                    <p:cTn id="355" fill="hold">
                      <p:stCondLst>
                        <p:cond delay="indefinite"/>
                      </p:stCondLst>
                      <p:childTnLst>
                        <p:par>
                          <p:cTn id="356" fill="hold">
                            <p:stCondLst>
                              <p:cond delay="0"/>
                            </p:stCondLst>
                            <p:childTnLst>
                              <p:par>
                                <p:cTn id="357" presetID="3" presetClass="emph" presetSubtype="2" fill="hold" grpId="1" nodeType="clickEffect">
                                  <p:stCondLst>
                                    <p:cond delay="0"/>
                                  </p:stCondLst>
                                  <p:childTnLst>
                                    <p:animClr clrSpc="rgb" dir="cw">
                                      <p:cBhvr override="childStyle">
                                        <p:cTn id="358" dur="1000" fill="hold"/>
                                        <p:tgtEl>
                                          <p:spTgt spid="33"/>
                                        </p:tgtEl>
                                        <p:attrNameLst>
                                          <p:attrName>style.color</p:attrName>
                                        </p:attrNameLst>
                                      </p:cBhvr>
                                      <p:to>
                                        <a:srgbClr val="FF0000"/>
                                      </p:to>
                                    </p:animClr>
                                  </p:childTnLst>
                                </p:cTn>
                              </p:par>
                            </p:childTnLst>
                          </p:cTn>
                        </p:par>
                      </p:childTnLst>
                    </p:cTn>
                  </p:par>
                  <p:par>
                    <p:cTn id="359" fill="hold">
                      <p:stCondLst>
                        <p:cond delay="indefinite"/>
                      </p:stCondLst>
                      <p:childTnLst>
                        <p:par>
                          <p:cTn id="360" fill="hold">
                            <p:stCondLst>
                              <p:cond delay="0"/>
                            </p:stCondLst>
                            <p:childTnLst>
                              <p:par>
                                <p:cTn id="361" presetID="2" presetClass="entr" presetSubtype="4" fill="hold" grpId="0" nodeType="clickEffect">
                                  <p:stCondLst>
                                    <p:cond delay="0"/>
                                  </p:stCondLst>
                                  <p:childTnLst>
                                    <p:set>
                                      <p:cBhvr>
                                        <p:cTn id="362" dur="1" fill="hold">
                                          <p:stCondLst>
                                            <p:cond delay="0"/>
                                          </p:stCondLst>
                                        </p:cTn>
                                        <p:tgtEl>
                                          <p:spTgt spid="36"/>
                                        </p:tgtEl>
                                        <p:attrNameLst>
                                          <p:attrName>style.visibility</p:attrName>
                                        </p:attrNameLst>
                                      </p:cBhvr>
                                      <p:to>
                                        <p:strVal val="visible"/>
                                      </p:to>
                                    </p:set>
                                    <p:anim calcmode="lin" valueType="num">
                                      <p:cBhvr additive="base">
                                        <p:cTn id="363" dur="500" fill="hold"/>
                                        <p:tgtEl>
                                          <p:spTgt spid="36"/>
                                        </p:tgtEl>
                                        <p:attrNameLst>
                                          <p:attrName>ppt_x</p:attrName>
                                        </p:attrNameLst>
                                      </p:cBhvr>
                                      <p:tavLst>
                                        <p:tav tm="0">
                                          <p:val>
                                            <p:strVal val="#ppt_x"/>
                                          </p:val>
                                        </p:tav>
                                        <p:tav tm="100000">
                                          <p:val>
                                            <p:strVal val="#ppt_x"/>
                                          </p:val>
                                        </p:tav>
                                      </p:tavLst>
                                    </p:anim>
                                    <p:anim calcmode="lin" valueType="num">
                                      <p:cBhvr additive="base">
                                        <p:cTn id="36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65" fill="hold">
                      <p:stCondLst>
                        <p:cond delay="indefinite"/>
                      </p:stCondLst>
                      <p:childTnLst>
                        <p:par>
                          <p:cTn id="366" fill="hold">
                            <p:stCondLst>
                              <p:cond delay="0"/>
                            </p:stCondLst>
                            <p:childTnLst>
                              <p:par>
                                <p:cTn id="367" presetID="3" presetClass="emph" presetSubtype="2" fill="hold" grpId="1" nodeType="clickEffect">
                                  <p:stCondLst>
                                    <p:cond delay="0"/>
                                  </p:stCondLst>
                                  <p:childTnLst>
                                    <p:animClr clrSpc="rgb" dir="cw">
                                      <p:cBhvr override="childStyle">
                                        <p:cTn id="368" dur="1000" fill="hold"/>
                                        <p:tgtEl>
                                          <p:spTgt spid="52"/>
                                        </p:tgtEl>
                                        <p:attrNameLst>
                                          <p:attrName>style.color</p:attrName>
                                        </p:attrNameLst>
                                      </p:cBhvr>
                                      <p:to>
                                        <a:srgbClr val="FF0000"/>
                                      </p:to>
                                    </p:animClr>
                                  </p:childTnLst>
                                </p:cTn>
                              </p:par>
                            </p:childTnLst>
                          </p:cTn>
                        </p:par>
                      </p:childTnLst>
                    </p:cTn>
                  </p:par>
                  <p:par>
                    <p:cTn id="369" fill="hold">
                      <p:stCondLst>
                        <p:cond delay="indefinite"/>
                      </p:stCondLst>
                      <p:childTnLst>
                        <p:par>
                          <p:cTn id="370" fill="hold">
                            <p:stCondLst>
                              <p:cond delay="0"/>
                            </p:stCondLst>
                            <p:childTnLst>
                              <p:par>
                                <p:cTn id="371" presetID="2" presetClass="entr" presetSubtype="4" fill="hold" grpId="0" nodeType="clickEffect">
                                  <p:stCondLst>
                                    <p:cond delay="0"/>
                                  </p:stCondLst>
                                  <p:childTnLst>
                                    <p:set>
                                      <p:cBhvr>
                                        <p:cTn id="372" dur="1" fill="hold">
                                          <p:stCondLst>
                                            <p:cond delay="0"/>
                                          </p:stCondLst>
                                        </p:cTn>
                                        <p:tgtEl>
                                          <p:spTgt spid="70"/>
                                        </p:tgtEl>
                                        <p:attrNameLst>
                                          <p:attrName>style.visibility</p:attrName>
                                        </p:attrNameLst>
                                      </p:cBhvr>
                                      <p:to>
                                        <p:strVal val="visible"/>
                                      </p:to>
                                    </p:set>
                                    <p:anim calcmode="lin" valueType="num">
                                      <p:cBhvr additive="base">
                                        <p:cTn id="373" dur="500" fill="hold"/>
                                        <p:tgtEl>
                                          <p:spTgt spid="70"/>
                                        </p:tgtEl>
                                        <p:attrNameLst>
                                          <p:attrName>ppt_x</p:attrName>
                                        </p:attrNameLst>
                                      </p:cBhvr>
                                      <p:tavLst>
                                        <p:tav tm="0">
                                          <p:val>
                                            <p:strVal val="#ppt_x"/>
                                          </p:val>
                                        </p:tav>
                                        <p:tav tm="100000">
                                          <p:val>
                                            <p:strVal val="#ppt_x"/>
                                          </p:val>
                                        </p:tav>
                                      </p:tavLst>
                                    </p:anim>
                                    <p:anim calcmode="lin" valueType="num">
                                      <p:cBhvr additive="base">
                                        <p:cTn id="374"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375" fill="hold">
                      <p:stCondLst>
                        <p:cond delay="indefinite"/>
                      </p:stCondLst>
                      <p:childTnLst>
                        <p:par>
                          <p:cTn id="376" fill="hold">
                            <p:stCondLst>
                              <p:cond delay="0"/>
                            </p:stCondLst>
                            <p:childTnLst>
                              <p:par>
                                <p:cTn id="377" presetID="2" presetClass="entr" presetSubtype="4" fill="hold" grpId="0" nodeType="clickEffect">
                                  <p:stCondLst>
                                    <p:cond delay="0"/>
                                  </p:stCondLst>
                                  <p:childTnLst>
                                    <p:set>
                                      <p:cBhvr>
                                        <p:cTn id="378" dur="1" fill="hold">
                                          <p:stCondLst>
                                            <p:cond delay="0"/>
                                          </p:stCondLst>
                                        </p:cTn>
                                        <p:tgtEl>
                                          <p:spTgt spid="62"/>
                                        </p:tgtEl>
                                        <p:attrNameLst>
                                          <p:attrName>style.visibility</p:attrName>
                                        </p:attrNameLst>
                                      </p:cBhvr>
                                      <p:to>
                                        <p:strVal val="visible"/>
                                      </p:to>
                                    </p:set>
                                    <p:anim calcmode="lin" valueType="num">
                                      <p:cBhvr additive="base">
                                        <p:cTn id="379" dur="500" fill="hold"/>
                                        <p:tgtEl>
                                          <p:spTgt spid="62"/>
                                        </p:tgtEl>
                                        <p:attrNameLst>
                                          <p:attrName>ppt_x</p:attrName>
                                        </p:attrNameLst>
                                      </p:cBhvr>
                                      <p:tavLst>
                                        <p:tav tm="0">
                                          <p:val>
                                            <p:strVal val="#ppt_x"/>
                                          </p:val>
                                        </p:tav>
                                        <p:tav tm="100000">
                                          <p:val>
                                            <p:strVal val="#ppt_x"/>
                                          </p:val>
                                        </p:tav>
                                      </p:tavLst>
                                    </p:anim>
                                    <p:anim calcmode="lin" valueType="num">
                                      <p:cBhvr additive="base">
                                        <p:cTn id="380"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381" fill="hold">
                      <p:stCondLst>
                        <p:cond delay="indefinite"/>
                      </p:stCondLst>
                      <p:childTnLst>
                        <p:par>
                          <p:cTn id="382" fill="hold">
                            <p:stCondLst>
                              <p:cond delay="0"/>
                            </p:stCondLst>
                            <p:childTnLst>
                              <p:par>
                                <p:cTn id="383" presetID="3" presetClass="emph" presetSubtype="2" fill="hold" grpId="1" nodeType="clickEffect">
                                  <p:stCondLst>
                                    <p:cond delay="0"/>
                                  </p:stCondLst>
                                  <p:childTnLst>
                                    <p:animClr clrSpc="rgb" dir="cw">
                                      <p:cBhvr override="childStyle">
                                        <p:cTn id="384" dur="1000" fill="hold"/>
                                        <p:tgtEl>
                                          <p:spTgt spid="51"/>
                                        </p:tgtEl>
                                        <p:attrNameLst>
                                          <p:attrName>style.color</p:attrName>
                                        </p:attrNameLst>
                                      </p:cBhvr>
                                      <p:to>
                                        <a:srgbClr val="FF0000"/>
                                      </p:to>
                                    </p:animClr>
                                  </p:childTnLst>
                                </p:cTn>
                              </p:par>
                            </p:childTnLst>
                          </p:cTn>
                        </p:par>
                      </p:childTnLst>
                    </p:cTn>
                  </p:par>
                  <p:par>
                    <p:cTn id="385" fill="hold">
                      <p:stCondLst>
                        <p:cond delay="indefinite"/>
                      </p:stCondLst>
                      <p:childTnLst>
                        <p:par>
                          <p:cTn id="386" fill="hold">
                            <p:stCondLst>
                              <p:cond delay="0"/>
                            </p:stCondLst>
                            <p:childTnLst>
                              <p:par>
                                <p:cTn id="387" presetID="2" presetClass="entr" presetSubtype="4" fill="hold" grpId="0" nodeType="clickEffect">
                                  <p:stCondLst>
                                    <p:cond delay="0"/>
                                  </p:stCondLst>
                                  <p:childTnLst>
                                    <p:set>
                                      <p:cBhvr>
                                        <p:cTn id="388" dur="1" fill="hold">
                                          <p:stCondLst>
                                            <p:cond delay="0"/>
                                          </p:stCondLst>
                                        </p:cTn>
                                        <p:tgtEl>
                                          <p:spTgt spid="67"/>
                                        </p:tgtEl>
                                        <p:attrNameLst>
                                          <p:attrName>style.visibility</p:attrName>
                                        </p:attrNameLst>
                                      </p:cBhvr>
                                      <p:to>
                                        <p:strVal val="visible"/>
                                      </p:to>
                                    </p:set>
                                    <p:anim calcmode="lin" valueType="num">
                                      <p:cBhvr additive="base">
                                        <p:cTn id="389" dur="500" fill="hold"/>
                                        <p:tgtEl>
                                          <p:spTgt spid="67"/>
                                        </p:tgtEl>
                                        <p:attrNameLst>
                                          <p:attrName>ppt_x</p:attrName>
                                        </p:attrNameLst>
                                      </p:cBhvr>
                                      <p:tavLst>
                                        <p:tav tm="0">
                                          <p:val>
                                            <p:strVal val="#ppt_x"/>
                                          </p:val>
                                        </p:tav>
                                        <p:tav tm="100000">
                                          <p:val>
                                            <p:strVal val="#ppt_x"/>
                                          </p:val>
                                        </p:tav>
                                      </p:tavLst>
                                    </p:anim>
                                    <p:anim calcmode="lin" valueType="num">
                                      <p:cBhvr additive="base">
                                        <p:cTn id="390"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391" fill="hold">
                      <p:stCondLst>
                        <p:cond delay="indefinite"/>
                      </p:stCondLst>
                      <p:childTnLst>
                        <p:par>
                          <p:cTn id="392" fill="hold">
                            <p:stCondLst>
                              <p:cond delay="0"/>
                            </p:stCondLst>
                            <p:childTnLst>
                              <p:par>
                                <p:cTn id="393" presetID="2" presetClass="entr" presetSubtype="4" fill="hold" grpId="0" nodeType="clickEffect">
                                  <p:stCondLst>
                                    <p:cond delay="0"/>
                                  </p:stCondLst>
                                  <p:childTnLst>
                                    <p:set>
                                      <p:cBhvr>
                                        <p:cTn id="394" dur="1" fill="hold">
                                          <p:stCondLst>
                                            <p:cond delay="0"/>
                                          </p:stCondLst>
                                        </p:cTn>
                                        <p:tgtEl>
                                          <p:spTgt spid="61"/>
                                        </p:tgtEl>
                                        <p:attrNameLst>
                                          <p:attrName>style.visibility</p:attrName>
                                        </p:attrNameLst>
                                      </p:cBhvr>
                                      <p:to>
                                        <p:strVal val="visible"/>
                                      </p:to>
                                    </p:set>
                                    <p:anim calcmode="lin" valueType="num">
                                      <p:cBhvr additive="base">
                                        <p:cTn id="395" dur="500" fill="hold"/>
                                        <p:tgtEl>
                                          <p:spTgt spid="61"/>
                                        </p:tgtEl>
                                        <p:attrNameLst>
                                          <p:attrName>ppt_x</p:attrName>
                                        </p:attrNameLst>
                                      </p:cBhvr>
                                      <p:tavLst>
                                        <p:tav tm="0">
                                          <p:val>
                                            <p:strVal val="#ppt_x"/>
                                          </p:val>
                                        </p:tav>
                                        <p:tav tm="100000">
                                          <p:val>
                                            <p:strVal val="#ppt_x"/>
                                          </p:val>
                                        </p:tav>
                                      </p:tavLst>
                                    </p:anim>
                                    <p:anim calcmode="lin" valueType="num">
                                      <p:cBhvr additive="base">
                                        <p:cTn id="396"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97" fill="hold">
                      <p:stCondLst>
                        <p:cond delay="indefinite"/>
                      </p:stCondLst>
                      <p:childTnLst>
                        <p:par>
                          <p:cTn id="398" fill="hold">
                            <p:stCondLst>
                              <p:cond delay="0"/>
                            </p:stCondLst>
                            <p:childTnLst>
                              <p:par>
                                <p:cTn id="399" presetID="3" presetClass="emph" presetSubtype="2" fill="hold" grpId="1" nodeType="clickEffect">
                                  <p:stCondLst>
                                    <p:cond delay="0"/>
                                  </p:stCondLst>
                                  <p:childTnLst>
                                    <p:animClr clrSpc="rgb" dir="cw">
                                      <p:cBhvr override="childStyle">
                                        <p:cTn id="400" dur="1000" fill="hold"/>
                                        <p:tgtEl>
                                          <p:spTgt spid="50"/>
                                        </p:tgtEl>
                                        <p:attrNameLst>
                                          <p:attrName>style.color</p:attrName>
                                        </p:attrNameLst>
                                      </p:cBhvr>
                                      <p:to>
                                        <a:srgbClr val="FF0000"/>
                                      </p:to>
                                    </p:animClr>
                                  </p:childTnLst>
                                </p:cTn>
                              </p:par>
                            </p:childTnLst>
                          </p:cTn>
                        </p:par>
                      </p:childTnLst>
                    </p:cTn>
                  </p:par>
                  <p:par>
                    <p:cTn id="401" fill="hold">
                      <p:stCondLst>
                        <p:cond delay="indefinite"/>
                      </p:stCondLst>
                      <p:childTnLst>
                        <p:par>
                          <p:cTn id="402" fill="hold">
                            <p:stCondLst>
                              <p:cond delay="0"/>
                            </p:stCondLst>
                            <p:childTnLst>
                              <p:par>
                                <p:cTn id="403" presetID="2" presetClass="entr" presetSubtype="4" fill="hold" grpId="0" nodeType="clickEffect">
                                  <p:stCondLst>
                                    <p:cond delay="0"/>
                                  </p:stCondLst>
                                  <p:childTnLst>
                                    <p:set>
                                      <p:cBhvr>
                                        <p:cTn id="404" dur="1" fill="hold">
                                          <p:stCondLst>
                                            <p:cond delay="0"/>
                                          </p:stCondLst>
                                        </p:cTn>
                                        <p:tgtEl>
                                          <p:spTgt spid="60"/>
                                        </p:tgtEl>
                                        <p:attrNameLst>
                                          <p:attrName>style.visibility</p:attrName>
                                        </p:attrNameLst>
                                      </p:cBhvr>
                                      <p:to>
                                        <p:strVal val="visible"/>
                                      </p:to>
                                    </p:set>
                                    <p:anim calcmode="lin" valueType="num">
                                      <p:cBhvr additive="base">
                                        <p:cTn id="405" dur="500" fill="hold"/>
                                        <p:tgtEl>
                                          <p:spTgt spid="60"/>
                                        </p:tgtEl>
                                        <p:attrNameLst>
                                          <p:attrName>ppt_x</p:attrName>
                                        </p:attrNameLst>
                                      </p:cBhvr>
                                      <p:tavLst>
                                        <p:tav tm="0">
                                          <p:val>
                                            <p:strVal val="#ppt_x"/>
                                          </p:val>
                                        </p:tav>
                                        <p:tav tm="100000">
                                          <p:val>
                                            <p:strVal val="#ppt_x"/>
                                          </p:val>
                                        </p:tav>
                                      </p:tavLst>
                                    </p:anim>
                                    <p:anim calcmode="lin" valueType="num">
                                      <p:cBhvr additive="base">
                                        <p:cTn id="406"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407" fill="hold">
                      <p:stCondLst>
                        <p:cond delay="indefinite"/>
                      </p:stCondLst>
                      <p:childTnLst>
                        <p:par>
                          <p:cTn id="408" fill="hold">
                            <p:stCondLst>
                              <p:cond delay="0"/>
                            </p:stCondLst>
                            <p:childTnLst>
                              <p:par>
                                <p:cTn id="409" presetID="3" presetClass="emph" presetSubtype="2" fill="hold" grpId="1" nodeType="clickEffect">
                                  <p:stCondLst>
                                    <p:cond delay="0"/>
                                  </p:stCondLst>
                                  <p:childTnLst>
                                    <p:animClr clrSpc="rgb" dir="cw">
                                      <p:cBhvr override="childStyle">
                                        <p:cTn id="410" dur="1000" fill="hold"/>
                                        <p:tgtEl>
                                          <p:spTgt spid="49"/>
                                        </p:tgtEl>
                                        <p:attrNameLst>
                                          <p:attrName>style.color</p:attrName>
                                        </p:attrNameLst>
                                      </p:cBhvr>
                                      <p:to>
                                        <a:srgbClr val="FF0000"/>
                                      </p:to>
                                    </p:animClr>
                                  </p:childTnLst>
                                </p:cTn>
                              </p:par>
                            </p:childTnLst>
                          </p:cTn>
                        </p:par>
                      </p:childTnLst>
                    </p:cTn>
                  </p:par>
                  <p:par>
                    <p:cTn id="411" fill="hold">
                      <p:stCondLst>
                        <p:cond delay="indefinite"/>
                      </p:stCondLst>
                      <p:childTnLst>
                        <p:par>
                          <p:cTn id="412" fill="hold">
                            <p:stCondLst>
                              <p:cond delay="0"/>
                            </p:stCondLst>
                            <p:childTnLst>
                              <p:par>
                                <p:cTn id="413" presetID="2" presetClass="entr" presetSubtype="4" fill="hold" grpId="0" nodeType="clickEffect">
                                  <p:stCondLst>
                                    <p:cond delay="0"/>
                                  </p:stCondLst>
                                  <p:childTnLst>
                                    <p:set>
                                      <p:cBhvr>
                                        <p:cTn id="414" dur="1" fill="hold">
                                          <p:stCondLst>
                                            <p:cond delay="0"/>
                                          </p:stCondLst>
                                        </p:cTn>
                                        <p:tgtEl>
                                          <p:spTgt spid="68"/>
                                        </p:tgtEl>
                                        <p:attrNameLst>
                                          <p:attrName>style.visibility</p:attrName>
                                        </p:attrNameLst>
                                      </p:cBhvr>
                                      <p:to>
                                        <p:strVal val="visible"/>
                                      </p:to>
                                    </p:set>
                                    <p:anim calcmode="lin" valueType="num">
                                      <p:cBhvr additive="base">
                                        <p:cTn id="415" dur="500" fill="hold"/>
                                        <p:tgtEl>
                                          <p:spTgt spid="68"/>
                                        </p:tgtEl>
                                        <p:attrNameLst>
                                          <p:attrName>ppt_x</p:attrName>
                                        </p:attrNameLst>
                                      </p:cBhvr>
                                      <p:tavLst>
                                        <p:tav tm="0">
                                          <p:val>
                                            <p:strVal val="#ppt_x"/>
                                          </p:val>
                                        </p:tav>
                                        <p:tav tm="100000">
                                          <p:val>
                                            <p:strVal val="#ppt_x"/>
                                          </p:val>
                                        </p:tav>
                                      </p:tavLst>
                                    </p:anim>
                                    <p:anim calcmode="lin" valueType="num">
                                      <p:cBhvr additive="base">
                                        <p:cTn id="416"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417" fill="hold">
                      <p:stCondLst>
                        <p:cond delay="indefinite"/>
                      </p:stCondLst>
                      <p:childTnLst>
                        <p:par>
                          <p:cTn id="418" fill="hold">
                            <p:stCondLst>
                              <p:cond delay="0"/>
                            </p:stCondLst>
                            <p:childTnLst>
                              <p:par>
                                <p:cTn id="419" presetID="2" presetClass="entr" presetSubtype="4" fill="hold" grpId="0" nodeType="clickEffect">
                                  <p:stCondLst>
                                    <p:cond delay="0"/>
                                  </p:stCondLst>
                                  <p:childTnLst>
                                    <p:set>
                                      <p:cBhvr>
                                        <p:cTn id="420" dur="1" fill="hold">
                                          <p:stCondLst>
                                            <p:cond delay="0"/>
                                          </p:stCondLst>
                                        </p:cTn>
                                        <p:tgtEl>
                                          <p:spTgt spid="59"/>
                                        </p:tgtEl>
                                        <p:attrNameLst>
                                          <p:attrName>style.visibility</p:attrName>
                                        </p:attrNameLst>
                                      </p:cBhvr>
                                      <p:to>
                                        <p:strVal val="visible"/>
                                      </p:to>
                                    </p:set>
                                    <p:anim calcmode="lin" valueType="num">
                                      <p:cBhvr additive="base">
                                        <p:cTn id="421" dur="500" fill="hold"/>
                                        <p:tgtEl>
                                          <p:spTgt spid="59"/>
                                        </p:tgtEl>
                                        <p:attrNameLst>
                                          <p:attrName>ppt_x</p:attrName>
                                        </p:attrNameLst>
                                      </p:cBhvr>
                                      <p:tavLst>
                                        <p:tav tm="0">
                                          <p:val>
                                            <p:strVal val="#ppt_x"/>
                                          </p:val>
                                        </p:tav>
                                        <p:tav tm="100000">
                                          <p:val>
                                            <p:strVal val="#ppt_x"/>
                                          </p:val>
                                        </p:tav>
                                      </p:tavLst>
                                    </p:anim>
                                    <p:anim calcmode="lin" valueType="num">
                                      <p:cBhvr additive="base">
                                        <p:cTn id="422"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423" fill="hold">
                      <p:stCondLst>
                        <p:cond delay="indefinite"/>
                      </p:stCondLst>
                      <p:childTnLst>
                        <p:par>
                          <p:cTn id="424" fill="hold">
                            <p:stCondLst>
                              <p:cond delay="0"/>
                            </p:stCondLst>
                            <p:childTnLst>
                              <p:par>
                                <p:cTn id="425" presetID="3" presetClass="emph" presetSubtype="2" fill="hold" grpId="1" nodeType="clickEffect">
                                  <p:stCondLst>
                                    <p:cond delay="0"/>
                                  </p:stCondLst>
                                  <p:childTnLst>
                                    <p:animClr clrSpc="rgb" dir="cw">
                                      <p:cBhvr override="childStyle">
                                        <p:cTn id="426" dur="1000" fill="hold"/>
                                        <p:tgtEl>
                                          <p:spTgt spid="44"/>
                                        </p:tgtEl>
                                        <p:attrNameLst>
                                          <p:attrName>style.color</p:attrName>
                                        </p:attrNameLst>
                                      </p:cBhvr>
                                      <p:to>
                                        <a:srgbClr val="FF0000"/>
                                      </p:to>
                                    </p:animClr>
                                  </p:childTnLst>
                                </p:cTn>
                              </p:par>
                            </p:childTnLst>
                          </p:cTn>
                        </p:par>
                      </p:childTnLst>
                    </p:cTn>
                  </p:par>
                  <p:par>
                    <p:cTn id="427" fill="hold">
                      <p:stCondLst>
                        <p:cond delay="indefinite"/>
                      </p:stCondLst>
                      <p:childTnLst>
                        <p:par>
                          <p:cTn id="428" fill="hold">
                            <p:stCondLst>
                              <p:cond delay="0"/>
                            </p:stCondLst>
                            <p:childTnLst>
                              <p:par>
                                <p:cTn id="429" presetID="2" presetClass="entr" presetSubtype="4" fill="hold" grpId="0" nodeType="clickEffect">
                                  <p:stCondLst>
                                    <p:cond delay="0"/>
                                  </p:stCondLst>
                                  <p:childTnLst>
                                    <p:set>
                                      <p:cBhvr>
                                        <p:cTn id="430" dur="1" fill="hold">
                                          <p:stCondLst>
                                            <p:cond delay="0"/>
                                          </p:stCondLst>
                                        </p:cTn>
                                        <p:tgtEl>
                                          <p:spTgt spid="69"/>
                                        </p:tgtEl>
                                        <p:attrNameLst>
                                          <p:attrName>style.visibility</p:attrName>
                                        </p:attrNameLst>
                                      </p:cBhvr>
                                      <p:to>
                                        <p:strVal val="visible"/>
                                      </p:to>
                                    </p:set>
                                    <p:anim calcmode="lin" valueType="num">
                                      <p:cBhvr additive="base">
                                        <p:cTn id="431" dur="500" fill="hold"/>
                                        <p:tgtEl>
                                          <p:spTgt spid="69"/>
                                        </p:tgtEl>
                                        <p:attrNameLst>
                                          <p:attrName>ppt_x</p:attrName>
                                        </p:attrNameLst>
                                      </p:cBhvr>
                                      <p:tavLst>
                                        <p:tav tm="0">
                                          <p:val>
                                            <p:strVal val="#ppt_x"/>
                                          </p:val>
                                        </p:tav>
                                        <p:tav tm="100000">
                                          <p:val>
                                            <p:strVal val="#ppt_x"/>
                                          </p:val>
                                        </p:tav>
                                      </p:tavLst>
                                    </p:anim>
                                    <p:anim calcmode="lin" valueType="num">
                                      <p:cBhvr additive="base">
                                        <p:cTn id="432"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433" fill="hold">
                      <p:stCondLst>
                        <p:cond delay="indefinite"/>
                      </p:stCondLst>
                      <p:childTnLst>
                        <p:par>
                          <p:cTn id="434" fill="hold">
                            <p:stCondLst>
                              <p:cond delay="0"/>
                            </p:stCondLst>
                            <p:childTnLst>
                              <p:par>
                                <p:cTn id="435" presetID="2" presetClass="entr" presetSubtype="4" fill="hold" grpId="0" nodeType="clickEffect">
                                  <p:stCondLst>
                                    <p:cond delay="0"/>
                                  </p:stCondLst>
                                  <p:childTnLst>
                                    <p:set>
                                      <p:cBhvr>
                                        <p:cTn id="436" dur="1" fill="hold">
                                          <p:stCondLst>
                                            <p:cond delay="0"/>
                                          </p:stCondLst>
                                        </p:cTn>
                                        <p:tgtEl>
                                          <p:spTgt spid="58"/>
                                        </p:tgtEl>
                                        <p:attrNameLst>
                                          <p:attrName>style.visibility</p:attrName>
                                        </p:attrNameLst>
                                      </p:cBhvr>
                                      <p:to>
                                        <p:strVal val="visible"/>
                                      </p:to>
                                    </p:set>
                                    <p:anim calcmode="lin" valueType="num">
                                      <p:cBhvr additive="base">
                                        <p:cTn id="437" dur="500" fill="hold"/>
                                        <p:tgtEl>
                                          <p:spTgt spid="58"/>
                                        </p:tgtEl>
                                        <p:attrNameLst>
                                          <p:attrName>ppt_x</p:attrName>
                                        </p:attrNameLst>
                                      </p:cBhvr>
                                      <p:tavLst>
                                        <p:tav tm="0">
                                          <p:val>
                                            <p:strVal val="#ppt_x"/>
                                          </p:val>
                                        </p:tav>
                                        <p:tav tm="100000">
                                          <p:val>
                                            <p:strVal val="#ppt_x"/>
                                          </p:val>
                                        </p:tav>
                                      </p:tavLst>
                                    </p:anim>
                                    <p:anim calcmode="lin" valueType="num">
                                      <p:cBhvr additive="base">
                                        <p:cTn id="43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439" fill="hold">
                      <p:stCondLst>
                        <p:cond delay="indefinite"/>
                      </p:stCondLst>
                      <p:childTnLst>
                        <p:par>
                          <p:cTn id="440" fill="hold">
                            <p:stCondLst>
                              <p:cond delay="0"/>
                            </p:stCondLst>
                            <p:childTnLst>
                              <p:par>
                                <p:cTn id="441" presetID="3" presetClass="emph" presetSubtype="2" fill="hold" grpId="1" nodeType="clickEffect">
                                  <p:stCondLst>
                                    <p:cond delay="0"/>
                                  </p:stCondLst>
                                  <p:childTnLst>
                                    <p:animClr clrSpc="rgb" dir="cw">
                                      <p:cBhvr override="childStyle">
                                        <p:cTn id="442" dur="1000" fill="hold"/>
                                        <p:tgtEl>
                                          <p:spTgt spid="48"/>
                                        </p:tgtEl>
                                        <p:attrNameLst>
                                          <p:attrName>style.color</p:attrName>
                                        </p:attrNameLst>
                                      </p:cBhvr>
                                      <p:to>
                                        <a:srgbClr val="FF0000"/>
                                      </p:to>
                                    </p:animClr>
                                  </p:childTnLst>
                                </p:cTn>
                              </p:par>
                            </p:childTnLst>
                          </p:cTn>
                        </p:par>
                      </p:childTnLst>
                    </p:cTn>
                  </p:par>
                  <p:par>
                    <p:cTn id="443" fill="hold">
                      <p:stCondLst>
                        <p:cond delay="indefinite"/>
                      </p:stCondLst>
                      <p:childTnLst>
                        <p:par>
                          <p:cTn id="444" fill="hold">
                            <p:stCondLst>
                              <p:cond delay="0"/>
                            </p:stCondLst>
                            <p:childTnLst>
                              <p:par>
                                <p:cTn id="445" presetID="2" presetClass="entr" presetSubtype="4" fill="hold" grpId="0" nodeType="clickEffect">
                                  <p:stCondLst>
                                    <p:cond delay="0"/>
                                  </p:stCondLst>
                                  <p:childTnLst>
                                    <p:set>
                                      <p:cBhvr>
                                        <p:cTn id="446" dur="1" fill="hold">
                                          <p:stCondLst>
                                            <p:cond delay="0"/>
                                          </p:stCondLst>
                                        </p:cTn>
                                        <p:tgtEl>
                                          <p:spTgt spid="57"/>
                                        </p:tgtEl>
                                        <p:attrNameLst>
                                          <p:attrName>style.visibility</p:attrName>
                                        </p:attrNameLst>
                                      </p:cBhvr>
                                      <p:to>
                                        <p:strVal val="visible"/>
                                      </p:to>
                                    </p:set>
                                    <p:anim calcmode="lin" valueType="num">
                                      <p:cBhvr additive="base">
                                        <p:cTn id="447" dur="500" fill="hold"/>
                                        <p:tgtEl>
                                          <p:spTgt spid="57"/>
                                        </p:tgtEl>
                                        <p:attrNameLst>
                                          <p:attrName>ppt_x</p:attrName>
                                        </p:attrNameLst>
                                      </p:cBhvr>
                                      <p:tavLst>
                                        <p:tav tm="0">
                                          <p:val>
                                            <p:strVal val="#ppt_x"/>
                                          </p:val>
                                        </p:tav>
                                        <p:tav tm="100000">
                                          <p:val>
                                            <p:strVal val="#ppt_x"/>
                                          </p:val>
                                        </p:tav>
                                      </p:tavLst>
                                    </p:anim>
                                    <p:anim calcmode="lin" valueType="num">
                                      <p:cBhvr additive="base">
                                        <p:cTn id="44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449" fill="hold">
                      <p:stCondLst>
                        <p:cond delay="indefinite"/>
                      </p:stCondLst>
                      <p:childTnLst>
                        <p:par>
                          <p:cTn id="450" fill="hold">
                            <p:stCondLst>
                              <p:cond delay="0"/>
                            </p:stCondLst>
                            <p:childTnLst>
                              <p:par>
                                <p:cTn id="451" presetID="3" presetClass="emph" presetSubtype="2" fill="hold" grpId="1" nodeType="clickEffect">
                                  <p:stCondLst>
                                    <p:cond delay="0"/>
                                  </p:stCondLst>
                                  <p:childTnLst>
                                    <p:animClr clrSpc="rgb" dir="cw">
                                      <p:cBhvr override="childStyle">
                                        <p:cTn id="452" dur="1000" fill="hold"/>
                                        <p:tgtEl>
                                          <p:spTgt spid="47"/>
                                        </p:tgtEl>
                                        <p:attrNameLst>
                                          <p:attrName>style.color</p:attrName>
                                        </p:attrNameLst>
                                      </p:cBhvr>
                                      <p:to>
                                        <a:srgbClr val="FF0000"/>
                                      </p:to>
                                    </p:animClr>
                                  </p:childTnLst>
                                </p:cTn>
                              </p:par>
                            </p:childTnLst>
                          </p:cTn>
                        </p:par>
                      </p:childTnLst>
                    </p:cTn>
                  </p:par>
                  <p:par>
                    <p:cTn id="453" fill="hold">
                      <p:stCondLst>
                        <p:cond delay="indefinite"/>
                      </p:stCondLst>
                      <p:childTnLst>
                        <p:par>
                          <p:cTn id="454" fill="hold">
                            <p:stCondLst>
                              <p:cond delay="0"/>
                            </p:stCondLst>
                            <p:childTnLst>
                              <p:par>
                                <p:cTn id="455" presetID="2" presetClass="entr" presetSubtype="4" fill="hold" grpId="0" nodeType="clickEffect">
                                  <p:stCondLst>
                                    <p:cond delay="0"/>
                                  </p:stCondLst>
                                  <p:childTnLst>
                                    <p:set>
                                      <p:cBhvr>
                                        <p:cTn id="456" dur="1" fill="hold">
                                          <p:stCondLst>
                                            <p:cond delay="0"/>
                                          </p:stCondLst>
                                        </p:cTn>
                                        <p:tgtEl>
                                          <p:spTgt spid="63"/>
                                        </p:tgtEl>
                                        <p:attrNameLst>
                                          <p:attrName>style.visibility</p:attrName>
                                        </p:attrNameLst>
                                      </p:cBhvr>
                                      <p:to>
                                        <p:strVal val="visible"/>
                                      </p:to>
                                    </p:set>
                                    <p:anim calcmode="lin" valueType="num">
                                      <p:cBhvr additive="base">
                                        <p:cTn id="457" dur="500" fill="hold"/>
                                        <p:tgtEl>
                                          <p:spTgt spid="63"/>
                                        </p:tgtEl>
                                        <p:attrNameLst>
                                          <p:attrName>ppt_x</p:attrName>
                                        </p:attrNameLst>
                                      </p:cBhvr>
                                      <p:tavLst>
                                        <p:tav tm="0">
                                          <p:val>
                                            <p:strVal val="#ppt_x"/>
                                          </p:val>
                                        </p:tav>
                                        <p:tav tm="100000">
                                          <p:val>
                                            <p:strVal val="#ppt_x"/>
                                          </p:val>
                                        </p:tav>
                                      </p:tavLst>
                                    </p:anim>
                                    <p:anim calcmode="lin" valueType="num">
                                      <p:cBhvr additive="base">
                                        <p:cTn id="45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459" fill="hold">
                      <p:stCondLst>
                        <p:cond delay="indefinite"/>
                      </p:stCondLst>
                      <p:childTnLst>
                        <p:par>
                          <p:cTn id="460" fill="hold">
                            <p:stCondLst>
                              <p:cond delay="0"/>
                            </p:stCondLst>
                            <p:childTnLst>
                              <p:par>
                                <p:cTn id="461" presetID="2" presetClass="entr" presetSubtype="4" fill="hold" grpId="0" nodeType="clickEffect">
                                  <p:stCondLst>
                                    <p:cond delay="0"/>
                                  </p:stCondLst>
                                  <p:childTnLst>
                                    <p:set>
                                      <p:cBhvr>
                                        <p:cTn id="462" dur="1" fill="hold">
                                          <p:stCondLst>
                                            <p:cond delay="0"/>
                                          </p:stCondLst>
                                        </p:cTn>
                                        <p:tgtEl>
                                          <p:spTgt spid="56"/>
                                        </p:tgtEl>
                                        <p:attrNameLst>
                                          <p:attrName>style.visibility</p:attrName>
                                        </p:attrNameLst>
                                      </p:cBhvr>
                                      <p:to>
                                        <p:strVal val="visible"/>
                                      </p:to>
                                    </p:set>
                                    <p:anim calcmode="lin" valueType="num">
                                      <p:cBhvr additive="base">
                                        <p:cTn id="463" dur="500" fill="hold"/>
                                        <p:tgtEl>
                                          <p:spTgt spid="56"/>
                                        </p:tgtEl>
                                        <p:attrNameLst>
                                          <p:attrName>ppt_x</p:attrName>
                                        </p:attrNameLst>
                                      </p:cBhvr>
                                      <p:tavLst>
                                        <p:tav tm="0">
                                          <p:val>
                                            <p:strVal val="#ppt_x"/>
                                          </p:val>
                                        </p:tav>
                                        <p:tav tm="100000">
                                          <p:val>
                                            <p:strVal val="#ppt_x"/>
                                          </p:val>
                                        </p:tav>
                                      </p:tavLst>
                                    </p:anim>
                                    <p:anim calcmode="lin" valueType="num">
                                      <p:cBhvr additive="base">
                                        <p:cTn id="464"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465" fill="hold">
                      <p:stCondLst>
                        <p:cond delay="indefinite"/>
                      </p:stCondLst>
                      <p:childTnLst>
                        <p:par>
                          <p:cTn id="466" fill="hold">
                            <p:stCondLst>
                              <p:cond delay="0"/>
                            </p:stCondLst>
                            <p:childTnLst>
                              <p:par>
                                <p:cTn id="467" presetID="3" presetClass="emph" presetSubtype="2" fill="hold" grpId="1" nodeType="clickEffect">
                                  <p:stCondLst>
                                    <p:cond delay="0"/>
                                  </p:stCondLst>
                                  <p:childTnLst>
                                    <p:animClr clrSpc="rgb" dir="cw">
                                      <p:cBhvr override="childStyle">
                                        <p:cTn id="468" dur="1000" fill="hold"/>
                                        <p:tgtEl>
                                          <p:spTgt spid="43"/>
                                        </p:tgtEl>
                                        <p:attrNameLst>
                                          <p:attrName>style.color</p:attrName>
                                        </p:attrNameLst>
                                      </p:cBhvr>
                                      <p:to>
                                        <a:srgbClr val="FF0000"/>
                                      </p:to>
                                    </p:animClr>
                                  </p:childTnLst>
                                </p:cTn>
                              </p:par>
                            </p:childTnLst>
                          </p:cTn>
                        </p:par>
                      </p:childTnLst>
                    </p:cTn>
                  </p:par>
                  <p:par>
                    <p:cTn id="469" fill="hold">
                      <p:stCondLst>
                        <p:cond delay="indefinite"/>
                      </p:stCondLst>
                      <p:childTnLst>
                        <p:par>
                          <p:cTn id="470" fill="hold">
                            <p:stCondLst>
                              <p:cond delay="0"/>
                            </p:stCondLst>
                            <p:childTnLst>
                              <p:par>
                                <p:cTn id="471" presetID="2" presetClass="entr" presetSubtype="4" fill="hold" grpId="0" nodeType="clickEffect">
                                  <p:stCondLst>
                                    <p:cond delay="0"/>
                                  </p:stCondLst>
                                  <p:childTnLst>
                                    <p:set>
                                      <p:cBhvr>
                                        <p:cTn id="472" dur="1" fill="hold">
                                          <p:stCondLst>
                                            <p:cond delay="0"/>
                                          </p:stCondLst>
                                        </p:cTn>
                                        <p:tgtEl>
                                          <p:spTgt spid="64"/>
                                        </p:tgtEl>
                                        <p:attrNameLst>
                                          <p:attrName>style.visibility</p:attrName>
                                        </p:attrNameLst>
                                      </p:cBhvr>
                                      <p:to>
                                        <p:strVal val="visible"/>
                                      </p:to>
                                    </p:set>
                                    <p:anim calcmode="lin" valueType="num">
                                      <p:cBhvr additive="base">
                                        <p:cTn id="473" dur="500" fill="hold"/>
                                        <p:tgtEl>
                                          <p:spTgt spid="64"/>
                                        </p:tgtEl>
                                        <p:attrNameLst>
                                          <p:attrName>ppt_x</p:attrName>
                                        </p:attrNameLst>
                                      </p:cBhvr>
                                      <p:tavLst>
                                        <p:tav tm="0">
                                          <p:val>
                                            <p:strVal val="#ppt_x"/>
                                          </p:val>
                                        </p:tav>
                                        <p:tav tm="100000">
                                          <p:val>
                                            <p:strVal val="#ppt_x"/>
                                          </p:val>
                                        </p:tav>
                                      </p:tavLst>
                                    </p:anim>
                                    <p:anim calcmode="lin" valueType="num">
                                      <p:cBhvr additive="base">
                                        <p:cTn id="474"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475" fill="hold">
                      <p:stCondLst>
                        <p:cond delay="indefinite"/>
                      </p:stCondLst>
                      <p:childTnLst>
                        <p:par>
                          <p:cTn id="476" fill="hold">
                            <p:stCondLst>
                              <p:cond delay="0"/>
                            </p:stCondLst>
                            <p:childTnLst>
                              <p:par>
                                <p:cTn id="477" presetID="2" presetClass="entr" presetSubtype="4" fill="hold" grpId="0" nodeType="clickEffect">
                                  <p:stCondLst>
                                    <p:cond delay="0"/>
                                  </p:stCondLst>
                                  <p:childTnLst>
                                    <p:set>
                                      <p:cBhvr>
                                        <p:cTn id="478" dur="1" fill="hold">
                                          <p:stCondLst>
                                            <p:cond delay="0"/>
                                          </p:stCondLst>
                                        </p:cTn>
                                        <p:tgtEl>
                                          <p:spTgt spid="55"/>
                                        </p:tgtEl>
                                        <p:attrNameLst>
                                          <p:attrName>style.visibility</p:attrName>
                                        </p:attrNameLst>
                                      </p:cBhvr>
                                      <p:to>
                                        <p:strVal val="visible"/>
                                      </p:to>
                                    </p:set>
                                    <p:anim calcmode="lin" valueType="num">
                                      <p:cBhvr additive="base">
                                        <p:cTn id="479" dur="500" fill="hold"/>
                                        <p:tgtEl>
                                          <p:spTgt spid="55"/>
                                        </p:tgtEl>
                                        <p:attrNameLst>
                                          <p:attrName>ppt_x</p:attrName>
                                        </p:attrNameLst>
                                      </p:cBhvr>
                                      <p:tavLst>
                                        <p:tav tm="0">
                                          <p:val>
                                            <p:strVal val="#ppt_x"/>
                                          </p:val>
                                        </p:tav>
                                        <p:tav tm="100000">
                                          <p:val>
                                            <p:strVal val="#ppt_x"/>
                                          </p:val>
                                        </p:tav>
                                      </p:tavLst>
                                    </p:anim>
                                    <p:anim calcmode="lin" valueType="num">
                                      <p:cBhvr additive="base">
                                        <p:cTn id="48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481" fill="hold">
                      <p:stCondLst>
                        <p:cond delay="indefinite"/>
                      </p:stCondLst>
                      <p:childTnLst>
                        <p:par>
                          <p:cTn id="482" fill="hold">
                            <p:stCondLst>
                              <p:cond delay="0"/>
                            </p:stCondLst>
                            <p:childTnLst>
                              <p:par>
                                <p:cTn id="483" presetID="3" presetClass="emph" presetSubtype="2" fill="hold" grpId="1" nodeType="clickEffect">
                                  <p:stCondLst>
                                    <p:cond delay="0"/>
                                  </p:stCondLst>
                                  <p:childTnLst>
                                    <p:animClr clrSpc="rgb" dir="cw">
                                      <p:cBhvr override="childStyle">
                                        <p:cTn id="484" dur="1000" fill="hold"/>
                                        <p:tgtEl>
                                          <p:spTgt spid="46"/>
                                        </p:tgtEl>
                                        <p:attrNameLst>
                                          <p:attrName>style.color</p:attrName>
                                        </p:attrNameLst>
                                      </p:cBhvr>
                                      <p:to>
                                        <a:srgbClr val="FF0000"/>
                                      </p:to>
                                    </p:animClr>
                                  </p:childTnLst>
                                </p:cTn>
                              </p:par>
                            </p:childTnLst>
                          </p:cTn>
                        </p:par>
                      </p:childTnLst>
                    </p:cTn>
                  </p:par>
                  <p:par>
                    <p:cTn id="485" fill="hold">
                      <p:stCondLst>
                        <p:cond delay="indefinite"/>
                      </p:stCondLst>
                      <p:childTnLst>
                        <p:par>
                          <p:cTn id="486" fill="hold">
                            <p:stCondLst>
                              <p:cond delay="0"/>
                            </p:stCondLst>
                            <p:childTnLst>
                              <p:par>
                                <p:cTn id="487" presetID="3" presetClass="emph" presetSubtype="2" fill="hold" grpId="1" nodeType="clickEffect">
                                  <p:stCondLst>
                                    <p:cond delay="0"/>
                                  </p:stCondLst>
                                  <p:childTnLst>
                                    <p:animClr clrSpc="rgb" dir="cw">
                                      <p:cBhvr override="childStyle">
                                        <p:cTn id="488" dur="1000" fill="hold"/>
                                        <p:tgtEl>
                                          <p:spTgt spid="42"/>
                                        </p:tgtEl>
                                        <p:attrNameLst>
                                          <p:attrName>style.color</p:attrName>
                                        </p:attrNameLst>
                                      </p:cBhvr>
                                      <p:to>
                                        <a:srgbClr val="FF0000"/>
                                      </p:to>
                                    </p:animClr>
                                  </p:childTnLst>
                                </p:cTn>
                              </p:par>
                            </p:childTnLst>
                          </p:cTn>
                        </p:par>
                      </p:childTnLst>
                    </p:cTn>
                  </p:par>
                  <p:par>
                    <p:cTn id="489" fill="hold">
                      <p:stCondLst>
                        <p:cond delay="indefinite"/>
                      </p:stCondLst>
                      <p:childTnLst>
                        <p:par>
                          <p:cTn id="490" fill="hold">
                            <p:stCondLst>
                              <p:cond delay="0"/>
                            </p:stCondLst>
                            <p:childTnLst>
                              <p:par>
                                <p:cTn id="491" presetID="2" presetClass="entr" presetSubtype="4" fill="hold" grpId="0" nodeType="clickEffect">
                                  <p:stCondLst>
                                    <p:cond delay="0"/>
                                  </p:stCondLst>
                                  <p:childTnLst>
                                    <p:set>
                                      <p:cBhvr>
                                        <p:cTn id="492" dur="1" fill="hold">
                                          <p:stCondLst>
                                            <p:cond delay="0"/>
                                          </p:stCondLst>
                                        </p:cTn>
                                        <p:tgtEl>
                                          <p:spTgt spid="66"/>
                                        </p:tgtEl>
                                        <p:attrNameLst>
                                          <p:attrName>style.visibility</p:attrName>
                                        </p:attrNameLst>
                                      </p:cBhvr>
                                      <p:to>
                                        <p:strVal val="visible"/>
                                      </p:to>
                                    </p:set>
                                    <p:anim calcmode="lin" valueType="num">
                                      <p:cBhvr additive="base">
                                        <p:cTn id="493" dur="500" fill="hold"/>
                                        <p:tgtEl>
                                          <p:spTgt spid="66"/>
                                        </p:tgtEl>
                                        <p:attrNameLst>
                                          <p:attrName>ppt_x</p:attrName>
                                        </p:attrNameLst>
                                      </p:cBhvr>
                                      <p:tavLst>
                                        <p:tav tm="0">
                                          <p:val>
                                            <p:strVal val="#ppt_x"/>
                                          </p:val>
                                        </p:tav>
                                        <p:tav tm="100000">
                                          <p:val>
                                            <p:strVal val="#ppt_x"/>
                                          </p:val>
                                        </p:tav>
                                      </p:tavLst>
                                    </p:anim>
                                    <p:anim calcmode="lin" valueType="num">
                                      <p:cBhvr additive="base">
                                        <p:cTn id="494"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495" fill="hold">
                      <p:stCondLst>
                        <p:cond delay="indefinite"/>
                      </p:stCondLst>
                      <p:childTnLst>
                        <p:par>
                          <p:cTn id="496" fill="hold">
                            <p:stCondLst>
                              <p:cond delay="0"/>
                            </p:stCondLst>
                            <p:childTnLst>
                              <p:par>
                                <p:cTn id="497" presetID="3" presetClass="emph" presetSubtype="2" fill="hold" grpId="1" nodeType="clickEffect">
                                  <p:stCondLst>
                                    <p:cond delay="0"/>
                                  </p:stCondLst>
                                  <p:childTnLst>
                                    <p:animClr clrSpc="rgb" dir="cw">
                                      <p:cBhvr override="childStyle">
                                        <p:cTn id="498" dur="1000" fill="hold"/>
                                        <p:tgtEl>
                                          <p:spTgt spid="41"/>
                                        </p:tgtEl>
                                        <p:attrNameLst>
                                          <p:attrName>style.color</p:attrName>
                                        </p:attrNameLst>
                                      </p:cBhvr>
                                      <p:to>
                                        <a:srgbClr val="FF0000"/>
                                      </p:to>
                                    </p:animClr>
                                  </p:childTnLst>
                                </p:cTn>
                              </p:par>
                            </p:childTnLst>
                          </p:cTn>
                        </p:par>
                      </p:childTnLst>
                    </p:cTn>
                  </p:par>
                  <p:par>
                    <p:cTn id="499" fill="hold">
                      <p:stCondLst>
                        <p:cond delay="indefinite"/>
                      </p:stCondLst>
                      <p:childTnLst>
                        <p:par>
                          <p:cTn id="500" fill="hold">
                            <p:stCondLst>
                              <p:cond delay="0"/>
                            </p:stCondLst>
                            <p:childTnLst>
                              <p:par>
                                <p:cTn id="501" presetID="2" presetClass="entr" presetSubtype="4" fill="hold" grpId="0" nodeType="clickEffect">
                                  <p:stCondLst>
                                    <p:cond delay="0"/>
                                  </p:stCondLst>
                                  <p:childTnLst>
                                    <p:set>
                                      <p:cBhvr>
                                        <p:cTn id="502" dur="1" fill="hold">
                                          <p:stCondLst>
                                            <p:cond delay="0"/>
                                          </p:stCondLst>
                                        </p:cTn>
                                        <p:tgtEl>
                                          <p:spTgt spid="65"/>
                                        </p:tgtEl>
                                        <p:attrNameLst>
                                          <p:attrName>style.visibility</p:attrName>
                                        </p:attrNameLst>
                                      </p:cBhvr>
                                      <p:to>
                                        <p:strVal val="visible"/>
                                      </p:to>
                                    </p:set>
                                    <p:anim calcmode="lin" valueType="num">
                                      <p:cBhvr additive="base">
                                        <p:cTn id="503" dur="500" fill="hold"/>
                                        <p:tgtEl>
                                          <p:spTgt spid="65"/>
                                        </p:tgtEl>
                                        <p:attrNameLst>
                                          <p:attrName>ppt_x</p:attrName>
                                        </p:attrNameLst>
                                      </p:cBhvr>
                                      <p:tavLst>
                                        <p:tav tm="0">
                                          <p:val>
                                            <p:strVal val="#ppt_x"/>
                                          </p:val>
                                        </p:tav>
                                        <p:tav tm="100000">
                                          <p:val>
                                            <p:strVal val="#ppt_x"/>
                                          </p:val>
                                        </p:tav>
                                      </p:tavLst>
                                    </p:anim>
                                    <p:anim calcmode="lin" valueType="num">
                                      <p:cBhvr additive="base">
                                        <p:cTn id="504"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05" fill="hold">
                      <p:stCondLst>
                        <p:cond delay="indefinite"/>
                      </p:stCondLst>
                      <p:childTnLst>
                        <p:par>
                          <p:cTn id="506" fill="hold">
                            <p:stCondLst>
                              <p:cond delay="0"/>
                            </p:stCondLst>
                            <p:childTnLst>
                              <p:par>
                                <p:cTn id="507" presetID="3" presetClass="emph" presetSubtype="2" fill="hold" grpId="1" nodeType="clickEffect">
                                  <p:stCondLst>
                                    <p:cond delay="0"/>
                                  </p:stCondLst>
                                  <p:childTnLst>
                                    <p:animClr clrSpc="rgb" dir="cw">
                                      <p:cBhvr override="childStyle">
                                        <p:cTn id="508" dur="1000" fill="hold"/>
                                        <p:tgtEl>
                                          <p:spTgt spid="45"/>
                                        </p:tgtEl>
                                        <p:attrNameLst>
                                          <p:attrName>style.color</p:attrName>
                                        </p:attrNameLst>
                                      </p:cBhvr>
                                      <p:to>
                                        <a:srgbClr val="FF0000"/>
                                      </p:to>
                                    </p:animClr>
                                  </p:childTnLst>
                                </p:cTn>
                              </p:par>
                            </p:childTnLst>
                          </p:cTn>
                        </p:par>
                      </p:childTnLst>
                    </p:cTn>
                  </p:par>
                  <p:par>
                    <p:cTn id="509" fill="hold">
                      <p:stCondLst>
                        <p:cond delay="indefinite"/>
                      </p:stCondLst>
                      <p:childTnLst>
                        <p:par>
                          <p:cTn id="510" fill="hold">
                            <p:stCondLst>
                              <p:cond delay="0"/>
                            </p:stCondLst>
                            <p:childTnLst>
                              <p:par>
                                <p:cTn id="511" presetID="3" presetClass="emph" presetSubtype="2" fill="hold" grpId="2" nodeType="clickEffect">
                                  <p:stCondLst>
                                    <p:cond delay="0"/>
                                  </p:stCondLst>
                                  <p:childTnLst>
                                    <p:animClr clrSpc="rgb" dir="cw">
                                      <p:cBhvr override="childStyle">
                                        <p:cTn id="512" dur="1000" fill="hold"/>
                                        <p:tgtEl>
                                          <p:spTgt spid="45"/>
                                        </p:tgtEl>
                                        <p:attrNameLst>
                                          <p:attrName>style.color</p:attrName>
                                        </p:attrNameLst>
                                      </p:cBhvr>
                                      <p:to>
                                        <a:srgbClr val="FF0000"/>
                                      </p:to>
                                    </p:animClr>
                                  </p:childTnLst>
                                </p:cTn>
                              </p:par>
                            </p:childTnLst>
                          </p:cTn>
                        </p:par>
                      </p:childTnLst>
                    </p:cTn>
                  </p:par>
                  <p:par>
                    <p:cTn id="513" fill="hold">
                      <p:stCondLst>
                        <p:cond delay="indefinite"/>
                      </p:stCondLst>
                      <p:childTnLst>
                        <p:par>
                          <p:cTn id="514" fill="hold">
                            <p:stCondLst>
                              <p:cond delay="0"/>
                            </p:stCondLst>
                            <p:childTnLst>
                              <p:par>
                                <p:cTn id="515" presetID="3" presetClass="emph" presetSubtype="2" fill="hold" grpId="1" nodeType="clickEffect">
                                  <p:stCondLst>
                                    <p:cond delay="0"/>
                                  </p:stCondLst>
                                  <p:childTnLst>
                                    <p:animClr clrSpc="rgb" dir="cw">
                                      <p:cBhvr override="childStyle">
                                        <p:cTn id="516" dur="1000" fill="hold"/>
                                        <p:tgtEl>
                                          <p:spTgt spid="40"/>
                                        </p:tgtEl>
                                        <p:attrNameLst>
                                          <p:attrName>style.color</p:attrName>
                                        </p:attrNameLst>
                                      </p:cBhvr>
                                      <p:to>
                                        <a:srgbClr val="FF0000"/>
                                      </p:to>
                                    </p:animClr>
                                  </p:childTnLst>
                                </p:cTn>
                              </p:par>
                            </p:childTnLst>
                          </p:cTn>
                        </p:par>
                      </p:childTnLst>
                    </p:cTn>
                  </p:par>
                  <p:par>
                    <p:cTn id="517" fill="hold">
                      <p:stCondLst>
                        <p:cond delay="indefinite"/>
                      </p:stCondLst>
                      <p:childTnLst>
                        <p:par>
                          <p:cTn id="518" fill="hold">
                            <p:stCondLst>
                              <p:cond delay="0"/>
                            </p:stCondLst>
                            <p:childTnLst>
                              <p:par>
                                <p:cTn id="519" presetID="3" presetClass="emph" presetSubtype="2" fill="hold" grpId="1" nodeType="clickEffect">
                                  <p:stCondLst>
                                    <p:cond delay="0"/>
                                  </p:stCondLst>
                                  <p:childTnLst>
                                    <p:animClr clrSpc="rgb" dir="cw">
                                      <p:cBhvr override="childStyle">
                                        <p:cTn id="520" dur="1000" fill="hold"/>
                                        <p:tgtEl>
                                          <p:spTgt spid="37"/>
                                        </p:tgtEl>
                                        <p:attrNameLst>
                                          <p:attrName>style.color</p:attrName>
                                        </p:attrNameLst>
                                      </p:cBhvr>
                                      <p:to>
                                        <a:srgbClr val="FF0000"/>
                                      </p:to>
                                    </p:animClr>
                                  </p:childTnLst>
                                </p:cTn>
                              </p:par>
                            </p:childTnLst>
                          </p:cTn>
                        </p:par>
                      </p:childTnLst>
                    </p:cTn>
                  </p:par>
                  <p:par>
                    <p:cTn id="521" fill="hold">
                      <p:stCondLst>
                        <p:cond delay="indefinite"/>
                      </p:stCondLst>
                      <p:childTnLst>
                        <p:par>
                          <p:cTn id="522" fill="hold">
                            <p:stCondLst>
                              <p:cond delay="0"/>
                            </p:stCondLst>
                            <p:childTnLst>
                              <p:par>
                                <p:cTn id="523" presetID="2" presetClass="entr" presetSubtype="4" fill="hold" grpId="0" nodeType="clickEffect">
                                  <p:stCondLst>
                                    <p:cond delay="0"/>
                                  </p:stCondLst>
                                  <p:childTnLst>
                                    <p:set>
                                      <p:cBhvr>
                                        <p:cTn id="524" dur="1" fill="hold">
                                          <p:stCondLst>
                                            <p:cond delay="0"/>
                                          </p:stCondLst>
                                        </p:cTn>
                                        <p:tgtEl>
                                          <p:spTgt spid="54"/>
                                        </p:tgtEl>
                                        <p:attrNameLst>
                                          <p:attrName>style.visibility</p:attrName>
                                        </p:attrNameLst>
                                      </p:cBhvr>
                                      <p:to>
                                        <p:strVal val="visible"/>
                                      </p:to>
                                    </p:set>
                                    <p:anim calcmode="lin" valueType="num">
                                      <p:cBhvr additive="base">
                                        <p:cTn id="525" dur="500" fill="hold"/>
                                        <p:tgtEl>
                                          <p:spTgt spid="54"/>
                                        </p:tgtEl>
                                        <p:attrNameLst>
                                          <p:attrName>ppt_x</p:attrName>
                                        </p:attrNameLst>
                                      </p:cBhvr>
                                      <p:tavLst>
                                        <p:tav tm="0">
                                          <p:val>
                                            <p:strVal val="#ppt_x"/>
                                          </p:val>
                                        </p:tav>
                                        <p:tav tm="100000">
                                          <p:val>
                                            <p:strVal val="#ppt_x"/>
                                          </p:val>
                                        </p:tav>
                                      </p:tavLst>
                                    </p:anim>
                                    <p:anim calcmode="lin" valueType="num">
                                      <p:cBhvr additive="base">
                                        <p:cTn id="52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527" fill="hold">
                      <p:stCondLst>
                        <p:cond delay="indefinite"/>
                      </p:stCondLst>
                      <p:childTnLst>
                        <p:par>
                          <p:cTn id="528" fill="hold">
                            <p:stCondLst>
                              <p:cond delay="0"/>
                            </p:stCondLst>
                            <p:childTnLst>
                              <p:par>
                                <p:cTn id="529" presetID="3" presetClass="emph" presetSubtype="2" fill="hold" grpId="1" nodeType="clickEffect">
                                  <p:stCondLst>
                                    <p:cond delay="0"/>
                                  </p:stCondLst>
                                  <p:childTnLst>
                                    <p:animClr clrSpc="rgb" dir="cw">
                                      <p:cBhvr override="childStyle">
                                        <p:cTn id="530" dur="1000" fill="hold"/>
                                        <p:tgtEl>
                                          <p:spTgt spid="39"/>
                                        </p:tgtEl>
                                        <p:attrNameLst>
                                          <p:attrName>style.color</p:attrName>
                                        </p:attrNameLst>
                                      </p:cBhvr>
                                      <p:to>
                                        <a:srgbClr val="FF0000"/>
                                      </p:to>
                                    </p:animClr>
                                  </p:childTnLst>
                                </p:cTn>
                              </p:par>
                            </p:childTnLst>
                          </p:cTn>
                        </p:par>
                      </p:childTnLst>
                    </p:cTn>
                  </p:par>
                  <p:par>
                    <p:cTn id="531" fill="hold">
                      <p:stCondLst>
                        <p:cond delay="indefinite"/>
                      </p:stCondLst>
                      <p:childTnLst>
                        <p:par>
                          <p:cTn id="532" fill="hold">
                            <p:stCondLst>
                              <p:cond delay="0"/>
                            </p:stCondLst>
                            <p:childTnLst>
                              <p:par>
                                <p:cTn id="533" presetID="2" presetClass="entr" presetSubtype="4" fill="hold" grpId="0" nodeType="clickEffect">
                                  <p:stCondLst>
                                    <p:cond delay="0"/>
                                  </p:stCondLst>
                                  <p:childTnLst>
                                    <p:set>
                                      <p:cBhvr>
                                        <p:cTn id="534" dur="1" fill="hold">
                                          <p:stCondLst>
                                            <p:cond delay="0"/>
                                          </p:stCondLst>
                                        </p:cTn>
                                        <p:tgtEl>
                                          <p:spTgt spid="53"/>
                                        </p:tgtEl>
                                        <p:attrNameLst>
                                          <p:attrName>style.visibility</p:attrName>
                                        </p:attrNameLst>
                                      </p:cBhvr>
                                      <p:to>
                                        <p:strVal val="visible"/>
                                      </p:to>
                                    </p:set>
                                    <p:anim calcmode="lin" valueType="num">
                                      <p:cBhvr additive="base">
                                        <p:cTn id="535" dur="500" fill="hold"/>
                                        <p:tgtEl>
                                          <p:spTgt spid="53"/>
                                        </p:tgtEl>
                                        <p:attrNameLst>
                                          <p:attrName>ppt_x</p:attrName>
                                        </p:attrNameLst>
                                      </p:cBhvr>
                                      <p:tavLst>
                                        <p:tav tm="0">
                                          <p:val>
                                            <p:strVal val="#ppt_x"/>
                                          </p:val>
                                        </p:tav>
                                        <p:tav tm="100000">
                                          <p:val>
                                            <p:strVal val="#ppt_x"/>
                                          </p:val>
                                        </p:tav>
                                      </p:tavLst>
                                    </p:anim>
                                    <p:anim calcmode="lin" valueType="num">
                                      <p:cBhvr additive="base">
                                        <p:cTn id="53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537" fill="hold">
                      <p:stCondLst>
                        <p:cond delay="indefinite"/>
                      </p:stCondLst>
                      <p:childTnLst>
                        <p:par>
                          <p:cTn id="538" fill="hold">
                            <p:stCondLst>
                              <p:cond delay="0"/>
                            </p:stCondLst>
                            <p:childTnLst>
                              <p:par>
                                <p:cTn id="539" presetID="3" presetClass="emph" presetSubtype="2" fill="hold" grpId="1" nodeType="clickEffect">
                                  <p:stCondLst>
                                    <p:cond delay="0"/>
                                  </p:stCondLst>
                                  <p:childTnLst>
                                    <p:animClr clrSpc="rgb" dir="cw">
                                      <p:cBhvr override="childStyle">
                                        <p:cTn id="540" dur="1000" fill="hold"/>
                                        <p:tgtEl>
                                          <p:spTgt spid="36"/>
                                        </p:tgtEl>
                                        <p:attrNameLst>
                                          <p:attrName>style.color</p:attrName>
                                        </p:attrNameLst>
                                      </p:cBhvr>
                                      <p:to>
                                        <a:srgbClr val="FF0000"/>
                                      </p:to>
                                    </p:animClr>
                                  </p:childTnLst>
                                </p:cTn>
                              </p:par>
                            </p:childTnLst>
                          </p:cTn>
                        </p:par>
                      </p:childTnLst>
                    </p:cTn>
                  </p:par>
                  <p:par>
                    <p:cTn id="541" fill="hold">
                      <p:stCondLst>
                        <p:cond delay="indefinite"/>
                      </p:stCondLst>
                      <p:childTnLst>
                        <p:par>
                          <p:cTn id="542" fill="hold">
                            <p:stCondLst>
                              <p:cond delay="0"/>
                            </p:stCondLst>
                            <p:childTnLst>
                              <p:par>
                                <p:cTn id="543" presetID="3" presetClass="emph" presetSubtype="2" fill="hold" grpId="1" nodeType="clickEffect">
                                  <p:stCondLst>
                                    <p:cond delay="0"/>
                                  </p:stCondLst>
                                  <p:childTnLst>
                                    <p:animClr clrSpc="rgb" dir="cw">
                                      <p:cBhvr override="childStyle">
                                        <p:cTn id="544" dur="1000" fill="hold"/>
                                        <p:tgtEl>
                                          <p:spTgt spid="38"/>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1" grpId="1"/>
      <p:bldP spid="12" grpId="1"/>
      <p:bldP spid="12" grpId="2"/>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3" grpId="1"/>
      <p:bldP spid="34" grpId="0"/>
      <p:bldP spid="34" grpId="1"/>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P spid="45" grpId="2"/>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横卷形 7"/>
          <p:cNvSpPr/>
          <p:nvPr/>
        </p:nvSpPr>
        <p:spPr bwMode="auto">
          <a:xfrm>
            <a:off x="0" y="0"/>
            <a:ext cx="8429684" cy="1857388"/>
          </a:xfrm>
          <a:prstGeom prst="horizontalScroll">
            <a:avLst/>
          </a:prstGeom>
          <a:noFill/>
          <a:ln w="28575">
            <a:solidFill>
              <a:schemeClr val="tx2">
                <a:lumMod val="60000"/>
                <a:lumOff val="40000"/>
              </a:schemeClr>
            </a:solidFill>
            <a:round/>
          </a:ln>
          <a:effectLst/>
        </p:spPr>
        <p:txBody>
          <a:bodyPr wrap="none" rtlCol="0" anchor="ctr"/>
          <a:lstStyle/>
          <a:p>
            <a:pPr algn="ctr"/>
            <a:r>
              <a:rPr lang="en-US" altLang="zh-CN" sz="5400" dirty="0" smtClean="0">
                <a:latin typeface="+mj-ea"/>
                <a:ea typeface="+mj-ea"/>
              </a:rPr>
              <a:t> </a:t>
            </a:r>
            <a:r>
              <a:rPr lang="zh-CN" altLang="en-US" sz="5400" dirty="0" smtClean="0">
                <a:latin typeface="+mj-ea"/>
                <a:ea typeface="+mj-ea"/>
              </a:rPr>
              <a:t>关于</a:t>
            </a:r>
            <a:r>
              <a:rPr lang="en-US" altLang="zh-CN" sz="5400" dirty="0" smtClean="0">
                <a:latin typeface="+mj-ea"/>
                <a:ea typeface="+mj-ea"/>
              </a:rPr>
              <a:t>01</a:t>
            </a:r>
            <a:r>
              <a:rPr lang="zh-CN" altLang="en-US" sz="5400" dirty="0" smtClean="0">
                <a:latin typeface="+mj-ea"/>
                <a:ea typeface="+mj-ea"/>
              </a:rPr>
              <a:t>滚动和就地滚动</a:t>
            </a:r>
            <a:endParaRPr lang="zh-CN" altLang="en-US" sz="5400" dirty="0" smtClean="0">
              <a:latin typeface="+mj-ea"/>
              <a:ea typeface="+mj-ea"/>
            </a:endParaRPr>
          </a:p>
        </p:txBody>
      </p:sp>
      <p:sp>
        <p:nvSpPr>
          <p:cNvPr id="1025" name="AutoShape 1" descr="C:\Users\Administrator\AppData\Roaming\Tencent\Users\935422189\QQ\WinTemp\RichOle\SMWPF_}Q$Q[S{SFWNDF_7.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1026" name="AutoShape 2" descr="C:\Users\Administrator\AppData\Roaming\Tencent\Users\935422189\QQ\WinTemp\RichOle\SMWPF_}Q$Q[S{SFWNDF_7.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pic>
        <p:nvPicPr>
          <p:cNvPr id="1027" name="Picture 3" descr="C:\Users\Administrator\Documents\Tencent Files\935422189\Image\UIEW9ZQ(@~@PGS2O7808]KH.jpg"/>
          <p:cNvPicPr>
            <a:picLocks noChangeAspect="1" noChangeArrowheads="1"/>
          </p:cNvPicPr>
          <p:nvPr/>
        </p:nvPicPr>
        <p:blipFill>
          <a:blip r:embed="rId1"/>
          <a:srcRect/>
          <a:stretch>
            <a:fillRect/>
          </a:stretch>
        </p:blipFill>
        <p:spPr bwMode="auto">
          <a:xfrm>
            <a:off x="428596" y="1857364"/>
            <a:ext cx="8133261" cy="2071701"/>
          </a:xfrm>
          <a:prstGeom prst="rect">
            <a:avLst/>
          </a:prstGeom>
          <a:noFill/>
        </p:spPr>
      </p:pic>
      <p:sp>
        <p:nvSpPr>
          <p:cNvPr id="14" name="TextBox 13"/>
          <p:cNvSpPr txBox="1"/>
          <p:nvPr/>
        </p:nvSpPr>
        <p:spPr>
          <a:xfrm>
            <a:off x="214282" y="4214818"/>
            <a:ext cx="7929618" cy="2062103"/>
          </a:xfrm>
          <a:prstGeom prst="rect">
            <a:avLst/>
          </a:prstGeom>
          <a:noFill/>
        </p:spPr>
        <p:txBody>
          <a:bodyPr wrap="square" rtlCol="0">
            <a:spAutoFit/>
          </a:bodyPr>
          <a:lstStyle/>
          <a:p>
            <a:r>
              <a:rPr lang="zh-CN" altLang="en-US" sz="3200" dirty="0" smtClean="0">
                <a:latin typeface="华文新魏" panose="02010800040101010101" pitchFamily="2" charset="-122"/>
                <a:ea typeface="华文新魏" panose="02010800040101010101" pitchFamily="2" charset="-122"/>
              </a:rPr>
              <a:t>我们可以看到每一行的结果实际上只与上一行有关，所以就可以</a:t>
            </a:r>
            <a:r>
              <a:rPr lang="en-US" altLang="zh-CN" sz="3200" dirty="0" smtClean="0">
                <a:latin typeface="华文新魏" panose="02010800040101010101" pitchFamily="2" charset="-122"/>
                <a:ea typeface="华文新魏" panose="02010800040101010101" pitchFamily="2" charset="-122"/>
              </a:rPr>
              <a:t>01</a:t>
            </a:r>
            <a:r>
              <a:rPr lang="zh-CN" altLang="en-US" sz="3200" dirty="0" smtClean="0">
                <a:latin typeface="华文新魏" panose="02010800040101010101" pitchFamily="2" charset="-122"/>
                <a:ea typeface="华文新魏" panose="02010800040101010101" pitchFamily="2" charset="-122"/>
              </a:rPr>
              <a:t>滚动</a:t>
            </a:r>
            <a:r>
              <a:rPr lang="en-US" altLang="zh-CN" sz="3200" dirty="0" smtClean="0">
                <a:latin typeface="华文新魏" panose="02010800040101010101" pitchFamily="2" charset="-122"/>
                <a:ea typeface="华文新魏" panose="02010800040101010101" pitchFamily="2" charset="-122"/>
              </a:rPr>
              <a:t>——f[</a:t>
            </a:r>
            <a:r>
              <a:rPr lang="en-US" altLang="zh-CN" sz="3200" dirty="0" err="1" smtClean="0">
                <a:latin typeface="华文新魏" panose="02010800040101010101" pitchFamily="2" charset="-122"/>
                <a:ea typeface="华文新魏" panose="02010800040101010101" pitchFamily="2" charset="-122"/>
              </a:rPr>
              <a:t>i</a:t>
            </a:r>
            <a:r>
              <a:rPr lang="en-US" altLang="zh-CN" sz="3200" dirty="0" smtClean="0">
                <a:latin typeface="华文新魏" panose="02010800040101010101" pitchFamily="2" charset="-122"/>
                <a:ea typeface="华文新魏" panose="02010800040101010101" pitchFamily="2" charset="-122"/>
              </a:rPr>
              <a:t>][0,1] </a:t>
            </a:r>
            <a:r>
              <a:rPr lang="zh-CN" altLang="en-US" sz="3200" dirty="0" smtClean="0">
                <a:latin typeface="华文新魏" panose="02010800040101010101" pitchFamily="2" charset="-122"/>
                <a:ea typeface="华文新魏" panose="02010800040101010101" pitchFamily="2" charset="-122"/>
              </a:rPr>
              <a:t>一行记录前一行的值，另一行记录当前行的值</a:t>
            </a:r>
            <a:r>
              <a:rPr lang="en-US" altLang="zh-CN" sz="3200" dirty="0" smtClean="0">
                <a:latin typeface="华文新魏" panose="02010800040101010101" pitchFamily="2" charset="-122"/>
                <a:ea typeface="华文新魏" panose="02010800040101010101" pitchFamily="2" charset="-122"/>
              </a:rPr>
              <a:t>……</a:t>
            </a:r>
            <a:endParaRPr lang="zh-CN" altLang="en-US" sz="3200" dirty="0" smtClean="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785794"/>
            <a:ext cx="8072437" cy="6072206"/>
          </a:xfrm>
        </p:spPr>
        <p:txBody>
          <a:bodyPr>
            <a:normAutofit/>
          </a:bodyPr>
          <a:lstStyle/>
          <a:p>
            <a:pPr eaLnBrk="1" hangingPunct="1"/>
            <a:r>
              <a:rPr lang="zh-CN" altLang="en-US" sz="2400" dirty="0" smtClean="0">
                <a:latin typeface="Arial" panose="020B0604020202020204" pitchFamily="34" charset="0"/>
              </a:rPr>
              <a:t>不过对于本题更加常用的方法是</a:t>
            </a:r>
            <a:r>
              <a:rPr lang="zh-CN" altLang="en-US" sz="2400" b="1" u="sng" dirty="0" smtClean="0">
                <a:solidFill>
                  <a:srgbClr val="FF0000"/>
                </a:solidFill>
                <a:latin typeface="Arial" panose="020B0604020202020204" pitchFamily="34" charset="0"/>
              </a:rPr>
              <a:t>就地滚动</a:t>
            </a:r>
            <a:r>
              <a:rPr lang="zh-CN" altLang="en-US" sz="2400" dirty="0" smtClean="0">
                <a:latin typeface="Arial" panose="020B0604020202020204" pitchFamily="34" charset="0"/>
              </a:rPr>
              <a:t>！！</a:t>
            </a:r>
            <a:endParaRPr lang="en-US" altLang="zh-CN" sz="2400" dirty="0" smtClean="0">
              <a:latin typeface="Arial" panose="020B0604020202020204" pitchFamily="34" charset="0"/>
            </a:endParaRPr>
          </a:p>
          <a:p>
            <a:pPr eaLnBrk="1" hangingPunct="1"/>
            <a:r>
              <a:rPr lang="zh-CN" altLang="en-US" sz="2400" dirty="0" smtClean="0">
                <a:latin typeface="Arial" panose="020B0604020202020204" pitchFamily="34" charset="0"/>
              </a:rPr>
              <a:t>就地滚动嘛，顾名思义就是用一个一维数组了</a:t>
            </a:r>
            <a:r>
              <a:rPr lang="en-US" altLang="zh-CN" sz="2400" dirty="0" smtClean="0">
                <a:latin typeface="Arial" panose="020B0604020202020204" pitchFamily="34" charset="0"/>
              </a:rPr>
              <a:t>!</a:t>
            </a:r>
            <a:r>
              <a:rPr lang="zh-CN" altLang="en-US" sz="2400" dirty="0" smtClean="0">
                <a:latin typeface="Arial" panose="020B0604020202020204" pitchFamily="34" charset="0"/>
              </a:rPr>
              <a:t>之前的状态和当前的状态都记在同一个数组里了！</a:t>
            </a:r>
            <a:endParaRPr lang="en-US" altLang="zh-CN" sz="2400" dirty="0" smtClean="0">
              <a:latin typeface="Arial" panose="020B0604020202020204" pitchFamily="34" charset="0"/>
            </a:endParaRPr>
          </a:p>
          <a:p>
            <a:pPr eaLnBrk="1" hangingPunct="1"/>
            <a:r>
              <a:rPr lang="zh-CN" altLang="en-US" sz="2400" dirty="0" smtClean="0">
                <a:latin typeface="Arial" panose="020B0604020202020204" pitchFamily="34" charset="0"/>
              </a:rPr>
              <a:t>但是简单的变成一维以后有可能发出问题的</a:t>
            </a:r>
            <a:r>
              <a:rPr lang="en-US" altLang="zh-CN" sz="2400" dirty="0" smtClean="0">
                <a:latin typeface="Arial" panose="020B0604020202020204" pitchFamily="34" charset="0"/>
              </a:rPr>
              <a:t>——</a:t>
            </a:r>
            <a:endParaRPr lang="en-US" altLang="zh-CN" sz="2400" dirty="0" smtClean="0">
              <a:latin typeface="Arial" panose="020B0604020202020204" pitchFamily="34" charset="0"/>
            </a:endParaRPr>
          </a:p>
          <a:p>
            <a:pPr eaLnBrk="1" hangingPunct="1"/>
            <a:r>
              <a:rPr lang="zh-CN" altLang="en-US" sz="2400" dirty="0" smtClean="0">
                <a:latin typeface="Arial" panose="020B0604020202020204" pitchFamily="34" charset="0"/>
              </a:rPr>
              <a:t>如，我们把代码写成这样：</a:t>
            </a:r>
            <a:endParaRPr lang="en-US" altLang="zh-CN" sz="2400" dirty="0" smtClean="0">
              <a:latin typeface="Arial" panose="020B0604020202020204" pitchFamily="34" charset="0"/>
            </a:endParaRPr>
          </a:p>
          <a:p>
            <a:r>
              <a:rPr lang="en-US" sz="3200" dirty="0" smtClean="0"/>
              <a:t> </a:t>
            </a:r>
            <a:r>
              <a:rPr lang="en-US" sz="2800" b="1" dirty="0" smtClean="0">
                <a:latin typeface="+mj-lt"/>
              </a:rPr>
              <a:t>for(i=1 ; i&lt;= n ; i++)</a:t>
            </a:r>
            <a:br>
              <a:rPr lang="en-US" sz="2800" b="1" dirty="0" smtClean="0">
                <a:latin typeface="+mj-lt"/>
              </a:rPr>
            </a:br>
            <a:r>
              <a:rPr lang="en-US" sz="2800" b="1" dirty="0" smtClean="0">
                <a:latin typeface="+mj-lt"/>
              </a:rPr>
              <a:t> for(j= c[j]; j&lt;v ; j++)</a:t>
            </a:r>
            <a:br>
              <a:rPr lang="en-US" sz="2800" b="1" dirty="0" smtClean="0">
                <a:latin typeface="+mj-lt"/>
              </a:rPr>
            </a:br>
            <a:r>
              <a:rPr lang="en-US" sz="2800" b="1" dirty="0" smtClean="0">
                <a:latin typeface="+mj-lt"/>
              </a:rPr>
              <a:t>     if(!f[j-c[</a:t>
            </a:r>
            <a:r>
              <a:rPr lang="en-US" sz="2800" b="1" dirty="0" err="1" smtClean="0">
                <a:latin typeface="+mj-lt"/>
              </a:rPr>
              <a:t>i</a:t>
            </a:r>
            <a:r>
              <a:rPr lang="en-US" sz="2800" b="1" dirty="0" smtClean="0">
                <a:latin typeface="+mj-lt"/>
              </a:rPr>
              <a:t>]) f[j] = f[j-c[</a:t>
            </a:r>
            <a:r>
              <a:rPr lang="en-US" sz="2800" b="1" dirty="0" err="1" smtClean="0">
                <a:latin typeface="+mj-lt"/>
              </a:rPr>
              <a:t>i</a:t>
            </a:r>
            <a:r>
              <a:rPr lang="en-US" sz="2800" b="1" dirty="0" smtClean="0">
                <a:latin typeface="+mj-lt"/>
              </a:rPr>
              <a:t>]] ;</a:t>
            </a:r>
            <a:endParaRPr lang="en-US" sz="2800" b="1" dirty="0" smtClean="0">
              <a:latin typeface="+mj-lt"/>
            </a:endParaRPr>
          </a:p>
          <a:p>
            <a:pPr eaLnBrk="1" hangingPunct="1"/>
            <a:r>
              <a:rPr lang="zh-CN" altLang="en-US" sz="2400" dirty="0" smtClean="0">
                <a:latin typeface="Arial" panose="020B0604020202020204" pitchFamily="34" charset="0"/>
              </a:rPr>
              <a:t>假设第一个物品体积</a:t>
            </a:r>
            <a:r>
              <a:rPr lang="en-US" altLang="zh-CN" sz="2400" dirty="0" smtClean="0">
                <a:latin typeface="Arial" panose="020B0604020202020204" pitchFamily="34" charset="0"/>
              </a:rPr>
              <a:t>3</a:t>
            </a:r>
            <a:endParaRPr lang="en-US" altLang="zh-CN" sz="2400" dirty="0" smtClean="0">
              <a:latin typeface="Arial" panose="020B0604020202020204" pitchFamily="34" charset="0"/>
            </a:endParaRPr>
          </a:p>
          <a:p>
            <a:pPr eaLnBrk="1" hangingPunct="1"/>
            <a:endParaRPr lang="en-US" altLang="zh-CN" sz="2400" dirty="0" smtClean="0">
              <a:latin typeface="Arial" panose="020B0604020202020204" pitchFamily="34" charset="0"/>
            </a:endParaRPr>
          </a:p>
          <a:p>
            <a:pPr eaLnBrk="1" hangingPunct="1"/>
            <a:endParaRPr lang="en-US" altLang="zh-CN" sz="2400" dirty="0" smtClean="0">
              <a:latin typeface="Arial" panose="020B0604020202020204" pitchFamily="34" charset="0"/>
            </a:endParaRPr>
          </a:p>
          <a:p>
            <a:pPr eaLnBrk="1" hangingPunct="1"/>
            <a:endParaRPr lang="en-US" altLang="zh-CN" sz="2400" dirty="0" smtClean="0">
              <a:latin typeface="Arial" panose="020B0604020202020204" pitchFamily="34" charset="0"/>
            </a:endParaRPr>
          </a:p>
          <a:p>
            <a:pPr eaLnBrk="1" hangingPunct="1"/>
            <a:r>
              <a:rPr lang="zh-CN" altLang="en-US" sz="2400" dirty="0" smtClean="0">
                <a:latin typeface="Arial" panose="020B0604020202020204" pitchFamily="34" charset="0"/>
              </a:rPr>
              <a:t>这样一个物品就可能被算多次</a:t>
            </a:r>
            <a:r>
              <a:rPr lang="en-US" altLang="zh-CN" sz="2400" dirty="0" smtClean="0">
                <a:latin typeface="Arial" panose="020B0604020202020204" pitchFamily="34" charset="0"/>
              </a:rPr>
              <a:t>…………</a:t>
            </a:r>
            <a:endParaRPr lang="en-US" altLang="zh-CN" sz="2400" dirty="0" smtClean="0">
              <a:latin typeface="Arial" panose="020B0604020202020204" pitchFamily="34" charset="0"/>
            </a:endParaRPr>
          </a:p>
        </p:txBody>
      </p:sp>
      <p:graphicFrame>
        <p:nvGraphicFramePr>
          <p:cNvPr id="8" name="表格 7"/>
          <p:cNvGraphicFramePr>
            <a:graphicFrameLocks noGrp="1"/>
          </p:cNvGraphicFramePr>
          <p:nvPr/>
        </p:nvGraphicFramePr>
        <p:xfrm>
          <a:off x="0" y="5072074"/>
          <a:ext cx="9144000" cy="826792"/>
        </p:xfrm>
        <a:graphic>
          <a:graphicData uri="http://schemas.openxmlformats.org/drawingml/2006/table">
            <a:tbl>
              <a:tblPr firstRow="1" bandRow="1">
                <a:tableStyleId>{5C22544A-7EE6-4342-B048-85BDC9FD1C3A}</a:tableStyleId>
              </a:tblPr>
              <a:tblGrid>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tblGrid>
              <a:tr h="455952">
                <a:tc>
                  <a:txBody>
                    <a:bodyPr/>
                    <a:lstStyle/>
                    <a:p>
                      <a:r>
                        <a:rPr lang="en-US" altLang="zh-CN" sz="1400" dirty="0" smtClean="0">
                          <a:latin typeface="+mj-lt"/>
                        </a:rPr>
                        <a:t>0</a:t>
                      </a:r>
                      <a:endParaRPr lang="zh-CN" altLang="en-US" sz="1400" dirty="0">
                        <a:latin typeface="+mj-lt"/>
                      </a:endParaRPr>
                    </a:p>
                  </a:txBody>
                  <a:tcPr/>
                </a:tc>
                <a:tc>
                  <a:txBody>
                    <a:bodyPr/>
                    <a:lstStyle/>
                    <a:p>
                      <a:r>
                        <a:rPr lang="en-US" altLang="zh-CN" sz="1400" dirty="0" smtClean="0">
                          <a:latin typeface="+mj-lt"/>
                        </a:rPr>
                        <a:t>1</a:t>
                      </a:r>
                      <a:endParaRPr lang="zh-CN" altLang="en-US" sz="1400" dirty="0">
                        <a:latin typeface="+mj-lt"/>
                      </a:endParaRPr>
                    </a:p>
                  </a:txBody>
                  <a:tcPr/>
                </a:tc>
                <a:tc>
                  <a:txBody>
                    <a:bodyPr/>
                    <a:lstStyle/>
                    <a:p>
                      <a:r>
                        <a:rPr lang="en-US" altLang="zh-CN" sz="1400" dirty="0" smtClean="0">
                          <a:latin typeface="+mj-lt"/>
                        </a:rPr>
                        <a:t>2</a:t>
                      </a:r>
                      <a:endParaRPr lang="zh-CN" altLang="en-US" sz="1400" dirty="0">
                        <a:latin typeface="+mj-lt"/>
                      </a:endParaRPr>
                    </a:p>
                  </a:txBody>
                  <a:tcPr/>
                </a:tc>
                <a:tc>
                  <a:txBody>
                    <a:bodyPr/>
                    <a:lstStyle/>
                    <a:p>
                      <a:r>
                        <a:rPr lang="en-US" altLang="zh-CN" sz="1400" dirty="0" smtClean="0">
                          <a:latin typeface="+mj-lt"/>
                        </a:rPr>
                        <a:t>3</a:t>
                      </a:r>
                      <a:endParaRPr lang="zh-CN" altLang="en-US" sz="1400" dirty="0">
                        <a:latin typeface="+mj-lt"/>
                      </a:endParaRPr>
                    </a:p>
                  </a:txBody>
                  <a:tcPr/>
                </a:tc>
                <a:tc>
                  <a:txBody>
                    <a:bodyPr/>
                    <a:lstStyle/>
                    <a:p>
                      <a:r>
                        <a:rPr lang="en-US" altLang="zh-CN" sz="1400" dirty="0" smtClean="0">
                          <a:latin typeface="+mj-lt"/>
                        </a:rPr>
                        <a:t>4</a:t>
                      </a:r>
                      <a:endParaRPr lang="zh-CN" altLang="en-US" sz="1400" dirty="0">
                        <a:latin typeface="+mj-lt"/>
                      </a:endParaRPr>
                    </a:p>
                  </a:txBody>
                  <a:tcPr/>
                </a:tc>
                <a:tc>
                  <a:txBody>
                    <a:bodyPr/>
                    <a:lstStyle/>
                    <a:p>
                      <a:r>
                        <a:rPr lang="en-US" altLang="zh-CN" sz="1400" dirty="0" smtClean="0">
                          <a:latin typeface="+mj-lt"/>
                        </a:rPr>
                        <a:t>5</a:t>
                      </a:r>
                      <a:endParaRPr lang="zh-CN" altLang="en-US" sz="1400" dirty="0">
                        <a:latin typeface="+mj-lt"/>
                      </a:endParaRPr>
                    </a:p>
                  </a:txBody>
                  <a:tcPr/>
                </a:tc>
                <a:tc>
                  <a:txBody>
                    <a:bodyPr/>
                    <a:lstStyle/>
                    <a:p>
                      <a:r>
                        <a:rPr lang="en-US" altLang="zh-CN" sz="1400" dirty="0" smtClean="0">
                          <a:latin typeface="+mj-lt"/>
                        </a:rPr>
                        <a:t>6</a:t>
                      </a:r>
                      <a:endParaRPr lang="zh-CN" altLang="en-US" sz="1400" dirty="0">
                        <a:latin typeface="+mj-lt"/>
                      </a:endParaRPr>
                    </a:p>
                  </a:txBody>
                  <a:tcPr/>
                </a:tc>
                <a:tc>
                  <a:txBody>
                    <a:bodyPr/>
                    <a:lstStyle/>
                    <a:p>
                      <a:r>
                        <a:rPr lang="en-US" altLang="zh-CN" sz="1400" dirty="0" smtClean="0">
                          <a:latin typeface="+mj-lt"/>
                        </a:rPr>
                        <a:t>7</a:t>
                      </a:r>
                      <a:endParaRPr lang="zh-CN" altLang="en-US" sz="1400" dirty="0">
                        <a:latin typeface="+mj-lt"/>
                      </a:endParaRPr>
                    </a:p>
                  </a:txBody>
                  <a:tcPr/>
                </a:tc>
                <a:tc>
                  <a:txBody>
                    <a:bodyPr/>
                    <a:lstStyle/>
                    <a:p>
                      <a:r>
                        <a:rPr lang="en-US" altLang="zh-CN" sz="1400" dirty="0" smtClean="0">
                          <a:latin typeface="+mj-lt"/>
                        </a:rPr>
                        <a:t>8</a:t>
                      </a:r>
                      <a:endParaRPr lang="zh-CN" altLang="en-US" sz="1400" dirty="0">
                        <a:latin typeface="+mj-lt"/>
                      </a:endParaRPr>
                    </a:p>
                  </a:txBody>
                  <a:tcPr/>
                </a:tc>
                <a:tc>
                  <a:txBody>
                    <a:bodyPr/>
                    <a:lstStyle/>
                    <a:p>
                      <a:r>
                        <a:rPr lang="en-US" altLang="zh-CN" sz="1400" dirty="0" smtClean="0">
                          <a:latin typeface="+mj-lt"/>
                        </a:rPr>
                        <a:t>9</a:t>
                      </a:r>
                      <a:endParaRPr lang="zh-CN" altLang="en-US" sz="1400" dirty="0">
                        <a:latin typeface="+mj-lt"/>
                      </a:endParaRPr>
                    </a:p>
                  </a:txBody>
                  <a:tcPr/>
                </a:tc>
                <a:tc>
                  <a:txBody>
                    <a:bodyPr/>
                    <a:lstStyle/>
                    <a:p>
                      <a:r>
                        <a:rPr lang="en-US" altLang="zh-CN" sz="1400" dirty="0" smtClean="0">
                          <a:latin typeface="+mj-lt"/>
                        </a:rPr>
                        <a:t>10</a:t>
                      </a:r>
                      <a:endParaRPr lang="zh-CN" altLang="en-US" sz="1400" dirty="0">
                        <a:latin typeface="+mj-lt"/>
                      </a:endParaRPr>
                    </a:p>
                  </a:txBody>
                  <a:tcPr/>
                </a:tc>
                <a:tc>
                  <a:txBody>
                    <a:bodyPr/>
                    <a:lstStyle/>
                    <a:p>
                      <a:r>
                        <a:rPr lang="en-US" altLang="zh-CN" sz="1400" dirty="0" smtClean="0">
                          <a:latin typeface="+mj-lt"/>
                        </a:rPr>
                        <a:t>11</a:t>
                      </a:r>
                      <a:endParaRPr lang="zh-CN" altLang="en-US" sz="1400" dirty="0">
                        <a:latin typeface="+mj-lt"/>
                      </a:endParaRPr>
                    </a:p>
                  </a:txBody>
                  <a:tcPr/>
                </a:tc>
                <a:tc>
                  <a:txBody>
                    <a:bodyPr/>
                    <a:lstStyle/>
                    <a:p>
                      <a:r>
                        <a:rPr lang="en-US" altLang="zh-CN" sz="1400" dirty="0" smtClean="0">
                          <a:latin typeface="+mj-lt"/>
                        </a:rPr>
                        <a:t>12</a:t>
                      </a:r>
                      <a:endParaRPr lang="zh-CN" altLang="en-US" sz="1400" dirty="0">
                        <a:latin typeface="+mj-lt"/>
                      </a:endParaRPr>
                    </a:p>
                  </a:txBody>
                  <a:tcPr/>
                </a:tc>
                <a:tc>
                  <a:txBody>
                    <a:bodyPr/>
                    <a:lstStyle/>
                    <a:p>
                      <a:r>
                        <a:rPr lang="en-US" altLang="zh-CN" sz="1400" dirty="0" smtClean="0">
                          <a:latin typeface="+mj-lt"/>
                        </a:rPr>
                        <a:t>13</a:t>
                      </a:r>
                      <a:endParaRPr lang="zh-CN" altLang="en-US" sz="1400" dirty="0">
                        <a:latin typeface="+mj-lt"/>
                      </a:endParaRPr>
                    </a:p>
                  </a:txBody>
                  <a:tcPr/>
                </a:tc>
                <a:tc>
                  <a:txBody>
                    <a:bodyPr/>
                    <a:lstStyle/>
                    <a:p>
                      <a:r>
                        <a:rPr lang="en-US" altLang="zh-CN" sz="1400" dirty="0" smtClean="0">
                          <a:latin typeface="+mj-lt"/>
                        </a:rPr>
                        <a:t>14</a:t>
                      </a:r>
                      <a:endParaRPr lang="zh-CN" altLang="en-US" sz="1400" dirty="0">
                        <a:latin typeface="+mj-lt"/>
                      </a:endParaRPr>
                    </a:p>
                  </a:txBody>
                  <a:tcPr/>
                </a:tc>
                <a:tc>
                  <a:txBody>
                    <a:bodyPr/>
                    <a:lstStyle/>
                    <a:p>
                      <a:r>
                        <a:rPr lang="en-US" altLang="zh-CN" sz="1400" dirty="0" smtClean="0">
                          <a:latin typeface="+mj-lt"/>
                        </a:rPr>
                        <a:t>15</a:t>
                      </a:r>
                      <a:endParaRPr lang="zh-CN" altLang="en-US" sz="1400" dirty="0">
                        <a:latin typeface="+mj-lt"/>
                      </a:endParaRPr>
                    </a:p>
                  </a:txBody>
                  <a:tcPr/>
                </a:tc>
                <a:tc>
                  <a:txBody>
                    <a:bodyPr/>
                    <a:lstStyle/>
                    <a:p>
                      <a:r>
                        <a:rPr lang="en-US" altLang="zh-CN" sz="1400" dirty="0" smtClean="0">
                          <a:latin typeface="+mj-lt"/>
                        </a:rPr>
                        <a:t>16</a:t>
                      </a:r>
                      <a:endParaRPr lang="zh-CN" altLang="en-US" sz="1400" dirty="0">
                        <a:latin typeface="+mj-lt"/>
                      </a:endParaRPr>
                    </a:p>
                  </a:txBody>
                  <a:tcPr/>
                </a:tc>
                <a:tc>
                  <a:txBody>
                    <a:bodyPr/>
                    <a:lstStyle/>
                    <a:p>
                      <a:r>
                        <a:rPr lang="en-US" altLang="zh-CN" sz="1400" dirty="0" smtClean="0">
                          <a:latin typeface="+mj-lt"/>
                        </a:rPr>
                        <a:t>17</a:t>
                      </a:r>
                      <a:endParaRPr lang="zh-CN" altLang="en-US" sz="1400" dirty="0">
                        <a:latin typeface="+mj-lt"/>
                      </a:endParaRPr>
                    </a:p>
                  </a:txBody>
                  <a:tcPr/>
                </a:tc>
                <a:tc>
                  <a:txBody>
                    <a:bodyPr/>
                    <a:lstStyle/>
                    <a:p>
                      <a:r>
                        <a:rPr lang="en-US" altLang="zh-CN" sz="1400" dirty="0" smtClean="0">
                          <a:latin typeface="+mj-lt"/>
                        </a:rPr>
                        <a:t>18</a:t>
                      </a:r>
                      <a:endParaRPr lang="zh-CN" altLang="en-US" sz="1400" dirty="0">
                        <a:latin typeface="+mj-lt"/>
                      </a:endParaRPr>
                    </a:p>
                  </a:txBody>
                  <a:tcPr/>
                </a:tc>
                <a:tc>
                  <a:txBody>
                    <a:bodyPr/>
                    <a:lstStyle/>
                    <a:p>
                      <a:r>
                        <a:rPr lang="en-US" altLang="zh-CN" sz="1400" dirty="0" smtClean="0">
                          <a:latin typeface="+mj-lt"/>
                        </a:rPr>
                        <a:t>19</a:t>
                      </a:r>
                      <a:endParaRPr lang="zh-CN" altLang="en-US" sz="1400" dirty="0">
                        <a:latin typeface="+mj-lt"/>
                      </a:endParaRPr>
                    </a:p>
                  </a:txBody>
                  <a:tcPr/>
                </a:tc>
                <a:tc>
                  <a:txBody>
                    <a:bodyPr/>
                    <a:lstStyle/>
                    <a:p>
                      <a:r>
                        <a:rPr lang="en-US" altLang="zh-CN" sz="1400" dirty="0" smtClean="0">
                          <a:latin typeface="+mj-lt"/>
                        </a:rPr>
                        <a:t>20</a:t>
                      </a:r>
                      <a:endParaRPr lang="zh-CN" altLang="en-US" sz="1400" dirty="0">
                        <a:latin typeface="+mj-lt"/>
                      </a:endParaRPr>
                    </a:p>
                  </a:txBody>
                  <a:tcPr/>
                </a:tc>
                <a:tc>
                  <a:txBody>
                    <a:bodyPr/>
                    <a:lstStyle/>
                    <a:p>
                      <a:r>
                        <a:rPr lang="en-US" altLang="zh-CN" sz="1400" dirty="0" smtClean="0">
                          <a:latin typeface="+mj-lt"/>
                        </a:rPr>
                        <a:t>21</a:t>
                      </a:r>
                      <a:endParaRPr lang="zh-CN" altLang="en-US" sz="1400" dirty="0">
                        <a:latin typeface="+mj-lt"/>
                      </a:endParaRPr>
                    </a:p>
                  </a:txBody>
                  <a:tcPr/>
                </a:tc>
                <a:tc>
                  <a:txBody>
                    <a:bodyPr/>
                    <a:lstStyle/>
                    <a:p>
                      <a:r>
                        <a:rPr lang="en-US" altLang="zh-CN" sz="1400" dirty="0" smtClean="0">
                          <a:latin typeface="+mj-lt"/>
                        </a:rPr>
                        <a:t>22</a:t>
                      </a:r>
                      <a:endParaRPr lang="zh-CN" altLang="en-US" sz="1400" dirty="0">
                        <a:latin typeface="+mj-lt"/>
                      </a:endParaRPr>
                    </a:p>
                  </a:txBody>
                  <a:tcPr/>
                </a:tc>
                <a:tc>
                  <a:txBody>
                    <a:bodyPr/>
                    <a:lstStyle/>
                    <a:p>
                      <a:r>
                        <a:rPr lang="en-US" altLang="zh-CN" sz="1400" dirty="0" smtClean="0">
                          <a:latin typeface="+mj-lt"/>
                        </a:rPr>
                        <a:t>23</a:t>
                      </a:r>
                      <a:endParaRPr lang="zh-CN" altLang="en-US" sz="1400" dirty="0">
                        <a:latin typeface="+mj-lt"/>
                      </a:endParaRPr>
                    </a:p>
                  </a:txBody>
                  <a:tcPr/>
                </a:tc>
                <a:tc>
                  <a:txBody>
                    <a:bodyPr/>
                    <a:lstStyle/>
                    <a:p>
                      <a:r>
                        <a:rPr lang="en-US" altLang="zh-CN" sz="1400" dirty="0" smtClean="0">
                          <a:latin typeface="+mj-lt"/>
                        </a:rPr>
                        <a:t>24</a:t>
                      </a:r>
                      <a:endParaRPr lang="zh-CN" altLang="en-US" sz="1400" dirty="0">
                        <a:latin typeface="+mj-lt"/>
                      </a:endParaRPr>
                    </a:p>
                  </a:txBody>
                  <a:tcPr/>
                </a:tc>
              </a:tr>
              <a:tr h="370840">
                <a:tc>
                  <a:txBody>
                    <a:bodyPr/>
                    <a:lstStyle/>
                    <a:p>
                      <a:r>
                        <a:rPr lang="en-US" altLang="zh-CN" dirty="0" smtClean="0"/>
                        <a:t>T</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bl>
          </a:graphicData>
        </a:graphic>
      </p:graphicFrame>
      <p:sp>
        <p:nvSpPr>
          <p:cNvPr id="10" name="TextBox 9"/>
          <p:cNvSpPr txBox="1"/>
          <p:nvPr/>
        </p:nvSpPr>
        <p:spPr>
          <a:xfrm>
            <a:off x="5500694" y="5500702"/>
            <a:ext cx="642942" cy="369332"/>
          </a:xfrm>
          <a:prstGeom prst="rect">
            <a:avLst/>
          </a:prstGeom>
          <a:noFill/>
        </p:spPr>
        <p:txBody>
          <a:bodyPr wrap="square" rtlCol="0">
            <a:spAutoFit/>
          </a:bodyPr>
          <a:lstStyle/>
          <a:p>
            <a:r>
              <a:rPr lang="en-US" altLang="zh-CN" dirty="0" smtClean="0"/>
              <a:t>T</a:t>
            </a:r>
            <a:endParaRPr lang="zh-CN" altLang="en-US" dirty="0"/>
          </a:p>
        </p:txBody>
      </p:sp>
      <p:sp>
        <p:nvSpPr>
          <p:cNvPr id="11" name="TextBox 10"/>
          <p:cNvSpPr txBox="1"/>
          <p:nvPr/>
        </p:nvSpPr>
        <p:spPr>
          <a:xfrm>
            <a:off x="4429124" y="5500702"/>
            <a:ext cx="642942" cy="369332"/>
          </a:xfrm>
          <a:prstGeom prst="rect">
            <a:avLst/>
          </a:prstGeom>
          <a:noFill/>
        </p:spPr>
        <p:txBody>
          <a:bodyPr wrap="square" rtlCol="0">
            <a:spAutoFit/>
          </a:bodyPr>
          <a:lstStyle/>
          <a:p>
            <a:r>
              <a:rPr lang="en-US" altLang="zh-CN" dirty="0" smtClean="0"/>
              <a:t>T</a:t>
            </a:r>
            <a:endParaRPr lang="zh-CN" altLang="en-US" dirty="0"/>
          </a:p>
        </p:txBody>
      </p:sp>
      <p:sp>
        <p:nvSpPr>
          <p:cNvPr id="12" name="TextBox 11"/>
          <p:cNvSpPr txBox="1"/>
          <p:nvPr/>
        </p:nvSpPr>
        <p:spPr>
          <a:xfrm>
            <a:off x="3286116" y="5500702"/>
            <a:ext cx="642942" cy="369332"/>
          </a:xfrm>
          <a:prstGeom prst="rect">
            <a:avLst/>
          </a:prstGeom>
          <a:noFill/>
        </p:spPr>
        <p:txBody>
          <a:bodyPr wrap="square" rtlCol="0">
            <a:spAutoFit/>
          </a:bodyPr>
          <a:lstStyle/>
          <a:p>
            <a:r>
              <a:rPr lang="en-US" altLang="zh-CN" dirty="0" smtClean="0"/>
              <a:t>T</a:t>
            </a:r>
            <a:endParaRPr lang="zh-CN" altLang="en-US" dirty="0"/>
          </a:p>
        </p:txBody>
      </p:sp>
      <p:sp>
        <p:nvSpPr>
          <p:cNvPr id="13" name="TextBox 12"/>
          <p:cNvSpPr txBox="1"/>
          <p:nvPr/>
        </p:nvSpPr>
        <p:spPr>
          <a:xfrm>
            <a:off x="2214546" y="5500702"/>
            <a:ext cx="642942" cy="369332"/>
          </a:xfrm>
          <a:prstGeom prst="rect">
            <a:avLst/>
          </a:prstGeom>
          <a:noFill/>
        </p:spPr>
        <p:txBody>
          <a:bodyPr wrap="square" rtlCol="0">
            <a:spAutoFit/>
          </a:bodyPr>
          <a:lstStyle/>
          <a:p>
            <a:r>
              <a:rPr lang="en-US" altLang="zh-CN" dirty="0" smtClean="0"/>
              <a:t>T</a:t>
            </a:r>
            <a:endParaRPr lang="zh-CN" altLang="en-US" dirty="0"/>
          </a:p>
        </p:txBody>
      </p:sp>
      <p:sp>
        <p:nvSpPr>
          <p:cNvPr id="14" name="TextBox 13"/>
          <p:cNvSpPr txBox="1"/>
          <p:nvPr/>
        </p:nvSpPr>
        <p:spPr>
          <a:xfrm>
            <a:off x="1142976" y="5500702"/>
            <a:ext cx="642942" cy="369332"/>
          </a:xfrm>
          <a:prstGeom prst="rect">
            <a:avLst/>
          </a:prstGeom>
          <a:noFill/>
        </p:spPr>
        <p:txBody>
          <a:bodyPr wrap="square" rtlCol="0">
            <a:spAutoFit/>
          </a:bodyPr>
          <a:lstStyle/>
          <a:p>
            <a:r>
              <a:rPr lang="en-US" altLang="zh-CN" dirty="0" smtClean="0"/>
              <a:t>T</a:t>
            </a:r>
            <a:endParaRPr lang="zh-CN" altLang="en-US" dirty="0"/>
          </a:p>
        </p:txBody>
      </p:sp>
      <p:sp>
        <p:nvSpPr>
          <p:cNvPr id="15" name="TextBox 14"/>
          <p:cNvSpPr txBox="1"/>
          <p:nvPr/>
        </p:nvSpPr>
        <p:spPr>
          <a:xfrm>
            <a:off x="8822529" y="5500702"/>
            <a:ext cx="642942" cy="369332"/>
          </a:xfrm>
          <a:prstGeom prst="rect">
            <a:avLst/>
          </a:prstGeom>
          <a:noFill/>
        </p:spPr>
        <p:txBody>
          <a:bodyPr wrap="square" rtlCol="0">
            <a:spAutoFit/>
          </a:bodyPr>
          <a:lstStyle/>
          <a:p>
            <a:r>
              <a:rPr lang="en-US" altLang="zh-CN" dirty="0" smtClean="0"/>
              <a:t>T</a:t>
            </a:r>
            <a:endParaRPr lang="zh-CN" altLang="en-US" dirty="0"/>
          </a:p>
        </p:txBody>
      </p:sp>
      <p:sp>
        <p:nvSpPr>
          <p:cNvPr id="16" name="TextBox 15"/>
          <p:cNvSpPr txBox="1"/>
          <p:nvPr/>
        </p:nvSpPr>
        <p:spPr>
          <a:xfrm>
            <a:off x="7643834" y="5500702"/>
            <a:ext cx="642942" cy="369332"/>
          </a:xfrm>
          <a:prstGeom prst="rect">
            <a:avLst/>
          </a:prstGeom>
          <a:noFill/>
        </p:spPr>
        <p:txBody>
          <a:bodyPr wrap="square" rtlCol="0">
            <a:spAutoFit/>
          </a:bodyPr>
          <a:lstStyle/>
          <a:p>
            <a:r>
              <a:rPr lang="en-US" altLang="zh-CN" dirty="0" smtClean="0"/>
              <a:t>T</a:t>
            </a:r>
            <a:endParaRPr lang="zh-CN" altLang="en-US" dirty="0"/>
          </a:p>
        </p:txBody>
      </p:sp>
      <p:sp>
        <p:nvSpPr>
          <p:cNvPr id="17" name="TextBox 16"/>
          <p:cNvSpPr txBox="1"/>
          <p:nvPr/>
        </p:nvSpPr>
        <p:spPr>
          <a:xfrm>
            <a:off x="6572264" y="5500702"/>
            <a:ext cx="642942" cy="369332"/>
          </a:xfrm>
          <a:prstGeom prst="rect">
            <a:avLst/>
          </a:prstGeom>
          <a:noFill/>
        </p:spPr>
        <p:txBody>
          <a:bodyPr wrap="square" rtlCol="0">
            <a:spAutoFit/>
          </a:bodyPr>
          <a:lstStyle/>
          <a:p>
            <a:r>
              <a:rPr lang="en-US" altLang="zh-CN" dirty="0" smtClean="0"/>
              <a:t>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ppt_x"/>
                                          </p:val>
                                        </p:tav>
                                        <p:tav tm="100000">
                                          <p:val>
                                            <p:strVal val="#ppt_x"/>
                                          </p:val>
                                        </p:tav>
                                      </p:tavLst>
                                    </p:anim>
                                    <p:anim calcmode="lin" valueType="num">
                                      <p:cBhvr additive="base">
                                        <p:cTn id="6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500" fill="hold"/>
                                        <p:tgtEl>
                                          <p:spTgt spid="16"/>
                                        </p:tgtEl>
                                        <p:attrNameLst>
                                          <p:attrName>ppt_x</p:attrName>
                                        </p:attrNameLst>
                                      </p:cBhvr>
                                      <p:tavLst>
                                        <p:tav tm="0">
                                          <p:val>
                                            <p:strVal val="#ppt_x"/>
                                          </p:val>
                                        </p:tav>
                                        <p:tav tm="100000">
                                          <p:val>
                                            <p:strVal val="#ppt_x"/>
                                          </p:val>
                                        </p:tav>
                                      </p:tavLst>
                                    </p:anim>
                                    <p:anim calcmode="lin" valueType="num">
                                      <p:cBhvr additive="base">
                                        <p:cTn id="8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5"/>
                                        </p:tgtEl>
                                        <p:attrNameLst>
                                          <p:attrName>style.visibility</p:attrName>
                                        </p:attrNameLst>
                                      </p:cBhvr>
                                      <p:to>
                                        <p:strVal val="visible"/>
                                      </p:to>
                                    </p:set>
                                    <p:anim calcmode="lin" valueType="num">
                                      <p:cBhvr additive="base">
                                        <p:cTn id="85" dur="500" fill="hold"/>
                                        <p:tgtEl>
                                          <p:spTgt spid="15"/>
                                        </p:tgtEl>
                                        <p:attrNameLst>
                                          <p:attrName>ppt_x</p:attrName>
                                        </p:attrNameLst>
                                      </p:cBhvr>
                                      <p:tavLst>
                                        <p:tav tm="0">
                                          <p:val>
                                            <p:strVal val="#ppt_x"/>
                                          </p:val>
                                        </p:tav>
                                        <p:tav tm="100000">
                                          <p:val>
                                            <p:strVal val="#ppt_x"/>
                                          </p:val>
                                        </p:tav>
                                      </p:tavLst>
                                    </p:anim>
                                    <p:anim calcmode="lin" valueType="num">
                                      <p:cBhvr additive="base">
                                        <p:cTn id="8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9" end="9"/>
                                            </p:txEl>
                                          </p:spTgt>
                                        </p:tgtEl>
                                        <p:attrNameLst>
                                          <p:attrName>style.visibility</p:attrName>
                                        </p:attrNameLst>
                                      </p:cBhvr>
                                      <p:to>
                                        <p:strVal val="visible"/>
                                      </p:to>
                                    </p:set>
                                    <p:anim calcmode="lin" valueType="num">
                                      <p:cBhvr additive="base">
                                        <p:cTn id="9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1" grpId="0"/>
      <p:bldP spid="12" grpId="0"/>
      <p:bldP spid="13" grpId="0"/>
      <p:bldP spid="14" grpId="0"/>
      <p:bldP spid="15"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232"/>
            <a:ext cx="8229600" cy="5467368"/>
          </a:xfrm>
        </p:spPr>
        <p:txBody>
          <a:bodyPr/>
          <a:lstStyle/>
          <a:p>
            <a:r>
              <a:rPr lang="zh-CN" altLang="en-US" dirty="0" smtClean="0"/>
              <a:t>怎么办？？</a:t>
            </a:r>
            <a:endParaRPr lang="en-US" altLang="zh-CN" dirty="0" smtClean="0"/>
          </a:p>
          <a:p>
            <a:r>
              <a:rPr lang="zh-CN" altLang="en-US" dirty="0" smtClean="0"/>
              <a:t>改变内层循环顺序！</a:t>
            </a:r>
            <a:endParaRPr lang="en-US" altLang="zh-CN" dirty="0" smtClean="0"/>
          </a:p>
          <a:p>
            <a:r>
              <a:rPr lang="en-US" sz="3200" b="1" dirty="0">
                <a:latin typeface="+mj-lt"/>
              </a:rPr>
              <a:t>for(</a:t>
            </a:r>
            <a:r>
              <a:rPr lang="en-US" sz="3200" b="1" dirty="0" err="1">
                <a:latin typeface="+mj-lt"/>
              </a:rPr>
              <a:t>i</a:t>
            </a:r>
            <a:r>
              <a:rPr lang="en-US" sz="3200" b="1" dirty="0">
                <a:latin typeface="+mj-lt"/>
              </a:rPr>
              <a:t>=1 ; </a:t>
            </a:r>
            <a:r>
              <a:rPr lang="en-US" sz="3200" b="1" dirty="0" err="1">
                <a:latin typeface="+mj-lt"/>
              </a:rPr>
              <a:t>i</a:t>
            </a:r>
            <a:r>
              <a:rPr lang="en-US" sz="3200" b="1" dirty="0">
                <a:latin typeface="+mj-lt"/>
              </a:rPr>
              <a:t>&lt;= n ; </a:t>
            </a:r>
            <a:r>
              <a:rPr lang="en-US" sz="3200" b="1" dirty="0" err="1">
                <a:latin typeface="+mj-lt"/>
              </a:rPr>
              <a:t>i</a:t>
            </a:r>
            <a:r>
              <a:rPr lang="en-US" sz="3200" b="1" dirty="0" smtClean="0">
                <a:latin typeface="+mj-lt"/>
              </a:rPr>
              <a:t>++)</a:t>
            </a:r>
            <a:br>
              <a:rPr lang="en-US" sz="3200" b="1" dirty="0">
                <a:latin typeface="+mj-lt"/>
              </a:rPr>
            </a:br>
            <a:r>
              <a:rPr lang="en-US" sz="3200" b="1" dirty="0" smtClean="0">
                <a:latin typeface="+mj-lt"/>
              </a:rPr>
              <a:t>for(j=v</a:t>
            </a:r>
            <a:r>
              <a:rPr lang="en-US" sz="3200" b="1" dirty="0">
                <a:latin typeface="+mj-lt"/>
              </a:rPr>
              <a:t> ; j&gt;=c[</a:t>
            </a:r>
            <a:r>
              <a:rPr lang="en-US" sz="3200" b="1" dirty="0" err="1">
                <a:latin typeface="+mj-lt"/>
              </a:rPr>
              <a:t>i</a:t>
            </a:r>
            <a:r>
              <a:rPr lang="en-US" sz="3200" b="1" dirty="0">
                <a:latin typeface="+mj-lt"/>
              </a:rPr>
              <a:t>] ; j--)</a:t>
            </a:r>
            <a:br>
              <a:rPr lang="en-US" sz="3200" b="1" dirty="0">
                <a:latin typeface="+mj-lt"/>
              </a:rPr>
            </a:br>
            <a:r>
              <a:rPr lang="en-US" sz="3200" b="1" dirty="0">
                <a:latin typeface="+mj-lt"/>
              </a:rPr>
              <a:t>      </a:t>
            </a:r>
            <a:r>
              <a:rPr lang="en-US" altLang="zh-CN" sz="3200" b="1" dirty="0">
                <a:latin typeface="+mj-lt"/>
              </a:rPr>
              <a:t> if(!</a:t>
            </a:r>
            <a:r>
              <a:rPr lang="en-US" altLang="zh-CN" sz="3200" b="1" dirty="0" smtClean="0">
                <a:latin typeface="+mj-lt"/>
              </a:rPr>
              <a:t>f[j-c[</a:t>
            </a:r>
            <a:r>
              <a:rPr lang="en-US" altLang="zh-CN" sz="3200" b="1" dirty="0" err="1" smtClean="0">
                <a:latin typeface="+mj-lt"/>
              </a:rPr>
              <a:t>i</a:t>
            </a:r>
            <a:r>
              <a:rPr lang="en-US" altLang="zh-CN" sz="3200" b="1" dirty="0">
                <a:latin typeface="+mj-lt"/>
              </a:rPr>
              <a:t>]) f[j] = </a:t>
            </a:r>
            <a:r>
              <a:rPr lang="en-US" altLang="zh-CN" sz="3200" b="1" dirty="0" smtClean="0">
                <a:latin typeface="+mj-lt"/>
              </a:rPr>
              <a:t>f[j-c[</a:t>
            </a:r>
            <a:r>
              <a:rPr lang="en-US" altLang="zh-CN" sz="3200" b="1" dirty="0" err="1" smtClean="0">
                <a:latin typeface="+mj-lt"/>
              </a:rPr>
              <a:t>i</a:t>
            </a:r>
            <a:r>
              <a:rPr lang="en-US" altLang="zh-CN" sz="3200" b="1" dirty="0">
                <a:latin typeface="+mj-lt"/>
              </a:rPr>
              <a:t>]] </a:t>
            </a:r>
            <a:r>
              <a:rPr lang="en-US" altLang="zh-CN" sz="3200" b="1" dirty="0" smtClean="0">
                <a:latin typeface="+mj-lt"/>
              </a:rPr>
              <a:t>;</a:t>
            </a:r>
            <a:endParaRPr lang="en-US" sz="3200" b="1" dirty="0">
              <a:latin typeface="+mj-lt"/>
            </a:endParaRPr>
          </a:p>
          <a:p>
            <a:r>
              <a:rPr lang="zh-CN" altLang="en-US" dirty="0" smtClean="0">
                <a:latin typeface="+mj-lt"/>
              </a:rPr>
              <a:t>假设在判断若干个物品后</a:t>
            </a:r>
            <a:r>
              <a:rPr lang="en-US" altLang="zh-CN" dirty="0" smtClean="0">
                <a:latin typeface="+mj-lt"/>
              </a:rPr>
              <a:t>f</a:t>
            </a:r>
            <a:r>
              <a:rPr lang="zh-CN" altLang="en-US" dirty="0" smtClean="0">
                <a:latin typeface="+mj-lt"/>
              </a:rPr>
              <a:t>数组如下表：</a:t>
            </a:r>
            <a:endParaRPr lang="en-US" altLang="zh-CN" dirty="0" smtClean="0">
              <a:latin typeface="+mj-lt"/>
            </a:endParaRPr>
          </a:p>
          <a:p>
            <a:r>
              <a:rPr lang="zh-CN" altLang="en-US" dirty="0" smtClean="0">
                <a:latin typeface="+mj-lt"/>
              </a:rPr>
              <a:t>然后我们需要决策的物品体积是</a:t>
            </a:r>
            <a:r>
              <a:rPr lang="en-US" altLang="zh-CN" dirty="0" smtClean="0">
                <a:latin typeface="+mj-lt"/>
              </a:rPr>
              <a:t>5</a:t>
            </a:r>
            <a:endParaRPr lang="en-US" altLang="zh-CN" dirty="0" smtClean="0">
              <a:latin typeface="+mj-lt"/>
            </a:endParaRPr>
          </a:p>
          <a:p>
            <a:endParaRPr lang="zh-CN" altLang="en-US" dirty="0"/>
          </a:p>
        </p:txBody>
      </p:sp>
      <p:graphicFrame>
        <p:nvGraphicFramePr>
          <p:cNvPr id="4" name="表格 3"/>
          <p:cNvGraphicFramePr>
            <a:graphicFrameLocks noGrp="1"/>
          </p:cNvGraphicFramePr>
          <p:nvPr/>
        </p:nvGraphicFramePr>
        <p:xfrm>
          <a:off x="0" y="5000636"/>
          <a:ext cx="9144000" cy="755354"/>
        </p:xfrm>
        <a:graphic>
          <a:graphicData uri="http://schemas.openxmlformats.org/drawingml/2006/table">
            <a:tbl>
              <a:tblPr firstRow="1" bandRow="1">
                <a:tableStyleId>{5C22544A-7EE6-4342-B048-85BDC9FD1C3A}</a:tableStyleId>
              </a:tblPr>
              <a:tblGrid>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tblGrid>
              <a:tr h="384514">
                <a:tc>
                  <a:txBody>
                    <a:bodyPr/>
                    <a:lstStyle/>
                    <a:p>
                      <a:r>
                        <a:rPr lang="en-US" altLang="zh-CN" sz="1400" dirty="0" smtClean="0">
                          <a:latin typeface="+mj-lt"/>
                        </a:rPr>
                        <a:t>0</a:t>
                      </a:r>
                      <a:endParaRPr lang="zh-CN" altLang="en-US" sz="1400" dirty="0">
                        <a:latin typeface="+mj-lt"/>
                      </a:endParaRPr>
                    </a:p>
                  </a:txBody>
                  <a:tcPr/>
                </a:tc>
                <a:tc>
                  <a:txBody>
                    <a:bodyPr/>
                    <a:lstStyle/>
                    <a:p>
                      <a:r>
                        <a:rPr lang="en-US" altLang="zh-CN" sz="1400" dirty="0" smtClean="0">
                          <a:latin typeface="+mj-lt"/>
                        </a:rPr>
                        <a:t>1</a:t>
                      </a:r>
                      <a:endParaRPr lang="zh-CN" altLang="en-US" sz="1400" dirty="0">
                        <a:latin typeface="+mj-lt"/>
                      </a:endParaRPr>
                    </a:p>
                  </a:txBody>
                  <a:tcPr/>
                </a:tc>
                <a:tc>
                  <a:txBody>
                    <a:bodyPr/>
                    <a:lstStyle/>
                    <a:p>
                      <a:r>
                        <a:rPr lang="en-US" altLang="zh-CN" sz="1400" dirty="0" smtClean="0">
                          <a:latin typeface="+mj-lt"/>
                        </a:rPr>
                        <a:t>2</a:t>
                      </a:r>
                      <a:endParaRPr lang="zh-CN" altLang="en-US" sz="1400" dirty="0">
                        <a:latin typeface="+mj-lt"/>
                      </a:endParaRPr>
                    </a:p>
                  </a:txBody>
                  <a:tcPr/>
                </a:tc>
                <a:tc>
                  <a:txBody>
                    <a:bodyPr/>
                    <a:lstStyle/>
                    <a:p>
                      <a:r>
                        <a:rPr lang="en-US" altLang="zh-CN" sz="1400" dirty="0" smtClean="0">
                          <a:latin typeface="+mj-lt"/>
                        </a:rPr>
                        <a:t>3</a:t>
                      </a:r>
                      <a:endParaRPr lang="zh-CN" altLang="en-US" sz="1400" dirty="0">
                        <a:latin typeface="+mj-lt"/>
                      </a:endParaRPr>
                    </a:p>
                  </a:txBody>
                  <a:tcPr/>
                </a:tc>
                <a:tc>
                  <a:txBody>
                    <a:bodyPr/>
                    <a:lstStyle/>
                    <a:p>
                      <a:r>
                        <a:rPr lang="en-US" altLang="zh-CN" sz="1400" dirty="0" smtClean="0">
                          <a:latin typeface="+mj-lt"/>
                        </a:rPr>
                        <a:t>4</a:t>
                      </a:r>
                      <a:endParaRPr lang="zh-CN" altLang="en-US" sz="1400" dirty="0">
                        <a:latin typeface="+mj-lt"/>
                      </a:endParaRPr>
                    </a:p>
                  </a:txBody>
                  <a:tcPr/>
                </a:tc>
                <a:tc>
                  <a:txBody>
                    <a:bodyPr/>
                    <a:lstStyle/>
                    <a:p>
                      <a:r>
                        <a:rPr lang="en-US" altLang="zh-CN" sz="1400" dirty="0" smtClean="0">
                          <a:latin typeface="+mj-lt"/>
                        </a:rPr>
                        <a:t>5</a:t>
                      </a:r>
                      <a:endParaRPr lang="zh-CN" altLang="en-US" sz="1400" dirty="0">
                        <a:latin typeface="+mj-lt"/>
                      </a:endParaRPr>
                    </a:p>
                  </a:txBody>
                  <a:tcPr/>
                </a:tc>
                <a:tc>
                  <a:txBody>
                    <a:bodyPr/>
                    <a:lstStyle/>
                    <a:p>
                      <a:r>
                        <a:rPr lang="en-US" altLang="zh-CN" sz="1400" dirty="0" smtClean="0">
                          <a:latin typeface="+mj-lt"/>
                        </a:rPr>
                        <a:t>6</a:t>
                      </a:r>
                      <a:endParaRPr lang="zh-CN" altLang="en-US" sz="1400" dirty="0">
                        <a:latin typeface="+mj-lt"/>
                      </a:endParaRPr>
                    </a:p>
                  </a:txBody>
                  <a:tcPr/>
                </a:tc>
                <a:tc>
                  <a:txBody>
                    <a:bodyPr/>
                    <a:lstStyle/>
                    <a:p>
                      <a:r>
                        <a:rPr lang="en-US" altLang="zh-CN" sz="1400" dirty="0" smtClean="0">
                          <a:latin typeface="+mj-lt"/>
                        </a:rPr>
                        <a:t>7</a:t>
                      </a:r>
                      <a:endParaRPr lang="zh-CN" altLang="en-US" sz="1400" dirty="0">
                        <a:latin typeface="+mj-lt"/>
                      </a:endParaRPr>
                    </a:p>
                  </a:txBody>
                  <a:tcPr/>
                </a:tc>
                <a:tc>
                  <a:txBody>
                    <a:bodyPr/>
                    <a:lstStyle/>
                    <a:p>
                      <a:r>
                        <a:rPr lang="en-US" altLang="zh-CN" sz="1400" dirty="0" smtClean="0">
                          <a:latin typeface="+mj-lt"/>
                        </a:rPr>
                        <a:t>8</a:t>
                      </a:r>
                      <a:endParaRPr lang="zh-CN" altLang="en-US" sz="1400" dirty="0">
                        <a:latin typeface="+mj-lt"/>
                      </a:endParaRPr>
                    </a:p>
                  </a:txBody>
                  <a:tcPr/>
                </a:tc>
                <a:tc>
                  <a:txBody>
                    <a:bodyPr/>
                    <a:lstStyle/>
                    <a:p>
                      <a:r>
                        <a:rPr lang="en-US" altLang="zh-CN" sz="1400" dirty="0" smtClean="0">
                          <a:latin typeface="+mj-lt"/>
                        </a:rPr>
                        <a:t>9</a:t>
                      </a:r>
                      <a:endParaRPr lang="zh-CN" altLang="en-US" sz="1400" dirty="0">
                        <a:latin typeface="+mj-lt"/>
                      </a:endParaRPr>
                    </a:p>
                  </a:txBody>
                  <a:tcPr/>
                </a:tc>
                <a:tc>
                  <a:txBody>
                    <a:bodyPr/>
                    <a:lstStyle/>
                    <a:p>
                      <a:r>
                        <a:rPr lang="en-US" altLang="zh-CN" sz="1400" dirty="0" smtClean="0">
                          <a:latin typeface="+mj-lt"/>
                        </a:rPr>
                        <a:t>10</a:t>
                      </a:r>
                      <a:endParaRPr lang="zh-CN" altLang="en-US" sz="1400" dirty="0">
                        <a:latin typeface="+mj-lt"/>
                      </a:endParaRPr>
                    </a:p>
                  </a:txBody>
                  <a:tcPr/>
                </a:tc>
                <a:tc>
                  <a:txBody>
                    <a:bodyPr/>
                    <a:lstStyle/>
                    <a:p>
                      <a:r>
                        <a:rPr lang="en-US" altLang="zh-CN" sz="1400" dirty="0" smtClean="0">
                          <a:latin typeface="+mj-lt"/>
                        </a:rPr>
                        <a:t>11</a:t>
                      </a:r>
                      <a:endParaRPr lang="zh-CN" altLang="en-US" sz="1400" dirty="0">
                        <a:latin typeface="+mj-lt"/>
                      </a:endParaRPr>
                    </a:p>
                  </a:txBody>
                  <a:tcPr/>
                </a:tc>
                <a:tc>
                  <a:txBody>
                    <a:bodyPr/>
                    <a:lstStyle/>
                    <a:p>
                      <a:r>
                        <a:rPr lang="en-US" altLang="zh-CN" sz="1400" dirty="0" smtClean="0">
                          <a:latin typeface="+mj-lt"/>
                        </a:rPr>
                        <a:t>12</a:t>
                      </a:r>
                      <a:endParaRPr lang="zh-CN" altLang="en-US" sz="1400" dirty="0">
                        <a:latin typeface="+mj-lt"/>
                      </a:endParaRPr>
                    </a:p>
                  </a:txBody>
                  <a:tcPr/>
                </a:tc>
                <a:tc>
                  <a:txBody>
                    <a:bodyPr/>
                    <a:lstStyle/>
                    <a:p>
                      <a:r>
                        <a:rPr lang="en-US" altLang="zh-CN" sz="1400" dirty="0" smtClean="0">
                          <a:latin typeface="+mj-lt"/>
                        </a:rPr>
                        <a:t>13</a:t>
                      </a:r>
                      <a:endParaRPr lang="zh-CN" altLang="en-US" sz="1400" dirty="0">
                        <a:latin typeface="+mj-lt"/>
                      </a:endParaRPr>
                    </a:p>
                  </a:txBody>
                  <a:tcPr/>
                </a:tc>
                <a:tc>
                  <a:txBody>
                    <a:bodyPr/>
                    <a:lstStyle/>
                    <a:p>
                      <a:r>
                        <a:rPr lang="en-US" altLang="zh-CN" sz="1400" dirty="0" smtClean="0">
                          <a:latin typeface="+mj-lt"/>
                        </a:rPr>
                        <a:t>14</a:t>
                      </a:r>
                      <a:endParaRPr lang="zh-CN" altLang="en-US" sz="1400" dirty="0">
                        <a:latin typeface="+mj-lt"/>
                      </a:endParaRPr>
                    </a:p>
                  </a:txBody>
                  <a:tcPr/>
                </a:tc>
                <a:tc>
                  <a:txBody>
                    <a:bodyPr/>
                    <a:lstStyle/>
                    <a:p>
                      <a:r>
                        <a:rPr lang="en-US" altLang="zh-CN" sz="1400" dirty="0" smtClean="0">
                          <a:latin typeface="+mj-lt"/>
                        </a:rPr>
                        <a:t>15</a:t>
                      </a:r>
                      <a:endParaRPr lang="zh-CN" altLang="en-US" sz="1400" dirty="0">
                        <a:latin typeface="+mj-lt"/>
                      </a:endParaRPr>
                    </a:p>
                  </a:txBody>
                  <a:tcPr/>
                </a:tc>
                <a:tc>
                  <a:txBody>
                    <a:bodyPr/>
                    <a:lstStyle/>
                    <a:p>
                      <a:r>
                        <a:rPr lang="en-US" altLang="zh-CN" sz="1400" dirty="0" smtClean="0">
                          <a:latin typeface="+mj-lt"/>
                        </a:rPr>
                        <a:t>16</a:t>
                      </a:r>
                      <a:endParaRPr lang="zh-CN" altLang="en-US" sz="1400" dirty="0">
                        <a:latin typeface="+mj-lt"/>
                      </a:endParaRPr>
                    </a:p>
                  </a:txBody>
                  <a:tcPr/>
                </a:tc>
                <a:tc>
                  <a:txBody>
                    <a:bodyPr/>
                    <a:lstStyle/>
                    <a:p>
                      <a:r>
                        <a:rPr lang="en-US" altLang="zh-CN" sz="1400" dirty="0" smtClean="0">
                          <a:latin typeface="+mj-lt"/>
                        </a:rPr>
                        <a:t>17</a:t>
                      </a:r>
                      <a:endParaRPr lang="zh-CN" altLang="en-US" sz="1400" dirty="0">
                        <a:latin typeface="+mj-lt"/>
                      </a:endParaRPr>
                    </a:p>
                  </a:txBody>
                  <a:tcPr/>
                </a:tc>
                <a:tc>
                  <a:txBody>
                    <a:bodyPr/>
                    <a:lstStyle/>
                    <a:p>
                      <a:r>
                        <a:rPr lang="en-US" altLang="zh-CN" sz="1400" dirty="0" smtClean="0">
                          <a:latin typeface="+mj-lt"/>
                        </a:rPr>
                        <a:t>18</a:t>
                      </a:r>
                      <a:endParaRPr lang="zh-CN" altLang="en-US" sz="1400" dirty="0">
                        <a:latin typeface="+mj-lt"/>
                      </a:endParaRPr>
                    </a:p>
                  </a:txBody>
                  <a:tcPr/>
                </a:tc>
                <a:tc>
                  <a:txBody>
                    <a:bodyPr/>
                    <a:lstStyle/>
                    <a:p>
                      <a:r>
                        <a:rPr lang="en-US" altLang="zh-CN" sz="1400" dirty="0" smtClean="0">
                          <a:latin typeface="+mj-lt"/>
                        </a:rPr>
                        <a:t>19</a:t>
                      </a:r>
                      <a:endParaRPr lang="zh-CN" altLang="en-US" sz="1400" dirty="0">
                        <a:latin typeface="+mj-lt"/>
                      </a:endParaRPr>
                    </a:p>
                  </a:txBody>
                  <a:tcPr/>
                </a:tc>
                <a:tc>
                  <a:txBody>
                    <a:bodyPr/>
                    <a:lstStyle/>
                    <a:p>
                      <a:r>
                        <a:rPr lang="en-US" altLang="zh-CN" sz="1400" dirty="0" smtClean="0">
                          <a:latin typeface="+mj-lt"/>
                        </a:rPr>
                        <a:t>20</a:t>
                      </a:r>
                      <a:endParaRPr lang="zh-CN" altLang="en-US" sz="1400" dirty="0">
                        <a:latin typeface="+mj-lt"/>
                      </a:endParaRPr>
                    </a:p>
                  </a:txBody>
                  <a:tcPr/>
                </a:tc>
                <a:tc>
                  <a:txBody>
                    <a:bodyPr/>
                    <a:lstStyle/>
                    <a:p>
                      <a:r>
                        <a:rPr lang="en-US" altLang="zh-CN" sz="1400" dirty="0" smtClean="0">
                          <a:latin typeface="+mj-lt"/>
                        </a:rPr>
                        <a:t>21</a:t>
                      </a:r>
                      <a:endParaRPr lang="zh-CN" altLang="en-US" sz="1400" dirty="0">
                        <a:latin typeface="+mj-lt"/>
                      </a:endParaRPr>
                    </a:p>
                  </a:txBody>
                  <a:tcPr/>
                </a:tc>
                <a:tc>
                  <a:txBody>
                    <a:bodyPr/>
                    <a:lstStyle/>
                    <a:p>
                      <a:r>
                        <a:rPr lang="en-US" altLang="zh-CN" sz="1400" dirty="0" smtClean="0">
                          <a:latin typeface="+mj-lt"/>
                        </a:rPr>
                        <a:t>22</a:t>
                      </a:r>
                      <a:endParaRPr lang="zh-CN" altLang="en-US" sz="1400" dirty="0">
                        <a:latin typeface="+mj-lt"/>
                      </a:endParaRPr>
                    </a:p>
                  </a:txBody>
                  <a:tcPr/>
                </a:tc>
                <a:tc>
                  <a:txBody>
                    <a:bodyPr/>
                    <a:lstStyle/>
                    <a:p>
                      <a:r>
                        <a:rPr lang="en-US" altLang="zh-CN" sz="1400" dirty="0" smtClean="0">
                          <a:latin typeface="+mj-lt"/>
                        </a:rPr>
                        <a:t>23</a:t>
                      </a:r>
                      <a:endParaRPr lang="zh-CN" altLang="en-US" sz="1400" dirty="0">
                        <a:latin typeface="+mj-lt"/>
                      </a:endParaRPr>
                    </a:p>
                  </a:txBody>
                  <a:tcPr/>
                </a:tc>
                <a:tc>
                  <a:txBody>
                    <a:bodyPr/>
                    <a:lstStyle/>
                    <a:p>
                      <a:r>
                        <a:rPr lang="en-US" altLang="zh-CN" sz="1400" dirty="0" smtClean="0">
                          <a:latin typeface="+mj-lt"/>
                        </a:rPr>
                        <a:t>24</a:t>
                      </a:r>
                      <a:endParaRPr lang="zh-CN" altLang="en-US" sz="1400" dirty="0">
                        <a:latin typeface="+mj-lt"/>
                      </a:endParaRPr>
                    </a:p>
                  </a:txBody>
                  <a:tcPr/>
                </a:tc>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solidFill>
                          <a:srgbClr val="FF0000"/>
                        </a:solidFill>
                      </a:endParaRPr>
                    </a:p>
                  </a:txBody>
                  <a:tcPr/>
                </a:tc>
                <a:tc>
                  <a:txBody>
                    <a:bodyPr/>
                    <a:lstStyle/>
                    <a:p>
                      <a:endParaRPr lang="zh-CN" altLang="en-US" dirty="0"/>
                    </a:p>
                  </a:txBody>
                  <a:tcPr/>
                </a:tc>
                <a:tc>
                  <a:txBody>
                    <a:bodyPr/>
                    <a:lstStyle/>
                    <a:p>
                      <a:endParaRPr lang="zh-CN" altLang="en-US" dirty="0"/>
                    </a:p>
                  </a:txBody>
                  <a:tcPr/>
                </a:tc>
              </a:tr>
            </a:tbl>
          </a:graphicData>
        </a:graphic>
      </p:graphicFrame>
      <p:sp>
        <p:nvSpPr>
          <p:cNvPr id="9" name="上箭头 8"/>
          <p:cNvSpPr/>
          <p:nvPr/>
        </p:nvSpPr>
        <p:spPr bwMode="auto">
          <a:xfrm>
            <a:off x="8143900" y="5857892"/>
            <a:ext cx="357190" cy="357190"/>
          </a:xfrm>
          <a:prstGeom prst="upArrow">
            <a:avLst/>
          </a:prstGeom>
          <a:noFill/>
          <a:ln w="28575">
            <a:solidFill>
              <a:schemeClr val="tx2">
                <a:lumMod val="60000"/>
                <a:lumOff val="40000"/>
              </a:schemeClr>
            </a:solidFill>
            <a:round/>
          </a:ln>
          <a:effectLst/>
        </p:spPr>
        <p:txBody>
          <a:bodyPr wrap="none" rtlCol="0" anchor="ctr"/>
          <a:lstStyle/>
          <a:p>
            <a:pPr algn="ctr"/>
            <a:r>
              <a:rPr lang="en-US" altLang="zh-CN" sz="2000" dirty="0" smtClean="0">
                <a:latin typeface="Arial" panose="020B0604020202020204" pitchFamily="34" charset="0"/>
                <a:ea typeface="宋体" panose="02010600030101010101" pitchFamily="2" charset="-122"/>
              </a:rPr>
              <a:t>j</a:t>
            </a:r>
            <a:endParaRPr lang="zh-CN" altLang="en-US" sz="2000" dirty="0" smtClean="0">
              <a:latin typeface="Arial" panose="020B0604020202020204" pitchFamily="34" charset="0"/>
              <a:ea typeface="宋体" panose="02010600030101010101" pitchFamily="2" charset="-122"/>
            </a:endParaRPr>
          </a:p>
        </p:txBody>
      </p:sp>
      <p:sp>
        <p:nvSpPr>
          <p:cNvPr id="10" name="TextBox 9"/>
          <p:cNvSpPr txBox="1"/>
          <p:nvPr/>
        </p:nvSpPr>
        <p:spPr>
          <a:xfrm>
            <a:off x="2571736" y="5357826"/>
            <a:ext cx="285752" cy="369332"/>
          </a:xfrm>
          <a:prstGeom prst="rect">
            <a:avLst/>
          </a:prstGeom>
          <a:noFill/>
        </p:spPr>
        <p:txBody>
          <a:bodyPr wrap="square" rtlCol="0">
            <a:spAutoFit/>
          </a:bodyPr>
          <a:lstStyle/>
          <a:p>
            <a:r>
              <a:rPr lang="en-US" altLang="zh-CN" dirty="0" smtClean="0">
                <a:solidFill>
                  <a:srgbClr val="FF0000"/>
                </a:solidFill>
              </a:rPr>
              <a:t>T</a:t>
            </a:r>
            <a:endParaRPr lang="zh-CN" altLang="en-US" dirty="0">
              <a:solidFill>
                <a:srgbClr val="FF0000"/>
              </a:solidFill>
            </a:endParaRPr>
          </a:p>
        </p:txBody>
      </p:sp>
      <p:sp>
        <p:nvSpPr>
          <p:cNvPr id="11" name="TextBox 10"/>
          <p:cNvSpPr txBox="1"/>
          <p:nvPr/>
        </p:nvSpPr>
        <p:spPr>
          <a:xfrm>
            <a:off x="0" y="5357826"/>
            <a:ext cx="285752" cy="369332"/>
          </a:xfrm>
          <a:prstGeom prst="rect">
            <a:avLst/>
          </a:prstGeom>
          <a:noFill/>
        </p:spPr>
        <p:txBody>
          <a:bodyPr wrap="square" rtlCol="0">
            <a:spAutoFit/>
          </a:bodyPr>
          <a:lstStyle/>
          <a:p>
            <a:r>
              <a:rPr lang="en-US" altLang="zh-CN" dirty="0" smtClean="0"/>
              <a:t>T</a:t>
            </a:r>
            <a:endParaRPr lang="zh-CN" altLang="en-US" dirty="0"/>
          </a:p>
        </p:txBody>
      </p:sp>
      <p:sp>
        <p:nvSpPr>
          <p:cNvPr id="12" name="TextBox 11"/>
          <p:cNvSpPr txBox="1"/>
          <p:nvPr/>
        </p:nvSpPr>
        <p:spPr>
          <a:xfrm>
            <a:off x="7000892" y="5357826"/>
            <a:ext cx="285752" cy="369332"/>
          </a:xfrm>
          <a:prstGeom prst="rect">
            <a:avLst/>
          </a:prstGeom>
          <a:noFill/>
        </p:spPr>
        <p:txBody>
          <a:bodyPr wrap="square" rtlCol="0">
            <a:spAutoFit/>
          </a:bodyPr>
          <a:lstStyle/>
          <a:p>
            <a:r>
              <a:rPr lang="en-US" altLang="zh-CN" dirty="0" smtClean="0">
                <a:solidFill>
                  <a:srgbClr val="FF0000"/>
                </a:solidFill>
              </a:rPr>
              <a:t>T</a:t>
            </a:r>
            <a:endParaRPr lang="zh-CN" altLang="en-US" dirty="0">
              <a:solidFill>
                <a:srgbClr val="FF0000"/>
              </a:solidFill>
            </a:endParaRPr>
          </a:p>
        </p:txBody>
      </p:sp>
      <p:sp>
        <p:nvSpPr>
          <p:cNvPr id="13" name="TextBox 12"/>
          <p:cNvSpPr txBox="1"/>
          <p:nvPr/>
        </p:nvSpPr>
        <p:spPr>
          <a:xfrm>
            <a:off x="7358082" y="5357826"/>
            <a:ext cx="285752" cy="369332"/>
          </a:xfrm>
          <a:prstGeom prst="rect">
            <a:avLst/>
          </a:prstGeom>
          <a:noFill/>
        </p:spPr>
        <p:txBody>
          <a:bodyPr wrap="square" rtlCol="0">
            <a:spAutoFit/>
          </a:bodyPr>
          <a:lstStyle/>
          <a:p>
            <a:r>
              <a:rPr lang="en-US" altLang="zh-CN" dirty="0" smtClean="0">
                <a:solidFill>
                  <a:srgbClr val="FF0000"/>
                </a:solidFill>
              </a:rPr>
              <a:t>T</a:t>
            </a:r>
            <a:endParaRPr lang="zh-CN" altLang="en-US" dirty="0">
              <a:solidFill>
                <a:srgbClr val="FF0000"/>
              </a:solidFill>
            </a:endParaRPr>
          </a:p>
        </p:txBody>
      </p:sp>
      <p:sp>
        <p:nvSpPr>
          <p:cNvPr id="14" name="TextBox 13"/>
          <p:cNvSpPr txBox="1"/>
          <p:nvPr/>
        </p:nvSpPr>
        <p:spPr>
          <a:xfrm>
            <a:off x="8143900" y="5429264"/>
            <a:ext cx="285752" cy="369332"/>
          </a:xfrm>
          <a:prstGeom prst="rect">
            <a:avLst/>
          </a:prstGeom>
          <a:noFill/>
        </p:spPr>
        <p:txBody>
          <a:bodyPr wrap="square" rtlCol="0">
            <a:spAutoFit/>
          </a:bodyPr>
          <a:lstStyle/>
          <a:p>
            <a:r>
              <a:rPr lang="en-US" altLang="zh-CN" dirty="0" smtClean="0">
                <a:solidFill>
                  <a:srgbClr val="FF0000"/>
                </a:solidFill>
              </a:rPr>
              <a:t>T</a:t>
            </a:r>
            <a:endParaRPr lang="zh-CN" altLang="en-US" dirty="0">
              <a:solidFill>
                <a:srgbClr val="FF0000"/>
              </a:solidFill>
            </a:endParaRPr>
          </a:p>
        </p:txBody>
      </p:sp>
      <p:sp>
        <p:nvSpPr>
          <p:cNvPr id="15" name="TextBox 14"/>
          <p:cNvSpPr txBox="1"/>
          <p:nvPr/>
        </p:nvSpPr>
        <p:spPr>
          <a:xfrm>
            <a:off x="3000364" y="5357826"/>
            <a:ext cx="285752" cy="369332"/>
          </a:xfrm>
          <a:prstGeom prst="rect">
            <a:avLst/>
          </a:prstGeom>
          <a:noFill/>
        </p:spPr>
        <p:txBody>
          <a:bodyPr wrap="square" rtlCol="0">
            <a:spAutoFit/>
          </a:bodyPr>
          <a:lstStyle/>
          <a:p>
            <a:r>
              <a:rPr lang="en-US" altLang="zh-CN" dirty="0" smtClean="0">
                <a:solidFill>
                  <a:srgbClr val="FF0000"/>
                </a:solidFill>
              </a:rPr>
              <a:t>T</a:t>
            </a:r>
            <a:endParaRPr lang="zh-CN" altLang="en-US" dirty="0">
              <a:solidFill>
                <a:srgbClr val="FF0000"/>
              </a:solidFill>
            </a:endParaRPr>
          </a:p>
        </p:txBody>
      </p:sp>
      <p:sp>
        <p:nvSpPr>
          <p:cNvPr id="16" name="TextBox 15"/>
          <p:cNvSpPr txBox="1"/>
          <p:nvPr/>
        </p:nvSpPr>
        <p:spPr>
          <a:xfrm>
            <a:off x="3714744" y="5357826"/>
            <a:ext cx="285752" cy="369332"/>
          </a:xfrm>
          <a:prstGeom prst="rect">
            <a:avLst/>
          </a:prstGeom>
          <a:noFill/>
        </p:spPr>
        <p:txBody>
          <a:bodyPr wrap="square" rtlCol="0">
            <a:spAutoFit/>
          </a:bodyPr>
          <a:lstStyle/>
          <a:p>
            <a:r>
              <a:rPr lang="en-US" altLang="zh-CN" dirty="0" smtClean="0">
                <a:solidFill>
                  <a:srgbClr val="FF0000"/>
                </a:solidFill>
              </a:rPr>
              <a:t>T</a:t>
            </a:r>
            <a:endParaRPr lang="zh-CN" altLang="en-US" dirty="0">
              <a:solidFill>
                <a:srgbClr val="FF0000"/>
              </a:solidFill>
            </a:endParaRPr>
          </a:p>
        </p:txBody>
      </p:sp>
      <p:sp>
        <p:nvSpPr>
          <p:cNvPr id="18" name="TextBox 17"/>
          <p:cNvSpPr txBox="1"/>
          <p:nvPr/>
        </p:nvSpPr>
        <p:spPr>
          <a:xfrm>
            <a:off x="1857356" y="5357826"/>
            <a:ext cx="285752" cy="369332"/>
          </a:xfrm>
          <a:prstGeom prst="rect">
            <a:avLst/>
          </a:prstGeom>
          <a:noFill/>
        </p:spPr>
        <p:txBody>
          <a:bodyPr wrap="square" rtlCol="0">
            <a:spAutoFit/>
          </a:bodyPr>
          <a:lstStyle/>
          <a:p>
            <a:r>
              <a:rPr lang="en-US" altLang="zh-CN" dirty="0" smtClean="0"/>
              <a:t>T</a:t>
            </a:r>
            <a:endParaRPr lang="zh-CN" altLang="en-US" dirty="0"/>
          </a:p>
        </p:txBody>
      </p:sp>
      <p:sp>
        <p:nvSpPr>
          <p:cNvPr id="19" name="TextBox 18"/>
          <p:cNvSpPr txBox="1"/>
          <p:nvPr/>
        </p:nvSpPr>
        <p:spPr>
          <a:xfrm>
            <a:off x="4429124" y="5357826"/>
            <a:ext cx="285752" cy="369332"/>
          </a:xfrm>
          <a:prstGeom prst="rect">
            <a:avLst/>
          </a:prstGeom>
          <a:noFill/>
        </p:spPr>
        <p:txBody>
          <a:bodyPr wrap="square" rtlCol="0">
            <a:spAutoFit/>
          </a:bodyPr>
          <a:lstStyle/>
          <a:p>
            <a:r>
              <a:rPr lang="en-US" altLang="zh-CN" dirty="0" smtClean="0"/>
              <a:t>T</a:t>
            </a:r>
            <a:endParaRPr lang="zh-CN" altLang="en-US" dirty="0"/>
          </a:p>
        </p:txBody>
      </p:sp>
      <p:sp>
        <p:nvSpPr>
          <p:cNvPr id="20" name="TextBox 19"/>
          <p:cNvSpPr txBox="1"/>
          <p:nvPr/>
        </p:nvSpPr>
        <p:spPr>
          <a:xfrm>
            <a:off x="5143504" y="5357826"/>
            <a:ext cx="285752" cy="369332"/>
          </a:xfrm>
          <a:prstGeom prst="rect">
            <a:avLst/>
          </a:prstGeom>
          <a:noFill/>
        </p:spPr>
        <p:txBody>
          <a:bodyPr wrap="square" rtlCol="0">
            <a:spAutoFit/>
          </a:bodyPr>
          <a:lstStyle/>
          <a:p>
            <a:r>
              <a:rPr lang="en-US" altLang="zh-CN" dirty="0" smtClean="0"/>
              <a:t>T</a:t>
            </a:r>
            <a:endParaRPr lang="zh-CN" altLang="en-US" dirty="0"/>
          </a:p>
        </p:txBody>
      </p:sp>
      <p:sp>
        <p:nvSpPr>
          <p:cNvPr id="21" name="TextBox 20"/>
          <p:cNvSpPr txBox="1"/>
          <p:nvPr/>
        </p:nvSpPr>
        <p:spPr>
          <a:xfrm>
            <a:off x="5572132" y="5357826"/>
            <a:ext cx="285752" cy="369332"/>
          </a:xfrm>
          <a:prstGeom prst="rect">
            <a:avLst/>
          </a:prstGeom>
          <a:noFill/>
        </p:spPr>
        <p:txBody>
          <a:bodyPr wrap="square" rtlCol="0">
            <a:spAutoFit/>
          </a:bodyPr>
          <a:lstStyle/>
          <a:p>
            <a:r>
              <a:rPr lang="en-US" altLang="zh-CN" dirty="0" smtClean="0"/>
              <a:t>T</a:t>
            </a:r>
            <a:endParaRPr lang="zh-CN" altLang="en-US" dirty="0"/>
          </a:p>
        </p:txBody>
      </p:sp>
      <p:sp>
        <p:nvSpPr>
          <p:cNvPr id="22" name="TextBox 21"/>
          <p:cNvSpPr txBox="1"/>
          <p:nvPr/>
        </p:nvSpPr>
        <p:spPr>
          <a:xfrm>
            <a:off x="6286512" y="5357826"/>
            <a:ext cx="285752" cy="369332"/>
          </a:xfrm>
          <a:prstGeom prst="rect">
            <a:avLst/>
          </a:prstGeom>
          <a:noFill/>
        </p:spPr>
        <p:txBody>
          <a:bodyPr wrap="square" rtlCol="0">
            <a:spAutoFit/>
          </a:bodyPr>
          <a:lstStyle/>
          <a:p>
            <a:r>
              <a:rPr lang="en-US" altLang="zh-CN" dirty="0" smtClean="0"/>
              <a:t>T</a:t>
            </a:r>
            <a:endParaRPr lang="zh-CN" altLang="en-US" dirty="0"/>
          </a:p>
        </p:txBody>
      </p:sp>
      <p:sp>
        <p:nvSpPr>
          <p:cNvPr id="17" name="TextBox 16"/>
          <p:cNvSpPr txBox="1"/>
          <p:nvPr/>
        </p:nvSpPr>
        <p:spPr>
          <a:xfrm>
            <a:off x="6286512" y="5357826"/>
            <a:ext cx="285752" cy="369332"/>
          </a:xfrm>
          <a:prstGeom prst="rect">
            <a:avLst/>
          </a:prstGeom>
          <a:noFill/>
        </p:spPr>
        <p:txBody>
          <a:bodyPr wrap="square" rtlCol="0">
            <a:spAutoFit/>
          </a:bodyPr>
          <a:lstStyle/>
          <a:p>
            <a:r>
              <a:rPr lang="en-US" altLang="zh-CN" dirty="0" smtClean="0">
                <a:solidFill>
                  <a:srgbClr val="FF0000"/>
                </a:solidFill>
              </a:rPr>
              <a:t>T</a:t>
            </a:r>
            <a:endParaRPr lang="zh-CN" altLang="en-US" dirty="0">
              <a:solidFill>
                <a:srgbClr val="FF0000"/>
              </a:solidFill>
            </a:endParaRPr>
          </a:p>
        </p:txBody>
      </p:sp>
      <p:sp>
        <p:nvSpPr>
          <p:cNvPr id="23" name="TextBox 22"/>
          <p:cNvSpPr txBox="1"/>
          <p:nvPr/>
        </p:nvSpPr>
        <p:spPr>
          <a:xfrm>
            <a:off x="785786" y="5357826"/>
            <a:ext cx="285752" cy="369332"/>
          </a:xfrm>
          <a:prstGeom prst="rect">
            <a:avLst/>
          </a:prstGeom>
          <a:noFill/>
        </p:spPr>
        <p:txBody>
          <a:bodyPr wrap="square" rtlCol="0">
            <a:spAutoFit/>
          </a:bodyPr>
          <a:lstStyle/>
          <a:p>
            <a:r>
              <a:rPr lang="en-US" altLang="zh-CN" dirty="0" smtClean="0"/>
              <a:t>T</a:t>
            </a:r>
            <a:endParaRPr lang="zh-CN" altLang="en-US" dirty="0"/>
          </a:p>
        </p:txBody>
      </p:sp>
      <p:sp>
        <p:nvSpPr>
          <p:cNvPr id="24" name="TextBox 23"/>
          <p:cNvSpPr txBox="1"/>
          <p:nvPr/>
        </p:nvSpPr>
        <p:spPr>
          <a:xfrm>
            <a:off x="1142976" y="5357826"/>
            <a:ext cx="285752" cy="369332"/>
          </a:xfrm>
          <a:prstGeom prst="rect">
            <a:avLst/>
          </a:prstGeom>
          <a:noFill/>
        </p:spPr>
        <p:txBody>
          <a:bodyPr wrap="square" rtlCol="0">
            <a:spAutoFit/>
          </a:bodyPr>
          <a:lstStyle/>
          <a:p>
            <a:r>
              <a:rPr lang="en-US" altLang="zh-CN" dirty="0" smtClean="0"/>
              <a:t>T</a:t>
            </a:r>
            <a:endParaRPr lang="zh-CN" altLang="en-US" dirty="0"/>
          </a:p>
        </p:txBody>
      </p:sp>
      <p:sp>
        <p:nvSpPr>
          <p:cNvPr id="25" name="TextBox 24"/>
          <p:cNvSpPr txBox="1"/>
          <p:nvPr/>
        </p:nvSpPr>
        <p:spPr>
          <a:xfrm>
            <a:off x="1857356" y="5357826"/>
            <a:ext cx="325730" cy="369332"/>
          </a:xfrm>
          <a:prstGeom prst="rect">
            <a:avLst/>
          </a:prstGeom>
          <a:noFill/>
        </p:spPr>
        <p:txBody>
          <a:bodyPr wrap="none" rtlCol="0">
            <a:spAutoFit/>
          </a:bodyPr>
          <a:lstStyle/>
          <a:p>
            <a:r>
              <a:rPr lang="en-US" altLang="zh-CN" dirty="0" smtClean="0">
                <a:solidFill>
                  <a:srgbClr val="FF0000"/>
                </a:solidFill>
              </a:rPr>
              <a:t>T</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mph" presetSubtype="2" fill="hold" grpId="0" nodeType="clickEffect">
                                  <p:stCondLst>
                                    <p:cond delay="0"/>
                                  </p:stCondLst>
                                  <p:childTnLst>
                                    <p:animClr clrSpc="rgb" dir="cw">
                                      <p:cBhvr override="childStyle">
                                        <p:cTn id="42" dur="1000" fill="hold"/>
                                        <p:tgtEl>
                                          <p:spTgt spid="22"/>
                                        </p:tgtEl>
                                        <p:attrNameLst>
                                          <p:attrName>style.color</p:attrName>
                                        </p:attrNameLst>
                                      </p:cBhvr>
                                      <p:to>
                                        <a:srgbClr val="FF0000"/>
                                      </p:to>
                                    </p:animClr>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1" nodeType="clickEffect">
                                  <p:stCondLst>
                                    <p:cond delay="0"/>
                                  </p:stCondLst>
                                  <p:childTnLst>
                                    <p:animMotion origin="layout" path="M 5.55556E-7 -2.59259E-6 L -0.09514 -0.00208 " pathEditMode="relative" rAng="0" ptsTypes="AA">
                                      <p:cBhvr>
                                        <p:cTn id="52" dur="2000" fill="hold"/>
                                        <p:tgtEl>
                                          <p:spTgt spid="9"/>
                                        </p:tgtEl>
                                        <p:attrNameLst>
                                          <p:attrName>ppt_x</p:attrName>
                                          <p:attrName>ppt_y</p:attrName>
                                        </p:attrNameLst>
                                      </p:cBhvr>
                                      <p:rCtr x="-48" y="-1"/>
                                    </p:animMotion>
                                  </p:childTnLst>
                                </p:cTn>
                              </p:par>
                            </p:childTnLst>
                          </p:cTn>
                        </p:par>
                      </p:childTnLst>
                    </p:cTn>
                  </p:par>
                  <p:par>
                    <p:cTn id="53" fill="hold">
                      <p:stCondLst>
                        <p:cond delay="indefinite"/>
                      </p:stCondLst>
                      <p:childTnLst>
                        <p:par>
                          <p:cTn id="54" fill="hold">
                            <p:stCondLst>
                              <p:cond delay="0"/>
                            </p:stCondLst>
                            <p:childTnLst>
                              <p:par>
                                <p:cTn id="55" presetID="3" presetClass="emph" presetSubtype="2" fill="hold" grpId="0" nodeType="clickEffect">
                                  <p:stCondLst>
                                    <p:cond delay="0"/>
                                  </p:stCondLst>
                                  <p:childTnLst>
                                    <p:animClr clrSpc="rgb" dir="cw">
                                      <p:cBhvr override="childStyle">
                                        <p:cTn id="56" dur="1000" fill="hold"/>
                                        <p:tgtEl>
                                          <p:spTgt spid="21"/>
                                        </p:tgtEl>
                                        <p:attrNameLst>
                                          <p:attrName>style.color</p:attrName>
                                        </p:attrNameLst>
                                      </p:cBhvr>
                                      <p:to>
                                        <a:srgbClr val="FF0000"/>
                                      </p:to>
                                    </p:animClr>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2" nodeType="clickEffect">
                                  <p:stCondLst>
                                    <p:cond delay="0"/>
                                  </p:stCondLst>
                                  <p:childTnLst>
                                    <p:animMotion origin="layout" path="M -0.09514 -0.00208 L -0.13438 -0.00208 " pathEditMode="relative" rAng="0" ptsTypes="AA">
                                      <p:cBhvr>
                                        <p:cTn id="66" dur="2000" fill="hold"/>
                                        <p:tgtEl>
                                          <p:spTgt spid="9"/>
                                        </p:tgtEl>
                                        <p:attrNameLst>
                                          <p:attrName>ppt_x</p:attrName>
                                          <p:attrName>ppt_y</p:attrName>
                                        </p:attrNameLst>
                                      </p:cBhvr>
                                      <p:rCtr x="-20" y="0"/>
                                    </p:animMotion>
                                  </p:childTnLst>
                                </p:cTn>
                              </p:par>
                            </p:childTnLst>
                          </p:cTn>
                        </p:par>
                      </p:childTnLst>
                    </p:cTn>
                  </p:par>
                  <p:par>
                    <p:cTn id="67" fill="hold">
                      <p:stCondLst>
                        <p:cond delay="indefinite"/>
                      </p:stCondLst>
                      <p:childTnLst>
                        <p:par>
                          <p:cTn id="68" fill="hold">
                            <p:stCondLst>
                              <p:cond delay="0"/>
                            </p:stCondLst>
                            <p:childTnLst>
                              <p:par>
                                <p:cTn id="69" presetID="3" presetClass="emph" presetSubtype="2" fill="hold" grpId="0" nodeType="clickEffect">
                                  <p:stCondLst>
                                    <p:cond delay="0"/>
                                  </p:stCondLst>
                                  <p:childTnLst>
                                    <p:animClr clrSpc="rgb" dir="cw">
                                      <p:cBhvr override="childStyle">
                                        <p:cTn id="70" dur="1000" fill="hold"/>
                                        <p:tgtEl>
                                          <p:spTgt spid="20"/>
                                        </p:tgtEl>
                                        <p:attrNameLst>
                                          <p:attrName>style.color</p:attrName>
                                        </p:attrNameLst>
                                      </p:cBhvr>
                                      <p:to>
                                        <a:srgbClr val="FF0000"/>
                                      </p:to>
                                    </p:animClr>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2"/>
                                        </p:tgtEl>
                                        <p:attrNameLst>
                                          <p:attrName>style.visibility</p:attrName>
                                        </p:attrNameLst>
                                      </p:cBhvr>
                                      <p:to>
                                        <p:strVal val="visible"/>
                                      </p:to>
                                    </p:set>
                                    <p:anim calcmode="lin" valueType="num">
                                      <p:cBhvr additive="base">
                                        <p:cTn id="75" dur="500" fill="hold"/>
                                        <p:tgtEl>
                                          <p:spTgt spid="12"/>
                                        </p:tgtEl>
                                        <p:attrNameLst>
                                          <p:attrName>ppt_x</p:attrName>
                                        </p:attrNameLst>
                                      </p:cBhvr>
                                      <p:tavLst>
                                        <p:tav tm="0">
                                          <p:val>
                                            <p:strVal val="#ppt_x"/>
                                          </p:val>
                                        </p:tav>
                                        <p:tav tm="100000">
                                          <p:val>
                                            <p:strVal val="#ppt_x"/>
                                          </p:val>
                                        </p:tav>
                                      </p:tavLst>
                                    </p:anim>
                                    <p:anim calcmode="lin" valueType="num">
                                      <p:cBhvr additive="base">
                                        <p:cTn id="7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0" presetClass="path" presetSubtype="0" accel="50000" decel="50000" fill="hold" grpId="3" nodeType="clickEffect">
                                  <p:stCondLst>
                                    <p:cond delay="0"/>
                                  </p:stCondLst>
                                  <p:childTnLst>
                                    <p:animMotion origin="layout" path="M -0.13437 -0.00208 L -0.2052 -0.00208 " pathEditMode="relative" rAng="0" ptsTypes="AA">
                                      <p:cBhvr>
                                        <p:cTn id="80" dur="2000" fill="hold"/>
                                        <p:tgtEl>
                                          <p:spTgt spid="9"/>
                                        </p:tgtEl>
                                        <p:attrNameLst>
                                          <p:attrName>ppt_x</p:attrName>
                                          <p:attrName>ppt_y</p:attrName>
                                        </p:attrNameLst>
                                      </p:cBhvr>
                                      <p:rCtr x="-35" y="0"/>
                                    </p:animMotion>
                                  </p:childTnLst>
                                </p:cTn>
                              </p:par>
                            </p:childTnLst>
                          </p:cTn>
                        </p:par>
                      </p:childTnLst>
                    </p:cTn>
                  </p:par>
                  <p:par>
                    <p:cTn id="81" fill="hold">
                      <p:stCondLst>
                        <p:cond delay="indefinite"/>
                      </p:stCondLst>
                      <p:childTnLst>
                        <p:par>
                          <p:cTn id="82" fill="hold">
                            <p:stCondLst>
                              <p:cond delay="0"/>
                            </p:stCondLst>
                            <p:childTnLst>
                              <p:par>
                                <p:cTn id="83" presetID="3" presetClass="emph" presetSubtype="2" fill="hold" grpId="0" nodeType="clickEffect">
                                  <p:stCondLst>
                                    <p:cond delay="0"/>
                                  </p:stCondLst>
                                  <p:childTnLst>
                                    <p:animClr clrSpc="rgb" dir="cw">
                                      <p:cBhvr override="childStyle">
                                        <p:cTn id="84" dur="1000" fill="hold"/>
                                        <p:tgtEl>
                                          <p:spTgt spid="19"/>
                                        </p:tgtEl>
                                        <p:attrNameLst>
                                          <p:attrName>style.color</p:attrName>
                                        </p:attrNameLst>
                                      </p:cBhvr>
                                      <p:to>
                                        <a:srgbClr val="FF0000"/>
                                      </p:to>
                                    </p:animClr>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 calcmode="lin" valueType="num">
                                      <p:cBhvr additive="base">
                                        <p:cTn id="89" dur="500" fill="hold"/>
                                        <p:tgtEl>
                                          <p:spTgt spid="17"/>
                                        </p:tgtEl>
                                        <p:attrNameLst>
                                          <p:attrName>ppt_x</p:attrName>
                                        </p:attrNameLst>
                                      </p:cBhvr>
                                      <p:tavLst>
                                        <p:tav tm="0">
                                          <p:val>
                                            <p:strVal val="#ppt_x"/>
                                          </p:val>
                                        </p:tav>
                                        <p:tav tm="100000">
                                          <p:val>
                                            <p:strVal val="#ppt_x"/>
                                          </p:val>
                                        </p:tav>
                                      </p:tavLst>
                                    </p:anim>
                                    <p:anim calcmode="lin" valueType="num">
                                      <p:cBhvr additive="base">
                                        <p:cTn id="9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0" presetClass="path" presetSubtype="0" accel="50000" decel="50000" fill="hold" grpId="4" nodeType="clickEffect">
                                  <p:stCondLst>
                                    <p:cond delay="0"/>
                                  </p:stCondLst>
                                  <p:childTnLst>
                                    <p:animMotion origin="layout" path="M -0.20521 -0.00208 L -0.48889 -0.00208 " pathEditMode="relative" rAng="0" ptsTypes="AA">
                                      <p:cBhvr>
                                        <p:cTn id="94" dur="2000" fill="hold"/>
                                        <p:tgtEl>
                                          <p:spTgt spid="9"/>
                                        </p:tgtEl>
                                        <p:attrNameLst>
                                          <p:attrName>ppt_x</p:attrName>
                                          <p:attrName>ppt_y</p:attrName>
                                        </p:attrNameLst>
                                      </p:cBhvr>
                                      <p:rCtr x="-142" y="0"/>
                                    </p:animMotion>
                                  </p:childTnLst>
                                </p:cTn>
                              </p:par>
                            </p:childTnLst>
                          </p:cTn>
                        </p:par>
                      </p:childTnLst>
                    </p:cTn>
                  </p:par>
                  <p:par>
                    <p:cTn id="95" fill="hold">
                      <p:stCondLst>
                        <p:cond delay="indefinite"/>
                      </p:stCondLst>
                      <p:childTnLst>
                        <p:par>
                          <p:cTn id="96" fill="hold">
                            <p:stCondLst>
                              <p:cond delay="0"/>
                            </p:stCondLst>
                            <p:childTnLst>
                              <p:par>
                                <p:cTn id="97" presetID="3" presetClass="emph" presetSubtype="2" fill="hold" grpId="0" nodeType="clickEffect">
                                  <p:stCondLst>
                                    <p:cond delay="0"/>
                                  </p:stCondLst>
                                  <p:childTnLst>
                                    <p:animClr clrSpc="rgb" dir="cw">
                                      <p:cBhvr override="childStyle">
                                        <p:cTn id="98" dur="1000" fill="hold"/>
                                        <p:tgtEl>
                                          <p:spTgt spid="18"/>
                                        </p:tgtEl>
                                        <p:attrNameLst>
                                          <p:attrName>style.color</p:attrName>
                                        </p:attrNameLst>
                                      </p:cBhvr>
                                      <p:to>
                                        <a:srgbClr val="FF0000"/>
                                      </p:to>
                                    </p:animClr>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0" presetClass="path" presetSubtype="0" accel="50000" decel="50000" fill="hold" grpId="5" nodeType="clickEffect">
                                  <p:stCondLst>
                                    <p:cond delay="0"/>
                                  </p:stCondLst>
                                  <p:childTnLst>
                                    <p:animMotion origin="layout" path="M -0.48889 -0.00208 L -0.55972 -0.00208 " pathEditMode="relative" rAng="0" ptsTypes="AA">
                                      <p:cBhvr>
                                        <p:cTn id="108" dur="2000" fill="hold"/>
                                        <p:tgtEl>
                                          <p:spTgt spid="9"/>
                                        </p:tgtEl>
                                        <p:attrNameLst>
                                          <p:attrName>ppt_x</p:attrName>
                                          <p:attrName>ppt_y</p:attrName>
                                        </p:attrNameLst>
                                      </p:cBhvr>
                                      <p:rCtr x="-35" y="0"/>
                                    </p:animMotion>
                                  </p:childTnLst>
                                </p:cTn>
                              </p:par>
                            </p:childTnLst>
                          </p:cTn>
                        </p:par>
                      </p:childTnLst>
                    </p:cTn>
                  </p:par>
                  <p:par>
                    <p:cTn id="109" fill="hold">
                      <p:stCondLst>
                        <p:cond delay="indefinite"/>
                      </p:stCondLst>
                      <p:childTnLst>
                        <p:par>
                          <p:cTn id="110" fill="hold">
                            <p:stCondLst>
                              <p:cond delay="0"/>
                            </p:stCondLst>
                            <p:childTnLst>
                              <p:par>
                                <p:cTn id="111" presetID="3" presetClass="emph" presetSubtype="2" fill="hold" grpId="0" nodeType="clickEffect">
                                  <p:stCondLst>
                                    <p:cond delay="0"/>
                                  </p:stCondLst>
                                  <p:childTnLst>
                                    <p:animClr clrSpc="rgb" dir="cw">
                                      <p:cBhvr override="childStyle">
                                        <p:cTn id="112" dur="1000" fill="hold"/>
                                        <p:tgtEl>
                                          <p:spTgt spid="24"/>
                                        </p:tgtEl>
                                        <p:attrNameLst>
                                          <p:attrName>style.color</p:attrName>
                                        </p:attrNameLst>
                                      </p:cBhvr>
                                      <p:to>
                                        <a:srgbClr val="FF0000"/>
                                      </p:to>
                                    </p:animClr>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15"/>
                                        </p:tgtEl>
                                        <p:attrNameLst>
                                          <p:attrName>style.visibility</p:attrName>
                                        </p:attrNameLst>
                                      </p:cBhvr>
                                      <p:to>
                                        <p:strVal val="visible"/>
                                      </p:to>
                                    </p:set>
                                    <p:anim calcmode="lin" valueType="num">
                                      <p:cBhvr additive="base">
                                        <p:cTn id="117" dur="500" fill="hold"/>
                                        <p:tgtEl>
                                          <p:spTgt spid="15"/>
                                        </p:tgtEl>
                                        <p:attrNameLst>
                                          <p:attrName>ppt_x</p:attrName>
                                        </p:attrNameLst>
                                      </p:cBhvr>
                                      <p:tavLst>
                                        <p:tav tm="0">
                                          <p:val>
                                            <p:strVal val="#ppt_x"/>
                                          </p:val>
                                        </p:tav>
                                        <p:tav tm="100000">
                                          <p:val>
                                            <p:strVal val="#ppt_x"/>
                                          </p:val>
                                        </p:tav>
                                      </p:tavLst>
                                    </p:anim>
                                    <p:anim calcmode="lin" valueType="num">
                                      <p:cBhvr additive="base">
                                        <p:cTn id="1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0" presetClass="path" presetSubtype="0" accel="50000" decel="50000" fill="hold" grpId="6" nodeType="clickEffect">
                                  <p:stCondLst>
                                    <p:cond delay="0"/>
                                  </p:stCondLst>
                                  <p:childTnLst>
                                    <p:animMotion origin="layout" path="M -0.55972 -0.00208 L -0.59913 -0.00208 " pathEditMode="relative" rAng="0" ptsTypes="AA">
                                      <p:cBhvr>
                                        <p:cTn id="122" dur="2000" fill="hold"/>
                                        <p:tgtEl>
                                          <p:spTgt spid="9"/>
                                        </p:tgtEl>
                                        <p:attrNameLst>
                                          <p:attrName>ppt_x</p:attrName>
                                          <p:attrName>ppt_y</p:attrName>
                                        </p:attrNameLst>
                                      </p:cBhvr>
                                      <p:rCtr x="-20" y="0"/>
                                    </p:animMotion>
                                  </p:childTnLst>
                                </p:cTn>
                              </p:par>
                            </p:childTnLst>
                          </p:cTn>
                        </p:par>
                      </p:childTnLst>
                    </p:cTn>
                  </p:par>
                  <p:par>
                    <p:cTn id="123" fill="hold">
                      <p:stCondLst>
                        <p:cond delay="indefinite"/>
                      </p:stCondLst>
                      <p:childTnLst>
                        <p:par>
                          <p:cTn id="124" fill="hold">
                            <p:stCondLst>
                              <p:cond delay="0"/>
                            </p:stCondLst>
                            <p:childTnLst>
                              <p:par>
                                <p:cTn id="125" presetID="3" presetClass="emph" presetSubtype="2" fill="hold" grpId="0" nodeType="clickEffect">
                                  <p:stCondLst>
                                    <p:cond delay="0"/>
                                  </p:stCondLst>
                                  <p:childTnLst>
                                    <p:animClr clrSpc="rgb" dir="cw">
                                      <p:cBhvr override="childStyle">
                                        <p:cTn id="126" dur="1000" fill="hold"/>
                                        <p:tgtEl>
                                          <p:spTgt spid="23"/>
                                        </p:tgtEl>
                                        <p:attrNameLst>
                                          <p:attrName>style.color</p:attrName>
                                        </p:attrNameLst>
                                      </p:cBhvr>
                                      <p:to>
                                        <a:srgbClr val="FF0000"/>
                                      </p:to>
                                    </p:animClr>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0"/>
                                        </p:tgtEl>
                                        <p:attrNameLst>
                                          <p:attrName>style.visibility</p:attrName>
                                        </p:attrNameLst>
                                      </p:cBhvr>
                                      <p:to>
                                        <p:strVal val="visible"/>
                                      </p:to>
                                    </p:set>
                                    <p:anim calcmode="lin" valueType="num">
                                      <p:cBhvr additive="base">
                                        <p:cTn id="131" dur="500" fill="hold"/>
                                        <p:tgtEl>
                                          <p:spTgt spid="10"/>
                                        </p:tgtEl>
                                        <p:attrNameLst>
                                          <p:attrName>ppt_x</p:attrName>
                                        </p:attrNameLst>
                                      </p:cBhvr>
                                      <p:tavLst>
                                        <p:tav tm="0">
                                          <p:val>
                                            <p:strVal val="#ppt_x"/>
                                          </p:val>
                                        </p:tav>
                                        <p:tav tm="100000">
                                          <p:val>
                                            <p:strVal val="#ppt_x"/>
                                          </p:val>
                                        </p:tav>
                                      </p:tavLst>
                                    </p:anim>
                                    <p:anim calcmode="lin" valueType="num">
                                      <p:cBhvr additive="base">
                                        <p:cTn id="1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0" presetClass="path" presetSubtype="0" accel="50000" decel="50000" fill="hold" grpId="7" nodeType="clickEffect">
                                  <p:stCondLst>
                                    <p:cond delay="0"/>
                                  </p:stCondLst>
                                  <p:childTnLst>
                                    <p:animMotion origin="layout" path="M -0.59913 -0.00208 L -0.67795 -0.00208 " pathEditMode="relative" rAng="0" ptsTypes="AA">
                                      <p:cBhvr>
                                        <p:cTn id="136" dur="2000" fill="hold"/>
                                        <p:tgtEl>
                                          <p:spTgt spid="9"/>
                                        </p:tgtEl>
                                        <p:attrNameLst>
                                          <p:attrName>ppt_x</p:attrName>
                                          <p:attrName>ppt_y</p:attrName>
                                        </p:attrNameLst>
                                      </p:cBhvr>
                                      <p:rCtr x="-39" y="0"/>
                                    </p:animMotion>
                                  </p:childTnLst>
                                </p:cTn>
                              </p:par>
                            </p:childTnLst>
                          </p:cTn>
                        </p:par>
                      </p:childTnLst>
                    </p:cTn>
                  </p:par>
                  <p:par>
                    <p:cTn id="137" fill="hold">
                      <p:stCondLst>
                        <p:cond delay="indefinite"/>
                      </p:stCondLst>
                      <p:childTnLst>
                        <p:par>
                          <p:cTn id="138" fill="hold">
                            <p:stCondLst>
                              <p:cond delay="0"/>
                            </p:stCondLst>
                            <p:childTnLst>
                              <p:par>
                                <p:cTn id="139" presetID="3" presetClass="emph" presetSubtype="2" fill="hold" grpId="0" nodeType="clickEffect">
                                  <p:stCondLst>
                                    <p:cond delay="0"/>
                                  </p:stCondLst>
                                  <p:childTnLst>
                                    <p:animClr clrSpc="rgb" dir="cw">
                                      <p:cBhvr override="childStyle">
                                        <p:cTn id="140" dur="1000" fill="hold"/>
                                        <p:tgtEl>
                                          <p:spTgt spid="11"/>
                                        </p:tgtEl>
                                        <p:attrNameLst>
                                          <p:attrName>style.color</p:attrName>
                                        </p:attrNameLst>
                                      </p:cBhvr>
                                      <p:to>
                                        <a:srgbClr val="FF0000"/>
                                      </p:to>
                                    </p:animClr>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25"/>
                                        </p:tgtEl>
                                        <p:attrNameLst>
                                          <p:attrName>style.visibility</p:attrName>
                                        </p:attrNameLst>
                                      </p:cBhvr>
                                      <p:to>
                                        <p:strVal val="visible"/>
                                      </p:to>
                                    </p:set>
                                    <p:anim calcmode="lin" valueType="num">
                                      <p:cBhvr additive="base">
                                        <p:cTn id="145" dur="500" fill="hold"/>
                                        <p:tgtEl>
                                          <p:spTgt spid="25"/>
                                        </p:tgtEl>
                                        <p:attrNameLst>
                                          <p:attrName>ppt_x</p:attrName>
                                        </p:attrNameLst>
                                      </p:cBhvr>
                                      <p:tavLst>
                                        <p:tav tm="0">
                                          <p:val>
                                            <p:strVal val="#ppt_x"/>
                                          </p:val>
                                        </p:tav>
                                        <p:tav tm="100000">
                                          <p:val>
                                            <p:strVal val="#ppt_x"/>
                                          </p:val>
                                        </p:tav>
                                      </p:tavLst>
                                    </p:anim>
                                    <p:anim calcmode="lin" valueType="num">
                                      <p:cBhvr additive="base">
                                        <p:cTn id="14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9" grpId="1" animBg="1"/>
      <p:bldP spid="9" grpId="2" animBg="1"/>
      <p:bldP spid="9" grpId="3" animBg="1"/>
      <p:bldP spid="9" grpId="4" animBg="1"/>
      <p:bldP spid="9" grpId="5" animBg="1"/>
      <p:bldP spid="9" grpId="6" animBg="1"/>
      <p:bldP spid="9" grpId="7" animBg="1"/>
      <p:bldP spid="10" grpId="0"/>
      <p:bldP spid="11" grpId="0"/>
      <p:bldP spid="12" grpId="0"/>
      <p:bldP spid="13" grpId="0"/>
      <p:bldP spid="14" grpId="0"/>
      <p:bldP spid="15" grpId="0"/>
      <p:bldP spid="16" grpId="0"/>
      <p:bldP spid="18" grpId="0"/>
      <p:bldP spid="19" grpId="0"/>
      <p:bldP spid="20" grpId="0"/>
      <p:bldP spid="21" grpId="0"/>
      <p:bldP spid="22" grpId="0"/>
      <p:bldP spid="17" grpId="0"/>
      <p:bldP spid="23"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2:01</a:t>
            </a:r>
            <a:r>
              <a:rPr lang="zh-CN" altLang="en-US" dirty="0" smtClean="0"/>
              <a:t>背包</a:t>
            </a:r>
            <a:endParaRPr lang="zh-CN" altLang="en-US" dirty="0"/>
          </a:p>
        </p:txBody>
      </p:sp>
      <p:sp>
        <p:nvSpPr>
          <p:cNvPr id="3" name="内容占位符 2"/>
          <p:cNvSpPr>
            <a:spLocks noGrp="1"/>
          </p:cNvSpPr>
          <p:nvPr>
            <p:ph idx="1"/>
          </p:nvPr>
        </p:nvSpPr>
        <p:spPr/>
        <p:txBody>
          <a:bodyPr>
            <a:normAutofit fontScale="92500"/>
          </a:bodyPr>
          <a:lstStyle/>
          <a:p>
            <a:pPr>
              <a:defRPr/>
            </a:pPr>
            <a:r>
              <a:rPr lang="zh-CN" altLang="en-US" dirty="0" smtClean="0">
                <a:latin typeface="Arial" panose="020B0604020202020204" pitchFamily="34" charset="0"/>
              </a:rPr>
              <a:t>有</a:t>
            </a:r>
            <a:r>
              <a:rPr lang="en-US" dirty="0" smtClean="0">
                <a:latin typeface="Arial" panose="020B0604020202020204" pitchFamily="34" charset="0"/>
              </a:rPr>
              <a:t>N</a:t>
            </a:r>
            <a:r>
              <a:rPr lang="zh-CN" altLang="en-US" dirty="0" smtClean="0">
                <a:latin typeface="Arial" panose="020B0604020202020204" pitchFamily="34" charset="0"/>
              </a:rPr>
              <a:t>件物品和一个容量为</a:t>
            </a:r>
            <a:r>
              <a:rPr lang="en-US" dirty="0" smtClean="0">
                <a:latin typeface="Arial" panose="020B0604020202020204" pitchFamily="34" charset="0"/>
              </a:rPr>
              <a:t>V</a:t>
            </a:r>
            <a:r>
              <a:rPr lang="zh-CN" altLang="en-US" dirty="0" smtClean="0">
                <a:latin typeface="Arial" panose="020B0604020202020204" pitchFamily="34" charset="0"/>
              </a:rPr>
              <a:t>的背包。第</a:t>
            </a:r>
            <a:r>
              <a:rPr lang="en-US" altLang="zh-CN" dirty="0" err="1" smtClean="0">
                <a:latin typeface="Arial" panose="020B0604020202020204" pitchFamily="34" charset="0"/>
              </a:rPr>
              <a:t>i</a:t>
            </a:r>
            <a:r>
              <a:rPr lang="zh-CN" altLang="en-US" dirty="0" smtClean="0">
                <a:latin typeface="Arial" panose="020B0604020202020204" pitchFamily="34" charset="0"/>
              </a:rPr>
              <a:t>件物品的费用是</a:t>
            </a:r>
            <a:r>
              <a:rPr lang="en-US" dirty="0" smtClean="0">
                <a:latin typeface="Arial" panose="020B0604020202020204" pitchFamily="34" charset="0"/>
              </a:rPr>
              <a:t>c[</a:t>
            </a:r>
            <a:r>
              <a:rPr lang="en-US" dirty="0" err="1" smtClean="0">
                <a:latin typeface="Arial" panose="020B0604020202020204" pitchFamily="34" charset="0"/>
              </a:rPr>
              <a:t>i</a:t>
            </a:r>
            <a:r>
              <a:rPr lang="en-US" dirty="0" smtClean="0">
                <a:latin typeface="Arial" panose="020B0604020202020204" pitchFamily="34" charset="0"/>
              </a:rPr>
              <a:t>]</a:t>
            </a:r>
            <a:r>
              <a:rPr lang="zh-CN" altLang="en-US" dirty="0" smtClean="0">
                <a:latin typeface="Arial" panose="020B0604020202020204" pitchFamily="34" charset="0"/>
              </a:rPr>
              <a:t>，价值是</a:t>
            </a:r>
            <a:r>
              <a:rPr lang="en-US" dirty="0" smtClean="0">
                <a:latin typeface="Arial" panose="020B0604020202020204" pitchFamily="34" charset="0"/>
              </a:rPr>
              <a:t>w[</a:t>
            </a:r>
            <a:r>
              <a:rPr lang="en-US" dirty="0" err="1" smtClean="0">
                <a:latin typeface="Arial" panose="020B0604020202020204" pitchFamily="34" charset="0"/>
              </a:rPr>
              <a:t>i</a:t>
            </a:r>
            <a:r>
              <a:rPr lang="en-US" dirty="0" smtClean="0">
                <a:latin typeface="Arial" panose="020B0604020202020204" pitchFamily="34" charset="0"/>
              </a:rPr>
              <a:t>]。</a:t>
            </a:r>
            <a:r>
              <a:rPr lang="zh-CN" altLang="en-US" dirty="0" smtClean="0">
                <a:latin typeface="Arial" panose="020B0604020202020204" pitchFamily="34" charset="0"/>
              </a:rPr>
              <a:t>求解将哪些物品装入背包可使价值总和最大。</a:t>
            </a:r>
            <a:endParaRPr lang="en-US" altLang="zh-CN" dirty="0" smtClean="0">
              <a:latin typeface="Arial" panose="020B0604020202020204" pitchFamily="34" charset="0"/>
            </a:endParaRPr>
          </a:p>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第一步：确定状态</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en-US" dirty="0" smtClean="0">
                <a:latin typeface="Arial" panose="020B0604020202020204" pitchFamily="34" charset="0"/>
              </a:rPr>
              <a:t>f[</a:t>
            </a:r>
            <a:r>
              <a:rPr lang="en-US" dirty="0" err="1" smtClean="0">
                <a:latin typeface="Arial" panose="020B0604020202020204" pitchFamily="34" charset="0"/>
              </a:rPr>
              <a:t>i</a:t>
            </a:r>
            <a:r>
              <a:rPr lang="en-US" dirty="0" smtClean="0">
                <a:latin typeface="Arial" panose="020B0604020202020204" pitchFamily="34" charset="0"/>
              </a:rPr>
              <a:t>][</a:t>
            </a:r>
            <a:r>
              <a:rPr lang="en-US" altLang="zh-CN" dirty="0" smtClean="0">
                <a:latin typeface="Arial" panose="020B0604020202020204" pitchFamily="34" charset="0"/>
              </a:rPr>
              <a:t>j</a:t>
            </a:r>
            <a:r>
              <a:rPr lang="en-US" dirty="0" smtClean="0">
                <a:latin typeface="Arial" panose="020B0604020202020204" pitchFamily="34" charset="0"/>
              </a:rPr>
              <a:t>]</a:t>
            </a:r>
            <a:r>
              <a:rPr lang="zh-CN" altLang="en-US" dirty="0" smtClean="0">
                <a:latin typeface="Arial" panose="020B0604020202020204" pitchFamily="34" charset="0"/>
              </a:rPr>
              <a:t>表示</a:t>
            </a:r>
            <a:r>
              <a:rPr lang="zh-CN" altLang="en-US" b="1" dirty="0" smtClean="0">
                <a:solidFill>
                  <a:srgbClr val="7030A0"/>
                </a:solidFill>
                <a:latin typeface="Arial" panose="020B0604020202020204" pitchFamily="34" charset="0"/>
              </a:rPr>
              <a:t>前</a:t>
            </a:r>
            <a:r>
              <a:rPr lang="en-US" b="1" dirty="0" err="1" smtClean="0">
                <a:solidFill>
                  <a:srgbClr val="7030A0"/>
                </a:solidFill>
                <a:latin typeface="Arial" panose="020B0604020202020204" pitchFamily="34" charset="0"/>
              </a:rPr>
              <a:t>i</a:t>
            </a:r>
            <a:r>
              <a:rPr lang="zh-CN" altLang="en-US" b="1" dirty="0" smtClean="0">
                <a:solidFill>
                  <a:srgbClr val="7030A0"/>
                </a:solidFill>
                <a:latin typeface="Arial" panose="020B0604020202020204" pitchFamily="34" charset="0"/>
              </a:rPr>
              <a:t>件物品恰放入一个容量为</a:t>
            </a:r>
            <a:r>
              <a:rPr lang="en-US" altLang="zh-CN" b="1" dirty="0" smtClean="0">
                <a:solidFill>
                  <a:srgbClr val="7030A0"/>
                </a:solidFill>
                <a:latin typeface="Arial" panose="020B0604020202020204" pitchFamily="34" charset="0"/>
              </a:rPr>
              <a:t>j</a:t>
            </a:r>
            <a:r>
              <a:rPr lang="zh-CN" altLang="en-US" b="1" dirty="0" smtClean="0">
                <a:solidFill>
                  <a:srgbClr val="7030A0"/>
                </a:solidFill>
                <a:latin typeface="Arial" panose="020B0604020202020204" pitchFamily="34" charset="0"/>
              </a:rPr>
              <a:t>的背包</a:t>
            </a:r>
            <a:r>
              <a:rPr lang="zh-CN" altLang="en-US" dirty="0" smtClean="0">
                <a:latin typeface="Arial" panose="020B0604020202020204" pitchFamily="34" charset="0"/>
              </a:rPr>
              <a:t>可以获得的最大价值</a:t>
            </a:r>
            <a:endParaRPr lang="en-US" altLang="zh-CN" dirty="0" smtClean="0">
              <a:latin typeface="Arial" panose="020B0604020202020204" pitchFamily="34" charset="0"/>
            </a:endParaRPr>
          </a:p>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第二步：确定状态转移方程</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zh-CN" altLang="en-US" dirty="0" smtClean="0">
                <a:latin typeface="Arial" panose="020B0604020202020204" pitchFamily="34" charset="0"/>
              </a:rPr>
              <a:t>两种情况：</a:t>
            </a:r>
            <a:endParaRPr lang="en-US" altLang="zh-CN" dirty="0" smtClean="0">
              <a:latin typeface="Arial" panose="020B0604020202020204" pitchFamily="34" charset="0"/>
            </a:endParaRPr>
          </a:p>
          <a:p>
            <a:pPr>
              <a:defRPr/>
            </a:pPr>
            <a:r>
              <a:rPr lang="en-US" altLang="zh-CN" dirty="0" smtClean="0">
                <a:latin typeface="Arial" panose="020B0604020202020204" pitchFamily="34" charset="0"/>
              </a:rPr>
              <a:t>   1.</a:t>
            </a:r>
            <a:r>
              <a:rPr lang="zh-CN" altLang="en-US" dirty="0" smtClean="0">
                <a:latin typeface="Arial" panose="020B0604020202020204" pitchFamily="34" charset="0"/>
              </a:rPr>
              <a:t>不放当前物品  </a:t>
            </a:r>
            <a:r>
              <a:rPr lang="en-US" dirty="0" smtClean="0">
                <a:latin typeface="Arial" panose="020B0604020202020204" pitchFamily="34" charset="0"/>
              </a:rPr>
              <a:t>f[</a:t>
            </a:r>
            <a:r>
              <a:rPr lang="en-US" dirty="0" err="1" smtClean="0">
                <a:latin typeface="Arial" panose="020B0604020202020204" pitchFamily="34" charset="0"/>
              </a:rPr>
              <a:t>i</a:t>
            </a:r>
            <a:r>
              <a:rPr lang="en-US" dirty="0" smtClean="0">
                <a:latin typeface="Arial" panose="020B0604020202020204" pitchFamily="34" charset="0"/>
              </a:rPr>
              <a:t>][</a:t>
            </a:r>
            <a:r>
              <a:rPr lang="en-US" altLang="zh-CN" dirty="0" smtClean="0">
                <a:latin typeface="Arial" panose="020B0604020202020204" pitchFamily="34" charset="0"/>
              </a:rPr>
              <a:t>j</a:t>
            </a:r>
            <a:r>
              <a:rPr lang="en-US" dirty="0" smtClean="0">
                <a:latin typeface="Arial" panose="020B0604020202020204" pitchFamily="34" charset="0"/>
              </a:rPr>
              <a:t>] = f[i-1][</a:t>
            </a:r>
            <a:r>
              <a:rPr lang="en-US" altLang="zh-CN" dirty="0" smtClean="0">
                <a:latin typeface="Arial" panose="020B0604020202020204" pitchFamily="34" charset="0"/>
              </a:rPr>
              <a:t>j</a:t>
            </a:r>
            <a:r>
              <a:rPr lang="en-US" dirty="0" smtClean="0">
                <a:latin typeface="Arial" panose="020B0604020202020204" pitchFamily="34" charset="0"/>
              </a:rPr>
              <a:t>]</a:t>
            </a:r>
            <a:endParaRPr lang="en-US" dirty="0" smtClean="0">
              <a:latin typeface="Arial" panose="020B0604020202020204" pitchFamily="34" charset="0"/>
            </a:endParaRPr>
          </a:p>
          <a:p>
            <a:pPr>
              <a:defRPr/>
            </a:pPr>
            <a:r>
              <a:rPr lang="en-US" altLang="zh-CN" dirty="0" smtClean="0">
                <a:latin typeface="Arial" panose="020B0604020202020204" pitchFamily="34" charset="0"/>
              </a:rPr>
              <a:t>   2.</a:t>
            </a:r>
            <a:r>
              <a:rPr lang="zh-CN" altLang="en-US" dirty="0" smtClean="0">
                <a:latin typeface="Arial" panose="020B0604020202020204" pitchFamily="34" charset="0"/>
              </a:rPr>
              <a:t>放当前物品</a:t>
            </a:r>
            <a:r>
              <a:rPr lang="en-US" altLang="zh-CN" dirty="0" smtClean="0">
                <a:latin typeface="Arial" panose="020B0604020202020204" pitchFamily="34" charset="0"/>
              </a:rPr>
              <a:t>     </a:t>
            </a:r>
            <a:r>
              <a:rPr lang="en-US" dirty="0" smtClean="0">
                <a:latin typeface="Arial" panose="020B0604020202020204" pitchFamily="34" charset="0"/>
              </a:rPr>
              <a:t>f[</a:t>
            </a:r>
            <a:r>
              <a:rPr lang="en-US" dirty="0" err="1" smtClean="0">
                <a:latin typeface="Arial" panose="020B0604020202020204" pitchFamily="34" charset="0"/>
              </a:rPr>
              <a:t>i</a:t>
            </a:r>
            <a:r>
              <a:rPr lang="en-US" dirty="0" smtClean="0">
                <a:latin typeface="Arial" panose="020B0604020202020204" pitchFamily="34" charset="0"/>
              </a:rPr>
              <a:t>][</a:t>
            </a:r>
            <a:r>
              <a:rPr lang="en-US" altLang="zh-CN" dirty="0" smtClean="0">
                <a:latin typeface="Arial" panose="020B0604020202020204" pitchFamily="34" charset="0"/>
              </a:rPr>
              <a:t>j</a:t>
            </a:r>
            <a:r>
              <a:rPr lang="en-US" dirty="0" smtClean="0">
                <a:latin typeface="Arial" panose="020B0604020202020204" pitchFamily="34" charset="0"/>
              </a:rPr>
              <a:t>] </a:t>
            </a:r>
            <a:r>
              <a:rPr lang="en-US" altLang="zh-CN" dirty="0" smtClean="0">
                <a:latin typeface="Arial" panose="020B0604020202020204" pitchFamily="34" charset="0"/>
              </a:rPr>
              <a:t>= </a:t>
            </a:r>
            <a:r>
              <a:rPr lang="en-US" dirty="0" smtClean="0">
                <a:latin typeface="Arial" panose="020B0604020202020204" pitchFamily="34" charset="0"/>
              </a:rPr>
              <a:t>f[i-1][</a:t>
            </a:r>
            <a:r>
              <a:rPr lang="en-US" altLang="zh-CN" dirty="0" smtClean="0">
                <a:latin typeface="Arial" panose="020B0604020202020204" pitchFamily="34" charset="0"/>
              </a:rPr>
              <a:t>j</a:t>
            </a:r>
            <a:r>
              <a:rPr lang="en-US" dirty="0" smtClean="0">
                <a:latin typeface="Arial" panose="020B0604020202020204" pitchFamily="34" charset="0"/>
              </a:rPr>
              <a:t>-c[</a:t>
            </a:r>
            <a:r>
              <a:rPr lang="en-US" dirty="0" err="1" smtClean="0">
                <a:latin typeface="Arial" panose="020B0604020202020204" pitchFamily="34" charset="0"/>
              </a:rPr>
              <a:t>i</a:t>
            </a:r>
            <a:r>
              <a:rPr lang="en-US" dirty="0" smtClean="0">
                <a:latin typeface="Arial" panose="020B0604020202020204" pitchFamily="34" charset="0"/>
              </a:rPr>
              <a:t>]]+w[</a:t>
            </a:r>
            <a:r>
              <a:rPr lang="en-US" dirty="0" err="1" smtClean="0">
                <a:latin typeface="Arial" panose="020B0604020202020204" pitchFamily="34" charset="0"/>
              </a:rPr>
              <a:t>i</a:t>
            </a:r>
            <a:r>
              <a:rPr lang="en-US" dirty="0" smtClean="0">
                <a:latin typeface="Arial" panose="020B0604020202020204" pitchFamily="34" charset="0"/>
              </a:rPr>
              <a:t>]</a:t>
            </a:r>
            <a:r>
              <a:rPr lang="en-US" altLang="zh-CN" dirty="0" smtClean="0">
                <a:latin typeface="Arial" panose="020B0604020202020204" pitchFamily="34" charset="0"/>
              </a:rPr>
              <a:t>    </a:t>
            </a:r>
            <a:endParaRPr lang="zh-CN" altLang="en-US" dirty="0" smtClean="0">
              <a:latin typeface="Arial" panose="020B0604020202020204" pitchFamily="34" charset="0"/>
            </a:endParaRPr>
          </a:p>
          <a:p>
            <a:pPr>
              <a:defRPr/>
            </a:pPr>
            <a:r>
              <a:rPr lang="en-US" dirty="0" smtClean="0">
                <a:latin typeface="Arial" panose="020B0604020202020204" pitchFamily="34" charset="0"/>
              </a:rPr>
              <a:t>f[</a:t>
            </a:r>
            <a:r>
              <a:rPr lang="en-US" dirty="0" err="1" smtClean="0">
                <a:latin typeface="Arial" panose="020B0604020202020204" pitchFamily="34" charset="0"/>
              </a:rPr>
              <a:t>i</a:t>
            </a:r>
            <a:r>
              <a:rPr lang="en-US" dirty="0" smtClean="0">
                <a:latin typeface="Arial" panose="020B0604020202020204" pitchFamily="34" charset="0"/>
              </a:rPr>
              <a:t>][</a:t>
            </a:r>
            <a:r>
              <a:rPr lang="en-US" altLang="zh-CN" dirty="0" smtClean="0">
                <a:latin typeface="Arial" panose="020B0604020202020204" pitchFamily="34" charset="0"/>
              </a:rPr>
              <a:t>j</a:t>
            </a:r>
            <a:r>
              <a:rPr lang="en-US" dirty="0" smtClean="0">
                <a:latin typeface="Arial" panose="020B0604020202020204" pitchFamily="34" charset="0"/>
              </a:rPr>
              <a:t>]=max{f[i-1][</a:t>
            </a:r>
            <a:r>
              <a:rPr lang="en-US" altLang="zh-CN" dirty="0" smtClean="0">
                <a:latin typeface="Arial" panose="020B0604020202020204" pitchFamily="34" charset="0"/>
              </a:rPr>
              <a:t>j</a:t>
            </a:r>
            <a:r>
              <a:rPr lang="en-US" dirty="0" smtClean="0">
                <a:latin typeface="Arial" panose="020B0604020202020204" pitchFamily="34" charset="0"/>
              </a:rPr>
              <a:t>],f[i-1][</a:t>
            </a:r>
            <a:r>
              <a:rPr lang="en-US" altLang="zh-CN" dirty="0" smtClean="0">
                <a:latin typeface="Arial" panose="020B0604020202020204" pitchFamily="34" charset="0"/>
              </a:rPr>
              <a:t>j</a:t>
            </a:r>
            <a:r>
              <a:rPr lang="en-US" dirty="0" smtClean="0">
                <a:latin typeface="Arial" panose="020B0604020202020204" pitchFamily="34" charset="0"/>
              </a:rPr>
              <a:t>-c[</a:t>
            </a:r>
            <a:r>
              <a:rPr lang="en-US" dirty="0" err="1" smtClean="0">
                <a:latin typeface="Arial" panose="020B0604020202020204" pitchFamily="34" charset="0"/>
              </a:rPr>
              <a:t>i</a:t>
            </a:r>
            <a:r>
              <a:rPr lang="en-US" dirty="0" smtClean="0">
                <a:latin typeface="Arial" panose="020B0604020202020204" pitchFamily="34" charset="0"/>
              </a:rPr>
              <a:t>]]+w[</a:t>
            </a:r>
            <a:r>
              <a:rPr lang="en-US" dirty="0" err="1" smtClean="0">
                <a:latin typeface="Arial" panose="020B0604020202020204" pitchFamily="34" charset="0"/>
              </a:rPr>
              <a:t>i</a:t>
            </a:r>
            <a:r>
              <a:rPr lang="en-US" dirty="0" smtClean="0">
                <a:latin typeface="Arial" panose="020B0604020202020204" pitchFamily="34" charset="0"/>
              </a:rPr>
              <a:t>]}</a:t>
            </a:r>
            <a:endParaRPr lang="zh-CN" altLang="en-US" dirty="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TIMING" val="|2.9|5.8|4.2|2.3|2.4|4.9|1.1|3.2|4.|2.7|1.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bwMode="auto">
        <a:noFill/>
        <a:ln w="28575">
          <a:solidFill>
            <a:schemeClr val="tx2">
              <a:lumMod val="60000"/>
              <a:lumOff val="40000"/>
            </a:schemeClr>
          </a:solidFill>
          <a:round/>
        </a:ln>
      </a:spPr>
      <a:bodyPr wrap="none" rtlCol="0" anchor="ctr"/>
      <a:lstStyle>
        <a:defPPr>
          <a:defRPr sz="2000" dirty="0" smtClean="0">
            <a:latin typeface="Arial" panose="020B0604020202020204" pitchFamily="34" charset="0"/>
            <a:ea typeface="宋体" panose="02010600030101010101" pitchFamily="2" charset="-122"/>
          </a:defRPr>
        </a:defPPr>
      </a:lstStyle>
    </a:spDef>
    <a:lnDef>
      <a:spPr>
        <a:ln w="19050">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7818</Words>
  <Application>WPS 演示</Application>
  <PresentationFormat>全屏显示(4:3)</PresentationFormat>
  <Paragraphs>880</Paragraphs>
  <Slides>47</Slides>
  <Notes>2</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47</vt:i4>
      </vt:variant>
    </vt:vector>
  </HeadingPairs>
  <TitlesOfParts>
    <vt:vector size="66" baseType="lpstr">
      <vt:lpstr>Arial</vt:lpstr>
      <vt:lpstr>宋体</vt:lpstr>
      <vt:lpstr>Wingdings</vt:lpstr>
      <vt:lpstr>Wingdings 2</vt:lpstr>
      <vt:lpstr>华文新魏</vt:lpstr>
      <vt:lpstr>楷体</vt:lpstr>
      <vt:lpstr>华文楷体</vt:lpstr>
      <vt:lpstr>黑体</vt:lpstr>
      <vt:lpstr>Constantia</vt:lpstr>
      <vt:lpstr>Calibri</vt:lpstr>
      <vt:lpstr>微软雅黑</vt:lpstr>
      <vt:lpstr>Arial Unicode MS</vt:lpstr>
      <vt:lpstr>隶书</vt:lpstr>
      <vt:lpstr>Wingdings 2</vt:lpstr>
      <vt:lpstr>楷体_GB2312</vt:lpstr>
      <vt:lpstr>华文行楷</vt:lpstr>
      <vt:lpstr>华文隶书</vt:lpstr>
      <vt:lpstr>新宋体</vt:lpstr>
      <vt:lpstr>流畅</vt:lpstr>
      <vt:lpstr>动态规划基础2 （dynamic programming）</vt:lpstr>
      <vt:lpstr>PowerPoint 演示文稿</vt:lpstr>
      <vt:lpstr>例1：装箱问题——简化的01背包 </vt:lpstr>
      <vt:lpstr>例1：装箱问题 </vt:lpstr>
      <vt:lpstr>例1：装箱问题 </vt:lpstr>
      <vt:lpstr>PowerPoint 演示文稿</vt:lpstr>
      <vt:lpstr>PowerPoint 演示文稿</vt:lpstr>
      <vt:lpstr>PowerPoint 演示文稿</vt:lpstr>
      <vt:lpstr>例2:01背包</vt:lpstr>
      <vt:lpstr>例2:01背包</vt:lpstr>
      <vt:lpstr>例2:01背包</vt:lpstr>
      <vt:lpstr>扩展2.1：</vt:lpstr>
      <vt:lpstr>扩展2.1：</vt:lpstr>
      <vt:lpstr>扩展2.1：</vt:lpstr>
      <vt:lpstr>PowerPoint 演示文稿</vt:lpstr>
      <vt:lpstr>扩展2.2</vt:lpstr>
      <vt:lpstr>例3：完全背包</vt:lpstr>
      <vt:lpstr>例3：完全背包</vt:lpstr>
      <vt:lpstr>例4：多重背包</vt:lpstr>
      <vt:lpstr>例4：多重背包</vt:lpstr>
      <vt:lpstr>例4：多重背包</vt:lpstr>
      <vt:lpstr>例5：二维费用的背包问题</vt:lpstr>
      <vt:lpstr>例5：二维费用的背包问题</vt:lpstr>
      <vt:lpstr>例6：分组背包</vt:lpstr>
      <vt:lpstr>例6：分组背包</vt:lpstr>
      <vt:lpstr>PowerPoint 演示文稿</vt:lpstr>
      <vt:lpstr>例1：括号匹配</vt:lpstr>
      <vt:lpstr>例1：括号匹配</vt:lpstr>
      <vt:lpstr>例1：括号匹配</vt:lpstr>
      <vt:lpstr>例2:最长回文子序列长度</vt:lpstr>
      <vt:lpstr>例2：最长回文子序列长度</vt:lpstr>
      <vt:lpstr>扩展2.1：最长回文子串长度</vt:lpstr>
      <vt:lpstr>例3：石子合并</vt:lpstr>
      <vt:lpstr>例3：石子合并</vt:lpstr>
      <vt:lpstr>PowerPoint 演示文稿</vt:lpstr>
      <vt:lpstr>例4：凸多边形的三角拆分</vt:lpstr>
      <vt:lpstr>PowerPoint 演示文稿</vt:lpstr>
      <vt:lpstr>例5:田忌赛马</vt:lpstr>
      <vt:lpstr>例5:田忌赛马</vt:lpstr>
      <vt:lpstr>例5:田忌赛马</vt:lpstr>
      <vt:lpstr>例5:田忌赛马</vt:lpstr>
      <vt:lpstr>PowerPoint 演示文稿</vt:lpstr>
      <vt:lpstr>例5:田忌赛马</vt:lpstr>
      <vt:lpstr>例5:田忌赛马</vt:lpstr>
      <vt:lpstr>例5:田忌赛马</vt:lpstr>
      <vt:lpstr>例5:田忌赛马</vt:lpstr>
      <vt:lpstr>例5:田忌赛马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动态规划基础 （dynamic programming）</dc:title>
  <dc:creator>Administrator</dc:creator>
  <cp:lastModifiedBy>newviss</cp:lastModifiedBy>
  <cp:revision>179</cp:revision>
  <dcterms:created xsi:type="dcterms:W3CDTF">2014-06-28T11:08:00Z</dcterms:created>
  <dcterms:modified xsi:type="dcterms:W3CDTF">2019-01-31T05:07:48Z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2052-11.1.0.8214</vt:lpwstr>
  </property>
</Properties>
</file>