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4" r:id="rId24"/>
    <p:sldId id="305" r:id="rId25"/>
  </p:sldIdLst>
  <p:sldSz cx="12192000" cy="6858000"/>
  <p:notesSz cx="7104063" cy="10234613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7" d="100"/>
          <a:sy n="117" d="100"/>
        </p:scale>
        <p:origin x="-2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4020" y="-114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77056-A392-4D87-B8DA-ED851165181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B98C5-6977-48BC-B8B2-DE1B9E0C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2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4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5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53510"/>
            <a:ext cx="2219325" cy="2904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1035" y="737507"/>
            <a:ext cx="10047515" cy="1143000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927000"/>
            <a:ext cx="10031186" cy="43894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6F4BD-90F1-42D3-A32C-BA2B702BB025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1D080-BC0E-49B2-ABBD-F45B464E85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6" descr="花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012870"/>
            <a:ext cx="1409866" cy="18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2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叶子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3578" y="9842"/>
            <a:ext cx="3174365" cy="23628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花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9" y="3810998"/>
            <a:ext cx="2219325" cy="2904490"/>
          </a:xfrm>
          <a:prstGeom prst="rect">
            <a:avLst/>
          </a:prstGeom>
        </p:spPr>
      </p:pic>
      <p:pic>
        <p:nvPicPr>
          <p:cNvPr id="6" name="图片 5" descr="花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5500" y="2542540"/>
            <a:ext cx="782955" cy="863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50510" y="1539240"/>
            <a:ext cx="793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6D986A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状</a:t>
            </a:r>
            <a:endParaRPr lang="zh-CN" altLang="en-US" sz="7200" dirty="0">
              <a:solidFill>
                <a:srgbClr val="6D986A"/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95085" y="2542540"/>
            <a:ext cx="793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6D986A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压</a:t>
            </a:r>
            <a:endParaRPr lang="zh-CN" altLang="en-US" sz="7200" dirty="0">
              <a:solidFill>
                <a:srgbClr val="6D986A"/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06365" y="3531235"/>
            <a:ext cx="834390" cy="834390"/>
          </a:xfrm>
          <a:prstGeom prst="ellipse">
            <a:avLst/>
          </a:prstGeom>
          <a:noFill/>
          <a:ln>
            <a:solidFill>
              <a:srgbClr val="6D98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rgbClr val="6D986A"/>
                </a:solidFill>
                <a:latin typeface="Arial Narrow" panose="020B0606020202030204" pitchFamily="34" charset="0"/>
                <a:ea typeface="方正清刻本悦宋简体" panose="02000000000000000000" charset="-122"/>
              </a:rPr>
              <a:t>d</a:t>
            </a:r>
            <a:endParaRPr lang="zh-CN" altLang="en-US" sz="4800" dirty="0">
              <a:solidFill>
                <a:srgbClr val="6D986A"/>
              </a:solidFill>
              <a:latin typeface="Arial Narrow" panose="020B0606020202030204" pitchFamily="34" charset="0"/>
              <a:ea typeface="方正清刻本悦宋简体" panose="02000000000000000000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206365" y="4506595"/>
            <a:ext cx="834390" cy="834390"/>
          </a:xfrm>
          <a:prstGeom prst="ellipse">
            <a:avLst/>
          </a:prstGeom>
          <a:noFill/>
          <a:ln>
            <a:solidFill>
              <a:srgbClr val="6D98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rgbClr val="6D986A"/>
                </a:solidFill>
                <a:latin typeface="Arial Narrow" panose="020B0606020202030204" pitchFamily="34" charset="0"/>
                <a:ea typeface="方正清刻本悦宋简体" panose="02000000000000000000" charset="-122"/>
              </a:rPr>
              <a:t>p</a:t>
            </a:r>
            <a:endParaRPr lang="zh-CN" altLang="en-US" sz="4800" dirty="0">
              <a:solidFill>
                <a:srgbClr val="6D986A"/>
              </a:solidFill>
              <a:latin typeface="Arial Narrow" panose="020B0606020202030204" pitchFamily="34" charset="0"/>
              <a:ea typeface="方正清刻本悦宋简体" panose="02000000000000000000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6276340" y="956310"/>
            <a:ext cx="564515" cy="469900"/>
          </a:xfrm>
          <a:prstGeom prst="line">
            <a:avLst/>
          </a:prstGeom>
          <a:ln>
            <a:solidFill>
              <a:srgbClr val="6D98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4515485" y="1360805"/>
            <a:ext cx="3220085" cy="2664460"/>
            <a:chOff x="6015" y="2603"/>
            <a:chExt cx="5071" cy="4196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6342" y="2884"/>
              <a:ext cx="4418" cy="3658"/>
            </a:xfrm>
            <a:prstGeom prst="line">
              <a:avLst/>
            </a:prstGeom>
            <a:ln>
              <a:solidFill>
                <a:srgbClr val="6D98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0898" y="2603"/>
              <a:ext cx="189" cy="189"/>
            </a:xfrm>
            <a:prstGeom prst="ellipse">
              <a:avLst/>
            </a:prstGeom>
            <a:solidFill>
              <a:srgbClr val="6D98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015" y="6611"/>
              <a:ext cx="189" cy="189"/>
            </a:xfrm>
            <a:prstGeom prst="ellipse">
              <a:avLst/>
            </a:prstGeom>
            <a:solidFill>
              <a:srgbClr val="6D98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flipH="1">
            <a:off x="5628005" y="5340985"/>
            <a:ext cx="564515" cy="469900"/>
          </a:xfrm>
          <a:prstGeom prst="line">
            <a:avLst/>
          </a:prstGeom>
          <a:ln>
            <a:solidFill>
              <a:srgbClr val="6D98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037102" y="3731260"/>
            <a:ext cx="443198" cy="1971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65AA81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邓丝雨</a:t>
            </a:r>
            <a:endParaRPr sz="1400" dirty="0">
              <a:solidFill>
                <a:srgbClr val="65AA81"/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3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2" grpId="1" bldLvl="0" animBg="1"/>
      <p:bldP spid="13" grpId="0" animBg="1"/>
      <p:bldP spid="13" grpId="1" bldLvl="0" animBg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：互不侵犯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在</a:t>
            </a:r>
            <a:r>
              <a:rPr lang="en-US" altLang="zh-CN" dirty="0" smtClean="0">
                <a:latin typeface="+mj-lt"/>
              </a:rPr>
              <a:t>N×N</a:t>
            </a:r>
            <a:r>
              <a:rPr lang="zh-CN" altLang="en-US" dirty="0" smtClean="0">
                <a:latin typeface="+mj-lt"/>
              </a:rPr>
              <a:t>的棋盘里面放</a:t>
            </a:r>
            <a:r>
              <a:rPr lang="en-US" altLang="zh-CN" dirty="0" smtClean="0">
                <a:latin typeface="+mj-lt"/>
              </a:rPr>
              <a:t>K</a:t>
            </a:r>
            <a:r>
              <a:rPr lang="zh-CN" altLang="en-US" dirty="0" smtClean="0">
                <a:latin typeface="+mj-lt"/>
              </a:rPr>
              <a:t>个国王，使他们互不攻击，共有多少种摆放方案。国王能攻击到它上下左右，以及左上左下右上右下八个方向上附近的各一个格子，共</a:t>
            </a:r>
            <a:r>
              <a:rPr lang="en-US" altLang="zh-CN" dirty="0" smtClean="0">
                <a:latin typeface="+mj-lt"/>
              </a:rPr>
              <a:t>8</a:t>
            </a:r>
            <a:r>
              <a:rPr lang="zh-CN" altLang="en-US" dirty="0" smtClean="0">
                <a:latin typeface="+mj-lt"/>
              </a:rPr>
              <a:t>个 格子。 </a:t>
            </a:r>
            <a:endParaRPr lang="en-US" altLang="zh-CN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 smtClean="0">
                <a:latin typeface="+mj-lt"/>
              </a:rPr>
              <a:t>1 &lt;=N &lt;=9, 0 &lt;= K &lt;= N * N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930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你可以搜索</a:t>
            </a:r>
            <a:r>
              <a:rPr lang="en-US" altLang="zh-CN" dirty="0" smtClean="0">
                <a:latin typeface="+mj-lt"/>
              </a:rPr>
              <a:t>……</a:t>
            </a:r>
            <a:r>
              <a:rPr lang="zh-CN" altLang="en-US" dirty="0" smtClean="0">
                <a:latin typeface="+mj-lt"/>
              </a:rPr>
              <a:t>但是一共最多</a:t>
            </a:r>
            <a:r>
              <a:rPr lang="en-US" altLang="zh-CN" dirty="0" smtClean="0">
                <a:latin typeface="+mj-lt"/>
              </a:rPr>
              <a:t>81</a:t>
            </a:r>
            <a:r>
              <a:rPr lang="zh-CN" altLang="en-US" dirty="0" smtClean="0">
                <a:latin typeface="+mj-lt"/>
              </a:rPr>
              <a:t>个格子，</a:t>
            </a:r>
            <a:r>
              <a:rPr lang="en-US" altLang="zh-CN" dirty="0" smtClean="0">
                <a:latin typeface="+mj-lt"/>
              </a:rPr>
              <a:t>100%tle……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一般的动如果规也解决不了这个问题，因为一个格子一个格子地扩展，不满足无后效性</a:t>
            </a:r>
            <a:r>
              <a:rPr lang="en-US" altLang="zh-CN" dirty="0" smtClean="0">
                <a:latin typeface="+mj-lt"/>
              </a:rPr>
              <a:t>……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但是如果一行一行扩展呢？</a:t>
            </a:r>
            <a:endParaRPr lang="en-US" altLang="zh-CN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根据上一行的状态我们自然就能知道当前行的状态是否合法</a:t>
            </a:r>
            <a:endParaRPr lang="en-US" altLang="zh-CN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那么第一个问题就是如何表示每一行的状态了</a:t>
            </a:r>
            <a:r>
              <a:rPr lang="en-US" altLang="zh-CN" dirty="0" smtClean="0">
                <a:latin typeface="+mj-lt"/>
              </a:rPr>
              <a:t>……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由于每一行的格子小于等于</a:t>
            </a:r>
            <a:r>
              <a:rPr lang="en-US" altLang="zh-CN" dirty="0" smtClean="0">
                <a:latin typeface="+mj-lt"/>
              </a:rPr>
              <a:t>9</a:t>
            </a:r>
            <a:r>
              <a:rPr lang="zh-CN" altLang="en-US" dirty="0" smtClean="0">
                <a:latin typeface="+mj-lt"/>
              </a:rPr>
              <a:t>个，每一个格子又只有两种状态</a:t>
            </a:r>
            <a:r>
              <a:rPr lang="en-US" altLang="zh-CN" dirty="0" smtClean="0">
                <a:latin typeface="+mj-lt"/>
              </a:rPr>
              <a:t>——</a:t>
            </a:r>
            <a:r>
              <a:rPr lang="zh-CN" altLang="en-US" dirty="0" smtClean="0">
                <a:latin typeface="+mj-lt"/>
              </a:rPr>
              <a:t>放国王和不放国王，假设我们把放了国王记为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，没有放国王记为</a:t>
            </a:r>
            <a:r>
              <a:rPr lang="en-US" altLang="zh-CN" dirty="0" smtClean="0">
                <a:latin typeface="+mj-lt"/>
              </a:rPr>
              <a:t>0</a:t>
            </a:r>
            <a:r>
              <a:rPr lang="zh-CN" altLang="en-US" dirty="0" smtClean="0">
                <a:latin typeface="+mj-lt"/>
              </a:rPr>
              <a:t>，很显然每一行的状态就是一个</a:t>
            </a:r>
            <a:r>
              <a:rPr lang="en-US" altLang="zh-CN" dirty="0" smtClean="0">
                <a:latin typeface="+mj-lt"/>
              </a:rPr>
              <a:t>01</a:t>
            </a:r>
            <a:r>
              <a:rPr lang="zh-CN" altLang="en-US" dirty="0" smtClean="0">
                <a:latin typeface="+mj-lt"/>
              </a:rPr>
              <a:t>串，如果把这个串看成一个二进制数，那么它显然不会超过（</a:t>
            </a:r>
            <a:r>
              <a:rPr lang="en-US" altLang="zh-CN" dirty="0" smtClean="0">
                <a:latin typeface="+mj-lt"/>
              </a:rPr>
              <a:t>111111111</a:t>
            </a:r>
            <a:r>
              <a:rPr lang="zh-CN" altLang="en-US" dirty="0" smtClean="0">
                <a:latin typeface="+mj-lt"/>
              </a:rPr>
              <a:t>），即</a:t>
            </a:r>
            <a:r>
              <a:rPr lang="en-US" altLang="zh-CN" dirty="0" smtClean="0">
                <a:latin typeface="+mj-lt"/>
              </a:rPr>
              <a:t>2^9-1</a:t>
            </a:r>
            <a:endParaRPr lang="zh-CN" altLang="en-US" dirty="0">
              <a:latin typeface="+mj-lt"/>
            </a:endParaRPr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：互不侵犯</a:t>
            </a:r>
          </a:p>
        </p:txBody>
      </p:sp>
    </p:spTree>
    <p:extLst>
      <p:ext uri="{BB962C8B-B14F-4D97-AF65-F5344CB8AC3E}">
        <p14:creationId xmlns:p14="http://schemas.microsoft.com/office/powerpoint/2010/main" val="294003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：互不侵犯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Calibri" pitchFamily="34" charset="0"/>
              </a:rPr>
              <a:t>那么我们就完全可以拿一个</a:t>
            </a:r>
            <a:r>
              <a:rPr lang="en-US" altLang="zh-CN" dirty="0" err="1" smtClean="0">
                <a:latin typeface="Calibri" pitchFamily="34" charset="0"/>
              </a:rPr>
              <a:t>int</a:t>
            </a:r>
            <a:r>
              <a:rPr lang="zh-CN" altLang="en-US" dirty="0" smtClean="0">
                <a:latin typeface="Calibri" pitchFamily="34" charset="0"/>
              </a:rPr>
              <a:t>类型的数来表示每一行的状态。然后，怎样的状态才是合法的呢？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Calibri" pitchFamily="34" charset="0"/>
              </a:rPr>
              <a:t>没有相邻的两个</a:t>
            </a:r>
            <a:r>
              <a:rPr lang="en-US" altLang="zh-CN" dirty="0" smtClean="0">
                <a:latin typeface="Calibri" pitchFamily="34" charset="0"/>
              </a:rPr>
              <a:t>1</a:t>
            </a:r>
            <a:r>
              <a:rPr lang="zh-CN" altLang="en-US" dirty="0" smtClean="0">
                <a:latin typeface="Calibri" pitchFamily="34" charset="0"/>
              </a:rPr>
              <a:t>！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Calibri" pitchFamily="34" charset="0"/>
              </a:rPr>
              <a:t>如何判断？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libri" pitchFamily="34" charset="0"/>
              </a:rPr>
              <a:t>(x &amp; (x&lt;&lt;1))==0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Calibri" pitchFamily="34" charset="0"/>
              </a:rPr>
              <a:t>友情提示，位运算的优先级极其诡异，一定记得加括号！！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Calibri" pitchFamily="34" charset="0"/>
              </a:rPr>
              <a:t>如果已知上一行的状态是</a:t>
            </a:r>
            <a:r>
              <a:rPr lang="en-US" altLang="zh-CN" dirty="0" smtClean="0">
                <a:latin typeface="Calibri" pitchFamily="34" charset="0"/>
              </a:rPr>
              <a:t>x</a:t>
            </a:r>
            <a:r>
              <a:rPr lang="zh-CN" altLang="en-US" dirty="0" smtClean="0">
                <a:latin typeface="Calibri" pitchFamily="34" charset="0"/>
              </a:rPr>
              <a:t>当前行状态是</a:t>
            </a:r>
            <a:r>
              <a:rPr lang="en-US" altLang="zh-CN" dirty="0" smtClean="0">
                <a:latin typeface="Calibri" pitchFamily="34" charset="0"/>
              </a:rPr>
              <a:t>y</a:t>
            </a:r>
            <a:r>
              <a:rPr lang="zh-CN" altLang="en-US" dirty="0" smtClean="0">
                <a:latin typeface="Calibri" pitchFamily="34" charset="0"/>
              </a:rPr>
              <a:t>，</a:t>
            </a:r>
            <a:r>
              <a:rPr lang="en-US" altLang="zh-CN" dirty="0" err="1" smtClean="0">
                <a:latin typeface="Calibri" pitchFamily="34" charset="0"/>
              </a:rPr>
              <a:t>xy</a:t>
            </a:r>
            <a:r>
              <a:rPr lang="zh-CN" altLang="en-US" dirty="0" smtClean="0">
                <a:latin typeface="Calibri" pitchFamily="34" charset="0"/>
              </a:rPr>
              <a:t>满足什么条件才是合法的？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libri" pitchFamily="34" charset="0"/>
              </a:rPr>
              <a:t>(x &amp; y) == 0</a:t>
            </a:r>
            <a:r>
              <a:rPr lang="en-US" altLang="zh-CN" dirty="0" smtClean="0"/>
              <a:t>  (x &amp; (y &lt;&lt; 1)) == 0  (x &amp; (y &gt;&gt; 1)) == 0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2662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第一步：确定状态</a:t>
            </a:r>
            <a:endParaRPr lang="en-US" altLang="zh-CN" b="1" smtClean="0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en-US" altLang="zh-CN" smtClean="0">
                <a:latin typeface="Calibri" pitchFamily="34" charset="0"/>
              </a:rPr>
              <a:t>f[i][j][k]</a:t>
            </a:r>
            <a:r>
              <a:rPr lang="zh-CN" altLang="en-US" smtClean="0">
                <a:latin typeface="Calibri" pitchFamily="34" charset="0"/>
              </a:rPr>
              <a:t>表示第</a:t>
            </a:r>
            <a:r>
              <a:rPr lang="en-US" altLang="zh-CN" smtClean="0">
                <a:latin typeface="Calibri" pitchFamily="34" charset="0"/>
              </a:rPr>
              <a:t>i</a:t>
            </a:r>
            <a:r>
              <a:rPr lang="zh-CN" altLang="en-US" smtClean="0">
                <a:latin typeface="Calibri" pitchFamily="34" charset="0"/>
              </a:rPr>
              <a:t>行的状态为</a:t>
            </a:r>
            <a:r>
              <a:rPr lang="en-US" altLang="zh-CN" smtClean="0">
                <a:latin typeface="Calibri" pitchFamily="34" charset="0"/>
              </a:rPr>
              <a:t>k </a:t>
            </a:r>
            <a:r>
              <a:rPr lang="zh-CN" altLang="en-US" smtClean="0">
                <a:latin typeface="Calibri" pitchFamily="34" charset="0"/>
              </a:rPr>
              <a:t>且已经放了</a:t>
            </a:r>
            <a:r>
              <a:rPr lang="en-US" altLang="zh-CN" smtClean="0">
                <a:latin typeface="Calibri" pitchFamily="34" charset="0"/>
              </a:rPr>
              <a:t>j</a:t>
            </a:r>
            <a:r>
              <a:rPr lang="zh-CN" altLang="en-US" smtClean="0">
                <a:latin typeface="Calibri" pitchFamily="34" charset="0"/>
              </a:rPr>
              <a:t>个国王的方案数</a:t>
            </a:r>
            <a:endParaRPr lang="en-US" altLang="zh-CN" smtClean="0">
              <a:latin typeface="Calibri" pitchFamily="34" charset="0"/>
            </a:endParaRPr>
          </a:p>
          <a:p>
            <a:r>
              <a:rPr lang="zh-CN" altLang="en-US" b="1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 </a:t>
            </a:r>
            <a:endParaRPr lang="en-US" altLang="zh-CN" b="1" smtClean="0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en-US" altLang="zh-CN" smtClean="0">
                <a:latin typeface="Calibri" pitchFamily="34" charset="0"/>
              </a:rPr>
              <a:t>f[i][j][k] += f[i - 1][j - num[k]][p]    </a:t>
            </a:r>
            <a:r>
              <a:rPr lang="zh-CN" altLang="en-US" smtClean="0">
                <a:latin typeface="Calibri" pitchFamily="34" charset="0"/>
              </a:rPr>
              <a:t>（</a:t>
            </a:r>
            <a:r>
              <a:rPr lang="en-US" altLang="zh-CN" smtClean="0">
                <a:latin typeface="Calibri" pitchFamily="34" charset="0"/>
              </a:rPr>
              <a:t> (k &amp; p) == 0 </a:t>
            </a:r>
            <a:r>
              <a:rPr lang="zh-CN" altLang="en-US" smtClean="0">
                <a:latin typeface="Calibri" pitchFamily="34" charset="0"/>
              </a:rPr>
              <a:t>，</a:t>
            </a:r>
            <a:r>
              <a:rPr lang="en-US" altLang="zh-CN" smtClean="0"/>
              <a:t>(x &amp; (p &lt;&lt; 1)) == 0  (x &amp; (p &gt;&gt; 1)) == 0</a:t>
            </a:r>
            <a:endParaRPr lang="zh-CN" altLang="en-US" smtClean="0"/>
          </a:p>
          <a:p>
            <a:r>
              <a:rPr lang="zh-CN" altLang="en-US" smtClean="0">
                <a:latin typeface="Calibri" pitchFamily="34" charset="0"/>
              </a:rPr>
              <a:t>且</a:t>
            </a:r>
            <a:r>
              <a:rPr lang="en-US" altLang="zh-CN" smtClean="0">
                <a:latin typeface="Calibri" pitchFamily="34" charset="0"/>
              </a:rPr>
              <a:t>k</a:t>
            </a:r>
            <a:r>
              <a:rPr lang="zh-CN" altLang="en-US" smtClean="0">
                <a:latin typeface="Calibri" pitchFamily="34" charset="0"/>
              </a:rPr>
              <a:t>和</a:t>
            </a:r>
            <a:r>
              <a:rPr lang="en-US" altLang="zh-CN" smtClean="0">
                <a:latin typeface="Calibri" pitchFamily="34" charset="0"/>
              </a:rPr>
              <a:t>p</a:t>
            </a:r>
            <a:r>
              <a:rPr lang="zh-CN" altLang="en-US" smtClean="0">
                <a:latin typeface="Calibri" pitchFamily="34" charset="0"/>
              </a:rPr>
              <a:t>都合法）</a:t>
            </a:r>
            <a:endParaRPr lang="en-US" smtClean="0">
              <a:latin typeface="Calibri" pitchFamily="34" charset="0"/>
              <a:ea typeface="宋体" charset="-122"/>
            </a:endParaRPr>
          </a:p>
          <a:p>
            <a:r>
              <a:rPr lang="en-US" altLang="zh-CN" smtClean="0">
                <a:latin typeface="Calibri" pitchFamily="34" charset="0"/>
              </a:rPr>
              <a:t>(num[k]</a:t>
            </a:r>
            <a:r>
              <a:rPr lang="zh-CN" altLang="en-US" smtClean="0">
                <a:latin typeface="Calibri" pitchFamily="34" charset="0"/>
              </a:rPr>
              <a:t>表示</a:t>
            </a:r>
            <a:r>
              <a:rPr lang="en-US" altLang="zh-CN" smtClean="0">
                <a:latin typeface="Calibri" pitchFamily="34" charset="0"/>
              </a:rPr>
              <a:t>k</a:t>
            </a:r>
            <a:r>
              <a:rPr lang="zh-CN" altLang="en-US" smtClean="0">
                <a:latin typeface="Calibri" pitchFamily="34" charset="0"/>
              </a:rPr>
              <a:t>状态的国王数</a:t>
            </a:r>
            <a:r>
              <a:rPr lang="en-US" altLang="zh-CN" smtClean="0">
                <a:latin typeface="Calibri" pitchFamily="34" charset="0"/>
              </a:rPr>
              <a:t>)</a:t>
            </a:r>
          </a:p>
          <a:p>
            <a:r>
              <a:rPr lang="zh-CN" altLang="en-US" b="1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楷体" pitchFamily="49" charset="-122"/>
              </a:rPr>
              <a:t>第三步：确定编程实现方式</a:t>
            </a:r>
            <a:endParaRPr lang="en-US" altLang="zh-CN" b="1" smtClean="0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楷体" pitchFamily="49" charset="-122"/>
            </a:endParaRPr>
          </a:p>
          <a:p>
            <a:r>
              <a:rPr lang="zh-CN" altLang="en-US" smtClean="0">
                <a:latin typeface="Calibri" pitchFamily="34" charset="0"/>
              </a:rPr>
              <a:t>记忆化搜索和递推都可以</a:t>
            </a:r>
            <a:endParaRPr lang="en-US" altLang="zh-CN" smtClean="0">
              <a:latin typeface="Calibri" pitchFamily="34" charset="0"/>
            </a:endParaRPr>
          </a:p>
          <a:p>
            <a:endParaRPr lang="zh-CN" altLang="en-US" smtClean="0"/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：互不侵犯</a:t>
            </a:r>
          </a:p>
        </p:txBody>
      </p:sp>
    </p:spTree>
    <p:extLst>
      <p:ext uri="{BB962C8B-B14F-4D97-AF65-F5344CB8AC3E}">
        <p14:creationId xmlns:p14="http://schemas.microsoft.com/office/powerpoint/2010/main" val="386648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3</a:t>
            </a:r>
            <a:r>
              <a:rPr lang="zh-CN" altLang="en-US" smtClean="0"/>
              <a:t>：炮兵阵地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司令部的将军们打算在</a:t>
            </a:r>
            <a:r>
              <a:rPr lang="en-US" altLang="zh-CN" smtClean="0"/>
              <a:t>N*M</a:t>
            </a:r>
            <a:r>
              <a:rPr lang="zh-CN" altLang="en-US" smtClean="0"/>
              <a:t>的网格地图上部署他们的炮兵部队。一个</a:t>
            </a:r>
            <a:r>
              <a:rPr lang="en-US" altLang="zh-CN" smtClean="0"/>
              <a:t>N*M</a:t>
            </a:r>
            <a:r>
              <a:rPr lang="zh-CN" altLang="en-US" smtClean="0"/>
              <a:t>的地图由</a:t>
            </a:r>
            <a:r>
              <a:rPr lang="en-US" altLang="zh-CN" smtClean="0"/>
              <a:t>N</a:t>
            </a:r>
            <a:r>
              <a:rPr lang="zh-CN" altLang="en-US" smtClean="0"/>
              <a:t>行</a:t>
            </a:r>
            <a:r>
              <a:rPr lang="en-US" altLang="zh-CN" smtClean="0"/>
              <a:t>M</a:t>
            </a:r>
            <a:r>
              <a:rPr lang="zh-CN" altLang="en-US" smtClean="0"/>
              <a:t>列组成，地图的每一格可能是山地（用</a:t>
            </a:r>
            <a:r>
              <a:rPr lang="en-US" altLang="zh-CN" smtClean="0"/>
              <a:t>"H" </a:t>
            </a:r>
            <a:r>
              <a:rPr lang="zh-CN" altLang="en-US" smtClean="0"/>
              <a:t>表示），也可能是平原（用</a:t>
            </a:r>
            <a:r>
              <a:rPr lang="en-US" altLang="zh-CN" smtClean="0"/>
              <a:t>"P"</a:t>
            </a:r>
            <a:r>
              <a:rPr lang="zh-CN" altLang="en-US" smtClean="0"/>
              <a:t>表示），如下图。在每一格平原地形上最多可以布置一支炮兵部队（山地上不能够部署炮兵部队）；一支炮兵部队在地图上的攻击范围如图中黑色区域所示： 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mtClean="0"/>
          </a:p>
        </p:txBody>
      </p:sp>
      <p:pic>
        <p:nvPicPr>
          <p:cNvPr id="2050" name="Picture 2" descr="http://poj.org/images/1185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0" y="3973741"/>
            <a:ext cx="49530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4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在地图中的灰色所标识的平原上部署一支炮兵部队，则图中的黑色的网格表示它能够攻击到的区域：沿横向左右各两格，沿纵向上下各两格。图上其它白色网格均攻击不到。从图上可见炮兵的攻击范围不受地形的影响。 </a:t>
            </a:r>
            <a:br>
              <a:rPr lang="zh-CN" altLang="en-US" smtClean="0"/>
            </a:br>
            <a:r>
              <a:rPr lang="zh-CN" altLang="en-US" smtClean="0"/>
              <a:t>现在，将军们规划如何部署炮兵部队，在防止误伤的前提下（保证任何两支炮兵部队之间不能互相攻击，即任何一支炮兵部队都不在其他支炮兵部队的攻击范围内），在整个地图区域内最多能够摆放多少我军的炮兵部队。 </a:t>
            </a:r>
          </a:p>
        </p:txBody>
      </p:sp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3</a:t>
            </a:r>
            <a:r>
              <a:rPr lang="zh-CN" altLang="en-US" smtClean="0"/>
              <a:t>：炮兵阵地</a:t>
            </a:r>
          </a:p>
        </p:txBody>
      </p:sp>
    </p:spTree>
    <p:extLst>
      <p:ext uri="{BB962C8B-B14F-4D97-AF65-F5344CB8AC3E}">
        <p14:creationId xmlns:p14="http://schemas.microsoft.com/office/powerpoint/2010/main" val="12323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第一步：确定状态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由于每一个炮都可以打到两行，所以每一行的放置方法都与他放置的情况有关</a:t>
            </a:r>
            <a:endParaRPr lang="en-US" altLang="zh-CN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所以</a:t>
            </a:r>
            <a:r>
              <a:rPr lang="en-US" dirty="0" smtClean="0">
                <a:latin typeface="+mj-lt"/>
              </a:rPr>
              <a:t> 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][j][k] </a:t>
            </a:r>
            <a:r>
              <a:rPr lang="en-US" dirty="0" err="1" smtClean="0">
                <a:latin typeface="+mj-lt"/>
              </a:rPr>
              <a:t>表示第i行为</a:t>
            </a:r>
            <a:r>
              <a:rPr lang="zh-CN" altLang="en-US" dirty="0" smtClean="0">
                <a:latin typeface="+mj-lt"/>
              </a:rPr>
              <a:t>状态</a:t>
            </a:r>
            <a:r>
              <a:rPr lang="en-US" altLang="zh-CN" dirty="0" err="1" smtClean="0">
                <a:latin typeface="+mj-lt"/>
              </a:rPr>
              <a:t>j</a:t>
            </a:r>
            <a:r>
              <a:rPr lang="en-US" dirty="0" err="1" smtClean="0">
                <a:latin typeface="+mj-lt"/>
              </a:rPr>
              <a:t>，第i</a:t>
            </a:r>
            <a:r>
              <a:rPr lang="en-US" dirty="0" smtClean="0">
                <a:latin typeface="+mj-lt"/>
              </a:rPr>
              <a:t> - 1行为</a:t>
            </a:r>
            <a:r>
              <a:rPr lang="zh-CN" altLang="en-US" dirty="0" smtClean="0">
                <a:latin typeface="+mj-lt"/>
              </a:rPr>
              <a:t>状态为</a:t>
            </a:r>
            <a:r>
              <a:rPr lang="en-US" dirty="0" err="1" smtClean="0">
                <a:latin typeface="+mj-lt"/>
              </a:rPr>
              <a:t>k时所用的最大炮兵数</a:t>
            </a:r>
            <a:endParaRPr lang="en-US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 </a:t>
            </a:r>
            <a:endParaRPr lang="en-US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 smtClean="0">
                <a:latin typeface="+mj-lt"/>
              </a:rPr>
              <a:t>所以</a:t>
            </a:r>
            <a:r>
              <a:rPr lang="en-US" dirty="0" smtClean="0">
                <a:latin typeface="+mj-lt"/>
              </a:rPr>
              <a:t> 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][j][p] = max(f[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][j][p],  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- 1][p][q] + num[j])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>
                <a:latin typeface="+mj-lt"/>
              </a:rPr>
              <a:t>q</a:t>
            </a:r>
            <a:r>
              <a:rPr lang="zh-CN" altLang="en-US" dirty="0" smtClean="0">
                <a:latin typeface="+mj-lt"/>
              </a:rPr>
              <a:t>和</a:t>
            </a:r>
            <a:r>
              <a:rPr lang="en-US" altLang="zh-CN" dirty="0" smtClean="0">
                <a:latin typeface="+mj-lt"/>
              </a:rPr>
              <a:t>p</a:t>
            </a:r>
            <a:r>
              <a:rPr lang="zh-CN" altLang="en-US" dirty="0" smtClean="0">
                <a:latin typeface="+mj-lt"/>
              </a:rPr>
              <a:t>和</a:t>
            </a:r>
            <a:r>
              <a:rPr lang="en-US" altLang="zh-CN" dirty="0" smtClean="0">
                <a:latin typeface="+mj-lt"/>
              </a:rPr>
              <a:t>j</a:t>
            </a:r>
            <a:r>
              <a:rPr lang="zh-CN" altLang="en-US" dirty="0" smtClean="0">
                <a:latin typeface="+mj-lt"/>
              </a:rPr>
              <a:t>均不发生冲突</a:t>
            </a:r>
            <a:endParaRPr lang="en-US" altLang="zh-CN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 smtClean="0">
                <a:latin typeface="+mj-lt"/>
              </a:rPr>
              <a:t>Pqj</a:t>
            </a:r>
            <a:r>
              <a:rPr lang="zh-CN" altLang="en-US" dirty="0" smtClean="0">
                <a:latin typeface="+mj-lt"/>
              </a:rPr>
              <a:t>均为符合要求的状态，即任意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左右两边两位都不是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判断条件是</a:t>
            </a:r>
            <a:r>
              <a:rPr lang="en-US" altLang="zh-CN" dirty="0" smtClean="0">
                <a:latin typeface="+mj-lt"/>
              </a:rPr>
              <a:t>((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&amp; 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&gt;&gt; 1)) == 0) &amp;&amp; ((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&amp; 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&gt;&gt; 2)) == 0)</a:t>
            </a:r>
            <a:r>
              <a:rPr lang="zh-CN" altLang="en-US" dirty="0" smtClean="0">
                <a:latin typeface="+mj-lt"/>
              </a:rPr>
              <a:t>，且为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的地方都是平原（也用位运算判断）</a:t>
            </a:r>
            <a:endParaRPr lang="en-US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dirty="0"/>
          </a:p>
        </p:txBody>
      </p:sp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3</a:t>
            </a:r>
            <a:r>
              <a:rPr lang="zh-CN" altLang="en-US" smtClean="0"/>
              <a:t>：炮兵阵地</a:t>
            </a:r>
          </a:p>
        </p:txBody>
      </p:sp>
    </p:spTree>
    <p:extLst>
      <p:ext uri="{BB962C8B-B14F-4D97-AF65-F5344CB8AC3E}">
        <p14:creationId xmlns:p14="http://schemas.microsoft.com/office/powerpoint/2010/main" val="253701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旅行商问题（</a:t>
            </a:r>
            <a:r>
              <a:rPr lang="en-US" altLang="zh-CN" dirty="0" smtClean="0"/>
              <a:t>Traveling </a:t>
            </a:r>
            <a:r>
              <a:rPr lang="en-US" altLang="zh-CN" dirty="0" err="1" smtClean="0"/>
              <a:t>Saleman</a:t>
            </a:r>
            <a:r>
              <a:rPr lang="en-US" altLang="zh-CN" dirty="0" smtClean="0"/>
              <a:t> Problem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TSP</a:t>
            </a:r>
            <a:r>
              <a:rPr lang="zh-CN" altLang="en-US" dirty="0" smtClean="0"/>
              <a:t>）又译为旅行推销员问题、货郎担问题，简称为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给你一张图（你可以认为是抽象了的地图，由若干点和边组成），求从某个起点出发，经过所有的点的最短路径。</a:t>
            </a:r>
          </a:p>
        </p:txBody>
      </p:sp>
    </p:spTree>
    <p:extLst>
      <p:ext uri="{BB962C8B-B14F-4D97-AF65-F5344CB8AC3E}">
        <p14:creationId xmlns:p14="http://schemas.microsoft.com/office/powerpoint/2010/main" val="9536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第一步：确定状态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][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表示当前状态为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zh-CN" altLang="en-US" dirty="0" smtClean="0">
                <a:latin typeface="+mj-lt"/>
              </a:rPr>
              <a:t>，最后到达的一个点是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，所经过的最短距离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itchFamily="49" charset="-122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][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 = </a:t>
            </a:r>
            <a:r>
              <a:rPr lang="en-US" altLang="zh-CN" dirty="0" err="1" smtClean="0">
                <a:latin typeface="+mj-lt"/>
              </a:rPr>
              <a:t>minn</a:t>
            </a:r>
            <a:r>
              <a:rPr lang="en-US" altLang="zh-CN" dirty="0" smtClean="0">
                <a:latin typeface="+mj-lt"/>
              </a:rPr>
              <a:t>(f[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’][j] + a[j][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其中 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’ + (1&lt;&lt;(j – 1)) ==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38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如果要求走完所有的点回到原点怎么办？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5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状压</a:t>
            </a:r>
            <a:r>
              <a:rPr lang="en-US" altLang="zh-CN" smtClean="0"/>
              <a:t>dp</a:t>
            </a:r>
            <a:r>
              <a:rPr lang="zh-CN" altLang="en-US" smtClean="0"/>
              <a:t>预备知识</a:t>
            </a:r>
            <a:r>
              <a:rPr lang="en-US" altLang="zh-CN" smtClean="0"/>
              <a:t>——</a:t>
            </a:r>
            <a:r>
              <a:rPr lang="zh-CN" altLang="en-US" smtClean="0"/>
              <a:t>位运算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4959" y="1584100"/>
            <a:ext cx="10972800" cy="3600221"/>
          </a:xfrm>
        </p:spPr>
        <p:txBody>
          <a:bodyPr/>
          <a:lstStyle/>
          <a:p>
            <a:r>
              <a:rPr lang="en-US" altLang="zh-CN" dirty="0" smtClean="0"/>
              <a:t>&lt;&lt; </a:t>
            </a:r>
            <a:r>
              <a:rPr lang="zh-CN" altLang="en-US" dirty="0" smtClean="0"/>
              <a:t>左移</a:t>
            </a:r>
            <a:endParaRPr lang="en-US" altLang="zh-CN" dirty="0" smtClean="0"/>
          </a:p>
          <a:p>
            <a:r>
              <a:rPr lang="en-US" altLang="zh-CN" dirty="0" smtClean="0"/>
              <a:t>&gt;&gt; </a:t>
            </a:r>
            <a:r>
              <a:rPr lang="zh-CN" altLang="en-US" dirty="0" smtClean="0"/>
              <a:t>右移</a:t>
            </a:r>
            <a:endParaRPr lang="en-US" altLang="zh-CN" dirty="0" smtClean="0"/>
          </a:p>
          <a:p>
            <a:r>
              <a:rPr lang="en-US" altLang="zh-CN" dirty="0" smtClean="0"/>
              <a:t>|    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&amp;   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en-US" altLang="zh-CN" dirty="0" smtClean="0"/>
              <a:t>^   </a:t>
            </a:r>
            <a:r>
              <a:rPr lang="zh-CN" altLang="en-US" dirty="0" smtClean="0"/>
              <a:t>异或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两个值相同为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 不同为真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18822" y="5978526"/>
            <a:ext cx="11952816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Constantia" pitchFamily="18" charset="0"/>
              </a:rPr>
              <a:t>推荐网上一大神</a:t>
            </a:r>
            <a:r>
              <a:rPr lang="en-US" altLang="zh-CN" dirty="0">
                <a:latin typeface="Constantia" pitchFamily="18" charset="0"/>
              </a:rPr>
              <a:t>blog</a:t>
            </a:r>
            <a:r>
              <a:rPr lang="zh-CN" altLang="en-US" dirty="0">
                <a:latin typeface="Constantia" pitchFamily="18" charset="0"/>
              </a:rPr>
              <a:t>里讲的位运算：</a:t>
            </a:r>
            <a:r>
              <a:rPr lang="en-US" altLang="zh-CN" dirty="0">
                <a:latin typeface="Constantia" pitchFamily="18" charset="0"/>
              </a:rPr>
              <a:t>http://www.matrix67.com/blog/archives/263</a:t>
            </a:r>
            <a:endParaRPr lang="zh-CN" altLang="en-US" dirty="0">
              <a:latin typeface="Constantia" pitchFamily="18" charset="0"/>
            </a:endParaRPr>
          </a:p>
          <a:p>
            <a:endParaRPr lang="zh-CN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3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Most Powerful  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不超过</a:t>
            </a:r>
            <a:r>
              <a:rPr lang="en-US" altLang="zh-CN" dirty="0" smtClean="0">
                <a:latin typeface="+mj-lt"/>
              </a:rPr>
              <a:t>10</a:t>
            </a:r>
            <a:r>
              <a:rPr lang="zh-CN" altLang="en-US" dirty="0" smtClean="0">
                <a:latin typeface="+mj-lt"/>
              </a:rPr>
              <a:t>种气体，两两之间相互碰撞可以产生一定的能量，如</a:t>
            </a:r>
            <a:r>
              <a:rPr lang="en-US" altLang="zh-CN" dirty="0" smtClean="0">
                <a:latin typeface="+mj-lt"/>
              </a:rPr>
              <a:t>a</a:t>
            </a:r>
            <a:r>
              <a:rPr lang="zh-CN" altLang="en-US" dirty="0" smtClean="0">
                <a:latin typeface="+mj-lt"/>
              </a:rPr>
              <a:t>碰</a:t>
            </a:r>
            <a:r>
              <a:rPr lang="en-US" altLang="zh-CN" dirty="0" smtClean="0">
                <a:latin typeface="+mj-lt"/>
              </a:rPr>
              <a:t>b</a:t>
            </a:r>
            <a:r>
              <a:rPr lang="zh-CN" altLang="en-US" dirty="0" smtClean="0">
                <a:latin typeface="+mj-lt"/>
              </a:rPr>
              <a:t>，那么</a:t>
            </a:r>
            <a:r>
              <a:rPr lang="en-US" altLang="zh-CN" dirty="0" smtClean="0">
                <a:latin typeface="+mj-lt"/>
              </a:rPr>
              <a:t>b</a:t>
            </a:r>
            <a:r>
              <a:rPr lang="zh-CN" altLang="en-US" dirty="0" smtClean="0">
                <a:latin typeface="+mj-lt"/>
              </a:rPr>
              <a:t>气体就消失，自身不能碰自身，问最后所能得到的最大能量。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24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Most Powerful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第一步：确定状态</a:t>
            </a:r>
            <a:endParaRPr lang="en-US" altLang="zh-CN" dirty="0" smtClean="0">
              <a:latin typeface="Calibri" pitchFamily="34" charset="0"/>
            </a:endParaRPr>
          </a:p>
          <a:p>
            <a:r>
              <a:rPr lang="en-US" altLang="zh-CN" dirty="0" smtClean="0">
                <a:latin typeface="Calibri" pitchFamily="34" charset="0"/>
              </a:rPr>
              <a:t>F[</a:t>
            </a:r>
            <a:r>
              <a:rPr lang="en-US" altLang="zh-CN" dirty="0" err="1" smtClean="0">
                <a:latin typeface="Calibri" pitchFamily="34" charset="0"/>
              </a:rPr>
              <a:t>i</a:t>
            </a:r>
            <a:r>
              <a:rPr lang="en-US" altLang="zh-CN" dirty="0" smtClean="0">
                <a:latin typeface="Calibri" pitchFamily="34" charset="0"/>
              </a:rPr>
              <a:t>]</a:t>
            </a:r>
            <a:r>
              <a:rPr lang="zh-CN" altLang="en-US" dirty="0" smtClean="0">
                <a:latin typeface="Calibri" pitchFamily="34" charset="0"/>
              </a:rPr>
              <a:t>表示状态为</a:t>
            </a:r>
            <a:r>
              <a:rPr lang="en-US" altLang="zh-CN" dirty="0" err="1" smtClean="0">
                <a:latin typeface="Calibri" pitchFamily="34" charset="0"/>
              </a:rPr>
              <a:t>i</a:t>
            </a:r>
            <a:r>
              <a:rPr lang="zh-CN" altLang="en-US" dirty="0" smtClean="0">
                <a:latin typeface="Calibri" pitchFamily="34" charset="0"/>
              </a:rPr>
              <a:t>时所能获得的最大能量</a:t>
            </a:r>
            <a:endParaRPr lang="en-US" altLang="zh-CN" dirty="0" smtClean="0">
              <a:latin typeface="Calibri" pitchFamily="34" charset="0"/>
            </a:endParaRPr>
          </a:p>
          <a:p>
            <a:r>
              <a:rPr lang="en-US" altLang="zh-CN" dirty="0" err="1" smtClean="0">
                <a:latin typeface="Calibri" pitchFamily="34" charset="0"/>
              </a:rPr>
              <a:t>i</a:t>
            </a:r>
            <a:r>
              <a:rPr lang="zh-CN" altLang="en-US" dirty="0" smtClean="0">
                <a:latin typeface="Calibri" pitchFamily="34" charset="0"/>
              </a:rPr>
              <a:t>的第</a:t>
            </a:r>
            <a:r>
              <a:rPr lang="en-US" altLang="zh-CN" dirty="0" smtClean="0">
                <a:latin typeface="Calibri" pitchFamily="34" charset="0"/>
              </a:rPr>
              <a:t>k</a:t>
            </a:r>
            <a:r>
              <a:rPr lang="zh-CN" altLang="en-US" dirty="0" smtClean="0">
                <a:latin typeface="Calibri" pitchFamily="34" charset="0"/>
              </a:rPr>
              <a:t>位若等于</a:t>
            </a:r>
            <a:r>
              <a:rPr lang="en-US" altLang="zh-CN" dirty="0" smtClean="0">
                <a:latin typeface="Calibri" pitchFamily="34" charset="0"/>
              </a:rPr>
              <a:t>1 </a:t>
            </a:r>
            <a:r>
              <a:rPr lang="zh-CN" altLang="en-US" dirty="0" smtClean="0">
                <a:latin typeface="Calibri" pitchFamily="34" charset="0"/>
              </a:rPr>
              <a:t>则表示第</a:t>
            </a:r>
            <a:r>
              <a:rPr lang="en-US" altLang="zh-CN" dirty="0" smtClean="0">
                <a:latin typeface="Calibri" pitchFamily="34" charset="0"/>
              </a:rPr>
              <a:t>k</a:t>
            </a:r>
            <a:r>
              <a:rPr lang="zh-CN" altLang="en-US" dirty="0" smtClean="0">
                <a:latin typeface="Calibri" pitchFamily="34" charset="0"/>
              </a:rPr>
              <a:t>个气体已经用了并消失了，为</a:t>
            </a:r>
            <a:r>
              <a:rPr lang="en-US" altLang="zh-CN" dirty="0" smtClean="0">
                <a:latin typeface="Calibri" pitchFamily="34" charset="0"/>
              </a:rPr>
              <a:t>0</a:t>
            </a:r>
            <a:r>
              <a:rPr lang="zh-CN" altLang="en-US" dirty="0" smtClean="0">
                <a:latin typeface="Calibri" pitchFamily="34" charset="0"/>
              </a:rPr>
              <a:t>则没有用或是用了没消失。</a:t>
            </a:r>
            <a:endParaRPr lang="en-US" altLang="zh-CN" dirty="0" smtClean="0">
              <a:latin typeface="Calibri" pitchFamily="34" charset="0"/>
            </a:endParaRPr>
          </a:p>
          <a:p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 </a:t>
            </a:r>
            <a:endParaRPr lang="en-US" altLang="zh-CN" dirty="0" smtClean="0">
              <a:latin typeface="Calibri" pitchFamily="34" charset="0"/>
            </a:endParaRPr>
          </a:p>
          <a:p>
            <a:r>
              <a:rPr lang="en-US" altLang="zh-CN" dirty="0" smtClean="0">
                <a:latin typeface="Calibri" pitchFamily="34" charset="0"/>
              </a:rPr>
              <a:t>F[k | (1 &lt;&lt; (i-1))]=max(f[k]+</a:t>
            </a:r>
            <a:r>
              <a:rPr lang="en-US" altLang="zh-CN" sz="2800" dirty="0" smtClean="0">
                <a:latin typeface="Calibri" pitchFamily="34" charset="0"/>
              </a:rPr>
              <a:t>a[j][</a:t>
            </a:r>
            <a:r>
              <a:rPr lang="en-US" altLang="zh-CN" sz="2800" dirty="0" err="1" smtClean="0">
                <a:latin typeface="Calibri" pitchFamily="34" charset="0"/>
              </a:rPr>
              <a:t>i</a:t>
            </a:r>
            <a:r>
              <a:rPr lang="en-US" altLang="zh-CN" sz="2800" dirty="0" smtClean="0">
                <a:latin typeface="Calibri" pitchFamily="34" charset="0"/>
              </a:rPr>
              <a:t> ])</a:t>
            </a: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3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：骨牌覆盖棋盘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pitchFamily="34" charset="0"/>
              </a:rPr>
              <a:t>一个</a:t>
            </a:r>
            <a:r>
              <a:rPr lang="en-US" altLang="zh-CN" dirty="0">
                <a:latin typeface="Calibri" pitchFamily="34" charset="0"/>
              </a:rPr>
              <a:t>N*M</a:t>
            </a:r>
            <a:r>
              <a:rPr lang="zh-CN" altLang="en-US" dirty="0">
                <a:latin typeface="Calibri" pitchFamily="34" charset="0"/>
              </a:rPr>
              <a:t>的矩阵（</a:t>
            </a:r>
            <a:r>
              <a:rPr lang="en-US" altLang="zh-CN" dirty="0">
                <a:latin typeface="Calibri" pitchFamily="34" charset="0"/>
              </a:rPr>
              <a:t>N,M&lt;=15)</a:t>
            </a:r>
            <a:r>
              <a:rPr lang="zh-CN" altLang="en-US" dirty="0">
                <a:latin typeface="Calibri" pitchFamily="34" charset="0"/>
              </a:rPr>
              <a:t>，用</a:t>
            </a:r>
            <a:r>
              <a:rPr lang="en-US" altLang="zh-CN" dirty="0">
                <a:latin typeface="Calibri" pitchFamily="34" charset="0"/>
              </a:rPr>
              <a:t>1*2</a:t>
            </a:r>
            <a:r>
              <a:rPr lang="zh-CN" altLang="en-US" dirty="0">
                <a:latin typeface="Calibri" pitchFamily="34" charset="0"/>
              </a:rPr>
              <a:t>和</a:t>
            </a:r>
            <a:r>
              <a:rPr lang="en-US" altLang="zh-CN" dirty="0">
                <a:latin typeface="Calibri" pitchFamily="34" charset="0"/>
              </a:rPr>
              <a:t>2*1</a:t>
            </a:r>
            <a:r>
              <a:rPr lang="zh-CN" altLang="en-US" dirty="0">
                <a:latin typeface="Calibri" pitchFamily="34" charset="0"/>
              </a:rPr>
              <a:t>的砖块密铺，问：有多少种方法？</a:t>
            </a:r>
          </a:p>
          <a:p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1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综合分析：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zh-CN" sz="2400" dirty="0">
                <a:latin typeface="+mj-lt"/>
              </a:rPr>
              <a:t>纵观上文讨论的题目，几乎都是普普通通的一个递推公式或者状态转移方程，只不过其中的一维或多维是“压缩的”，即把一个状态(一个方案、一个集合等)压缩成一个整数。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zh-CN" sz="2400" dirty="0">
                <a:latin typeface="+mj-lt"/>
              </a:rPr>
              <a:t>这很明显是一个Hash的过程，</a:t>
            </a:r>
            <a:r>
              <a:rPr lang="zh-CN" altLang="zh-CN" sz="2400" dirty="0" smtClean="0">
                <a:latin typeface="+mj-lt"/>
              </a:rPr>
              <a:t>所以</a:t>
            </a:r>
            <a:r>
              <a:rPr lang="zh-CN" altLang="en-US" sz="2400" dirty="0">
                <a:latin typeface="+mj-lt"/>
              </a:rPr>
              <a:t>状</a:t>
            </a:r>
            <a:r>
              <a:rPr lang="zh-CN" altLang="en-US" sz="2400" dirty="0" smtClean="0">
                <a:latin typeface="+mj-lt"/>
              </a:rPr>
              <a:t>压</a:t>
            </a:r>
            <a:r>
              <a:rPr lang="zh-CN" altLang="zh-CN" sz="2400" dirty="0" smtClean="0">
                <a:latin typeface="+mj-lt"/>
              </a:rPr>
              <a:t>DP</a:t>
            </a:r>
            <a:r>
              <a:rPr lang="zh-CN" altLang="zh-CN" sz="2400" dirty="0">
                <a:latin typeface="+mj-lt"/>
              </a:rPr>
              <a:t>又被称为</a:t>
            </a:r>
            <a:r>
              <a:rPr lang="zh-CN" altLang="zh-CN" sz="2400" b="1" i="1" dirty="0">
                <a:latin typeface="+mj-lt"/>
              </a:rPr>
              <a:t>Hash DP</a:t>
            </a:r>
            <a:r>
              <a:rPr lang="zh-CN" altLang="zh-CN" sz="2400" dirty="0">
                <a:latin typeface="+mj-lt"/>
              </a:rPr>
              <a:t>或</a:t>
            </a:r>
            <a:r>
              <a:rPr lang="zh-CN" altLang="zh-CN" sz="2400" b="1" i="1" dirty="0">
                <a:latin typeface="+mj-lt"/>
                <a:ea typeface="黑体" pitchFamily="49" charset="-122"/>
              </a:rPr>
              <a:t>集合</a:t>
            </a:r>
            <a:r>
              <a:rPr lang="zh-CN" altLang="zh-CN" sz="2400" b="1" i="1" dirty="0">
                <a:latin typeface="+mj-lt"/>
              </a:rPr>
              <a:t>DP</a:t>
            </a:r>
            <a:r>
              <a:rPr lang="zh-CN" altLang="zh-CN" sz="2400" dirty="0">
                <a:latin typeface="+mj-lt"/>
              </a:rPr>
              <a:t>。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zh-CN" sz="2400" dirty="0">
                <a:latin typeface="+mj-lt"/>
              </a:rPr>
              <a:t>除去这一点区别，我们发现它和普通递推/DP没有什么差别，都是从已有的状态推知新的状态，所做的决策都没有后效……那我们为什么要用状态</a:t>
            </a:r>
            <a:r>
              <a:rPr lang="zh-CN" altLang="zh-CN" sz="2400" dirty="0" smtClean="0">
                <a:latin typeface="+mj-lt"/>
              </a:rPr>
              <a:t>压缩</a:t>
            </a:r>
            <a:r>
              <a:rPr lang="zh-CN" altLang="en-US" sz="2400" dirty="0" smtClean="0">
                <a:latin typeface="+mj-lt"/>
              </a:rPr>
              <a:t>？</a:t>
            </a:r>
            <a:endParaRPr lang="en-US" altLang="zh-CN" sz="2400" dirty="0" smtClean="0">
              <a:latin typeface="+mj-lt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z="2400" dirty="0" smtClean="0">
                <a:latin typeface="+mj-lt"/>
              </a:rPr>
              <a:t>因为一般的状态没办法满足我们的需求，我们的一个状态中包含了很多的信息，而这些信息又可以压缩成一个二进制数（或者是三进制四进制数</a:t>
            </a:r>
            <a:r>
              <a:rPr lang="en-US" altLang="zh-CN" sz="2400" dirty="0" smtClean="0">
                <a:latin typeface="+mj-lt"/>
              </a:rPr>
              <a:t>……</a:t>
            </a:r>
            <a:r>
              <a:rPr lang="zh-CN" altLang="en-US" sz="2400" dirty="0" smtClean="0">
                <a:latin typeface="+mj-lt"/>
              </a:rPr>
              <a:t>）</a:t>
            </a:r>
            <a:endParaRPr lang="zh-CN" altLang="zh-CN" sz="2400" dirty="0">
              <a:latin typeface="+mj-lt"/>
            </a:endParaRP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2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看到什么样的问题的时候考虑用状压</a:t>
            </a:r>
            <a:r>
              <a:rPr lang="en-US" altLang="zh-CN" dirty="0" err="1" smtClean="0">
                <a:latin typeface="+mj-lt"/>
              </a:rPr>
              <a:t>dp</a:t>
            </a:r>
            <a:r>
              <a:rPr lang="en-US" altLang="zh-CN" dirty="0" smtClean="0">
                <a:latin typeface="+mj-lt"/>
              </a:rPr>
              <a:t>?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在棋盘格子上的覆盖</a:t>
            </a:r>
            <a:endParaRPr lang="en-US" altLang="zh-CN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类似于</a:t>
            </a:r>
            <a:r>
              <a:rPr lang="en-US" altLang="zh-CN" dirty="0" smtClean="0">
                <a:latin typeface="+mj-lt"/>
              </a:rPr>
              <a:t>TSP</a:t>
            </a:r>
            <a:r>
              <a:rPr lang="zh-CN" altLang="en-US" dirty="0" smtClean="0">
                <a:latin typeface="+mj-lt"/>
              </a:rPr>
              <a:t>的路径问题</a:t>
            </a:r>
            <a:endParaRPr lang="en-US" altLang="zh-CN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>
                <a:latin typeface="+mj-lt"/>
              </a:rPr>
              <a:t>N</a:t>
            </a:r>
            <a:r>
              <a:rPr lang="zh-CN" altLang="en-US" dirty="0" smtClean="0">
                <a:latin typeface="+mj-lt"/>
              </a:rPr>
              <a:t>比较小，变成</a:t>
            </a:r>
            <a:r>
              <a:rPr lang="en-US" altLang="zh-CN" dirty="0" smtClean="0">
                <a:latin typeface="+mj-lt"/>
              </a:rPr>
              <a:t>n</a:t>
            </a:r>
            <a:r>
              <a:rPr lang="zh-CN" altLang="en-US" dirty="0" smtClean="0">
                <a:latin typeface="+mj-lt"/>
              </a:rPr>
              <a:t>位二进制后还很合理</a:t>
            </a:r>
            <a:r>
              <a:rPr lang="en-US" altLang="zh-CN" dirty="0" smtClean="0">
                <a:latin typeface="+mj-lt"/>
              </a:rPr>
              <a:t>……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>
                <a:latin typeface="+mj-lt"/>
              </a:rPr>
              <a:t>……</a:t>
            </a:r>
            <a:br>
              <a:rPr lang="en-US" altLang="zh-CN" dirty="0" smtClean="0">
                <a:latin typeface="+mj-lt"/>
              </a:rPr>
            </a:br>
            <a:r>
              <a:rPr lang="en-US" altLang="zh-CN" dirty="0" smtClean="0">
                <a:latin typeface="+mj-lt"/>
              </a:rPr>
              <a:t>……</a:t>
            </a:r>
          </a:p>
        </p:txBody>
      </p:sp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综合分析：</a:t>
            </a:r>
          </a:p>
        </p:txBody>
      </p:sp>
    </p:spTree>
    <p:extLst>
      <p:ext uri="{BB962C8B-B14F-4D97-AF65-F5344CB8AC3E}">
        <p14:creationId xmlns:p14="http://schemas.microsoft.com/office/powerpoint/2010/main" val="15337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=</a:t>
            </a:r>
            <a:r>
              <a:rPr lang="pt-BR" altLang="zh-CN" dirty="0" smtClean="0"/>
              <a:t>a ^ </a:t>
            </a:r>
            <a:r>
              <a:rPr lang="pt-BR" altLang="zh-CN" dirty="0"/>
              <a:t>b;</a:t>
            </a:r>
            <a:br>
              <a:rPr lang="pt-BR" altLang="zh-CN" dirty="0"/>
            </a:br>
            <a:r>
              <a:rPr lang="pt-BR" altLang="zh-CN" dirty="0" smtClean="0"/>
              <a:t>b=a ^ </a:t>
            </a:r>
            <a:r>
              <a:rPr lang="pt-BR" altLang="zh-CN" dirty="0"/>
              <a:t>b;</a:t>
            </a:r>
            <a:br>
              <a:rPr lang="pt-BR" altLang="zh-CN" dirty="0"/>
            </a:br>
            <a:r>
              <a:rPr lang="pt-BR" altLang="zh-CN" dirty="0" smtClean="0"/>
              <a:t>a=a ^ </a:t>
            </a:r>
            <a:r>
              <a:rPr lang="pt-BR" altLang="zh-CN" dirty="0"/>
              <a:t>b</a:t>
            </a:r>
            <a:r>
              <a:rPr lang="pt-BR" altLang="zh-CN" dirty="0" smtClean="0"/>
              <a:t>;</a:t>
            </a:r>
          </a:p>
          <a:p>
            <a:r>
              <a:rPr lang="zh-CN" altLang="en-US" dirty="0" smtClean="0"/>
              <a:t>实现了什么功能？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7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6221" y="704850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位运算基础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6851" y="1706563"/>
            <a:ext cx="10959008" cy="4590181"/>
          </a:xfrm>
        </p:spPr>
        <p:txBody>
          <a:bodyPr numCol="2"/>
          <a:lstStyle/>
          <a:p>
            <a:r>
              <a:rPr lang="zh-CN" altLang="en-US" dirty="0"/>
              <a:t>去掉最后一位    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x &gt;&gt; 1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最后加一个</a:t>
            </a:r>
            <a:r>
              <a:rPr lang="en-US" altLang="zh-CN" dirty="0"/>
              <a:t>0   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x &lt;&lt; 1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最后加一个</a:t>
            </a:r>
            <a:r>
              <a:rPr lang="en-US" altLang="zh-CN" dirty="0"/>
              <a:t>1    </a:t>
            </a:r>
            <a:endParaRPr lang="en-US" altLang="zh-CN" dirty="0" smtClean="0"/>
          </a:p>
          <a:p>
            <a:r>
              <a:rPr lang="en-US" altLang="zh-CN" dirty="0" smtClean="0"/>
              <a:t>(x&lt;&lt; 1)+1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最后一位变成</a:t>
            </a:r>
            <a:r>
              <a:rPr lang="en-US" altLang="zh-CN" dirty="0"/>
              <a:t>1     </a:t>
            </a:r>
            <a:endParaRPr lang="en-US" altLang="zh-CN" dirty="0" smtClean="0"/>
          </a:p>
          <a:p>
            <a:r>
              <a:rPr lang="en-US" altLang="zh-CN" dirty="0" smtClean="0"/>
              <a:t>x </a:t>
            </a:r>
            <a:r>
              <a:rPr lang="en-US" altLang="zh-CN" dirty="0"/>
              <a:t>|</a:t>
            </a:r>
            <a:r>
              <a:rPr lang="en-US" altLang="zh-CN" dirty="0" smtClean="0"/>
              <a:t> 1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最后一位变成</a:t>
            </a:r>
            <a:r>
              <a:rPr lang="en-US" altLang="zh-CN" dirty="0"/>
              <a:t>0      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(x | 1) - 1</a:t>
            </a:r>
          </a:p>
          <a:p>
            <a:r>
              <a:rPr lang="zh-CN" altLang="en-US" dirty="0" smtClean="0"/>
              <a:t>最后</a:t>
            </a:r>
            <a:r>
              <a:rPr lang="zh-CN" altLang="en-US" dirty="0"/>
              <a:t>一位取反         </a:t>
            </a:r>
            <a:endParaRPr lang="en-US" altLang="zh-CN" dirty="0" smtClean="0"/>
          </a:p>
          <a:p>
            <a:r>
              <a:rPr lang="en-US" altLang="zh-CN" dirty="0" smtClean="0"/>
              <a:t>x </a:t>
            </a:r>
            <a:r>
              <a:rPr lang="en-US" altLang="zh-CN" dirty="0"/>
              <a:t>^</a:t>
            </a:r>
            <a:r>
              <a:rPr lang="en-US" altLang="zh-CN" dirty="0" smtClean="0"/>
              <a:t> 1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右数第</a:t>
            </a:r>
            <a:r>
              <a:rPr lang="en-US" altLang="zh-CN" dirty="0"/>
              <a:t>k</a:t>
            </a:r>
            <a:r>
              <a:rPr lang="zh-CN" altLang="en-US" dirty="0"/>
              <a:t>位变成</a:t>
            </a:r>
            <a:r>
              <a:rPr lang="en-US" altLang="zh-CN" dirty="0"/>
              <a:t>1      </a:t>
            </a:r>
            <a:endParaRPr lang="en-US" altLang="zh-CN" dirty="0" smtClean="0"/>
          </a:p>
          <a:p>
            <a:r>
              <a:rPr lang="en-US" altLang="zh-CN" dirty="0" smtClean="0"/>
              <a:t>x | </a:t>
            </a:r>
            <a:r>
              <a:rPr lang="en-US" altLang="zh-CN" dirty="0"/>
              <a:t>(1 </a:t>
            </a:r>
            <a:r>
              <a:rPr lang="en-US" altLang="zh-CN" dirty="0" smtClean="0"/>
              <a:t>&lt;&lt; </a:t>
            </a:r>
            <a:r>
              <a:rPr lang="en-US" altLang="zh-CN" dirty="0"/>
              <a:t>(k-1</a:t>
            </a:r>
            <a:r>
              <a:rPr lang="en-US" altLang="zh-CN" dirty="0" smtClean="0"/>
              <a:t>))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右数第</a:t>
            </a:r>
            <a:r>
              <a:rPr lang="en-US" altLang="zh-CN" dirty="0"/>
              <a:t>k</a:t>
            </a:r>
            <a:r>
              <a:rPr lang="zh-CN" altLang="en-US" dirty="0"/>
              <a:t>位变成</a:t>
            </a:r>
            <a:r>
              <a:rPr lang="en-US" altLang="zh-CN" dirty="0"/>
              <a:t>0     </a:t>
            </a:r>
            <a:endParaRPr lang="en-US" altLang="zh-CN" dirty="0" smtClean="0"/>
          </a:p>
          <a:p>
            <a:r>
              <a:rPr lang="en-US" altLang="zh-CN" dirty="0" smtClean="0"/>
              <a:t>x &amp; (~ </a:t>
            </a:r>
            <a:r>
              <a:rPr lang="en-US" altLang="zh-CN" dirty="0"/>
              <a:t>(1 </a:t>
            </a:r>
            <a:r>
              <a:rPr lang="en-US" altLang="zh-CN" dirty="0" smtClean="0"/>
              <a:t>&lt;&lt; </a:t>
            </a:r>
            <a:r>
              <a:rPr lang="en-US" altLang="zh-CN" dirty="0"/>
              <a:t>(k-1</a:t>
            </a:r>
            <a:r>
              <a:rPr lang="en-US" altLang="zh-CN" dirty="0" smtClean="0"/>
              <a:t>)))</a:t>
            </a:r>
          </a:p>
          <a:p>
            <a:r>
              <a:rPr lang="zh-CN" altLang="en-US" dirty="0" smtClean="0"/>
              <a:t>右</a:t>
            </a:r>
            <a:r>
              <a:rPr lang="zh-CN" altLang="en-US" dirty="0"/>
              <a:t>数第</a:t>
            </a:r>
            <a:r>
              <a:rPr lang="en-US" altLang="zh-CN" dirty="0"/>
              <a:t>k</a:t>
            </a:r>
            <a:r>
              <a:rPr lang="zh-CN" altLang="en-US" dirty="0"/>
              <a:t>位取反         </a:t>
            </a:r>
            <a:endParaRPr lang="en-US" altLang="zh-CN" dirty="0"/>
          </a:p>
          <a:p>
            <a:r>
              <a:rPr lang="en-US" altLang="zh-CN" dirty="0"/>
              <a:t>x </a:t>
            </a:r>
            <a:r>
              <a:rPr lang="en-US" altLang="zh-CN" dirty="0" err="1"/>
              <a:t>xor</a:t>
            </a:r>
            <a:r>
              <a:rPr lang="en-US" altLang="zh-CN" dirty="0"/>
              <a:t> (1 </a:t>
            </a:r>
            <a:r>
              <a:rPr lang="en-US" altLang="zh-CN" dirty="0" err="1"/>
              <a:t>shl</a:t>
            </a:r>
            <a:r>
              <a:rPr lang="en-US" altLang="zh-CN" dirty="0"/>
              <a:t> (k-1))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46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9072" y="484414"/>
            <a:ext cx="10972800" cy="1143000"/>
          </a:xfrm>
        </p:spPr>
        <p:txBody>
          <a:bodyPr/>
          <a:lstStyle/>
          <a:p>
            <a:r>
              <a:rPr lang="zh-CN" altLang="en-US" dirty="0"/>
              <a:t>位运算基础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2550" y="1657579"/>
            <a:ext cx="10972800" cy="4389437"/>
          </a:xfrm>
        </p:spPr>
        <p:txBody>
          <a:bodyPr numCol="2"/>
          <a:lstStyle/>
          <a:p>
            <a:r>
              <a:rPr lang="zh-CN" altLang="en-US" dirty="0" smtClean="0"/>
              <a:t>取</a:t>
            </a:r>
            <a:r>
              <a:rPr lang="zh-CN" altLang="en-US" dirty="0"/>
              <a:t>末</a:t>
            </a:r>
            <a:r>
              <a:rPr lang="en-US" altLang="zh-CN" dirty="0"/>
              <a:t>k</a:t>
            </a:r>
            <a:r>
              <a:rPr lang="zh-CN" altLang="en-US" dirty="0"/>
              <a:t>位          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r>
              <a:rPr lang="en-US" altLang="zh-CN" dirty="0"/>
              <a:t>x </a:t>
            </a:r>
            <a:r>
              <a:rPr lang="en-US" altLang="zh-CN" dirty="0" smtClean="0"/>
              <a:t>&amp; ((1&lt;&lt;k)-1)</a:t>
            </a:r>
          </a:p>
          <a:p>
            <a:r>
              <a:rPr lang="zh-CN" altLang="en-US" dirty="0" smtClean="0"/>
              <a:t>取</a:t>
            </a:r>
            <a:r>
              <a:rPr lang="zh-CN" altLang="en-US" dirty="0"/>
              <a:t>右数第</a:t>
            </a:r>
            <a:r>
              <a:rPr lang="en-US" altLang="zh-CN" dirty="0"/>
              <a:t>k</a:t>
            </a:r>
            <a:r>
              <a:rPr lang="zh-CN" altLang="en-US" dirty="0"/>
              <a:t>位       </a:t>
            </a:r>
            <a:endParaRPr lang="en-US" altLang="zh-CN" dirty="0" smtClean="0"/>
          </a:p>
          <a:p>
            <a:r>
              <a:rPr lang="en-US" altLang="zh-CN" dirty="0" smtClean="0"/>
              <a:t>(x &gt;&gt; </a:t>
            </a:r>
            <a:r>
              <a:rPr lang="en-US" altLang="zh-CN" dirty="0"/>
              <a:t>(k-1</a:t>
            </a:r>
            <a:r>
              <a:rPr lang="en-US" altLang="zh-CN" dirty="0" smtClean="0"/>
              <a:t>)) </a:t>
            </a:r>
            <a:r>
              <a:rPr lang="en-US" altLang="zh-CN" dirty="0"/>
              <a:t>&amp;</a:t>
            </a:r>
            <a:r>
              <a:rPr lang="en-US" altLang="zh-CN" dirty="0" smtClean="0"/>
              <a:t> 1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末</a:t>
            </a:r>
            <a:r>
              <a:rPr lang="en-US" altLang="zh-CN" dirty="0"/>
              <a:t>k</a:t>
            </a:r>
            <a:r>
              <a:rPr lang="zh-CN" altLang="en-US" dirty="0"/>
              <a:t>位变成</a:t>
            </a:r>
            <a:r>
              <a:rPr lang="en-US" altLang="zh-CN" dirty="0"/>
              <a:t>1     </a:t>
            </a:r>
            <a:endParaRPr lang="en-US" altLang="zh-CN" dirty="0" smtClean="0"/>
          </a:p>
          <a:p>
            <a:r>
              <a:rPr lang="en-US" altLang="zh-CN" dirty="0"/>
              <a:t> x |</a:t>
            </a:r>
            <a:r>
              <a:rPr lang="en-US" altLang="zh-CN" dirty="0" smtClean="0"/>
              <a:t> ((1 &lt;&lt; k)-1)</a:t>
            </a:r>
          </a:p>
          <a:p>
            <a:r>
              <a:rPr lang="zh-CN" altLang="en-US" dirty="0" smtClean="0"/>
              <a:t>末</a:t>
            </a:r>
            <a:r>
              <a:rPr lang="en-US" altLang="zh-CN" dirty="0"/>
              <a:t>k</a:t>
            </a:r>
            <a:r>
              <a:rPr lang="zh-CN" altLang="en-US" dirty="0"/>
              <a:t>位取反             </a:t>
            </a:r>
            <a:endParaRPr lang="en-US" altLang="zh-CN" dirty="0" smtClean="0"/>
          </a:p>
          <a:p>
            <a:r>
              <a:rPr lang="en-US" altLang="zh-CN" dirty="0" smtClean="0"/>
              <a:t>x </a:t>
            </a:r>
            <a:r>
              <a:rPr lang="en-US" altLang="zh-CN" dirty="0"/>
              <a:t>^</a:t>
            </a:r>
            <a:r>
              <a:rPr lang="en-US" altLang="zh-CN" dirty="0" smtClean="0"/>
              <a:t> ((1 &lt;&lt; k)-1)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右边连续的</a:t>
            </a:r>
            <a:r>
              <a:rPr lang="en-US" altLang="zh-CN" dirty="0"/>
              <a:t>1</a:t>
            </a:r>
            <a:r>
              <a:rPr lang="zh-CN" altLang="en-US" dirty="0"/>
              <a:t>变成</a:t>
            </a:r>
            <a:r>
              <a:rPr lang="en-US" altLang="zh-CN" dirty="0"/>
              <a:t>0  </a:t>
            </a:r>
            <a:endParaRPr lang="en-US" altLang="zh-CN" dirty="0" smtClean="0"/>
          </a:p>
          <a:p>
            <a:r>
              <a:rPr lang="en-US" altLang="zh-CN" dirty="0"/>
              <a:t> </a:t>
            </a:r>
            <a:r>
              <a:rPr lang="en-US" altLang="zh-CN" dirty="0" smtClean="0"/>
              <a:t>(x </a:t>
            </a:r>
            <a:r>
              <a:rPr lang="en-US" altLang="zh-CN" dirty="0"/>
              <a:t>&amp;</a:t>
            </a:r>
            <a:r>
              <a:rPr lang="en-US" altLang="zh-CN" dirty="0" smtClean="0"/>
              <a:t> </a:t>
            </a:r>
            <a:r>
              <a:rPr lang="en-US" altLang="zh-CN" dirty="0"/>
              <a:t>(x+1</a:t>
            </a:r>
            <a:r>
              <a:rPr lang="en-US" altLang="zh-CN" dirty="0" smtClean="0"/>
              <a:t>))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右起第一个</a:t>
            </a:r>
            <a:r>
              <a:rPr lang="en-US" altLang="zh-CN" dirty="0"/>
              <a:t>0</a:t>
            </a:r>
            <a:r>
              <a:rPr lang="zh-CN" altLang="en-US" dirty="0"/>
              <a:t>变成</a:t>
            </a:r>
            <a:r>
              <a:rPr lang="en-US" altLang="zh-CN" dirty="0"/>
              <a:t>1   </a:t>
            </a:r>
            <a:endParaRPr lang="en-US" altLang="zh-CN" dirty="0" smtClean="0"/>
          </a:p>
          <a:p>
            <a:r>
              <a:rPr lang="en-US" altLang="zh-CN" dirty="0" smtClean="0"/>
              <a:t>x | </a:t>
            </a:r>
            <a:r>
              <a:rPr lang="en-US" altLang="zh-CN" dirty="0"/>
              <a:t>(x+1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右边连续的</a:t>
            </a:r>
            <a:r>
              <a:rPr lang="en-US" altLang="zh-CN" dirty="0"/>
              <a:t>0</a:t>
            </a:r>
            <a:r>
              <a:rPr lang="zh-CN" altLang="en-US" dirty="0"/>
              <a:t>变成</a:t>
            </a:r>
            <a:r>
              <a:rPr lang="en-US" altLang="zh-CN" dirty="0"/>
              <a:t>1 </a:t>
            </a:r>
            <a:endParaRPr lang="en-US" altLang="zh-CN" dirty="0" smtClean="0"/>
          </a:p>
          <a:p>
            <a:r>
              <a:rPr lang="en-US" altLang="zh-CN" dirty="0" smtClean="0"/>
              <a:t>x | (x-1)</a:t>
            </a:r>
          </a:p>
          <a:p>
            <a:r>
              <a:rPr lang="zh-CN" altLang="en-US" dirty="0" smtClean="0"/>
              <a:t>取</a:t>
            </a:r>
            <a:r>
              <a:rPr lang="zh-CN" altLang="en-US" dirty="0"/>
              <a:t>右边连续的</a:t>
            </a:r>
            <a:r>
              <a:rPr lang="en-US" altLang="zh-CN" dirty="0"/>
              <a:t>1         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x ^</a:t>
            </a:r>
            <a:r>
              <a:rPr lang="en-US" altLang="zh-CN" dirty="0" smtClean="0"/>
              <a:t> </a:t>
            </a:r>
            <a:r>
              <a:rPr lang="en-US" altLang="zh-CN" dirty="0"/>
              <a:t>(x+1)) </a:t>
            </a:r>
            <a:r>
              <a:rPr lang="en-US" altLang="zh-CN" dirty="0" smtClean="0"/>
              <a:t>&gt;&gt; 1</a:t>
            </a:r>
          </a:p>
          <a:p>
            <a:r>
              <a:rPr lang="zh-CN" altLang="en-US" dirty="0" smtClean="0"/>
              <a:t>去掉</a:t>
            </a:r>
            <a:r>
              <a:rPr lang="zh-CN" altLang="en-US" dirty="0"/>
              <a:t>右起第一个</a:t>
            </a:r>
            <a:r>
              <a:rPr lang="en-US" altLang="zh-CN" dirty="0"/>
              <a:t>1</a:t>
            </a:r>
            <a:r>
              <a:rPr lang="zh-CN" altLang="en-US" dirty="0"/>
              <a:t>的左边 </a:t>
            </a:r>
            <a:endParaRPr lang="en-US" altLang="zh-CN" dirty="0" smtClean="0"/>
          </a:p>
          <a:p>
            <a:r>
              <a:rPr lang="zh-CN" altLang="zh-CN" dirty="0"/>
              <a:t>x&amp;(-x)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3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zh-CN" dirty="0">
                <a:latin typeface="+mj-lt"/>
              </a:rPr>
              <a:t>在</a:t>
            </a:r>
            <a:r>
              <a:rPr lang="zh-CN" altLang="zh-CN" i="1" dirty="0">
                <a:latin typeface="+mj-lt"/>
              </a:rPr>
              <a:t>n*n(n≤20)</a:t>
            </a:r>
            <a:r>
              <a:rPr lang="zh-CN" altLang="zh-CN" dirty="0">
                <a:latin typeface="+mj-lt"/>
              </a:rPr>
              <a:t>的方格棋盘上放置</a:t>
            </a:r>
            <a:r>
              <a:rPr lang="zh-CN" altLang="zh-CN" i="1" dirty="0">
                <a:latin typeface="+mj-lt"/>
              </a:rPr>
              <a:t>n</a:t>
            </a:r>
            <a:r>
              <a:rPr lang="zh-CN" altLang="zh-CN" dirty="0">
                <a:latin typeface="+mj-lt"/>
              </a:rPr>
              <a:t>个车(可以攻击所在行、列)，求使它们不能互相攻击的方案总数。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给大家</a:t>
            </a:r>
            <a:r>
              <a:rPr lang="en-US" altLang="zh-CN" dirty="0">
                <a:latin typeface="+mj-lt"/>
              </a:rPr>
              <a:t>3</a:t>
            </a:r>
            <a:r>
              <a:rPr lang="zh-CN" altLang="zh-CN" dirty="0" smtClean="0">
                <a:latin typeface="+mj-lt"/>
              </a:rPr>
              <a:t>0秒</a:t>
            </a:r>
            <a:r>
              <a:rPr lang="zh-CN" altLang="zh-CN" dirty="0">
                <a:latin typeface="+mj-lt"/>
              </a:rPr>
              <a:t>时间</a:t>
            </a:r>
            <a:r>
              <a:rPr lang="zh-CN" altLang="zh-CN" dirty="0" smtClean="0">
                <a:latin typeface="+mj-lt"/>
              </a:rPr>
              <a:t>思考</a:t>
            </a:r>
            <a:r>
              <a:rPr lang="zh-CN" altLang="en-US" dirty="0" smtClean="0">
                <a:latin typeface="+mj-lt"/>
              </a:rPr>
              <a:t>！</a:t>
            </a:r>
            <a:endParaRPr lang="zh-CN" altLang="zh-CN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787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zh-CN" dirty="0">
                <a:latin typeface="+mj-lt"/>
              </a:rPr>
              <a:t>这个题目之所以是作为引例而不是例题，是因为它实在是个非常简单的组合学问题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zh-CN" dirty="0">
                <a:latin typeface="+mj-lt"/>
              </a:rPr>
              <a:t>我们一行一行放置，则第一行有</a:t>
            </a:r>
            <a:r>
              <a:rPr lang="zh-CN" altLang="zh-CN" i="1" dirty="0">
                <a:latin typeface="+mj-lt"/>
              </a:rPr>
              <a:t>n</a:t>
            </a:r>
            <a:r>
              <a:rPr lang="zh-CN" altLang="zh-CN" dirty="0">
                <a:latin typeface="+mj-lt"/>
              </a:rPr>
              <a:t>种选择，第二行</a:t>
            </a:r>
            <a:r>
              <a:rPr lang="zh-CN" altLang="zh-CN" i="1" dirty="0">
                <a:latin typeface="+mj-lt"/>
              </a:rPr>
              <a:t>n</a:t>
            </a:r>
            <a:r>
              <a:rPr lang="zh-CN" altLang="zh-CN" dirty="0">
                <a:latin typeface="+mj-lt"/>
              </a:rPr>
              <a:t>-1，……，最后一行只有1种选择，根据乘法原理，答案就是</a:t>
            </a:r>
            <a:r>
              <a:rPr lang="zh-CN" altLang="zh-CN" i="1" dirty="0">
                <a:latin typeface="+mj-lt"/>
              </a:rPr>
              <a:t>n</a:t>
            </a:r>
            <a:r>
              <a:rPr lang="zh-CN" altLang="zh-CN" i="1" dirty="0" smtClean="0">
                <a:latin typeface="+mj-lt"/>
              </a:rPr>
              <a:t>!</a:t>
            </a:r>
            <a:endParaRPr lang="en-US" altLang="zh-CN" i="1" dirty="0" smtClean="0">
              <a:latin typeface="+mj-lt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i="1" dirty="0" smtClean="0">
              <a:latin typeface="+mj-lt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/>
              <a:t>m*m</a:t>
            </a:r>
            <a:r>
              <a:rPr lang="zh-CN" altLang="en-US" dirty="0"/>
              <a:t>的</a:t>
            </a:r>
            <a:r>
              <a:rPr lang="zh-CN" altLang="zh-CN" dirty="0"/>
              <a:t>方格棋盘上</a:t>
            </a:r>
            <a:r>
              <a:rPr lang="zh-CN" altLang="en-US" dirty="0"/>
              <a:t>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可是</a:t>
            </a:r>
            <a:r>
              <a:rPr lang="zh-CN" altLang="en-US" dirty="0" smtClean="0">
                <a:latin typeface="+mj-lt"/>
              </a:rPr>
              <a:t>如果这个题变化一下呢？还能用排列组合么？</a:t>
            </a:r>
            <a:endParaRPr lang="zh-CN" altLang="zh-CN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27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1: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zh-CN" dirty="0">
                <a:latin typeface="+mj-lt"/>
              </a:rPr>
              <a:t>在n*n(n≤20)的方格棋盘上放置n个</a:t>
            </a:r>
            <a:r>
              <a:rPr lang="zh-CN" altLang="zh-CN" dirty="0" smtClean="0">
                <a:latin typeface="+mj-lt"/>
              </a:rPr>
              <a:t>车</a:t>
            </a:r>
            <a:r>
              <a:rPr lang="zh-CN" altLang="zh-CN" dirty="0">
                <a:latin typeface="+mj-lt"/>
              </a:rPr>
              <a:t>(可以攻击所在行、列) </a:t>
            </a:r>
            <a:r>
              <a:rPr lang="zh-CN" altLang="zh-CN" dirty="0" smtClean="0">
                <a:latin typeface="+mj-lt"/>
              </a:rPr>
              <a:t>，</a:t>
            </a:r>
            <a:r>
              <a:rPr lang="zh-CN" altLang="zh-CN" dirty="0">
                <a:latin typeface="+mj-lt"/>
              </a:rPr>
              <a:t>某些格子不能放，求使它们不能互相攻击的方案总数</a:t>
            </a:r>
            <a:r>
              <a:rPr lang="zh-CN" altLang="zh-CN" dirty="0" smtClean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32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1: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421" y="1706564"/>
            <a:ext cx="11150600" cy="438943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我们知道这个</a:t>
            </a:r>
            <a:r>
              <a:rPr lang="zh-CN" altLang="zh-CN" dirty="0" smtClean="0"/>
              <a:t>车</a:t>
            </a:r>
            <a:r>
              <a:rPr lang="zh-CN" altLang="en-US" dirty="0" smtClean="0"/>
              <a:t>是需要一行一行放的</a:t>
            </a:r>
            <a:endParaRPr lang="en-US" altLang="zh-CN" dirty="0" smtClean="0"/>
          </a:p>
          <a:p>
            <a:r>
              <a:rPr lang="zh-CN" altLang="zh-CN" dirty="0" smtClean="0">
                <a:latin typeface="Calibri" pitchFamily="34" charset="0"/>
              </a:rPr>
              <a:t>取棋子的放置情况作为状态，某一列如果已经放置棋子则为1，否则为0。这样，一个状态就可以用一个最多20位的二进制数表示。</a:t>
            </a:r>
          </a:p>
          <a:p>
            <a:r>
              <a:rPr lang="zh-CN" altLang="zh-CN" dirty="0" smtClean="0">
                <a:latin typeface="Calibri" pitchFamily="34" charset="0"/>
              </a:rPr>
              <a:t>例如</a:t>
            </a:r>
            <a:r>
              <a:rPr lang="zh-CN" altLang="zh-CN" i="1" dirty="0" smtClean="0">
                <a:latin typeface="Calibri" pitchFamily="34" charset="0"/>
              </a:rPr>
              <a:t>n=</a:t>
            </a:r>
            <a:r>
              <a:rPr lang="zh-CN" altLang="zh-CN" dirty="0" smtClean="0">
                <a:latin typeface="Calibri" pitchFamily="34" charset="0"/>
              </a:rPr>
              <a:t>5,第1、3、4列已经放置，则这个状态可以表示为01101(从右到左)。</a:t>
            </a:r>
            <a:endParaRPr lang="en-US" altLang="zh-CN" dirty="0" smtClean="0">
              <a:latin typeface="Calibri" pitchFamily="34" charset="0"/>
            </a:endParaRPr>
          </a:p>
          <a:p>
            <a:r>
              <a:rPr lang="zh-CN" altLang="en-US" dirty="0" smtClean="0">
                <a:latin typeface="Calibri" pitchFamily="34" charset="0"/>
              </a:rPr>
              <a:t>那么，令</a:t>
            </a:r>
            <a:r>
              <a:rPr lang="en-US" altLang="zh-CN" dirty="0" smtClean="0">
                <a:latin typeface="Calibri" pitchFamily="34" charset="0"/>
              </a:rPr>
              <a:t>f[</a:t>
            </a:r>
            <a:r>
              <a:rPr lang="en-US" altLang="zh-CN" dirty="0" err="1" smtClean="0">
                <a:latin typeface="Calibri" pitchFamily="34" charset="0"/>
              </a:rPr>
              <a:t>i</a:t>
            </a:r>
            <a:r>
              <a:rPr lang="en-US" altLang="zh-CN" dirty="0" smtClean="0">
                <a:latin typeface="Calibri" pitchFamily="34" charset="0"/>
              </a:rPr>
              <a:t>][</a:t>
            </a:r>
            <a:r>
              <a:rPr lang="en-US" altLang="zh-CN" dirty="0" err="1" smtClean="0">
                <a:latin typeface="Calibri" pitchFamily="34" charset="0"/>
              </a:rPr>
              <a:t>st</a:t>
            </a:r>
            <a:r>
              <a:rPr lang="en-US" altLang="zh-CN" dirty="0" smtClean="0">
                <a:latin typeface="Calibri" pitchFamily="34" charset="0"/>
              </a:rPr>
              <a:t>]</a:t>
            </a:r>
            <a:r>
              <a:rPr lang="zh-CN" altLang="en-US" dirty="0" smtClean="0">
                <a:latin typeface="Calibri" pitchFamily="34" charset="0"/>
              </a:rPr>
              <a:t>表示前</a:t>
            </a:r>
            <a:r>
              <a:rPr lang="en-US" altLang="zh-CN" dirty="0" err="1" smtClean="0">
                <a:latin typeface="Calibri" pitchFamily="34" charset="0"/>
              </a:rPr>
              <a:t>i</a:t>
            </a:r>
            <a:r>
              <a:rPr lang="zh-CN" altLang="en-US" dirty="0" smtClean="0">
                <a:latin typeface="Calibri" pitchFamily="34" charset="0"/>
              </a:rPr>
              <a:t>行的状态为</a:t>
            </a:r>
            <a:r>
              <a:rPr lang="en-US" altLang="zh-CN" dirty="0" err="1" smtClean="0">
                <a:latin typeface="Calibri" pitchFamily="34" charset="0"/>
              </a:rPr>
              <a:t>st</a:t>
            </a:r>
            <a:r>
              <a:rPr lang="zh-CN" altLang="en-US" dirty="0" smtClean="0">
                <a:latin typeface="Calibri" pitchFamily="34" charset="0"/>
              </a:rPr>
              <a:t>的方法数</a:t>
            </a:r>
            <a:endParaRPr lang="en-US" altLang="zh-CN" dirty="0" smtClean="0">
              <a:latin typeface="Calibri" pitchFamily="34" charset="0"/>
            </a:endParaRPr>
          </a:p>
          <a:p>
            <a:r>
              <a:rPr lang="en-US" altLang="zh-CN" dirty="0" smtClean="0">
                <a:latin typeface="Calibri" pitchFamily="34" charset="0"/>
              </a:rPr>
              <a:t>f[</a:t>
            </a:r>
            <a:r>
              <a:rPr lang="en-US" altLang="zh-CN" dirty="0" err="1" smtClean="0">
                <a:latin typeface="Calibri" pitchFamily="34" charset="0"/>
              </a:rPr>
              <a:t>i</a:t>
            </a:r>
            <a:r>
              <a:rPr lang="en-US" altLang="zh-CN" dirty="0" smtClean="0">
                <a:latin typeface="Calibri" pitchFamily="34" charset="0"/>
              </a:rPr>
              <a:t>][</a:t>
            </a:r>
            <a:r>
              <a:rPr lang="en-US" altLang="zh-CN" dirty="0" err="1" smtClean="0">
                <a:latin typeface="Calibri" pitchFamily="34" charset="0"/>
              </a:rPr>
              <a:t>st</a:t>
            </a:r>
            <a:r>
              <a:rPr lang="en-US" altLang="zh-CN" dirty="0" smtClean="0">
                <a:latin typeface="Calibri" pitchFamily="34" charset="0"/>
              </a:rPr>
              <a:t>] = </a:t>
            </a:r>
            <a:r>
              <a:rPr lang="zh-CN" altLang="en-US" dirty="0" smtClean="0">
                <a:latin typeface="Calibri" pitchFamily="34" charset="0"/>
              </a:rPr>
              <a:t>Σ</a:t>
            </a:r>
            <a:r>
              <a:rPr lang="en-US" altLang="zh-CN" dirty="0" smtClean="0">
                <a:latin typeface="Calibri" pitchFamily="34" charset="0"/>
              </a:rPr>
              <a:t>f[</a:t>
            </a:r>
            <a:r>
              <a:rPr lang="en-US" altLang="zh-CN" dirty="0" err="1" smtClean="0">
                <a:latin typeface="Calibri" pitchFamily="34" charset="0"/>
              </a:rPr>
              <a:t>i</a:t>
            </a:r>
            <a:r>
              <a:rPr lang="en-US" altLang="zh-CN" dirty="0" smtClean="0">
                <a:latin typeface="Calibri" pitchFamily="34" charset="0"/>
              </a:rPr>
              <a:t>- 1][</a:t>
            </a:r>
            <a:r>
              <a:rPr lang="en-US" altLang="zh-CN" dirty="0" err="1" smtClean="0">
                <a:latin typeface="Calibri" pitchFamily="34" charset="0"/>
              </a:rPr>
              <a:t>st</a:t>
            </a:r>
            <a:r>
              <a:rPr lang="en-US" altLang="zh-CN" dirty="0" smtClean="0">
                <a:latin typeface="Calibri" pitchFamily="34" charset="0"/>
              </a:rPr>
              <a:t>’]    (</a:t>
            </a:r>
            <a:r>
              <a:rPr lang="zh-CN" altLang="en-US" dirty="0" smtClean="0">
                <a:latin typeface="Calibri" pitchFamily="34" charset="0"/>
              </a:rPr>
              <a:t>第</a:t>
            </a:r>
            <a:r>
              <a:rPr lang="en-US" altLang="zh-CN" dirty="0" err="1" smtClean="0">
                <a:latin typeface="Calibri" pitchFamily="34" charset="0"/>
              </a:rPr>
              <a:t>i</a:t>
            </a:r>
            <a:r>
              <a:rPr lang="zh-CN" altLang="en-US" dirty="0" smtClean="0">
                <a:latin typeface="Calibri" pitchFamily="34" charset="0"/>
              </a:rPr>
              <a:t>行放在第</a:t>
            </a:r>
            <a:r>
              <a:rPr lang="en-US" altLang="zh-CN" dirty="0" smtClean="0">
                <a:latin typeface="Calibri" pitchFamily="34" charset="0"/>
              </a:rPr>
              <a:t>j</a:t>
            </a:r>
            <a:r>
              <a:rPr lang="zh-CN" altLang="en-US" dirty="0" smtClean="0">
                <a:latin typeface="Calibri" pitchFamily="34" charset="0"/>
              </a:rPr>
              <a:t>列</a:t>
            </a:r>
            <a:r>
              <a:rPr lang="en-US" altLang="zh-CN" dirty="0" smtClean="0">
                <a:latin typeface="Calibri" pitchFamily="34" charset="0"/>
              </a:rPr>
              <a:t>)</a:t>
            </a:r>
          </a:p>
          <a:p>
            <a:r>
              <a:rPr lang="zh-CN" altLang="en-US" dirty="0" smtClean="0">
                <a:latin typeface="Calibri" pitchFamily="34" charset="0"/>
              </a:rPr>
              <a:t>保证满足 </a:t>
            </a:r>
            <a:r>
              <a:rPr lang="en-US" altLang="zh-CN" dirty="0" smtClean="0">
                <a:latin typeface="Calibri" pitchFamily="34" charset="0"/>
              </a:rPr>
              <a:t>(</a:t>
            </a:r>
            <a:r>
              <a:rPr lang="en-US" altLang="zh-CN" dirty="0" err="1" smtClean="0">
                <a:latin typeface="Calibri" pitchFamily="34" charset="0"/>
              </a:rPr>
              <a:t>st</a:t>
            </a:r>
            <a:r>
              <a:rPr lang="en-US" altLang="zh-CN" dirty="0" smtClean="0">
                <a:latin typeface="Calibri" pitchFamily="34" charset="0"/>
              </a:rPr>
              <a:t> ’ &amp;(1 &lt;&lt; (j - 1))) == 0 </a:t>
            </a:r>
            <a:r>
              <a:rPr lang="zh-CN" altLang="en-US" dirty="0" smtClean="0">
                <a:latin typeface="Calibri" pitchFamily="34" charset="0"/>
              </a:rPr>
              <a:t>且</a:t>
            </a:r>
            <a:r>
              <a:rPr lang="en-US" altLang="zh-CN" dirty="0" smtClean="0">
                <a:latin typeface="Calibri" pitchFamily="34" charset="0"/>
              </a:rPr>
              <a:t> </a:t>
            </a:r>
            <a:r>
              <a:rPr lang="en-US" altLang="zh-CN" dirty="0" err="1" smtClean="0">
                <a:latin typeface="Calibri" pitchFamily="34" charset="0"/>
              </a:rPr>
              <a:t>st</a:t>
            </a:r>
            <a:r>
              <a:rPr lang="en-US" altLang="zh-CN" dirty="0" smtClean="0">
                <a:latin typeface="Calibri" pitchFamily="34" charset="0"/>
              </a:rPr>
              <a:t>’ + (1 &lt;&lt; (j - 1)) == </a:t>
            </a:r>
            <a:r>
              <a:rPr lang="en-US" altLang="zh-CN" dirty="0" err="1" smtClean="0">
                <a:latin typeface="Calibri" pitchFamily="34" charset="0"/>
              </a:rPr>
              <a:t>st</a:t>
            </a:r>
            <a:r>
              <a:rPr lang="en-US" altLang="zh-CN" dirty="0" smtClean="0">
                <a:latin typeface="Calibri" pitchFamily="34" charset="0"/>
              </a:rPr>
              <a:t> </a:t>
            </a: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1399</Words>
  <Application>Microsoft Office PowerPoint</Application>
  <PresentationFormat>自定义</PresentationFormat>
  <Paragraphs>142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第一PPT，www.1ppt.com</vt:lpstr>
      <vt:lpstr>PowerPoint 演示文稿</vt:lpstr>
      <vt:lpstr>状压dp预备知识——位运算</vt:lpstr>
      <vt:lpstr>PowerPoint 演示文稿</vt:lpstr>
      <vt:lpstr>位运算基础</vt:lpstr>
      <vt:lpstr>位运算基础</vt:lpstr>
      <vt:lpstr>引入：</vt:lpstr>
      <vt:lpstr>引入：</vt:lpstr>
      <vt:lpstr>例1:</vt:lpstr>
      <vt:lpstr>例1:</vt:lpstr>
      <vt:lpstr>例2：互不侵犯</vt:lpstr>
      <vt:lpstr>例2：互不侵犯</vt:lpstr>
      <vt:lpstr>例2：互不侵犯</vt:lpstr>
      <vt:lpstr>例2：互不侵犯</vt:lpstr>
      <vt:lpstr>例3：炮兵阵地</vt:lpstr>
      <vt:lpstr>例3：炮兵阵地</vt:lpstr>
      <vt:lpstr>例3：炮兵阵地</vt:lpstr>
      <vt:lpstr>例4：TSP问题</vt:lpstr>
      <vt:lpstr>例4：TSP问题</vt:lpstr>
      <vt:lpstr>扩展：</vt:lpstr>
      <vt:lpstr>例5：Most Powerful  </vt:lpstr>
      <vt:lpstr>例5：Most Powerful</vt:lpstr>
      <vt:lpstr>例6：骨牌覆盖棋盘</vt:lpstr>
      <vt:lpstr>综合分析：</vt:lpstr>
      <vt:lpstr>综合分析：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文艺花卉</dc:title>
  <dc:creator>第一PPT</dc:creator>
  <cp:keywords>www.1ppt.com</cp:keywords>
  <dc:description>第一PPT</dc:description>
  <cp:lastModifiedBy>Deng</cp:lastModifiedBy>
  <cp:revision>13</cp:revision>
  <dcterms:created xsi:type="dcterms:W3CDTF">2017-10-30T12:45:31Z</dcterms:created>
  <dcterms:modified xsi:type="dcterms:W3CDTF">2019-03-29T06:27:04Z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