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60" r:id="rId5"/>
    <p:sldId id="261" r:id="rId6"/>
    <p:sldId id="295" r:id="rId7"/>
    <p:sldId id="262" r:id="rId8"/>
    <p:sldId id="263" r:id="rId9"/>
    <p:sldId id="359" r:id="rId10"/>
    <p:sldId id="360" r:id="rId11"/>
    <p:sldId id="299" r:id="rId12"/>
    <p:sldId id="300" r:id="rId13"/>
    <p:sldId id="301" r:id="rId14"/>
    <p:sldId id="302" r:id="rId15"/>
    <p:sldId id="294" r:id="rId16"/>
    <p:sldId id="303" r:id="rId17"/>
    <p:sldId id="304" r:id="rId18"/>
    <p:sldId id="305" r:id="rId19"/>
    <p:sldId id="306" r:id="rId20"/>
    <p:sldId id="307" r:id="rId21"/>
    <p:sldId id="308" r:id="rId22"/>
    <p:sldId id="351" r:id="rId23"/>
    <p:sldId id="352" r:id="rId24"/>
    <p:sldId id="353" r:id="rId25"/>
    <p:sldId id="354" r:id="rId26"/>
    <p:sldId id="310" r:id="rId27"/>
    <p:sldId id="355" r:id="rId28"/>
    <p:sldId id="312" r:id="rId29"/>
    <p:sldId id="313" r:id="rId30"/>
    <p:sldId id="314" r:id="rId31"/>
    <p:sldId id="357" r:id="rId32"/>
    <p:sldId id="316" r:id="rId33"/>
    <p:sldId id="358" r:id="rId34"/>
    <p:sldId id="318" r:id="rId35"/>
    <p:sldId id="324" r:id="rId36"/>
    <p:sldId id="325" r:id="rId37"/>
    <p:sldId id="266" r:id="rId38"/>
    <p:sldId id="327" r:id="rId39"/>
    <p:sldId id="268" r:id="rId40"/>
    <p:sldId id="326" r:id="rId41"/>
    <p:sldId id="269" r:id="rId42"/>
    <p:sldId id="328" r:id="rId43"/>
    <p:sldId id="329" r:id="rId44"/>
    <p:sldId id="330" r:id="rId45"/>
    <p:sldId id="273" r:id="rId46"/>
    <p:sldId id="332" r:id="rId47"/>
    <p:sldId id="290" r:id="rId48"/>
    <p:sldId id="282" r:id="rId49"/>
    <p:sldId id="293" r:id="rId50"/>
    <p:sldId id="341" r:id="rId51"/>
    <p:sldId id="342" r:id="rId52"/>
    <p:sldId id="34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32" y="-7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pPr/>
              <a:t>2019/1/30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pPr/>
              <a:t>‹#›</a:t>
            </a:fld>
            <a:endParaRPr lang="zh-CN" altLang="en-US"/>
          </a:p>
        </p:txBody>
      </p:sp>
    </p:spTree>
    <p:extLst>
      <p:ext uri="{BB962C8B-B14F-4D97-AF65-F5344CB8AC3E}">
        <p14:creationId xmlns:p14="http://schemas.microsoft.com/office/powerpoint/2010/main" val="10447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2019/1/30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10400" u="sng" dirty="0" smtClean="0">
                <a:solidFill>
                  <a:schemeClr val="tx1"/>
                </a:solidFill>
                <a:latin typeface="华文新魏" pitchFamily="2" charset="-122"/>
                <a:ea typeface="华文新魏" pitchFamily="2" charset="-122"/>
              </a:rPr>
              <a:t>动态规划基础</a:t>
            </a:r>
            <a:r>
              <a:rPr lang="en-US" altLang="zh-CN" sz="10400" u="sng" dirty="0" smtClean="0">
                <a:solidFill>
                  <a:schemeClr val="tx1"/>
                </a:solidFill>
                <a:latin typeface="华文新魏" pitchFamily="2" charset="-122"/>
                <a:ea typeface="华文新魏" pitchFamily="2" charset="-122"/>
              </a:rPr>
              <a:t>1</a:t>
            </a:r>
            <a:r>
              <a:rPr lang="en-US" altLang="zh-CN" sz="8800" u="sng" dirty="0" smtClean="0">
                <a:solidFill>
                  <a:schemeClr val="tx1"/>
                </a:solidFill>
                <a:latin typeface="华文新魏" pitchFamily="2" charset="-122"/>
                <a:ea typeface="华文新魏" pitchFamily="2" charset="-122"/>
              </a:rPr>
              <a:t/>
            </a:r>
            <a:br>
              <a:rPr lang="en-US" altLang="zh-CN" sz="8800" u="sng" dirty="0" smtClean="0">
                <a:solidFill>
                  <a:schemeClr val="tx1"/>
                </a:solidFill>
                <a:latin typeface="华文新魏" pitchFamily="2" charset="-122"/>
                <a:ea typeface="华文新魏" pitchFamily="2" charset="-122"/>
              </a:rPr>
            </a:br>
            <a:r>
              <a:rPr lang="zh-CN" altLang="en-US" sz="6000" dirty="0" smtClean="0">
                <a:solidFill>
                  <a:schemeClr val="tx1"/>
                </a:solidFill>
                <a:latin typeface="华文新魏" pitchFamily="2" charset="-122"/>
                <a:ea typeface="华文新魏" pitchFamily="2" charset="-122"/>
              </a:rPr>
              <a:t>（</a:t>
            </a:r>
            <a:r>
              <a:rPr lang="en-US" altLang="en-US" sz="6000" dirty="0" smtClean="0">
                <a:solidFill>
                  <a:srgbClr val="FF0000"/>
                </a:solidFill>
                <a:latin typeface="华文新魏" pitchFamily="2" charset="-122"/>
                <a:ea typeface="华文新魏" pitchFamily="2" charset="-122"/>
              </a:rPr>
              <a:t>d</a:t>
            </a:r>
            <a:r>
              <a:rPr lang="en-US" altLang="en-US" sz="6000" dirty="0" smtClean="0">
                <a:solidFill>
                  <a:schemeClr val="tx1"/>
                </a:solidFill>
                <a:latin typeface="华文新魏" pitchFamily="2" charset="-122"/>
                <a:ea typeface="华文新魏" pitchFamily="2" charset="-122"/>
              </a:rPr>
              <a:t>ynamic </a:t>
            </a:r>
            <a:r>
              <a:rPr lang="en-US" altLang="en-US" sz="6000" dirty="0" smtClean="0">
                <a:solidFill>
                  <a:srgbClr val="FF0000"/>
                </a:solidFill>
                <a:latin typeface="华文新魏" pitchFamily="2" charset="-122"/>
                <a:ea typeface="华文新魏" pitchFamily="2" charset="-122"/>
              </a:rPr>
              <a:t>p</a:t>
            </a:r>
            <a:r>
              <a:rPr lang="en-US" altLang="en-US" sz="6000" dirty="0" smtClean="0">
                <a:solidFill>
                  <a:schemeClr val="tx1"/>
                </a:solidFill>
                <a:latin typeface="华文新魏" pitchFamily="2" charset="-122"/>
                <a:ea typeface="华文新魏" pitchFamily="2" charset="-122"/>
              </a:rPr>
              <a:t>rogramming</a:t>
            </a:r>
            <a:r>
              <a:rPr lang="zh-CN" altLang="en-US" sz="6000" dirty="0" smtClean="0">
                <a:solidFill>
                  <a:schemeClr val="tx1"/>
                </a:solidFill>
                <a:latin typeface="华文新魏" pitchFamily="2" charset="-122"/>
                <a:ea typeface="华文新魏"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itchFamily="2" charset="-122"/>
                <a:ea typeface="华文新魏" pitchFamily="2" charset="-122"/>
              </a:rPr>
              <a:t>——</a:t>
            </a:r>
            <a:r>
              <a:rPr lang="zh-CN" altLang="en-US" sz="4400" dirty="0" smtClean="0">
                <a:latin typeface="华文新魏" pitchFamily="2" charset="-122"/>
                <a:ea typeface="华文新魏" pitchFamily="2" charset="-122"/>
              </a:rPr>
              <a:t>相关概念及简单的线性</a:t>
            </a:r>
            <a:r>
              <a:rPr lang="en-US" altLang="zh-CN" sz="4400" dirty="0" err="1" smtClean="0">
                <a:latin typeface="华文新魏" pitchFamily="2" charset="-122"/>
                <a:ea typeface="华文新魏" pitchFamily="2" charset="-122"/>
              </a:rPr>
              <a:t>dp</a:t>
            </a:r>
            <a:endParaRPr lang="zh-CN" altLang="en-US" sz="4400" dirty="0">
              <a:latin typeface="华文新魏" pitchFamily="2" charset="-122"/>
              <a:ea typeface="华文新魏" pitchFamily="2" charset="-122"/>
            </a:endParaRPr>
          </a:p>
        </p:txBody>
      </p:sp>
      <p:sp>
        <p:nvSpPr>
          <p:cNvPr id="4" name="TextBox 3"/>
          <p:cNvSpPr txBox="1"/>
          <p:nvPr/>
        </p:nvSpPr>
        <p:spPr>
          <a:xfrm>
            <a:off x="3071802" y="4714884"/>
            <a:ext cx="5429288" cy="1107996"/>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r>
              <a:rPr lang="en-US" altLang="zh-CN" sz="2400" dirty="0" smtClean="0">
                <a:solidFill>
                  <a:srgbClr val="FFFFFF"/>
                </a:solidFill>
              </a:rPr>
              <a:t>				——by </a:t>
            </a:r>
            <a:r>
              <a:rPr lang="en-US" altLang="zh-CN" sz="2400" dirty="0" err="1" smtClean="0">
                <a:solidFill>
                  <a:srgbClr val="FFFFFF"/>
                </a:solidFill>
              </a:rPr>
              <a:t>dsy</a:t>
            </a:r>
            <a:endParaRPr lang="zh-CN" altLang="en-US" sz="2400" dirty="0" smtClean="0">
              <a:solidFill>
                <a:srgbClr val="FFFFFF"/>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2×n</a:t>
            </a:r>
            <a:r>
              <a:rPr lang="zh-CN" altLang="en-US" dirty="0"/>
              <a:t>的一个长方形方格中</a:t>
            </a:r>
            <a:r>
              <a:rPr lang="en-US" altLang="zh-CN" dirty="0"/>
              <a:t>,</a:t>
            </a:r>
            <a:r>
              <a:rPr lang="zh-CN" altLang="en-US" dirty="0"/>
              <a:t>用一个</a:t>
            </a:r>
            <a:r>
              <a:rPr lang="en-US" altLang="zh-CN" dirty="0"/>
              <a:t>1× 2</a:t>
            </a:r>
            <a:r>
              <a:rPr lang="zh-CN" altLang="en-US" dirty="0"/>
              <a:t>的骨牌铺满方格</a:t>
            </a:r>
            <a:r>
              <a:rPr lang="en-US" altLang="zh-CN" dirty="0"/>
              <a:t>,</a:t>
            </a:r>
            <a:r>
              <a:rPr lang="zh-CN" altLang="en-US" dirty="0"/>
              <a:t>输入</a:t>
            </a:r>
            <a:r>
              <a:rPr lang="en-US" altLang="zh-CN" dirty="0"/>
              <a:t>n ,</a:t>
            </a:r>
            <a:r>
              <a:rPr lang="zh-CN" altLang="en-US" dirty="0"/>
              <a:t>输出铺放方案的总数</a:t>
            </a:r>
            <a:r>
              <a:rPr lang="en-US" altLang="zh-CN" dirty="0"/>
              <a:t>.</a:t>
            </a:r>
            <a:r>
              <a:rPr lang="zh-CN" altLang="en-US" dirty="0"/>
              <a:t/>
            </a:r>
            <a:br>
              <a:rPr lang="zh-CN" altLang="en-US" dirty="0"/>
            </a:br>
            <a:r>
              <a:rPr lang="zh-CN" altLang="en-US" dirty="0"/>
              <a:t>例如</a:t>
            </a:r>
            <a:r>
              <a:rPr lang="en-US" altLang="zh-CN" dirty="0"/>
              <a:t>n=3</a:t>
            </a:r>
            <a:r>
              <a:rPr lang="zh-CN" altLang="en-US" dirty="0"/>
              <a:t>时</a:t>
            </a:r>
            <a:r>
              <a:rPr lang="en-US" altLang="zh-CN" dirty="0"/>
              <a:t>,</a:t>
            </a:r>
            <a:r>
              <a:rPr lang="zh-CN" altLang="en-US" dirty="0"/>
              <a:t>为</a:t>
            </a:r>
            <a:r>
              <a:rPr lang="en-US" altLang="zh-CN" dirty="0"/>
              <a:t>2× 3</a:t>
            </a:r>
            <a:r>
              <a:rPr lang="zh-CN" altLang="en-US" dirty="0"/>
              <a:t>方格，骨牌的铺放方案有三种</a:t>
            </a:r>
            <a:r>
              <a:rPr lang="en-US" altLang="zh-CN" dirty="0"/>
              <a:t>,</a:t>
            </a:r>
            <a:r>
              <a:rPr lang="zh-CN" altLang="en-US" dirty="0"/>
              <a:t>如下图：</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56578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92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1</a:t>
            </a:r>
            <a:r>
              <a:rPr lang="zh-CN" altLang="en-US" dirty="0" smtClean="0"/>
              <a:t>：数字三角形</a:t>
            </a:r>
            <a:endParaRPr lang="zh-CN" altLang="en-US" sz="4000" dirty="0" smtClean="0"/>
          </a:p>
        </p:txBody>
      </p:sp>
      <p:sp>
        <p:nvSpPr>
          <p:cNvPr id="3" name="内容占位符 2"/>
          <p:cNvSpPr>
            <a:spLocks noGrp="1"/>
          </p:cNvSpPr>
          <p:nvPr>
            <p:ph idx="1"/>
          </p:nvPr>
        </p:nvSpPr>
        <p:spPr>
          <a:xfrm>
            <a:off x="457200" y="1935480"/>
            <a:ext cx="8229600" cy="1564958"/>
          </a:xfrm>
        </p:spPr>
        <p:txBody>
          <a:bodyPr/>
          <a:lstStyle/>
          <a:p>
            <a:r>
              <a:rPr lang="zh-CN" altLang="en-US" dirty="0" smtClean="0"/>
              <a:t>设有一个三角形的数塔，顶点结点称为根结点，每个结点有一个整数数值。从顶点出发，可以向左走，也可以向右走。如图所示。</a:t>
            </a:r>
            <a:endParaRPr lang="zh-CN" altLang="en-US" dirty="0"/>
          </a:p>
        </p:txBody>
      </p:sp>
      <p:pic>
        <p:nvPicPr>
          <p:cNvPr id="4" name="Picture 4" descr="dtgh"/>
          <p:cNvPicPr>
            <a:picLocks noChangeAspect="1" noChangeArrowheads="1"/>
          </p:cNvPicPr>
          <p:nvPr/>
        </p:nvPicPr>
        <p:blipFill>
          <a:blip r:embed="rId2"/>
          <a:srcRect/>
          <a:stretch>
            <a:fillRect/>
          </a:stretch>
        </p:blipFill>
        <p:spPr bwMode="auto">
          <a:xfrm>
            <a:off x="428596" y="3429000"/>
            <a:ext cx="4876800" cy="3086100"/>
          </a:xfrm>
          <a:prstGeom prst="rect">
            <a:avLst/>
          </a:prstGeom>
          <a:noFill/>
          <a:ln w="9525">
            <a:noFill/>
            <a:miter lim="800000"/>
            <a:headEnd/>
            <a:tailEnd/>
          </a:ln>
        </p:spPr>
      </p:pic>
      <p:sp>
        <p:nvSpPr>
          <p:cNvPr id="5" name="TextBox 4"/>
          <p:cNvSpPr txBox="1"/>
          <p:nvPr/>
        </p:nvSpPr>
        <p:spPr>
          <a:xfrm>
            <a:off x="5286380" y="3500438"/>
            <a:ext cx="3643306" cy="1969770"/>
          </a:xfrm>
          <a:prstGeom prst="rect">
            <a:avLst/>
          </a:prstGeom>
          <a:noFill/>
        </p:spPr>
        <p:txBody>
          <a:bodyPr wrap="square" rtlCol="0">
            <a:spAutoFit/>
          </a:bodyPr>
          <a:lstStyle/>
          <a:p>
            <a:r>
              <a:rPr lang="zh-CN" altLang="en-US" b="1" dirty="0" smtClean="0"/>
              <a:t> </a:t>
            </a:r>
            <a:r>
              <a:rPr lang="zh-CN" altLang="en-US" sz="2600" dirty="0" smtClean="0"/>
              <a:t>问题：</a:t>
            </a:r>
            <a:endParaRPr lang="en-US" altLang="zh-CN" sz="2600" dirty="0" smtClean="0"/>
          </a:p>
          <a:p>
            <a:r>
              <a:rPr lang="zh-CN" altLang="en-US" sz="2600" dirty="0" smtClean="0"/>
              <a:t>当三角形数塔给出之后，求从第一层到达底层的路径最大值。</a:t>
            </a:r>
          </a:p>
          <a:p>
            <a:endParaRPr lang="zh-CN" altLang="en-US" dirty="0"/>
          </a:p>
        </p:txBody>
      </p:sp>
    </p:spTree>
    <p:extLst>
      <p:ext uri="{BB962C8B-B14F-4D97-AF65-F5344CB8AC3E}">
        <p14:creationId xmlns:p14="http://schemas.microsoft.com/office/powerpoint/2010/main" val="958781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472" y="571480"/>
            <a:ext cx="8229600" cy="1143000"/>
          </a:xfrm>
        </p:spPr>
        <p:txBody>
          <a:bodyPr/>
          <a:lstStyle/>
          <a:p>
            <a:r>
              <a:rPr lang="zh-CN" altLang="en-US" dirty="0"/>
              <a:t>例</a:t>
            </a:r>
            <a:r>
              <a:rPr lang="en-US" altLang="zh-CN" dirty="0"/>
              <a:t>1</a:t>
            </a:r>
            <a:r>
              <a:rPr lang="zh-CN" altLang="en-US" dirty="0"/>
              <a:t>：数字三角形</a:t>
            </a:r>
            <a:endParaRPr lang="zh-CN" altLang="en-US" sz="4000" dirty="0"/>
          </a:p>
        </p:txBody>
      </p:sp>
      <p:pic>
        <p:nvPicPr>
          <p:cNvPr id="5" name="Picture 4" descr="dtgh"/>
          <p:cNvPicPr>
            <a:picLocks noChangeAspect="1" noChangeArrowheads="1"/>
          </p:cNvPicPr>
          <p:nvPr/>
        </p:nvPicPr>
        <p:blipFill>
          <a:blip r:embed="rId2"/>
          <a:srcRect/>
          <a:stretch>
            <a:fillRect/>
          </a:stretch>
        </p:blipFill>
        <p:spPr bwMode="auto">
          <a:xfrm>
            <a:off x="214282" y="1785925"/>
            <a:ext cx="4071966" cy="2714645"/>
          </a:xfrm>
          <a:prstGeom prst="rect">
            <a:avLst/>
          </a:prstGeom>
          <a:noFill/>
          <a:ln w="9525">
            <a:noFill/>
            <a:miter lim="800000"/>
            <a:headEnd/>
            <a:tailEnd/>
          </a:ln>
        </p:spPr>
      </p:pic>
      <p:pic>
        <p:nvPicPr>
          <p:cNvPr id="6" name="Picture 4" descr="dtgh"/>
          <p:cNvPicPr>
            <a:picLocks noChangeAspect="1" noChangeArrowheads="1"/>
          </p:cNvPicPr>
          <p:nvPr/>
        </p:nvPicPr>
        <p:blipFill>
          <a:blip r:embed="rId3"/>
          <a:srcRect/>
          <a:stretch>
            <a:fillRect/>
          </a:stretch>
        </p:blipFill>
        <p:spPr bwMode="auto">
          <a:xfrm>
            <a:off x="4500562" y="1785926"/>
            <a:ext cx="4000528" cy="2714644"/>
          </a:xfrm>
          <a:prstGeom prst="rect">
            <a:avLst/>
          </a:prstGeom>
          <a:noFill/>
          <a:ln w="9525">
            <a:noFill/>
            <a:miter lim="800000"/>
            <a:headEnd/>
            <a:tailEnd/>
          </a:ln>
        </p:spPr>
      </p:pic>
      <p:sp>
        <p:nvSpPr>
          <p:cNvPr id="9" name="矩形 8"/>
          <p:cNvSpPr/>
          <p:nvPr/>
        </p:nvSpPr>
        <p:spPr bwMode="auto">
          <a:xfrm>
            <a:off x="214282" y="4214818"/>
            <a:ext cx="8072494" cy="500066"/>
          </a:xfrm>
          <a:prstGeom prst="rect">
            <a:avLst/>
          </a:prstGeom>
          <a:solidFill>
            <a:schemeClr val="bg1"/>
          </a:solidFill>
          <a:ln w="28575">
            <a:solidFill>
              <a:schemeClr val="bg1"/>
            </a:solidFill>
            <a:round/>
            <a:headEnd/>
            <a:tailEnd/>
          </a:ln>
          <a:effectLst/>
        </p:spPr>
        <p:txBody>
          <a:bodyPr wrap="none" rtlCol="0" anchor="ctr"/>
          <a:lstStyle/>
          <a:p>
            <a:pPr algn="ctr"/>
            <a:endParaRPr lang="zh-CN" altLang="en-US" dirty="0">
              <a:solidFill>
                <a:srgbClr val="FF0000"/>
              </a:solidFill>
            </a:endParaRPr>
          </a:p>
        </p:txBody>
      </p:sp>
      <p:sp>
        <p:nvSpPr>
          <p:cNvPr id="8" name="内容占位符 2"/>
          <p:cNvSpPr>
            <a:spLocks noGrp="1"/>
          </p:cNvSpPr>
          <p:nvPr>
            <p:ph idx="1"/>
          </p:nvPr>
        </p:nvSpPr>
        <p:spPr>
          <a:xfrm>
            <a:off x="500034" y="4214818"/>
            <a:ext cx="8143932" cy="2500330"/>
          </a:xfrm>
          <a:solidFill>
            <a:schemeClr val="bg1"/>
          </a:solidFill>
        </p:spPr>
        <p:txBody>
          <a:bodyPr>
            <a:normAutofit/>
          </a:bodyPr>
          <a:lstStyle/>
          <a:p>
            <a:pPr eaLnBrk="1" hangingPunct="1">
              <a:buFont typeface="Wingdings 2" pitchFamily="18" charset="2"/>
              <a:buNone/>
            </a:pPr>
            <a:r>
              <a:rPr lang="zh-CN" altLang="en-US" dirty="0" smtClean="0">
                <a:latin typeface="Arial" charset="0"/>
              </a:rPr>
              <a:t>这样就是向下走和向右下走！</a:t>
            </a:r>
            <a:endParaRPr lang="en-US" altLang="zh-CN" dirty="0" smtClean="0">
              <a:latin typeface="Arial" charset="0"/>
            </a:endParaRPr>
          </a:p>
          <a:p>
            <a:r>
              <a:rPr lang="en-US" altLang="zh-CN" dirty="0" smtClean="0">
                <a:latin typeface="Arial" charset="0"/>
              </a:rPr>
              <a:t>f[</a:t>
            </a:r>
            <a:r>
              <a:rPr lang="en-US" altLang="zh-CN" dirty="0" err="1" smtClean="0">
                <a:latin typeface="Arial" charset="0"/>
              </a:rPr>
              <a:t>i,j</a:t>
            </a:r>
            <a:r>
              <a:rPr lang="en-US" altLang="zh-CN" dirty="0" smtClean="0">
                <a:latin typeface="Arial" charset="0"/>
              </a:rPr>
              <a:t>]</a:t>
            </a:r>
            <a:r>
              <a:rPr lang="zh-CN" altLang="en-US" dirty="0" smtClean="0">
                <a:latin typeface="Arial" charset="0"/>
              </a:rPr>
              <a:t>表示从顶层到达第</a:t>
            </a:r>
            <a:r>
              <a:rPr lang="en-US" altLang="zh-CN" dirty="0" err="1" smtClean="0">
                <a:latin typeface="Arial" charset="0"/>
              </a:rPr>
              <a:t>i</a:t>
            </a:r>
            <a:r>
              <a:rPr lang="zh-CN" altLang="en-US" dirty="0" smtClean="0">
                <a:latin typeface="Arial" charset="0"/>
              </a:rPr>
              <a:t>层第</a:t>
            </a:r>
            <a:r>
              <a:rPr lang="en-US" altLang="zh-CN" dirty="0" smtClean="0">
                <a:latin typeface="Arial" charset="0"/>
              </a:rPr>
              <a:t>j</a:t>
            </a:r>
            <a:r>
              <a:rPr lang="zh-CN" altLang="en-US" dirty="0" smtClean="0">
                <a:latin typeface="Arial" charset="0"/>
              </a:rPr>
              <a:t>个位置的最大的得分</a:t>
            </a:r>
            <a:endParaRPr lang="en-US" altLang="zh-CN" dirty="0" smtClean="0">
              <a:latin typeface="Arial" charset="0"/>
            </a:endParaRPr>
          </a:p>
          <a:p>
            <a:r>
              <a:rPr lang="zh-CN" altLang="en-US" dirty="0" smtClean="0">
                <a:latin typeface="Arial" charset="0"/>
              </a:rPr>
              <a:t>第</a:t>
            </a:r>
            <a:r>
              <a:rPr lang="en-US" altLang="zh-CN" dirty="0" err="1" smtClean="0">
                <a:latin typeface="Arial" charset="0"/>
              </a:rPr>
              <a:t>i</a:t>
            </a:r>
            <a:r>
              <a:rPr lang="zh-CN" altLang="en-US" dirty="0" smtClean="0">
                <a:latin typeface="Arial" charset="0"/>
              </a:rPr>
              <a:t>层第</a:t>
            </a:r>
            <a:r>
              <a:rPr lang="en-US" altLang="zh-CN" dirty="0" smtClean="0">
                <a:latin typeface="Arial" charset="0"/>
              </a:rPr>
              <a:t>j</a:t>
            </a:r>
            <a:r>
              <a:rPr lang="zh-CN" altLang="en-US" dirty="0" smtClean="0">
                <a:latin typeface="Arial" charset="0"/>
              </a:rPr>
              <a:t>个位置可以由</a:t>
            </a:r>
            <a:r>
              <a:rPr lang="zh-CN" altLang="en-US" b="1" dirty="0" smtClean="0">
                <a:solidFill>
                  <a:srgbClr val="7030A0"/>
                </a:solidFill>
                <a:latin typeface="Arial" charset="0"/>
              </a:rPr>
              <a:t>第</a:t>
            </a:r>
            <a:r>
              <a:rPr lang="en-US" altLang="zh-CN" b="1" dirty="0" smtClean="0">
                <a:solidFill>
                  <a:srgbClr val="7030A0"/>
                </a:solidFill>
                <a:latin typeface="Arial" charset="0"/>
              </a:rPr>
              <a:t>i-1</a:t>
            </a:r>
            <a:r>
              <a:rPr lang="zh-CN" altLang="en-US" b="1" dirty="0" smtClean="0">
                <a:solidFill>
                  <a:srgbClr val="7030A0"/>
                </a:solidFill>
                <a:latin typeface="Arial" charset="0"/>
              </a:rPr>
              <a:t>层的第</a:t>
            </a:r>
            <a:r>
              <a:rPr lang="en-US" altLang="zh-CN" b="1" dirty="0" smtClean="0">
                <a:solidFill>
                  <a:srgbClr val="7030A0"/>
                </a:solidFill>
                <a:latin typeface="Arial" charset="0"/>
              </a:rPr>
              <a:t>j</a:t>
            </a:r>
            <a:r>
              <a:rPr lang="zh-CN" altLang="en-US" b="1" dirty="0" smtClean="0">
                <a:solidFill>
                  <a:srgbClr val="7030A0"/>
                </a:solidFill>
                <a:latin typeface="Arial" charset="0"/>
              </a:rPr>
              <a:t>个位置</a:t>
            </a:r>
            <a:r>
              <a:rPr lang="zh-CN" altLang="en-US" dirty="0" smtClean="0">
                <a:latin typeface="Arial" charset="0"/>
              </a:rPr>
              <a:t>或者</a:t>
            </a:r>
            <a:r>
              <a:rPr lang="zh-CN" altLang="en-US" b="1" dirty="0" smtClean="0">
                <a:solidFill>
                  <a:srgbClr val="7030A0"/>
                </a:solidFill>
                <a:latin typeface="Arial" charset="0"/>
              </a:rPr>
              <a:t>第</a:t>
            </a:r>
            <a:r>
              <a:rPr lang="en-US" altLang="zh-CN" b="1" dirty="0" smtClean="0">
                <a:solidFill>
                  <a:srgbClr val="7030A0"/>
                </a:solidFill>
                <a:latin typeface="Arial" charset="0"/>
              </a:rPr>
              <a:t>i-1</a:t>
            </a:r>
            <a:r>
              <a:rPr lang="zh-CN" altLang="en-US" b="1" dirty="0" smtClean="0">
                <a:solidFill>
                  <a:srgbClr val="7030A0"/>
                </a:solidFill>
                <a:latin typeface="Arial" charset="0"/>
              </a:rPr>
              <a:t>层的第 </a:t>
            </a:r>
            <a:r>
              <a:rPr lang="en-US" altLang="zh-CN" b="1" dirty="0" smtClean="0">
                <a:solidFill>
                  <a:srgbClr val="7030A0"/>
                </a:solidFill>
                <a:latin typeface="Arial" charset="0"/>
              </a:rPr>
              <a:t>j-1</a:t>
            </a:r>
            <a:r>
              <a:rPr lang="zh-CN" altLang="en-US" b="1" dirty="0" smtClean="0">
                <a:solidFill>
                  <a:srgbClr val="7030A0"/>
                </a:solidFill>
                <a:latin typeface="Arial" charset="0"/>
              </a:rPr>
              <a:t>个位置</a:t>
            </a:r>
            <a:r>
              <a:rPr lang="zh-CN" altLang="en-US" dirty="0" smtClean="0">
                <a:latin typeface="Arial" charset="0"/>
              </a:rPr>
              <a:t>走过来</a:t>
            </a:r>
          </a:p>
          <a:p>
            <a:pPr eaLnBrk="1" hangingPunct="1"/>
            <a:r>
              <a:rPr lang="en-US" altLang="zh-CN" dirty="0" smtClean="0">
                <a:latin typeface="Arial" charset="0"/>
              </a:rPr>
              <a:t>f[</a:t>
            </a:r>
            <a:r>
              <a:rPr lang="en-US" altLang="zh-CN" dirty="0" err="1" smtClean="0">
                <a:latin typeface="Arial" charset="0"/>
              </a:rPr>
              <a:t>i,j</a:t>
            </a:r>
            <a:r>
              <a:rPr lang="en-US" altLang="zh-CN" dirty="0" smtClean="0">
                <a:latin typeface="Arial" charset="0"/>
              </a:rPr>
              <a:t>]=max(f[i-1,j],f[i-1,j-1])+a[</a:t>
            </a:r>
            <a:r>
              <a:rPr lang="en-US" altLang="zh-CN" dirty="0" err="1" smtClean="0">
                <a:latin typeface="Arial" charset="0"/>
              </a:rPr>
              <a:t>i,j</a:t>
            </a:r>
            <a:r>
              <a:rPr lang="en-US" altLang="zh-CN" dirty="0" smtClean="0">
                <a:latin typeface="Arial" charset="0"/>
              </a:rPr>
              <a:t>];</a:t>
            </a:r>
          </a:p>
          <a:p>
            <a:pPr eaLnBrk="1" hangingPunct="1"/>
            <a:endParaRPr lang="zh-CN" altLang="en-US" dirty="0" smtClean="0"/>
          </a:p>
        </p:txBody>
      </p:sp>
    </p:spTree>
    <p:extLst>
      <p:ext uri="{BB962C8B-B14F-4D97-AF65-F5344CB8AC3E}">
        <p14:creationId xmlns:p14="http://schemas.microsoft.com/office/powerpoint/2010/main" val="129453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929058" y="1857364"/>
            <a:ext cx="4357718" cy="78581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0" name="矩形 39"/>
          <p:cNvSpPr/>
          <p:nvPr/>
        </p:nvSpPr>
        <p:spPr bwMode="auto">
          <a:xfrm>
            <a:off x="4429124"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6" name="矩形 45"/>
          <p:cNvSpPr/>
          <p:nvPr/>
        </p:nvSpPr>
        <p:spPr bwMode="auto">
          <a:xfrm>
            <a:off x="5214942"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8" name="矩形 47"/>
          <p:cNvSpPr/>
          <p:nvPr/>
        </p:nvSpPr>
        <p:spPr bwMode="auto">
          <a:xfrm>
            <a:off x="5929322"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7" name="矩形 36"/>
          <p:cNvSpPr/>
          <p:nvPr/>
        </p:nvSpPr>
        <p:spPr bwMode="auto">
          <a:xfrm>
            <a:off x="3929058" y="2643182"/>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8" name="矩形 37"/>
          <p:cNvSpPr/>
          <p:nvPr/>
        </p:nvSpPr>
        <p:spPr bwMode="auto">
          <a:xfrm>
            <a:off x="3929058" y="3286124"/>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9" name="矩形 48"/>
          <p:cNvSpPr/>
          <p:nvPr/>
        </p:nvSpPr>
        <p:spPr bwMode="auto">
          <a:xfrm>
            <a:off x="6715140"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9" name="矩形 38"/>
          <p:cNvSpPr/>
          <p:nvPr/>
        </p:nvSpPr>
        <p:spPr bwMode="auto">
          <a:xfrm>
            <a:off x="3929058" y="3929066"/>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5" name="标题 1"/>
          <p:cNvSpPr>
            <a:spLocks noGrp="1"/>
          </p:cNvSpPr>
          <p:nvPr>
            <p:ph type="title"/>
          </p:nvPr>
        </p:nvSpPr>
        <p:spPr>
          <a:xfrm>
            <a:off x="428596" y="214290"/>
            <a:ext cx="8229600" cy="1143000"/>
          </a:xfrm>
        </p:spPr>
        <p:txBody>
          <a:bodyPr/>
          <a:lstStyle/>
          <a:p>
            <a:r>
              <a:rPr lang="zh-CN" altLang="en-US" dirty="0"/>
              <a:t>例</a:t>
            </a:r>
            <a:r>
              <a:rPr lang="en-US" altLang="zh-CN" dirty="0"/>
              <a:t>1</a:t>
            </a:r>
            <a:r>
              <a:rPr lang="zh-CN" altLang="en-US" dirty="0"/>
              <a:t>：数字三角形</a:t>
            </a:r>
            <a:endParaRPr lang="zh-CN" altLang="en-US" sz="4000" dirty="0"/>
          </a:p>
        </p:txBody>
      </p:sp>
      <p:pic>
        <p:nvPicPr>
          <p:cNvPr id="9" name="Picture 4" descr="dtgh"/>
          <p:cNvPicPr>
            <a:picLocks noChangeAspect="1" noChangeArrowheads="1"/>
          </p:cNvPicPr>
          <p:nvPr/>
        </p:nvPicPr>
        <p:blipFill>
          <a:blip r:embed="rId2"/>
          <a:srcRect/>
          <a:stretch>
            <a:fillRect/>
          </a:stretch>
        </p:blipFill>
        <p:spPr bwMode="auto">
          <a:xfrm>
            <a:off x="0" y="2000240"/>
            <a:ext cx="3786214" cy="3571900"/>
          </a:xfrm>
          <a:prstGeom prst="rect">
            <a:avLst/>
          </a:prstGeom>
          <a:noFill/>
          <a:ln w="9525">
            <a:noFill/>
            <a:miter lim="800000"/>
            <a:headEnd/>
            <a:tailEnd/>
          </a:ln>
        </p:spPr>
      </p:pic>
      <p:cxnSp>
        <p:nvCxnSpPr>
          <p:cNvPr id="11" name="直接连接符 10"/>
          <p:cNvCxnSpPr/>
          <p:nvPr/>
        </p:nvCxnSpPr>
        <p:spPr>
          <a:xfrm rot="5400000">
            <a:off x="4606925" y="2536025"/>
            <a:ext cx="357984"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57752" y="2357430"/>
            <a:ext cx="571504"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43570"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572264" y="3714752"/>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607719" y="3250405"/>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4607719" y="3893347"/>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60771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857752"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180149" y="3892553"/>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532209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108711" y="4536289"/>
            <a:ext cx="356396"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286248" y="1857365"/>
            <a:ext cx="1000132" cy="646331"/>
          </a:xfrm>
          <a:prstGeom prst="rect">
            <a:avLst/>
          </a:prstGeom>
          <a:noFill/>
        </p:spPr>
        <p:txBody>
          <a:bodyPr wrap="square" rtlCol="0">
            <a:spAutoFit/>
          </a:bodyPr>
          <a:lstStyle/>
          <a:p>
            <a:pPr marL="274320" indent="-274320">
              <a:spcBef>
                <a:spcPct val="20000"/>
              </a:spcBef>
              <a:buClr>
                <a:schemeClr val="accent3"/>
              </a:buClr>
              <a:buSzPct val="95000"/>
            </a:pPr>
            <a:r>
              <a:rPr lang="en-US" altLang="zh-CN" sz="3600" dirty="0" smtClean="0">
                <a:latin typeface="+mj-lt"/>
              </a:rPr>
              <a:t>  13</a:t>
            </a:r>
            <a:endParaRPr lang="zh-CN" altLang="en-US" sz="3600" dirty="0" smtClean="0">
              <a:latin typeface="+mj-lt"/>
            </a:endParaRPr>
          </a:p>
        </p:txBody>
      </p:sp>
      <p:sp>
        <p:nvSpPr>
          <p:cNvPr id="55" name="TextBox 54"/>
          <p:cNvSpPr txBox="1"/>
          <p:nvPr/>
        </p:nvSpPr>
        <p:spPr>
          <a:xfrm>
            <a:off x="4500562" y="2643183"/>
            <a:ext cx="714380" cy="646331"/>
          </a:xfrm>
          <a:prstGeom prst="rect">
            <a:avLst/>
          </a:prstGeom>
          <a:noFill/>
        </p:spPr>
        <p:txBody>
          <a:bodyPr wrap="square" rtlCol="0">
            <a:spAutoFit/>
          </a:bodyPr>
          <a:lstStyle/>
          <a:p>
            <a:r>
              <a:rPr lang="en-US" altLang="zh-CN" sz="3600" dirty="0" smtClean="0">
                <a:latin typeface="+mj-lt"/>
              </a:rPr>
              <a:t>24</a:t>
            </a:r>
            <a:endParaRPr lang="zh-CN" altLang="en-US" sz="3600" dirty="0" smtClean="0">
              <a:latin typeface="+mj-lt"/>
            </a:endParaRPr>
          </a:p>
        </p:txBody>
      </p:sp>
      <p:sp>
        <p:nvSpPr>
          <p:cNvPr id="56" name="TextBox 55"/>
          <p:cNvSpPr txBox="1"/>
          <p:nvPr/>
        </p:nvSpPr>
        <p:spPr>
          <a:xfrm>
            <a:off x="5214942" y="2643182"/>
            <a:ext cx="928694" cy="646331"/>
          </a:xfrm>
          <a:prstGeom prst="rect">
            <a:avLst/>
          </a:prstGeom>
          <a:noFill/>
        </p:spPr>
        <p:txBody>
          <a:bodyPr wrap="square" rtlCol="0">
            <a:spAutoFit/>
          </a:bodyPr>
          <a:lstStyle/>
          <a:p>
            <a:r>
              <a:rPr lang="en-US" altLang="zh-CN" sz="3600" dirty="0" smtClean="0">
                <a:latin typeface="+mj-lt"/>
              </a:rPr>
              <a:t>21</a:t>
            </a:r>
            <a:endParaRPr lang="zh-CN" altLang="en-US" sz="3600" dirty="0" smtClean="0">
              <a:latin typeface="+mj-lt"/>
            </a:endParaRPr>
          </a:p>
        </p:txBody>
      </p:sp>
      <p:sp>
        <p:nvSpPr>
          <p:cNvPr id="57" name="TextBox 56"/>
          <p:cNvSpPr txBox="1"/>
          <p:nvPr/>
        </p:nvSpPr>
        <p:spPr>
          <a:xfrm>
            <a:off x="4500562" y="3214686"/>
            <a:ext cx="785818" cy="646331"/>
          </a:xfrm>
          <a:prstGeom prst="rect">
            <a:avLst/>
          </a:prstGeom>
          <a:noFill/>
        </p:spPr>
        <p:txBody>
          <a:bodyPr wrap="square" rtlCol="0">
            <a:spAutoFit/>
          </a:bodyPr>
          <a:lstStyle/>
          <a:p>
            <a:r>
              <a:rPr lang="en-US" altLang="zh-CN" sz="3600" dirty="0" smtClean="0">
                <a:latin typeface="+mj-lt"/>
              </a:rPr>
              <a:t>36</a:t>
            </a:r>
            <a:endParaRPr lang="zh-CN" altLang="en-US" sz="3600" dirty="0" smtClean="0">
              <a:latin typeface="+mj-lt"/>
            </a:endParaRPr>
          </a:p>
        </p:txBody>
      </p:sp>
      <p:sp>
        <p:nvSpPr>
          <p:cNvPr id="58" name="TextBox 57"/>
          <p:cNvSpPr txBox="1"/>
          <p:nvPr/>
        </p:nvSpPr>
        <p:spPr>
          <a:xfrm>
            <a:off x="5214942" y="3214686"/>
            <a:ext cx="928694" cy="646331"/>
          </a:xfrm>
          <a:prstGeom prst="rect">
            <a:avLst/>
          </a:prstGeom>
          <a:noFill/>
        </p:spPr>
        <p:txBody>
          <a:bodyPr wrap="square" rtlCol="0">
            <a:spAutoFit/>
          </a:bodyPr>
          <a:lstStyle/>
          <a:p>
            <a:r>
              <a:rPr lang="en-US" altLang="zh-CN" sz="3600" dirty="0" smtClean="0">
                <a:latin typeface="+mj-lt"/>
              </a:rPr>
              <a:t>31</a:t>
            </a:r>
            <a:endParaRPr lang="zh-CN" altLang="en-US" sz="3600" dirty="0" smtClean="0">
              <a:latin typeface="+mj-lt"/>
            </a:endParaRPr>
          </a:p>
        </p:txBody>
      </p:sp>
      <p:sp>
        <p:nvSpPr>
          <p:cNvPr id="59" name="TextBox 58"/>
          <p:cNvSpPr txBox="1"/>
          <p:nvPr/>
        </p:nvSpPr>
        <p:spPr>
          <a:xfrm>
            <a:off x="6000760" y="3214686"/>
            <a:ext cx="1143008" cy="646331"/>
          </a:xfrm>
          <a:prstGeom prst="rect">
            <a:avLst/>
          </a:prstGeom>
          <a:noFill/>
        </p:spPr>
        <p:txBody>
          <a:bodyPr wrap="square" rtlCol="0">
            <a:spAutoFit/>
          </a:bodyPr>
          <a:lstStyle/>
          <a:p>
            <a:r>
              <a:rPr lang="en-US" altLang="zh-CN" sz="3600" dirty="0" smtClean="0">
                <a:latin typeface="+mj-lt"/>
              </a:rPr>
              <a:t>34</a:t>
            </a:r>
            <a:endParaRPr lang="zh-CN" altLang="en-US" sz="3600" dirty="0" smtClean="0">
              <a:latin typeface="+mj-lt"/>
            </a:endParaRPr>
          </a:p>
        </p:txBody>
      </p:sp>
      <p:sp>
        <p:nvSpPr>
          <p:cNvPr id="63" name="TextBox 62"/>
          <p:cNvSpPr txBox="1"/>
          <p:nvPr/>
        </p:nvSpPr>
        <p:spPr>
          <a:xfrm>
            <a:off x="4500562" y="3857628"/>
            <a:ext cx="714380" cy="646331"/>
          </a:xfrm>
          <a:prstGeom prst="rect">
            <a:avLst/>
          </a:prstGeom>
          <a:noFill/>
        </p:spPr>
        <p:txBody>
          <a:bodyPr wrap="square" rtlCol="0">
            <a:spAutoFit/>
          </a:bodyPr>
          <a:lstStyle/>
          <a:p>
            <a:r>
              <a:rPr lang="en-US" altLang="zh-CN" sz="3600" dirty="0" smtClean="0">
                <a:latin typeface="+mj-lt"/>
              </a:rPr>
              <a:t>42</a:t>
            </a:r>
            <a:endParaRPr lang="zh-CN" altLang="en-US" sz="3600" dirty="0" smtClean="0">
              <a:latin typeface="+mj-lt"/>
            </a:endParaRPr>
          </a:p>
        </p:txBody>
      </p:sp>
      <p:sp>
        <p:nvSpPr>
          <p:cNvPr id="64" name="TextBox 63"/>
          <p:cNvSpPr txBox="1"/>
          <p:nvPr/>
        </p:nvSpPr>
        <p:spPr>
          <a:xfrm>
            <a:off x="4500562" y="4572008"/>
            <a:ext cx="714380" cy="646331"/>
          </a:xfrm>
          <a:prstGeom prst="rect">
            <a:avLst/>
          </a:prstGeom>
          <a:noFill/>
        </p:spPr>
        <p:txBody>
          <a:bodyPr wrap="square" rtlCol="0">
            <a:spAutoFit/>
          </a:bodyPr>
          <a:lstStyle/>
          <a:p>
            <a:r>
              <a:rPr lang="en-US" altLang="zh-CN" sz="3600" dirty="0" smtClean="0">
                <a:latin typeface="+mj-lt"/>
              </a:rPr>
              <a:t>54</a:t>
            </a:r>
            <a:endParaRPr lang="zh-CN" altLang="en-US" sz="3600" dirty="0" smtClean="0">
              <a:latin typeface="+mj-lt"/>
            </a:endParaRPr>
          </a:p>
        </p:txBody>
      </p:sp>
      <p:sp>
        <p:nvSpPr>
          <p:cNvPr id="65" name="TextBox 64"/>
          <p:cNvSpPr txBox="1"/>
          <p:nvPr/>
        </p:nvSpPr>
        <p:spPr>
          <a:xfrm>
            <a:off x="6786578" y="3857628"/>
            <a:ext cx="714380" cy="646331"/>
          </a:xfrm>
          <a:prstGeom prst="rect">
            <a:avLst/>
          </a:prstGeom>
          <a:noFill/>
        </p:spPr>
        <p:txBody>
          <a:bodyPr wrap="square" rtlCol="0">
            <a:spAutoFit/>
          </a:bodyPr>
          <a:lstStyle/>
          <a:p>
            <a:r>
              <a:rPr lang="en-US" altLang="zh-CN" sz="3600" dirty="0" smtClean="0">
                <a:latin typeface="+mj-lt"/>
              </a:rPr>
              <a:t>42</a:t>
            </a:r>
            <a:endParaRPr lang="zh-CN" altLang="en-US" sz="3600" dirty="0" smtClean="0">
              <a:latin typeface="+mj-lt"/>
            </a:endParaRPr>
          </a:p>
        </p:txBody>
      </p:sp>
      <p:sp>
        <p:nvSpPr>
          <p:cNvPr id="66" name="TextBox 65"/>
          <p:cNvSpPr txBox="1"/>
          <p:nvPr/>
        </p:nvSpPr>
        <p:spPr>
          <a:xfrm>
            <a:off x="6000760" y="3857628"/>
            <a:ext cx="714380" cy="646331"/>
          </a:xfrm>
          <a:prstGeom prst="rect">
            <a:avLst/>
          </a:prstGeom>
          <a:noFill/>
        </p:spPr>
        <p:txBody>
          <a:bodyPr wrap="square" rtlCol="0">
            <a:spAutoFit/>
          </a:bodyPr>
          <a:lstStyle/>
          <a:p>
            <a:r>
              <a:rPr lang="en-US" altLang="zh-CN" sz="3600" dirty="0" smtClean="0">
                <a:latin typeface="+mj-lt"/>
              </a:rPr>
              <a:t>51</a:t>
            </a:r>
            <a:endParaRPr lang="zh-CN" altLang="en-US" sz="3600" dirty="0" smtClean="0">
              <a:latin typeface="+mj-lt"/>
            </a:endParaRPr>
          </a:p>
        </p:txBody>
      </p:sp>
      <p:sp>
        <p:nvSpPr>
          <p:cNvPr id="67" name="TextBox 66"/>
          <p:cNvSpPr txBox="1"/>
          <p:nvPr/>
        </p:nvSpPr>
        <p:spPr>
          <a:xfrm>
            <a:off x="5143504" y="3857628"/>
            <a:ext cx="714380" cy="646331"/>
          </a:xfrm>
          <a:prstGeom prst="rect">
            <a:avLst/>
          </a:prstGeom>
          <a:noFill/>
        </p:spPr>
        <p:txBody>
          <a:bodyPr wrap="square" rtlCol="0">
            <a:spAutoFit/>
          </a:bodyPr>
          <a:lstStyle/>
          <a:p>
            <a:r>
              <a:rPr lang="en-US" altLang="zh-CN" sz="3600" dirty="0" smtClean="0">
                <a:latin typeface="+mj-lt"/>
              </a:rPr>
              <a:t>45</a:t>
            </a:r>
            <a:endParaRPr lang="zh-CN" altLang="en-US" sz="3600" dirty="0" smtClean="0">
              <a:latin typeface="+mj-lt"/>
            </a:endParaRPr>
          </a:p>
        </p:txBody>
      </p:sp>
      <p:sp>
        <p:nvSpPr>
          <p:cNvPr id="68" name="TextBox 67"/>
          <p:cNvSpPr txBox="1"/>
          <p:nvPr/>
        </p:nvSpPr>
        <p:spPr>
          <a:xfrm>
            <a:off x="5143504" y="4572008"/>
            <a:ext cx="714380" cy="646331"/>
          </a:xfrm>
          <a:prstGeom prst="rect">
            <a:avLst/>
          </a:prstGeom>
          <a:noFill/>
        </p:spPr>
        <p:txBody>
          <a:bodyPr wrap="square" rtlCol="0">
            <a:spAutoFit/>
          </a:bodyPr>
          <a:lstStyle/>
          <a:p>
            <a:r>
              <a:rPr lang="en-US" altLang="zh-CN" sz="3600" dirty="0" smtClean="0">
                <a:latin typeface="+mj-lt"/>
              </a:rPr>
              <a:t>52</a:t>
            </a:r>
            <a:endParaRPr lang="zh-CN" altLang="en-US" sz="3600" dirty="0" smtClean="0">
              <a:latin typeface="+mj-lt"/>
            </a:endParaRPr>
          </a:p>
        </p:txBody>
      </p:sp>
      <p:sp>
        <p:nvSpPr>
          <p:cNvPr id="69" name="TextBox 68"/>
          <p:cNvSpPr txBox="1"/>
          <p:nvPr/>
        </p:nvSpPr>
        <p:spPr>
          <a:xfrm>
            <a:off x="6000760" y="4572008"/>
            <a:ext cx="714380" cy="646331"/>
          </a:xfrm>
          <a:prstGeom prst="rect">
            <a:avLst/>
          </a:prstGeom>
          <a:noFill/>
        </p:spPr>
        <p:txBody>
          <a:bodyPr wrap="square" rtlCol="0">
            <a:spAutoFit/>
          </a:bodyPr>
          <a:lstStyle/>
          <a:p>
            <a:r>
              <a:rPr lang="en-US" altLang="zh-CN" sz="3600" dirty="0" smtClean="0">
                <a:latin typeface="+mj-lt"/>
              </a:rPr>
              <a:t>64</a:t>
            </a:r>
            <a:endParaRPr lang="zh-CN" altLang="en-US" sz="3600" dirty="0" smtClean="0">
              <a:latin typeface="+mj-lt"/>
            </a:endParaRPr>
          </a:p>
        </p:txBody>
      </p:sp>
      <p:sp>
        <p:nvSpPr>
          <p:cNvPr id="70" name="TextBox 69"/>
          <p:cNvSpPr txBox="1"/>
          <p:nvPr/>
        </p:nvSpPr>
        <p:spPr>
          <a:xfrm>
            <a:off x="6715140" y="4572008"/>
            <a:ext cx="714380" cy="646331"/>
          </a:xfrm>
          <a:prstGeom prst="rect">
            <a:avLst/>
          </a:prstGeom>
          <a:noFill/>
        </p:spPr>
        <p:txBody>
          <a:bodyPr wrap="square" rtlCol="0">
            <a:spAutoFit/>
          </a:bodyPr>
          <a:lstStyle/>
          <a:p>
            <a:r>
              <a:rPr lang="en-US" altLang="zh-CN" sz="3600" dirty="0" smtClean="0">
                <a:latin typeface="+mj-lt"/>
              </a:rPr>
              <a:t>79</a:t>
            </a:r>
            <a:endParaRPr lang="zh-CN" altLang="en-US" sz="3600" dirty="0" smtClean="0">
              <a:latin typeface="+mj-lt"/>
            </a:endParaRPr>
          </a:p>
        </p:txBody>
      </p:sp>
      <p:sp>
        <p:nvSpPr>
          <p:cNvPr id="71" name="TextBox 70"/>
          <p:cNvSpPr txBox="1"/>
          <p:nvPr/>
        </p:nvSpPr>
        <p:spPr>
          <a:xfrm>
            <a:off x="7429520" y="4572008"/>
            <a:ext cx="714380" cy="646331"/>
          </a:xfrm>
          <a:prstGeom prst="rect">
            <a:avLst/>
          </a:prstGeom>
          <a:noFill/>
        </p:spPr>
        <p:txBody>
          <a:bodyPr wrap="square" rtlCol="0">
            <a:spAutoFit/>
          </a:bodyPr>
          <a:lstStyle/>
          <a:p>
            <a:r>
              <a:rPr lang="en-US" altLang="zh-CN" sz="3600" dirty="0" smtClean="0">
                <a:latin typeface="+mj-lt"/>
              </a:rPr>
              <a:t>53</a:t>
            </a:r>
            <a:endParaRPr lang="zh-CN" altLang="en-US" sz="3600" dirty="0" smtClean="0">
              <a:latin typeface="+mj-lt"/>
            </a:endParaRPr>
          </a:p>
        </p:txBody>
      </p:sp>
      <p:sp>
        <p:nvSpPr>
          <p:cNvPr id="77" name="矩形 76"/>
          <p:cNvSpPr/>
          <p:nvPr/>
        </p:nvSpPr>
        <p:spPr bwMode="auto">
          <a:xfrm>
            <a:off x="357158" y="5143512"/>
            <a:ext cx="3071834" cy="571504"/>
          </a:xfrm>
          <a:prstGeom prst="rect">
            <a:avLst/>
          </a:prstGeom>
          <a:solidFill>
            <a:schemeClr val="bg1"/>
          </a:solidFill>
          <a:ln w="28575">
            <a:no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83" name="矩形 82"/>
          <p:cNvSpPr/>
          <p:nvPr/>
        </p:nvSpPr>
        <p:spPr bwMode="auto">
          <a:xfrm>
            <a:off x="3929058" y="1857364"/>
            <a:ext cx="4357718" cy="3429024"/>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50" name="TextBox 49"/>
          <p:cNvSpPr txBox="1"/>
          <p:nvPr/>
        </p:nvSpPr>
        <p:spPr>
          <a:xfrm>
            <a:off x="3929058" y="2000240"/>
            <a:ext cx="285752" cy="523220"/>
          </a:xfrm>
          <a:prstGeom prst="rect">
            <a:avLst/>
          </a:prstGeom>
          <a:noFill/>
        </p:spPr>
        <p:txBody>
          <a:bodyPr wrap="square" rtlCol="0">
            <a:spAutoFit/>
          </a:bodyPr>
          <a:lstStyle/>
          <a:p>
            <a:r>
              <a:rPr lang="en-US" altLang="zh-CN" sz="2800" dirty="0" smtClean="0">
                <a:latin typeface="+mj-lt"/>
              </a:rPr>
              <a:t>0</a:t>
            </a:r>
            <a:endParaRPr lang="zh-CN" altLang="en-US" sz="2800" dirty="0" smtClean="0">
              <a:latin typeface="+mj-lt"/>
            </a:endParaRPr>
          </a:p>
        </p:txBody>
      </p:sp>
      <p:sp>
        <p:nvSpPr>
          <p:cNvPr id="52" name="TextBox 51"/>
          <p:cNvSpPr txBox="1"/>
          <p:nvPr/>
        </p:nvSpPr>
        <p:spPr>
          <a:xfrm>
            <a:off x="3929058" y="2786058"/>
            <a:ext cx="285752" cy="523220"/>
          </a:xfrm>
          <a:prstGeom prst="rect">
            <a:avLst/>
          </a:prstGeom>
          <a:noFill/>
        </p:spPr>
        <p:txBody>
          <a:bodyPr wrap="square" rtlCol="0">
            <a:spAutoFit/>
          </a:bodyPr>
          <a:lstStyle/>
          <a:p>
            <a:r>
              <a:rPr lang="en-US" altLang="zh-CN" sz="2800" dirty="0" smtClean="0">
                <a:latin typeface="+mj-lt"/>
              </a:rPr>
              <a:t>1</a:t>
            </a:r>
            <a:endParaRPr lang="zh-CN" altLang="en-US" sz="2800" dirty="0" smtClean="0">
              <a:latin typeface="+mj-lt"/>
            </a:endParaRPr>
          </a:p>
        </p:txBody>
      </p:sp>
      <p:sp>
        <p:nvSpPr>
          <p:cNvPr id="53" name="TextBox 52"/>
          <p:cNvSpPr txBox="1"/>
          <p:nvPr/>
        </p:nvSpPr>
        <p:spPr>
          <a:xfrm>
            <a:off x="3929058" y="3429000"/>
            <a:ext cx="357190" cy="523220"/>
          </a:xfrm>
          <a:prstGeom prst="rect">
            <a:avLst/>
          </a:prstGeom>
          <a:noFill/>
        </p:spPr>
        <p:txBody>
          <a:bodyPr wrap="square" rtlCol="0">
            <a:spAutoFit/>
          </a:bodyPr>
          <a:lstStyle/>
          <a:p>
            <a:r>
              <a:rPr lang="en-US" altLang="zh-CN" sz="2800" dirty="0" smtClean="0">
                <a:latin typeface="+mj-lt"/>
              </a:rPr>
              <a:t>2</a:t>
            </a:r>
            <a:endParaRPr lang="zh-CN" altLang="en-US" sz="2800" dirty="0" smtClean="0">
              <a:latin typeface="+mj-lt"/>
            </a:endParaRPr>
          </a:p>
        </p:txBody>
      </p:sp>
      <p:sp>
        <p:nvSpPr>
          <p:cNvPr id="60" name="TextBox 59"/>
          <p:cNvSpPr txBox="1"/>
          <p:nvPr/>
        </p:nvSpPr>
        <p:spPr>
          <a:xfrm>
            <a:off x="3929058" y="4000504"/>
            <a:ext cx="357190" cy="523220"/>
          </a:xfrm>
          <a:prstGeom prst="rect">
            <a:avLst/>
          </a:prstGeom>
          <a:noFill/>
        </p:spPr>
        <p:txBody>
          <a:bodyPr wrap="square" rtlCol="0">
            <a:spAutoFit/>
          </a:bodyPr>
          <a:lstStyle/>
          <a:p>
            <a:r>
              <a:rPr lang="en-US" altLang="zh-CN" sz="2800" dirty="0" smtClean="0">
                <a:latin typeface="+mj-lt"/>
              </a:rPr>
              <a:t>3</a:t>
            </a:r>
            <a:endParaRPr lang="zh-CN" altLang="en-US" sz="2800" dirty="0" smtClean="0">
              <a:latin typeface="+mj-lt"/>
            </a:endParaRPr>
          </a:p>
        </p:txBody>
      </p:sp>
      <p:sp>
        <p:nvSpPr>
          <p:cNvPr id="61" name="TextBox 60"/>
          <p:cNvSpPr txBox="1"/>
          <p:nvPr/>
        </p:nvSpPr>
        <p:spPr>
          <a:xfrm>
            <a:off x="3929058" y="4714884"/>
            <a:ext cx="214314" cy="523220"/>
          </a:xfrm>
          <a:prstGeom prst="rect">
            <a:avLst/>
          </a:prstGeom>
          <a:noFill/>
        </p:spPr>
        <p:txBody>
          <a:bodyPr wrap="square" rtlCol="0">
            <a:spAutoFit/>
          </a:bodyPr>
          <a:lstStyle/>
          <a:p>
            <a:r>
              <a:rPr lang="en-US" altLang="zh-CN" sz="2800" dirty="0" smtClean="0">
                <a:latin typeface="+mj-lt"/>
              </a:rPr>
              <a:t>4</a:t>
            </a:r>
            <a:endParaRPr lang="zh-CN" altLang="en-US" sz="2800" dirty="0" smtClean="0">
              <a:latin typeface="+mj-lt"/>
            </a:endParaRPr>
          </a:p>
        </p:txBody>
      </p:sp>
      <p:sp>
        <p:nvSpPr>
          <p:cNvPr id="72" name="矩形 71"/>
          <p:cNvSpPr/>
          <p:nvPr/>
        </p:nvSpPr>
        <p:spPr bwMode="auto">
          <a:xfrm>
            <a:off x="3929058" y="1428736"/>
            <a:ext cx="4357718" cy="42862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73" name="TextBox 72"/>
          <p:cNvSpPr txBox="1"/>
          <p:nvPr/>
        </p:nvSpPr>
        <p:spPr>
          <a:xfrm>
            <a:off x="4572000" y="1428736"/>
            <a:ext cx="357190" cy="523220"/>
          </a:xfrm>
          <a:prstGeom prst="rect">
            <a:avLst/>
          </a:prstGeom>
          <a:noFill/>
        </p:spPr>
        <p:txBody>
          <a:bodyPr wrap="square" rtlCol="0">
            <a:spAutoFit/>
          </a:bodyPr>
          <a:lstStyle/>
          <a:p>
            <a:r>
              <a:rPr lang="en-US" altLang="zh-CN" sz="2800" dirty="0" smtClean="0">
                <a:latin typeface="+mj-lt"/>
              </a:rPr>
              <a:t>0</a:t>
            </a:r>
            <a:endParaRPr lang="zh-CN" altLang="en-US" sz="2800" dirty="0" smtClean="0">
              <a:latin typeface="+mj-lt"/>
            </a:endParaRPr>
          </a:p>
        </p:txBody>
      </p:sp>
      <p:sp>
        <p:nvSpPr>
          <p:cNvPr id="74" name="TextBox 73"/>
          <p:cNvSpPr txBox="1"/>
          <p:nvPr/>
        </p:nvSpPr>
        <p:spPr>
          <a:xfrm>
            <a:off x="5429256" y="1428736"/>
            <a:ext cx="428628" cy="523220"/>
          </a:xfrm>
          <a:prstGeom prst="rect">
            <a:avLst/>
          </a:prstGeom>
          <a:noFill/>
        </p:spPr>
        <p:txBody>
          <a:bodyPr wrap="square" rtlCol="0">
            <a:spAutoFit/>
          </a:bodyPr>
          <a:lstStyle/>
          <a:p>
            <a:r>
              <a:rPr lang="en-US" altLang="zh-CN" sz="2800" dirty="0" smtClean="0">
                <a:latin typeface="+mj-lt"/>
              </a:rPr>
              <a:t>1</a:t>
            </a:r>
            <a:endParaRPr lang="zh-CN" altLang="en-US" sz="2800" dirty="0" smtClean="0">
              <a:latin typeface="+mj-lt"/>
            </a:endParaRPr>
          </a:p>
        </p:txBody>
      </p:sp>
      <p:sp>
        <p:nvSpPr>
          <p:cNvPr id="75" name="TextBox 74"/>
          <p:cNvSpPr txBox="1"/>
          <p:nvPr/>
        </p:nvSpPr>
        <p:spPr>
          <a:xfrm>
            <a:off x="6143636" y="1428736"/>
            <a:ext cx="428628" cy="523220"/>
          </a:xfrm>
          <a:prstGeom prst="rect">
            <a:avLst/>
          </a:prstGeom>
          <a:noFill/>
        </p:spPr>
        <p:txBody>
          <a:bodyPr wrap="square" rtlCol="0">
            <a:spAutoFit/>
          </a:bodyPr>
          <a:lstStyle/>
          <a:p>
            <a:r>
              <a:rPr lang="en-US" altLang="zh-CN" sz="2800" dirty="0" smtClean="0">
                <a:latin typeface="+mj-lt"/>
              </a:rPr>
              <a:t>2</a:t>
            </a:r>
            <a:endParaRPr lang="zh-CN" altLang="en-US" sz="2800" dirty="0" smtClean="0">
              <a:latin typeface="+mj-lt"/>
            </a:endParaRPr>
          </a:p>
        </p:txBody>
      </p:sp>
      <p:sp>
        <p:nvSpPr>
          <p:cNvPr id="76" name="TextBox 75"/>
          <p:cNvSpPr txBox="1"/>
          <p:nvPr/>
        </p:nvSpPr>
        <p:spPr>
          <a:xfrm>
            <a:off x="6929454" y="1428736"/>
            <a:ext cx="357190" cy="523220"/>
          </a:xfrm>
          <a:prstGeom prst="rect">
            <a:avLst/>
          </a:prstGeom>
          <a:noFill/>
        </p:spPr>
        <p:txBody>
          <a:bodyPr wrap="square" rtlCol="0">
            <a:spAutoFit/>
          </a:bodyPr>
          <a:lstStyle/>
          <a:p>
            <a:r>
              <a:rPr lang="en-US" altLang="zh-CN" sz="2800" dirty="0" smtClean="0">
                <a:latin typeface="+mj-lt"/>
              </a:rPr>
              <a:t>3</a:t>
            </a:r>
            <a:endParaRPr lang="zh-CN" altLang="en-US" sz="2800" dirty="0" smtClean="0">
              <a:latin typeface="+mj-lt"/>
            </a:endParaRPr>
          </a:p>
        </p:txBody>
      </p:sp>
      <p:sp>
        <p:nvSpPr>
          <p:cNvPr id="78" name="TextBox 77"/>
          <p:cNvSpPr txBox="1"/>
          <p:nvPr/>
        </p:nvSpPr>
        <p:spPr>
          <a:xfrm>
            <a:off x="7643834" y="1428736"/>
            <a:ext cx="500066" cy="523220"/>
          </a:xfrm>
          <a:prstGeom prst="rect">
            <a:avLst/>
          </a:prstGeom>
          <a:noFill/>
        </p:spPr>
        <p:txBody>
          <a:bodyPr wrap="square" rtlCol="0">
            <a:spAutoFit/>
          </a:bodyPr>
          <a:lstStyle/>
          <a:p>
            <a:r>
              <a:rPr lang="en-US" altLang="zh-CN" sz="2800" dirty="0" smtClean="0">
                <a:latin typeface="+mj-lt"/>
              </a:rPr>
              <a:t>4</a:t>
            </a:r>
            <a:endParaRPr lang="zh-CN" altLang="en-US" sz="2800" dirty="0" smtClean="0">
              <a:latin typeface="+mj-lt"/>
            </a:endParaRPr>
          </a:p>
        </p:txBody>
      </p:sp>
      <p:cxnSp>
        <p:nvCxnSpPr>
          <p:cNvPr id="19" name="直接连接符 18"/>
          <p:cNvCxnSpPr/>
          <p:nvPr/>
        </p:nvCxnSpPr>
        <p:spPr>
          <a:xfrm rot="16200000" flipH="1">
            <a:off x="7286644" y="4214818"/>
            <a:ext cx="500066" cy="50006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72264" y="4357694"/>
            <a:ext cx="428628" cy="28575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857752" y="3643314"/>
            <a:ext cx="500066"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bwMode="auto">
          <a:xfrm>
            <a:off x="500034" y="5715016"/>
            <a:ext cx="7715304" cy="785818"/>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4000" dirty="0" smtClean="0">
                <a:latin typeface="Arial" charset="0"/>
              </a:rPr>
              <a:t>f[</a:t>
            </a:r>
            <a:r>
              <a:rPr lang="en-US" altLang="zh-CN" sz="4000" dirty="0" err="1" smtClean="0">
                <a:latin typeface="Arial" charset="0"/>
              </a:rPr>
              <a:t>i,j</a:t>
            </a:r>
            <a:r>
              <a:rPr lang="en-US" altLang="zh-CN" sz="4000" dirty="0" smtClean="0">
                <a:latin typeface="Arial" charset="0"/>
              </a:rPr>
              <a:t>]=max(f[i-1,j],f[i-1,j-1])+a[</a:t>
            </a:r>
            <a:r>
              <a:rPr lang="en-US" altLang="zh-CN" sz="4000" dirty="0" err="1" smtClean="0">
                <a:latin typeface="Arial" charset="0"/>
              </a:rPr>
              <a:t>i,j</a:t>
            </a:r>
            <a:r>
              <a:rPr lang="en-US" altLang="zh-CN" sz="4000" dirty="0" smtClean="0">
                <a:latin typeface="Arial" charset="0"/>
              </a:rPr>
              <a:t>]</a:t>
            </a:r>
          </a:p>
        </p:txBody>
      </p:sp>
    </p:spTree>
    <p:extLst>
      <p:ext uri="{BB962C8B-B14F-4D97-AF65-F5344CB8AC3E}">
        <p14:creationId xmlns:p14="http://schemas.microsoft.com/office/powerpoint/2010/main" val="3309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500" fill="hold"/>
                                        <p:tgtEl>
                                          <p:spTgt spid="67"/>
                                        </p:tgtEl>
                                        <p:attrNameLst>
                                          <p:attrName>ppt_x</p:attrName>
                                        </p:attrNameLst>
                                      </p:cBhvr>
                                      <p:tavLst>
                                        <p:tav tm="0">
                                          <p:val>
                                            <p:strVal val="#ppt_x"/>
                                          </p:val>
                                        </p:tav>
                                        <p:tav tm="100000">
                                          <p:val>
                                            <p:strVal val="#ppt_x"/>
                                          </p:val>
                                        </p:tav>
                                      </p:tavLst>
                                    </p:anim>
                                    <p:anim calcmode="lin" valueType="num">
                                      <p:cBhvr additive="base">
                                        <p:cTn id="9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ppt_x"/>
                                          </p:val>
                                        </p:tav>
                                        <p:tav tm="100000">
                                          <p:val>
                                            <p:strVal val="#ppt_x"/>
                                          </p:val>
                                        </p:tav>
                                      </p:tavLst>
                                    </p:anim>
                                    <p:anim calcmode="lin" valueType="num">
                                      <p:cBhvr additive="base">
                                        <p:cTn id="9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fill="hold"/>
                                        <p:tgtEl>
                                          <p:spTgt spid="66"/>
                                        </p:tgtEl>
                                        <p:attrNameLst>
                                          <p:attrName>ppt_x</p:attrName>
                                        </p:attrNameLst>
                                      </p:cBhvr>
                                      <p:tavLst>
                                        <p:tav tm="0">
                                          <p:val>
                                            <p:strVal val="#ppt_x"/>
                                          </p:val>
                                        </p:tav>
                                        <p:tav tm="100000">
                                          <p:val>
                                            <p:strVal val="#ppt_x"/>
                                          </p:val>
                                        </p:tav>
                                      </p:tavLst>
                                    </p:anim>
                                    <p:anim calcmode="lin" valueType="num">
                                      <p:cBhvr additive="base">
                                        <p:cTn id="10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7"/>
                                        </p:tgtEl>
                                        <p:attrNameLst>
                                          <p:attrName>style.visibility</p:attrName>
                                        </p:attrNameLst>
                                      </p:cBhvr>
                                      <p:to>
                                        <p:strVal val="visible"/>
                                      </p:to>
                                    </p:set>
                                    <p:anim calcmode="lin" valueType="num">
                                      <p:cBhvr additive="base">
                                        <p:cTn id="109" dur="500" fill="hold"/>
                                        <p:tgtEl>
                                          <p:spTgt spid="17"/>
                                        </p:tgtEl>
                                        <p:attrNameLst>
                                          <p:attrName>ppt_x</p:attrName>
                                        </p:attrNameLst>
                                      </p:cBhvr>
                                      <p:tavLst>
                                        <p:tav tm="0">
                                          <p:val>
                                            <p:strVal val="#ppt_x"/>
                                          </p:val>
                                        </p:tav>
                                        <p:tav tm="100000">
                                          <p:val>
                                            <p:strVal val="#ppt_x"/>
                                          </p:val>
                                        </p:tav>
                                      </p:tavLst>
                                    </p:anim>
                                    <p:anim calcmode="lin" valueType="num">
                                      <p:cBhvr additive="base">
                                        <p:cTn id="11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anim calcmode="lin" valueType="num">
                                      <p:cBhvr additive="base">
                                        <p:cTn id="127" dur="500" fill="hold"/>
                                        <p:tgtEl>
                                          <p:spTgt spid="64"/>
                                        </p:tgtEl>
                                        <p:attrNameLst>
                                          <p:attrName>ppt_x</p:attrName>
                                        </p:attrNameLst>
                                      </p:cBhvr>
                                      <p:tavLst>
                                        <p:tav tm="0">
                                          <p:val>
                                            <p:strVal val="#ppt_x"/>
                                          </p:val>
                                        </p:tav>
                                        <p:tav tm="100000">
                                          <p:val>
                                            <p:strVal val="#ppt_x"/>
                                          </p:val>
                                        </p:tav>
                                      </p:tavLst>
                                    </p:anim>
                                    <p:anim calcmode="lin" valueType="num">
                                      <p:cBhvr additive="base">
                                        <p:cTn id="12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ppt_x"/>
                                          </p:val>
                                        </p:tav>
                                        <p:tav tm="100000">
                                          <p:val>
                                            <p:strVal val="#ppt_x"/>
                                          </p:val>
                                        </p:tav>
                                      </p:tavLst>
                                    </p:anim>
                                    <p:anim calcmode="lin" valueType="num">
                                      <p:cBhvr additive="base">
                                        <p:cTn id="13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additive="base">
                                        <p:cTn id="139" dur="500" fill="hold"/>
                                        <p:tgtEl>
                                          <p:spTgt spid="68"/>
                                        </p:tgtEl>
                                        <p:attrNameLst>
                                          <p:attrName>ppt_x</p:attrName>
                                        </p:attrNameLst>
                                      </p:cBhvr>
                                      <p:tavLst>
                                        <p:tav tm="0">
                                          <p:val>
                                            <p:strVal val="#ppt_x"/>
                                          </p:val>
                                        </p:tav>
                                        <p:tav tm="100000">
                                          <p:val>
                                            <p:strVal val="#ppt_x"/>
                                          </p:val>
                                        </p:tav>
                                      </p:tavLst>
                                    </p:anim>
                                    <p:anim calcmode="lin" valueType="num">
                                      <p:cBhvr additive="base">
                                        <p:cTn id="14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ppt_x"/>
                                          </p:val>
                                        </p:tav>
                                        <p:tav tm="100000">
                                          <p:val>
                                            <p:strVal val="#ppt_x"/>
                                          </p:val>
                                        </p:tav>
                                      </p:tavLst>
                                    </p:anim>
                                    <p:anim calcmode="lin" valueType="num">
                                      <p:cBhvr additive="base">
                                        <p:cTn id="1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9"/>
                                        </p:tgtEl>
                                        <p:attrNameLst>
                                          <p:attrName>style.visibility</p:attrName>
                                        </p:attrNameLst>
                                      </p:cBhvr>
                                      <p:to>
                                        <p:strVal val="visible"/>
                                      </p:to>
                                    </p:set>
                                    <p:anim calcmode="lin" valueType="num">
                                      <p:cBhvr additive="base">
                                        <p:cTn id="151" dur="500" fill="hold"/>
                                        <p:tgtEl>
                                          <p:spTgt spid="69"/>
                                        </p:tgtEl>
                                        <p:attrNameLst>
                                          <p:attrName>ppt_x</p:attrName>
                                        </p:attrNameLst>
                                      </p:cBhvr>
                                      <p:tavLst>
                                        <p:tav tm="0">
                                          <p:val>
                                            <p:strVal val="#ppt_x"/>
                                          </p:val>
                                        </p:tav>
                                        <p:tav tm="100000">
                                          <p:val>
                                            <p:strVal val="#ppt_x"/>
                                          </p:val>
                                        </p:tav>
                                      </p:tavLst>
                                    </p:anim>
                                    <p:anim calcmode="lin" valueType="num">
                                      <p:cBhvr additive="base">
                                        <p:cTn id="15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1"/>
                                        </p:tgtEl>
                                        <p:attrNameLst>
                                          <p:attrName>style.visibility</p:attrName>
                                        </p:attrNameLst>
                                      </p:cBhvr>
                                      <p:to>
                                        <p:strVal val="visible"/>
                                      </p:to>
                                    </p:set>
                                    <p:anim calcmode="lin" valueType="num">
                                      <p:cBhvr additive="base">
                                        <p:cTn id="157" dur="500" fill="hold"/>
                                        <p:tgtEl>
                                          <p:spTgt spid="31"/>
                                        </p:tgtEl>
                                        <p:attrNameLst>
                                          <p:attrName>ppt_x</p:attrName>
                                        </p:attrNameLst>
                                      </p:cBhvr>
                                      <p:tavLst>
                                        <p:tav tm="0">
                                          <p:val>
                                            <p:strVal val="#ppt_x"/>
                                          </p:val>
                                        </p:tav>
                                        <p:tav tm="100000">
                                          <p:val>
                                            <p:strVal val="#ppt_x"/>
                                          </p:val>
                                        </p:tav>
                                      </p:tavLst>
                                    </p:anim>
                                    <p:anim calcmode="lin" valueType="num">
                                      <p:cBhvr additive="base">
                                        <p:cTn id="15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additive="base">
                                        <p:cTn id="163" dur="500" fill="hold"/>
                                        <p:tgtEl>
                                          <p:spTgt spid="70"/>
                                        </p:tgtEl>
                                        <p:attrNameLst>
                                          <p:attrName>ppt_x</p:attrName>
                                        </p:attrNameLst>
                                      </p:cBhvr>
                                      <p:tavLst>
                                        <p:tav tm="0">
                                          <p:val>
                                            <p:strVal val="#ppt_x"/>
                                          </p:val>
                                        </p:tav>
                                        <p:tav tm="100000">
                                          <p:val>
                                            <p:strVal val="#ppt_x"/>
                                          </p:val>
                                        </p:tav>
                                      </p:tavLst>
                                    </p:anim>
                                    <p:anim calcmode="lin" valueType="num">
                                      <p:cBhvr additive="base">
                                        <p:cTn id="16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9"/>
                                        </p:tgtEl>
                                        <p:attrNameLst>
                                          <p:attrName>style.visibility</p:attrName>
                                        </p:attrNameLst>
                                      </p:cBhvr>
                                      <p:to>
                                        <p:strVal val="visible"/>
                                      </p:to>
                                    </p:set>
                                    <p:anim calcmode="lin" valueType="num">
                                      <p:cBhvr additive="base">
                                        <p:cTn id="169" dur="500" fill="hold"/>
                                        <p:tgtEl>
                                          <p:spTgt spid="19"/>
                                        </p:tgtEl>
                                        <p:attrNameLst>
                                          <p:attrName>ppt_x</p:attrName>
                                        </p:attrNameLst>
                                      </p:cBhvr>
                                      <p:tavLst>
                                        <p:tav tm="0">
                                          <p:val>
                                            <p:strVal val="#ppt_x"/>
                                          </p:val>
                                        </p:tav>
                                        <p:tav tm="100000">
                                          <p:val>
                                            <p:strVal val="#ppt_x"/>
                                          </p:val>
                                        </p:tav>
                                      </p:tavLst>
                                    </p:anim>
                                    <p:anim calcmode="lin" valueType="num">
                                      <p:cBhvr additive="base">
                                        <p:cTn id="1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additive="base">
                                        <p:cTn id="175" dur="500" fill="hold"/>
                                        <p:tgtEl>
                                          <p:spTgt spid="71"/>
                                        </p:tgtEl>
                                        <p:attrNameLst>
                                          <p:attrName>ppt_x</p:attrName>
                                        </p:attrNameLst>
                                      </p:cBhvr>
                                      <p:tavLst>
                                        <p:tav tm="0">
                                          <p:val>
                                            <p:strVal val="#ppt_x"/>
                                          </p:val>
                                        </p:tav>
                                        <p:tav tm="100000">
                                          <p:val>
                                            <p:strVal val="#ppt_x"/>
                                          </p:val>
                                        </p:tav>
                                      </p:tavLst>
                                    </p:anim>
                                    <p:anim calcmode="lin" valueType="num">
                                      <p:cBhvr additive="base">
                                        <p:cTn id="17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3" grpId="0"/>
      <p:bldP spid="64" grpId="0"/>
      <p:bldP spid="65" grpId="0"/>
      <p:bldP spid="66" grpId="0"/>
      <p:bldP spid="67" grpId="0"/>
      <p:bldP spid="68"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：数字三角形</a:t>
            </a:r>
            <a:r>
              <a:rPr lang="zh-CN" altLang="en-US" sz="4000" dirty="0" smtClean="0"/>
              <a:t>（</a:t>
            </a:r>
            <a:r>
              <a:rPr lang="en-US" altLang="zh-CN" sz="4000" dirty="0" smtClean="0"/>
              <a:t>poj1163</a:t>
            </a:r>
            <a:r>
              <a:rPr lang="zh-CN" altLang="en-US" sz="4000" dirty="0" smtClean="0"/>
              <a:t>）</a:t>
            </a:r>
            <a:endParaRPr lang="zh-CN" altLang="en-US" sz="4000" dirty="0"/>
          </a:p>
        </p:txBody>
      </p:sp>
      <p:sp>
        <p:nvSpPr>
          <p:cNvPr id="7" name="圆角矩形 6"/>
          <p:cNvSpPr/>
          <p:nvPr/>
        </p:nvSpPr>
        <p:spPr bwMode="auto">
          <a:xfrm>
            <a:off x="571472" y="1928802"/>
            <a:ext cx="6715172" cy="2714644"/>
          </a:xfrm>
          <a:prstGeom prst="roundRect">
            <a:avLst/>
          </a:prstGeom>
          <a:noFill/>
          <a:ln w="28575">
            <a:solidFill>
              <a:schemeClr val="tx2">
                <a:lumMod val="60000"/>
                <a:lumOff val="40000"/>
              </a:schemeClr>
            </a:solidFill>
            <a:round/>
            <a:headEnd/>
            <a:tailEnd/>
          </a:ln>
          <a:effectLst/>
        </p:spPr>
        <p:txBody>
          <a:bodyPr wrap="none" rtlCol="0" anchor="ctr"/>
          <a:lstStyle/>
          <a:p>
            <a:r>
              <a:rPr lang="nn-NO" altLang="zh-CN" sz="2400" dirty="0" smtClean="0">
                <a:latin typeface="Arial" charset="0"/>
                <a:ea typeface="宋体" charset="-122"/>
              </a:rPr>
              <a:t>for(int i = 0; i &lt; n; i++)</a:t>
            </a:r>
          </a:p>
          <a:p>
            <a:r>
              <a:rPr lang="nn-NO" altLang="zh-CN" sz="2400" dirty="0" smtClean="0">
                <a:latin typeface="Arial" charset="0"/>
                <a:ea typeface="宋体" charset="-122"/>
              </a:rPr>
              <a:t>{</a:t>
            </a:r>
          </a:p>
          <a:p>
            <a:r>
              <a:rPr lang="nn-NO" altLang="zh-CN" sz="2400" dirty="0" smtClean="0">
                <a:latin typeface="Arial" charset="0"/>
                <a:ea typeface="宋体" charset="-122"/>
              </a:rPr>
              <a:t>    for(int j = 0; j &lt;= i; j++)</a:t>
            </a:r>
          </a:p>
          <a:p>
            <a:r>
              <a:rPr lang="nn-NO" altLang="zh-CN" sz="2400" dirty="0" smtClean="0">
                <a:latin typeface="Arial" charset="0"/>
                <a:ea typeface="宋体" charset="-122"/>
              </a:rPr>
              <a:t>    {</a:t>
            </a:r>
          </a:p>
          <a:p>
            <a:r>
              <a:rPr lang="nn-NO" altLang="zh-CN" sz="2400" dirty="0" smtClean="0">
                <a:latin typeface="Arial" charset="0"/>
                <a:ea typeface="宋体" charset="-122"/>
              </a:rPr>
              <a:t>         f[i][j] = max(f[i - 1][j], f[i - 1][j -1 ]) + a[i][j];</a:t>
            </a:r>
          </a:p>
          <a:p>
            <a:r>
              <a:rPr lang="nn-NO" altLang="zh-CN" sz="2400" dirty="0" smtClean="0">
                <a:latin typeface="Arial" charset="0"/>
                <a:ea typeface="宋体" charset="-122"/>
              </a:rPr>
              <a:t>    }</a:t>
            </a:r>
          </a:p>
          <a:p>
            <a:r>
              <a:rPr lang="nn-NO" altLang="zh-CN" sz="2400" dirty="0" smtClean="0">
                <a:latin typeface="Arial" charset="0"/>
                <a:ea typeface="宋体" charset="-122"/>
              </a:rPr>
              <a:t>}</a:t>
            </a:r>
            <a:endParaRPr lang="zh-CN" altLang="en-US" sz="2400" dirty="0" smtClean="0">
              <a:latin typeface="Arial" charset="0"/>
              <a:ea typeface="宋体" charset="-122"/>
            </a:endParaRPr>
          </a:p>
        </p:txBody>
      </p:sp>
      <p:sp>
        <p:nvSpPr>
          <p:cNvPr id="8" name="TextBox 7"/>
          <p:cNvSpPr txBox="1"/>
          <p:nvPr/>
        </p:nvSpPr>
        <p:spPr>
          <a:xfrm>
            <a:off x="357158" y="4929198"/>
            <a:ext cx="8358246" cy="523220"/>
          </a:xfrm>
          <a:prstGeom prst="rect">
            <a:avLst/>
          </a:prstGeom>
          <a:noFill/>
        </p:spPr>
        <p:txBody>
          <a:bodyPr wrap="square" rtlCol="0">
            <a:spAutoFit/>
          </a:bodyPr>
          <a:lstStyle/>
          <a:p>
            <a:r>
              <a:rPr lang="zh-CN" altLang="en-US" sz="2800" dirty="0" smtClean="0">
                <a:latin typeface="华文新魏" pitchFamily="2" charset="-122"/>
                <a:ea typeface="华文新魏" pitchFamily="2" charset="-122"/>
              </a:rPr>
              <a:t>对最后一行的</a:t>
            </a:r>
            <a:r>
              <a:rPr lang="en-US" altLang="zh-CN" sz="2800" dirty="0" smtClean="0">
                <a:latin typeface="华文新魏" pitchFamily="2" charset="-122"/>
                <a:ea typeface="华文新魏" pitchFamily="2" charset="-122"/>
              </a:rPr>
              <a:t>f</a:t>
            </a:r>
            <a:r>
              <a:rPr lang="zh-CN" altLang="en-US" sz="2800" dirty="0" smtClean="0">
                <a:latin typeface="华文新魏" pitchFamily="2" charset="-122"/>
                <a:ea typeface="华文新魏" pitchFamily="2" charset="-122"/>
              </a:rPr>
              <a:t>值进行扫描，最大的那一个即是结果</a:t>
            </a:r>
            <a:endParaRPr lang="zh-CN" altLang="en-US" sz="2800" dirty="0">
              <a:latin typeface="华文新魏" pitchFamily="2" charset="-122"/>
              <a:ea typeface="华文新魏" pitchFamily="2" charset="-122"/>
            </a:endParaRPr>
          </a:p>
        </p:txBody>
      </p:sp>
    </p:spTree>
    <p:extLst>
      <p:ext uri="{BB962C8B-B14F-4D97-AF65-F5344CB8AC3E}">
        <p14:creationId xmlns:p14="http://schemas.microsoft.com/office/powerpoint/2010/main" val="250431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260648"/>
            <a:ext cx="8229600" cy="1728192"/>
          </a:xfrm>
        </p:spPr>
        <p:txBody>
          <a:bodyPr>
            <a:normAutofit/>
          </a:bodyPr>
          <a:lstStyle/>
          <a:p>
            <a:r>
              <a:rPr lang="zh-CN" altLang="en-US" dirty="0" smtClean="0"/>
              <a:t>动态规划原理</a:t>
            </a:r>
            <a:r>
              <a:rPr lang="en-US" altLang="zh-CN" dirty="0" smtClean="0"/>
              <a:t/>
            </a:r>
            <a:br>
              <a:rPr lang="en-US" altLang="zh-CN" dirty="0" smtClean="0"/>
            </a:br>
            <a:r>
              <a:rPr lang="en-US" altLang="zh-CN" dirty="0" smtClean="0"/>
              <a:t>——</a:t>
            </a:r>
            <a:r>
              <a:rPr lang="zh-CN" altLang="en-US" dirty="0" smtClean="0">
                <a:effectLst>
                  <a:outerShdw blurRad="38100" dist="38100" dir="2700000" algn="tl">
                    <a:srgbClr val="000000">
                      <a:alpha val="43137"/>
                    </a:srgbClr>
                  </a:outerShdw>
                </a:effectLst>
              </a:rPr>
              <a:t>加法</a:t>
            </a:r>
            <a:r>
              <a:rPr lang="zh-CN" altLang="en-US" dirty="0">
                <a:effectLst>
                  <a:outerShdw blurRad="38100" dist="38100" dir="2700000" algn="tl">
                    <a:srgbClr val="000000">
                      <a:alpha val="43137"/>
                    </a:srgbClr>
                  </a:outerShdw>
                </a:effectLst>
              </a:rPr>
              <a:t>原理、乘法</a:t>
            </a:r>
            <a:r>
              <a:rPr lang="zh-CN" altLang="en-US" dirty="0" smtClean="0">
                <a:effectLst>
                  <a:outerShdw blurRad="38100" dist="38100" dir="2700000" algn="tl">
                    <a:srgbClr val="000000">
                      <a:alpha val="43137"/>
                    </a:srgbClr>
                  </a:outerShdw>
                </a:effectLst>
              </a:rPr>
              <a:t>原理</a:t>
            </a:r>
            <a:endParaRPr lang="zh-CN" altLang="en-US" sz="3100" dirty="0"/>
          </a:p>
        </p:txBody>
      </p:sp>
      <p:sp>
        <p:nvSpPr>
          <p:cNvPr id="5" name="TextBox 4"/>
          <p:cNvSpPr txBox="1"/>
          <p:nvPr/>
        </p:nvSpPr>
        <p:spPr>
          <a:xfrm>
            <a:off x="539552" y="2276872"/>
            <a:ext cx="7992888" cy="1323439"/>
          </a:xfrm>
          <a:prstGeom prst="rect">
            <a:avLst/>
          </a:prstGeom>
          <a:noFill/>
        </p:spPr>
        <p:txBody>
          <a:bodyPr wrap="square" rtlCol="0">
            <a:spAutoFit/>
          </a:bodyPr>
          <a:lstStyle/>
          <a:p>
            <a:r>
              <a:rPr lang="zh-CN" altLang="en-US" sz="2000" b="1" dirty="0" smtClean="0">
                <a:solidFill>
                  <a:srgbClr val="FF0000"/>
                </a:solidFill>
                <a:latin typeface="+mj-lt"/>
              </a:rPr>
              <a:t>分类加法原理：</a:t>
            </a:r>
            <a:endParaRPr lang="zh-CN" altLang="en-US" sz="2000" b="1" dirty="0">
              <a:solidFill>
                <a:srgbClr val="FF0000"/>
              </a:solidFill>
              <a:latin typeface="+mj-lt"/>
            </a:endParaRPr>
          </a:p>
          <a:p>
            <a:r>
              <a:rPr lang="zh-CN" altLang="en-US" sz="2000" dirty="0">
                <a:latin typeface="+mj-lt"/>
              </a:rPr>
              <a:t>做一件事，完成它可以有</a:t>
            </a:r>
            <a:r>
              <a:rPr lang="en-US" altLang="zh-CN" sz="2000" dirty="0">
                <a:latin typeface="+mj-lt"/>
              </a:rPr>
              <a:t>n</a:t>
            </a:r>
            <a:r>
              <a:rPr lang="zh-CN" altLang="en-US" sz="2000" dirty="0">
                <a:latin typeface="+mj-lt"/>
              </a:rPr>
              <a:t>类办法，在第一类办法中有</a:t>
            </a:r>
            <a:r>
              <a:rPr lang="en-US" altLang="zh-CN" sz="2000" dirty="0">
                <a:latin typeface="+mj-lt"/>
              </a:rPr>
              <a:t>m1</a:t>
            </a:r>
            <a:r>
              <a:rPr lang="zh-CN" altLang="en-US" sz="2000" dirty="0">
                <a:latin typeface="+mj-lt"/>
              </a:rPr>
              <a:t>种不同的方法，在第二类办法中有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，在第</a:t>
            </a:r>
            <a:r>
              <a:rPr lang="en-US" altLang="zh-CN" sz="2000" dirty="0">
                <a:latin typeface="+mj-lt"/>
              </a:rPr>
              <a:t>n</a:t>
            </a:r>
            <a:r>
              <a:rPr lang="zh-CN" altLang="en-US" sz="2000" dirty="0">
                <a:latin typeface="+mj-lt"/>
              </a:rPr>
              <a:t>类办法中有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种不同方法</a:t>
            </a:r>
            <a:r>
              <a:rPr lang="zh-CN" altLang="en-US" sz="2000" dirty="0" smtClean="0">
                <a:latin typeface="+mj-lt"/>
              </a:rPr>
              <a:t>。</a:t>
            </a:r>
            <a:endParaRPr lang="zh-CN" altLang="en-US" dirty="0"/>
          </a:p>
        </p:txBody>
      </p:sp>
      <p:sp>
        <p:nvSpPr>
          <p:cNvPr id="6" name="TextBox 5"/>
          <p:cNvSpPr txBox="1"/>
          <p:nvPr/>
        </p:nvSpPr>
        <p:spPr>
          <a:xfrm>
            <a:off x="539552" y="3933056"/>
            <a:ext cx="7992888" cy="1600438"/>
          </a:xfrm>
          <a:prstGeom prst="rect">
            <a:avLst/>
          </a:prstGeom>
          <a:noFill/>
        </p:spPr>
        <p:txBody>
          <a:bodyPr wrap="square" rtlCol="0">
            <a:spAutoFit/>
          </a:bodyPr>
          <a:lstStyle/>
          <a:p>
            <a:r>
              <a:rPr lang="zh-CN" altLang="en-US" sz="2000" b="1" dirty="0">
                <a:solidFill>
                  <a:srgbClr val="FF0000"/>
                </a:solidFill>
                <a:latin typeface="+mj-lt"/>
              </a:rPr>
              <a:t>分步乘法原理：</a:t>
            </a:r>
          </a:p>
          <a:p>
            <a:r>
              <a:rPr lang="zh-CN" altLang="en-US" sz="2000" dirty="0">
                <a:latin typeface="+mj-lt"/>
              </a:rPr>
              <a:t>做一件事，完成它需要分成</a:t>
            </a:r>
            <a:r>
              <a:rPr lang="en-US" altLang="zh-CN" sz="2000" dirty="0">
                <a:latin typeface="+mj-lt"/>
              </a:rPr>
              <a:t>n</a:t>
            </a:r>
            <a:r>
              <a:rPr lang="zh-CN" altLang="en-US" sz="2000" dirty="0">
                <a:latin typeface="+mj-lt"/>
              </a:rPr>
              <a:t>个步骤，做第一步有</a:t>
            </a:r>
            <a:r>
              <a:rPr lang="en-US" altLang="zh-CN" sz="2000" dirty="0">
                <a:latin typeface="+mj-lt"/>
              </a:rPr>
              <a:t>m1</a:t>
            </a:r>
            <a:r>
              <a:rPr lang="zh-CN" altLang="en-US" sz="2000" dirty="0">
                <a:latin typeface="+mj-lt"/>
              </a:rPr>
              <a:t>种不同的方法，做第二步有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，做第</a:t>
            </a:r>
            <a:r>
              <a:rPr lang="en-US" altLang="zh-CN" sz="2000" dirty="0">
                <a:latin typeface="+mj-lt"/>
              </a:rPr>
              <a:t>n</a:t>
            </a:r>
            <a:r>
              <a:rPr lang="zh-CN" altLang="en-US" sz="2000" dirty="0">
                <a:latin typeface="+mj-lt"/>
              </a:rPr>
              <a:t>步有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种不同的方法。</a:t>
            </a:r>
          </a:p>
          <a:p>
            <a:endParaRPr lang="zh-CN" altLang="en-US" dirty="0"/>
          </a:p>
        </p:txBody>
      </p:sp>
    </p:spTree>
    <p:extLst>
      <p:ext uri="{BB962C8B-B14F-4D97-AF65-F5344CB8AC3E}">
        <p14:creationId xmlns:p14="http://schemas.microsoft.com/office/powerpoint/2010/main" val="25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2857520"/>
          </a:xfrm>
        </p:spPr>
        <p:txBody>
          <a:bodyPr>
            <a:normAutofit lnSpcReduction="10000"/>
          </a:bodyPr>
          <a:lstStyle/>
          <a:p>
            <a:pPr eaLnBrk="1" hangingPunct="1"/>
            <a:r>
              <a:rPr lang="zh-CN" altLang="en-US" dirty="0" smtClean="0">
                <a:latin typeface="黑体" pitchFamily="2" charset="-122"/>
                <a:ea typeface="黑体" pitchFamily="2" charset="-122"/>
              </a:rPr>
              <a:t>动规的定义</a:t>
            </a:r>
            <a:r>
              <a:rPr lang="en-US" altLang="zh-CN" dirty="0" smtClean="0">
                <a:latin typeface="黑体" pitchFamily="2" charset="-122"/>
                <a:ea typeface="黑体" pitchFamily="2" charset="-122"/>
              </a:rPr>
              <a:t>:</a:t>
            </a:r>
          </a:p>
          <a:p>
            <a:pPr lvl="1"/>
            <a:r>
              <a:rPr lang="zh-CN" altLang="en-US" sz="2200" dirty="0" smtClean="0">
                <a:latin typeface="黑体" pitchFamily="2" charset="-122"/>
                <a:ea typeface="黑体" pitchFamily="2" charset="-122"/>
              </a:rPr>
              <a:t>动态规划是解决</a:t>
            </a:r>
            <a:r>
              <a:rPr lang="zh-CN" altLang="en-US" sz="2200" dirty="0" smtClean="0">
                <a:solidFill>
                  <a:srgbClr val="FF0000"/>
                </a:solidFill>
                <a:latin typeface="黑体" pitchFamily="2" charset="-122"/>
                <a:ea typeface="黑体" pitchFamily="2" charset="-122"/>
              </a:rPr>
              <a:t>多阶段决策过程</a:t>
            </a:r>
            <a:r>
              <a:rPr lang="zh-CN" altLang="en-US" sz="2200" dirty="0" smtClean="0">
                <a:solidFill>
                  <a:srgbClr val="00B0F0"/>
                </a:solidFill>
                <a:latin typeface="黑体" pitchFamily="2" charset="-122"/>
                <a:ea typeface="黑体" pitchFamily="2" charset="-122"/>
              </a:rPr>
              <a:t>最优化问题</a:t>
            </a:r>
            <a:r>
              <a:rPr lang="zh-CN" altLang="en-US" sz="2200" dirty="0" smtClean="0">
                <a:latin typeface="黑体" pitchFamily="2" charset="-122"/>
                <a:ea typeface="黑体" pitchFamily="2" charset="-122"/>
              </a:rPr>
              <a:t>的一种方法。</a:t>
            </a:r>
            <a:endParaRPr lang="en-US" altLang="zh-CN" sz="2200" dirty="0" smtClean="0">
              <a:latin typeface="黑体" pitchFamily="2" charset="-122"/>
              <a:ea typeface="黑体" pitchFamily="2" charset="-122"/>
            </a:endParaRPr>
          </a:p>
          <a:p>
            <a:pPr eaLnBrk="1" hangingPunct="1"/>
            <a:r>
              <a:rPr lang="zh-CN" altLang="en-US" dirty="0" smtClean="0">
                <a:latin typeface="黑体" pitchFamily="2" charset="-122"/>
                <a:ea typeface="黑体" pitchFamily="2" charset="-122"/>
              </a:rPr>
              <a:t>阶段：</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把问题分成几个相互联系的有顺序的几个环节，这些环节即称为阶段。</a:t>
            </a:r>
            <a:endParaRPr lang="en-US" altLang="zh-CN" dirty="0" smtClean="0">
              <a:latin typeface="黑体" pitchFamily="2" charset="-122"/>
              <a:ea typeface="黑体" pitchFamily="2" charset="-122"/>
            </a:endParaRPr>
          </a:p>
          <a:p>
            <a:r>
              <a:rPr lang="zh-CN" altLang="en-US" dirty="0" smtClean="0">
                <a:latin typeface="黑体" pitchFamily="2" charset="-122"/>
                <a:ea typeface="黑体" pitchFamily="2" charset="-122"/>
              </a:rPr>
              <a:t>状态：</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某一阶段的</a:t>
            </a:r>
            <a:r>
              <a:rPr lang="zh-CN" altLang="en-US" dirty="0" smtClean="0">
                <a:solidFill>
                  <a:srgbClr val="00B0F0"/>
                </a:solidFill>
                <a:latin typeface="黑体" pitchFamily="2" charset="-122"/>
                <a:ea typeface="黑体" pitchFamily="2" charset="-122"/>
              </a:rPr>
              <a:t>出发位置</a:t>
            </a:r>
            <a:r>
              <a:rPr lang="zh-CN" altLang="en-US" dirty="0" smtClean="0">
                <a:latin typeface="黑体" pitchFamily="2" charset="-122"/>
                <a:ea typeface="黑体" pitchFamily="2" charset="-122"/>
              </a:rPr>
              <a:t>称为状态。通常一个阶段包含若干状态。</a:t>
            </a:r>
          </a:p>
          <a:p>
            <a:pPr lvl="1"/>
            <a:endParaRPr lang="zh-CN" altLang="en-US" dirty="0" smtClean="0">
              <a:latin typeface="黑体" pitchFamily="2" charset="-122"/>
              <a:ea typeface="黑体" pitchFamily="2" charset="-122"/>
            </a:endParaRPr>
          </a:p>
        </p:txBody>
      </p:sp>
      <p:pic>
        <p:nvPicPr>
          <p:cNvPr id="36866"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85720" y="4071942"/>
            <a:ext cx="6843730" cy="2358032"/>
          </a:xfrm>
          <a:prstGeom prst="rect">
            <a:avLst/>
          </a:prstGeom>
          <a:noFill/>
        </p:spPr>
      </p:pic>
    </p:spTree>
    <p:extLst>
      <p:ext uri="{BB962C8B-B14F-4D97-AF65-F5344CB8AC3E}">
        <p14:creationId xmlns:p14="http://schemas.microsoft.com/office/powerpoint/2010/main" val="2284668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4429156"/>
          </a:xfrm>
        </p:spPr>
        <p:txBody>
          <a:bodyPr/>
          <a:lstStyle/>
          <a:p>
            <a:pPr eaLnBrk="1" hangingPunct="1"/>
            <a:r>
              <a:rPr lang="zh-CN" altLang="en-US" dirty="0" smtClean="0">
                <a:latin typeface="黑体" pitchFamily="2" charset="-122"/>
                <a:ea typeface="黑体" pitchFamily="2" charset="-122"/>
              </a:rPr>
              <a:t>决策：</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从某阶段的一个状态演变到下一个阶段某状态的选择。</a:t>
            </a:r>
            <a:endParaRPr lang="en-US" altLang="zh-CN" dirty="0" smtClean="0">
              <a:latin typeface="黑体" pitchFamily="2" charset="-122"/>
              <a:ea typeface="黑体" pitchFamily="2" charset="-122"/>
            </a:endParaRPr>
          </a:p>
          <a:p>
            <a:r>
              <a:rPr lang="zh-CN" altLang="en-US" dirty="0" smtClean="0">
                <a:latin typeface="黑体" pitchFamily="2" charset="-122"/>
                <a:ea typeface="黑体" pitchFamily="2" charset="-122"/>
              </a:rPr>
              <a:t>策略：</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由开始到终点的全过程中，由每段决策组成的</a:t>
            </a:r>
            <a:r>
              <a:rPr lang="zh-CN" altLang="en-US" dirty="0" smtClean="0">
                <a:solidFill>
                  <a:srgbClr val="00B0F0"/>
                </a:solidFill>
                <a:latin typeface="黑体" pitchFamily="2" charset="-122"/>
                <a:ea typeface="黑体" pitchFamily="2" charset="-122"/>
              </a:rPr>
              <a:t>决策序列</a:t>
            </a:r>
            <a:r>
              <a:rPr lang="zh-CN" altLang="en-US" dirty="0" smtClean="0">
                <a:latin typeface="黑体" pitchFamily="2" charset="-122"/>
                <a:ea typeface="黑体" pitchFamily="2" charset="-122"/>
              </a:rPr>
              <a:t>称为全过程策略，简称策略。</a:t>
            </a:r>
          </a:p>
          <a:p>
            <a:pPr lvl="1"/>
            <a:endParaRPr lang="zh-CN" altLang="en-US" dirty="0" smtClean="0">
              <a:latin typeface="黑体" pitchFamily="2" charset="-122"/>
              <a:ea typeface="黑体" pitchFamily="2" charset="-122"/>
            </a:endParaRPr>
          </a:p>
        </p:txBody>
      </p:sp>
      <p:pic>
        <p:nvPicPr>
          <p:cNvPr id="4"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14282" y="3786190"/>
            <a:ext cx="6843730" cy="2358032"/>
          </a:xfrm>
          <a:prstGeom prst="rect">
            <a:avLst/>
          </a:prstGeom>
          <a:noFill/>
        </p:spPr>
      </p:pic>
    </p:spTree>
    <p:extLst>
      <p:ext uri="{BB962C8B-B14F-4D97-AF65-F5344CB8AC3E}">
        <p14:creationId xmlns:p14="http://schemas.microsoft.com/office/powerpoint/2010/main" val="1503795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71500"/>
            <a:ext cx="7467600" cy="774700"/>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7410" name="内容占位符 2"/>
          <p:cNvSpPr>
            <a:spLocks noGrp="1"/>
          </p:cNvSpPr>
          <p:nvPr>
            <p:ph idx="1"/>
          </p:nvPr>
        </p:nvSpPr>
        <p:spPr>
          <a:xfrm>
            <a:off x="357188" y="1500188"/>
            <a:ext cx="8229600" cy="4389437"/>
          </a:xfrm>
        </p:spPr>
        <p:txBody>
          <a:bodyPr/>
          <a:lstStyle/>
          <a:p>
            <a:r>
              <a:rPr lang="zh-CN" altLang="en-US" dirty="0" smtClean="0">
                <a:latin typeface="黑体" pitchFamily="2" charset="-122"/>
                <a:ea typeface="黑体" pitchFamily="2" charset="-122"/>
              </a:rPr>
              <a:t>状态转移方程：</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前一阶段的终点就是后一阶段的起点，前一阶段的决策选择导出了后一阶段的状态，这种关系描述了</a:t>
            </a:r>
            <a:r>
              <a:rPr lang="zh-CN" altLang="en-US" dirty="0" smtClean="0">
                <a:solidFill>
                  <a:srgbClr val="00B0F0"/>
                </a:solidFill>
                <a:latin typeface="黑体" pitchFamily="2" charset="-122"/>
                <a:ea typeface="黑体" pitchFamily="2" charset="-122"/>
              </a:rPr>
              <a:t>由</a:t>
            </a:r>
            <a:r>
              <a:rPr lang="en-US" altLang="zh-CN" dirty="0" err="1" smtClean="0">
                <a:solidFill>
                  <a:srgbClr val="00B0F0"/>
                </a:solidFill>
                <a:latin typeface="黑体" pitchFamily="2" charset="-122"/>
                <a:ea typeface="黑体" pitchFamily="2" charset="-122"/>
              </a:rPr>
              <a:t>i</a:t>
            </a:r>
            <a:r>
              <a:rPr lang="zh-CN" altLang="en-US" dirty="0" smtClean="0">
                <a:solidFill>
                  <a:srgbClr val="00B0F0"/>
                </a:solidFill>
                <a:latin typeface="黑体" pitchFamily="2" charset="-122"/>
                <a:ea typeface="黑体" pitchFamily="2" charset="-122"/>
              </a:rPr>
              <a:t>阶段到</a:t>
            </a:r>
            <a:r>
              <a:rPr lang="en-US" altLang="zh-CN" dirty="0" smtClean="0">
                <a:solidFill>
                  <a:srgbClr val="00B0F0"/>
                </a:solidFill>
                <a:latin typeface="黑体" pitchFamily="2" charset="-122"/>
                <a:ea typeface="黑体" pitchFamily="2" charset="-122"/>
              </a:rPr>
              <a:t>i+1</a:t>
            </a:r>
            <a:r>
              <a:rPr lang="zh-CN" altLang="en-US" dirty="0" smtClean="0">
                <a:solidFill>
                  <a:srgbClr val="00B0F0"/>
                </a:solidFill>
                <a:latin typeface="黑体" pitchFamily="2" charset="-122"/>
                <a:ea typeface="黑体" pitchFamily="2" charset="-122"/>
              </a:rPr>
              <a:t>阶段状态的演变规律</a:t>
            </a:r>
            <a:r>
              <a:rPr lang="zh-CN" altLang="en-US" dirty="0" smtClean="0">
                <a:latin typeface="黑体" pitchFamily="2" charset="-122"/>
                <a:ea typeface="黑体" pitchFamily="2" charset="-122"/>
              </a:rPr>
              <a:t>，称为状态转移方程。</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形如：</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   </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 = f[</a:t>
            </a:r>
            <a:r>
              <a:rPr lang="en-US" altLang="zh-CN" dirty="0" err="1" smtClean="0">
                <a:latin typeface="Arial" pitchFamily="34" charset="0"/>
              </a:rPr>
              <a:t>i</a:t>
            </a:r>
            <a:r>
              <a:rPr lang="en-US" altLang="zh-CN" dirty="0" smtClean="0">
                <a:latin typeface="Arial" pitchFamily="34" charset="0"/>
              </a:rPr>
              <a:t> - 1]+ f[</a:t>
            </a:r>
            <a:r>
              <a:rPr lang="en-US" altLang="zh-CN" dirty="0" err="1" smtClean="0">
                <a:latin typeface="Arial" pitchFamily="34" charset="0"/>
              </a:rPr>
              <a:t>i</a:t>
            </a:r>
            <a:r>
              <a:rPr lang="en-US" altLang="zh-CN" dirty="0" smtClean="0">
                <a:latin typeface="Arial" pitchFamily="34" charset="0"/>
              </a:rPr>
              <a:t> - 2] </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   </a:t>
            </a:r>
            <a:r>
              <a:rPr lang="en-US" altLang="zh-CN" dirty="0" smtClean="0">
                <a:latin typeface="Arial" charset="0"/>
              </a:rPr>
              <a:t>f[</a:t>
            </a:r>
            <a:r>
              <a:rPr lang="en-US" altLang="zh-CN" dirty="0" err="1" smtClean="0">
                <a:latin typeface="Arial" charset="0"/>
              </a:rPr>
              <a:t>i,j</a:t>
            </a:r>
            <a:r>
              <a:rPr lang="en-US" altLang="zh-CN" dirty="0" smtClean="0">
                <a:latin typeface="Arial" charset="0"/>
              </a:rPr>
              <a:t>]=max(f[i-1,j],f[i-1,j-1])+a[</a:t>
            </a:r>
            <a:r>
              <a:rPr lang="en-US" altLang="zh-CN" dirty="0" err="1" smtClean="0">
                <a:latin typeface="Arial" charset="0"/>
              </a:rPr>
              <a:t>i,j</a:t>
            </a:r>
            <a:r>
              <a:rPr lang="en-US" altLang="zh-CN" dirty="0" smtClean="0">
                <a:latin typeface="Arial" charset="0"/>
              </a:rPr>
              <a:t>]</a:t>
            </a:r>
          </a:p>
          <a:p>
            <a:pPr lvl="1">
              <a:buNone/>
            </a:pPr>
            <a:r>
              <a:rPr lang="zh-CN" altLang="en-US" dirty="0" smtClean="0">
                <a:latin typeface="Arial" charset="0"/>
              </a:rPr>
              <a:t>等等</a:t>
            </a:r>
            <a:endParaRPr lang="en-US" altLang="zh-CN" dirty="0" smtClean="0">
              <a:latin typeface="Arial" charset="0"/>
            </a:endParaRPr>
          </a:p>
          <a:p>
            <a:pPr lvl="1"/>
            <a:endParaRPr lang="zh-CN" altLang="en-US" dirty="0" smtClean="0">
              <a:latin typeface="黑体" pitchFamily="2" charset="-122"/>
              <a:ea typeface="黑体" pitchFamily="2" charset="-122"/>
            </a:endParaRPr>
          </a:p>
        </p:txBody>
      </p:sp>
    </p:spTree>
    <p:extLst>
      <p:ext uri="{BB962C8B-B14F-4D97-AF65-F5344CB8AC3E}">
        <p14:creationId xmlns:p14="http://schemas.microsoft.com/office/powerpoint/2010/main" val="121771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具有</a:t>
            </a:r>
            <a:r>
              <a:rPr lang="zh-CN" altLang="en-US" dirty="0" smtClean="0">
                <a:solidFill>
                  <a:srgbClr val="FF0000"/>
                </a:solidFill>
              </a:rPr>
              <a:t>相同子问题</a:t>
            </a:r>
            <a:endParaRPr lang="zh-CN" altLang="en-US" dirty="0">
              <a:solidFill>
                <a:srgbClr val="FF0000"/>
              </a:solidFill>
            </a:endParaRPr>
          </a:p>
        </p:txBody>
      </p:sp>
      <p:sp>
        <p:nvSpPr>
          <p:cNvPr id="18434" name="内容占位符 2"/>
          <p:cNvSpPr>
            <a:spLocks noGrp="1"/>
          </p:cNvSpPr>
          <p:nvPr>
            <p:ph idx="1"/>
          </p:nvPr>
        </p:nvSpPr>
        <p:spPr>
          <a:xfrm>
            <a:off x="428625" y="1984375"/>
            <a:ext cx="7467600" cy="4230688"/>
          </a:xfrm>
        </p:spPr>
        <p:txBody>
          <a:bodyPr/>
          <a:lstStyle/>
          <a:p>
            <a:pPr eaLnBrk="1" hangingPunct="1"/>
            <a:r>
              <a:rPr lang="zh-CN" altLang="en-US" smtClean="0"/>
              <a:t>首先，我们必须要保证这个问题能够分解出几个子问题，并且能够通过这些子问题来解决这个问题。</a:t>
            </a:r>
          </a:p>
          <a:p>
            <a:pPr eaLnBrk="1" hangingPunct="1"/>
            <a:r>
              <a:rPr lang="zh-CN" altLang="en-US" smtClean="0"/>
              <a:t>其次，将这些子问题做为一个新的问题，它也能分解成为相同的子问题进行求解。</a:t>
            </a:r>
          </a:p>
          <a:p>
            <a:pPr eaLnBrk="1" hangingPunct="1"/>
            <a:r>
              <a:rPr lang="zh-CN" altLang="en-US" smtClean="0"/>
              <a:t>也就是说，假设我们一个问题被分解为了</a:t>
            </a:r>
            <a:r>
              <a:rPr lang="en-US" altLang="zh-CN" smtClean="0"/>
              <a:t>A,B,C</a:t>
            </a:r>
            <a:r>
              <a:rPr lang="zh-CN" altLang="en-US" smtClean="0"/>
              <a:t>三个部分，那么这</a:t>
            </a:r>
            <a:r>
              <a:rPr lang="en-US" altLang="zh-CN" smtClean="0"/>
              <a:t>A,B,C</a:t>
            </a:r>
            <a:r>
              <a:rPr lang="zh-CN" altLang="en-US" smtClean="0"/>
              <a:t>分别也能被分解为</a:t>
            </a:r>
            <a:r>
              <a:rPr lang="en-US" altLang="zh-CN" smtClean="0"/>
              <a:t>A,B,C</a:t>
            </a:r>
            <a:r>
              <a:rPr lang="zh-CN" altLang="en-US" smtClean="0"/>
              <a:t>三个部分，而不能是</a:t>
            </a:r>
            <a:r>
              <a:rPr lang="en-US" altLang="zh-CN" smtClean="0"/>
              <a:t>D,E,F</a:t>
            </a:r>
            <a:r>
              <a:rPr lang="zh-CN" altLang="en-US" smtClean="0"/>
              <a:t>三个部分。</a:t>
            </a:r>
          </a:p>
          <a:p>
            <a:pPr eaLnBrk="1" hangingPunct="1"/>
            <a:endParaRPr lang="zh-CN" altLang="en-US" i="1" smtClean="0"/>
          </a:p>
        </p:txBody>
      </p:sp>
    </p:spTree>
    <p:extLst>
      <p:ext uri="{BB962C8B-B14F-4D97-AF65-F5344CB8AC3E}">
        <p14:creationId xmlns:p14="http://schemas.microsoft.com/office/powerpoint/2010/main" val="3487228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引入</a:t>
            </a:r>
            <a:r>
              <a:rPr lang="en-US" altLang="zh-CN" dirty="0"/>
              <a:t>1</a:t>
            </a:r>
            <a:r>
              <a:rPr lang="zh-CN" altLang="en-US" dirty="0" smtClean="0"/>
              <a:t>：</a:t>
            </a:r>
            <a:r>
              <a:rPr lang="zh-CN" altLang="en-US" sz="5400" dirty="0" smtClean="0"/>
              <a:t>斐波纳契数列</a:t>
            </a:r>
            <a:r>
              <a:rPr lang="en-US" altLang="zh-CN" sz="5400" i="1" dirty="0" smtClean="0"/>
              <a:t>F</a:t>
            </a:r>
            <a:r>
              <a:rPr lang="en-US" altLang="zh-CN" sz="5400" dirty="0" smtClean="0"/>
              <a:t>(</a:t>
            </a:r>
            <a:r>
              <a:rPr lang="en-US" altLang="zh-CN" sz="5400" i="1" dirty="0" smtClean="0"/>
              <a:t>n</a:t>
            </a:r>
            <a:r>
              <a:rPr lang="en-US" altLang="zh-CN" sz="5400" dirty="0" smtClean="0"/>
              <a:t>)</a:t>
            </a:r>
            <a:endParaRPr lang="zh-CN" altLang="en-US" dirty="0"/>
          </a:p>
        </p:txBody>
      </p:sp>
      <p:grpSp>
        <p:nvGrpSpPr>
          <p:cNvPr id="9" name="Group 2"/>
          <p:cNvGrpSpPr>
            <a:grpSpLocks/>
          </p:cNvGrpSpPr>
          <p:nvPr/>
        </p:nvGrpSpPr>
        <p:grpSpPr bwMode="auto">
          <a:xfrm>
            <a:off x="1000100" y="2214554"/>
            <a:ext cx="6194424" cy="1071564"/>
            <a:chOff x="816" y="959"/>
            <a:chExt cx="3902" cy="675"/>
          </a:xfrm>
        </p:grpSpPr>
        <p:sp>
          <p:nvSpPr>
            <p:cNvPr id="10" name="Text Box 3"/>
            <p:cNvSpPr txBox="1">
              <a:spLocks noChangeArrowheads="1"/>
            </p:cNvSpPr>
            <p:nvPr/>
          </p:nvSpPr>
          <p:spPr bwMode="auto">
            <a:xfrm>
              <a:off x="816" y="1150"/>
              <a:ext cx="828" cy="330"/>
            </a:xfrm>
            <a:prstGeom prst="rect">
              <a:avLst/>
            </a:prstGeom>
            <a:noFill/>
            <a:ln w="9525">
              <a:noFill/>
              <a:miter lim="800000"/>
              <a:headEnd/>
              <a:tailEnd/>
            </a:ln>
            <a:effectLst/>
          </p:spPr>
          <p:txBody>
            <a:bodyPr wrap="none">
              <a:spAutoFit/>
            </a:bodyPr>
            <a:lstStyle/>
            <a:p>
              <a:r>
                <a:rPr lang="en-US" altLang="zh-CN" sz="2800" b="1" i="1" dirty="0">
                  <a:solidFill>
                    <a:srgbClr val="FF0000"/>
                  </a:solidFill>
                  <a:latin typeface="Times New Roman" pitchFamily="18" charset="0"/>
                </a:rPr>
                <a:t>F</a:t>
              </a:r>
              <a:r>
                <a:rPr lang="en-US" altLang="zh-CN" sz="2800" b="1" dirty="0">
                  <a:solidFill>
                    <a:srgbClr val="FF0000"/>
                  </a:solidFill>
                  <a:latin typeface="Times New Roman" pitchFamily="18" charset="0"/>
                </a:rPr>
                <a:t>(</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a:t>
              </a:r>
              <a:r>
                <a:rPr lang="en-US" altLang="zh-CN" sz="2800" b="1" dirty="0">
                  <a:solidFill>
                    <a:srgbClr val="FF0000"/>
                  </a:solidFill>
                  <a:latin typeface="Comic Sans MS" pitchFamily="66" charset="0"/>
                </a:rPr>
                <a:t> </a:t>
              </a:r>
            </a:p>
          </p:txBody>
        </p:sp>
        <p:sp>
          <p:nvSpPr>
            <p:cNvPr id="11" name="Text Box 4"/>
            <p:cNvSpPr txBox="1">
              <a:spLocks noChangeArrowheads="1"/>
            </p:cNvSpPr>
            <p:nvPr/>
          </p:nvSpPr>
          <p:spPr bwMode="auto">
            <a:xfrm>
              <a:off x="1671" y="1004"/>
              <a:ext cx="3047" cy="601"/>
            </a:xfrm>
            <a:prstGeom prst="rect">
              <a:avLst/>
            </a:prstGeom>
            <a:noFill/>
            <a:ln w="9525">
              <a:noFill/>
              <a:miter lim="800000"/>
              <a:headEnd/>
              <a:tailEnd/>
            </a:ln>
            <a:effectLst/>
          </p:spPr>
          <p:txBody>
            <a:bodyPr wrap="square">
              <a:spAutoFit/>
            </a:bodyPr>
            <a:lstStyle/>
            <a:p>
              <a:pPr>
                <a:tabLst>
                  <a:tab pos="2859088" algn="l"/>
                </a:tabLst>
              </a:pPr>
              <a:r>
                <a:rPr lang="en-US" altLang="zh-CN" sz="2800" b="1" dirty="0">
                  <a:solidFill>
                    <a:srgbClr val="FF0000"/>
                  </a:solidFill>
                  <a:latin typeface="Times New Roman" pitchFamily="18" charset="0"/>
                </a:rPr>
                <a:t>1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 0 or 1</a:t>
              </a:r>
            </a:p>
            <a:p>
              <a:pPr>
                <a:tabLst>
                  <a:tab pos="2859088" algn="l"/>
                </a:tabLst>
              </a:pP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-1) + </a:t>
              </a: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-2)</a:t>
              </a:r>
              <a:r>
                <a:rPr lang="en-US" altLang="zh-CN" sz="2800" b="1" dirty="0">
                  <a:solidFill>
                    <a:srgbClr val="FF0000"/>
                  </a:solidFill>
                  <a:latin typeface="Times New Roman" pitchFamily="18" charset="0"/>
                </a:rPr>
                <a:t>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&gt; 1</a:t>
              </a:r>
            </a:p>
          </p:txBody>
        </p:sp>
        <p:sp>
          <p:nvSpPr>
            <p:cNvPr id="12" name="AutoShape 5"/>
            <p:cNvSpPr>
              <a:spLocks/>
            </p:cNvSpPr>
            <p:nvPr/>
          </p:nvSpPr>
          <p:spPr bwMode="auto">
            <a:xfrm>
              <a:off x="1581" y="959"/>
              <a:ext cx="106" cy="675"/>
            </a:xfrm>
            <a:prstGeom prst="leftBrace">
              <a:avLst>
                <a:gd name="adj1" fmla="val 65278"/>
                <a:gd name="adj2" fmla="val 50000"/>
              </a:avLst>
            </a:prstGeom>
            <a:noFill/>
            <a:ln w="28575">
              <a:solidFill>
                <a:srgbClr val="FF0000"/>
              </a:solidFill>
              <a:round/>
              <a:headEnd/>
              <a:tailEnd/>
            </a:ln>
            <a:effectLst/>
          </p:spPr>
          <p:txBody>
            <a:bodyPr wrap="none" anchor="ctr"/>
            <a:lstStyle/>
            <a:p>
              <a:pPr algn="ctr"/>
              <a:endParaRPr lang="zh-CN" altLang="en-US" dirty="0">
                <a:solidFill>
                  <a:srgbClr val="FF0000"/>
                </a:solidFill>
              </a:endParaRPr>
            </a:p>
          </p:txBody>
        </p:sp>
      </p:grpSp>
      <p:graphicFrame>
        <p:nvGraphicFramePr>
          <p:cNvPr id="13" name="Group 49"/>
          <p:cNvGraphicFramePr>
            <a:graphicFrameLocks noGrp="1"/>
          </p:cNvGraphicFramePr>
          <p:nvPr>
            <p:ph sz="half" idx="4294967295"/>
          </p:nvPr>
        </p:nvGraphicFramePr>
        <p:xfrm>
          <a:off x="785786" y="3571876"/>
          <a:ext cx="7791450" cy="1319213"/>
        </p:xfrm>
        <a:graphic>
          <a:graphicData uri="http://schemas.openxmlformats.org/drawingml/2006/table">
            <a:tbl>
              <a:tblPr/>
              <a:tblGrid>
                <a:gridCol w="904875"/>
                <a:gridCol w="625475"/>
                <a:gridCol w="625475"/>
                <a:gridCol w="627062"/>
                <a:gridCol w="625475"/>
                <a:gridCol w="627063"/>
                <a:gridCol w="625475"/>
                <a:gridCol w="625475"/>
                <a:gridCol w="627062"/>
                <a:gridCol w="627063"/>
                <a:gridCol w="623887"/>
                <a:gridCol w="627063"/>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F</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n</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最优子结构</a:t>
            </a:r>
            <a:endParaRPr lang="zh-CN" altLang="en-US" dirty="0" smtClean="0">
              <a:solidFill>
                <a:schemeClr val="tx1"/>
              </a:solidFill>
            </a:endParaRPr>
          </a:p>
        </p:txBody>
      </p:sp>
      <p:sp>
        <p:nvSpPr>
          <p:cNvPr id="19458" name="内容占位符 2"/>
          <p:cNvSpPr>
            <a:spLocks noGrp="1"/>
          </p:cNvSpPr>
          <p:nvPr>
            <p:ph idx="1"/>
          </p:nvPr>
        </p:nvSpPr>
        <p:spPr>
          <a:xfrm>
            <a:off x="428625" y="2428875"/>
            <a:ext cx="8229600" cy="3494088"/>
          </a:xfrm>
        </p:spPr>
        <p:txBody>
          <a:bodyPr/>
          <a:lstStyle/>
          <a:p>
            <a:pPr eaLnBrk="1" hangingPunct="1"/>
            <a:r>
              <a:rPr lang="zh-CN" altLang="en-US" smtClean="0">
                <a:ea typeface="仿宋_GB2312" pitchFamily="49" charset="-122"/>
              </a:rPr>
              <a:t>问题的最优解包含着它的子问题的最优解。即</a:t>
            </a:r>
            <a:r>
              <a:rPr lang="zh-CN" altLang="en-US" smtClean="0">
                <a:latin typeface="仿宋_GB2312" pitchFamily="49" charset="-122"/>
                <a:ea typeface="仿宋_GB2312" pitchFamily="49" charset="-122"/>
              </a:rPr>
              <a:t>不管前面的策略如何，此后的决策必须是基于当前状态（由上一次决策产生）的最优决策。</a:t>
            </a:r>
            <a:endParaRPr lang="zh-CN" altLang="en-US" smtClean="0"/>
          </a:p>
        </p:txBody>
      </p:sp>
      <p:grpSp>
        <p:nvGrpSpPr>
          <p:cNvPr id="1028" name="Group 4"/>
          <p:cNvGrpSpPr>
            <a:grpSpLocks/>
          </p:cNvGrpSpPr>
          <p:nvPr/>
        </p:nvGrpSpPr>
        <p:grpSpPr bwMode="auto">
          <a:xfrm>
            <a:off x="500063" y="3857625"/>
            <a:ext cx="7761287" cy="1143000"/>
            <a:chOff x="6207" y="1701"/>
            <a:chExt cx="4626" cy="1128"/>
          </a:xfrm>
        </p:grpSpPr>
        <p:sp>
          <p:nvSpPr>
            <p:cNvPr id="19462" name="Text Box 5"/>
            <p:cNvSpPr txBox="1">
              <a:spLocks noChangeArrowheads="1"/>
            </p:cNvSpPr>
            <p:nvPr/>
          </p:nvSpPr>
          <p:spPr bwMode="auto">
            <a:xfrm>
              <a:off x="6633" y="1701"/>
              <a:ext cx="4200" cy="1128"/>
            </a:xfrm>
            <a:prstGeom prst="rect">
              <a:avLst/>
            </a:prstGeom>
            <a:noFill/>
            <a:ln w="9525">
              <a:noFill/>
              <a:miter lim="800000"/>
              <a:headEnd/>
              <a:tailEnd type="none" w="sm" len="lg"/>
            </a:ln>
          </p:spPr>
          <p:txBody>
            <a:bodyPr/>
            <a:lstStyle/>
            <a:p>
              <a:pPr algn="just"/>
              <a:r>
                <a:rPr lang="en-US" altLang="zh-CN" sz="2400" dirty="0">
                  <a:latin typeface="Calibri" pitchFamily="34" charset="0"/>
                </a:rPr>
                <a:t>     3                                1                          </a:t>
              </a:r>
              <a:r>
                <a:rPr lang="en-US" altLang="zh-CN" sz="2400" dirty="0" smtClean="0">
                  <a:latin typeface="Calibri" pitchFamily="34" charset="0"/>
                </a:rPr>
                <a:t>1</a:t>
              </a:r>
              <a:endParaRPr lang="en-US" altLang="zh-CN" sz="2400" dirty="0">
                <a:latin typeface="Calibri" pitchFamily="34" charset="0"/>
              </a:endParaRPr>
            </a:p>
            <a:p>
              <a:pPr algn="just"/>
              <a:r>
                <a:rPr lang="en-US" altLang="zh-CN" sz="2400" dirty="0">
                  <a:latin typeface="Calibri" pitchFamily="34" charset="0"/>
                </a:rPr>
                <a:t>      1                               2                          </a:t>
              </a:r>
              <a:r>
                <a:rPr lang="en-US" altLang="zh-CN" sz="2400" dirty="0" smtClean="0">
                  <a:latin typeface="Calibri" pitchFamily="34" charset="0"/>
                </a:rPr>
                <a:t>1</a:t>
              </a:r>
              <a:endParaRPr lang="en-US" altLang="zh-CN" sz="2400" dirty="0">
                <a:latin typeface="Calibri" pitchFamily="34" charset="0"/>
              </a:endParaRPr>
            </a:p>
            <a:p>
              <a:pPr algn="just"/>
              <a:r>
                <a:rPr lang="en-US" altLang="zh-CN" sz="2400" dirty="0">
                  <a:latin typeface="Calibri" pitchFamily="34" charset="0"/>
                </a:rPr>
                <a:t>      0                                2                          </a:t>
              </a:r>
              <a:r>
                <a:rPr lang="en-US" altLang="zh-CN" sz="2400" dirty="0" smtClean="0">
                  <a:latin typeface="Calibri" pitchFamily="34" charset="0"/>
                </a:rPr>
                <a:t>2</a:t>
              </a:r>
              <a:endParaRPr lang="zh-CN" altLang="zh-CN" sz="2400" dirty="0"/>
            </a:p>
          </p:txBody>
        </p:sp>
        <p:sp>
          <p:nvSpPr>
            <p:cNvPr id="19463" name="Oval 6"/>
            <p:cNvSpPr>
              <a:spLocks noChangeArrowheads="1"/>
            </p:cNvSpPr>
            <p:nvPr/>
          </p:nvSpPr>
          <p:spPr bwMode="auto">
            <a:xfrm>
              <a:off x="620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1</a:t>
              </a:r>
              <a:endParaRPr lang="zh-CN" altLang="zh-CN"/>
            </a:p>
          </p:txBody>
        </p:sp>
        <p:sp>
          <p:nvSpPr>
            <p:cNvPr id="19464" name="Oval 7"/>
            <p:cNvSpPr>
              <a:spLocks noChangeArrowheads="1"/>
            </p:cNvSpPr>
            <p:nvPr/>
          </p:nvSpPr>
          <p:spPr bwMode="auto">
            <a:xfrm>
              <a:off x="746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2</a:t>
              </a:r>
              <a:endParaRPr lang="zh-CN" altLang="zh-CN"/>
            </a:p>
          </p:txBody>
        </p:sp>
        <p:sp>
          <p:nvSpPr>
            <p:cNvPr id="19465" name="Oval 8"/>
            <p:cNvSpPr>
              <a:spLocks noChangeArrowheads="1"/>
            </p:cNvSpPr>
            <p:nvPr/>
          </p:nvSpPr>
          <p:spPr bwMode="auto">
            <a:xfrm>
              <a:off x="872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3</a:t>
              </a:r>
              <a:endParaRPr lang="zh-CN" altLang="zh-CN"/>
            </a:p>
          </p:txBody>
        </p:sp>
        <p:sp>
          <p:nvSpPr>
            <p:cNvPr id="19466" name="Oval 9"/>
            <p:cNvSpPr>
              <a:spLocks noChangeArrowheads="1"/>
            </p:cNvSpPr>
            <p:nvPr/>
          </p:nvSpPr>
          <p:spPr bwMode="auto">
            <a:xfrm>
              <a:off x="998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4</a:t>
              </a:r>
              <a:endParaRPr lang="zh-CN" altLang="zh-CN"/>
            </a:p>
          </p:txBody>
        </p:sp>
        <p:sp>
          <p:nvSpPr>
            <p:cNvPr id="19467" name="Line 10"/>
            <p:cNvSpPr>
              <a:spLocks noChangeShapeType="1"/>
            </p:cNvSpPr>
            <p:nvPr/>
          </p:nvSpPr>
          <p:spPr bwMode="auto">
            <a:xfrm>
              <a:off x="662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8" name="Line 11"/>
            <p:cNvSpPr>
              <a:spLocks noChangeShapeType="1"/>
            </p:cNvSpPr>
            <p:nvPr/>
          </p:nvSpPr>
          <p:spPr bwMode="auto">
            <a:xfrm>
              <a:off x="788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9" name="Line 12"/>
            <p:cNvSpPr>
              <a:spLocks noChangeShapeType="1"/>
            </p:cNvSpPr>
            <p:nvPr/>
          </p:nvSpPr>
          <p:spPr bwMode="auto">
            <a:xfrm>
              <a:off x="914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70" name="Freeform 13"/>
            <p:cNvSpPr>
              <a:spLocks/>
            </p:cNvSpPr>
            <p:nvPr/>
          </p:nvSpPr>
          <p:spPr bwMode="auto">
            <a:xfrm>
              <a:off x="662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1" name="Freeform 14"/>
            <p:cNvSpPr>
              <a:spLocks/>
            </p:cNvSpPr>
            <p:nvPr/>
          </p:nvSpPr>
          <p:spPr bwMode="auto">
            <a:xfrm>
              <a:off x="788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2" name="Freeform 15"/>
            <p:cNvSpPr>
              <a:spLocks/>
            </p:cNvSpPr>
            <p:nvPr/>
          </p:nvSpPr>
          <p:spPr bwMode="auto">
            <a:xfrm>
              <a:off x="914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3" name="Freeform 16"/>
            <p:cNvSpPr>
              <a:spLocks/>
            </p:cNvSpPr>
            <p:nvPr/>
          </p:nvSpPr>
          <p:spPr bwMode="auto">
            <a:xfrm flipV="1">
              <a:off x="662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4" name="Freeform 17"/>
            <p:cNvSpPr>
              <a:spLocks/>
            </p:cNvSpPr>
            <p:nvPr/>
          </p:nvSpPr>
          <p:spPr bwMode="auto">
            <a:xfrm flipV="1">
              <a:off x="788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5" name="Freeform 18"/>
            <p:cNvSpPr>
              <a:spLocks/>
            </p:cNvSpPr>
            <p:nvPr/>
          </p:nvSpPr>
          <p:spPr bwMode="auto">
            <a:xfrm flipV="1">
              <a:off x="914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grpSp>
      <p:sp>
        <p:nvSpPr>
          <p:cNvPr id="21" name="TextBox 20"/>
          <p:cNvSpPr txBox="1">
            <a:spLocks noChangeArrowheads="1"/>
          </p:cNvSpPr>
          <p:nvPr/>
        </p:nvSpPr>
        <p:spPr bwMode="auto">
          <a:xfrm>
            <a:off x="500063" y="5286375"/>
            <a:ext cx="7500937" cy="1169988"/>
          </a:xfrm>
          <a:prstGeom prst="rect">
            <a:avLst/>
          </a:prstGeom>
          <a:noFill/>
          <a:ln w="9525">
            <a:noFill/>
            <a:miter lim="800000"/>
            <a:headEnd/>
            <a:tailEnd/>
          </a:ln>
        </p:spPr>
        <p:txBody>
          <a:bodyPr>
            <a:spAutoFit/>
          </a:bodyPr>
          <a:lstStyle/>
          <a:p>
            <a:r>
              <a:rPr lang="zh-CN" altLang="en-US" sz="2600" dirty="0">
                <a:ea typeface="仿宋_GB2312" pitchFamily="49" charset="-122"/>
              </a:rPr>
              <a:t>在上图中找出从第</a:t>
            </a:r>
            <a:r>
              <a:rPr lang="en-US" altLang="en-US" sz="2600" dirty="0">
                <a:ea typeface="仿宋_GB2312" pitchFamily="49" charset="-122"/>
              </a:rPr>
              <a:t>1</a:t>
            </a:r>
            <a:r>
              <a:rPr lang="zh-CN" altLang="en-US" sz="2600" dirty="0">
                <a:ea typeface="仿宋_GB2312" pitchFamily="49" charset="-122"/>
              </a:rPr>
              <a:t>点到第</a:t>
            </a:r>
            <a:r>
              <a:rPr lang="en-US" altLang="en-US" sz="2600" dirty="0">
                <a:ea typeface="仿宋_GB2312" pitchFamily="49" charset="-122"/>
              </a:rPr>
              <a:t>4</a:t>
            </a:r>
            <a:r>
              <a:rPr lang="zh-CN" altLang="en-US" sz="2600" dirty="0">
                <a:ea typeface="仿宋_GB2312" pitchFamily="49" charset="-122"/>
              </a:rPr>
              <a:t>点的一条路径，要求路径长度</a:t>
            </a:r>
            <a:r>
              <a:rPr lang="en-US" altLang="en-US" sz="2600" dirty="0">
                <a:ea typeface="仿宋_GB2312" pitchFamily="49" charset="-122"/>
              </a:rPr>
              <a:t>mod 4</a:t>
            </a:r>
            <a:r>
              <a:rPr lang="zh-CN" altLang="en-US" sz="2600" dirty="0">
                <a:ea typeface="仿宋_GB2312" pitchFamily="49" charset="-122"/>
              </a:rPr>
              <a:t>的余数最小。</a:t>
            </a:r>
          </a:p>
          <a:p>
            <a:endParaRPr lang="zh-CN" altLang="en-US" dirty="0"/>
          </a:p>
        </p:txBody>
      </p:sp>
      <p:sp>
        <p:nvSpPr>
          <p:cNvPr id="19476" name="Text Box 20"/>
          <p:cNvSpPr txBox="1">
            <a:spLocks noChangeArrowheads="1"/>
          </p:cNvSpPr>
          <p:nvPr/>
        </p:nvSpPr>
        <p:spPr bwMode="auto">
          <a:xfrm>
            <a:off x="107950" y="3716338"/>
            <a:ext cx="1079500" cy="457200"/>
          </a:xfrm>
          <a:prstGeom prst="rect">
            <a:avLst/>
          </a:prstGeom>
          <a:noFill/>
          <a:ln w="9525">
            <a:noFill/>
            <a:miter lim="800000"/>
            <a:headEnd/>
            <a:tailEnd/>
          </a:ln>
          <a:effectLst/>
        </p:spPr>
        <p:txBody>
          <a:bodyPr>
            <a:spAutoFit/>
          </a:bodyPr>
          <a:lstStyle/>
          <a:p>
            <a:pPr>
              <a:spcBef>
                <a:spcPct val="50000"/>
              </a:spcBef>
              <a:defRPr/>
            </a:pPr>
            <a:r>
              <a:rPr lang="zh-CN" altLang="en-US" sz="2400" b="1">
                <a:effectLst>
                  <a:outerShdw blurRad="38100" dist="38100" dir="2700000" algn="tl">
                    <a:srgbClr val="C0C0C0"/>
                  </a:outerShdw>
                </a:effectLst>
                <a:ea typeface="华文隶书" pitchFamily="2" charset="-122"/>
              </a:rPr>
              <a:t>反例：</a:t>
            </a:r>
          </a:p>
        </p:txBody>
      </p:sp>
    </p:spTree>
    <p:extLst>
      <p:ext uri="{BB962C8B-B14F-4D97-AF65-F5344CB8AC3E}">
        <p14:creationId xmlns:p14="http://schemas.microsoft.com/office/powerpoint/2010/main" val="7449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76"/>
                                        </p:tgtEl>
                                        <p:attrNameLst>
                                          <p:attrName>style.visibility</p:attrName>
                                        </p:attrNameLst>
                                      </p:cBhvr>
                                      <p:to>
                                        <p:strVal val="visible"/>
                                      </p:to>
                                    </p:set>
                                    <p:anim calcmode="lin" valueType="num">
                                      <p:cBhvr additive="base">
                                        <p:cTn id="7" dur="500" fill="hold"/>
                                        <p:tgtEl>
                                          <p:spTgt spid="19476"/>
                                        </p:tgtEl>
                                        <p:attrNameLst>
                                          <p:attrName>ppt_x</p:attrName>
                                        </p:attrNameLst>
                                      </p:cBhvr>
                                      <p:tavLst>
                                        <p:tav tm="0">
                                          <p:val>
                                            <p:strVal val="#ppt_x"/>
                                          </p:val>
                                        </p:tav>
                                        <p:tav tm="100000">
                                          <p:val>
                                            <p:strVal val="#ppt_x"/>
                                          </p:val>
                                        </p:tav>
                                      </p:tavLst>
                                    </p:anim>
                                    <p:anim calcmode="lin" valueType="num">
                                      <p:cBhvr additive="base">
                                        <p:cTn id="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4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无后效性</a:t>
            </a:r>
            <a:endParaRPr lang="zh-CN" altLang="en-US" dirty="0">
              <a:solidFill>
                <a:srgbClr val="FF0000"/>
              </a:solidFill>
            </a:endParaRPr>
          </a:p>
        </p:txBody>
      </p:sp>
      <p:sp>
        <p:nvSpPr>
          <p:cNvPr id="20482" name="内容占位符 2"/>
          <p:cNvSpPr>
            <a:spLocks noGrp="1"/>
          </p:cNvSpPr>
          <p:nvPr>
            <p:ph idx="1"/>
          </p:nvPr>
        </p:nvSpPr>
        <p:spPr>
          <a:xfrm>
            <a:off x="500063" y="1785938"/>
            <a:ext cx="7467600" cy="4330700"/>
          </a:xfrm>
        </p:spPr>
        <p:txBody>
          <a:bodyPr/>
          <a:lstStyle/>
          <a:p>
            <a:pPr eaLnBrk="1" hangingPunct="1"/>
            <a:endParaRPr lang="en-US" altLang="zh-CN" smtClean="0"/>
          </a:p>
          <a:p>
            <a:pPr eaLnBrk="1" hangingPunct="1"/>
            <a:r>
              <a:rPr lang="zh-CN" altLang="en-US" smtClean="0"/>
              <a:t>“过去的步骤只能通过当前状态影响未来的发展，当前的状态是历史的总结”。这条特征说明</a:t>
            </a:r>
            <a:r>
              <a:rPr lang="zh-CN" altLang="en-US" b="1" smtClean="0">
                <a:solidFill>
                  <a:srgbClr val="00B0F0"/>
                </a:solidFill>
              </a:rPr>
              <a:t>动态规划只适用于解决当前决策与过去状态无关的问题</a:t>
            </a:r>
            <a:r>
              <a:rPr lang="zh-CN" altLang="en-US" smtClean="0"/>
              <a:t>。状态，出现在策略任何一个位置，它的地位相同，都可实施同样策略，这就是无后效性的内涵</a:t>
            </a:r>
            <a:endParaRPr lang="en-US" altLang="zh-CN" smtClean="0"/>
          </a:p>
          <a:p>
            <a:pPr eaLnBrk="1" hangingPunct="1"/>
            <a:r>
              <a:rPr lang="zh-CN" altLang="en-US" smtClean="0"/>
              <a:t>这是动态规划中极为重要的一点，如果当前问题的具体决策，会对解决其它未来的问题产生影响，如果产生影响，就无法保证决策的最优性。</a:t>
            </a:r>
          </a:p>
          <a:p>
            <a:pPr eaLnBrk="1" hangingPunct="1"/>
            <a:endParaRPr lang="zh-CN" altLang="en-US" smtClean="0"/>
          </a:p>
        </p:txBody>
      </p:sp>
    </p:spTree>
    <p:extLst>
      <p:ext uri="{BB962C8B-B14F-4D97-AF65-F5344CB8AC3E}">
        <p14:creationId xmlns:p14="http://schemas.microsoft.com/office/powerpoint/2010/main" val="2221824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571500" y="785813"/>
            <a:ext cx="7467600" cy="4873625"/>
          </a:xfrm>
        </p:spPr>
        <p:txBody>
          <a:bodyPr>
            <a:normAutofit lnSpcReduction="10000"/>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First </a:t>
            </a:r>
            <a:r>
              <a:rPr lang="zh-CN" altLang="en-US" sz="4400" b="1" dirty="0">
                <a:solidFill>
                  <a:srgbClr val="FF00FF"/>
                </a:solidFill>
                <a:latin typeface="华文新魏" pitchFamily="2" charset="-122"/>
                <a:ea typeface="华文新魏" pitchFamily="2" charset="-122"/>
              </a:rPr>
              <a:t>，结合原问题和子问题确定状态</a:t>
            </a:r>
            <a:r>
              <a:rPr lang="zh-CN" altLang="en-US" sz="4400" b="1" dirty="0" smtClean="0">
                <a:solidFill>
                  <a:srgbClr val="FF00FF"/>
                </a:solidFill>
                <a:latin typeface="华文新魏" pitchFamily="2" charset="-122"/>
                <a:ea typeface="华文新魏" pitchFamily="2" charset="-122"/>
              </a:rPr>
              <a:t>：</a:t>
            </a:r>
            <a:endParaRPr lang="en-US" altLang="zh-CN" sz="4400" b="1" dirty="0" smtClean="0">
              <a:solidFill>
                <a:srgbClr val="FF00FF"/>
              </a:solidFill>
              <a:latin typeface="华文新魏" pitchFamily="2" charset="-122"/>
              <a:ea typeface="华文新魏" pitchFamily="2" charset="-122"/>
            </a:endParaRPr>
          </a:p>
          <a:p>
            <a:pPr eaLnBrk="1" hangingPunct="1"/>
            <a:r>
              <a:rPr lang="zh-CN" altLang="en-US" dirty="0" smtClean="0">
                <a:latin typeface="Arial" charset="0"/>
              </a:rPr>
              <a:t>（一维描述不完就二维，二维不行就三维四维</a:t>
            </a:r>
            <a:r>
              <a:rPr lang="en-US" altLang="zh-CN" dirty="0" smtClean="0">
                <a:latin typeface="Arial" charset="0"/>
              </a:rPr>
              <a:t>……</a:t>
            </a:r>
            <a:r>
              <a:rPr lang="zh-CN" altLang="en-US" dirty="0" smtClean="0">
                <a:latin typeface="Arial" charset="0"/>
              </a:rPr>
              <a:t>总之要敢想）</a:t>
            </a:r>
          </a:p>
          <a:p>
            <a:pPr eaLnBrk="1" hangingPunct="1"/>
            <a:r>
              <a:rPr lang="zh-CN" altLang="en-US" dirty="0" smtClean="0">
                <a:latin typeface="Arial" charset="0"/>
              </a:rPr>
              <a:t>状态的参数一般有</a:t>
            </a:r>
          </a:p>
          <a:p>
            <a:pPr eaLnBrk="1" hangingPunct="1"/>
            <a:r>
              <a:rPr lang="en-US" altLang="zh-CN" dirty="0" smtClean="0">
                <a:latin typeface="Arial" charset="0"/>
              </a:rPr>
              <a:t>1</a:t>
            </a:r>
            <a:r>
              <a:rPr lang="zh-CN" altLang="en-US" dirty="0" smtClean="0">
                <a:latin typeface="Arial" charset="0"/>
              </a:rPr>
              <a:t>）描述位置的：前</a:t>
            </a:r>
            <a:r>
              <a:rPr lang="en-US" altLang="zh-CN" dirty="0" smtClean="0">
                <a:latin typeface="Arial" charset="0"/>
              </a:rPr>
              <a:t>(</a:t>
            </a:r>
            <a:r>
              <a:rPr lang="zh-CN" altLang="en-US" dirty="0" smtClean="0">
                <a:latin typeface="Arial" charset="0"/>
              </a:rPr>
              <a:t>后</a:t>
            </a:r>
            <a:r>
              <a:rPr lang="en-US" altLang="zh-CN" dirty="0" smtClean="0">
                <a:latin typeface="Arial" charset="0"/>
              </a:rPr>
              <a:t>)</a:t>
            </a:r>
            <a:r>
              <a:rPr lang="en-US" altLang="zh-CN" dirty="0" err="1" smtClean="0">
                <a:latin typeface="Arial" charset="0"/>
              </a:rPr>
              <a:t>i</a:t>
            </a:r>
            <a:r>
              <a:rPr lang="zh-CN" altLang="en-US" dirty="0" smtClean="0">
                <a:latin typeface="Arial" charset="0"/>
              </a:rPr>
              <a:t>单位，第</a:t>
            </a:r>
            <a:r>
              <a:rPr lang="en-US" altLang="zh-CN" dirty="0" err="1" smtClean="0">
                <a:latin typeface="Arial" charset="0"/>
              </a:rPr>
              <a:t>i</a:t>
            </a:r>
            <a:r>
              <a:rPr lang="zh-CN" altLang="en-US" dirty="0" smtClean="0">
                <a:latin typeface="Arial" charset="0"/>
              </a:rPr>
              <a:t>到第</a:t>
            </a:r>
            <a:r>
              <a:rPr lang="en-US" altLang="zh-CN" dirty="0" smtClean="0">
                <a:latin typeface="Arial" charset="0"/>
              </a:rPr>
              <a:t>j</a:t>
            </a:r>
            <a:r>
              <a:rPr lang="zh-CN" altLang="en-US" dirty="0" smtClean="0">
                <a:latin typeface="Arial" charset="0"/>
              </a:rPr>
              <a:t>单位，坐标为</a:t>
            </a:r>
            <a:r>
              <a:rPr lang="en-US" altLang="zh-CN" dirty="0" smtClean="0">
                <a:latin typeface="Arial" charset="0"/>
              </a:rPr>
              <a:t>(</a:t>
            </a:r>
            <a:r>
              <a:rPr lang="en-US" altLang="zh-CN" dirty="0" err="1" smtClean="0">
                <a:latin typeface="Arial" charset="0"/>
              </a:rPr>
              <a:t>i,j</a:t>
            </a:r>
            <a:r>
              <a:rPr lang="en-US" altLang="zh-CN" dirty="0" smtClean="0">
                <a:latin typeface="Arial" charset="0"/>
              </a:rPr>
              <a:t>)</a:t>
            </a:r>
            <a:r>
              <a:rPr lang="zh-CN" altLang="en-US" dirty="0" smtClean="0">
                <a:latin typeface="Arial" charset="0"/>
              </a:rPr>
              <a:t>等</a:t>
            </a:r>
          </a:p>
          <a:p>
            <a:pPr eaLnBrk="1" hangingPunct="1"/>
            <a:r>
              <a:rPr lang="en-US" altLang="zh-CN" dirty="0" smtClean="0">
                <a:latin typeface="Arial" charset="0"/>
              </a:rPr>
              <a:t>2</a:t>
            </a:r>
            <a:r>
              <a:rPr lang="zh-CN" altLang="en-US" dirty="0" smtClean="0">
                <a:latin typeface="Arial" charset="0"/>
              </a:rPr>
              <a:t>）描述数量的：取</a:t>
            </a:r>
            <a:r>
              <a:rPr lang="en-US" altLang="zh-CN" dirty="0" err="1" smtClean="0">
                <a:latin typeface="Arial" charset="0"/>
              </a:rPr>
              <a:t>i</a:t>
            </a:r>
            <a:r>
              <a:rPr lang="zh-CN" altLang="en-US" dirty="0" smtClean="0">
                <a:latin typeface="Arial" charset="0"/>
              </a:rPr>
              <a:t>个，不超过</a:t>
            </a:r>
            <a:r>
              <a:rPr lang="en-US" altLang="zh-CN" dirty="0" err="1" smtClean="0">
                <a:latin typeface="Arial" charset="0"/>
              </a:rPr>
              <a:t>i</a:t>
            </a:r>
            <a:r>
              <a:rPr lang="zh-CN" altLang="en-US" dirty="0" smtClean="0">
                <a:latin typeface="Arial" charset="0"/>
              </a:rPr>
              <a:t>个，至少</a:t>
            </a:r>
            <a:r>
              <a:rPr lang="en-US" altLang="zh-CN" dirty="0" err="1" smtClean="0">
                <a:latin typeface="Arial" charset="0"/>
              </a:rPr>
              <a:t>i</a:t>
            </a:r>
            <a:r>
              <a:rPr lang="zh-CN" altLang="en-US" dirty="0" smtClean="0">
                <a:latin typeface="Arial" charset="0"/>
              </a:rPr>
              <a:t>个等</a:t>
            </a:r>
          </a:p>
          <a:p>
            <a:pPr eaLnBrk="1" hangingPunct="1"/>
            <a:r>
              <a:rPr lang="en-US" altLang="zh-CN" dirty="0" smtClean="0">
                <a:latin typeface="Arial" charset="0"/>
              </a:rPr>
              <a:t>3</a:t>
            </a:r>
            <a:r>
              <a:rPr lang="zh-CN" altLang="en-US" dirty="0" smtClean="0">
                <a:latin typeface="Arial" charset="0"/>
              </a:rPr>
              <a:t>）描述对后有影响的：状态压缩的，一些特殊的性质</a:t>
            </a:r>
          </a:p>
          <a:p>
            <a:pPr eaLnBrk="1" hangingPunct="1"/>
            <a:endParaRPr lang="zh-CN" altLang="en-US" dirty="0" smtClean="0"/>
          </a:p>
        </p:txBody>
      </p:sp>
    </p:spTree>
    <p:extLst>
      <p:ext uri="{BB962C8B-B14F-4D97-AF65-F5344CB8AC3E}">
        <p14:creationId xmlns:p14="http://schemas.microsoft.com/office/powerpoint/2010/main" val="4106473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42938" y="857250"/>
            <a:ext cx="7467600" cy="4873625"/>
          </a:xfrm>
        </p:spPr>
        <p:txBody>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Second</a:t>
            </a:r>
            <a:r>
              <a:rPr lang="zh-CN" altLang="en-US" sz="4400" b="1" dirty="0">
                <a:solidFill>
                  <a:srgbClr val="FF00FF"/>
                </a:solidFill>
                <a:latin typeface="华文新魏" pitchFamily="2" charset="-122"/>
                <a:ea typeface="华文新魏" pitchFamily="2" charset="-122"/>
              </a:rPr>
              <a:t>， 确定转移方程</a:t>
            </a:r>
            <a:r>
              <a:rPr lang="zh-CN" altLang="en-US" sz="4400" b="1" dirty="0" smtClean="0">
                <a:solidFill>
                  <a:srgbClr val="FF00FF"/>
                </a:solidFill>
                <a:latin typeface="华文新魏" pitchFamily="2" charset="-122"/>
                <a:ea typeface="华文新魏" pitchFamily="2" charset="-122"/>
              </a:rPr>
              <a:t>：</a:t>
            </a:r>
          </a:p>
          <a:p>
            <a:pPr eaLnBrk="1" hangingPunct="1"/>
            <a:r>
              <a:rPr lang="en-US" altLang="zh-CN" dirty="0" smtClean="0">
                <a:latin typeface="Arial" charset="0"/>
              </a:rPr>
              <a:t>1</a:t>
            </a:r>
            <a:r>
              <a:rPr lang="zh-CN" altLang="en-US" dirty="0" smtClean="0">
                <a:latin typeface="Arial" charset="0"/>
              </a:rPr>
              <a:t>）检查参数是否足够；</a:t>
            </a:r>
          </a:p>
          <a:p>
            <a:pPr eaLnBrk="1" hangingPunct="1"/>
            <a:r>
              <a:rPr lang="en-US" altLang="zh-CN" dirty="0" smtClean="0">
                <a:latin typeface="Arial" charset="0"/>
              </a:rPr>
              <a:t>2</a:t>
            </a:r>
            <a:r>
              <a:rPr lang="zh-CN" altLang="en-US" dirty="0" smtClean="0">
                <a:latin typeface="Arial" charset="0"/>
              </a:rPr>
              <a:t>）分情况：</a:t>
            </a:r>
            <a:r>
              <a:rPr lang="zh-CN" altLang="en-US" b="1" dirty="0" smtClean="0">
                <a:solidFill>
                  <a:srgbClr val="00B0F0"/>
                </a:solidFill>
                <a:latin typeface="Arial" charset="0"/>
              </a:rPr>
              <a:t>最后一次操作的方式，取不取，怎么样放，前一项是什么</a:t>
            </a:r>
          </a:p>
          <a:p>
            <a:pPr eaLnBrk="1" hangingPunct="1"/>
            <a:r>
              <a:rPr lang="en-US" altLang="zh-CN" dirty="0" smtClean="0">
                <a:latin typeface="Arial" charset="0"/>
              </a:rPr>
              <a:t>3</a:t>
            </a:r>
            <a:r>
              <a:rPr lang="zh-CN" altLang="en-US" dirty="0" smtClean="0">
                <a:latin typeface="Arial" charset="0"/>
              </a:rPr>
              <a:t>）</a:t>
            </a:r>
            <a:r>
              <a:rPr lang="zh-CN" altLang="en-US" b="1" dirty="0" smtClean="0">
                <a:solidFill>
                  <a:srgbClr val="FF0000"/>
                </a:solidFill>
                <a:effectLst>
                  <a:outerShdw blurRad="38100" dist="38100" dir="2700000" algn="tl">
                    <a:srgbClr val="000000">
                      <a:alpha val="43137"/>
                    </a:srgbClr>
                  </a:outerShdw>
                </a:effectLst>
                <a:latin typeface="Arial" charset="0"/>
              </a:rPr>
              <a:t>初始边界是什么。</a:t>
            </a:r>
          </a:p>
          <a:p>
            <a:pPr eaLnBrk="1" hangingPunct="1"/>
            <a:r>
              <a:rPr lang="en-US" altLang="zh-CN" dirty="0" smtClean="0">
                <a:latin typeface="Arial" charset="0"/>
              </a:rPr>
              <a:t>4</a:t>
            </a:r>
            <a:r>
              <a:rPr lang="zh-CN" altLang="en-US" dirty="0" smtClean="0">
                <a:latin typeface="Arial" charset="0"/>
              </a:rPr>
              <a:t>）注意无后效性。比如说，求</a:t>
            </a:r>
            <a:r>
              <a:rPr lang="en-US" altLang="zh-CN" dirty="0" smtClean="0">
                <a:latin typeface="Arial" charset="0"/>
              </a:rPr>
              <a:t>A</a:t>
            </a:r>
            <a:r>
              <a:rPr lang="zh-CN" altLang="en-US" dirty="0" smtClean="0">
                <a:latin typeface="Arial" charset="0"/>
              </a:rPr>
              <a:t>就要求Ｂ，求Ｂ就要求Ｃ，而求Ｃ就要求Ａ，这就不符合无后效性了。</a:t>
            </a:r>
          </a:p>
          <a:p>
            <a:pPr eaLnBrk="1" hangingPunct="1"/>
            <a:endParaRPr lang="zh-CN" altLang="en-US" dirty="0" smtClean="0"/>
          </a:p>
        </p:txBody>
      </p:sp>
      <p:sp>
        <p:nvSpPr>
          <p:cNvPr id="41987" name="Text Box 3"/>
          <p:cNvSpPr txBox="1">
            <a:spLocks noChangeArrowheads="1"/>
          </p:cNvSpPr>
          <p:nvPr/>
        </p:nvSpPr>
        <p:spPr bwMode="auto">
          <a:xfrm>
            <a:off x="571472" y="4941888"/>
            <a:ext cx="8001056" cy="1200329"/>
          </a:xfrm>
          <a:prstGeom prst="rect">
            <a:avLst/>
          </a:prstGeom>
          <a:noFill/>
          <a:ln w="9525">
            <a:noFill/>
            <a:miter lim="800000"/>
            <a:headEnd/>
            <a:tailEnd/>
          </a:ln>
        </p:spPr>
        <p:txBody>
          <a:bodyPr wrap="square">
            <a:spAutoFit/>
          </a:bodyPr>
          <a:lstStyle/>
          <a:p>
            <a:pPr>
              <a:spcBef>
                <a:spcPct val="50000"/>
              </a:spcBef>
            </a:pPr>
            <a:r>
              <a:rPr lang="zh-CN" altLang="en-US" sz="3600" b="1" dirty="0">
                <a:ea typeface="华文行楷" pitchFamily="2" charset="-122"/>
              </a:rPr>
              <a:t>根据状态</a:t>
            </a:r>
            <a:r>
              <a:rPr lang="zh-CN" altLang="en-US" sz="3600" b="1" dirty="0">
                <a:solidFill>
                  <a:srgbClr val="FF0000"/>
                </a:solidFill>
                <a:ea typeface="华文行楷" pitchFamily="2" charset="-122"/>
              </a:rPr>
              <a:t>枚举最后一次</a:t>
            </a:r>
            <a:r>
              <a:rPr lang="zh-CN" altLang="en-US" sz="3600" b="1" dirty="0" smtClean="0">
                <a:solidFill>
                  <a:srgbClr val="FF0000"/>
                </a:solidFill>
                <a:ea typeface="华文行楷" pitchFamily="2" charset="-122"/>
              </a:rPr>
              <a:t>决策</a:t>
            </a:r>
            <a:r>
              <a:rPr lang="zh-CN" altLang="en-US" sz="3600" b="1" dirty="0" smtClean="0">
                <a:ea typeface="华文行楷" pitchFamily="2" charset="-122"/>
              </a:rPr>
              <a:t>（即当前状态怎么来的）就可</a:t>
            </a:r>
            <a:r>
              <a:rPr lang="zh-CN" altLang="en-US" sz="3600" b="1" dirty="0">
                <a:ea typeface="华文行楷" pitchFamily="2" charset="-122"/>
              </a:rPr>
              <a:t>确定出状态转移方程！</a:t>
            </a:r>
            <a:endParaRPr lang="en-US" altLang="zh-CN" sz="3600" b="1" dirty="0">
              <a:ea typeface="华文行楷" pitchFamily="2" charset="-122"/>
            </a:endParaRPr>
          </a:p>
        </p:txBody>
      </p:sp>
    </p:spTree>
    <p:extLst>
      <p:ext uri="{BB962C8B-B14F-4D97-AF65-F5344CB8AC3E}">
        <p14:creationId xmlns:p14="http://schemas.microsoft.com/office/powerpoint/2010/main" val="32017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itchFamily="18" charset="2"/>
              <a:buNone/>
            </a:pPr>
            <a:r>
              <a:rPr lang="en-US" altLang="zh-CN" sz="4400" b="1" dirty="0">
                <a:solidFill>
                  <a:srgbClr val="FF00FF"/>
                </a:solidFill>
                <a:latin typeface="华文新魏" pitchFamily="2" charset="-122"/>
                <a:ea typeface="华文新魏" pitchFamily="2" charset="-122"/>
              </a:rPr>
              <a:t>Third</a:t>
            </a:r>
            <a:r>
              <a:rPr lang="zh-CN" altLang="en-US" sz="4400" b="1" dirty="0">
                <a:solidFill>
                  <a:srgbClr val="FF00FF"/>
                </a:solidFill>
                <a:latin typeface="华文新魏" pitchFamily="2" charset="-122"/>
                <a:ea typeface="华文新魏" pitchFamily="2" charset="-122"/>
              </a:rPr>
              <a:t>， </a:t>
            </a:r>
            <a:r>
              <a:rPr lang="zh-CN" altLang="en-US" sz="4400" b="1" dirty="0" smtClean="0">
                <a:solidFill>
                  <a:srgbClr val="FF00FF"/>
                </a:solidFill>
                <a:latin typeface="华文新魏" pitchFamily="2" charset="-122"/>
                <a:ea typeface="华文新魏" pitchFamily="2" charset="-122"/>
              </a:rPr>
              <a:t>考虑需不需优化</a:t>
            </a:r>
            <a:endParaRPr lang="zh-CN" altLang="en-US" dirty="0" smtClean="0">
              <a:latin typeface="Arial" charset="0"/>
            </a:endParaRPr>
          </a:p>
          <a:p>
            <a:pPr eaLnBrk="1" hangingPunct="1"/>
            <a:endParaRPr lang="zh-CN" altLang="en-US" dirty="0" smtClean="0">
              <a:latin typeface="Arial" charset="0"/>
            </a:endParaRPr>
          </a:p>
          <a:p>
            <a:pPr eaLnBrk="1" hangingPunct="1"/>
            <a:endParaRPr lang="zh-CN" altLang="en-US" dirty="0" smtClean="0"/>
          </a:p>
        </p:txBody>
      </p:sp>
    </p:spTree>
    <p:extLst>
      <p:ext uri="{BB962C8B-B14F-4D97-AF65-F5344CB8AC3E}">
        <p14:creationId xmlns:p14="http://schemas.microsoft.com/office/powerpoint/2010/main" val="1700917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itchFamily="18" charset="2"/>
              <a:buNone/>
            </a:pPr>
            <a:r>
              <a:rPr lang="en-US" altLang="zh-CN" sz="4400" b="1" dirty="0" smtClean="0">
                <a:solidFill>
                  <a:srgbClr val="FF00FF"/>
                </a:solidFill>
                <a:latin typeface="华文新魏" pitchFamily="2" charset="-122"/>
                <a:ea typeface="华文新魏" pitchFamily="2" charset="-122"/>
              </a:rPr>
              <a:t>Forth</a:t>
            </a:r>
            <a:r>
              <a:rPr lang="zh-CN" altLang="en-US" sz="4400" b="1" dirty="0" smtClean="0">
                <a:solidFill>
                  <a:srgbClr val="FF00FF"/>
                </a:solidFill>
                <a:latin typeface="华文新魏" pitchFamily="2" charset="-122"/>
                <a:ea typeface="华文新魏" pitchFamily="2" charset="-122"/>
              </a:rPr>
              <a:t>， </a:t>
            </a:r>
            <a:r>
              <a:rPr lang="zh-CN" altLang="en-US" sz="4400" b="1" dirty="0">
                <a:solidFill>
                  <a:srgbClr val="FF00FF"/>
                </a:solidFill>
                <a:latin typeface="华文新魏" pitchFamily="2" charset="-122"/>
                <a:ea typeface="华文新魏" pitchFamily="2" charset="-122"/>
              </a:rPr>
              <a:t>确定编程实现</a:t>
            </a:r>
            <a:r>
              <a:rPr lang="zh-CN" altLang="en-US" sz="4400" b="1" dirty="0" smtClean="0">
                <a:solidFill>
                  <a:srgbClr val="FF00FF"/>
                </a:solidFill>
                <a:latin typeface="华文新魏" pitchFamily="2" charset="-122"/>
                <a:ea typeface="华文新魏" pitchFamily="2" charset="-122"/>
              </a:rPr>
              <a:t>方式</a:t>
            </a:r>
          </a:p>
          <a:p>
            <a:pPr eaLnBrk="1" hangingPunct="1"/>
            <a:r>
              <a:rPr lang="en-US" altLang="zh-CN" dirty="0" smtClean="0">
                <a:latin typeface="Arial" charset="0"/>
              </a:rPr>
              <a:t>1</a:t>
            </a:r>
            <a:r>
              <a:rPr lang="zh-CN" altLang="en-US" dirty="0" smtClean="0">
                <a:latin typeface="Arial" charset="0"/>
              </a:rPr>
              <a:t>）递推</a:t>
            </a:r>
          </a:p>
          <a:p>
            <a:pPr eaLnBrk="1" hangingPunct="1"/>
            <a:r>
              <a:rPr lang="en-US" altLang="zh-CN" dirty="0" smtClean="0">
                <a:latin typeface="Arial" charset="0"/>
              </a:rPr>
              <a:t>2</a:t>
            </a:r>
            <a:r>
              <a:rPr lang="zh-CN" altLang="en-US" dirty="0" smtClean="0">
                <a:latin typeface="Arial" charset="0"/>
              </a:rPr>
              <a:t>）记忆化搜索</a:t>
            </a:r>
          </a:p>
          <a:p>
            <a:pPr eaLnBrk="1" hangingPunct="1"/>
            <a:endParaRPr lang="zh-CN" altLang="en-US" dirty="0" smtClean="0"/>
          </a:p>
        </p:txBody>
      </p:sp>
      <p:sp>
        <p:nvSpPr>
          <p:cNvPr id="9" name="横卷形 8"/>
          <p:cNvSpPr/>
          <p:nvPr/>
        </p:nvSpPr>
        <p:spPr bwMode="auto">
          <a:xfrm rot="21167159">
            <a:off x="187552" y="2569164"/>
            <a:ext cx="8143932" cy="3500462"/>
          </a:xfrm>
          <a:prstGeom prst="horizontalScroll">
            <a:avLst/>
          </a:prstGeom>
          <a:noFill/>
          <a:ln w="28575">
            <a:solidFill>
              <a:schemeClr val="tx2">
                <a:lumMod val="60000"/>
                <a:lumOff val="40000"/>
              </a:schemeClr>
            </a:solidFill>
            <a:round/>
            <a:headEnd/>
            <a:tailEnd/>
          </a:ln>
          <a:effectLst/>
        </p:spPr>
        <p:txBody>
          <a:bodyPr wrap="none" rtlCol="0" anchor="ctr"/>
          <a:lstStyle/>
          <a:p>
            <a:r>
              <a:rPr lang="zh-CN" altLang="en-US" sz="3200" dirty="0" smtClean="0">
                <a:latin typeface="华文新魏" pitchFamily="2" charset="-122"/>
                <a:ea typeface="华文新魏" pitchFamily="2" charset="-122"/>
              </a:rPr>
              <a:t>之前的题目都是</a:t>
            </a:r>
            <a:r>
              <a:rPr lang="zh-CN" altLang="en-US" sz="3200" dirty="0" smtClean="0">
                <a:solidFill>
                  <a:srgbClr val="FF0000"/>
                </a:solidFill>
                <a:latin typeface="华文新魏" pitchFamily="2" charset="-122"/>
                <a:ea typeface="华文新魏" pitchFamily="2" charset="-122"/>
              </a:rPr>
              <a:t>既可以用递推，</a:t>
            </a:r>
            <a:endParaRPr lang="en-US" altLang="zh-CN" sz="3200" dirty="0" smtClean="0">
              <a:solidFill>
                <a:srgbClr val="FF0000"/>
              </a:solidFill>
              <a:latin typeface="华文新魏" pitchFamily="2" charset="-122"/>
              <a:ea typeface="华文新魏" pitchFamily="2" charset="-122"/>
            </a:endParaRPr>
          </a:p>
          <a:p>
            <a:r>
              <a:rPr lang="zh-CN" altLang="en-US" sz="3200" dirty="0" smtClean="0">
                <a:solidFill>
                  <a:srgbClr val="FF0000"/>
                </a:solidFill>
                <a:latin typeface="华文新魏" pitchFamily="2" charset="-122"/>
                <a:ea typeface="华文新魏" pitchFamily="2" charset="-122"/>
              </a:rPr>
              <a:t>也可以用记忆化搜索，难度相当</a:t>
            </a:r>
            <a:endParaRPr lang="en-US" altLang="zh-CN" sz="3200" dirty="0" smtClean="0">
              <a:solidFill>
                <a:srgbClr val="FF0000"/>
              </a:solidFill>
              <a:latin typeface="华文新魏" pitchFamily="2" charset="-122"/>
              <a:ea typeface="华文新魏" pitchFamily="2" charset="-122"/>
            </a:endParaRPr>
          </a:p>
          <a:p>
            <a:r>
              <a:rPr lang="zh-CN" altLang="en-US" sz="3200" dirty="0" smtClean="0">
                <a:latin typeface="华文新魏" pitchFamily="2" charset="-122"/>
                <a:ea typeface="华文新魏" pitchFamily="2" charset="-122"/>
              </a:rPr>
              <a:t>而实际上，</a:t>
            </a:r>
            <a:endParaRPr lang="en-US" altLang="zh-CN" sz="3200" dirty="0" smtClean="0">
              <a:latin typeface="华文新魏" pitchFamily="2" charset="-122"/>
              <a:ea typeface="华文新魏" pitchFamily="2" charset="-122"/>
            </a:endParaRPr>
          </a:p>
          <a:p>
            <a:r>
              <a:rPr lang="zh-CN" altLang="en-US" sz="3200" dirty="0" smtClean="0">
                <a:latin typeface="华文新魏" pitchFamily="2" charset="-122"/>
                <a:ea typeface="华文新魏" pitchFamily="2" charset="-122"/>
              </a:rPr>
              <a:t>有的问题却用记忆化搜索却简单很多解决！</a:t>
            </a:r>
          </a:p>
        </p:txBody>
      </p:sp>
    </p:spTree>
    <p:extLst>
      <p:ext uri="{BB962C8B-B14F-4D97-AF65-F5344CB8AC3E}">
        <p14:creationId xmlns:p14="http://schemas.microsoft.com/office/powerpoint/2010/main" val="2871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：路径条数问题</a:t>
            </a:r>
            <a:endParaRPr lang="zh-CN" altLang="en-US" dirty="0"/>
          </a:p>
        </p:txBody>
      </p:sp>
      <p:sp>
        <p:nvSpPr>
          <p:cNvPr id="3" name="内容占位符 2"/>
          <p:cNvSpPr>
            <a:spLocks noGrp="1"/>
          </p:cNvSpPr>
          <p:nvPr>
            <p:ph idx="1"/>
          </p:nvPr>
        </p:nvSpPr>
        <p:spPr/>
        <p:txBody>
          <a:bodyPr>
            <a:normAutofit/>
          </a:bodyPr>
          <a:lstStyle/>
          <a:p>
            <a:pPr>
              <a:defRPr/>
            </a:pPr>
            <a:r>
              <a:rPr lang="en-US" altLang="zh-CN" dirty="0">
                <a:latin typeface="Arial" pitchFamily="34" charset="0"/>
              </a:rPr>
              <a:t>N*M</a:t>
            </a:r>
            <a:r>
              <a:rPr lang="zh-CN" altLang="en-US" dirty="0">
                <a:latin typeface="Arial" pitchFamily="34" charset="0"/>
              </a:rPr>
              <a:t>的棋盘上左上角有一个过河卒，需要走到右下角。卒行走的规则：可以向下、或者向右。现在要求你计算出卒从左上角能够到达右下角的路径的条数，</a:t>
            </a:r>
          </a:p>
        </p:txBody>
      </p:sp>
      <p:graphicFrame>
        <p:nvGraphicFramePr>
          <p:cNvPr id="5" name="表格 4"/>
          <p:cNvGraphicFramePr>
            <a:graphicFrameLocks noGrp="1"/>
          </p:cNvGraphicFramePr>
          <p:nvPr>
            <p:extLst>
              <p:ext uri="{D42A27DB-BD31-4B8C-83A1-F6EECF244321}">
                <p14:modId xmlns:p14="http://schemas.microsoft.com/office/powerpoint/2010/main" val="1551743151"/>
              </p:ext>
            </p:extLst>
          </p:nvPr>
        </p:nvGraphicFramePr>
        <p:xfrm>
          <a:off x="1043608" y="3573016"/>
          <a:ext cx="4176465" cy="2520280"/>
        </p:xfrm>
        <a:graphic>
          <a:graphicData uri="http://schemas.openxmlformats.org/drawingml/2006/table">
            <a:tbl>
              <a:tblPr>
                <a:tableStyleId>{5C22544A-7EE6-4342-B048-85BDC9FD1C3A}</a:tableStyleId>
              </a:tblPr>
              <a:tblGrid>
                <a:gridCol w="835293"/>
                <a:gridCol w="835293"/>
                <a:gridCol w="835293"/>
                <a:gridCol w="835293"/>
                <a:gridCol w="835293"/>
              </a:tblGrid>
              <a:tr h="63007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94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2</a:t>
            </a:r>
            <a:r>
              <a:rPr lang="zh-CN" altLang="en-US" dirty="0"/>
              <a:t>：路径条数问题</a:t>
            </a:r>
            <a:endParaRPr lang="zh-CN" altLang="en-US" dirty="0" smtClean="0"/>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smtClean="0">
                <a:latin typeface="Arial" pitchFamily="34" charset="0"/>
              </a:rPr>
              <a:t>原问题：从</a:t>
            </a:r>
            <a:r>
              <a:rPr lang="en-US" altLang="zh-CN" dirty="0" smtClean="0">
                <a:latin typeface="Arial" pitchFamily="34" charset="0"/>
              </a:rPr>
              <a:t>(0</a:t>
            </a:r>
            <a:r>
              <a:rPr lang="en-US" altLang="zh-CN" dirty="0">
                <a:latin typeface="Arial" pitchFamily="34" charset="0"/>
              </a:rPr>
              <a:t>,</a:t>
            </a:r>
            <a:r>
              <a:rPr lang="en-US" altLang="zh-CN" dirty="0" smtClean="0">
                <a:latin typeface="Arial" pitchFamily="34" charset="0"/>
              </a:rPr>
              <a:t>0</a:t>
            </a:r>
            <a:r>
              <a:rPr lang="en-US" altLang="zh-CN" dirty="0">
                <a:latin typeface="Arial" pitchFamily="34" charset="0"/>
              </a:rPr>
              <a:t>)</a:t>
            </a:r>
            <a:r>
              <a:rPr lang="zh-CN" altLang="en-US" dirty="0" smtClean="0">
                <a:latin typeface="Arial" pitchFamily="34" charset="0"/>
              </a:rPr>
              <a:t>走到</a:t>
            </a:r>
            <a:r>
              <a:rPr lang="en-US" altLang="zh-CN" dirty="0" smtClean="0">
                <a:latin typeface="Arial" pitchFamily="34" charset="0"/>
              </a:rPr>
              <a:t>(</a:t>
            </a:r>
            <a:r>
              <a:rPr lang="en-US" altLang="zh-CN" dirty="0" err="1" smtClean="0">
                <a:latin typeface="Arial" pitchFamily="34" charset="0"/>
              </a:rPr>
              <a:t>n</a:t>
            </a:r>
            <a:r>
              <a:rPr lang="en-US" altLang="zh-CN" dirty="0" err="1">
                <a:latin typeface="Arial" pitchFamily="34" charset="0"/>
              </a:rPr>
              <a:t>,</a:t>
            </a:r>
            <a:r>
              <a:rPr lang="en-US" altLang="zh-CN" dirty="0" err="1" smtClean="0">
                <a:latin typeface="Arial" pitchFamily="34" charset="0"/>
              </a:rPr>
              <a:t>m</a:t>
            </a:r>
            <a:r>
              <a:rPr lang="en-US" altLang="zh-CN" dirty="0">
                <a:latin typeface="Arial" pitchFamily="34" charset="0"/>
              </a:rPr>
              <a:t>)</a:t>
            </a:r>
            <a:r>
              <a:rPr lang="zh-CN" altLang="en-US" dirty="0" smtClean="0">
                <a:latin typeface="Arial" pitchFamily="34" charset="0"/>
              </a:rPr>
              <a:t>的路径数</a:t>
            </a:r>
            <a:endParaRPr lang="en-US" altLang="zh-CN" dirty="0" smtClean="0">
              <a:latin typeface="Arial" pitchFamily="34" charset="0"/>
            </a:endParaRPr>
          </a:p>
          <a:p>
            <a:pPr>
              <a:defRPr/>
            </a:pPr>
            <a:r>
              <a:rPr lang="zh-CN" altLang="en-US" dirty="0">
                <a:latin typeface="Arial" pitchFamily="34" charset="0"/>
              </a:rPr>
              <a:t>子</a:t>
            </a:r>
            <a:r>
              <a:rPr lang="zh-CN" altLang="en-US" dirty="0" smtClean="0">
                <a:latin typeface="Arial" pitchFamily="34" charset="0"/>
              </a:rPr>
              <a:t>问题：从</a:t>
            </a:r>
            <a:r>
              <a:rPr lang="en-US" altLang="zh-CN" dirty="0">
                <a:latin typeface="Arial" pitchFamily="34" charset="0"/>
              </a:rPr>
              <a:t>(</a:t>
            </a:r>
            <a:r>
              <a:rPr lang="en-US" altLang="zh-CN" dirty="0" smtClean="0">
                <a:latin typeface="Arial" pitchFamily="34" charset="0"/>
              </a:rPr>
              <a:t>0,0)</a:t>
            </a:r>
            <a:r>
              <a:rPr lang="zh-CN" altLang="en-US" dirty="0" smtClean="0">
                <a:latin typeface="Arial" pitchFamily="34" charset="0"/>
              </a:rPr>
              <a:t>走到</a:t>
            </a:r>
            <a:r>
              <a:rPr lang="en-US" altLang="zh-CN" dirty="0" smtClean="0">
                <a:latin typeface="Arial" pitchFamily="34" charset="0"/>
              </a:rPr>
              <a:t>(</a:t>
            </a:r>
            <a:r>
              <a:rPr lang="en-US" altLang="zh-CN" dirty="0" err="1" smtClean="0">
                <a:latin typeface="Arial" pitchFamily="34" charset="0"/>
              </a:rPr>
              <a:t>i,j</a:t>
            </a:r>
            <a:r>
              <a:rPr lang="en-US" altLang="zh-CN" dirty="0">
                <a:latin typeface="Arial" pitchFamily="34" charset="0"/>
              </a:rPr>
              <a:t>)</a:t>
            </a:r>
            <a:r>
              <a:rPr lang="zh-CN" altLang="en-US" dirty="0" smtClean="0">
                <a:latin typeface="Arial" pitchFamily="34" charset="0"/>
              </a:rPr>
              <a:t>的</a:t>
            </a:r>
            <a:r>
              <a:rPr lang="zh-CN" altLang="en-US" dirty="0">
                <a:latin typeface="Arial" pitchFamily="34" charset="0"/>
              </a:rPr>
              <a:t>路径</a:t>
            </a:r>
            <a:r>
              <a:rPr lang="zh-CN" altLang="en-US" dirty="0" smtClean="0">
                <a:latin typeface="Arial" pitchFamily="34" charset="0"/>
              </a:rPr>
              <a:t>数</a:t>
            </a:r>
            <a:endParaRPr lang="en-US" altLang="zh-CN" dirty="0" smtClean="0">
              <a:latin typeface="Arial" pitchFamily="34" charset="0"/>
            </a:endParaRPr>
          </a:p>
          <a:p>
            <a:pPr>
              <a:defRPr/>
            </a:pPr>
            <a:r>
              <a:rPr lang="en-US" altLang="zh-CN" dirty="0" smtClean="0">
                <a:latin typeface="Arial" pitchFamily="34" charset="0"/>
              </a:rPr>
              <a:t>f[</a:t>
            </a:r>
            <a:r>
              <a:rPr lang="en-US" altLang="zh-CN" dirty="0" err="1" smtClean="0">
                <a:latin typeface="Arial" pitchFamily="34" charset="0"/>
              </a:rPr>
              <a:t>i</a:t>
            </a:r>
            <a:r>
              <a:rPr lang="en-US" altLang="zh-CN" dirty="0">
                <a:latin typeface="Arial" pitchFamily="34" charset="0"/>
              </a:rPr>
              <a:t>][j]</a:t>
            </a:r>
            <a:r>
              <a:rPr lang="zh-CN" altLang="en-US" dirty="0">
                <a:latin typeface="Arial" pitchFamily="34" charset="0"/>
              </a:rPr>
              <a:t>表示从左上角</a:t>
            </a:r>
            <a:r>
              <a:rPr lang="zh-CN" altLang="en-US" dirty="0" smtClean="0">
                <a:latin typeface="Arial" pitchFamily="34" charset="0"/>
              </a:rPr>
              <a:t>走到</a:t>
            </a:r>
            <a:r>
              <a:rPr lang="en-US" altLang="zh-CN" dirty="0" smtClean="0">
                <a:latin typeface="Arial" pitchFamily="34" charset="0"/>
              </a:rPr>
              <a:t> </a:t>
            </a:r>
            <a:r>
              <a:rPr lang="en-US" altLang="zh-CN" dirty="0">
                <a:latin typeface="Arial" pitchFamily="34" charset="0"/>
              </a:rPr>
              <a:t>(</a:t>
            </a:r>
            <a:r>
              <a:rPr lang="en-US" altLang="zh-CN" dirty="0" err="1">
                <a:latin typeface="Arial" pitchFamily="34" charset="0"/>
              </a:rPr>
              <a:t>i,j</a:t>
            </a:r>
            <a:r>
              <a:rPr lang="en-US" altLang="zh-CN" dirty="0">
                <a:latin typeface="Arial" pitchFamily="34" charset="0"/>
              </a:rPr>
              <a:t>)</a:t>
            </a:r>
            <a:r>
              <a:rPr lang="zh-CN" altLang="en-US" dirty="0" smtClean="0">
                <a:latin typeface="Arial" pitchFamily="34" charset="0"/>
              </a:rPr>
              <a:t>点</a:t>
            </a:r>
            <a:r>
              <a:rPr lang="zh-CN" altLang="en-US" dirty="0">
                <a:latin typeface="Arial" pitchFamily="34" charset="0"/>
              </a:rPr>
              <a:t>的路径条数</a:t>
            </a:r>
            <a:r>
              <a:rPr lang="en-US" altLang="zh-CN" dirty="0">
                <a:latin typeface="Arial" pitchFamily="34" charset="0"/>
              </a:rPr>
              <a:t>,</a:t>
            </a:r>
          </a:p>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 = f[i-1][j] + f[</a:t>
            </a:r>
            <a:r>
              <a:rPr lang="en-US" altLang="zh-CN" dirty="0" err="1">
                <a:latin typeface="Arial" pitchFamily="34" charset="0"/>
              </a:rPr>
              <a:t>i</a:t>
            </a:r>
            <a:r>
              <a:rPr lang="en-US" altLang="zh-CN" dirty="0">
                <a:latin typeface="Arial" pitchFamily="34" charset="0"/>
              </a:rPr>
              <a:t>][j-1]</a:t>
            </a:r>
          </a:p>
          <a:p>
            <a:pPr>
              <a:defRPr/>
            </a:pPr>
            <a:r>
              <a:rPr lang="en-US" altLang="zh-CN" dirty="0">
                <a:latin typeface="Arial" pitchFamily="34" charset="0"/>
              </a:rPr>
              <a:t>f[1][1] = 0; </a:t>
            </a:r>
            <a:endParaRPr lang="zh-CN" altLang="en-US" dirty="0">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3881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：过河卒</a:t>
            </a:r>
            <a:endParaRPr lang="zh-CN" altLang="en-US" dirty="0"/>
          </a:p>
        </p:txBody>
      </p:sp>
      <p:sp>
        <p:nvSpPr>
          <p:cNvPr id="3" name="内容占位符 2"/>
          <p:cNvSpPr>
            <a:spLocks noGrp="1"/>
          </p:cNvSpPr>
          <p:nvPr>
            <p:ph idx="1"/>
          </p:nvPr>
        </p:nvSpPr>
        <p:spPr/>
        <p:txBody>
          <a:bodyPr>
            <a:normAutofit/>
          </a:bodyPr>
          <a:lstStyle/>
          <a:p>
            <a:pPr>
              <a:defRPr/>
            </a:pPr>
            <a:r>
              <a:rPr lang="zh-CN" altLang="en-US" dirty="0">
                <a:latin typeface="Arial" pitchFamily="34" charset="0"/>
              </a:rPr>
              <a:t>棋盘上</a:t>
            </a:r>
            <a:r>
              <a:rPr lang="en-US" altLang="zh-CN" dirty="0">
                <a:latin typeface="Arial" pitchFamily="34" charset="0"/>
              </a:rPr>
              <a:t>A</a:t>
            </a:r>
            <a:r>
              <a:rPr lang="zh-CN" altLang="en-US" dirty="0">
                <a:latin typeface="Arial" pitchFamily="34" charset="0"/>
              </a:rPr>
              <a:t>点有一个过河卒，需要走到目标</a:t>
            </a:r>
            <a:r>
              <a:rPr lang="en-US" altLang="zh-CN" dirty="0">
                <a:latin typeface="Arial" pitchFamily="34" charset="0"/>
              </a:rPr>
              <a:t>B</a:t>
            </a:r>
            <a:r>
              <a:rPr lang="zh-CN" altLang="en-US" dirty="0">
                <a:latin typeface="Arial" pitchFamily="34" charset="0"/>
              </a:rPr>
              <a:t>点。卒行走的规则：可以向下、或者向右。同时在棋盘上</a:t>
            </a:r>
            <a:r>
              <a:rPr lang="en-US" altLang="zh-CN" dirty="0">
                <a:latin typeface="Arial" pitchFamily="34" charset="0"/>
              </a:rPr>
              <a:t>C</a:t>
            </a:r>
            <a:r>
              <a:rPr lang="zh-CN" altLang="en-US" dirty="0">
                <a:latin typeface="Arial" pitchFamily="34" charset="0"/>
              </a:rPr>
              <a:t>点有一个对方的马，该马所在的点和所有跳跃一步可达的点称为对方马的控制点。因此称之为“马拦过河卒”。</a:t>
            </a:r>
          </a:p>
          <a:p>
            <a:pPr>
              <a:defRPr/>
            </a:pPr>
            <a:r>
              <a:rPr lang="zh-CN" altLang="en-US" dirty="0">
                <a:latin typeface="Arial" pitchFamily="34" charset="0"/>
              </a:rPr>
              <a:t>棋盘用坐标表示，</a:t>
            </a:r>
            <a:r>
              <a:rPr lang="en-US" altLang="zh-CN" dirty="0">
                <a:latin typeface="Arial" pitchFamily="34" charset="0"/>
              </a:rPr>
              <a:t>A</a:t>
            </a:r>
            <a:r>
              <a:rPr lang="zh-CN" altLang="en-US" dirty="0">
                <a:latin typeface="Arial" pitchFamily="34" charset="0"/>
              </a:rPr>
              <a:t>点</a:t>
            </a:r>
            <a:r>
              <a:rPr lang="en-US" altLang="zh-CN" dirty="0">
                <a:latin typeface="Arial" pitchFamily="34" charset="0"/>
              </a:rPr>
              <a:t>(0, 0)</a:t>
            </a:r>
            <a:r>
              <a:rPr lang="zh-CN" altLang="en-US" dirty="0">
                <a:latin typeface="Arial" pitchFamily="34" charset="0"/>
              </a:rPr>
              <a:t>、</a:t>
            </a:r>
            <a:r>
              <a:rPr lang="en-US" altLang="zh-CN" dirty="0">
                <a:latin typeface="Arial" pitchFamily="34" charset="0"/>
              </a:rPr>
              <a:t>B</a:t>
            </a:r>
            <a:r>
              <a:rPr lang="zh-CN" altLang="en-US" dirty="0">
                <a:latin typeface="Arial" pitchFamily="34" charset="0"/>
              </a:rPr>
              <a:t>点</a:t>
            </a:r>
            <a:r>
              <a:rPr lang="en-US" altLang="zh-CN" dirty="0">
                <a:latin typeface="Arial" pitchFamily="34" charset="0"/>
              </a:rPr>
              <a:t>(n, m)(n, m</a:t>
            </a:r>
            <a:r>
              <a:rPr lang="zh-CN" altLang="en-US" dirty="0">
                <a:latin typeface="Arial" pitchFamily="34" charset="0"/>
              </a:rPr>
              <a:t>为不超过</a:t>
            </a:r>
            <a:r>
              <a:rPr lang="en-US" altLang="zh-CN" dirty="0">
                <a:latin typeface="Arial" pitchFamily="34" charset="0"/>
              </a:rPr>
              <a:t>20</a:t>
            </a:r>
            <a:r>
              <a:rPr lang="zh-CN" altLang="en-US" dirty="0">
                <a:latin typeface="Arial" pitchFamily="34" charset="0"/>
              </a:rPr>
              <a:t>的整数</a:t>
            </a:r>
            <a:r>
              <a:rPr lang="en-US" altLang="zh-CN" dirty="0">
                <a:latin typeface="Arial" pitchFamily="34" charset="0"/>
              </a:rPr>
              <a:t>)</a:t>
            </a:r>
            <a:r>
              <a:rPr lang="zh-CN" altLang="en-US" dirty="0">
                <a:latin typeface="Arial" pitchFamily="34" charset="0"/>
              </a:rPr>
              <a:t>，同样马的位置坐标是需要给出的。</a:t>
            </a:r>
          </a:p>
          <a:p>
            <a:pPr>
              <a:defRPr/>
            </a:pPr>
            <a:r>
              <a:rPr lang="zh-CN" altLang="en-US" dirty="0">
                <a:latin typeface="Arial" pitchFamily="34" charset="0"/>
              </a:rPr>
              <a:t>现在要求你计算出卒从</a:t>
            </a:r>
            <a:r>
              <a:rPr lang="en-US" altLang="zh-CN" dirty="0">
                <a:latin typeface="Arial" pitchFamily="34" charset="0"/>
              </a:rPr>
              <a:t>A</a:t>
            </a:r>
            <a:r>
              <a:rPr lang="zh-CN" altLang="en-US" dirty="0">
                <a:latin typeface="Arial" pitchFamily="34" charset="0"/>
              </a:rPr>
              <a:t>点能够到达</a:t>
            </a:r>
            <a:r>
              <a:rPr lang="en-US" altLang="zh-CN" dirty="0">
                <a:latin typeface="Arial" pitchFamily="34" charset="0"/>
              </a:rPr>
              <a:t>B</a:t>
            </a:r>
            <a:r>
              <a:rPr lang="zh-CN" altLang="en-US" dirty="0">
                <a:latin typeface="Arial" pitchFamily="34" charset="0"/>
              </a:rPr>
              <a:t>点的路径的条数，假设马的位置是固定不动的，并不是卒走一步马走一步。</a:t>
            </a:r>
          </a:p>
        </p:txBody>
      </p:sp>
    </p:spTree>
    <p:extLst>
      <p:ext uri="{BB962C8B-B14F-4D97-AF65-F5344CB8AC3E}">
        <p14:creationId xmlns:p14="http://schemas.microsoft.com/office/powerpoint/2010/main" val="242923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475" y="1991519"/>
            <a:ext cx="6877050" cy="4276725"/>
          </a:xfrm>
        </p:spPr>
      </p:pic>
    </p:spTree>
    <p:extLst>
      <p:ext uri="{BB962C8B-B14F-4D97-AF65-F5344CB8AC3E}">
        <p14:creationId xmlns:p14="http://schemas.microsoft.com/office/powerpoint/2010/main" val="24997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00034" y="714356"/>
            <a:ext cx="7543800" cy="819150"/>
          </a:xfrm>
        </p:spPr>
        <p:txBody>
          <a:bodyPr>
            <a:normAutofit/>
          </a:bodyPr>
          <a:lstStyle/>
          <a:p>
            <a:r>
              <a:rPr lang="zh-CN" altLang="en-US" dirty="0"/>
              <a:t>递归</a:t>
            </a:r>
            <a:r>
              <a:rPr lang="zh-HK" altLang="en-US" dirty="0"/>
              <a:t> </a:t>
            </a:r>
            <a:r>
              <a:rPr lang="en-US" altLang="zh-HK" dirty="0" err="1"/>
              <a:t>vs</a:t>
            </a:r>
            <a:r>
              <a:rPr lang="en-US" altLang="zh-HK" dirty="0"/>
              <a:t> </a:t>
            </a:r>
            <a:r>
              <a:rPr lang="zh-CN" altLang="en-US" dirty="0" smtClean="0"/>
              <a:t>递推</a:t>
            </a:r>
            <a:endParaRPr lang="zh-CN" altLang="en-GB" dirty="0"/>
          </a:p>
        </p:txBody>
      </p:sp>
      <p:sp>
        <p:nvSpPr>
          <p:cNvPr id="9219" name="Text Box 3"/>
          <p:cNvSpPr txBox="1">
            <a:spLocks noChangeArrowheads="1"/>
          </p:cNvSpPr>
          <p:nvPr/>
        </p:nvSpPr>
        <p:spPr bwMode="auto">
          <a:xfrm>
            <a:off x="357158" y="1857364"/>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smtClean="0">
                <a:latin typeface="Times New Roman" pitchFamily="18" charset="0"/>
              </a:rPr>
              <a:t>(</a:t>
            </a:r>
            <a:r>
              <a:rPr lang="en-GB" sz="2400" i="1" dirty="0" smtClean="0">
                <a:latin typeface="Times New Roman" pitchFamily="18" charset="0"/>
              </a:rPr>
              <a:t>n</a:t>
            </a:r>
            <a:r>
              <a:rPr lang="en-GB" sz="2400" dirty="0" smtClean="0">
                <a:latin typeface="Times New Roman" pitchFamily="18" charset="0"/>
              </a:rPr>
              <a:t>==0 || </a:t>
            </a:r>
            <a:r>
              <a:rPr lang="en-GB" sz="2400" i="1" dirty="0" smtClean="0">
                <a:latin typeface="Times New Roman" pitchFamily="18" charset="0"/>
              </a:rPr>
              <a:t>n=</a:t>
            </a:r>
            <a:r>
              <a:rPr lang="en-GB" sz="2400" dirty="0" smtClean="0">
                <a:latin typeface="Times New Roman" pitchFamily="18" charset="0"/>
              </a:rPr>
              <a:t>=1)  </a:t>
            </a:r>
            <a:r>
              <a:rPr lang="en-US" altLang="zh-CN" sz="2400" b="1" dirty="0" smtClean="0">
                <a:solidFill>
                  <a:srgbClr val="996633"/>
                </a:solidFill>
                <a:latin typeface="Times New Roman" pitchFamily="18" charset="0"/>
              </a:rPr>
              <a:t>return </a:t>
            </a:r>
            <a:r>
              <a:rPr lang="en-US" altLang="zh-CN" sz="2400" dirty="0" smtClean="0">
                <a:latin typeface="Times New Roman" pitchFamily="18" charset="0"/>
              </a:rPr>
              <a:t>1</a:t>
            </a:r>
            <a:r>
              <a:rPr lang="zh-CN" altLang="en-US" sz="2400" dirty="0" smtClean="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smtClean="0">
                <a:latin typeface="Times New Roman" pitchFamily="18" charset="0"/>
              </a:rPr>
              <a:t>2</a:t>
            </a:r>
            <a:r>
              <a:rPr lang="en-GB" sz="2400" dirty="0">
                <a:latin typeface="Times New Roman" pitchFamily="18" charset="0"/>
              </a:rPr>
              <a:t>	</a:t>
            </a:r>
            <a:r>
              <a:rPr lang="en-GB" sz="2400" b="1" dirty="0" smtClean="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r>
              <a:rPr lang="en-GB" sz="2400" dirty="0" smtClean="0">
                <a:latin typeface="Times New Roman" pitchFamily="18" charset="0"/>
              </a:rPr>
              <a:t>);</a:t>
            </a:r>
            <a:endParaRPr lang="en-US" altLang="zh-CN" sz="2400" dirty="0">
              <a:latin typeface="Times New Roman" pitchFamily="18" charset="0"/>
            </a:endParaRPr>
          </a:p>
        </p:txBody>
      </p:sp>
      <p:sp>
        <p:nvSpPr>
          <p:cNvPr id="9220" name="Text Box 4"/>
          <p:cNvSpPr txBox="1">
            <a:spLocks noChangeArrowheads="1"/>
          </p:cNvSpPr>
          <p:nvPr/>
        </p:nvSpPr>
        <p:spPr bwMode="auto">
          <a:xfrm>
            <a:off x="285720" y="3929066"/>
            <a:ext cx="6913562" cy="1938992"/>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US" sz="2400" b="1" dirty="0" smtClean="0">
                <a:latin typeface="Comic Sans MS" pitchFamily="66" charset="0"/>
                <a:ea typeface="PMingLiU" pitchFamily="18" charset="-120"/>
              </a:rPr>
              <a:t>递推</a:t>
            </a:r>
            <a:r>
              <a:rPr lang="en-GB" altLang="en-US"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altLang="zh-HK" sz="2400" b="1" dirty="0">
                <a:latin typeface="Times New Roman" pitchFamily="18" charset="0"/>
              </a:rPr>
              <a:t>1</a:t>
            </a:r>
            <a:r>
              <a:rPr lang="en-GB" altLang="zh-HK" sz="2400" dirty="0">
                <a:latin typeface="Times" pitchFamily="18" charset="0"/>
                <a:ea typeface="PMingLiU" pitchFamily="18" charset="-120"/>
              </a:rPr>
              <a:t>	</a:t>
            </a:r>
            <a:r>
              <a:rPr lang="en-GB" sz="2400" b="1" dirty="0">
                <a:latin typeface="Times New Roman" pitchFamily="18" charset="0"/>
              </a:rPr>
              <a:t>A[0]</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A[1</a:t>
            </a:r>
            <a:r>
              <a:rPr lang="en-GB" sz="2400" b="1" dirty="0" smtClean="0">
                <a:latin typeface="Times New Roman" pitchFamily="18" charset="0"/>
              </a:rPr>
              <a:t>] = 1</a:t>
            </a:r>
            <a:r>
              <a:rPr lang="en-GB" altLang="zh-HK" sz="2400" b="1" dirty="0" smtClean="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2</a:t>
            </a:r>
            <a:r>
              <a:rPr lang="en-GB" altLang="zh-HK" sz="2400" b="1" dirty="0">
                <a:solidFill>
                  <a:srgbClr val="996633"/>
                </a:solidFill>
                <a:latin typeface="Times New Roman" pitchFamily="18" charset="0"/>
              </a:rPr>
              <a:t>	</a:t>
            </a:r>
            <a:r>
              <a:rPr lang="en-GB" sz="2400" b="1" dirty="0">
                <a:solidFill>
                  <a:srgbClr val="996633"/>
                </a:solidFill>
                <a:latin typeface="Times New Roman" pitchFamily="18" charset="0"/>
              </a:rPr>
              <a:t>for </a:t>
            </a:r>
            <a:r>
              <a:rPr lang="en-GB" sz="2400" b="1" dirty="0" smtClean="0">
                <a:latin typeface="Times New Roman" pitchFamily="18" charset="0"/>
              </a:rPr>
              <a:t>(</a:t>
            </a:r>
            <a:r>
              <a:rPr lang="en-GB" altLang="zh-HK" sz="2400" b="1" dirty="0" err="1" smtClean="0">
                <a:latin typeface="Times New Roman" pitchFamily="18" charset="0"/>
              </a:rPr>
              <a:t>i</a:t>
            </a:r>
            <a:r>
              <a:rPr lang="en-GB" altLang="zh-HK" sz="2400" b="1" dirty="0" smtClean="0">
                <a:latin typeface="Times New Roman" pitchFamily="18" charset="0"/>
              </a:rPr>
              <a:t> </a:t>
            </a:r>
            <a:r>
              <a:rPr lang="pt-BR" altLang="zh-HK" sz="2400" b="1" dirty="0" smtClean="0">
                <a:latin typeface="Times New Roman" pitchFamily="18" charset="0"/>
              </a:rPr>
              <a:t>=</a:t>
            </a:r>
            <a:r>
              <a:rPr lang="en-GB" altLang="zh-HK" sz="2400" b="1" dirty="0" smtClean="0">
                <a:latin typeface="Times New Roman" pitchFamily="18" charset="0"/>
              </a:rPr>
              <a:t>2; </a:t>
            </a:r>
            <a:r>
              <a:rPr lang="en-GB" altLang="zh-HK" sz="2400" b="1" dirty="0" err="1" smtClean="0">
                <a:latin typeface="Times New Roman" pitchFamily="18" charset="0"/>
              </a:rPr>
              <a:t>i</a:t>
            </a:r>
            <a:r>
              <a:rPr lang="en-GB" altLang="zh-HK" sz="2400" b="1" dirty="0" smtClean="0">
                <a:latin typeface="Times New Roman" pitchFamily="18" charset="0"/>
              </a:rPr>
              <a:t> &lt;= n ; </a:t>
            </a:r>
            <a:r>
              <a:rPr lang="en-GB" altLang="zh-HK" sz="2400" b="1" dirty="0" err="1" smtClean="0">
                <a:latin typeface="Times New Roman" pitchFamily="18" charset="0"/>
              </a:rPr>
              <a:t>i</a:t>
            </a:r>
            <a:r>
              <a:rPr lang="en-GB" altLang="zh-HK" sz="2400" b="1" dirty="0" smtClean="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3</a:t>
            </a:r>
            <a:r>
              <a:rPr lang="en-GB" altLang="zh-HK" sz="2400" b="1" dirty="0">
                <a:solidFill>
                  <a:srgbClr val="996633"/>
                </a:solidFill>
                <a:latin typeface="Times New Roman" pitchFamily="18" charset="0"/>
              </a:rPr>
              <a:t>		</a:t>
            </a:r>
            <a:r>
              <a:rPr lang="en-GB" sz="2400" b="1" dirty="0" smtClean="0">
                <a:latin typeface="Times New Roman" pitchFamily="18" charset="0"/>
              </a:rPr>
              <a:t>A[</a:t>
            </a:r>
            <a:r>
              <a:rPr lang="en-GB" sz="2400" b="1" dirty="0" err="1" smtClean="0">
                <a:latin typeface="Times New Roman" pitchFamily="18" charset="0"/>
              </a:rPr>
              <a:t>i</a:t>
            </a:r>
            <a:r>
              <a:rPr lang="en-GB" sz="2400" b="1" dirty="0" smtClean="0">
                <a:latin typeface="Times New Roman" pitchFamily="18" charset="0"/>
              </a:rPr>
              <a:t>]=A[i-1</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A[i-2</a:t>
            </a:r>
            <a:r>
              <a:rPr lang="en-GB" sz="2400" b="1" dirty="0" smtClean="0">
                <a:latin typeface="Times New Roman" pitchFamily="18" charset="0"/>
              </a:rPr>
              <a:t>];</a:t>
            </a:r>
            <a:endParaRPr lang="en-GB" altLang="zh-HK" sz="2400" b="1" dirty="0">
              <a:latin typeface="Times New Roman" pitchFamily="18" charset="0"/>
            </a:endParaRPr>
          </a:p>
          <a:p>
            <a:pPr eaLnBrk="0" hangingPunct="0">
              <a:tabLst>
                <a:tab pos="571500" algn="l"/>
                <a:tab pos="1144588" algn="l"/>
              </a:tabLst>
            </a:pPr>
            <a:r>
              <a:rPr lang="en-US" altLang="zh-HK" sz="2400" b="1" dirty="0">
                <a:latin typeface="Times New Roman" pitchFamily="18" charset="0"/>
              </a:rPr>
              <a:t>4	</a:t>
            </a:r>
            <a:r>
              <a:rPr lang="en-US" altLang="zh-HK" sz="2400" b="1" dirty="0" smtClean="0">
                <a:solidFill>
                  <a:srgbClr val="996633"/>
                </a:solidFill>
                <a:latin typeface="Times New Roman" pitchFamily="18" charset="0"/>
              </a:rPr>
              <a:t>return</a:t>
            </a:r>
            <a:r>
              <a:rPr lang="en-US" altLang="zh-HK" sz="2400" b="1" dirty="0">
                <a:latin typeface="Times New Roman" pitchFamily="18" charset="0"/>
              </a:rPr>
              <a:t> A[n</a:t>
            </a:r>
            <a:r>
              <a:rPr lang="en-US" altLang="zh-HK" sz="2400" b="1" dirty="0" smtClean="0">
                <a:latin typeface="Times New Roman" pitchFamily="18" charset="0"/>
              </a:rPr>
              <a:t>];</a:t>
            </a:r>
            <a:endParaRPr lang="en-GB" sz="2400" b="1" dirty="0">
              <a:latin typeface="Times New Roman" pitchFamily="18" charset="0"/>
            </a:endParaRPr>
          </a:p>
        </p:txBody>
      </p:sp>
      <p:sp>
        <p:nvSpPr>
          <p:cNvPr id="9221" name="AutoShape 5"/>
          <p:cNvSpPr>
            <a:spLocks noChangeArrowheads="1"/>
          </p:cNvSpPr>
          <p:nvPr/>
        </p:nvSpPr>
        <p:spPr bwMode="auto">
          <a:xfrm>
            <a:off x="5214942" y="1500174"/>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a:solidFill>
                  <a:schemeClr val="accent2"/>
                </a:solidFill>
                <a:latin typeface="Comic Sans MS" pitchFamily="66" charset="0"/>
                <a:ea typeface="PMingLiU" pitchFamily="18" charset="-120"/>
              </a:rPr>
              <a:t>太慢</a:t>
            </a:r>
            <a:r>
              <a:rPr lang="en-US" altLang="zh-HK" sz="2800" b="1" dirty="0" smtClean="0">
                <a:solidFill>
                  <a:schemeClr val="accent2"/>
                </a:solidFill>
                <a:latin typeface="Comic Sans MS" pitchFamily="66" charset="0"/>
                <a:ea typeface="PMingLiU" pitchFamily="18" charset="-120"/>
              </a:rPr>
              <a:t>!</a:t>
            </a:r>
            <a:r>
              <a:rPr lang="zh-CN" altLang="en-US" sz="2800" b="1" dirty="0" smtClean="0">
                <a:solidFill>
                  <a:schemeClr val="accent2"/>
                </a:solidFill>
                <a:latin typeface="Comic Sans MS" pitchFamily="66" charset="0"/>
                <a:ea typeface="PMingLiU" pitchFamily="18" charset="-120"/>
              </a:rPr>
              <a:t>需要优化</a:t>
            </a:r>
            <a:endParaRPr lang="en-GB" sz="2800" b="1" dirty="0">
              <a:solidFill>
                <a:schemeClr val="accent2"/>
              </a:solidFill>
              <a:latin typeface="Comic Sans MS" pitchFamily="66" charset="0"/>
            </a:endParaRPr>
          </a:p>
        </p:txBody>
      </p:sp>
      <p:sp>
        <p:nvSpPr>
          <p:cNvPr id="9222" name="AutoShape 6"/>
          <p:cNvSpPr>
            <a:spLocks noChangeArrowheads="1"/>
          </p:cNvSpPr>
          <p:nvPr/>
        </p:nvSpPr>
        <p:spPr bwMode="auto">
          <a:xfrm>
            <a:off x="4859338" y="4076700"/>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a:solidFill>
                  <a:schemeClr val="accent2"/>
                </a:solidFill>
                <a:latin typeface="Comic Sans MS" pitchFamily="66" charset="0"/>
                <a:ea typeface="PMingLiU" pitchFamily="18" charset="-120"/>
              </a:rPr>
              <a:t>有效率</a:t>
            </a:r>
            <a:r>
              <a:rPr lang="en-US" altLang="zh-HK" sz="2800" dirty="0">
                <a:solidFill>
                  <a:schemeClr val="accent2"/>
                </a:solidFill>
                <a:latin typeface="Comic Sans MS" pitchFamily="66" charset="0"/>
                <a:ea typeface="PMingLiU" pitchFamily="18" charset="-120"/>
              </a:rPr>
              <a:t>!</a:t>
            </a:r>
          </a:p>
          <a:p>
            <a:pPr algn="ctr"/>
            <a:r>
              <a:rPr lang="zh-CN" altLang="en-US" sz="2800" dirty="0">
                <a:solidFill>
                  <a:schemeClr val="accent2"/>
                </a:solidFill>
                <a:latin typeface="Comic Sans MS" pitchFamily="66" charset="0"/>
                <a:ea typeface="PMingLiU" pitchFamily="18" charset="-120"/>
              </a:rPr>
              <a:t>算法复杂度是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a:solidFill>
                  <a:schemeClr val="accent2"/>
                </a:solidFill>
                <a:latin typeface="Comic Sans MS" pitchFamily="66" charset="0"/>
                <a:ea typeface="PMingLiU" pitchFamily="18" charset="-120"/>
              </a:rPr>
              <a:t>)</a:t>
            </a:r>
            <a:endParaRPr lang="en-GB" sz="2800" dirty="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ox(in)">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0-#ppt_w/2"/>
                                          </p:val>
                                        </p:tav>
                                        <p:tav tm="100000">
                                          <p:val>
                                            <p:strVal val="#ppt_x"/>
                                          </p:val>
                                        </p:tav>
                                      </p:tavLst>
                                    </p:anim>
                                    <p:anim calcmode="lin" valueType="num">
                                      <p:cBhvr additive="base">
                                        <p:cTn id="1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animBg="1"/>
      <p:bldP spid="9221" grpId="0" animBg="1"/>
      <p:bldP spid="92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：传球游戏</a:t>
            </a:r>
            <a:endParaRPr lang="zh-CN" altLang="en-US" dirty="0"/>
          </a:p>
        </p:txBody>
      </p:sp>
      <p:sp>
        <p:nvSpPr>
          <p:cNvPr id="3" name="内容占位符 2"/>
          <p:cNvSpPr>
            <a:spLocks noGrp="1"/>
          </p:cNvSpPr>
          <p:nvPr>
            <p:ph idx="1"/>
          </p:nvPr>
        </p:nvSpPr>
        <p:spPr/>
        <p:txBody>
          <a:bodyPr>
            <a:noAutofit/>
          </a:bodyPr>
          <a:lstStyle/>
          <a:p>
            <a:pPr>
              <a:defRPr/>
            </a:pPr>
            <a:r>
              <a:rPr lang="en-US" altLang="zh-CN" dirty="0" smtClean="0">
                <a:latin typeface="Arial" pitchFamily="34" charset="0"/>
              </a:rPr>
              <a:t>n</a:t>
            </a:r>
            <a:r>
              <a:rPr lang="zh-CN" altLang="en-US" dirty="0">
                <a:latin typeface="Arial" pitchFamily="34" charset="0"/>
              </a:rPr>
              <a:t>个同学站成一个圆圈，其中的一个同学手里拿着一个球，当老师吹哨子时开始传球，每个同学可以把球传给自己左右的两个同学中的一个（左右任意），当老师再次吹哨子时，传球</a:t>
            </a:r>
            <a:r>
              <a:rPr lang="zh-CN" altLang="en-US" dirty="0" smtClean="0">
                <a:latin typeface="Arial" pitchFamily="34" charset="0"/>
              </a:rPr>
              <a:t>停止</a:t>
            </a:r>
            <a:r>
              <a:rPr lang="zh-CN" altLang="en-US" dirty="0">
                <a:latin typeface="Arial" pitchFamily="34" charset="0"/>
              </a:rPr>
              <a:t>。</a:t>
            </a:r>
            <a:endParaRPr lang="en-US" altLang="zh-CN" dirty="0">
              <a:latin typeface="Arial" pitchFamily="34" charset="0"/>
            </a:endParaRPr>
          </a:p>
          <a:p>
            <a:pPr>
              <a:defRPr/>
            </a:pPr>
            <a:r>
              <a:rPr lang="zh-CN" altLang="en-US" dirty="0">
                <a:latin typeface="Arial" pitchFamily="34" charset="0"/>
              </a:rPr>
              <a:t>聪明的小蛮提出一个有趣的问题：有多少种不同的传球方法可以使得从小蛮手里开始传的球，传了</a:t>
            </a:r>
            <a:r>
              <a:rPr lang="en-US" altLang="zh-CN" dirty="0">
                <a:latin typeface="Arial" pitchFamily="34" charset="0"/>
              </a:rPr>
              <a:t>m</a:t>
            </a:r>
            <a:r>
              <a:rPr lang="zh-CN" altLang="en-US" dirty="0">
                <a:latin typeface="Arial" pitchFamily="34" charset="0"/>
              </a:rPr>
              <a:t>次以后，又回到小蛮手里。两种传球的方法被视作不同的方法，当且仅当这两种方法中，接到球的同学按接球顺序组成的序列是不同的。比如有</a:t>
            </a:r>
            <a:r>
              <a:rPr lang="en-US" altLang="zh-CN" dirty="0">
                <a:latin typeface="Arial" pitchFamily="34" charset="0"/>
              </a:rPr>
              <a:t>3</a:t>
            </a:r>
            <a:r>
              <a:rPr lang="zh-CN" altLang="en-US" dirty="0">
                <a:latin typeface="Arial" pitchFamily="34" charset="0"/>
              </a:rPr>
              <a:t>个同学</a:t>
            </a:r>
            <a:r>
              <a:rPr lang="en-US" altLang="zh-CN" dirty="0">
                <a:latin typeface="Arial" pitchFamily="34" charset="0"/>
              </a:rPr>
              <a:t>1</a:t>
            </a:r>
            <a:r>
              <a:rPr lang="zh-CN" altLang="en-US" dirty="0">
                <a:latin typeface="Arial" pitchFamily="34" charset="0"/>
              </a:rPr>
              <a:t>号、</a:t>
            </a:r>
            <a:r>
              <a:rPr lang="en-US" altLang="zh-CN" dirty="0">
                <a:latin typeface="Arial" pitchFamily="34" charset="0"/>
              </a:rPr>
              <a:t>2</a:t>
            </a:r>
            <a:r>
              <a:rPr lang="zh-CN" altLang="en-US" dirty="0">
                <a:latin typeface="Arial" pitchFamily="34" charset="0"/>
              </a:rPr>
              <a:t>号、</a:t>
            </a:r>
            <a:r>
              <a:rPr lang="en-US" altLang="zh-CN" dirty="0">
                <a:latin typeface="Arial" pitchFamily="34" charset="0"/>
              </a:rPr>
              <a:t>3</a:t>
            </a:r>
            <a:r>
              <a:rPr lang="zh-CN" altLang="en-US" dirty="0">
                <a:latin typeface="Arial" pitchFamily="34" charset="0"/>
              </a:rPr>
              <a:t>号，并假设小蛮为</a:t>
            </a:r>
            <a:r>
              <a:rPr lang="en-US" altLang="zh-CN" dirty="0">
                <a:latin typeface="Arial" pitchFamily="34" charset="0"/>
              </a:rPr>
              <a:t>1</a:t>
            </a:r>
            <a:r>
              <a:rPr lang="zh-CN" altLang="en-US" dirty="0">
                <a:latin typeface="Arial" pitchFamily="34" charset="0"/>
              </a:rPr>
              <a:t>号，球传了</a:t>
            </a:r>
            <a:r>
              <a:rPr lang="en-US" altLang="zh-CN" dirty="0">
                <a:latin typeface="Arial" pitchFamily="34" charset="0"/>
              </a:rPr>
              <a:t>3</a:t>
            </a:r>
            <a:r>
              <a:rPr lang="zh-CN" altLang="en-US" dirty="0">
                <a:latin typeface="Arial" pitchFamily="34" charset="0"/>
              </a:rPr>
              <a:t>次回到小蛮手里的方式有</a:t>
            </a:r>
            <a:r>
              <a:rPr lang="en-US" altLang="zh-CN" dirty="0">
                <a:latin typeface="Arial" pitchFamily="34" charset="0"/>
              </a:rPr>
              <a:t>1-&gt;2-&gt;3-&gt;1</a:t>
            </a:r>
            <a:r>
              <a:rPr lang="zh-CN" altLang="en-US" dirty="0">
                <a:latin typeface="Arial" pitchFamily="34" charset="0"/>
              </a:rPr>
              <a:t>和</a:t>
            </a:r>
            <a:r>
              <a:rPr lang="en-US" altLang="zh-CN" dirty="0">
                <a:latin typeface="Arial" pitchFamily="34" charset="0"/>
              </a:rPr>
              <a:t>1-&gt;3-&gt;2-&gt;1</a:t>
            </a:r>
            <a:r>
              <a:rPr lang="zh-CN" altLang="en-US" dirty="0">
                <a:latin typeface="Arial" pitchFamily="34" charset="0"/>
              </a:rPr>
              <a:t>，共</a:t>
            </a:r>
            <a:r>
              <a:rPr lang="en-US" altLang="zh-CN" dirty="0">
                <a:latin typeface="Arial" pitchFamily="34" charset="0"/>
              </a:rPr>
              <a:t>2</a:t>
            </a:r>
            <a:r>
              <a:rPr lang="zh-CN" altLang="en-US" dirty="0">
                <a:latin typeface="Arial" pitchFamily="34" charset="0"/>
              </a:rPr>
              <a:t>种。 </a:t>
            </a:r>
          </a:p>
        </p:txBody>
      </p:sp>
    </p:spTree>
    <p:extLst>
      <p:ext uri="{BB962C8B-B14F-4D97-AF65-F5344CB8AC3E}">
        <p14:creationId xmlns:p14="http://schemas.microsoft.com/office/powerpoint/2010/main" val="521662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smtClean="0"/>
              <a:t>例</a:t>
            </a:r>
            <a:r>
              <a:rPr lang="en-US" altLang="zh-CN" dirty="0" smtClean="0"/>
              <a:t>3</a:t>
            </a:r>
            <a:r>
              <a:rPr lang="zh-CN" altLang="en-US" dirty="0" smtClean="0"/>
              <a:t>：</a:t>
            </a:r>
            <a:r>
              <a:rPr lang="zh-CN" altLang="en-US" dirty="0"/>
              <a:t>传球游戏</a:t>
            </a:r>
            <a:endParaRPr lang="zh-CN" altLang="en-US" dirty="0" smtClean="0"/>
          </a:p>
        </p:txBody>
      </p:sp>
      <p:sp>
        <p:nvSpPr>
          <p:cNvPr id="3" name="内容占位符 2"/>
          <p:cNvSpPr>
            <a:spLocks noGrp="1"/>
          </p:cNvSpPr>
          <p:nvPr>
            <p:ph idx="1"/>
          </p:nvPr>
        </p:nvSpPr>
        <p:spPr>
          <a:xfrm>
            <a:off x="395536" y="1412776"/>
            <a:ext cx="8072438" cy="4873625"/>
          </a:xfrm>
        </p:spPr>
        <p:txBody>
          <a:bodyPr>
            <a:normAutofit lnSpcReduction="10000"/>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smtClean="0">
                <a:latin typeface="Arial" pitchFamily="34" charset="0"/>
              </a:rPr>
              <a:t>原问题：从</a:t>
            </a:r>
            <a:r>
              <a:rPr lang="en-US" altLang="zh-CN" dirty="0" smtClean="0">
                <a:latin typeface="Arial" pitchFamily="34" charset="0"/>
              </a:rPr>
              <a:t>1</a:t>
            </a:r>
            <a:r>
              <a:rPr lang="zh-CN" altLang="en-US" dirty="0" smtClean="0">
                <a:latin typeface="Arial" pitchFamily="34" charset="0"/>
              </a:rPr>
              <a:t>开始传球第</a:t>
            </a:r>
            <a:r>
              <a:rPr lang="en-US" altLang="zh-CN" dirty="0" smtClean="0">
                <a:latin typeface="Arial" pitchFamily="34" charset="0"/>
              </a:rPr>
              <a:t>m</a:t>
            </a:r>
            <a:r>
              <a:rPr lang="zh-CN" altLang="en-US" dirty="0" smtClean="0">
                <a:latin typeface="Arial" pitchFamily="34" charset="0"/>
              </a:rPr>
              <a:t>步球回到</a:t>
            </a:r>
            <a:r>
              <a:rPr lang="en-US" altLang="zh-CN" dirty="0">
                <a:latin typeface="Arial" pitchFamily="34" charset="0"/>
              </a:rPr>
              <a:t>1</a:t>
            </a:r>
            <a:r>
              <a:rPr lang="zh-CN" altLang="en-US" dirty="0" smtClean="0">
                <a:latin typeface="Arial" pitchFamily="34" charset="0"/>
              </a:rPr>
              <a:t>的方法数</a:t>
            </a:r>
            <a:endParaRPr lang="en-US" altLang="zh-CN" dirty="0" smtClean="0">
              <a:latin typeface="Arial" pitchFamily="34" charset="0"/>
            </a:endParaRPr>
          </a:p>
          <a:p>
            <a:pPr>
              <a:defRPr/>
            </a:pPr>
            <a:r>
              <a:rPr lang="zh-CN" altLang="en-US" dirty="0">
                <a:latin typeface="Arial" pitchFamily="34" charset="0"/>
              </a:rPr>
              <a:t>子</a:t>
            </a:r>
            <a:r>
              <a:rPr lang="zh-CN" altLang="en-US" dirty="0" smtClean="0">
                <a:latin typeface="Arial" pitchFamily="34" charset="0"/>
              </a:rPr>
              <a:t>问题：</a:t>
            </a:r>
            <a:r>
              <a:rPr lang="zh-CN" altLang="en-US" dirty="0">
                <a:latin typeface="Arial" pitchFamily="34" charset="0"/>
              </a:rPr>
              <a:t>从</a:t>
            </a:r>
            <a:r>
              <a:rPr lang="en-US" altLang="zh-CN" dirty="0">
                <a:latin typeface="Arial" pitchFamily="34" charset="0"/>
              </a:rPr>
              <a:t>1</a:t>
            </a:r>
            <a:r>
              <a:rPr lang="zh-CN" altLang="en-US" dirty="0">
                <a:latin typeface="Arial" pitchFamily="34" charset="0"/>
              </a:rPr>
              <a:t>开始传球</a:t>
            </a:r>
            <a:r>
              <a:rPr lang="zh-CN" altLang="en-US" dirty="0" smtClean="0">
                <a:latin typeface="Arial" pitchFamily="34" charset="0"/>
              </a:rPr>
              <a:t>第</a:t>
            </a:r>
            <a:r>
              <a:rPr lang="en-US" altLang="zh-CN" dirty="0" smtClean="0">
                <a:latin typeface="Arial" pitchFamily="34" charset="0"/>
              </a:rPr>
              <a:t>i</a:t>
            </a:r>
            <a:r>
              <a:rPr lang="zh-CN" altLang="en-US" dirty="0" smtClean="0">
                <a:latin typeface="Arial" pitchFamily="34" charset="0"/>
              </a:rPr>
              <a:t>步球到达</a:t>
            </a:r>
            <a:r>
              <a:rPr lang="en-US" altLang="zh-CN" dirty="0">
                <a:latin typeface="Arial" pitchFamily="34" charset="0"/>
              </a:rPr>
              <a:t>j</a:t>
            </a:r>
            <a:r>
              <a:rPr lang="zh-CN" altLang="en-US" dirty="0" smtClean="0">
                <a:latin typeface="Arial" pitchFamily="34" charset="0"/>
              </a:rPr>
              <a:t>的</a:t>
            </a:r>
            <a:r>
              <a:rPr lang="zh-CN" altLang="en-US" dirty="0">
                <a:latin typeface="Arial" pitchFamily="34" charset="0"/>
              </a:rPr>
              <a:t>方法数</a:t>
            </a:r>
            <a:endParaRPr lang="en-US" altLang="zh-CN" dirty="0">
              <a:latin typeface="Arial" pitchFamily="34" charset="0"/>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a:t>
            </a:r>
            <a:r>
              <a:rPr lang="zh-CN" altLang="en-US" dirty="0">
                <a:latin typeface="Arial" pitchFamily="34" charset="0"/>
              </a:rPr>
              <a:t>表示第</a:t>
            </a:r>
            <a:r>
              <a:rPr lang="en-US" altLang="zh-CN" dirty="0" err="1">
                <a:latin typeface="Arial" pitchFamily="34" charset="0"/>
              </a:rPr>
              <a:t>i</a:t>
            </a:r>
            <a:r>
              <a:rPr lang="zh-CN" altLang="en-US" dirty="0">
                <a:latin typeface="Arial" pitchFamily="34" charset="0"/>
              </a:rPr>
              <a:t>次传球之后球在第</a:t>
            </a:r>
            <a:r>
              <a:rPr lang="en-US" altLang="zh-CN" dirty="0">
                <a:latin typeface="Arial" pitchFamily="34" charset="0"/>
              </a:rPr>
              <a:t>j</a:t>
            </a:r>
            <a:r>
              <a:rPr lang="zh-CN" altLang="en-US" dirty="0">
                <a:latin typeface="Arial" pitchFamily="34" charset="0"/>
              </a:rPr>
              <a:t>个人手上的方法数</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][j] = f[i-1][j-1] + f[i-1][j+1]</a:t>
            </a:r>
          </a:p>
          <a:p>
            <a:pPr>
              <a:defRPr/>
            </a:pPr>
            <a:r>
              <a:rPr lang="en-US" altLang="zh-CN" dirty="0">
                <a:latin typeface="Arial" pitchFamily="34" charset="0"/>
              </a:rPr>
              <a:t>f[0][1] = 1;</a:t>
            </a:r>
          </a:p>
          <a:p>
            <a:pPr>
              <a:defRPr/>
            </a:pPr>
            <a:r>
              <a:rPr lang="zh-CN" altLang="en-US" dirty="0">
                <a:latin typeface="Arial" pitchFamily="34" charset="0"/>
              </a:rPr>
              <a:t>注意由于是一个</a:t>
            </a:r>
            <a:r>
              <a:rPr lang="zh-CN" altLang="en-US" dirty="0" smtClean="0">
                <a:latin typeface="Arial" pitchFamily="34" charset="0"/>
              </a:rPr>
              <a:t>环，</a:t>
            </a:r>
            <a:r>
              <a:rPr lang="en-US" altLang="zh-CN" dirty="0" smtClean="0">
                <a:latin typeface="Arial" pitchFamily="34" charset="0"/>
              </a:rPr>
              <a:t>j=1 </a:t>
            </a:r>
            <a:r>
              <a:rPr lang="zh-CN" altLang="en-US" dirty="0">
                <a:latin typeface="Arial" pitchFamily="34" charset="0"/>
              </a:rPr>
              <a:t>时 左边（</a:t>
            </a:r>
            <a:r>
              <a:rPr lang="en-US" altLang="zh-CN" dirty="0">
                <a:latin typeface="Arial" pitchFamily="34" charset="0"/>
              </a:rPr>
              <a:t>j-1</a:t>
            </a:r>
            <a:r>
              <a:rPr lang="zh-CN" altLang="en-US" dirty="0">
                <a:latin typeface="Arial" pitchFamily="34" charset="0"/>
              </a:rPr>
              <a:t>） 为</a:t>
            </a:r>
            <a:r>
              <a:rPr lang="en-US" altLang="zh-CN" dirty="0" smtClean="0">
                <a:latin typeface="Arial" pitchFamily="34" charset="0"/>
              </a:rPr>
              <a:t>n</a:t>
            </a:r>
            <a:r>
              <a:rPr lang="zh-CN" altLang="en-US" dirty="0" smtClean="0">
                <a:latin typeface="Arial" pitchFamily="34" charset="0"/>
              </a:rPr>
              <a:t>，</a:t>
            </a:r>
            <a:r>
              <a:rPr lang="en-US" altLang="zh-CN" dirty="0" smtClean="0">
                <a:latin typeface="Arial" pitchFamily="34" charset="0"/>
              </a:rPr>
              <a:t>j=n </a:t>
            </a:r>
            <a:r>
              <a:rPr lang="zh-CN" altLang="en-US" dirty="0">
                <a:latin typeface="Arial" pitchFamily="34" charset="0"/>
              </a:rPr>
              <a:t>时 右边（</a:t>
            </a:r>
            <a:r>
              <a:rPr lang="en-US" altLang="zh-CN" dirty="0">
                <a:latin typeface="Arial" pitchFamily="34" charset="0"/>
              </a:rPr>
              <a:t>j+1</a:t>
            </a:r>
            <a:r>
              <a:rPr lang="zh-CN" altLang="en-US" dirty="0">
                <a:latin typeface="Arial" pitchFamily="34" charset="0"/>
              </a:rPr>
              <a:t>）为</a:t>
            </a:r>
            <a:r>
              <a:rPr lang="en-US" altLang="zh-CN" dirty="0">
                <a:latin typeface="Arial" pitchFamily="34" charset="0"/>
              </a:rPr>
              <a:t>1 </a:t>
            </a:r>
            <a:endParaRPr lang="zh-CN" altLang="en-US" dirty="0">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253473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：过河</a:t>
            </a:r>
            <a:endParaRPr lang="zh-CN" altLang="en-US" dirty="0"/>
          </a:p>
        </p:txBody>
      </p:sp>
      <p:sp>
        <p:nvSpPr>
          <p:cNvPr id="3" name="内容占位符 2"/>
          <p:cNvSpPr>
            <a:spLocks noGrp="1"/>
          </p:cNvSpPr>
          <p:nvPr>
            <p:ph idx="1"/>
          </p:nvPr>
        </p:nvSpPr>
        <p:spPr/>
        <p:txBody>
          <a:bodyPr>
            <a:noAutofit/>
          </a:bodyPr>
          <a:lstStyle/>
          <a:p>
            <a:pPr>
              <a:defRPr/>
            </a:pPr>
            <a:r>
              <a:rPr lang="zh-CN" altLang="en-US" dirty="0">
                <a:latin typeface="Arial" pitchFamily="34" charset="0"/>
              </a:rPr>
              <a:t>在河上有一座独木桥，一只青蛙想沿着独木桥从河的一侧跳到另一侧。在桥上有一些石子，青蛙很讨厌踩在这些石子上</a:t>
            </a:r>
            <a:r>
              <a:rPr lang="zh-CN" altLang="en-US" dirty="0" smtClean="0">
                <a:latin typeface="Arial" pitchFamily="34" charset="0"/>
              </a:rPr>
              <a:t>。桥</a:t>
            </a:r>
            <a:r>
              <a:rPr lang="zh-CN" altLang="en-US" dirty="0">
                <a:latin typeface="Arial" pitchFamily="34" charset="0"/>
              </a:rPr>
              <a:t>的长度和青蛙一次跳过的距离都是正整数，我们可以把独木桥上青蛙可能到达的点看成数轴上的一串整点：</a:t>
            </a:r>
            <a:r>
              <a:rPr lang="en-US" altLang="zh-CN" dirty="0">
                <a:latin typeface="Arial" pitchFamily="34" charset="0"/>
              </a:rPr>
              <a:t>0</a:t>
            </a:r>
            <a:r>
              <a:rPr lang="zh-CN" altLang="en-US" dirty="0">
                <a:latin typeface="Arial" pitchFamily="34" charset="0"/>
              </a:rPr>
              <a:t>，</a:t>
            </a:r>
            <a:r>
              <a:rPr lang="en-US" altLang="zh-CN" dirty="0">
                <a:latin typeface="Arial" pitchFamily="34" charset="0"/>
              </a:rPr>
              <a:t>1</a:t>
            </a:r>
            <a:r>
              <a:rPr lang="zh-CN" altLang="en-US" dirty="0">
                <a:latin typeface="Arial" pitchFamily="34" charset="0"/>
              </a:rPr>
              <a:t>，</a:t>
            </a:r>
            <a:r>
              <a:rPr lang="en-US" altLang="zh-CN" dirty="0">
                <a:latin typeface="Arial" pitchFamily="34" charset="0"/>
              </a:rPr>
              <a:t>……</a:t>
            </a:r>
            <a:r>
              <a:rPr lang="zh-CN" altLang="en-US" dirty="0">
                <a:latin typeface="Arial" pitchFamily="34" charset="0"/>
              </a:rPr>
              <a:t>，</a:t>
            </a:r>
            <a:r>
              <a:rPr lang="en-US" altLang="zh-CN" dirty="0">
                <a:latin typeface="Arial" pitchFamily="34" charset="0"/>
              </a:rPr>
              <a:t>L</a:t>
            </a:r>
            <a:r>
              <a:rPr lang="zh-CN" altLang="en-US" dirty="0">
                <a:latin typeface="Arial" pitchFamily="34" charset="0"/>
              </a:rPr>
              <a:t>（其中 </a:t>
            </a:r>
            <a:r>
              <a:rPr lang="en-US" altLang="zh-CN" dirty="0">
                <a:latin typeface="Arial" pitchFamily="34" charset="0"/>
              </a:rPr>
              <a:t>L </a:t>
            </a:r>
            <a:r>
              <a:rPr lang="zh-CN" altLang="en-US" dirty="0">
                <a:latin typeface="Arial" pitchFamily="34" charset="0"/>
              </a:rPr>
              <a:t>是桥的长度）</a:t>
            </a:r>
            <a:r>
              <a:rPr lang="zh-CN" altLang="en-US" dirty="0" smtClean="0">
                <a:latin typeface="Arial" pitchFamily="34" charset="0"/>
              </a:rPr>
              <a:t>。青蛙</a:t>
            </a:r>
            <a:r>
              <a:rPr lang="zh-CN" altLang="en-US" dirty="0">
                <a:latin typeface="Arial" pitchFamily="34" charset="0"/>
              </a:rPr>
              <a:t>从桥的</a:t>
            </a:r>
            <a:r>
              <a:rPr lang="zh-CN" altLang="en-US" dirty="0" smtClean="0">
                <a:latin typeface="Arial" pitchFamily="34" charset="0"/>
              </a:rPr>
              <a:t>起点</a:t>
            </a:r>
            <a:r>
              <a:rPr lang="en-US" altLang="zh-CN" dirty="0" smtClean="0">
                <a:latin typeface="Arial" pitchFamily="34" charset="0"/>
              </a:rPr>
              <a:t>0</a:t>
            </a:r>
            <a:r>
              <a:rPr lang="zh-CN" altLang="en-US" dirty="0" smtClean="0">
                <a:latin typeface="Arial" pitchFamily="34" charset="0"/>
              </a:rPr>
              <a:t>开始</a:t>
            </a:r>
            <a:r>
              <a:rPr lang="zh-CN" altLang="en-US" dirty="0">
                <a:latin typeface="Arial" pitchFamily="34" charset="0"/>
              </a:rPr>
              <a:t>，不停的向</a:t>
            </a:r>
            <a:r>
              <a:rPr lang="zh-CN" altLang="en-US" dirty="0" smtClean="0">
                <a:latin typeface="Arial" pitchFamily="34" charset="0"/>
              </a:rPr>
              <a:t>终点</a:t>
            </a:r>
            <a:r>
              <a:rPr lang="en-US" altLang="zh-CN" dirty="0" smtClean="0">
                <a:latin typeface="Arial" pitchFamily="34" charset="0"/>
              </a:rPr>
              <a:t>L</a:t>
            </a:r>
            <a:r>
              <a:rPr lang="zh-CN" altLang="en-US" dirty="0" smtClean="0">
                <a:latin typeface="Arial" pitchFamily="34" charset="0"/>
              </a:rPr>
              <a:t>方向</a:t>
            </a:r>
            <a:r>
              <a:rPr lang="zh-CN" altLang="en-US" dirty="0">
                <a:latin typeface="Arial" pitchFamily="34" charset="0"/>
              </a:rPr>
              <a:t>跳跃。一次跳跃的距离是 </a:t>
            </a:r>
            <a:r>
              <a:rPr lang="en-US" altLang="zh-CN" dirty="0">
                <a:latin typeface="Arial" pitchFamily="34" charset="0"/>
              </a:rPr>
              <a:t>S </a:t>
            </a:r>
            <a:r>
              <a:rPr lang="zh-CN" altLang="en-US" dirty="0">
                <a:latin typeface="Arial" pitchFamily="34" charset="0"/>
              </a:rPr>
              <a:t>到 </a:t>
            </a:r>
            <a:r>
              <a:rPr lang="en-US" altLang="zh-CN" dirty="0">
                <a:latin typeface="Arial" pitchFamily="34" charset="0"/>
              </a:rPr>
              <a:t>T </a:t>
            </a:r>
            <a:r>
              <a:rPr lang="zh-CN" altLang="en-US" dirty="0">
                <a:latin typeface="Arial" pitchFamily="34" charset="0"/>
              </a:rPr>
              <a:t>之间的任意正整数（包括 </a:t>
            </a:r>
            <a:r>
              <a:rPr lang="en-US" altLang="zh-CN" dirty="0">
                <a:latin typeface="Arial" pitchFamily="34" charset="0"/>
              </a:rPr>
              <a:t>S,T</a:t>
            </a:r>
            <a:r>
              <a:rPr lang="zh-CN" altLang="en-US" dirty="0">
                <a:latin typeface="Arial" pitchFamily="34" charset="0"/>
              </a:rPr>
              <a:t>）。当青蛙跳到或跳过坐标为 </a:t>
            </a:r>
            <a:r>
              <a:rPr lang="en-US" altLang="zh-CN" dirty="0">
                <a:latin typeface="Arial" pitchFamily="34" charset="0"/>
              </a:rPr>
              <a:t>L </a:t>
            </a:r>
            <a:r>
              <a:rPr lang="zh-CN" altLang="en-US" dirty="0">
                <a:latin typeface="Arial" pitchFamily="34" charset="0"/>
              </a:rPr>
              <a:t>的点时，就算青蛙已经跳出了独木桥。 题目给出独木桥的长度 </a:t>
            </a:r>
            <a:r>
              <a:rPr lang="en-US" altLang="zh-CN" dirty="0">
                <a:latin typeface="Arial" pitchFamily="34" charset="0"/>
              </a:rPr>
              <a:t>L</a:t>
            </a:r>
            <a:r>
              <a:rPr lang="zh-CN" altLang="en-US" dirty="0">
                <a:latin typeface="Arial" pitchFamily="34" charset="0"/>
              </a:rPr>
              <a:t>，青蛙跳跃的距离范围 </a:t>
            </a:r>
            <a:r>
              <a:rPr lang="en-US" altLang="zh-CN" dirty="0">
                <a:latin typeface="Arial" pitchFamily="34" charset="0"/>
              </a:rPr>
              <a:t>S,T</a:t>
            </a:r>
            <a:r>
              <a:rPr lang="zh-CN" altLang="en-US" dirty="0">
                <a:latin typeface="Arial" pitchFamily="34" charset="0"/>
              </a:rPr>
              <a:t>，桥上石子的位置。你的任务是确定青蛙要想过河，最少需要踩到的石子数。 </a:t>
            </a:r>
            <a:br>
              <a:rPr lang="zh-CN" altLang="en-US" dirty="0">
                <a:latin typeface="Arial" pitchFamily="34" charset="0"/>
              </a:rPr>
            </a:br>
            <a:r>
              <a:rPr lang="en-US" altLang="zh-CN" dirty="0">
                <a:latin typeface="Arial" pitchFamily="34" charset="0"/>
              </a:rPr>
              <a:t>M&lt;= 100; S,T&lt;=10, L&lt;=10^9</a:t>
            </a:r>
            <a:endParaRPr lang="zh-CN" altLang="en-US" dirty="0">
              <a:latin typeface="Arial" pitchFamily="34" charset="0"/>
            </a:endParaRPr>
          </a:p>
        </p:txBody>
      </p:sp>
    </p:spTree>
    <p:extLst>
      <p:ext uri="{BB962C8B-B14F-4D97-AF65-F5344CB8AC3E}">
        <p14:creationId xmlns:p14="http://schemas.microsoft.com/office/powerpoint/2010/main" val="4104202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4</a:t>
            </a:r>
            <a:r>
              <a:rPr lang="zh-CN" altLang="en-US" dirty="0"/>
              <a:t>：过河</a:t>
            </a:r>
            <a:endParaRPr lang="zh-CN" altLang="en-US" dirty="0" smtClean="0"/>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smtClean="0">
                <a:latin typeface="Arial" pitchFamily="34" charset="0"/>
              </a:rPr>
              <a:t>原问题：从</a:t>
            </a:r>
            <a:r>
              <a:rPr lang="en-US" altLang="zh-CN" dirty="0">
                <a:latin typeface="Arial" pitchFamily="34" charset="0"/>
              </a:rPr>
              <a:t>0</a:t>
            </a:r>
            <a:r>
              <a:rPr lang="zh-CN" altLang="en-US" dirty="0" smtClean="0">
                <a:latin typeface="Arial" pitchFamily="34" charset="0"/>
              </a:rPr>
              <a:t>开始跳到</a:t>
            </a:r>
            <a:r>
              <a:rPr lang="en-US" altLang="zh-CN" dirty="0">
                <a:latin typeface="Arial" pitchFamily="34" charset="0"/>
              </a:rPr>
              <a:t>&gt;</a:t>
            </a:r>
            <a:r>
              <a:rPr lang="en-US" altLang="zh-CN" dirty="0" smtClean="0">
                <a:latin typeface="Arial" pitchFamily="34" charset="0"/>
              </a:rPr>
              <a:t>=L</a:t>
            </a:r>
            <a:r>
              <a:rPr lang="zh-CN" altLang="en-US" dirty="0" smtClean="0">
                <a:latin typeface="Arial" pitchFamily="34" charset="0"/>
              </a:rPr>
              <a:t>的位置</a:t>
            </a:r>
            <a:r>
              <a:rPr lang="zh-CN" altLang="en-US" dirty="0">
                <a:latin typeface="Arial" pitchFamily="34" charset="0"/>
              </a:rPr>
              <a:t>最少踩到的石头</a:t>
            </a:r>
            <a:r>
              <a:rPr lang="zh-CN" altLang="en-US" dirty="0" smtClean="0">
                <a:latin typeface="Arial" pitchFamily="34" charset="0"/>
              </a:rPr>
              <a:t>数</a:t>
            </a:r>
            <a:endParaRPr lang="en-US" altLang="zh-CN" dirty="0" smtClean="0">
              <a:latin typeface="Arial" pitchFamily="34" charset="0"/>
            </a:endParaRPr>
          </a:p>
          <a:p>
            <a:pPr>
              <a:defRPr/>
            </a:pPr>
            <a:r>
              <a:rPr lang="zh-CN" altLang="en-US" dirty="0">
                <a:latin typeface="Arial" pitchFamily="34" charset="0"/>
              </a:rPr>
              <a:t>子</a:t>
            </a:r>
            <a:r>
              <a:rPr lang="zh-CN" altLang="en-US" dirty="0" smtClean="0">
                <a:latin typeface="Arial" pitchFamily="34" charset="0"/>
              </a:rPr>
              <a:t>问题：</a:t>
            </a:r>
            <a:r>
              <a:rPr lang="zh-CN" altLang="en-US" dirty="0">
                <a:latin typeface="Arial" pitchFamily="34" charset="0"/>
              </a:rPr>
              <a:t>从</a:t>
            </a:r>
            <a:r>
              <a:rPr lang="en-US" altLang="zh-CN" dirty="0">
                <a:latin typeface="Arial" pitchFamily="34" charset="0"/>
              </a:rPr>
              <a:t>0</a:t>
            </a:r>
            <a:r>
              <a:rPr lang="zh-CN" altLang="en-US" dirty="0">
                <a:latin typeface="Arial" pitchFamily="34" charset="0"/>
              </a:rPr>
              <a:t>开始跳</a:t>
            </a:r>
            <a:r>
              <a:rPr lang="zh-CN" altLang="en-US" dirty="0" smtClean="0">
                <a:latin typeface="Arial" pitchFamily="34" charset="0"/>
              </a:rPr>
              <a:t>到</a:t>
            </a:r>
            <a:r>
              <a:rPr lang="en-US" altLang="zh-CN" dirty="0" err="1">
                <a:latin typeface="Arial" pitchFamily="34" charset="0"/>
              </a:rPr>
              <a:t>i</a:t>
            </a:r>
            <a:r>
              <a:rPr lang="zh-CN" altLang="en-US" dirty="0" smtClean="0">
                <a:latin typeface="Arial" pitchFamily="34" charset="0"/>
              </a:rPr>
              <a:t>位置</a:t>
            </a:r>
            <a:r>
              <a:rPr lang="zh-CN" altLang="en-US" dirty="0">
                <a:latin typeface="Arial" pitchFamily="34" charset="0"/>
              </a:rPr>
              <a:t>最少踩到的石头数</a:t>
            </a:r>
            <a:endParaRPr lang="en-US" altLang="zh-CN" dirty="0">
              <a:latin typeface="Arial" pitchFamily="34" charset="0"/>
            </a:endParaRPr>
          </a:p>
          <a:p>
            <a:pPr>
              <a:defRPr/>
            </a:pPr>
            <a:r>
              <a:rPr lang="en-US" altLang="zh-CN" dirty="0" smtClean="0">
                <a:latin typeface="Arial" pitchFamily="34" charset="0"/>
              </a:rPr>
              <a:t>f[</a:t>
            </a:r>
            <a:r>
              <a:rPr lang="en-US" altLang="zh-CN" dirty="0" err="1" smtClean="0">
                <a:latin typeface="Arial" pitchFamily="34" charset="0"/>
              </a:rPr>
              <a:t>i</a:t>
            </a:r>
            <a:r>
              <a:rPr lang="en-US" altLang="zh-CN" dirty="0">
                <a:latin typeface="Arial" pitchFamily="34" charset="0"/>
              </a:rPr>
              <a:t>]</a:t>
            </a:r>
            <a:r>
              <a:rPr lang="zh-CN" altLang="en-US" dirty="0">
                <a:latin typeface="Arial" pitchFamily="34" charset="0"/>
              </a:rPr>
              <a:t>为从</a:t>
            </a:r>
            <a:r>
              <a:rPr lang="en-US" altLang="zh-CN" dirty="0">
                <a:latin typeface="Arial" pitchFamily="34" charset="0"/>
              </a:rPr>
              <a:t>0</a:t>
            </a:r>
            <a:r>
              <a:rPr lang="zh-CN" altLang="en-US" dirty="0">
                <a:latin typeface="Arial" pitchFamily="34" charset="0"/>
              </a:rPr>
              <a:t>跳到</a:t>
            </a:r>
            <a:r>
              <a:rPr lang="en-US" altLang="zh-CN" dirty="0" err="1">
                <a:latin typeface="Arial" pitchFamily="34" charset="0"/>
              </a:rPr>
              <a:t>i</a:t>
            </a:r>
            <a:r>
              <a:rPr lang="zh-CN" altLang="en-US" dirty="0">
                <a:latin typeface="Arial" pitchFamily="34" charset="0"/>
              </a:rPr>
              <a:t>的最少踩到</a:t>
            </a:r>
            <a:r>
              <a:rPr lang="zh-CN" altLang="en-US" dirty="0" smtClean="0">
                <a:latin typeface="Arial" pitchFamily="34" charset="0"/>
              </a:rPr>
              <a:t>的石头数</a:t>
            </a:r>
            <a:endParaRPr lang="en-US" altLang="zh-CN" dirty="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第二步：确定状态转移方程和边界</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 f[</a:t>
            </a:r>
            <a:r>
              <a:rPr lang="en-US" altLang="zh-CN" dirty="0" err="1">
                <a:latin typeface="Arial" pitchFamily="34" charset="0"/>
              </a:rPr>
              <a:t>i</a:t>
            </a:r>
            <a:r>
              <a:rPr lang="en-US" altLang="zh-CN" dirty="0">
                <a:latin typeface="Arial" pitchFamily="34" charset="0"/>
              </a:rPr>
              <a:t>]=min(f[</a:t>
            </a:r>
            <a:r>
              <a:rPr lang="en-US" altLang="zh-CN" dirty="0" err="1">
                <a:latin typeface="Arial" pitchFamily="34" charset="0"/>
              </a:rPr>
              <a:t>i</a:t>
            </a:r>
            <a:r>
              <a:rPr lang="en-US" altLang="zh-CN" dirty="0">
                <a:latin typeface="Arial" pitchFamily="34" charset="0"/>
              </a:rPr>
              <a:t>-k] + a[</a:t>
            </a:r>
            <a:r>
              <a:rPr lang="en-US" altLang="zh-CN" dirty="0" err="1">
                <a:latin typeface="Arial" pitchFamily="34" charset="0"/>
              </a:rPr>
              <a:t>i</a:t>
            </a:r>
            <a:r>
              <a:rPr lang="en-US" altLang="zh-CN" dirty="0">
                <a:latin typeface="Arial" pitchFamily="34" charset="0"/>
              </a:rPr>
              <a:t>]) (</a:t>
            </a:r>
            <a:r>
              <a:rPr lang="en-US" altLang="zh-CN" dirty="0" err="1">
                <a:latin typeface="Arial" pitchFamily="34" charset="0"/>
              </a:rPr>
              <a:t>S≤k≤T</a:t>
            </a:r>
            <a:r>
              <a:rPr lang="en-US" altLang="zh-CN" dirty="0">
                <a:latin typeface="Arial" pitchFamily="34" charset="0"/>
              </a:rPr>
              <a:t>) (a[</a:t>
            </a:r>
            <a:r>
              <a:rPr lang="en-US" altLang="zh-CN" dirty="0" err="1">
                <a:latin typeface="Arial" pitchFamily="34" charset="0"/>
              </a:rPr>
              <a:t>i</a:t>
            </a:r>
            <a:r>
              <a:rPr lang="en-US" altLang="zh-CN" dirty="0">
                <a:latin typeface="Arial" pitchFamily="34" charset="0"/>
              </a:rPr>
              <a:t>] </a:t>
            </a:r>
            <a:r>
              <a:rPr lang="zh-CN" altLang="en-US" dirty="0">
                <a:latin typeface="Arial" pitchFamily="34" charset="0"/>
              </a:rPr>
              <a:t>为</a:t>
            </a:r>
            <a:r>
              <a:rPr lang="en-US" altLang="zh-CN" dirty="0" err="1">
                <a:latin typeface="Arial" pitchFamily="34" charset="0"/>
              </a:rPr>
              <a:t>i</a:t>
            </a:r>
            <a:r>
              <a:rPr lang="zh-CN" altLang="en-US" dirty="0">
                <a:latin typeface="Arial" pitchFamily="34" charset="0"/>
              </a:rPr>
              <a:t>点的石子数</a:t>
            </a:r>
            <a:r>
              <a:rPr lang="en-US" altLang="zh-CN" dirty="0">
                <a:latin typeface="Arial" pitchFamily="34" charset="0"/>
              </a:rPr>
              <a:t>)</a:t>
            </a: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a:latin typeface="Arial" pitchFamily="34" charset="0"/>
              </a:rPr>
              <a:t>时间和空间都不允许</a:t>
            </a:r>
            <a:r>
              <a:rPr lang="en-US" altLang="zh-CN" dirty="0" smtClean="0">
                <a:latin typeface="Arial" pitchFamily="34" charset="0"/>
              </a:rPr>
              <a:t>……</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0" indent="0" eaLnBrk="1" fontAlgn="auto" hangingPunct="1">
              <a:spcAft>
                <a:spcPts val="0"/>
              </a:spcAft>
              <a:buClr>
                <a:schemeClr val="accent3"/>
              </a:buClr>
              <a:buNone/>
              <a:defRPr/>
            </a:pPr>
            <a:endParaRPr lang="zh-CN" altLang="en-US" dirty="0">
              <a:latin typeface="Arial" pitchFamily="34" charset="0"/>
            </a:endParaRPr>
          </a:p>
        </p:txBody>
      </p:sp>
    </p:spTree>
    <p:extLst>
      <p:ext uri="{BB962C8B-B14F-4D97-AF65-F5344CB8AC3E}">
        <p14:creationId xmlns:p14="http://schemas.microsoft.com/office/powerpoint/2010/main" val="17331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defRPr/>
            </a:pPr>
            <a:r>
              <a:rPr lang="zh-CN" altLang="en-US" dirty="0">
                <a:latin typeface="Arial" pitchFamily="34" charset="0"/>
              </a:rPr>
              <a:t>再次审视数据范围</a:t>
            </a:r>
            <a:endParaRPr lang="en-US" altLang="zh-CN" dirty="0">
              <a:latin typeface="Arial" pitchFamily="34" charset="0"/>
            </a:endParaRPr>
          </a:p>
          <a:p>
            <a:pPr>
              <a:defRPr/>
            </a:pPr>
            <a:r>
              <a:rPr lang="en-US" altLang="zh-CN" dirty="0">
                <a:latin typeface="Arial" pitchFamily="34" charset="0"/>
              </a:rPr>
              <a:t>M&lt;= 100; S,T&lt;=10, L&lt;=10^9</a:t>
            </a:r>
            <a:endParaRPr lang="zh-CN" altLang="en-US" dirty="0">
              <a:latin typeface="Arial" pitchFamily="34" charset="0"/>
            </a:endParaRPr>
          </a:p>
          <a:p>
            <a:pPr>
              <a:defRPr/>
            </a:pPr>
            <a:r>
              <a:rPr lang="en-US" altLang="zh-CN" dirty="0">
                <a:latin typeface="Arial" pitchFamily="34" charset="0"/>
              </a:rPr>
              <a:t>M</a:t>
            </a:r>
            <a:r>
              <a:rPr lang="zh-CN" altLang="en-US" dirty="0">
                <a:latin typeface="Arial" pitchFamily="34" charset="0"/>
              </a:rPr>
              <a:t>很小</a:t>
            </a:r>
            <a:r>
              <a:rPr lang="en-US" altLang="zh-CN" dirty="0">
                <a:latin typeface="Arial" pitchFamily="34" charset="0"/>
              </a:rPr>
              <a:t>——</a:t>
            </a:r>
            <a:r>
              <a:rPr lang="zh-CN" altLang="en-US" dirty="0">
                <a:latin typeface="Arial" pitchFamily="34" charset="0"/>
              </a:rPr>
              <a:t>石头很稀疏</a:t>
            </a:r>
            <a:endParaRPr lang="en-US" altLang="zh-CN" dirty="0">
              <a:latin typeface="Arial" pitchFamily="34" charset="0"/>
            </a:endParaRPr>
          </a:p>
          <a:p>
            <a:pPr>
              <a:defRPr/>
            </a:pPr>
            <a:r>
              <a:rPr lang="en-US" altLang="zh-CN" dirty="0">
                <a:latin typeface="Arial" pitchFamily="34" charset="0"/>
              </a:rPr>
              <a:t>S</a:t>
            </a:r>
            <a:r>
              <a:rPr lang="zh-CN" altLang="en-US" dirty="0">
                <a:latin typeface="Arial" pitchFamily="34" charset="0"/>
              </a:rPr>
              <a:t>，</a:t>
            </a:r>
            <a:r>
              <a:rPr lang="en-US" altLang="zh-CN" dirty="0">
                <a:latin typeface="Arial" pitchFamily="34" charset="0"/>
              </a:rPr>
              <a:t>T</a:t>
            </a:r>
            <a:r>
              <a:rPr lang="zh-CN" altLang="en-US" dirty="0">
                <a:latin typeface="Arial" pitchFamily="34" charset="0"/>
              </a:rPr>
              <a:t>也不大</a:t>
            </a:r>
            <a:r>
              <a:rPr lang="en-US" altLang="zh-CN" dirty="0">
                <a:latin typeface="Arial" pitchFamily="34" charset="0"/>
              </a:rPr>
              <a:t>——S</a:t>
            </a:r>
            <a:r>
              <a:rPr lang="zh-CN" altLang="en-US" dirty="0">
                <a:latin typeface="Arial" pitchFamily="34" charset="0"/>
              </a:rPr>
              <a:t>与</a:t>
            </a:r>
            <a:r>
              <a:rPr lang="en-US" altLang="zh-CN" dirty="0">
                <a:latin typeface="Arial" pitchFamily="34" charset="0"/>
              </a:rPr>
              <a:t>T</a:t>
            </a:r>
            <a:r>
              <a:rPr lang="zh-CN" altLang="en-US" dirty="0">
                <a:latin typeface="Arial" pitchFamily="34" charset="0"/>
              </a:rPr>
              <a:t>不等的时候，超过一定范围的所有距离都是可以跳到的</a:t>
            </a:r>
            <a:endParaRPr lang="en-US" altLang="zh-CN" dirty="0">
              <a:latin typeface="Arial" pitchFamily="34" charset="0"/>
            </a:endParaRPr>
          </a:p>
          <a:p>
            <a:pPr>
              <a:defRPr/>
            </a:pPr>
            <a:r>
              <a:rPr lang="zh-CN" altLang="en-US" dirty="0">
                <a:latin typeface="Arial" pitchFamily="34" charset="0"/>
              </a:rPr>
              <a:t>这个一定范围是多少？？</a:t>
            </a:r>
            <a:endParaRPr lang="en-US" altLang="zh-CN" dirty="0">
              <a:latin typeface="Arial" pitchFamily="34" charset="0"/>
            </a:endParaRPr>
          </a:p>
          <a:p>
            <a:pPr>
              <a:defRPr/>
            </a:pPr>
            <a:r>
              <a:rPr lang="en-US" altLang="zh-CN" dirty="0">
                <a:latin typeface="Arial" pitchFamily="34" charset="0"/>
              </a:rPr>
              <a:t>S= 9 </a:t>
            </a:r>
            <a:r>
              <a:rPr lang="zh-CN" altLang="en-US" dirty="0">
                <a:latin typeface="Arial" pitchFamily="34" charset="0"/>
              </a:rPr>
              <a:t>，</a:t>
            </a:r>
            <a:r>
              <a:rPr lang="en-US" altLang="zh-CN" dirty="0">
                <a:latin typeface="Arial" pitchFamily="34" charset="0"/>
              </a:rPr>
              <a:t>T=10 </a:t>
            </a:r>
            <a:r>
              <a:rPr lang="zh-CN" altLang="en-US" dirty="0">
                <a:latin typeface="Arial" pitchFamily="34" charset="0"/>
              </a:rPr>
              <a:t>时 </a:t>
            </a:r>
            <a:r>
              <a:rPr lang="en-US" altLang="zh-CN" dirty="0">
                <a:latin typeface="Arial" pitchFamily="34" charset="0"/>
              </a:rPr>
              <a:t>&gt;=90</a:t>
            </a:r>
            <a:r>
              <a:rPr lang="zh-CN" altLang="en-US" dirty="0">
                <a:latin typeface="Arial" pitchFamily="34" charset="0"/>
              </a:rPr>
              <a:t>的距离都可以表示</a:t>
            </a:r>
            <a:endParaRPr lang="en-US" altLang="zh-CN" dirty="0">
              <a:latin typeface="Arial" pitchFamily="34" charset="0"/>
            </a:endParaRPr>
          </a:p>
          <a:p>
            <a:pPr>
              <a:defRPr/>
            </a:pPr>
            <a:r>
              <a:rPr lang="zh-CN" altLang="en-US" dirty="0">
                <a:latin typeface="Arial" pitchFamily="34" charset="0"/>
              </a:rPr>
              <a:t>（</a:t>
            </a:r>
            <a:r>
              <a:rPr lang="en-US" altLang="zh-CN" dirty="0">
                <a:latin typeface="Arial" pitchFamily="34" charset="0"/>
              </a:rPr>
              <a:t>S</a:t>
            </a:r>
            <a:r>
              <a:rPr lang="zh-CN" altLang="en-US" dirty="0">
                <a:latin typeface="Arial" pitchFamily="34" charset="0"/>
              </a:rPr>
              <a:t>和</a:t>
            </a:r>
            <a:r>
              <a:rPr lang="en-US" altLang="zh-CN" dirty="0">
                <a:latin typeface="Arial" pitchFamily="34" charset="0"/>
              </a:rPr>
              <a:t>T</a:t>
            </a:r>
            <a:r>
              <a:rPr lang="zh-CN" altLang="en-US" dirty="0">
                <a:latin typeface="Arial" pitchFamily="34" charset="0"/>
              </a:rPr>
              <a:t>相等的时候只需要看</a:t>
            </a:r>
            <a:r>
              <a:rPr lang="en-US" altLang="zh-CN" dirty="0">
                <a:latin typeface="Arial" pitchFamily="34" charset="0"/>
              </a:rPr>
              <a:t>S</a:t>
            </a:r>
            <a:r>
              <a:rPr lang="zh-CN" altLang="en-US" dirty="0">
                <a:latin typeface="Arial" pitchFamily="34" charset="0"/>
              </a:rPr>
              <a:t>的倍数有多少石头）</a:t>
            </a:r>
          </a:p>
        </p:txBody>
      </p:sp>
    </p:spTree>
    <p:extLst>
      <p:ext uri="{BB962C8B-B14F-4D97-AF65-F5344CB8AC3E}">
        <p14:creationId xmlns:p14="http://schemas.microsoft.com/office/powerpoint/2010/main" val="78931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14375"/>
            <a:ext cx="7467600" cy="774700"/>
          </a:xfrm>
        </p:spPr>
        <p:txBody>
          <a:bodyPr>
            <a:noAutofit/>
          </a:bodyPr>
          <a:lstStyle/>
          <a:p>
            <a:pPr eaLnBrk="1" fontAlgn="auto" hangingPunct="1">
              <a:spcAft>
                <a:spcPts val="0"/>
              </a:spcAft>
              <a:defRPr/>
            </a:pPr>
            <a:r>
              <a:rPr lang="zh-CN" altLang="en-US" dirty="0" smtClean="0"/>
              <a:t>例</a:t>
            </a:r>
            <a:r>
              <a:rPr lang="en-US" altLang="zh-CN" dirty="0" smtClean="0"/>
              <a:t>5</a:t>
            </a:r>
            <a:r>
              <a:rPr lang="zh-CN" altLang="en-US" dirty="0" smtClean="0"/>
              <a:t>：滑雪（</a:t>
            </a:r>
            <a:r>
              <a:rPr lang="en-US" altLang="zh-CN" dirty="0" smtClean="0"/>
              <a:t>poj1088</a:t>
            </a:r>
            <a:r>
              <a:rPr lang="zh-CN" altLang="en-US" dirty="0" smtClean="0"/>
              <a:t>）</a:t>
            </a:r>
          </a:p>
        </p:txBody>
      </p:sp>
      <p:sp>
        <p:nvSpPr>
          <p:cNvPr id="3" name="内容占位符 2"/>
          <p:cNvSpPr>
            <a:spLocks noGrp="1"/>
          </p:cNvSpPr>
          <p:nvPr>
            <p:ph idx="1"/>
          </p:nvPr>
        </p:nvSpPr>
        <p:spPr>
          <a:xfrm>
            <a:off x="500063" y="1571625"/>
            <a:ext cx="7467600" cy="4873625"/>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Michael</a:t>
            </a:r>
            <a:r>
              <a:rPr lang="zh-CN" altLang="en-US" dirty="0" smtClean="0">
                <a:latin typeface="Arial" pitchFamily="34" charset="0"/>
              </a:rPr>
              <a:t>喜欢滑雪，这并不奇怪， 因为滑雪的确很刺激。可是为了获得速度，滑的区域必须向下倾斜，而且当你滑到坡底，你不得不再次走上坡或者等待升降机来载你。</a:t>
            </a:r>
            <a:r>
              <a:rPr lang="en-US" altLang="zh-CN" dirty="0" smtClean="0">
                <a:latin typeface="Arial" pitchFamily="34" charset="0"/>
              </a:rPr>
              <a:t>Michael</a:t>
            </a:r>
            <a:r>
              <a:rPr lang="zh-CN" altLang="en-US" dirty="0" smtClean="0">
                <a:latin typeface="Arial" pitchFamily="34" charset="0"/>
              </a:rPr>
              <a:t>想知道载一个区域中最长底滑坡。区域由一个二维数组给出。数组的每个数字代表点的高度。下面是一个例子 </a:t>
            </a:r>
            <a:br>
              <a:rPr lang="zh-CN" altLang="en-US" dirty="0" smtClean="0">
                <a:latin typeface="Arial" pitchFamily="34" charset="0"/>
              </a:rPr>
            </a:br>
            <a:r>
              <a:rPr lang="en-US" altLang="zh-CN" dirty="0" smtClean="0">
                <a:latin typeface="Arial" pitchFamily="34" charset="0"/>
              </a:rPr>
              <a:t>1   2   3   4   5 </a:t>
            </a:r>
            <a:br>
              <a:rPr lang="en-US" altLang="zh-CN" dirty="0" smtClean="0">
                <a:latin typeface="Arial" pitchFamily="34" charset="0"/>
              </a:rPr>
            </a:br>
            <a:r>
              <a:rPr lang="en-US" altLang="zh-CN" dirty="0" smtClean="0">
                <a:latin typeface="Arial" pitchFamily="34" charset="0"/>
              </a:rPr>
              <a:t>16 17 18 19 6 </a:t>
            </a:r>
            <a:br>
              <a:rPr lang="en-US" altLang="zh-CN" dirty="0" smtClean="0">
                <a:latin typeface="Arial" pitchFamily="34" charset="0"/>
              </a:rPr>
            </a:br>
            <a:r>
              <a:rPr lang="en-US" altLang="zh-CN" dirty="0" smtClean="0">
                <a:latin typeface="Arial" pitchFamily="34" charset="0"/>
              </a:rPr>
              <a:t>15 24 25 20 7 </a:t>
            </a:r>
            <a:br>
              <a:rPr lang="en-US" altLang="zh-CN" dirty="0" smtClean="0">
                <a:latin typeface="Arial" pitchFamily="34" charset="0"/>
              </a:rPr>
            </a:br>
            <a:r>
              <a:rPr lang="en-US" altLang="zh-CN" dirty="0" smtClean="0">
                <a:latin typeface="Arial" pitchFamily="34" charset="0"/>
              </a:rPr>
              <a:t>14 23 22 21 8 </a:t>
            </a:r>
            <a:br>
              <a:rPr lang="en-US" altLang="zh-CN" dirty="0" smtClean="0">
                <a:latin typeface="Arial" pitchFamily="34" charset="0"/>
              </a:rPr>
            </a:br>
            <a:r>
              <a:rPr lang="en-US" altLang="zh-CN" dirty="0" smtClean="0">
                <a:latin typeface="Arial" pitchFamily="34" charset="0"/>
              </a:rPr>
              <a:t>13 12 11 10 9</a:t>
            </a:r>
            <a:br>
              <a:rPr lang="en-US" altLang="zh-CN" dirty="0" smtClean="0">
                <a:latin typeface="Arial" pitchFamily="34" charset="0"/>
              </a:rPr>
            </a:br>
            <a:r>
              <a:rPr lang="zh-CN" altLang="en-US" dirty="0" smtClean="0">
                <a:latin typeface="Arial" pitchFamily="34" charset="0"/>
              </a:rPr>
              <a:t>一个人可以从某个点滑向上下左右相邻四个点之一，当且仅当高度减小。在上面的例子中，一条可滑行的滑坡为</a:t>
            </a:r>
            <a:r>
              <a:rPr lang="en-US" altLang="zh-CN" dirty="0" smtClean="0">
                <a:latin typeface="Arial" pitchFamily="34" charset="0"/>
              </a:rPr>
              <a:t>24-17-16-1</a:t>
            </a:r>
            <a:r>
              <a:rPr lang="zh-CN" altLang="en-US" dirty="0" smtClean="0">
                <a:latin typeface="Arial" pitchFamily="34" charset="0"/>
              </a:rPr>
              <a:t>。当然</a:t>
            </a:r>
            <a:r>
              <a:rPr lang="en-US" altLang="zh-CN" dirty="0" smtClean="0">
                <a:latin typeface="Arial" pitchFamily="34" charset="0"/>
              </a:rPr>
              <a:t>25-24-23-...-3-2-1</a:t>
            </a:r>
            <a:r>
              <a:rPr lang="zh-CN" altLang="en-US" dirty="0" smtClean="0">
                <a:latin typeface="Arial" pitchFamily="34" charset="0"/>
              </a:rPr>
              <a:t>更长。事实上，这是最长的一条。</a:t>
            </a:r>
            <a:endParaRPr lang="zh-CN" altLang="en-US" dirty="0">
              <a:latin typeface="Arial" pitchFamily="34" charset="0"/>
            </a:endParaRPr>
          </a:p>
        </p:txBody>
      </p:sp>
    </p:spTree>
    <p:extLst>
      <p:ext uri="{BB962C8B-B14F-4D97-AF65-F5344CB8AC3E}">
        <p14:creationId xmlns:p14="http://schemas.microsoft.com/office/powerpoint/2010/main" val="1988835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smtClean="0"/>
              <a:t>例</a:t>
            </a:r>
            <a:r>
              <a:rPr lang="en-US" altLang="zh-CN" dirty="0" smtClean="0"/>
              <a:t>5</a:t>
            </a:r>
            <a:r>
              <a:rPr lang="zh-CN" altLang="en-US" dirty="0" smtClean="0"/>
              <a:t>：滑雪（</a:t>
            </a:r>
            <a:r>
              <a:rPr lang="en-US" altLang="zh-CN" dirty="0" smtClean="0"/>
              <a:t>poj1088</a:t>
            </a:r>
            <a:r>
              <a:rPr lang="zh-CN" altLang="en-US" dirty="0" smtClean="0"/>
              <a:t>）</a:t>
            </a:r>
          </a:p>
        </p:txBody>
      </p:sp>
      <p:sp>
        <p:nvSpPr>
          <p:cNvPr id="3" name="内容占位符 2"/>
          <p:cNvSpPr>
            <a:spLocks noGrp="1"/>
          </p:cNvSpPr>
          <p:nvPr>
            <p:ph idx="1"/>
          </p:nvPr>
        </p:nvSpPr>
        <p:spPr>
          <a:xfrm>
            <a:off x="428625" y="1500188"/>
            <a:ext cx="8072438" cy="4873625"/>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表示从（</a:t>
            </a:r>
            <a:r>
              <a:rPr lang="en-US" altLang="zh-CN" dirty="0" err="1" smtClean="0">
                <a:latin typeface="Arial" pitchFamily="34" charset="0"/>
              </a:rPr>
              <a:t>i</a:t>
            </a:r>
            <a:r>
              <a:rPr lang="zh-CN" altLang="en-US" dirty="0" smtClean="0">
                <a:latin typeface="Arial" pitchFamily="34" charset="0"/>
              </a:rPr>
              <a:t>，</a:t>
            </a:r>
            <a:r>
              <a:rPr lang="en-US" altLang="zh-CN" dirty="0" smtClean="0">
                <a:latin typeface="Arial" pitchFamily="34" charset="0"/>
              </a:rPr>
              <a:t>j</a:t>
            </a:r>
            <a:r>
              <a:rPr lang="zh-CN" altLang="en-US" dirty="0" smtClean="0">
                <a:latin typeface="Arial" pitchFamily="34" charset="0"/>
              </a:rPr>
              <a:t>）滑下的最长路径长度</a:t>
            </a:r>
            <a:endParaRPr lang="en-US" altLang="zh-CN" dirty="0" smtClean="0">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buFont typeface="Wingdings 2"/>
              <a:buNone/>
              <a:defRPr/>
            </a:pPr>
            <a:r>
              <a:rPr lang="en-US" altLang="zh-CN" dirty="0" smtClean="0">
                <a:latin typeface="Arial" pitchFamily="34" charset="0"/>
              </a:rPr>
              <a:t>——</a:t>
            </a:r>
            <a:r>
              <a:rPr lang="zh-CN" altLang="en-US" dirty="0" smtClean="0">
                <a:latin typeface="Arial" pitchFamily="34" charset="0"/>
              </a:rPr>
              <a:t>由于</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由上下左右四个方向转移过来</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 = max {f[</a:t>
            </a:r>
            <a:r>
              <a:rPr lang="en-US" altLang="zh-CN" dirty="0" err="1" smtClean="0">
                <a:latin typeface="Arial" pitchFamily="34" charset="0"/>
              </a:rPr>
              <a:t>i</a:t>
            </a:r>
            <a:r>
              <a:rPr lang="en-US" altLang="zh-CN" dirty="0" smtClean="0">
                <a:latin typeface="Arial" pitchFamily="34" charset="0"/>
              </a:rPr>
              <a:t>  - 1][j] + 1    (a[</a:t>
            </a:r>
            <a:r>
              <a:rPr lang="en-US" altLang="zh-CN" dirty="0" err="1" smtClean="0">
                <a:latin typeface="Arial" pitchFamily="34" charset="0"/>
              </a:rPr>
              <a:t>i</a:t>
            </a:r>
            <a:r>
              <a:rPr lang="en-US" altLang="zh-CN" dirty="0" smtClean="0">
                <a:latin typeface="Arial" pitchFamily="34" charset="0"/>
              </a:rPr>
              <a:t> - 1][j] &lt;a[</a:t>
            </a:r>
            <a:r>
              <a:rPr lang="en-US" altLang="zh-CN" dirty="0" err="1" smtClean="0">
                <a:latin typeface="Arial" pitchFamily="34" charset="0"/>
              </a:rPr>
              <a:t>i</a:t>
            </a:r>
            <a:r>
              <a:rPr lang="en-US" altLang="zh-CN" dirty="0" smtClean="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 + 1][j] + 1    (a[</a:t>
            </a:r>
            <a:r>
              <a:rPr lang="en-US" altLang="zh-CN" dirty="0" err="1" smtClean="0">
                <a:latin typeface="Arial" pitchFamily="34" charset="0"/>
              </a:rPr>
              <a:t>i</a:t>
            </a:r>
            <a:r>
              <a:rPr lang="en-US" altLang="zh-CN" dirty="0" smtClean="0">
                <a:latin typeface="Arial" pitchFamily="34" charset="0"/>
              </a:rPr>
              <a:t> + 1][j] &lt;a[</a:t>
            </a:r>
            <a:r>
              <a:rPr lang="en-US" altLang="zh-CN" dirty="0" err="1" smtClean="0">
                <a:latin typeface="Arial" pitchFamily="34" charset="0"/>
              </a:rPr>
              <a:t>i</a:t>
            </a:r>
            <a:r>
              <a:rPr lang="en-US" altLang="zh-CN" dirty="0" smtClean="0">
                <a:latin typeface="Arial" pitchFamily="34" charset="0"/>
              </a:rPr>
              <a:t>][j])</a:t>
            </a:r>
            <a:endParaRPr lang="zh-CN" altLang="en-US" dirty="0" smtClean="0">
              <a:latin typeface="Arial" pitchFamily="34" charset="0"/>
            </a:endParaRP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][j - 1] + 1     (a[</a:t>
            </a:r>
            <a:r>
              <a:rPr lang="en-US" altLang="zh-CN" dirty="0" err="1" smtClean="0">
                <a:latin typeface="Arial" pitchFamily="34" charset="0"/>
              </a:rPr>
              <a:t>i</a:t>
            </a:r>
            <a:r>
              <a:rPr lang="en-US" altLang="zh-CN" dirty="0" smtClean="0">
                <a:latin typeface="Arial" pitchFamily="34" charset="0"/>
              </a:rPr>
              <a:t>][j - 1] &lt;a[</a:t>
            </a:r>
            <a:r>
              <a:rPr lang="en-US" altLang="zh-CN" dirty="0" err="1" smtClean="0">
                <a:latin typeface="Arial" pitchFamily="34" charset="0"/>
              </a:rPr>
              <a:t>i</a:t>
            </a:r>
            <a:r>
              <a:rPr lang="en-US" altLang="zh-CN" dirty="0" smtClean="0">
                <a:latin typeface="Arial" pitchFamily="34" charset="0"/>
              </a:rPr>
              <a:t>][j])</a:t>
            </a:r>
            <a:endParaRPr lang="zh-CN" altLang="en-US" dirty="0" smtClean="0">
              <a:latin typeface="Arial" pitchFamily="34" charset="0"/>
            </a:endParaRP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][j + 1] + 1    (a[</a:t>
            </a:r>
            <a:r>
              <a:rPr lang="en-US" altLang="zh-CN" dirty="0" err="1" smtClean="0">
                <a:latin typeface="Arial" pitchFamily="34" charset="0"/>
              </a:rPr>
              <a:t>i</a:t>
            </a:r>
            <a:r>
              <a:rPr lang="en-US" altLang="zh-CN" dirty="0" smtClean="0">
                <a:latin typeface="Arial" pitchFamily="34" charset="0"/>
              </a:rPr>
              <a:t>][j + 1] &lt;a[</a:t>
            </a:r>
            <a:r>
              <a:rPr lang="en-US" altLang="zh-CN" dirty="0" err="1" smtClean="0">
                <a:latin typeface="Arial" pitchFamily="34" charset="0"/>
              </a:rPr>
              <a:t>i</a:t>
            </a:r>
            <a:r>
              <a:rPr lang="en-US" altLang="zh-CN" dirty="0" smtClean="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a:t>
            </a:r>
            <a:r>
              <a:rPr lang="zh-CN" altLang="en-US" dirty="0" smtClean="0">
                <a:solidFill>
                  <a:srgbClr val="FF0000"/>
                </a:solidFill>
                <a:latin typeface="Arial" pitchFamily="34" charset="0"/>
              </a:rPr>
              <a:t>（初值）：</a:t>
            </a:r>
            <a:r>
              <a:rPr lang="en-US" altLang="zh-CN" dirty="0" smtClean="0">
                <a:solidFill>
                  <a:srgbClr val="FF0000"/>
                </a:solidFill>
                <a:latin typeface="Arial" pitchFamily="34" charset="0"/>
              </a:rPr>
              <a:t>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][j] = 0</a:t>
            </a:r>
            <a:endParaRPr lang="zh-CN" altLang="en-US" dirty="0" smtClean="0">
              <a:solidFill>
                <a:srgbClr val="FF0000"/>
              </a:solidFill>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r>
              <a:rPr lang="zh-CN" altLang="en-US" dirty="0" smtClean="0">
                <a:latin typeface="Arial" pitchFamily="34" charset="0"/>
              </a:rPr>
              <a:t>相信同学们已经看出问题了，我们没法通过递推的方式在算</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之前将他上下左右四个点的值都求出来！！！</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2437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71546"/>
            <a:ext cx="7467600" cy="642942"/>
          </a:xfrm>
        </p:spPr>
        <p:txBody>
          <a:bodyPr>
            <a:noAutofit/>
          </a:bodyPr>
          <a:lstStyle/>
          <a:p>
            <a:pPr fontAlgn="auto">
              <a:spcAft>
                <a:spcPts val="0"/>
              </a:spcAft>
              <a:defRPr/>
            </a:pPr>
            <a:r>
              <a:rPr lang="zh-CN" altLang="en-US" dirty="0" smtClean="0"/>
              <a:t>例</a:t>
            </a:r>
            <a:r>
              <a:rPr lang="en-US" altLang="zh-CN" dirty="0"/>
              <a:t>6</a:t>
            </a:r>
            <a:r>
              <a:rPr lang="zh-CN" altLang="en-US" dirty="0" smtClean="0"/>
              <a:t>：最长不下降子序列</a:t>
            </a:r>
            <a:endParaRPr lang="zh-CN" altLang="en-US" dirty="0"/>
          </a:p>
        </p:txBody>
      </p:sp>
      <p:sp>
        <p:nvSpPr>
          <p:cNvPr id="4" name="TextBox 3"/>
          <p:cNvSpPr txBox="1"/>
          <p:nvPr/>
        </p:nvSpPr>
        <p:spPr>
          <a:xfrm>
            <a:off x="357158" y="1857364"/>
            <a:ext cx="7929562" cy="3908762"/>
          </a:xfrm>
          <a:prstGeom prst="rect">
            <a:avLst/>
          </a:prstGeom>
          <a:noFill/>
        </p:spPr>
        <p:txBody>
          <a:bodyPr>
            <a:spAutoFit/>
          </a:bodyPr>
          <a:lstStyle/>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设有一个正整数的序列：</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，对于下标</a:t>
            </a:r>
            <a:r>
              <a:rPr lang="en-US" altLang="zh-CN" sz="2000" dirty="0">
                <a:latin typeface="Arial" pitchFamily="34" charset="0"/>
                <a:ea typeface="+mn-ea"/>
              </a:rPr>
              <a:t>i1&lt;i2&lt;…</a:t>
            </a:r>
            <a:r>
              <a:rPr lang="zh-CN" altLang="en-US" sz="2000" dirty="0">
                <a:latin typeface="Arial" pitchFamily="34" charset="0"/>
                <a:ea typeface="+mn-ea"/>
              </a:rPr>
              <a:t>＜</a:t>
            </a:r>
            <a:r>
              <a:rPr lang="en-US" altLang="zh-CN" sz="2000" dirty="0" err="1">
                <a:latin typeface="Arial" pitchFamily="34" charset="0"/>
                <a:ea typeface="+mn-ea"/>
              </a:rPr>
              <a:t>im</a:t>
            </a:r>
            <a:r>
              <a:rPr lang="zh-CN" altLang="en-US" sz="2000" dirty="0">
                <a:latin typeface="Arial" pitchFamily="34" charset="0"/>
                <a:ea typeface="+mn-ea"/>
              </a:rPr>
              <a:t>，若有</a:t>
            </a:r>
            <a:r>
              <a:rPr lang="en-US" altLang="zh-CN" sz="2000" dirty="0">
                <a:latin typeface="Arial" pitchFamily="34" charset="0"/>
                <a:ea typeface="+mn-ea"/>
              </a:rPr>
              <a:t>bi1≤bi2≤…≤</a:t>
            </a:r>
            <a:r>
              <a:rPr lang="en-US" altLang="zh-CN" sz="2000" dirty="0" err="1">
                <a:latin typeface="Arial" pitchFamily="34" charset="0"/>
                <a:ea typeface="+mn-ea"/>
              </a:rPr>
              <a:t>bim</a:t>
            </a:r>
            <a:r>
              <a:rPr lang="en-US" altLang="zh-CN" sz="2000" dirty="0">
                <a:latin typeface="Arial" pitchFamily="34" charset="0"/>
                <a:ea typeface="+mn-ea"/>
              </a:rPr>
              <a:t>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则称存在一个长度为</a:t>
            </a:r>
            <a:r>
              <a:rPr lang="en-US" altLang="zh-CN" sz="2000" dirty="0">
                <a:latin typeface="Arial" pitchFamily="34" charset="0"/>
                <a:ea typeface="+mn-ea"/>
              </a:rPr>
              <a:t>m</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例如，下列数列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a:t>
            </a:r>
            <a:r>
              <a:rPr lang="en-US" altLang="zh-CN" sz="2000" dirty="0">
                <a:latin typeface="Arial" pitchFamily="34" charset="0"/>
                <a:ea typeface="+mn-ea"/>
              </a:rPr>
              <a:t>13  7  9  16  38  24  37  18  44  19  21  22  63  15 </a:t>
            </a:r>
          </a:p>
          <a:p>
            <a:pPr marL="274320" indent="-274320" fontAlgn="auto">
              <a:spcBef>
                <a:spcPct val="20000"/>
              </a:spcBef>
              <a:spcAft>
                <a:spcPts val="0"/>
              </a:spcAft>
              <a:buClr>
                <a:schemeClr val="accent3"/>
              </a:buClr>
              <a:buSzPct val="95000"/>
              <a:buFont typeface="Wingdings 2"/>
              <a:buChar char=""/>
              <a:defRPr/>
            </a:pPr>
            <a:r>
              <a:rPr lang="en-US" altLang="zh-CN" sz="2000" dirty="0">
                <a:latin typeface="Arial" pitchFamily="34" charset="0"/>
                <a:ea typeface="+mn-ea"/>
              </a:rPr>
              <a:t>  </a:t>
            </a:r>
            <a:r>
              <a:rPr lang="zh-CN" altLang="en-US" sz="2000" dirty="0">
                <a:latin typeface="Arial" pitchFamily="34" charset="0"/>
                <a:ea typeface="+mn-ea"/>
              </a:rPr>
              <a:t>对于下标</a:t>
            </a:r>
            <a:r>
              <a:rPr lang="en-US" altLang="zh-CN" sz="2000" dirty="0">
                <a:latin typeface="Arial" pitchFamily="34" charset="0"/>
                <a:ea typeface="+mn-ea"/>
              </a:rPr>
              <a:t>i1=1</a:t>
            </a:r>
            <a:r>
              <a:rPr lang="zh-CN" altLang="en-US" sz="2000" dirty="0">
                <a:latin typeface="Arial" pitchFamily="34" charset="0"/>
                <a:ea typeface="+mn-ea"/>
              </a:rPr>
              <a:t>，</a:t>
            </a:r>
            <a:r>
              <a:rPr lang="en-US" altLang="zh-CN" sz="2000" dirty="0">
                <a:latin typeface="Arial" pitchFamily="34" charset="0"/>
                <a:ea typeface="+mn-ea"/>
              </a:rPr>
              <a:t>i2=4</a:t>
            </a:r>
            <a:r>
              <a:rPr lang="zh-CN" altLang="en-US" sz="2000" dirty="0">
                <a:latin typeface="Arial" pitchFamily="34" charset="0"/>
                <a:ea typeface="+mn-ea"/>
              </a:rPr>
              <a:t>，</a:t>
            </a:r>
            <a:r>
              <a:rPr lang="en-US" altLang="zh-CN" sz="2000" dirty="0">
                <a:latin typeface="Arial" pitchFamily="34" charset="0"/>
                <a:ea typeface="+mn-ea"/>
              </a:rPr>
              <a:t>i3=5</a:t>
            </a:r>
            <a:r>
              <a:rPr lang="zh-CN" altLang="en-US" sz="2000" dirty="0">
                <a:latin typeface="Arial" pitchFamily="34" charset="0"/>
                <a:ea typeface="+mn-ea"/>
              </a:rPr>
              <a:t>，</a:t>
            </a:r>
            <a:r>
              <a:rPr lang="en-US" altLang="zh-CN" sz="2000" dirty="0">
                <a:latin typeface="Arial" pitchFamily="34" charset="0"/>
                <a:ea typeface="+mn-ea"/>
              </a:rPr>
              <a:t>i4=9</a:t>
            </a:r>
            <a:r>
              <a:rPr lang="zh-CN" altLang="en-US" sz="2000" dirty="0">
                <a:latin typeface="Arial" pitchFamily="34" charset="0"/>
                <a:ea typeface="+mn-ea"/>
              </a:rPr>
              <a:t>，</a:t>
            </a:r>
            <a:r>
              <a:rPr lang="en-US" altLang="zh-CN" sz="2000" dirty="0">
                <a:latin typeface="Arial" pitchFamily="34" charset="0"/>
                <a:ea typeface="+mn-ea"/>
              </a:rPr>
              <a:t>i5=13</a:t>
            </a:r>
            <a:r>
              <a:rPr lang="zh-CN" altLang="en-US" sz="2000" dirty="0">
                <a:latin typeface="Arial" pitchFamily="34" charset="0"/>
                <a:ea typeface="+mn-ea"/>
              </a:rPr>
              <a:t>，满足</a:t>
            </a:r>
            <a:r>
              <a:rPr lang="en-US" altLang="zh-CN" sz="2000" dirty="0">
                <a:latin typeface="Arial" pitchFamily="34" charset="0"/>
                <a:ea typeface="+mn-ea"/>
              </a:rPr>
              <a:t>13</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38</a:t>
            </a:r>
            <a:r>
              <a:rPr lang="zh-CN" altLang="en-US" sz="2000" dirty="0">
                <a:latin typeface="Arial" pitchFamily="34" charset="0"/>
                <a:ea typeface="+mn-ea"/>
              </a:rPr>
              <a:t>＜</a:t>
            </a:r>
            <a:r>
              <a:rPr lang="en-US" altLang="zh-CN" sz="2000" dirty="0">
                <a:latin typeface="Arial" pitchFamily="34" charset="0"/>
                <a:ea typeface="+mn-ea"/>
              </a:rPr>
              <a:t>44</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5</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但是，我们看到还存在其他的不下降序列</a:t>
            </a:r>
            <a:r>
              <a:rPr lang="en-US" altLang="zh-CN" sz="2000" dirty="0">
                <a:latin typeface="Arial" pitchFamily="34" charset="0"/>
                <a:ea typeface="+mn-ea"/>
              </a:rPr>
              <a:t>: i1=2</a:t>
            </a:r>
            <a:r>
              <a:rPr lang="zh-CN" altLang="en-US" sz="2000" dirty="0">
                <a:latin typeface="Arial" pitchFamily="34" charset="0"/>
                <a:ea typeface="+mn-ea"/>
              </a:rPr>
              <a:t>，</a:t>
            </a:r>
            <a:r>
              <a:rPr lang="en-US" altLang="zh-CN" sz="2000" dirty="0">
                <a:latin typeface="Arial" pitchFamily="34" charset="0"/>
                <a:ea typeface="+mn-ea"/>
              </a:rPr>
              <a:t>i2=3</a:t>
            </a:r>
            <a:r>
              <a:rPr lang="zh-CN" altLang="en-US" sz="2000" dirty="0">
                <a:latin typeface="Arial" pitchFamily="34" charset="0"/>
                <a:ea typeface="+mn-ea"/>
              </a:rPr>
              <a:t>，</a:t>
            </a:r>
            <a:r>
              <a:rPr lang="en-US" altLang="zh-CN" sz="2000" dirty="0">
                <a:latin typeface="Arial" pitchFamily="34" charset="0"/>
                <a:ea typeface="+mn-ea"/>
              </a:rPr>
              <a:t>i3=4</a:t>
            </a:r>
            <a:r>
              <a:rPr lang="zh-CN" altLang="en-US" sz="2000" dirty="0">
                <a:latin typeface="Arial" pitchFamily="34" charset="0"/>
                <a:ea typeface="+mn-ea"/>
              </a:rPr>
              <a:t>，</a:t>
            </a:r>
            <a:r>
              <a:rPr lang="en-US" altLang="zh-CN" sz="2000" dirty="0">
                <a:latin typeface="Arial" pitchFamily="34" charset="0"/>
                <a:ea typeface="+mn-ea"/>
              </a:rPr>
              <a:t>i4=8</a:t>
            </a:r>
            <a:r>
              <a:rPr lang="zh-CN" altLang="en-US" sz="2000" dirty="0">
                <a:latin typeface="Arial" pitchFamily="34" charset="0"/>
                <a:ea typeface="+mn-ea"/>
              </a:rPr>
              <a:t>，</a:t>
            </a:r>
            <a:r>
              <a:rPr lang="en-US" altLang="zh-CN" sz="2000" dirty="0">
                <a:latin typeface="Arial" pitchFamily="34" charset="0"/>
                <a:ea typeface="+mn-ea"/>
              </a:rPr>
              <a:t>i5</a:t>
            </a:r>
            <a:r>
              <a:rPr lang="zh-CN" altLang="en-US" sz="2000" dirty="0">
                <a:latin typeface="Arial" pitchFamily="34" charset="0"/>
                <a:ea typeface="+mn-ea"/>
              </a:rPr>
              <a:t>＝</a:t>
            </a:r>
            <a:r>
              <a:rPr lang="en-US" altLang="zh-CN" sz="2000" dirty="0">
                <a:latin typeface="Arial" pitchFamily="34" charset="0"/>
                <a:ea typeface="+mn-ea"/>
              </a:rPr>
              <a:t>10</a:t>
            </a:r>
            <a:r>
              <a:rPr lang="zh-CN" altLang="en-US" sz="2000" dirty="0">
                <a:latin typeface="Arial" pitchFamily="34" charset="0"/>
                <a:ea typeface="+mn-ea"/>
              </a:rPr>
              <a:t>，</a:t>
            </a:r>
            <a:r>
              <a:rPr lang="en-US" altLang="zh-CN" sz="2000" dirty="0">
                <a:latin typeface="Arial" pitchFamily="34" charset="0"/>
                <a:ea typeface="+mn-ea"/>
              </a:rPr>
              <a:t>i6=11</a:t>
            </a:r>
            <a:r>
              <a:rPr lang="zh-CN" altLang="en-US" sz="2000" dirty="0">
                <a:latin typeface="Arial" pitchFamily="34" charset="0"/>
                <a:ea typeface="+mn-ea"/>
              </a:rPr>
              <a:t>，</a:t>
            </a:r>
            <a:r>
              <a:rPr lang="en-US" altLang="zh-CN" sz="2000" dirty="0">
                <a:latin typeface="Arial" pitchFamily="34" charset="0"/>
                <a:ea typeface="+mn-ea"/>
              </a:rPr>
              <a:t>i7=12</a:t>
            </a:r>
            <a:r>
              <a:rPr lang="zh-CN" altLang="en-US" sz="2000" dirty="0">
                <a:latin typeface="Arial" pitchFamily="34" charset="0"/>
                <a:ea typeface="+mn-ea"/>
              </a:rPr>
              <a:t>，</a:t>
            </a:r>
            <a:r>
              <a:rPr lang="en-US" altLang="zh-CN" sz="2000" dirty="0">
                <a:latin typeface="Arial" pitchFamily="34" charset="0"/>
                <a:ea typeface="+mn-ea"/>
              </a:rPr>
              <a:t>i8=13</a:t>
            </a:r>
            <a:r>
              <a:rPr lang="zh-CN" altLang="en-US" sz="2000" dirty="0">
                <a:latin typeface="Arial" pitchFamily="34" charset="0"/>
                <a:ea typeface="+mn-ea"/>
              </a:rPr>
              <a:t>，满足：</a:t>
            </a:r>
            <a:r>
              <a:rPr lang="en-US" altLang="zh-CN" sz="2000" dirty="0">
                <a:latin typeface="Arial" pitchFamily="34" charset="0"/>
                <a:ea typeface="+mn-ea"/>
              </a:rPr>
              <a:t>7</a:t>
            </a:r>
            <a:r>
              <a:rPr lang="zh-CN" altLang="en-US" sz="2000" dirty="0">
                <a:latin typeface="Arial" pitchFamily="34" charset="0"/>
                <a:ea typeface="+mn-ea"/>
              </a:rPr>
              <a:t>＜</a:t>
            </a:r>
            <a:r>
              <a:rPr lang="en-US" altLang="zh-CN" sz="2000" dirty="0">
                <a:latin typeface="Arial" pitchFamily="34" charset="0"/>
                <a:ea typeface="+mn-ea"/>
              </a:rPr>
              <a:t>9</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18</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a:t>
            </a:r>
            <a:r>
              <a:rPr lang="en-US" altLang="zh-CN" sz="2000" dirty="0">
                <a:latin typeface="Arial" pitchFamily="34" charset="0"/>
                <a:ea typeface="+mn-ea"/>
              </a:rPr>
              <a:t>19</a:t>
            </a:r>
            <a:r>
              <a:rPr lang="zh-CN" altLang="en-US" sz="2000" dirty="0">
                <a:latin typeface="Arial" pitchFamily="34" charset="0"/>
                <a:ea typeface="+mn-ea"/>
              </a:rPr>
              <a:t>＜</a:t>
            </a:r>
            <a:r>
              <a:rPr lang="en-US" altLang="zh-CN" sz="2000" dirty="0">
                <a:latin typeface="Arial" pitchFamily="34" charset="0"/>
                <a:ea typeface="+mn-ea"/>
              </a:rPr>
              <a:t>21</a:t>
            </a:r>
            <a:r>
              <a:rPr lang="zh-CN" altLang="en-US" sz="2000" dirty="0">
                <a:latin typeface="Arial" pitchFamily="34" charset="0"/>
                <a:ea typeface="+mn-ea"/>
              </a:rPr>
              <a:t>＜</a:t>
            </a:r>
            <a:r>
              <a:rPr lang="en-US" altLang="zh-CN" sz="2000" dirty="0">
                <a:latin typeface="Arial" pitchFamily="34" charset="0"/>
                <a:ea typeface="+mn-ea"/>
              </a:rPr>
              <a:t>22</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8</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问题为：当</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给出之后，求出最长的不下降序列。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6</a:t>
            </a:r>
            <a:r>
              <a:rPr lang="zh-CN" altLang="en-US" dirty="0"/>
              <a:t>：最长不下降子序列</a:t>
            </a:r>
            <a:endParaRPr lang="zh-CN" altLang="en-US" dirty="0" smtClean="0"/>
          </a:p>
        </p:txBody>
      </p:sp>
      <p:sp>
        <p:nvSpPr>
          <p:cNvPr id="3" name="内容占位符 2"/>
          <p:cNvSpPr>
            <a:spLocks noGrp="1"/>
          </p:cNvSpPr>
          <p:nvPr>
            <p:ph idx="1"/>
          </p:nvPr>
        </p:nvSpPr>
        <p:spPr>
          <a:xfrm>
            <a:off x="428625" y="1500188"/>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sz="2800"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sz="2800"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sz="2800"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sz="2800" dirty="0" smtClean="0">
                <a:latin typeface="Arial" pitchFamily="34" charset="0"/>
              </a:rPr>
              <a:t>F[</a:t>
            </a:r>
            <a:r>
              <a:rPr lang="en-US" altLang="zh-CN" sz="2800" dirty="0" err="1" smtClean="0">
                <a:latin typeface="Arial" pitchFamily="34" charset="0"/>
              </a:rPr>
              <a:t>i</a:t>
            </a:r>
            <a:r>
              <a:rPr lang="en-US" altLang="zh-CN" sz="2800" dirty="0" smtClean="0">
                <a:latin typeface="Arial" pitchFamily="34" charset="0"/>
              </a:rPr>
              <a:t>] </a:t>
            </a:r>
            <a:r>
              <a:rPr lang="zh-CN" altLang="en-US" sz="2800" dirty="0" smtClean="0">
                <a:latin typeface="Arial" pitchFamily="34" charset="0"/>
              </a:rPr>
              <a:t>前</a:t>
            </a:r>
            <a:r>
              <a:rPr lang="en-US" altLang="zh-CN" sz="2800" dirty="0" err="1" smtClean="0">
                <a:latin typeface="Arial" pitchFamily="34" charset="0"/>
              </a:rPr>
              <a:t>i</a:t>
            </a:r>
            <a:r>
              <a:rPr lang="zh-CN" altLang="en-US" sz="2800" dirty="0" smtClean="0">
                <a:latin typeface="Arial" pitchFamily="34" charset="0"/>
              </a:rPr>
              <a:t>个数的最长不下降子序列</a:t>
            </a:r>
            <a:r>
              <a:rPr lang="en-US" altLang="zh-CN" sz="2800" dirty="0" smtClean="0">
                <a:latin typeface="Arial" pitchFamily="34" charset="0"/>
              </a:rPr>
              <a:t>——</a:t>
            </a:r>
            <a:r>
              <a:rPr lang="zh-CN" altLang="en-US" sz="2800" dirty="0" smtClean="0">
                <a:latin typeface="Arial" pitchFamily="34" charset="0"/>
              </a:rPr>
              <a:t>求不了啊</a:t>
            </a:r>
            <a:r>
              <a:rPr lang="en-US" altLang="zh-CN" sz="2800" dirty="0" smtClean="0">
                <a:latin typeface="Arial" pitchFamily="34" charset="0"/>
              </a:rPr>
              <a:t>~!</a:t>
            </a:r>
            <a:r>
              <a:rPr lang="zh-CN" altLang="en-US" sz="2800" dirty="0" smtClean="0">
                <a:latin typeface="Arial" pitchFamily="34" charset="0"/>
              </a:rPr>
              <a:t>为什么求不了？</a:t>
            </a:r>
            <a:endParaRPr lang="en-US" altLang="zh-CN" sz="2800" dirty="0" smtClean="0">
              <a:latin typeface="Arial" pitchFamily="34" charset="0"/>
            </a:endParaRPr>
          </a:p>
          <a:p>
            <a:pPr marL="274320" indent="-274320" eaLnBrk="1" fontAlgn="auto" hangingPunct="1">
              <a:spcAft>
                <a:spcPts val="0"/>
              </a:spcAft>
              <a:buClr>
                <a:schemeClr val="accent3"/>
              </a:buClr>
              <a:buFont typeface="Wingdings 2"/>
              <a:buChar char=""/>
              <a:defRPr/>
            </a:pPr>
            <a:r>
              <a:rPr lang="zh-CN" altLang="en-US" sz="2800" dirty="0" smtClean="0">
                <a:latin typeface="Arial" pitchFamily="34" charset="0"/>
              </a:rPr>
              <a:t>不知道这个序列的最后一个元素是哪个，没法转移</a:t>
            </a:r>
            <a:endParaRPr lang="en-US" altLang="zh-CN" sz="2800" dirty="0">
              <a:latin typeface="Arial" pitchFamily="34" charset="0"/>
            </a:endParaRPr>
          </a:p>
          <a:p>
            <a:pPr>
              <a:defRPr/>
            </a:pPr>
            <a:r>
              <a:rPr lang="en-US" altLang="zh-CN" sz="2800" dirty="0">
                <a:latin typeface="Arial" pitchFamily="34" charset="0"/>
              </a:rPr>
              <a:t>F[</a:t>
            </a:r>
            <a:r>
              <a:rPr lang="en-US" altLang="zh-CN" sz="2800" dirty="0" err="1">
                <a:latin typeface="Arial" pitchFamily="34" charset="0"/>
              </a:rPr>
              <a:t>i</a:t>
            </a:r>
            <a:r>
              <a:rPr lang="en-US" altLang="zh-CN" sz="2800" dirty="0" smtClean="0">
                <a:latin typeface="Arial" pitchFamily="34" charset="0"/>
              </a:rPr>
              <a:t>]</a:t>
            </a:r>
            <a:r>
              <a:rPr lang="zh-CN" altLang="en-US" sz="2800" dirty="0" smtClean="0">
                <a:latin typeface="Arial" pitchFamily="34" charset="0"/>
              </a:rPr>
              <a:t>以第</a:t>
            </a:r>
            <a:r>
              <a:rPr lang="en-US" altLang="zh-CN" sz="2800" dirty="0" err="1" smtClean="0">
                <a:latin typeface="Arial" pitchFamily="34" charset="0"/>
              </a:rPr>
              <a:t>i</a:t>
            </a:r>
            <a:r>
              <a:rPr lang="zh-CN" altLang="en-US" sz="2800" dirty="0" smtClean="0">
                <a:latin typeface="Arial" pitchFamily="34" charset="0"/>
              </a:rPr>
              <a:t>个数为结尾的</a:t>
            </a:r>
            <a:r>
              <a:rPr lang="zh-CN" altLang="en-US" sz="2800" dirty="0">
                <a:latin typeface="Arial" pitchFamily="34" charset="0"/>
              </a:rPr>
              <a:t>最长不下降子序列</a:t>
            </a:r>
            <a:endParaRPr lang="en-US" altLang="zh-CN" sz="2800" dirty="0" smtClean="0">
              <a:latin typeface="Arial" pitchFamily="34" charset="0"/>
            </a:endParaRPr>
          </a:p>
          <a:p>
            <a:pPr>
              <a:defRPr/>
            </a:pPr>
            <a:r>
              <a:rPr lang="zh-CN" altLang="en-US" sz="2800"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sz="3200" dirty="0">
              <a:latin typeface="华文新魏" pitchFamily="2" charset="-122"/>
              <a:ea typeface="华文新魏" pitchFamily="2" charset="-122"/>
            </a:endParaRPr>
          </a:p>
          <a:p>
            <a:r>
              <a:rPr lang="en-US" altLang="zh-CN" sz="3200" dirty="0">
                <a:latin typeface="华文新魏" pitchFamily="2" charset="-122"/>
                <a:ea typeface="华文新魏" pitchFamily="2" charset="-122"/>
              </a:rPr>
              <a:t>f[</a:t>
            </a:r>
            <a:r>
              <a:rPr lang="en-US" altLang="zh-CN" sz="3200" dirty="0" err="1">
                <a:latin typeface="华文新魏" pitchFamily="2" charset="-122"/>
                <a:ea typeface="华文新魏" pitchFamily="2" charset="-122"/>
              </a:rPr>
              <a:t>i</a:t>
            </a:r>
            <a:r>
              <a:rPr lang="en-US" altLang="zh-CN" sz="3200" dirty="0">
                <a:latin typeface="华文新魏" pitchFamily="2" charset="-122"/>
                <a:ea typeface="华文新魏" pitchFamily="2" charset="-122"/>
              </a:rPr>
              <a:t>]=max{f[j]+1}</a:t>
            </a:r>
            <a:r>
              <a:rPr lang="zh-CN" altLang="en-US" sz="3200" dirty="0">
                <a:latin typeface="华文新魏" pitchFamily="2" charset="-122"/>
                <a:ea typeface="华文新魏" pitchFamily="2" charset="-122"/>
              </a:rPr>
              <a:t>（</a:t>
            </a:r>
            <a:r>
              <a:rPr lang="en-US" altLang="zh-CN" sz="3200" dirty="0">
                <a:latin typeface="华文新魏" pitchFamily="2" charset="-122"/>
                <a:ea typeface="华文新魏" pitchFamily="2" charset="-122"/>
              </a:rPr>
              <a:t>a[j]&lt;=a[</a:t>
            </a:r>
            <a:r>
              <a:rPr lang="en-US" altLang="zh-CN" sz="3200" dirty="0" err="1">
                <a:latin typeface="华文新魏" pitchFamily="2" charset="-122"/>
                <a:ea typeface="华文新魏" pitchFamily="2" charset="-122"/>
              </a:rPr>
              <a:t>i</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 且 </a:t>
            </a:r>
            <a:r>
              <a:rPr lang="en-US" altLang="zh-CN" sz="3200" dirty="0">
                <a:latin typeface="华文新魏" pitchFamily="2" charset="-122"/>
                <a:ea typeface="华文新魏" pitchFamily="2" charset="-122"/>
              </a:rPr>
              <a:t>j&lt;</a:t>
            </a:r>
            <a:r>
              <a:rPr lang="en-US" altLang="zh-CN" sz="3200" dirty="0" err="1">
                <a:latin typeface="华文新魏" pitchFamily="2" charset="-122"/>
                <a:ea typeface="华文新魏" pitchFamily="2" charset="-122"/>
              </a:rPr>
              <a:t>i</a:t>
            </a:r>
            <a:r>
              <a:rPr lang="zh-CN" altLang="en-US" sz="3200" dirty="0" smtClean="0">
                <a:latin typeface="华文新魏" pitchFamily="2" charset="-122"/>
                <a:ea typeface="华文新魏" pitchFamily="2" charset="-122"/>
              </a:rPr>
              <a:t>）</a:t>
            </a:r>
            <a:endParaRPr lang="en-US" altLang="zh-CN" sz="3200" dirty="0" smtClean="0">
              <a:latin typeface="华文新魏" pitchFamily="2" charset="-122"/>
              <a:ea typeface="华文新魏" pitchFamily="2" charset="-122"/>
            </a:endParaRPr>
          </a:p>
          <a:p>
            <a:r>
              <a:rPr lang="en-US" altLang="zh-CN" sz="2800" dirty="0">
                <a:solidFill>
                  <a:srgbClr val="FF0000"/>
                </a:solidFill>
                <a:latin typeface="华文新魏" pitchFamily="2" charset="-122"/>
                <a:ea typeface="华文新魏" pitchFamily="2" charset="-122"/>
              </a:rPr>
              <a:t>f[</a:t>
            </a:r>
            <a:r>
              <a:rPr lang="en-US" altLang="zh-CN" sz="2800" dirty="0" err="1">
                <a:solidFill>
                  <a:srgbClr val="FF0000"/>
                </a:solidFill>
                <a:latin typeface="华文新魏" pitchFamily="2" charset="-122"/>
                <a:ea typeface="华文新魏" pitchFamily="2" charset="-122"/>
              </a:rPr>
              <a:t>i</a:t>
            </a:r>
            <a:r>
              <a:rPr lang="en-US" altLang="zh-CN" sz="2800" dirty="0">
                <a:solidFill>
                  <a:srgbClr val="FF0000"/>
                </a:solidFill>
                <a:latin typeface="华文新魏" pitchFamily="2" charset="-122"/>
                <a:ea typeface="华文新魏" pitchFamily="2" charset="-122"/>
              </a:rPr>
              <a:t>] = </a:t>
            </a:r>
            <a:r>
              <a:rPr lang="en-US" altLang="zh-CN" sz="2800" dirty="0" smtClean="0">
                <a:solidFill>
                  <a:srgbClr val="FF0000"/>
                </a:solidFill>
                <a:latin typeface="华文新魏" pitchFamily="2" charset="-122"/>
                <a:ea typeface="华文新魏" pitchFamily="2" charset="-122"/>
              </a:rPr>
              <a:t>1</a:t>
            </a:r>
            <a:endParaRPr lang="en-US" altLang="zh-CN" sz="2800" b="1" dirty="0" smtClean="0">
              <a:solidFill>
                <a:srgbClr val="FF0000"/>
              </a:solidFill>
              <a:effectLst>
                <a:outerShdw blurRad="38100" dist="38100" dir="2700000" algn="tl">
                  <a:srgbClr val="000000">
                    <a:alpha val="43137"/>
                  </a:srgbClr>
                </a:outerShdw>
              </a:effectLst>
              <a:latin typeface="楷体" pitchFamily="49" charset="-122"/>
              <a:ea typeface="楷体" pitchFamily="49" charset="-122"/>
            </a:endParaRPr>
          </a:p>
        </p:txBody>
      </p:sp>
    </p:spTree>
    <p:extLst>
      <p:ext uri="{BB962C8B-B14F-4D97-AF65-F5344CB8AC3E}">
        <p14:creationId xmlns:p14="http://schemas.microsoft.com/office/powerpoint/2010/main" val="39439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smtClean="0"/>
              <a:t>例</a:t>
            </a:r>
            <a:r>
              <a:rPr lang="en-US" altLang="zh-CN" dirty="0"/>
              <a:t>6</a:t>
            </a:r>
            <a:r>
              <a:rPr lang="zh-CN" altLang="en-US" dirty="0" smtClean="0"/>
              <a:t>：最长不下降子序列</a:t>
            </a:r>
          </a:p>
        </p:txBody>
      </p:sp>
      <p:graphicFrame>
        <p:nvGraphicFramePr>
          <p:cNvPr id="5" name="Group 47"/>
          <p:cNvGraphicFramePr>
            <a:graphicFrameLocks noGrp="1"/>
          </p:cNvGraphicFramePr>
          <p:nvPr/>
        </p:nvGraphicFramePr>
        <p:xfrm>
          <a:off x="571472" y="5572140"/>
          <a:ext cx="7158037" cy="71438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7143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nvGraphicFramePr>
        <p:xfrm>
          <a:off x="500034" y="4214818"/>
          <a:ext cx="7158037" cy="51816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376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00034" y="3571876"/>
            <a:ext cx="2357454" cy="584775"/>
          </a:xfrm>
          <a:prstGeom prst="rect">
            <a:avLst/>
          </a:prstGeom>
          <a:noFill/>
        </p:spPr>
        <p:txBody>
          <a:bodyPr wrap="square" rtlCol="0">
            <a:spAutoFit/>
          </a:bodyPr>
          <a:lstStyle/>
          <a:p>
            <a:r>
              <a:rPr lang="en-US" altLang="zh-CN" sz="3200" dirty="0" smtClean="0">
                <a:latin typeface="GungsuhChe" pitchFamily="49" charset="-127"/>
                <a:ea typeface="GungsuhChe" pitchFamily="49" charset="-127"/>
              </a:rPr>
              <a:t>a[</a:t>
            </a:r>
            <a:r>
              <a:rPr lang="en-US" altLang="zh-CN" sz="3200" dirty="0" err="1" smtClean="0">
                <a:latin typeface="GungsuhChe" pitchFamily="49" charset="-127"/>
                <a:ea typeface="GungsuhChe" pitchFamily="49" charset="-127"/>
              </a:rPr>
              <a:t>i</a:t>
            </a:r>
            <a:r>
              <a:rPr lang="en-US" altLang="zh-CN" sz="3200" dirty="0" smtClean="0">
                <a:latin typeface="GungsuhChe" pitchFamily="49" charset="-127"/>
                <a:ea typeface="GungsuhChe" pitchFamily="49" charset="-127"/>
              </a:rPr>
              <a:t>]:</a:t>
            </a:r>
            <a:endParaRPr lang="zh-CN" altLang="en-US" sz="3200" dirty="0">
              <a:latin typeface="GungsuhChe" pitchFamily="49" charset="-127"/>
              <a:ea typeface="GungsuhChe" pitchFamily="49" charset="-127"/>
            </a:endParaRPr>
          </a:p>
        </p:txBody>
      </p:sp>
      <p:sp>
        <p:nvSpPr>
          <p:cNvPr id="15" name="圆角矩形 14"/>
          <p:cNvSpPr/>
          <p:nvPr/>
        </p:nvSpPr>
        <p:spPr bwMode="auto">
          <a:xfrm>
            <a:off x="357158" y="2000240"/>
            <a:ext cx="8143932" cy="1285884"/>
          </a:xfrm>
          <a:prstGeom prst="roundRect">
            <a:avLst/>
          </a:prstGeom>
          <a:noFill/>
          <a:ln w="28575">
            <a:solidFill>
              <a:srgbClr val="00B0F0"/>
            </a:solidFill>
            <a:round/>
            <a:headEnd/>
            <a:tailEnd/>
          </a:ln>
          <a:effectLst/>
        </p:spPr>
        <p:txBody>
          <a:bodyPr wrap="none" rtlCol="0" anchor="ctr"/>
          <a:lstStyle/>
          <a:p>
            <a:pPr algn="ctr"/>
            <a:endParaRPr lang="zh-CN" altLang="en-US" dirty="0">
              <a:solidFill>
                <a:srgbClr val="FF0000"/>
              </a:solidFill>
            </a:endParaRPr>
          </a:p>
        </p:txBody>
      </p:sp>
      <p:sp>
        <p:nvSpPr>
          <p:cNvPr id="16" name="矩形 15"/>
          <p:cNvSpPr/>
          <p:nvPr/>
        </p:nvSpPr>
        <p:spPr>
          <a:xfrm>
            <a:off x="428596" y="2071678"/>
            <a:ext cx="7572428" cy="1200329"/>
          </a:xfrm>
          <a:prstGeom prst="rect">
            <a:avLst/>
          </a:prstGeom>
        </p:spPr>
        <p:txBody>
          <a:bodyPr wrap="square">
            <a:spAutoFit/>
          </a:bodyPr>
          <a:lstStyle/>
          <a:p>
            <a:r>
              <a:rPr lang="en-US" altLang="zh-CN" sz="3600" dirty="0" smtClean="0">
                <a:latin typeface="华文新魏" pitchFamily="2" charset="-122"/>
                <a:ea typeface="华文新魏" pitchFamily="2" charset="-122"/>
              </a:rPr>
              <a:t>f[</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 = 1</a:t>
            </a:r>
          </a:p>
          <a:p>
            <a:r>
              <a:rPr lang="en-US" altLang="zh-CN" sz="3600" dirty="0" smtClean="0">
                <a:latin typeface="华文新魏" pitchFamily="2" charset="-122"/>
                <a:ea typeface="华文新魏" pitchFamily="2" charset="-122"/>
              </a:rPr>
              <a:t>f[</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]=max{f[j]+1}</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a[j]&lt;=a[</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 且 </a:t>
            </a:r>
            <a:r>
              <a:rPr lang="en-US" altLang="zh-CN" sz="3600" dirty="0" smtClean="0">
                <a:latin typeface="华文新魏" pitchFamily="2" charset="-122"/>
                <a:ea typeface="华文新魏" pitchFamily="2" charset="-122"/>
              </a:rPr>
              <a:t>j&lt;</a:t>
            </a:r>
            <a:r>
              <a:rPr lang="en-US" altLang="zh-CN" sz="3600" dirty="0" err="1" smtClean="0">
                <a:latin typeface="华文新魏" pitchFamily="2" charset="-122"/>
                <a:ea typeface="华文新魏" pitchFamily="2" charset="-122"/>
              </a:rPr>
              <a:t>i</a:t>
            </a:r>
            <a:r>
              <a:rPr lang="zh-CN" altLang="en-US" sz="3600" dirty="0" smtClean="0">
                <a:latin typeface="华文新魏" pitchFamily="2" charset="-122"/>
                <a:ea typeface="华文新魏" pitchFamily="2" charset="-122"/>
              </a:rPr>
              <a:t>）</a:t>
            </a:r>
            <a:endParaRPr lang="zh-CN" altLang="en-US" sz="3600" dirty="0">
              <a:latin typeface="华文新魏" pitchFamily="2" charset="-122"/>
              <a:ea typeface="华文新魏" pitchFamily="2" charset="-122"/>
            </a:endParaRPr>
          </a:p>
        </p:txBody>
      </p:sp>
      <p:sp>
        <p:nvSpPr>
          <p:cNvPr id="17" name="TextBox 16"/>
          <p:cNvSpPr txBox="1"/>
          <p:nvPr/>
        </p:nvSpPr>
        <p:spPr>
          <a:xfrm>
            <a:off x="571472" y="4929198"/>
            <a:ext cx="1285884" cy="584775"/>
          </a:xfrm>
          <a:prstGeom prst="rect">
            <a:avLst/>
          </a:prstGeom>
          <a:noFill/>
        </p:spPr>
        <p:txBody>
          <a:bodyPr wrap="square" rtlCol="0">
            <a:spAutoFit/>
          </a:bodyPr>
          <a:lstStyle/>
          <a:p>
            <a:r>
              <a:rPr lang="en-US" altLang="zh-CN" sz="3200" dirty="0" err="1" smtClean="0">
                <a:latin typeface="GungsuhChe" pitchFamily="49" charset="-127"/>
                <a:ea typeface="GungsuhChe" pitchFamily="49" charset="-127"/>
              </a:rPr>
              <a:t>f[i</a:t>
            </a:r>
            <a:r>
              <a:rPr lang="en-US" altLang="zh-CN" sz="3200" dirty="0" smtClean="0">
                <a:latin typeface="GungsuhChe" pitchFamily="49" charset="-127"/>
                <a:ea typeface="GungsuhChe" pitchFamily="49" charset="-127"/>
              </a:rPr>
              <a:t>]:</a:t>
            </a:r>
          </a:p>
        </p:txBody>
      </p:sp>
      <p:sp>
        <p:nvSpPr>
          <p:cNvPr id="18" name="TextBox 17"/>
          <p:cNvSpPr txBox="1"/>
          <p:nvPr/>
        </p:nvSpPr>
        <p:spPr>
          <a:xfrm>
            <a:off x="714348" y="5643578"/>
            <a:ext cx="428628"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1</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19" name="TextBox 18"/>
          <p:cNvSpPr txBox="1"/>
          <p:nvPr/>
        </p:nvSpPr>
        <p:spPr>
          <a:xfrm>
            <a:off x="12144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1</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0" name="TextBox 19"/>
          <p:cNvSpPr txBox="1"/>
          <p:nvPr/>
        </p:nvSpPr>
        <p:spPr>
          <a:xfrm>
            <a:off x="300036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1" name="TextBox 20"/>
          <p:cNvSpPr txBox="1"/>
          <p:nvPr/>
        </p:nvSpPr>
        <p:spPr>
          <a:xfrm>
            <a:off x="24288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3</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2" name="TextBox 21"/>
          <p:cNvSpPr txBox="1"/>
          <p:nvPr/>
        </p:nvSpPr>
        <p:spPr>
          <a:xfrm>
            <a:off x="421481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5</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4" name="TextBox 23"/>
          <p:cNvSpPr txBox="1"/>
          <p:nvPr/>
        </p:nvSpPr>
        <p:spPr>
          <a:xfrm>
            <a:off x="3571868"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5" name="TextBox 24"/>
          <p:cNvSpPr txBox="1"/>
          <p:nvPr/>
        </p:nvSpPr>
        <p:spPr>
          <a:xfrm>
            <a:off x="47863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6" name="TextBox 25"/>
          <p:cNvSpPr txBox="1"/>
          <p:nvPr/>
        </p:nvSpPr>
        <p:spPr>
          <a:xfrm>
            <a:off x="54292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6</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7" name="TextBox 26"/>
          <p:cNvSpPr txBox="1"/>
          <p:nvPr/>
        </p:nvSpPr>
        <p:spPr>
          <a:xfrm>
            <a:off x="60007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5</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8" name="TextBox 27"/>
          <p:cNvSpPr txBox="1"/>
          <p:nvPr/>
        </p:nvSpPr>
        <p:spPr>
          <a:xfrm>
            <a:off x="6643702"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6</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9" name="TextBox 28"/>
          <p:cNvSpPr txBox="1"/>
          <p:nvPr/>
        </p:nvSpPr>
        <p:spPr>
          <a:xfrm>
            <a:off x="721520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7</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30" name="TextBox 29"/>
          <p:cNvSpPr txBox="1"/>
          <p:nvPr/>
        </p:nvSpPr>
        <p:spPr>
          <a:xfrm>
            <a:off x="18573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2</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6166" y="1257223"/>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smtClean="0">
                <a:latin typeface="Times New Roman" pitchFamily="18" charset="0"/>
              </a:rPr>
              <a:t>(</a:t>
            </a:r>
            <a:r>
              <a:rPr lang="en-GB" sz="2400" i="1" dirty="0" smtClean="0">
                <a:latin typeface="Times New Roman" pitchFamily="18" charset="0"/>
              </a:rPr>
              <a:t>n</a:t>
            </a:r>
            <a:r>
              <a:rPr lang="en-GB" sz="2400" dirty="0" smtClean="0">
                <a:latin typeface="Times New Roman" pitchFamily="18" charset="0"/>
              </a:rPr>
              <a:t>==0 || </a:t>
            </a:r>
            <a:r>
              <a:rPr lang="en-GB" sz="2400" i="1" dirty="0" smtClean="0">
                <a:latin typeface="Times New Roman" pitchFamily="18" charset="0"/>
              </a:rPr>
              <a:t>n=</a:t>
            </a:r>
            <a:r>
              <a:rPr lang="en-GB" sz="2400" dirty="0" smtClean="0">
                <a:latin typeface="Times New Roman" pitchFamily="18" charset="0"/>
              </a:rPr>
              <a:t>=1) </a:t>
            </a:r>
            <a:r>
              <a:rPr lang="en-US" altLang="zh-CN" sz="2400" b="1" dirty="0" smtClean="0">
                <a:solidFill>
                  <a:srgbClr val="996633"/>
                </a:solidFill>
                <a:latin typeface="Times New Roman" pitchFamily="18" charset="0"/>
              </a:rPr>
              <a:t>return </a:t>
            </a:r>
            <a:r>
              <a:rPr lang="en-US" altLang="zh-CN" sz="2400" dirty="0" smtClean="0">
                <a:latin typeface="Times New Roman" pitchFamily="18" charset="0"/>
              </a:rPr>
              <a:t>1</a:t>
            </a:r>
            <a:r>
              <a:rPr lang="zh-CN" altLang="en-US" sz="2400" dirty="0" smtClean="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smtClean="0">
                <a:latin typeface="Times New Roman" pitchFamily="18" charset="0"/>
              </a:rPr>
              <a:t>2</a:t>
            </a:r>
            <a:r>
              <a:rPr lang="en-GB" sz="2400" dirty="0">
                <a:latin typeface="Times New Roman" pitchFamily="18" charset="0"/>
              </a:rPr>
              <a:t>	</a:t>
            </a:r>
            <a:r>
              <a:rPr lang="en-GB" sz="2400" b="1" dirty="0" smtClean="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r>
              <a:rPr lang="en-GB" sz="2400" dirty="0" smtClean="0">
                <a:latin typeface="Times New Roman" pitchFamily="18" charset="0"/>
              </a:rPr>
              <a:t>);</a:t>
            </a:r>
            <a:endParaRPr lang="en-US" altLang="zh-CN" sz="2400" dirty="0">
              <a:latin typeface="Times New Roman" pitchFamily="18" charset="0"/>
            </a:endParaRPr>
          </a:p>
        </p:txBody>
      </p:sp>
      <p:sp>
        <p:nvSpPr>
          <p:cNvPr id="7" name="AutoShape 5"/>
          <p:cNvSpPr>
            <a:spLocks noChangeArrowheads="1"/>
          </p:cNvSpPr>
          <p:nvPr/>
        </p:nvSpPr>
        <p:spPr bwMode="auto">
          <a:xfrm>
            <a:off x="3929058" y="0"/>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smtClean="0">
                <a:solidFill>
                  <a:schemeClr val="accent2"/>
                </a:solidFill>
                <a:latin typeface="Comic Sans MS" pitchFamily="66" charset="0"/>
              </a:rPr>
              <a:t>为什么太慢？？</a:t>
            </a:r>
            <a:endParaRPr lang="en-GB" sz="2800" b="1" dirty="0">
              <a:solidFill>
                <a:schemeClr val="accent2"/>
              </a:solidFill>
              <a:latin typeface="Comic Sans MS" pitchFamily="66" charset="0"/>
            </a:endParaRPr>
          </a:p>
        </p:txBody>
      </p:sp>
      <p:pic>
        <p:nvPicPr>
          <p:cNvPr id="1025"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 y="2890847"/>
            <a:ext cx="6591300" cy="3790950"/>
          </a:xfrm>
          <a:prstGeom prst="rect">
            <a:avLst/>
          </a:prstGeom>
          <a:noFill/>
          <a:extLst>
            <a:ext uri="{909E8E84-426E-40DD-AFC4-6F175D3DCCD1}">
              <a14:hiddenFill xmlns:a14="http://schemas.microsoft.com/office/drawing/2010/main">
                <a:solidFill>
                  <a:srgbClr val="FFFFFF"/>
                </a:solidFill>
              </a14:hiddenFill>
            </a:ext>
          </a:extLst>
        </p:spPr>
      </p:pic>
      <p:sp>
        <p:nvSpPr>
          <p:cNvPr id="21" name="圆角矩形标注 20"/>
          <p:cNvSpPr/>
          <p:nvPr/>
        </p:nvSpPr>
        <p:spPr bwMode="auto">
          <a:xfrm>
            <a:off x="5893587" y="2461167"/>
            <a:ext cx="3071834" cy="1071570"/>
          </a:xfrm>
          <a:prstGeom prst="wedgeRoundRectCallout">
            <a:avLst/>
          </a:prstGeom>
          <a:solidFill>
            <a:schemeClr val="bg2">
              <a:lumMod val="75000"/>
            </a:schemeClr>
          </a:solidFill>
          <a:ln w="28575">
            <a:solidFill>
              <a:schemeClr val="bg2">
                <a:lumMod val="50000"/>
              </a:schemeClr>
            </a:solidFill>
            <a:round/>
            <a:headEnd/>
            <a:tailEnd/>
          </a:ln>
          <a:effectLst/>
        </p:spPr>
        <p:txBody>
          <a:bodyPr wrap="none" rtlCol="0" anchor="ctr"/>
          <a:lstStyle/>
          <a:p>
            <a:pPr algn="ctr"/>
            <a:r>
              <a:rPr lang="zh-CN" altLang="en-US" sz="2400" b="1" dirty="0" smtClean="0"/>
              <a:t>重复子问题</a:t>
            </a:r>
            <a:endParaRPr lang="en-US" altLang="zh-CN" sz="2400" b="1" dirty="0" smtClean="0"/>
          </a:p>
          <a:p>
            <a:pPr algn="ctr"/>
            <a:r>
              <a:rPr lang="zh-CN" altLang="en-US" sz="2400" b="1" dirty="0" smtClean="0"/>
              <a:t>导致算法效率低下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025"/>
                                        </p:tgtEl>
                                        <p:attrNameLst>
                                          <p:attrName>style.visibility</p:attrName>
                                        </p:attrNameLst>
                                      </p:cBhvr>
                                      <p:to>
                                        <p:strVal val="visible"/>
                                      </p:to>
                                    </p:set>
                                    <p:anim calcmode="lin" valueType="num">
                                      <p:cBhvr>
                                        <p:cTn id="16" dur="1000" fill="hold"/>
                                        <p:tgtEl>
                                          <p:spTgt spid="1025"/>
                                        </p:tgtEl>
                                        <p:attrNameLst>
                                          <p:attrName>ppt_w</p:attrName>
                                        </p:attrNameLst>
                                      </p:cBhvr>
                                      <p:tavLst>
                                        <p:tav tm="0">
                                          <p:val>
                                            <p:fltVal val="0"/>
                                          </p:val>
                                        </p:tav>
                                        <p:tav tm="100000">
                                          <p:val>
                                            <p:strVal val="#ppt_w"/>
                                          </p:val>
                                        </p:tav>
                                      </p:tavLst>
                                    </p:anim>
                                    <p:anim calcmode="lin" valueType="num">
                                      <p:cBhvr>
                                        <p:cTn id="17" dur="1000" fill="hold"/>
                                        <p:tgtEl>
                                          <p:spTgt spid="1025"/>
                                        </p:tgtEl>
                                        <p:attrNameLst>
                                          <p:attrName>ppt_h</p:attrName>
                                        </p:attrNameLst>
                                      </p:cBhvr>
                                      <p:tavLst>
                                        <p:tav tm="0">
                                          <p:val>
                                            <p:fltVal val="0"/>
                                          </p:val>
                                        </p:tav>
                                        <p:tav tm="100000">
                                          <p:val>
                                            <p:strVal val="#ppt_h"/>
                                          </p:val>
                                        </p:tav>
                                      </p:tavLst>
                                    </p:anim>
                                    <p:anim calcmode="lin" valueType="num">
                                      <p:cBhvr>
                                        <p:cTn id="18" dur="1000" fill="hold"/>
                                        <p:tgtEl>
                                          <p:spTgt spid="1025"/>
                                        </p:tgtEl>
                                        <p:attrNameLst>
                                          <p:attrName>style.rotation</p:attrName>
                                        </p:attrNameLst>
                                      </p:cBhvr>
                                      <p:tavLst>
                                        <p:tav tm="0">
                                          <p:val>
                                            <p:fltVal val="90"/>
                                          </p:val>
                                        </p:tav>
                                        <p:tav tm="100000">
                                          <p:val>
                                            <p:fltVal val="0"/>
                                          </p:val>
                                        </p:tav>
                                      </p:tavLst>
                                    </p:anim>
                                    <p:animEffect transition="in" filter="fade">
                                      <p:cBhvr>
                                        <p:cTn id="19" dur="1000"/>
                                        <p:tgtEl>
                                          <p:spTgt spid="10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7"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6</a:t>
            </a:r>
            <a:r>
              <a:rPr lang="zh-CN" altLang="en-US" dirty="0"/>
              <a:t>：最长不下降子序列</a:t>
            </a:r>
            <a:endParaRPr lang="zh-CN" altLang="en-US" dirty="0" smtClean="0"/>
          </a:p>
        </p:txBody>
      </p:sp>
      <p:sp>
        <p:nvSpPr>
          <p:cNvPr id="3" name="内容占位符 2"/>
          <p:cNvSpPr>
            <a:spLocks noGrp="1"/>
          </p:cNvSpPr>
          <p:nvPr>
            <p:ph idx="1"/>
          </p:nvPr>
        </p:nvSpPr>
        <p:spPr>
          <a:xfrm>
            <a:off x="428625" y="1500188"/>
            <a:ext cx="8072438" cy="4873625"/>
          </a:xfrm>
        </p:spPr>
        <p:txBody>
          <a:bodyPr>
            <a:normAutofit/>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sz="2400" dirty="0" smtClean="0">
                <a:latin typeface="华文新魏" pitchFamily="2" charset="-122"/>
                <a:ea typeface="华文新魏" pitchFamily="2" charset="-122"/>
              </a:rPr>
              <a:t>O(N^2)</a:t>
            </a:r>
          </a:p>
          <a:p>
            <a:pPr>
              <a:defRPr/>
            </a:pPr>
            <a:r>
              <a:rPr lang="zh-CN" altLang="en-US" sz="2800" dirty="0" smtClean="0">
                <a:latin typeface="华文新魏" pitchFamily="2" charset="-122"/>
                <a:ea typeface="华文新魏" pitchFamily="2" charset="-122"/>
              </a:rPr>
              <a:t>可以使用单调队列或者线段树等数据结构优化到</a:t>
            </a:r>
            <a:r>
              <a:rPr lang="en-US" altLang="zh-CN" sz="2800" dirty="0" smtClean="0">
                <a:latin typeface="华文新魏" pitchFamily="2" charset="-122"/>
                <a:ea typeface="华文新魏" pitchFamily="2" charset="-122"/>
              </a:rPr>
              <a:t>O</a:t>
            </a:r>
            <a:r>
              <a:rPr lang="zh-CN" altLang="en-US" sz="2800" dirty="0" smtClean="0">
                <a:latin typeface="华文新魏" pitchFamily="2" charset="-122"/>
                <a:ea typeface="华文新魏" pitchFamily="2" charset="-122"/>
              </a:rPr>
              <a:t>（</a:t>
            </a:r>
            <a:r>
              <a:rPr lang="en-US" altLang="zh-CN" sz="2800" dirty="0" err="1" smtClean="0">
                <a:latin typeface="华文新魏" pitchFamily="2" charset="-122"/>
                <a:ea typeface="华文新魏" pitchFamily="2" charset="-122"/>
              </a:rPr>
              <a:t>NlogN</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留给学有余力的同学</a:t>
            </a:r>
            <a:endParaRPr lang="en-US" altLang="zh-CN" sz="2800" dirty="0" smtClean="0">
              <a:latin typeface="华文新魏" pitchFamily="2" charset="-122"/>
              <a:ea typeface="华文新魏" pitchFamily="2"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8888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57158" y="1643050"/>
            <a:ext cx="4214842" cy="3286148"/>
          </a:xfrm>
          <a:prstGeom prst="roundRect">
            <a:avLst/>
          </a:prstGeom>
          <a:noFill/>
          <a:ln w="28575">
            <a:solidFill>
              <a:schemeClr val="tx2">
                <a:lumMod val="60000"/>
                <a:lumOff val="40000"/>
              </a:schemeClr>
            </a:solidFill>
            <a:round/>
            <a:headEnd/>
            <a:tailEnd/>
          </a:ln>
          <a:effectLst/>
        </p:spPr>
        <p:txBody>
          <a:bodyPr wrap="none" rtlCol="0" anchor="ctr"/>
          <a:lstStyle/>
          <a:p>
            <a:r>
              <a:rPr lang="pt-BR" altLang="en-US" sz="2200" dirty="0" smtClean="0">
                <a:latin typeface="Arial" charset="0"/>
                <a:ea typeface="宋体" charset="-122"/>
              </a:rPr>
              <a:t>for(i = 0; i &lt; n; i++)</a:t>
            </a:r>
            <a:br>
              <a:rPr lang="pt-BR" altLang="en-US" sz="2200" dirty="0" smtClean="0">
                <a:latin typeface="Arial" charset="0"/>
                <a:ea typeface="宋体" charset="-122"/>
              </a:rPr>
            </a:br>
            <a:r>
              <a:rPr lang="pt-BR" altLang="en-US" sz="2200" dirty="0" smtClean="0">
                <a:latin typeface="Arial" charset="0"/>
                <a:ea typeface="宋体" charset="-122"/>
              </a:rPr>
              <a:t>{</a:t>
            </a:r>
            <a:br>
              <a:rPr lang="pt-BR" altLang="en-US" sz="2200" dirty="0" smtClean="0">
                <a:latin typeface="Arial" charset="0"/>
                <a:ea typeface="宋体" charset="-122"/>
              </a:rPr>
            </a:br>
            <a:r>
              <a:rPr lang="pt-BR" altLang="en-US" sz="2200" dirty="0" smtClean="0">
                <a:latin typeface="Arial" charset="0"/>
                <a:ea typeface="宋体" charset="-122"/>
              </a:rPr>
              <a:t>   </a:t>
            </a:r>
            <a:r>
              <a:rPr lang="en-US" altLang="zh-CN" sz="2200" dirty="0" smtClean="0">
                <a:latin typeface="Arial" charset="0"/>
              </a:rPr>
              <a:t>f</a:t>
            </a:r>
            <a:r>
              <a:rPr lang="pt-BR" altLang="en-US" sz="2200" dirty="0" smtClean="0">
                <a:latin typeface="Arial" charset="0"/>
                <a:ea typeface="宋体" charset="-122"/>
              </a:rPr>
              <a:t>[i] = 1;</a:t>
            </a:r>
            <a:br>
              <a:rPr lang="pt-BR" altLang="en-US" sz="2200" dirty="0" smtClean="0">
                <a:latin typeface="Arial" charset="0"/>
                <a:ea typeface="宋体" charset="-122"/>
              </a:rPr>
            </a:br>
            <a:r>
              <a:rPr lang="pt-BR" altLang="en-US" sz="2200" dirty="0" smtClean="0">
                <a:latin typeface="Arial" charset="0"/>
                <a:ea typeface="宋体" charset="-122"/>
              </a:rPr>
              <a:t>   for(j = 0; j &lt; i; j++)</a:t>
            </a:r>
            <a:br>
              <a:rPr lang="pt-BR" altLang="en-US" sz="2200" dirty="0" smtClean="0">
                <a:latin typeface="Arial" charset="0"/>
                <a:ea typeface="宋体" charset="-122"/>
              </a:rPr>
            </a:br>
            <a:r>
              <a:rPr lang="pt-BR" altLang="en-US" sz="2200" dirty="0" smtClean="0">
                <a:latin typeface="Arial" charset="0"/>
                <a:ea typeface="宋体" charset="-122"/>
              </a:rPr>
              <a:t>   {</a:t>
            </a:r>
            <a:br>
              <a:rPr lang="pt-BR" altLang="en-US" sz="2200" dirty="0" smtClean="0">
                <a:latin typeface="Arial" charset="0"/>
                <a:ea typeface="宋体" charset="-122"/>
              </a:rPr>
            </a:br>
            <a:r>
              <a:rPr lang="pt-BR" altLang="en-US" sz="2200" dirty="0" smtClean="0">
                <a:latin typeface="Arial" charset="0"/>
                <a:ea typeface="宋体" charset="-122"/>
              </a:rPr>
              <a:t>      if(a[j] &lt;= a[i] &amp;&amp; f[j] + 1 &gt; f[i])</a:t>
            </a:r>
            <a:br>
              <a:rPr lang="pt-BR" altLang="en-US" sz="2200" dirty="0" smtClean="0">
                <a:latin typeface="Arial" charset="0"/>
                <a:ea typeface="宋体" charset="-122"/>
              </a:rPr>
            </a:br>
            <a:r>
              <a:rPr lang="pt-BR" altLang="en-US" sz="2200" dirty="0" smtClean="0">
                <a:latin typeface="Arial" charset="0"/>
                <a:ea typeface="宋体" charset="-122"/>
              </a:rPr>
              <a:t>         f[i] = f[j] + 1;</a:t>
            </a:r>
            <a:br>
              <a:rPr lang="pt-BR" altLang="en-US" sz="2200" dirty="0" smtClean="0">
                <a:latin typeface="Arial" charset="0"/>
                <a:ea typeface="宋体" charset="-122"/>
              </a:rPr>
            </a:br>
            <a:r>
              <a:rPr lang="pt-BR" altLang="en-US" sz="2200" dirty="0" smtClean="0">
                <a:latin typeface="Arial" charset="0"/>
                <a:ea typeface="宋体" charset="-122"/>
              </a:rPr>
              <a:t>   }</a:t>
            </a:r>
            <a:br>
              <a:rPr lang="pt-BR" altLang="en-US" sz="2200" dirty="0" smtClean="0">
                <a:latin typeface="Arial" charset="0"/>
                <a:ea typeface="宋体" charset="-122"/>
              </a:rPr>
            </a:br>
            <a:r>
              <a:rPr lang="pt-BR" altLang="en-US" sz="2200" dirty="0" smtClean="0">
                <a:latin typeface="Arial" charset="0"/>
                <a:ea typeface="宋体" charset="-122"/>
              </a:rPr>
              <a:t>}</a:t>
            </a:r>
          </a:p>
        </p:txBody>
      </p:sp>
      <p:sp>
        <p:nvSpPr>
          <p:cNvPr id="5" name="标题 1"/>
          <p:cNvSpPr txBox="1">
            <a:spLocks/>
          </p:cNvSpPr>
          <p:nvPr/>
        </p:nvSpPr>
        <p:spPr>
          <a:xfrm>
            <a:off x="457200" y="70408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sz="5000" noProof="0" dirty="0">
                <a:solidFill>
                  <a:schemeClr val="tx2"/>
                </a:solidFill>
                <a:latin typeface="+mj-lt"/>
                <a:ea typeface="+mj-ea"/>
                <a:cs typeface="+mj-cs"/>
              </a:rPr>
              <a:t>6</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：最长不下降子序列</a:t>
            </a:r>
          </a:p>
        </p:txBody>
      </p:sp>
      <p:sp>
        <p:nvSpPr>
          <p:cNvPr id="8" name="圆角矩形 7"/>
          <p:cNvSpPr/>
          <p:nvPr/>
        </p:nvSpPr>
        <p:spPr bwMode="auto">
          <a:xfrm>
            <a:off x="4786314" y="1643050"/>
            <a:ext cx="4214842" cy="4929222"/>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2200" dirty="0" err="1" smtClean="0">
                <a:latin typeface="Arial" charset="0"/>
                <a:ea typeface="宋体" charset="-122"/>
              </a:rPr>
              <a:t>int</a:t>
            </a:r>
            <a:r>
              <a:rPr lang="en-US" altLang="zh-CN" sz="2200" dirty="0" smtClean="0">
                <a:latin typeface="Arial" charset="0"/>
                <a:ea typeface="宋体" charset="-122"/>
              </a:rPr>
              <a:t> calc(</a:t>
            </a:r>
            <a:r>
              <a:rPr lang="en-US" altLang="zh-CN" sz="2200" dirty="0" err="1" smtClean="0">
                <a:latin typeface="Arial" charset="0"/>
                <a:ea typeface="宋体" charset="-122"/>
              </a:rPr>
              <a:t>int</a:t>
            </a:r>
            <a:r>
              <a:rPr lang="en-US" altLang="zh-CN" sz="2200" dirty="0" smtClean="0">
                <a:latin typeface="Arial" charset="0"/>
                <a:ea typeface="宋体" charset="-122"/>
              </a:rPr>
              <a:t> x)</a:t>
            </a:r>
          </a:p>
          <a:p>
            <a:r>
              <a:rPr lang="en-US" altLang="zh-CN" sz="2200" dirty="0" smtClean="0">
                <a:latin typeface="Arial" charset="0"/>
                <a:ea typeface="宋体" charset="-122"/>
              </a:rPr>
              <a:t>{</a:t>
            </a:r>
          </a:p>
          <a:p>
            <a:r>
              <a:rPr lang="en-US" altLang="zh-CN" sz="2200" dirty="0" smtClean="0">
                <a:latin typeface="Arial" charset="0"/>
                <a:ea typeface="宋体" charset="-122"/>
              </a:rPr>
              <a:t>   if (f[x] != 0) return f[x];</a:t>
            </a:r>
          </a:p>
          <a:p>
            <a:r>
              <a:rPr lang="en-US" altLang="zh-CN" sz="2200" dirty="0" smtClean="0">
                <a:latin typeface="Arial" charset="0"/>
                <a:ea typeface="宋体" charset="-122"/>
              </a:rPr>
              <a:t>   f[x] = 1;</a:t>
            </a:r>
          </a:p>
          <a:p>
            <a:r>
              <a:rPr lang="en-US" altLang="zh-CN" sz="2200" dirty="0" smtClean="0">
                <a:latin typeface="Arial" charset="0"/>
                <a:ea typeface="宋体" charset="-122"/>
              </a:rPr>
              <a:t>   for (</a:t>
            </a:r>
            <a:r>
              <a:rPr lang="en-US" altLang="zh-CN" sz="2200" dirty="0" err="1" smtClean="0">
                <a:latin typeface="Arial" charset="0"/>
                <a:ea typeface="宋体" charset="-122"/>
              </a:rPr>
              <a:t>int</a:t>
            </a:r>
            <a:r>
              <a:rPr lang="en-US" altLang="zh-CN" sz="2200" dirty="0" smtClean="0">
                <a:latin typeface="Arial" charset="0"/>
                <a:ea typeface="宋体" charset="-122"/>
              </a:rPr>
              <a:t> </a:t>
            </a:r>
            <a:r>
              <a:rPr lang="en-US" altLang="zh-CN" sz="2200" dirty="0" err="1" smtClean="0">
                <a:latin typeface="Arial" charset="0"/>
                <a:ea typeface="宋体" charset="-122"/>
              </a:rPr>
              <a:t>i</a:t>
            </a:r>
            <a:r>
              <a:rPr lang="en-US" altLang="zh-CN" sz="2200" dirty="0" smtClean="0">
                <a:latin typeface="Arial" charset="0"/>
                <a:ea typeface="宋体" charset="-122"/>
              </a:rPr>
              <a:t> = 0; </a:t>
            </a:r>
            <a:r>
              <a:rPr lang="en-US" altLang="zh-CN" sz="2200" dirty="0" err="1" smtClean="0">
                <a:latin typeface="Arial" charset="0"/>
                <a:ea typeface="宋体" charset="-122"/>
              </a:rPr>
              <a:t>i</a:t>
            </a:r>
            <a:r>
              <a:rPr lang="en-US" altLang="zh-CN" sz="2200" dirty="0" smtClean="0">
                <a:latin typeface="Arial" charset="0"/>
                <a:ea typeface="宋体" charset="-122"/>
              </a:rPr>
              <a:t> &lt; x; </a:t>
            </a:r>
            <a:r>
              <a:rPr lang="en-US" altLang="zh-CN" sz="2200" dirty="0" err="1" smtClean="0">
                <a:latin typeface="Arial" charset="0"/>
                <a:ea typeface="宋体" charset="-122"/>
              </a:rPr>
              <a:t>i</a:t>
            </a:r>
            <a:r>
              <a:rPr lang="en-US" altLang="zh-CN" sz="2200" dirty="0" smtClean="0">
                <a:latin typeface="Arial" charset="0"/>
                <a:ea typeface="宋体" charset="-122"/>
              </a:rPr>
              <a:t>++)</a:t>
            </a:r>
          </a:p>
          <a:p>
            <a:r>
              <a:rPr lang="en-US" altLang="zh-CN" sz="2200" dirty="0" smtClean="0">
                <a:latin typeface="Arial" charset="0"/>
                <a:ea typeface="宋体" charset="-122"/>
              </a:rPr>
              <a:t>   {</a:t>
            </a:r>
          </a:p>
          <a:p>
            <a:r>
              <a:rPr lang="en-US" altLang="zh-CN" sz="2200" dirty="0" smtClean="0">
                <a:latin typeface="Arial" charset="0"/>
                <a:ea typeface="宋体" charset="-122"/>
              </a:rPr>
              <a:t>      if (a[</a:t>
            </a:r>
            <a:r>
              <a:rPr lang="en-US" altLang="zh-CN" sz="2200" dirty="0" err="1" smtClean="0">
                <a:latin typeface="Arial" charset="0"/>
                <a:ea typeface="宋体" charset="-122"/>
              </a:rPr>
              <a:t>i</a:t>
            </a:r>
            <a:r>
              <a:rPr lang="en-US" altLang="zh-CN" sz="2200" dirty="0" smtClean="0">
                <a:latin typeface="Arial" charset="0"/>
                <a:ea typeface="宋体" charset="-122"/>
              </a:rPr>
              <a:t>] &lt;= a[x])</a:t>
            </a:r>
          </a:p>
          <a:p>
            <a:r>
              <a:rPr lang="en-US" altLang="zh-CN" sz="2200" dirty="0" smtClean="0">
                <a:latin typeface="Arial" charset="0"/>
                <a:ea typeface="宋体" charset="-122"/>
              </a:rPr>
              <a:t>      {</a:t>
            </a:r>
          </a:p>
          <a:p>
            <a:r>
              <a:rPr lang="en-US" altLang="zh-CN" sz="2200" dirty="0" smtClean="0">
                <a:latin typeface="Arial" charset="0"/>
                <a:ea typeface="宋体" charset="-122"/>
              </a:rPr>
              <a:t>          t = calc(</a:t>
            </a:r>
            <a:r>
              <a:rPr lang="en-US" altLang="zh-CN" sz="2200" dirty="0" err="1" smtClean="0">
                <a:latin typeface="Arial" charset="0"/>
                <a:ea typeface="宋体" charset="-122"/>
              </a:rPr>
              <a:t>i</a:t>
            </a:r>
            <a:r>
              <a:rPr lang="en-US" altLang="zh-CN" sz="2200" dirty="0" smtClean="0">
                <a:latin typeface="Arial" charset="0"/>
                <a:ea typeface="宋体" charset="-122"/>
              </a:rPr>
              <a:t>);</a:t>
            </a:r>
          </a:p>
          <a:p>
            <a:r>
              <a:rPr lang="en-US" altLang="zh-CN" sz="2200" dirty="0" smtClean="0">
                <a:latin typeface="Arial" charset="0"/>
                <a:ea typeface="宋体" charset="-122"/>
              </a:rPr>
              <a:t>          if (t + 1 &gt; f[x]) f[x] = t+ 1;</a:t>
            </a:r>
          </a:p>
          <a:p>
            <a:r>
              <a:rPr lang="en-US" altLang="zh-CN" sz="2200" dirty="0" smtClean="0">
                <a:latin typeface="Arial" charset="0"/>
                <a:ea typeface="宋体" charset="-122"/>
              </a:rPr>
              <a:t>      }</a:t>
            </a:r>
          </a:p>
          <a:p>
            <a:r>
              <a:rPr lang="en-US" altLang="zh-CN" sz="2200" dirty="0" smtClean="0">
                <a:latin typeface="Arial" charset="0"/>
                <a:ea typeface="宋体" charset="-122"/>
              </a:rPr>
              <a:t>   }</a:t>
            </a:r>
          </a:p>
          <a:p>
            <a:r>
              <a:rPr lang="en-US" altLang="zh-CN" sz="2200" dirty="0" smtClean="0">
                <a:latin typeface="Arial" charset="0"/>
                <a:ea typeface="宋体" charset="-122"/>
              </a:rPr>
              <a:t>   return f[x];</a:t>
            </a:r>
          </a:p>
          <a:p>
            <a:r>
              <a:rPr lang="en-US" altLang="zh-CN" sz="2200" dirty="0" smtClean="0">
                <a:latin typeface="Arial" charset="0"/>
                <a:ea typeface="宋体" charset="-122"/>
              </a:rPr>
              <a:t>}</a:t>
            </a:r>
            <a:endParaRPr lang="zh-CN" altLang="en-US" sz="2200" dirty="0" smtClean="0">
              <a:latin typeface="Arial" charset="0"/>
              <a:ea typeface="宋体"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928688"/>
            <a:ext cx="7467600" cy="560387"/>
          </a:xfrm>
        </p:spPr>
        <p:txBody>
          <a:bodyPr>
            <a:normAutofit fontScale="90000"/>
          </a:bodyPr>
          <a:lstStyle/>
          <a:p>
            <a:pPr eaLnBrk="1" fontAlgn="auto" hangingPunct="1">
              <a:spcAft>
                <a:spcPts val="0"/>
              </a:spcAft>
              <a:defRPr/>
            </a:pPr>
            <a:r>
              <a:rPr lang="zh-CN" altLang="en-US" sz="4400" b="1" dirty="0" smtClean="0">
                <a:solidFill>
                  <a:schemeClr val="tx1"/>
                </a:solidFill>
              </a:rPr>
              <a:t>拓展</a:t>
            </a:r>
            <a:r>
              <a:rPr lang="en-US" altLang="zh-CN" sz="4400" b="1" dirty="0">
                <a:solidFill>
                  <a:schemeClr val="tx1"/>
                </a:solidFill>
              </a:rPr>
              <a:t>6</a:t>
            </a:r>
            <a:r>
              <a:rPr lang="en-US" altLang="zh-CN" sz="4400" b="1" dirty="0" smtClean="0">
                <a:solidFill>
                  <a:schemeClr val="tx1"/>
                </a:solidFill>
              </a:rPr>
              <a:t>.1</a:t>
            </a:r>
            <a:r>
              <a:rPr lang="zh-CN" altLang="en-US" sz="4400" b="1" dirty="0" smtClean="0">
                <a:solidFill>
                  <a:schemeClr val="tx1"/>
                </a:solidFill>
              </a:rPr>
              <a:t>：拦截导弹</a:t>
            </a:r>
            <a:endParaRPr lang="zh-CN" altLang="en-US" sz="2200" b="1" dirty="0">
              <a:solidFill>
                <a:schemeClr val="tx1"/>
              </a:solidFill>
            </a:endParaRPr>
          </a:p>
        </p:txBody>
      </p:sp>
      <p:sp>
        <p:nvSpPr>
          <p:cNvPr id="25602" name="内容占位符 2"/>
          <p:cNvSpPr>
            <a:spLocks noGrp="1"/>
          </p:cNvSpPr>
          <p:nvPr>
            <p:ph idx="1"/>
          </p:nvPr>
        </p:nvSpPr>
        <p:spPr/>
        <p:txBody>
          <a:bodyPr/>
          <a:lstStyle/>
          <a:p>
            <a:pPr eaLnBrk="1" hangingPunct="1"/>
            <a:r>
              <a:rPr lang="zh-CN" altLang="en-US" b="1" dirty="0" smtClean="0"/>
              <a:t>题目描述：</a:t>
            </a:r>
            <a:endParaRPr lang="en-US" altLang="zh-CN" b="1" dirty="0" smtClean="0"/>
          </a:p>
          <a:p>
            <a:pPr eaLnBrk="1" hangingPunct="1"/>
            <a:r>
              <a:rPr lang="zh-CN" altLang="en-US" dirty="0" smtClean="0"/>
              <a:t>某国为了防御敌国的导弹袭击，发展出一种导弹拦截系统。但是这种导弹拦截系统有一个缺陷：虽然它的第一发炮弹能够到达任意的高度，但是以后每一发炮弹都不能高于前一发的高度。某天，雷达捕捉到敌国的导弹来袭。由于该系统还在试用阶段，所以只有一套系统，因此有可能不能拦截所有的导弹。</a:t>
            </a:r>
          </a:p>
          <a:p>
            <a:pPr eaLnBrk="1" hangingPunct="1"/>
            <a:r>
              <a:rPr lang="zh-CN" altLang="en-US" dirty="0" smtClean="0"/>
              <a:t>输出这套系统最多能拦截的导弹数和要拦截所有导弹最少要配备这种导弹拦截系统的套数。</a:t>
            </a:r>
            <a:endParaRPr lang="en-US" altLang="zh-CN" dirty="0" smtClean="0"/>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28782314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42938" y="928688"/>
            <a:ext cx="7429500" cy="1938337"/>
          </a:xfrm>
          <a:prstGeom prst="rect">
            <a:avLst/>
          </a:prstGeom>
          <a:noFill/>
          <a:ln w="9525">
            <a:noFill/>
            <a:miter lim="800000"/>
            <a:headEnd/>
            <a:tailEnd/>
          </a:ln>
        </p:spPr>
        <p:txBody>
          <a:bodyPr>
            <a:spAutoFit/>
          </a:bodyPr>
          <a:lstStyle/>
          <a:p>
            <a:r>
              <a:rPr lang="zh-CN" altLang="en-US" sz="2400">
                <a:latin typeface="Constantia" pitchFamily="18" charset="0"/>
              </a:rPr>
              <a:t>第一个问就不说了相信大家都知道该怎么办 </a:t>
            </a:r>
            <a:r>
              <a:rPr lang="en-US" altLang="zh-CN" sz="2400">
                <a:latin typeface="Constantia" pitchFamily="18" charset="0"/>
              </a:rPr>
              <a:t>——</a:t>
            </a:r>
            <a:r>
              <a:rPr lang="zh-CN" altLang="en-US" sz="2400">
                <a:latin typeface="Constantia" pitchFamily="18" charset="0"/>
              </a:rPr>
              <a:t>求最长不上升子序列！</a:t>
            </a:r>
            <a:endParaRPr lang="en-US" altLang="zh-CN" sz="2400">
              <a:latin typeface="Constantia" pitchFamily="18" charset="0"/>
            </a:endParaRPr>
          </a:p>
          <a:p>
            <a:endParaRPr lang="en-US" altLang="zh-CN">
              <a:latin typeface="Constantia" pitchFamily="18" charset="0"/>
            </a:endParaRPr>
          </a:p>
          <a:p>
            <a:endParaRPr lang="en-US" altLang="zh-CN">
              <a:latin typeface="Constantia" pitchFamily="18" charset="0"/>
            </a:endParaRPr>
          </a:p>
          <a:p>
            <a:endParaRPr lang="en-US" altLang="zh-CN">
              <a:latin typeface="Constantia" pitchFamily="18" charset="0"/>
            </a:endParaRPr>
          </a:p>
          <a:p>
            <a:endParaRPr lang="en-US" altLang="zh-CN">
              <a:latin typeface="Constantia" pitchFamily="18" charset="0"/>
            </a:endParaRPr>
          </a:p>
        </p:txBody>
      </p:sp>
      <p:sp>
        <p:nvSpPr>
          <p:cNvPr id="5" name="TextBox 4"/>
          <p:cNvSpPr txBox="1">
            <a:spLocks noChangeArrowheads="1"/>
          </p:cNvSpPr>
          <p:nvPr/>
        </p:nvSpPr>
        <p:spPr bwMode="auto">
          <a:xfrm>
            <a:off x="714375" y="1928813"/>
            <a:ext cx="7000875" cy="1754187"/>
          </a:xfrm>
          <a:prstGeom prst="rect">
            <a:avLst/>
          </a:prstGeom>
          <a:noFill/>
          <a:ln w="9525">
            <a:noFill/>
            <a:miter lim="800000"/>
            <a:headEnd/>
            <a:tailEnd/>
          </a:ln>
        </p:spPr>
        <p:txBody>
          <a:bodyPr>
            <a:spAutoFit/>
          </a:bodyPr>
          <a:lstStyle/>
          <a:p>
            <a:r>
              <a:rPr lang="zh-CN" altLang="en-US" sz="2400">
                <a:latin typeface="Constantia" pitchFamily="18" charset="0"/>
              </a:rPr>
              <a:t>对于第二问最直观的方法就是求完一次不上升子序列后把刚才要打的导弹去掉，再求一次最长不上升子序列直到打完所有的导弹。</a:t>
            </a:r>
          </a:p>
          <a:p>
            <a:endParaRPr lang="en-US" altLang="zh-CN">
              <a:latin typeface="Constantia" pitchFamily="18" charset="0"/>
            </a:endParaRPr>
          </a:p>
          <a:p>
            <a:endParaRPr lang="zh-CN" altLang="en-US">
              <a:latin typeface="Constantia" pitchFamily="18" charset="0"/>
            </a:endParaRPr>
          </a:p>
        </p:txBody>
      </p:sp>
      <p:sp>
        <p:nvSpPr>
          <p:cNvPr id="10" name="TextBox 9"/>
          <p:cNvSpPr txBox="1">
            <a:spLocks noChangeArrowheads="1"/>
          </p:cNvSpPr>
          <p:nvPr/>
        </p:nvSpPr>
        <p:spPr bwMode="auto">
          <a:xfrm>
            <a:off x="428625" y="3429000"/>
            <a:ext cx="6929438" cy="1570038"/>
          </a:xfrm>
          <a:prstGeom prst="rect">
            <a:avLst/>
          </a:prstGeom>
          <a:noFill/>
          <a:ln w="9525">
            <a:noFill/>
            <a:miter lim="800000"/>
            <a:headEnd/>
            <a:tailEnd/>
          </a:ln>
        </p:spPr>
        <p:txBody>
          <a:bodyPr>
            <a:spAutoFit/>
          </a:bodyPr>
          <a:lstStyle/>
          <a:p>
            <a:r>
              <a:rPr lang="zh-CN" altLang="en-US" sz="3200">
                <a:latin typeface="华文隶书" pitchFamily="2" charset="-122"/>
                <a:ea typeface="华文隶书" pitchFamily="2" charset="-122"/>
              </a:rPr>
              <a:t>但请看这组样例</a:t>
            </a:r>
            <a:endParaRPr lang="en-US" altLang="zh-CN" sz="3200">
              <a:latin typeface="华文隶书" pitchFamily="2" charset="-122"/>
              <a:ea typeface="华文隶书" pitchFamily="2" charset="-122"/>
            </a:endParaRPr>
          </a:p>
          <a:p>
            <a:r>
              <a:rPr lang="en-US" altLang="zh-CN" sz="3200">
                <a:latin typeface="华文隶书" pitchFamily="2" charset="-122"/>
                <a:ea typeface="华文隶书" pitchFamily="2" charset="-122"/>
              </a:rPr>
              <a:t> </a:t>
            </a:r>
            <a:r>
              <a:rPr lang="zh-CN" altLang="en-US" sz="3200">
                <a:latin typeface="华文隶书" pitchFamily="2" charset="-122"/>
                <a:ea typeface="华文隶书" pitchFamily="2" charset="-122"/>
              </a:rPr>
              <a:t> </a:t>
            </a:r>
            <a:r>
              <a:rPr lang="en-US" altLang="zh-CN" sz="3200">
                <a:latin typeface="华文隶书" pitchFamily="2" charset="-122"/>
                <a:ea typeface="华文隶书" pitchFamily="2" charset="-122"/>
              </a:rPr>
              <a:t>6 1 7 3 2       </a:t>
            </a:r>
          </a:p>
          <a:p>
            <a:r>
              <a:rPr lang="zh-CN" altLang="en-US" sz="3200">
                <a:latin typeface="华文隶书" pitchFamily="2" charset="-122"/>
                <a:ea typeface="华文隶书" pitchFamily="2" charset="-122"/>
              </a:rPr>
              <a:t>错解： </a:t>
            </a:r>
            <a:r>
              <a:rPr lang="en-US" altLang="zh-CN" sz="3200">
                <a:latin typeface="华文隶书" pitchFamily="2" charset="-122"/>
                <a:ea typeface="华文隶书" pitchFamily="2" charset="-122"/>
              </a:rPr>
              <a:t>6 3 2/1/7  </a:t>
            </a:r>
            <a:endParaRPr lang="zh-CN" altLang="en-US" sz="3200">
              <a:latin typeface="华文隶书" pitchFamily="2" charset="-122"/>
              <a:ea typeface="华文隶书" pitchFamily="2" charset="-122"/>
            </a:endParaRPr>
          </a:p>
        </p:txBody>
      </p:sp>
      <p:sp>
        <p:nvSpPr>
          <p:cNvPr id="11" name="TextBox 10"/>
          <p:cNvSpPr txBox="1">
            <a:spLocks noChangeArrowheads="1"/>
          </p:cNvSpPr>
          <p:nvPr/>
        </p:nvSpPr>
        <p:spPr bwMode="auto">
          <a:xfrm>
            <a:off x="4000500" y="4214813"/>
            <a:ext cx="3429000" cy="862012"/>
          </a:xfrm>
          <a:prstGeom prst="rect">
            <a:avLst/>
          </a:prstGeom>
          <a:noFill/>
          <a:ln w="9525">
            <a:noFill/>
            <a:miter lim="800000"/>
            <a:headEnd/>
            <a:tailEnd/>
          </a:ln>
        </p:spPr>
        <p:txBody>
          <a:bodyPr>
            <a:spAutoFit/>
          </a:bodyPr>
          <a:lstStyle/>
          <a:p>
            <a:r>
              <a:rPr lang="zh-CN" altLang="en-US" sz="3200">
                <a:latin typeface="华文隶书" pitchFamily="2" charset="-122"/>
                <a:ea typeface="华文隶书" pitchFamily="2" charset="-122"/>
              </a:rPr>
              <a:t>正解：</a:t>
            </a:r>
            <a:r>
              <a:rPr lang="en-US" altLang="zh-CN" sz="3200">
                <a:latin typeface="华文隶书" pitchFamily="2" charset="-122"/>
                <a:ea typeface="华文隶书" pitchFamily="2" charset="-122"/>
              </a:rPr>
              <a:t>6 1/7 3 2</a:t>
            </a:r>
            <a:endParaRPr lang="zh-CN" altLang="en-US" sz="3200">
              <a:latin typeface="华文隶书" pitchFamily="2" charset="-122"/>
              <a:ea typeface="华文隶书" pitchFamily="2" charset="-122"/>
            </a:endParaRPr>
          </a:p>
          <a:p>
            <a:endParaRPr lang="zh-CN" altLang="en-US">
              <a:latin typeface="Constantia" pitchFamily="18" charset="0"/>
            </a:endParaRPr>
          </a:p>
        </p:txBody>
      </p:sp>
      <p:sp>
        <p:nvSpPr>
          <p:cNvPr id="7" name="TextBox 6"/>
          <p:cNvSpPr txBox="1"/>
          <p:nvPr/>
        </p:nvSpPr>
        <p:spPr>
          <a:xfrm>
            <a:off x="714375" y="5214938"/>
            <a:ext cx="6357938" cy="708025"/>
          </a:xfrm>
          <a:prstGeom prst="rect">
            <a:avLst/>
          </a:prstGeom>
          <a:noFill/>
        </p:spPr>
        <p:txBody>
          <a:bodyPr>
            <a:spAutoFit/>
          </a:bodyPr>
          <a:lstStyle/>
          <a:p>
            <a:pPr>
              <a:defRPr/>
            </a:pPr>
            <a:r>
              <a:rPr lang="zh-CN" altLang="en-US" sz="4000" dirty="0">
                <a:effectLst>
                  <a:outerShdw blurRad="38100" dist="38100" dir="2700000" algn="tl">
                    <a:srgbClr val="000000">
                      <a:alpha val="43137"/>
                    </a:srgbClr>
                  </a:outerShdw>
                </a:effectLst>
                <a:latin typeface="方正舒体" pitchFamily="2" charset="-122"/>
                <a:ea typeface="方正舒体" pitchFamily="2" charset="-122"/>
              </a:rPr>
              <a:t>所以这种方法是错的！！</a:t>
            </a:r>
          </a:p>
        </p:txBody>
      </p:sp>
    </p:spTree>
    <p:extLst>
      <p:ext uri="{BB962C8B-B14F-4D97-AF65-F5344CB8AC3E}">
        <p14:creationId xmlns:p14="http://schemas.microsoft.com/office/powerpoint/2010/main" val="344565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decel="100000"/>
                                        <p:tgtEl>
                                          <p:spTgt spid="5"/>
                                        </p:tgtEl>
                                      </p:cBhvr>
                                    </p:animEffect>
                                    <p:anim calcmode="lin" valueType="num">
                                      <p:cBhvr>
                                        <p:cTn id="14" dur="800" decel="100000" fill="hold"/>
                                        <p:tgtEl>
                                          <p:spTgt spid="5"/>
                                        </p:tgtEl>
                                        <p:attrNameLst>
                                          <p:attrName>style.rotation</p:attrName>
                                        </p:attrNameLst>
                                      </p:cBhvr>
                                      <p:tavLst>
                                        <p:tav tm="0">
                                          <p:val>
                                            <p:fltVal val="-90"/>
                                          </p:val>
                                        </p:tav>
                                        <p:tav tm="100000">
                                          <p:val>
                                            <p:fltVal val="0"/>
                                          </p:val>
                                        </p:tav>
                                      </p:tavLst>
                                    </p:anim>
                                    <p:anim calcmode="lin" valueType="num">
                                      <p:cBhvr>
                                        <p:cTn id="15" dur="800" decel="100000" fill="hold"/>
                                        <p:tgtEl>
                                          <p:spTgt spid="5"/>
                                        </p:tgtEl>
                                        <p:attrNameLst>
                                          <p:attrName>ppt_x</p:attrName>
                                        </p:attrNameLst>
                                      </p:cBhvr>
                                      <p:tavLst>
                                        <p:tav tm="0">
                                          <p:val>
                                            <p:strVal val="#ppt_x+0.4"/>
                                          </p:val>
                                        </p:tav>
                                        <p:tav tm="100000">
                                          <p:val>
                                            <p:strVal val="#ppt_x-0.05"/>
                                          </p:val>
                                        </p:tav>
                                      </p:tavLst>
                                    </p:anim>
                                    <p:anim calcmode="lin" valueType="num">
                                      <p:cBhvr>
                                        <p:cTn id="16" dur="800" decel="100000" fill="hold"/>
                                        <p:tgtEl>
                                          <p:spTgt spid="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11"/>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11"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38" y="642938"/>
            <a:ext cx="7786687" cy="1016000"/>
          </a:xfrm>
          <a:prstGeom prst="rect">
            <a:avLst/>
          </a:prstGeom>
          <a:noFill/>
          <a:ln w="9525">
            <a:noFill/>
            <a:miter lim="800000"/>
            <a:headEnd/>
            <a:tailEnd/>
          </a:ln>
        </p:spPr>
        <p:txBody>
          <a:bodyPr>
            <a:spAutoFit/>
          </a:bodyPr>
          <a:lstStyle/>
          <a:p>
            <a:r>
              <a:rPr lang="zh-CN" altLang="en-US" sz="6000">
                <a:latin typeface="华文隶书" pitchFamily="2" charset="-122"/>
                <a:ea typeface="华文隶书" pitchFamily="2" charset="-122"/>
              </a:rPr>
              <a:t>而本题正解是：</a:t>
            </a:r>
          </a:p>
        </p:txBody>
      </p:sp>
      <p:sp>
        <p:nvSpPr>
          <p:cNvPr id="3" name="TextBox 2"/>
          <p:cNvSpPr txBox="1">
            <a:spLocks noChangeArrowheads="1"/>
          </p:cNvSpPr>
          <p:nvPr/>
        </p:nvSpPr>
        <p:spPr bwMode="auto">
          <a:xfrm rot="386079">
            <a:off x="468313" y="2060575"/>
            <a:ext cx="7778750" cy="1098550"/>
          </a:xfrm>
          <a:prstGeom prst="rect">
            <a:avLst/>
          </a:prstGeom>
          <a:solidFill>
            <a:schemeClr val="bg1"/>
          </a:solidFill>
          <a:ln w="9525">
            <a:noFill/>
            <a:miter lim="800000"/>
            <a:headEnd/>
            <a:tailEnd/>
          </a:ln>
        </p:spPr>
        <p:txBody>
          <a:bodyPr>
            <a:spAutoFit/>
          </a:bodyPr>
          <a:lstStyle/>
          <a:p>
            <a:pPr>
              <a:defRPr/>
            </a:pPr>
            <a:r>
              <a:rPr lang="zh-CN" altLang="en-US" sz="6600" dirty="0">
                <a:effectLst>
                  <a:outerShdw blurRad="38100" dist="38100" dir="2700000" algn="tl">
                    <a:srgbClr val="000000">
                      <a:alpha val="43137"/>
                    </a:srgbClr>
                  </a:outerShdw>
                </a:effectLst>
                <a:latin typeface="华文行楷" pitchFamily="2" charset="-122"/>
                <a:ea typeface="华文行楷" pitchFamily="2" charset="-122"/>
              </a:rPr>
              <a:t>最长上升子序列！</a:t>
            </a:r>
          </a:p>
        </p:txBody>
      </p:sp>
      <p:sp>
        <p:nvSpPr>
          <p:cNvPr id="4" name="TextBox 3"/>
          <p:cNvSpPr txBox="1">
            <a:spLocks noChangeArrowheads="1"/>
          </p:cNvSpPr>
          <p:nvPr/>
        </p:nvSpPr>
        <p:spPr bwMode="auto">
          <a:xfrm>
            <a:off x="571500" y="5072063"/>
            <a:ext cx="8104188" cy="707886"/>
          </a:xfrm>
          <a:prstGeom prst="rect">
            <a:avLst/>
          </a:prstGeom>
          <a:noFill/>
          <a:ln w="9525">
            <a:noFill/>
            <a:miter lim="800000"/>
            <a:headEnd/>
            <a:tailEnd/>
          </a:ln>
        </p:spPr>
        <p:txBody>
          <a:bodyPr>
            <a:spAutoFit/>
          </a:bodyPr>
          <a:lstStyle/>
          <a:p>
            <a:r>
              <a:rPr lang="zh-CN" altLang="en-US" sz="2000" b="1" dirty="0">
                <a:solidFill>
                  <a:srgbClr val="FF0000"/>
                </a:solidFill>
                <a:latin typeface="Constantia" pitchFamily="18" charset="0"/>
              </a:rPr>
              <a:t>完整覆盖一个序列的不上升子序列的个数等于这个序列的最长上升子序列的长度，</a:t>
            </a:r>
            <a:r>
              <a:rPr lang="zh-CN" altLang="en-US" sz="2000" dirty="0">
                <a:latin typeface="Constantia" pitchFamily="18" charset="0"/>
              </a:rPr>
              <a:t>严格证明数学</a:t>
            </a:r>
            <a:r>
              <a:rPr lang="zh-CN" altLang="en-US" sz="2000" dirty="0" smtClean="0">
                <a:latin typeface="Constantia" pitchFamily="18" charset="0"/>
              </a:rPr>
              <a:t>请</a:t>
            </a:r>
            <a:r>
              <a:rPr lang="zh-CN" altLang="en-US" sz="2000" dirty="0">
                <a:latin typeface="Constantia" pitchFamily="18" charset="0"/>
              </a:rPr>
              <a:t>参考</a:t>
            </a:r>
            <a:r>
              <a:rPr lang="zh-CN" altLang="en-US" sz="2000" dirty="0" smtClean="0">
                <a:latin typeface="Constantia" pitchFamily="18" charset="0"/>
              </a:rPr>
              <a:t>数学</a:t>
            </a:r>
            <a:r>
              <a:rPr lang="zh-CN" altLang="en-US" sz="2000" dirty="0">
                <a:latin typeface="Constantia" pitchFamily="18" charset="0"/>
              </a:rPr>
              <a:t>中偏序集的</a:t>
            </a:r>
            <a:r>
              <a:rPr lang="en-US" altLang="zh-CN" sz="2000" dirty="0">
                <a:latin typeface="Constantia" pitchFamily="18" charset="0"/>
              </a:rPr>
              <a:t>Dilworth</a:t>
            </a:r>
            <a:r>
              <a:rPr lang="zh-CN" altLang="en-US" sz="2000" dirty="0">
                <a:latin typeface="Constantia" pitchFamily="18" charset="0"/>
              </a:rPr>
              <a:t>定理</a:t>
            </a:r>
            <a:r>
              <a:rPr lang="zh-CN" altLang="en-US" sz="2000" dirty="0" smtClean="0">
                <a:latin typeface="Constantia" pitchFamily="18" charset="0"/>
              </a:rPr>
              <a:t>。</a:t>
            </a:r>
            <a:endParaRPr lang="zh-CN" altLang="en-US" sz="2000" dirty="0">
              <a:latin typeface="Constantia" pitchFamily="18" charset="0"/>
            </a:endParaRPr>
          </a:p>
        </p:txBody>
      </p:sp>
      <p:sp>
        <p:nvSpPr>
          <p:cNvPr id="5" name="TextBox 4"/>
          <p:cNvSpPr txBox="1">
            <a:spLocks noChangeArrowheads="1"/>
          </p:cNvSpPr>
          <p:nvPr/>
        </p:nvSpPr>
        <p:spPr bwMode="auto">
          <a:xfrm>
            <a:off x="642938" y="3714750"/>
            <a:ext cx="7745412" cy="1323439"/>
          </a:xfrm>
          <a:prstGeom prst="rect">
            <a:avLst/>
          </a:prstGeom>
          <a:noFill/>
          <a:ln w="9525">
            <a:noFill/>
            <a:miter lim="800000"/>
            <a:headEnd/>
            <a:tailEnd/>
          </a:ln>
        </p:spPr>
        <p:txBody>
          <a:bodyPr>
            <a:spAutoFit/>
          </a:bodyPr>
          <a:lstStyle/>
          <a:p>
            <a:r>
              <a:rPr lang="zh-CN" altLang="en-US" sz="2000" dirty="0">
                <a:latin typeface="华文细黑" pitchFamily="2" charset="-122"/>
                <a:ea typeface="华文细黑" pitchFamily="2" charset="-122"/>
              </a:rPr>
              <a:t>认真分析一下题就会发现：每一个导弹最终的结果都是要被打的，如果它后面有一个比它高的导弹，那打它的这个装置无论如何也不能打那个导弹了，也就是说最少要打最长上升子序列长度那么多次可以打完！</a:t>
            </a:r>
          </a:p>
        </p:txBody>
      </p:sp>
    </p:spTree>
    <p:extLst>
      <p:ext uri="{BB962C8B-B14F-4D97-AF65-F5344CB8AC3E}">
        <p14:creationId xmlns:p14="http://schemas.microsoft.com/office/powerpoint/2010/main" val="9763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385" decel="100000"/>
                                        <p:tgtEl>
                                          <p:spTgt spid="3"/>
                                        </p:tgtEl>
                                      </p:cBhvr>
                                    </p:animEffect>
                                    <p:animScale>
                                      <p:cBhvr>
                                        <p:cTn id="13" dur="385" decel="100000"/>
                                        <p:tgtEl>
                                          <p:spTgt spid="3"/>
                                        </p:tgtEl>
                                      </p:cBhvr>
                                      <p:from x="10000" y="10000"/>
                                      <p:to x="200000" y="450000"/>
                                    </p:animScale>
                                    <p:animScale>
                                      <p:cBhvr>
                                        <p:cTn id="14" dur="615" accel="100000" fill="hold">
                                          <p:stCondLst>
                                            <p:cond delay="385"/>
                                          </p:stCondLst>
                                        </p:cTn>
                                        <p:tgtEl>
                                          <p:spTgt spid="3"/>
                                        </p:tgtEl>
                                      </p:cBhvr>
                                      <p:from x="200000" y="450000"/>
                                      <p:to x="100000" y="100000"/>
                                    </p:animScale>
                                    <p:set>
                                      <p:cBhvr>
                                        <p:cTn id="15" dur="385" fill="hold"/>
                                        <p:tgtEl>
                                          <p:spTgt spid="3"/>
                                        </p:tgtEl>
                                        <p:attrNameLst>
                                          <p:attrName>ppt_x</p:attrName>
                                        </p:attrNameLst>
                                      </p:cBhvr>
                                      <p:to>
                                        <p:strVal val="(0.5)"/>
                                      </p:to>
                                    </p:set>
                                    <p:anim from="(0.5)" to="(#ppt_x)" calcmode="lin" valueType="num">
                                      <p:cBhvr>
                                        <p:cTn id="16" dur="615" accel="100000" fill="hold">
                                          <p:stCondLst>
                                            <p:cond delay="385"/>
                                          </p:stCondLst>
                                        </p:cTn>
                                        <p:tgtEl>
                                          <p:spTgt spid="3"/>
                                        </p:tgtEl>
                                        <p:attrNameLst>
                                          <p:attrName>ppt_x</p:attrName>
                                        </p:attrNameLst>
                                      </p:cBhvr>
                                    </p:anim>
                                    <p:set>
                                      <p:cBhvr>
                                        <p:cTn id="17" dur="385" fill="hold"/>
                                        <p:tgtEl>
                                          <p:spTgt spid="3"/>
                                        </p:tgtEl>
                                        <p:attrNameLst>
                                          <p:attrName>ppt_y</p:attrName>
                                        </p:attrNameLst>
                                      </p:cBhvr>
                                      <p:to>
                                        <p:strVal val="(#ppt_y+0.4)"/>
                                      </p:to>
                                    </p:set>
                                    <p:anim from="(#ppt_y+0.4)" to="(#ppt_y)" calcmode="lin" valueType="num">
                                      <p:cBhvr>
                                        <p:cTn id="18" dur="615" accel="100000" fill="hold">
                                          <p:stCondLst>
                                            <p:cond delay="385"/>
                                          </p:stCondLst>
                                        </p:cTn>
                                        <p:tgtEl>
                                          <p:spTgt spid="3"/>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a:t>7</a:t>
            </a:r>
            <a:r>
              <a:rPr lang="zh-CN" altLang="en-US" dirty="0" smtClean="0"/>
              <a:t>：最大子</a:t>
            </a:r>
            <a:r>
              <a:rPr lang="zh-CN" altLang="en-US" dirty="0"/>
              <a:t>串</a:t>
            </a:r>
            <a:r>
              <a:rPr lang="zh-CN" altLang="en-US" dirty="0" smtClean="0"/>
              <a:t>和</a:t>
            </a:r>
            <a:endParaRPr lang="zh-CN" altLang="en-US" sz="4400" dirty="0"/>
          </a:p>
        </p:txBody>
      </p:sp>
      <p:sp>
        <p:nvSpPr>
          <p:cNvPr id="3" name="内容占位符 2"/>
          <p:cNvSpPr>
            <a:spLocks noGrp="1"/>
          </p:cNvSpPr>
          <p:nvPr>
            <p:ph idx="1"/>
          </p:nvPr>
        </p:nvSpPr>
        <p:spPr/>
        <p:txBody>
          <a:bodyPr/>
          <a:lstStyle/>
          <a:p>
            <a:r>
              <a:rPr lang="zh-CN" altLang="en-US" dirty="0" smtClean="0">
                <a:latin typeface="Arial" charset="0"/>
              </a:rPr>
              <a:t>题意：给你一个有正有负的序列，求一个</a:t>
            </a:r>
            <a:r>
              <a:rPr lang="en-US" altLang="zh-CN" dirty="0" smtClean="0">
                <a:latin typeface="Arial" charset="0"/>
              </a:rPr>
              <a:t>=</a:t>
            </a:r>
            <a:r>
              <a:rPr lang="zh-CN" altLang="en-US" dirty="0" smtClean="0">
                <a:latin typeface="Arial" charset="0"/>
              </a:rPr>
              <a:t>子串（连续的一段），使其和最大！</a:t>
            </a:r>
            <a:endParaRPr lang="en-US" altLang="zh-CN" dirty="0" smtClean="0">
              <a:latin typeface="Arial" charset="0"/>
            </a:endParaRPr>
          </a:p>
          <a:p>
            <a:r>
              <a:rPr lang="zh-CN" altLang="en-US" dirty="0" smtClean="0">
                <a:latin typeface="Arial" charset="0"/>
              </a:rPr>
              <a:t>样例输入：</a:t>
            </a:r>
            <a:r>
              <a:rPr lang="zh-CN" altLang="en-US" dirty="0" smtClean="0"/>
              <a:t> </a:t>
            </a:r>
            <a:r>
              <a:rPr lang="en-US" altLang="zh-CN" dirty="0" smtClean="0"/>
              <a:t>-</a:t>
            </a:r>
            <a:r>
              <a:rPr lang="en-US" altLang="zh-CN" dirty="0" smtClean="0">
                <a:latin typeface="+mj-lt"/>
              </a:rPr>
              <a:t>5 6 -1 5 4 -7</a:t>
            </a:r>
          </a:p>
          <a:p>
            <a:r>
              <a:rPr lang="zh-CN" altLang="en-US" dirty="0" smtClean="0">
                <a:latin typeface="Arial" charset="0"/>
              </a:rPr>
              <a:t>样例输出</a:t>
            </a:r>
            <a:r>
              <a:rPr lang="zh-CN" altLang="en-US" dirty="0" smtClean="0">
                <a:latin typeface="+mj-lt"/>
              </a:rPr>
              <a:t>：</a:t>
            </a:r>
            <a:r>
              <a:rPr lang="en-US" altLang="zh-CN" dirty="0" smtClean="0">
                <a:latin typeface="+mj-lt"/>
              </a:rPr>
              <a:t> 14</a:t>
            </a:r>
            <a:endParaRPr lang="zh-CN" altLang="en-US" dirty="0">
              <a:latin typeface="+mj-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7</a:t>
            </a:r>
            <a:r>
              <a:rPr lang="zh-CN" altLang="en-US" dirty="0"/>
              <a:t>：最大子串和</a:t>
            </a:r>
            <a:endParaRPr lang="zh-CN" altLang="en-US" dirty="0" smtClean="0"/>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前</a:t>
            </a:r>
            <a:r>
              <a:rPr lang="en-US" altLang="zh-CN" dirty="0" err="1" smtClean="0">
                <a:latin typeface="Arial" pitchFamily="34" charset="0"/>
              </a:rPr>
              <a:t>i</a:t>
            </a:r>
            <a:r>
              <a:rPr lang="zh-CN" altLang="en-US" dirty="0" smtClean="0">
                <a:latin typeface="Arial" pitchFamily="34" charset="0"/>
              </a:rPr>
              <a:t>个数的最大子串和</a:t>
            </a:r>
            <a:r>
              <a:rPr lang="en-US" altLang="zh-CN" dirty="0" smtClean="0">
                <a:latin typeface="Arial" pitchFamily="34" charset="0"/>
              </a:rPr>
              <a:t>——</a:t>
            </a:r>
            <a:r>
              <a:rPr lang="zh-CN" altLang="en-US" dirty="0" smtClean="0">
                <a:latin typeface="Arial" pitchFamily="34" charset="0"/>
              </a:rPr>
              <a:t>出现了和前一个题一样的问题</a:t>
            </a:r>
            <a:endParaRPr lang="en-US" altLang="zh-CN" dirty="0" smtClean="0">
              <a:latin typeface="Arial" pitchFamily="34" charset="0"/>
            </a:endParaRPr>
          </a:p>
          <a:p>
            <a:pPr>
              <a:defRPr/>
            </a:pPr>
            <a:r>
              <a:rPr lang="zh-CN" altLang="en-US" dirty="0">
                <a:latin typeface="Arial" pitchFamily="34" charset="0"/>
              </a:rPr>
              <a:t>用</a:t>
            </a: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a:t>
            </a:r>
            <a:r>
              <a:rPr lang="zh-CN" altLang="en-US" dirty="0">
                <a:latin typeface="Arial" pitchFamily="34" charset="0"/>
              </a:rPr>
              <a:t>表示一定要选第</a:t>
            </a:r>
            <a:r>
              <a:rPr lang="en-US" altLang="zh-CN" dirty="0" err="1">
                <a:latin typeface="Arial" pitchFamily="34" charset="0"/>
              </a:rPr>
              <a:t>i</a:t>
            </a:r>
            <a:r>
              <a:rPr lang="zh-CN" altLang="en-US" dirty="0">
                <a:latin typeface="Arial" pitchFamily="34" charset="0"/>
              </a:rPr>
              <a:t>个数的情况下前</a:t>
            </a:r>
            <a:r>
              <a:rPr lang="en-US" altLang="zh-CN" dirty="0" err="1">
                <a:latin typeface="Arial" pitchFamily="34" charset="0"/>
              </a:rPr>
              <a:t>i</a:t>
            </a:r>
            <a:r>
              <a:rPr lang="zh-CN" altLang="en-US" dirty="0">
                <a:latin typeface="Arial" pitchFamily="34" charset="0"/>
              </a:rPr>
              <a:t>个数的最大子串和（选第</a:t>
            </a:r>
            <a:r>
              <a:rPr lang="en-US" altLang="zh-CN" dirty="0" err="1">
                <a:latin typeface="Arial" pitchFamily="34" charset="0"/>
              </a:rPr>
              <a:t>i</a:t>
            </a:r>
            <a:r>
              <a:rPr lang="zh-CN" altLang="en-US" dirty="0">
                <a:latin typeface="Arial" pitchFamily="34" charset="0"/>
              </a:rPr>
              <a:t>个数和其左边连续的若干个</a:t>
            </a:r>
            <a:r>
              <a:rPr lang="zh-CN" altLang="en-US" dirty="0" smtClean="0">
                <a:latin typeface="Arial" pitchFamily="34" charset="0"/>
              </a:rPr>
              <a:t>）</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f[</a:t>
            </a:r>
            <a:r>
              <a:rPr lang="en-US" altLang="zh-CN" dirty="0" err="1">
                <a:latin typeface="Arial" pitchFamily="34" charset="0"/>
              </a:rPr>
              <a:t>i</a:t>
            </a:r>
            <a:r>
              <a:rPr lang="en-US" altLang="zh-CN" dirty="0">
                <a:latin typeface="Arial" pitchFamily="34" charset="0"/>
              </a:rPr>
              <a:t>] =max(f[</a:t>
            </a:r>
            <a:r>
              <a:rPr lang="en-US" altLang="zh-CN" dirty="0" err="1">
                <a:latin typeface="Arial" pitchFamily="34" charset="0"/>
              </a:rPr>
              <a:t>i</a:t>
            </a:r>
            <a:r>
              <a:rPr lang="en-US" altLang="zh-CN" dirty="0">
                <a:latin typeface="Arial" pitchFamily="34" charset="0"/>
              </a:rPr>
              <a:t> - 1]+a[</a:t>
            </a:r>
            <a:r>
              <a:rPr lang="en-US" altLang="zh-CN" dirty="0" err="1">
                <a:latin typeface="Arial" pitchFamily="34" charset="0"/>
              </a:rPr>
              <a:t>i</a:t>
            </a:r>
            <a:r>
              <a:rPr lang="en-US" altLang="zh-CN" dirty="0">
                <a:latin typeface="Arial" pitchFamily="34" charset="0"/>
              </a:rPr>
              <a:t>], a[</a:t>
            </a:r>
            <a:r>
              <a:rPr lang="en-US" altLang="zh-CN" dirty="0" err="1">
                <a:latin typeface="Arial" pitchFamily="34" charset="0"/>
              </a:rPr>
              <a:t>i</a:t>
            </a:r>
            <a:r>
              <a:rPr lang="en-US" altLang="zh-CN" dirty="0" smtClean="0">
                <a:latin typeface="Arial" pitchFamily="34" charset="0"/>
              </a:rPr>
              <a:t>])</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altLang="zh-CN" dirty="0">
                <a:latin typeface="Arial" pitchFamily="34" charset="0"/>
              </a:rPr>
              <a:t>O</a:t>
            </a:r>
            <a:r>
              <a:rPr lang="zh-CN" altLang="en-US" dirty="0">
                <a:latin typeface="Arial" pitchFamily="34" charset="0"/>
              </a:rPr>
              <a:t>（</a:t>
            </a:r>
            <a:r>
              <a:rPr lang="en-US" altLang="zh-CN" dirty="0">
                <a:latin typeface="Arial" pitchFamily="34" charset="0"/>
              </a:rPr>
              <a:t>N</a:t>
            </a:r>
            <a:r>
              <a:rPr lang="zh-CN" altLang="en-US" dirty="0">
                <a:latin typeface="Arial" pitchFamily="34" charset="0"/>
              </a:rPr>
              <a:t>）</a:t>
            </a:r>
            <a:endParaRPr lang="en-US" altLang="zh-CN" dirty="0">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extLst>
      <p:ext uri="{BB962C8B-B14F-4D97-AF65-F5344CB8AC3E}">
        <p14:creationId xmlns:p14="http://schemas.microsoft.com/office/powerpoint/2010/main" val="352952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例</a:t>
            </a:r>
            <a:r>
              <a:rPr lang="en-US" altLang="zh-CN" dirty="0"/>
              <a:t>8</a:t>
            </a:r>
            <a:r>
              <a:rPr lang="zh-CN" altLang="en-US" dirty="0" smtClean="0"/>
              <a:t>：最长公共子序列</a:t>
            </a:r>
          </a:p>
        </p:txBody>
      </p:sp>
      <p:sp>
        <p:nvSpPr>
          <p:cNvPr id="4" name="内容占位符 3"/>
          <p:cNvSpPr>
            <a:spLocks noGrp="1"/>
          </p:cNvSpPr>
          <p:nvPr>
            <p:ph idx="1"/>
          </p:nvPr>
        </p:nvSpPr>
        <p:spPr/>
        <p:txBody>
          <a:bodyPr>
            <a:normAutofit/>
          </a:bodyPr>
          <a:lstStyle/>
          <a:p>
            <a:pPr>
              <a:lnSpc>
                <a:spcPct val="80000"/>
              </a:lnSpc>
            </a:pPr>
            <a:r>
              <a:rPr lang="zh-CN" altLang="en-US" dirty="0">
                <a:latin typeface="Arial" charset="0"/>
              </a:rPr>
              <a:t>给定两个序列</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当另一序列</a:t>
            </a:r>
            <a:r>
              <a:rPr lang="en-US" altLang="zh-CN" dirty="0">
                <a:latin typeface="Arial" charset="0"/>
              </a:rPr>
              <a:t>Z</a:t>
            </a:r>
            <a:r>
              <a:rPr lang="zh-CN" altLang="en-US" dirty="0">
                <a:latin typeface="Arial" charset="0"/>
              </a:rPr>
              <a:t>既是</a:t>
            </a:r>
            <a:r>
              <a:rPr lang="en-US" altLang="zh-CN" dirty="0">
                <a:latin typeface="Arial" charset="0"/>
              </a:rPr>
              <a:t>X</a:t>
            </a:r>
            <a:r>
              <a:rPr lang="zh-CN" altLang="en-US" dirty="0">
                <a:latin typeface="Arial" charset="0"/>
              </a:rPr>
              <a:t>的子序列又是</a:t>
            </a:r>
            <a:r>
              <a:rPr lang="en-US" altLang="zh-CN" dirty="0">
                <a:latin typeface="Arial" charset="0"/>
              </a:rPr>
              <a:t>Y</a:t>
            </a:r>
            <a:r>
              <a:rPr lang="zh-CN" altLang="en-US" dirty="0">
                <a:latin typeface="Arial" charset="0"/>
              </a:rPr>
              <a:t>的子序列时，称</a:t>
            </a:r>
            <a:r>
              <a:rPr lang="en-US" altLang="zh-CN" dirty="0">
                <a:latin typeface="Arial" charset="0"/>
              </a:rPr>
              <a:t>Z</a:t>
            </a:r>
            <a:r>
              <a:rPr lang="zh-CN" altLang="en-US" dirty="0">
                <a:latin typeface="Arial" charset="0"/>
              </a:rPr>
              <a:t>是序列</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的公共子序列。</a:t>
            </a:r>
          </a:p>
          <a:p>
            <a:pPr>
              <a:lnSpc>
                <a:spcPct val="80000"/>
              </a:lnSpc>
            </a:pPr>
            <a:r>
              <a:rPr lang="zh-CN" altLang="en-US" dirty="0">
                <a:latin typeface="Arial" charset="0"/>
              </a:rPr>
              <a:t>最长公共子序列:公共子序列中长度最长的子序列。</a:t>
            </a:r>
            <a:endParaRPr lang="en-US" altLang="zh-CN" dirty="0">
              <a:latin typeface="Arial" charset="0"/>
            </a:endParaRPr>
          </a:p>
          <a:p>
            <a:pPr>
              <a:lnSpc>
                <a:spcPct val="80000"/>
              </a:lnSpc>
            </a:pPr>
            <a:r>
              <a:rPr lang="zh-CN" altLang="en-US" dirty="0">
                <a:latin typeface="Arial" charset="0"/>
              </a:rPr>
              <a:t>给定两个序列</a:t>
            </a:r>
            <a:r>
              <a:rPr lang="en-US" altLang="zh-CN" dirty="0">
                <a:latin typeface="Arial" charset="0"/>
              </a:rPr>
              <a:t>X={x1,x2,…,</a:t>
            </a:r>
            <a:r>
              <a:rPr lang="en-US" altLang="zh-CN" dirty="0" err="1">
                <a:latin typeface="Arial" charset="0"/>
              </a:rPr>
              <a:t>xm</a:t>
            </a:r>
            <a:r>
              <a:rPr lang="en-US" altLang="zh-CN" dirty="0">
                <a:latin typeface="Arial" charset="0"/>
              </a:rPr>
              <a:t>}</a:t>
            </a:r>
            <a:r>
              <a:rPr lang="zh-CN" altLang="en-US" dirty="0">
                <a:latin typeface="Arial" charset="0"/>
              </a:rPr>
              <a:t>和</a:t>
            </a:r>
            <a:r>
              <a:rPr lang="en-US" altLang="zh-CN" dirty="0">
                <a:latin typeface="Arial" charset="0"/>
              </a:rPr>
              <a:t>Y={y1,y2,…, </a:t>
            </a:r>
            <a:r>
              <a:rPr lang="en-US" altLang="zh-CN" dirty="0" err="1">
                <a:latin typeface="Arial" charset="0"/>
              </a:rPr>
              <a:t>yn</a:t>
            </a:r>
            <a:r>
              <a:rPr lang="en-US" altLang="zh-CN" dirty="0">
                <a:latin typeface="Arial" charset="0"/>
              </a:rPr>
              <a:t>}，</a:t>
            </a:r>
            <a:r>
              <a:rPr lang="zh-CN" altLang="en-US" dirty="0">
                <a:latin typeface="Arial" charset="0"/>
              </a:rPr>
              <a:t>找出</a:t>
            </a:r>
            <a:r>
              <a:rPr lang="en-US" altLang="zh-CN" dirty="0">
                <a:latin typeface="Arial" charset="0"/>
              </a:rPr>
              <a:t>X</a:t>
            </a:r>
            <a:r>
              <a:rPr lang="zh-CN" altLang="en-US" dirty="0">
                <a:latin typeface="Arial" charset="0"/>
              </a:rPr>
              <a:t>和</a:t>
            </a:r>
            <a:r>
              <a:rPr lang="en-US" altLang="zh-CN" dirty="0">
                <a:latin typeface="Arial" charset="0"/>
              </a:rPr>
              <a:t>Y</a:t>
            </a:r>
            <a:r>
              <a:rPr lang="zh-CN" altLang="en-US" dirty="0">
                <a:latin typeface="Arial" charset="0"/>
              </a:rPr>
              <a:t>的一个最长公共子序列。</a:t>
            </a:r>
          </a:p>
          <a:p>
            <a:r>
              <a:rPr lang="zh-CN" altLang="en-US" dirty="0">
                <a:latin typeface="Arial" charset="0"/>
              </a:rPr>
              <a:t>样例输入：</a:t>
            </a:r>
            <a:r>
              <a:rPr lang="en-US" dirty="0" err="1">
                <a:latin typeface="Arial" charset="0"/>
              </a:rPr>
              <a:t>abcfbc</a:t>
            </a:r>
            <a:r>
              <a:rPr lang="en-US" dirty="0">
                <a:latin typeface="Arial" charset="0"/>
              </a:rPr>
              <a:t> </a:t>
            </a:r>
          </a:p>
          <a:p>
            <a:r>
              <a:rPr lang="en-US" dirty="0">
                <a:latin typeface="Arial" charset="0"/>
              </a:rPr>
              <a:t>                  </a:t>
            </a:r>
            <a:r>
              <a:rPr lang="en-US" dirty="0" err="1" smtClean="0">
                <a:latin typeface="Arial" charset="0"/>
              </a:rPr>
              <a:t>abfcab</a:t>
            </a:r>
            <a:r>
              <a:rPr lang="en-US" dirty="0" smtClean="0">
                <a:latin typeface="Arial" charset="0"/>
              </a:rPr>
              <a:t> </a:t>
            </a:r>
            <a:endParaRPr lang="en-US" dirty="0">
              <a:latin typeface="Arial" charset="0"/>
            </a:endParaRPr>
          </a:p>
          <a:p>
            <a:r>
              <a:rPr lang="zh-CN" altLang="en-US" dirty="0">
                <a:latin typeface="Arial" charset="0"/>
              </a:rPr>
              <a:t>样例输出：</a:t>
            </a:r>
            <a:r>
              <a:rPr lang="en-US" altLang="zh-CN" dirty="0">
                <a:latin typeface="Arial" charset="0"/>
              </a:rPr>
              <a:t>4</a:t>
            </a:r>
            <a:endParaRPr lang="zh-CN" altLang="en-US" dirty="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00174"/>
            <a:ext cx="8401080" cy="4929222"/>
          </a:xfrm>
        </p:spPr>
        <p:txBody>
          <a:bodyPr>
            <a:normAutofit/>
          </a:bodyPr>
          <a:lstStyle/>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a:t>
            </a:r>
            <a:r>
              <a:rPr lang="en-US" dirty="0" smtClean="0">
                <a:latin typeface="Arial" pitchFamily="34" charset="0"/>
              </a:rPr>
              <a:t>j]</a:t>
            </a:r>
            <a:r>
              <a:rPr lang="zh-CN" altLang="en-US" dirty="0" smtClean="0">
                <a:latin typeface="Arial" pitchFamily="34" charset="0"/>
              </a:rPr>
              <a:t>表示前一个字符串的前</a:t>
            </a:r>
            <a:r>
              <a:rPr lang="en-US" dirty="0" err="1" smtClean="0">
                <a:latin typeface="Arial" pitchFamily="34" charset="0"/>
              </a:rPr>
              <a:t>i</a:t>
            </a:r>
            <a:r>
              <a:rPr lang="zh-CN" altLang="en-US" dirty="0" smtClean="0">
                <a:latin typeface="Arial" pitchFamily="34" charset="0"/>
              </a:rPr>
              <a:t>位与后一个字符串的前</a:t>
            </a:r>
            <a:r>
              <a:rPr lang="en-US" dirty="0" smtClean="0">
                <a:latin typeface="Arial" pitchFamily="34" charset="0"/>
              </a:rPr>
              <a:t>j</a:t>
            </a:r>
            <a:r>
              <a:rPr lang="zh-CN" altLang="en-US" dirty="0" smtClean="0">
                <a:latin typeface="Arial" pitchFamily="34" charset="0"/>
              </a:rPr>
              <a:t>位的最长公共子序列长度</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smtClean="0">
                <a:latin typeface="Arial" pitchFamily="34" charset="0"/>
              </a:rPr>
              <a:t>当</a:t>
            </a:r>
            <a:r>
              <a:rPr lang="en-US" altLang="zh-CN" dirty="0" smtClean="0">
                <a:latin typeface="Arial" pitchFamily="34" charset="0"/>
              </a:rPr>
              <a:t>x[</a:t>
            </a:r>
            <a:r>
              <a:rPr lang="en-US" altLang="zh-CN" dirty="0" err="1" smtClean="0">
                <a:latin typeface="Arial" pitchFamily="34" charset="0"/>
              </a:rPr>
              <a:t>i</a:t>
            </a:r>
            <a:r>
              <a:rPr lang="en-US" altLang="zh-CN" dirty="0" smtClean="0">
                <a:latin typeface="Arial" pitchFamily="34" charset="0"/>
              </a:rPr>
              <a:t>]==y[j]</a:t>
            </a:r>
            <a:r>
              <a:rPr lang="zh-CN" altLang="en-US" dirty="0">
                <a:latin typeface="Arial" pitchFamily="34" charset="0"/>
              </a:rPr>
              <a:t>，</a:t>
            </a:r>
            <a:r>
              <a:rPr lang="en-US" altLang="zh-CN" dirty="0" smtClean="0">
                <a:latin typeface="Arial" pitchFamily="34" charset="0"/>
              </a:rPr>
              <a:t>f[</a:t>
            </a:r>
            <a:r>
              <a:rPr lang="en-US" altLang="zh-CN" dirty="0" err="1" smtClean="0">
                <a:latin typeface="Arial" pitchFamily="34" charset="0"/>
              </a:rPr>
              <a:t>i</a:t>
            </a:r>
            <a:r>
              <a:rPr lang="en-US" altLang="zh-CN" dirty="0">
                <a:latin typeface="Arial" pitchFamily="34" charset="0"/>
              </a:rPr>
              <a:t>][j]=f[i-1][j-1]+1</a:t>
            </a:r>
          </a:p>
          <a:p>
            <a:r>
              <a:rPr lang="zh-CN" altLang="en-US" dirty="0">
                <a:latin typeface="Arial" pitchFamily="34" charset="0"/>
              </a:rPr>
              <a:t>当</a:t>
            </a:r>
            <a:r>
              <a:rPr lang="en-US" altLang="zh-CN" dirty="0">
                <a:latin typeface="Arial" pitchFamily="34" charset="0"/>
              </a:rPr>
              <a:t>x[</a:t>
            </a:r>
            <a:r>
              <a:rPr lang="en-US" altLang="zh-CN" dirty="0" err="1">
                <a:latin typeface="Arial" pitchFamily="34" charset="0"/>
              </a:rPr>
              <a:t>i</a:t>
            </a:r>
            <a:r>
              <a:rPr lang="en-US" altLang="zh-CN" dirty="0">
                <a:latin typeface="Arial" pitchFamily="34" charset="0"/>
              </a:rPr>
              <a:t>]!=</a:t>
            </a:r>
            <a:r>
              <a:rPr lang="en-US" altLang="zh-CN" dirty="0" smtClean="0">
                <a:latin typeface="Arial" pitchFamily="34" charset="0"/>
              </a:rPr>
              <a:t>x[j]</a:t>
            </a:r>
            <a:r>
              <a:rPr lang="zh-CN" altLang="en-US" dirty="0" smtClean="0">
                <a:latin typeface="Arial" pitchFamily="34" charset="0"/>
              </a:rPr>
              <a:t>，</a:t>
            </a:r>
            <a:r>
              <a:rPr lang="en-US" altLang="zh-CN" dirty="0" smtClean="0">
                <a:latin typeface="Arial" pitchFamily="34" charset="0"/>
              </a:rPr>
              <a:t>f[</a:t>
            </a:r>
            <a:r>
              <a:rPr lang="en-US" altLang="zh-CN" dirty="0" err="1" smtClean="0">
                <a:latin typeface="Arial" pitchFamily="34" charset="0"/>
              </a:rPr>
              <a:t>i</a:t>
            </a:r>
            <a:r>
              <a:rPr lang="en-US" altLang="zh-CN" dirty="0">
                <a:latin typeface="Arial" pitchFamily="34" charset="0"/>
              </a:rPr>
              <a:t>][j]=max(f[</a:t>
            </a:r>
            <a:r>
              <a:rPr lang="en-US" altLang="zh-CN" dirty="0" err="1">
                <a:latin typeface="Arial" pitchFamily="34" charset="0"/>
              </a:rPr>
              <a:t>i</a:t>
            </a:r>
            <a:r>
              <a:rPr lang="en-US" altLang="zh-CN" dirty="0">
                <a:latin typeface="Arial" pitchFamily="34" charset="0"/>
              </a:rPr>
              <a:t> - 1][j] ,f[</a:t>
            </a:r>
            <a:r>
              <a:rPr lang="en-US" altLang="zh-CN" dirty="0" err="1">
                <a:latin typeface="Arial" pitchFamily="34" charset="0"/>
              </a:rPr>
              <a:t>i</a:t>
            </a:r>
            <a:r>
              <a:rPr lang="en-US" altLang="zh-CN" dirty="0">
                <a:latin typeface="Arial" pitchFamily="34" charset="0"/>
              </a:rPr>
              <a:t>][j - 1])  </a:t>
            </a:r>
          </a:p>
          <a:p>
            <a:r>
              <a:rPr lang="en-US" altLang="zh-CN" dirty="0" smtClean="0">
                <a:solidFill>
                  <a:srgbClr val="FF0000"/>
                </a:solidFill>
                <a:latin typeface="Arial" pitchFamily="34" charset="0"/>
              </a:rPr>
              <a:t>a[1]==b[1] f[1][1] = </a:t>
            </a:r>
            <a:r>
              <a:rPr lang="en-US" altLang="zh-CN" dirty="0">
                <a:solidFill>
                  <a:srgbClr val="FF0000"/>
                </a:solidFill>
                <a:latin typeface="Arial" pitchFamily="34" charset="0"/>
              </a:rPr>
              <a:t>1 </a:t>
            </a:r>
            <a:endParaRPr lang="en-US" altLang="zh-CN" dirty="0" smtClean="0">
              <a:solidFill>
                <a:srgbClr val="FF0000"/>
              </a:solidFill>
              <a:latin typeface="Arial" pitchFamily="34" charset="0"/>
            </a:endParaRPr>
          </a:p>
          <a:p>
            <a:r>
              <a:rPr lang="en-US" altLang="zh-CN" dirty="0" smtClean="0">
                <a:solidFill>
                  <a:srgbClr val="FF0000"/>
                </a:solidFill>
                <a:latin typeface="Arial" pitchFamily="34" charset="0"/>
              </a:rPr>
              <a:t>else </a:t>
            </a:r>
            <a:r>
              <a:rPr lang="en-US" altLang="zh-CN" dirty="0">
                <a:solidFill>
                  <a:srgbClr val="FF0000"/>
                </a:solidFill>
                <a:latin typeface="Arial" pitchFamily="34" charset="0"/>
              </a:rPr>
              <a:t>f[1][1] </a:t>
            </a:r>
            <a:r>
              <a:rPr lang="en-US" altLang="zh-CN" dirty="0" smtClean="0">
                <a:solidFill>
                  <a:srgbClr val="FF0000"/>
                </a:solidFill>
                <a:latin typeface="Arial" pitchFamily="34" charset="0"/>
              </a:rPr>
              <a:t>= 0</a:t>
            </a:r>
          </a:p>
          <a:p>
            <a:pPr>
              <a:defRPr/>
            </a:pP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第三步：考虑是否需要</a:t>
            </a: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优化</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第四</a:t>
            </a:r>
            <a:r>
              <a:rPr lang="zh-CN" altLang="en-US" b="1" dirty="0">
                <a:solidFill>
                  <a:srgbClr val="FF33CC"/>
                </a:solidFill>
                <a:effectLst>
                  <a:outerShdw blurRad="38100" dist="38100" dir="2700000" algn="tl">
                    <a:srgbClr val="000000">
                      <a:alpha val="43137"/>
                    </a:srgbClr>
                  </a:outerShdw>
                </a:effectLst>
                <a:latin typeface="楷体" pitchFamily="49" charset="-122"/>
                <a:ea typeface="楷体" pitchFamily="49" charset="-122"/>
              </a:rPr>
              <a:t>步：确定实现方法</a:t>
            </a:r>
            <a:endParaRPr lang="en-US" altLang="zh-CN" dirty="0">
              <a:latin typeface="Arial" pitchFamily="34" charset="0"/>
            </a:endParaRPr>
          </a:p>
          <a:p>
            <a:endParaRPr lang="zh-CN" altLang="en-US" dirty="0" smtClean="0">
              <a:latin typeface="Arial" pitchFamily="34" charset="0"/>
            </a:endParaRPr>
          </a:p>
        </p:txBody>
      </p:sp>
      <p:sp>
        <p:nvSpPr>
          <p:cNvPr id="4" name="标题 2"/>
          <p:cNvSpPr>
            <a:spLocks noGrp="1"/>
          </p:cNvSpPr>
          <p:nvPr>
            <p:ph type="title"/>
          </p:nvPr>
        </p:nvSpPr>
        <p:spPr>
          <a:xfrm>
            <a:off x="500034" y="428604"/>
            <a:ext cx="8229600" cy="1143000"/>
          </a:xfrm>
        </p:spPr>
        <p:txBody>
          <a:bodyPr>
            <a:normAutofit/>
          </a:bodyPr>
          <a:lstStyle/>
          <a:p>
            <a:r>
              <a:rPr lang="zh-CN" altLang="en-US" dirty="0" smtClean="0"/>
              <a:t>例</a:t>
            </a:r>
            <a:r>
              <a:rPr lang="en-US" altLang="zh-CN" dirty="0"/>
              <a:t>8</a:t>
            </a:r>
            <a:r>
              <a:rPr lang="zh-CN" altLang="en-US" dirty="0" smtClean="0"/>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214282" y="1643050"/>
            <a:ext cx="1522413" cy="509587"/>
          </a:xfrm>
        </p:spPr>
        <p:txBody>
          <a:bodyPr>
            <a:normAutofit fontScale="90000"/>
          </a:bodyPr>
          <a:lstStyle/>
          <a:p>
            <a:pPr eaLnBrk="1" fontAlgn="auto" hangingPunct="1">
              <a:spcAft>
                <a:spcPts val="0"/>
              </a:spcAft>
              <a:defRPr/>
            </a:pPr>
            <a:r>
              <a:rPr lang="zh-CN" altLang="en-US" sz="3500" dirty="0"/>
              <a:t>例子</a:t>
            </a:r>
          </a:p>
        </p:txBody>
      </p:sp>
      <p:sp>
        <p:nvSpPr>
          <p:cNvPr id="43010" name="Rectangle 3"/>
          <p:cNvSpPr>
            <a:spLocks noGrp="1" noChangeArrowheads="1"/>
          </p:cNvSpPr>
          <p:nvPr>
            <p:ph idx="1"/>
          </p:nvPr>
        </p:nvSpPr>
        <p:spPr>
          <a:xfrm>
            <a:off x="142844" y="2143116"/>
            <a:ext cx="3816350" cy="939800"/>
          </a:xfrm>
        </p:spPr>
        <p:txBody>
          <a:bodyPr/>
          <a:lstStyle/>
          <a:p>
            <a:pPr eaLnBrk="1" hangingPunct="1">
              <a:lnSpc>
                <a:spcPct val="80000"/>
              </a:lnSpc>
              <a:buFont typeface="Wingdings" pitchFamily="2" charset="2"/>
              <a:buNone/>
            </a:pPr>
            <a:r>
              <a:rPr lang="en-US" altLang="zh-CN" dirty="0" smtClean="0"/>
              <a:t>X = (</a:t>
            </a:r>
            <a:r>
              <a:rPr lang="en-US" altLang="zh-CN" dirty="0" smtClean="0">
                <a:sym typeface="Symbol" pitchFamily="18" charset="2"/>
              </a:rPr>
              <a:t>B, D, C, A, B, A)</a:t>
            </a:r>
          </a:p>
          <a:p>
            <a:pPr eaLnBrk="1" hangingPunct="1">
              <a:lnSpc>
                <a:spcPct val="80000"/>
              </a:lnSpc>
              <a:buFont typeface="Wingdings" pitchFamily="2" charset="2"/>
              <a:buNone/>
            </a:pPr>
            <a:r>
              <a:rPr lang="en-US" altLang="zh-CN" dirty="0" smtClean="0">
                <a:sym typeface="Symbol" pitchFamily="18" charset="2"/>
              </a:rPr>
              <a:t>Y = (A, B, C, B, D, A,B)</a:t>
            </a:r>
          </a:p>
        </p:txBody>
      </p:sp>
      <p:sp>
        <p:nvSpPr>
          <p:cNvPr id="199" name="灯片编号占位符 5"/>
          <p:cNvSpPr>
            <a:spLocks noGrp="1"/>
          </p:cNvSpPr>
          <p:nvPr>
            <p:ph type="sldNum" sz="quarter" idx="12"/>
          </p:nvPr>
        </p:nvSpPr>
        <p:spPr>
          <a:xfrm>
            <a:off x="6553200" y="6248400"/>
            <a:ext cx="2133600" cy="457200"/>
          </a:xfrm>
        </p:spPr>
        <p:txBody>
          <a:bodyPr/>
          <a:lstStyle/>
          <a:p>
            <a:pPr>
              <a:defRPr/>
            </a:pPr>
            <a:fld id="{D5D57B6F-21DA-44C3-85EB-4E6AB73B0F4B}" type="slidenum">
              <a:rPr lang="en-US" altLang="zh-CN"/>
              <a:pPr>
                <a:defRPr/>
              </a:pPr>
              <a:t>49</a:t>
            </a:fld>
            <a:endParaRPr lang="en-US" altLang="zh-CN"/>
          </a:p>
        </p:txBody>
      </p:sp>
      <p:graphicFrame>
        <p:nvGraphicFramePr>
          <p:cNvPr id="570373" name="Group 5"/>
          <p:cNvGraphicFramePr>
            <a:graphicFrameLocks noGrp="1"/>
          </p:cNvGraphicFramePr>
          <p:nvPr/>
        </p:nvGraphicFramePr>
        <p:xfrm>
          <a:off x="4524375" y="2690813"/>
          <a:ext cx="4102100" cy="3556003"/>
        </p:xfrm>
        <a:graphic>
          <a:graphicData uri="http://schemas.openxmlformats.org/drawingml/2006/table">
            <a:tbl>
              <a:tblPr/>
              <a:tblGrid>
                <a:gridCol w="585788"/>
                <a:gridCol w="585787"/>
                <a:gridCol w="585788"/>
                <a:gridCol w="587375"/>
                <a:gridCol w="585787"/>
                <a:gridCol w="585788"/>
                <a:gridCol w="585787"/>
              </a:tblGrid>
              <a:tr h="442913">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86" name="Text Box 80"/>
          <p:cNvSpPr txBox="1">
            <a:spLocks noChangeArrowheads="1"/>
          </p:cNvSpPr>
          <p:nvPr/>
        </p:nvSpPr>
        <p:spPr bwMode="auto">
          <a:xfrm>
            <a:off x="46386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087" name="Text Box 81"/>
          <p:cNvSpPr txBox="1">
            <a:spLocks noChangeArrowheads="1"/>
          </p:cNvSpPr>
          <p:nvPr/>
        </p:nvSpPr>
        <p:spPr bwMode="auto">
          <a:xfrm>
            <a:off x="52482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088" name="Text Box 82"/>
          <p:cNvSpPr txBox="1">
            <a:spLocks noChangeArrowheads="1"/>
          </p:cNvSpPr>
          <p:nvPr/>
        </p:nvSpPr>
        <p:spPr bwMode="auto">
          <a:xfrm>
            <a:off x="5802313"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089" name="Text Box 83"/>
          <p:cNvSpPr txBox="1">
            <a:spLocks noChangeArrowheads="1"/>
          </p:cNvSpPr>
          <p:nvPr/>
        </p:nvSpPr>
        <p:spPr bwMode="auto">
          <a:xfrm>
            <a:off x="81978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090" name="Text Box 84"/>
          <p:cNvSpPr txBox="1">
            <a:spLocks noChangeArrowheads="1"/>
          </p:cNvSpPr>
          <p:nvPr/>
        </p:nvSpPr>
        <p:spPr bwMode="auto">
          <a:xfrm>
            <a:off x="64325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091" name="Text Box 85"/>
          <p:cNvSpPr txBox="1">
            <a:spLocks noChangeArrowheads="1"/>
          </p:cNvSpPr>
          <p:nvPr/>
        </p:nvSpPr>
        <p:spPr bwMode="auto">
          <a:xfrm>
            <a:off x="70040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092" name="Text Box 86"/>
          <p:cNvSpPr txBox="1">
            <a:spLocks noChangeArrowheads="1"/>
          </p:cNvSpPr>
          <p:nvPr/>
        </p:nvSpPr>
        <p:spPr bwMode="auto">
          <a:xfrm>
            <a:off x="7583488"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093" name="Text Box 87"/>
          <p:cNvSpPr txBox="1">
            <a:spLocks noChangeArrowheads="1"/>
          </p:cNvSpPr>
          <p:nvPr/>
        </p:nvSpPr>
        <p:spPr bwMode="auto">
          <a:xfrm>
            <a:off x="4597400" y="2259013"/>
            <a:ext cx="331788" cy="366712"/>
          </a:xfrm>
          <a:prstGeom prst="rect">
            <a:avLst/>
          </a:prstGeom>
          <a:noFill/>
          <a:ln w="9525">
            <a:noFill/>
            <a:miter lim="800000"/>
            <a:headEnd/>
            <a:tailEnd/>
          </a:ln>
        </p:spPr>
        <p:txBody>
          <a:bodyPr wrap="none">
            <a:spAutoFit/>
          </a:bodyPr>
          <a:lstStyle/>
          <a:p>
            <a:r>
              <a:rPr lang="en-US" altLang="zh-CN">
                <a:latin typeface="Comic Sans MS" pitchFamily="66" charset="0"/>
              </a:rPr>
              <a:t>y</a:t>
            </a:r>
            <a:r>
              <a:rPr lang="en-US" altLang="zh-CN" baseline="-25000">
                <a:latin typeface="Comic Sans MS" pitchFamily="66" charset="0"/>
              </a:rPr>
              <a:t>j</a:t>
            </a:r>
            <a:endParaRPr lang="en-US" altLang="zh-CN">
              <a:latin typeface="Comic Sans MS" pitchFamily="66" charset="0"/>
            </a:endParaRPr>
          </a:p>
        </p:txBody>
      </p:sp>
      <p:sp>
        <p:nvSpPr>
          <p:cNvPr id="43094" name="Text Box 88"/>
          <p:cNvSpPr txBox="1">
            <a:spLocks noChangeArrowheads="1"/>
          </p:cNvSpPr>
          <p:nvPr/>
        </p:nvSpPr>
        <p:spPr bwMode="auto">
          <a:xfrm>
            <a:off x="5241925"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095" name="Text Box 89"/>
          <p:cNvSpPr txBox="1">
            <a:spLocks noChangeArrowheads="1"/>
          </p:cNvSpPr>
          <p:nvPr/>
        </p:nvSpPr>
        <p:spPr bwMode="auto">
          <a:xfrm>
            <a:off x="5795963"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096" name="Text Box 90"/>
          <p:cNvSpPr txBox="1">
            <a:spLocks noChangeArrowheads="1"/>
          </p:cNvSpPr>
          <p:nvPr/>
        </p:nvSpPr>
        <p:spPr bwMode="auto">
          <a:xfrm>
            <a:off x="81915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7" name="Text Box 91"/>
          <p:cNvSpPr txBox="1">
            <a:spLocks noChangeArrowheads="1"/>
          </p:cNvSpPr>
          <p:nvPr/>
        </p:nvSpPr>
        <p:spPr bwMode="auto">
          <a:xfrm>
            <a:off x="6426200"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098" name="Text Box 92"/>
          <p:cNvSpPr txBox="1">
            <a:spLocks noChangeArrowheads="1"/>
          </p:cNvSpPr>
          <p:nvPr/>
        </p:nvSpPr>
        <p:spPr bwMode="auto">
          <a:xfrm>
            <a:off x="69977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9" name="Text Box 93"/>
          <p:cNvSpPr txBox="1">
            <a:spLocks noChangeArrowheads="1"/>
          </p:cNvSpPr>
          <p:nvPr/>
        </p:nvSpPr>
        <p:spPr bwMode="auto">
          <a:xfrm>
            <a:off x="7577138"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00" name="Text Box 94"/>
          <p:cNvSpPr txBox="1">
            <a:spLocks noChangeArrowheads="1"/>
          </p:cNvSpPr>
          <p:nvPr/>
        </p:nvSpPr>
        <p:spPr bwMode="auto">
          <a:xfrm>
            <a:off x="3683000" y="49784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101" name="Text Box 95"/>
          <p:cNvSpPr txBox="1">
            <a:spLocks noChangeArrowheads="1"/>
          </p:cNvSpPr>
          <p:nvPr/>
        </p:nvSpPr>
        <p:spPr bwMode="auto">
          <a:xfrm>
            <a:off x="3702050" y="31591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102" name="Text Box 96"/>
          <p:cNvSpPr txBox="1">
            <a:spLocks noChangeArrowheads="1"/>
          </p:cNvSpPr>
          <p:nvPr/>
        </p:nvSpPr>
        <p:spPr bwMode="auto">
          <a:xfrm>
            <a:off x="3683000" y="3614738"/>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103" name="Text Box 97"/>
          <p:cNvSpPr txBox="1">
            <a:spLocks noChangeArrowheads="1"/>
          </p:cNvSpPr>
          <p:nvPr/>
        </p:nvSpPr>
        <p:spPr bwMode="auto">
          <a:xfrm>
            <a:off x="3683000" y="27051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04" name="Text Box 98"/>
          <p:cNvSpPr txBox="1">
            <a:spLocks noChangeArrowheads="1"/>
          </p:cNvSpPr>
          <p:nvPr/>
        </p:nvSpPr>
        <p:spPr bwMode="auto">
          <a:xfrm>
            <a:off x="3683000" y="406876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105" name="Text Box 99"/>
          <p:cNvSpPr txBox="1">
            <a:spLocks noChangeArrowheads="1"/>
          </p:cNvSpPr>
          <p:nvPr/>
        </p:nvSpPr>
        <p:spPr bwMode="auto">
          <a:xfrm>
            <a:off x="3683000" y="452437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106" name="Text Box 100"/>
          <p:cNvSpPr txBox="1">
            <a:spLocks noChangeArrowheads="1"/>
          </p:cNvSpPr>
          <p:nvPr/>
        </p:nvSpPr>
        <p:spPr bwMode="auto">
          <a:xfrm>
            <a:off x="3683000" y="543401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107" name="Text Box 101"/>
          <p:cNvSpPr txBox="1">
            <a:spLocks noChangeArrowheads="1"/>
          </p:cNvSpPr>
          <p:nvPr/>
        </p:nvSpPr>
        <p:spPr bwMode="auto">
          <a:xfrm>
            <a:off x="3683000" y="58896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7</a:t>
            </a:r>
          </a:p>
        </p:txBody>
      </p:sp>
      <p:sp>
        <p:nvSpPr>
          <p:cNvPr id="43108" name="Text Box 102"/>
          <p:cNvSpPr txBox="1">
            <a:spLocks noChangeArrowheads="1"/>
          </p:cNvSpPr>
          <p:nvPr/>
        </p:nvSpPr>
        <p:spPr bwMode="auto">
          <a:xfrm>
            <a:off x="4097338" y="4979988"/>
            <a:ext cx="349250" cy="366712"/>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109" name="Text Box 103"/>
          <p:cNvSpPr txBox="1">
            <a:spLocks noChangeArrowheads="1"/>
          </p:cNvSpPr>
          <p:nvPr/>
        </p:nvSpPr>
        <p:spPr bwMode="auto">
          <a:xfrm>
            <a:off x="4116388" y="31607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0" name="Text Box 104"/>
          <p:cNvSpPr txBox="1">
            <a:spLocks noChangeArrowheads="1"/>
          </p:cNvSpPr>
          <p:nvPr/>
        </p:nvSpPr>
        <p:spPr bwMode="auto">
          <a:xfrm>
            <a:off x="4097338" y="3616325"/>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1" name="Text Box 105"/>
          <p:cNvSpPr txBox="1">
            <a:spLocks noChangeArrowheads="1"/>
          </p:cNvSpPr>
          <p:nvPr/>
        </p:nvSpPr>
        <p:spPr bwMode="auto">
          <a:xfrm>
            <a:off x="4097338" y="2706688"/>
            <a:ext cx="331787" cy="366712"/>
          </a:xfrm>
          <a:prstGeom prst="rect">
            <a:avLst/>
          </a:prstGeom>
          <a:noFill/>
          <a:ln w="9525">
            <a:noFill/>
            <a:miter lim="800000"/>
            <a:headEnd/>
            <a:tailEnd/>
          </a:ln>
        </p:spPr>
        <p:txBody>
          <a:bodyPr wrap="none">
            <a:spAutoFit/>
          </a:bodyPr>
          <a:lstStyle/>
          <a:p>
            <a:r>
              <a:rPr lang="en-US" altLang="zh-CN">
                <a:latin typeface="Comic Sans MS" pitchFamily="66" charset="0"/>
              </a:rPr>
              <a:t>x</a:t>
            </a:r>
            <a:r>
              <a:rPr lang="en-US" altLang="zh-CN" baseline="-25000">
                <a:latin typeface="Comic Sans MS" pitchFamily="66" charset="0"/>
              </a:rPr>
              <a:t>i</a:t>
            </a:r>
            <a:endParaRPr lang="en-US" altLang="zh-CN">
              <a:latin typeface="Comic Sans MS" pitchFamily="66" charset="0"/>
            </a:endParaRPr>
          </a:p>
        </p:txBody>
      </p:sp>
      <p:sp>
        <p:nvSpPr>
          <p:cNvPr id="43112" name="Text Box 106"/>
          <p:cNvSpPr txBox="1">
            <a:spLocks noChangeArrowheads="1"/>
          </p:cNvSpPr>
          <p:nvPr/>
        </p:nvSpPr>
        <p:spPr bwMode="auto">
          <a:xfrm>
            <a:off x="4097338" y="407035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113" name="Text Box 107"/>
          <p:cNvSpPr txBox="1">
            <a:spLocks noChangeArrowheads="1"/>
          </p:cNvSpPr>
          <p:nvPr/>
        </p:nvSpPr>
        <p:spPr bwMode="auto">
          <a:xfrm>
            <a:off x="4097338" y="452596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4" name="Text Box 108"/>
          <p:cNvSpPr txBox="1">
            <a:spLocks noChangeArrowheads="1"/>
          </p:cNvSpPr>
          <p:nvPr/>
        </p:nvSpPr>
        <p:spPr bwMode="auto">
          <a:xfrm>
            <a:off x="4097338" y="54356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5" name="Text Box 109"/>
          <p:cNvSpPr txBox="1">
            <a:spLocks noChangeArrowheads="1"/>
          </p:cNvSpPr>
          <p:nvPr/>
        </p:nvSpPr>
        <p:spPr bwMode="auto">
          <a:xfrm>
            <a:off x="4097338" y="58912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grpSp>
        <p:nvGrpSpPr>
          <p:cNvPr id="2" name="Group 110"/>
          <p:cNvGrpSpPr>
            <a:grpSpLocks/>
          </p:cNvGrpSpPr>
          <p:nvPr/>
        </p:nvGrpSpPr>
        <p:grpSpPr bwMode="auto">
          <a:xfrm>
            <a:off x="5249863" y="2797175"/>
            <a:ext cx="3260725" cy="366713"/>
            <a:chOff x="2133" y="1816"/>
            <a:chExt cx="2054" cy="231"/>
          </a:xfrm>
        </p:grpSpPr>
        <p:sp>
          <p:nvSpPr>
            <p:cNvPr id="43201" name="Text Box 111"/>
            <p:cNvSpPr txBox="1">
              <a:spLocks noChangeArrowheads="1"/>
            </p:cNvSpPr>
            <p:nvPr/>
          </p:nvSpPr>
          <p:spPr bwMode="auto">
            <a:xfrm>
              <a:off x="2133"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2" name="Text Box 112"/>
            <p:cNvSpPr txBox="1">
              <a:spLocks noChangeArrowheads="1"/>
            </p:cNvSpPr>
            <p:nvPr/>
          </p:nvSpPr>
          <p:spPr bwMode="auto">
            <a:xfrm>
              <a:off x="2482"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3" name="Text Box 113"/>
            <p:cNvSpPr txBox="1">
              <a:spLocks noChangeArrowheads="1"/>
            </p:cNvSpPr>
            <p:nvPr/>
          </p:nvSpPr>
          <p:spPr bwMode="auto">
            <a:xfrm>
              <a:off x="3991"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4" name="Text Box 114"/>
            <p:cNvSpPr txBox="1">
              <a:spLocks noChangeArrowheads="1"/>
            </p:cNvSpPr>
            <p:nvPr/>
          </p:nvSpPr>
          <p:spPr bwMode="auto">
            <a:xfrm>
              <a:off x="287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5" name="Text Box 115"/>
            <p:cNvSpPr txBox="1">
              <a:spLocks noChangeArrowheads="1"/>
            </p:cNvSpPr>
            <p:nvPr/>
          </p:nvSpPr>
          <p:spPr bwMode="auto">
            <a:xfrm>
              <a:off x="323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6" name="Text Box 116"/>
            <p:cNvSpPr txBox="1">
              <a:spLocks noChangeArrowheads="1"/>
            </p:cNvSpPr>
            <p:nvPr/>
          </p:nvSpPr>
          <p:spPr bwMode="auto">
            <a:xfrm>
              <a:off x="3604"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grpSp>
        <p:nvGrpSpPr>
          <p:cNvPr id="3" name="Group 117"/>
          <p:cNvGrpSpPr>
            <a:grpSpLocks/>
          </p:cNvGrpSpPr>
          <p:nvPr/>
        </p:nvGrpSpPr>
        <p:grpSpPr bwMode="auto">
          <a:xfrm>
            <a:off x="4651375" y="2797175"/>
            <a:ext cx="312738" cy="3524250"/>
            <a:chOff x="1756" y="1816"/>
            <a:chExt cx="197" cy="2220"/>
          </a:xfrm>
        </p:grpSpPr>
        <p:sp>
          <p:nvSpPr>
            <p:cNvPr id="43193" name="Text Box 118"/>
            <p:cNvSpPr txBox="1">
              <a:spLocks noChangeArrowheads="1"/>
            </p:cNvSpPr>
            <p:nvPr/>
          </p:nvSpPr>
          <p:spPr bwMode="auto">
            <a:xfrm>
              <a:off x="1757"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4" name="Text Box 119"/>
            <p:cNvSpPr txBox="1">
              <a:spLocks noChangeArrowheads="1"/>
            </p:cNvSpPr>
            <p:nvPr/>
          </p:nvSpPr>
          <p:spPr bwMode="auto">
            <a:xfrm>
              <a:off x="1756" y="3231"/>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5" name="Text Box 120"/>
            <p:cNvSpPr txBox="1">
              <a:spLocks noChangeArrowheads="1"/>
            </p:cNvSpPr>
            <p:nvPr/>
          </p:nvSpPr>
          <p:spPr bwMode="auto">
            <a:xfrm>
              <a:off x="1757" y="208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6" name="Text Box 121"/>
            <p:cNvSpPr txBox="1">
              <a:spLocks noChangeArrowheads="1"/>
            </p:cNvSpPr>
            <p:nvPr/>
          </p:nvSpPr>
          <p:spPr bwMode="auto">
            <a:xfrm>
              <a:off x="1756" y="2372"/>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7" name="Text Box 122"/>
            <p:cNvSpPr txBox="1">
              <a:spLocks noChangeArrowheads="1"/>
            </p:cNvSpPr>
            <p:nvPr/>
          </p:nvSpPr>
          <p:spPr bwMode="auto">
            <a:xfrm>
              <a:off x="1756" y="265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8" name="Text Box 123"/>
            <p:cNvSpPr txBox="1">
              <a:spLocks noChangeArrowheads="1"/>
            </p:cNvSpPr>
            <p:nvPr/>
          </p:nvSpPr>
          <p:spPr bwMode="auto">
            <a:xfrm>
              <a:off x="1756" y="294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9" name="Text Box 124"/>
            <p:cNvSpPr txBox="1">
              <a:spLocks noChangeArrowheads="1"/>
            </p:cNvSpPr>
            <p:nvPr/>
          </p:nvSpPr>
          <p:spPr bwMode="auto">
            <a:xfrm>
              <a:off x="1756" y="351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0" name="Text Box 125"/>
            <p:cNvSpPr txBox="1">
              <a:spLocks noChangeArrowheads="1"/>
            </p:cNvSpPr>
            <p:nvPr/>
          </p:nvSpPr>
          <p:spPr bwMode="auto">
            <a:xfrm>
              <a:off x="1756" y="380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sp>
        <p:nvSpPr>
          <p:cNvPr id="570494" name="Text Box 126"/>
          <p:cNvSpPr txBox="1">
            <a:spLocks noChangeArrowheads="1"/>
          </p:cNvSpPr>
          <p:nvPr/>
        </p:nvSpPr>
        <p:spPr bwMode="auto">
          <a:xfrm>
            <a:off x="52514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5" name="Text Box 127"/>
          <p:cNvSpPr txBox="1">
            <a:spLocks noChangeArrowheads="1"/>
          </p:cNvSpPr>
          <p:nvPr/>
        </p:nvSpPr>
        <p:spPr bwMode="auto">
          <a:xfrm>
            <a:off x="57975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6" name="Text Box 128"/>
          <p:cNvSpPr txBox="1">
            <a:spLocks noChangeArrowheads="1"/>
          </p:cNvSpPr>
          <p:nvPr/>
        </p:nvSpPr>
        <p:spPr bwMode="auto">
          <a:xfrm>
            <a:off x="6429375"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grpSp>
        <p:nvGrpSpPr>
          <p:cNvPr id="4" name="Group 129"/>
          <p:cNvGrpSpPr>
            <a:grpSpLocks/>
          </p:cNvGrpSpPr>
          <p:nvPr/>
        </p:nvGrpSpPr>
        <p:grpSpPr bwMode="auto">
          <a:xfrm>
            <a:off x="6996113" y="3184525"/>
            <a:ext cx="352425" cy="436563"/>
            <a:chOff x="3233" y="2100"/>
            <a:chExt cx="222" cy="275"/>
          </a:xfrm>
        </p:grpSpPr>
        <p:sp>
          <p:nvSpPr>
            <p:cNvPr id="43191" name="Text Box 130"/>
            <p:cNvSpPr txBox="1">
              <a:spLocks noChangeArrowheads="1"/>
            </p:cNvSpPr>
            <p:nvPr/>
          </p:nvSpPr>
          <p:spPr bwMode="auto">
            <a:xfrm>
              <a:off x="3251"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2" name="Line 131"/>
            <p:cNvSpPr>
              <a:spLocks noChangeShapeType="1"/>
            </p:cNvSpPr>
            <p:nvPr/>
          </p:nvSpPr>
          <p:spPr bwMode="auto">
            <a:xfrm flipH="1" flipV="1">
              <a:off x="3233" y="2100"/>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0" name="Text Box 132"/>
          <p:cNvSpPr txBox="1">
            <a:spLocks noChangeArrowheads="1"/>
          </p:cNvSpPr>
          <p:nvPr/>
        </p:nvSpPr>
        <p:spPr bwMode="auto">
          <a:xfrm>
            <a:off x="7439025" y="33432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grpSp>
        <p:nvGrpSpPr>
          <p:cNvPr id="5" name="Group 133"/>
          <p:cNvGrpSpPr>
            <a:grpSpLocks/>
          </p:cNvGrpSpPr>
          <p:nvPr/>
        </p:nvGrpSpPr>
        <p:grpSpPr bwMode="auto">
          <a:xfrm>
            <a:off x="8120063" y="3186113"/>
            <a:ext cx="423862" cy="434975"/>
            <a:chOff x="3941" y="2101"/>
            <a:chExt cx="267" cy="274"/>
          </a:xfrm>
        </p:grpSpPr>
        <p:sp>
          <p:nvSpPr>
            <p:cNvPr id="43189" name="Text Box 13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0" name="Line 13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6" name="Group 136"/>
          <p:cNvGrpSpPr>
            <a:grpSpLocks/>
          </p:cNvGrpSpPr>
          <p:nvPr/>
        </p:nvGrpSpPr>
        <p:grpSpPr bwMode="auto">
          <a:xfrm>
            <a:off x="5180013" y="3616325"/>
            <a:ext cx="423862" cy="434975"/>
            <a:chOff x="3941" y="2101"/>
            <a:chExt cx="267" cy="274"/>
          </a:xfrm>
        </p:grpSpPr>
        <p:sp>
          <p:nvSpPr>
            <p:cNvPr id="43187" name="Text Box 13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88" name="Line 13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7" name="Text Box 139"/>
          <p:cNvSpPr txBox="1">
            <a:spLocks noChangeArrowheads="1"/>
          </p:cNvSpPr>
          <p:nvPr/>
        </p:nvSpPr>
        <p:spPr bwMode="auto">
          <a:xfrm>
            <a:off x="56911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8" name="Text Box 140"/>
          <p:cNvSpPr txBox="1">
            <a:spLocks noChangeArrowheads="1"/>
          </p:cNvSpPr>
          <p:nvPr/>
        </p:nvSpPr>
        <p:spPr bwMode="auto">
          <a:xfrm>
            <a:off x="6278563"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9" name="Text Box 141"/>
          <p:cNvSpPr txBox="1">
            <a:spLocks noChangeArrowheads="1"/>
          </p:cNvSpPr>
          <p:nvPr/>
        </p:nvSpPr>
        <p:spPr bwMode="auto">
          <a:xfrm>
            <a:off x="7015163" y="3616325"/>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7" name="Group 142"/>
          <p:cNvGrpSpPr>
            <a:grpSpLocks/>
          </p:cNvGrpSpPr>
          <p:nvPr/>
        </p:nvGrpSpPr>
        <p:grpSpPr bwMode="auto">
          <a:xfrm>
            <a:off x="7581900" y="3616325"/>
            <a:ext cx="423863" cy="434975"/>
            <a:chOff x="3941" y="2101"/>
            <a:chExt cx="267" cy="274"/>
          </a:xfrm>
        </p:grpSpPr>
        <p:sp>
          <p:nvSpPr>
            <p:cNvPr id="43185" name="Text Box 14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6" name="Line 14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13" name="Text Box 145"/>
          <p:cNvSpPr txBox="1">
            <a:spLocks noChangeArrowheads="1"/>
          </p:cNvSpPr>
          <p:nvPr/>
        </p:nvSpPr>
        <p:spPr bwMode="auto">
          <a:xfrm>
            <a:off x="80152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grpSp>
        <p:nvGrpSpPr>
          <p:cNvPr id="8" name="Group 146"/>
          <p:cNvGrpSpPr>
            <a:grpSpLocks/>
          </p:cNvGrpSpPr>
          <p:nvPr/>
        </p:nvGrpSpPr>
        <p:grpSpPr bwMode="auto">
          <a:xfrm>
            <a:off x="5267325" y="4079875"/>
            <a:ext cx="3209925" cy="434975"/>
            <a:chOff x="2144" y="2664"/>
            <a:chExt cx="2022" cy="274"/>
          </a:xfrm>
        </p:grpSpPr>
        <p:sp>
          <p:nvSpPr>
            <p:cNvPr id="43177" name="Text Box 147"/>
            <p:cNvSpPr txBox="1">
              <a:spLocks noChangeArrowheads="1"/>
            </p:cNvSpPr>
            <p:nvPr/>
          </p:nvSpPr>
          <p:spPr bwMode="auto">
            <a:xfrm>
              <a:off x="2144"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78" name="Text Box 148"/>
            <p:cNvSpPr txBox="1">
              <a:spLocks noChangeArrowheads="1"/>
            </p:cNvSpPr>
            <p:nvPr/>
          </p:nvSpPr>
          <p:spPr bwMode="auto">
            <a:xfrm>
              <a:off x="2495"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9" name="Group 149"/>
            <p:cNvGrpSpPr>
              <a:grpSpLocks/>
            </p:cNvGrpSpPr>
            <p:nvPr/>
          </p:nvGrpSpPr>
          <p:grpSpPr bwMode="auto">
            <a:xfrm>
              <a:off x="2843" y="2664"/>
              <a:ext cx="267" cy="274"/>
              <a:chOff x="3941" y="2101"/>
              <a:chExt cx="267" cy="274"/>
            </a:xfrm>
          </p:grpSpPr>
          <p:sp>
            <p:nvSpPr>
              <p:cNvPr id="43183" name="Text Box 150"/>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4" name="Line 151"/>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80" name="Text Box 152"/>
            <p:cNvSpPr txBox="1">
              <a:spLocks noChangeArrowheads="1"/>
            </p:cNvSpPr>
            <p:nvPr/>
          </p:nvSpPr>
          <p:spPr bwMode="auto">
            <a:xfrm>
              <a:off x="3170" y="2772"/>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sp>
          <p:nvSpPr>
            <p:cNvPr id="43181" name="Text Box 153"/>
            <p:cNvSpPr txBox="1">
              <a:spLocks noChangeArrowheads="1"/>
            </p:cNvSpPr>
            <p:nvPr/>
          </p:nvSpPr>
          <p:spPr bwMode="auto">
            <a:xfrm>
              <a:off x="3638"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82" name="Text Box 154"/>
            <p:cNvSpPr txBox="1">
              <a:spLocks noChangeArrowheads="1"/>
            </p:cNvSpPr>
            <p:nvPr/>
          </p:nvSpPr>
          <p:spPr bwMode="auto">
            <a:xfrm>
              <a:off x="3962"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grpSp>
        <p:nvGrpSpPr>
          <p:cNvPr id="10" name="Group 155"/>
          <p:cNvGrpSpPr>
            <a:grpSpLocks/>
          </p:cNvGrpSpPr>
          <p:nvPr/>
        </p:nvGrpSpPr>
        <p:grpSpPr bwMode="auto">
          <a:xfrm>
            <a:off x="5260975" y="4514850"/>
            <a:ext cx="3381375" cy="434975"/>
            <a:chOff x="2140" y="2938"/>
            <a:chExt cx="2130" cy="274"/>
          </a:xfrm>
        </p:grpSpPr>
        <p:grpSp>
          <p:nvGrpSpPr>
            <p:cNvPr id="11" name="Group 156"/>
            <p:cNvGrpSpPr>
              <a:grpSpLocks/>
            </p:cNvGrpSpPr>
            <p:nvPr/>
          </p:nvGrpSpPr>
          <p:grpSpPr bwMode="auto">
            <a:xfrm>
              <a:off x="2140" y="2938"/>
              <a:ext cx="267" cy="274"/>
              <a:chOff x="3941" y="2101"/>
              <a:chExt cx="267" cy="274"/>
            </a:xfrm>
          </p:grpSpPr>
          <p:sp>
            <p:nvSpPr>
              <p:cNvPr id="43175" name="Text Box 15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76" name="Line 15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8" name="Text Box 159"/>
            <p:cNvSpPr txBox="1">
              <a:spLocks noChangeArrowheads="1"/>
            </p:cNvSpPr>
            <p:nvPr/>
          </p:nvSpPr>
          <p:spPr bwMode="auto">
            <a:xfrm>
              <a:off x="2510"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69" name="Text Box 160"/>
            <p:cNvSpPr txBox="1">
              <a:spLocks noChangeArrowheads="1"/>
            </p:cNvSpPr>
            <p:nvPr/>
          </p:nvSpPr>
          <p:spPr bwMode="auto">
            <a:xfrm>
              <a:off x="2888"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70" name="Text Box 161"/>
            <p:cNvSpPr txBox="1">
              <a:spLocks noChangeArrowheads="1"/>
            </p:cNvSpPr>
            <p:nvPr/>
          </p:nvSpPr>
          <p:spPr bwMode="auto">
            <a:xfrm>
              <a:off x="3212"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2" name="Group 162"/>
            <p:cNvGrpSpPr>
              <a:grpSpLocks/>
            </p:cNvGrpSpPr>
            <p:nvPr/>
          </p:nvGrpSpPr>
          <p:grpSpPr bwMode="auto">
            <a:xfrm>
              <a:off x="3580" y="2938"/>
              <a:ext cx="267" cy="274"/>
              <a:chOff x="3941" y="2101"/>
              <a:chExt cx="267" cy="274"/>
            </a:xfrm>
          </p:grpSpPr>
          <p:sp>
            <p:nvSpPr>
              <p:cNvPr id="43173" name="Text Box 16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74" name="Line 16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72" name="Text Box 165"/>
            <p:cNvSpPr txBox="1">
              <a:spLocks noChangeArrowheads="1"/>
            </p:cNvSpPr>
            <p:nvPr/>
          </p:nvSpPr>
          <p:spPr bwMode="auto">
            <a:xfrm>
              <a:off x="3886" y="3046"/>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3</a:t>
              </a:r>
            </a:p>
          </p:txBody>
        </p:sp>
      </p:grpSp>
      <p:grpSp>
        <p:nvGrpSpPr>
          <p:cNvPr id="13" name="Group 166"/>
          <p:cNvGrpSpPr>
            <a:grpSpLocks/>
          </p:cNvGrpSpPr>
          <p:nvPr/>
        </p:nvGrpSpPr>
        <p:grpSpPr bwMode="auto">
          <a:xfrm>
            <a:off x="5280025" y="4973638"/>
            <a:ext cx="3217863" cy="434975"/>
            <a:chOff x="2152" y="3227"/>
            <a:chExt cx="2027" cy="274"/>
          </a:xfrm>
        </p:grpSpPr>
        <p:sp>
          <p:nvSpPr>
            <p:cNvPr id="43159" name="Text Box 167"/>
            <p:cNvSpPr txBox="1">
              <a:spLocks noChangeArrowheads="1"/>
            </p:cNvSpPr>
            <p:nvPr/>
          </p:nvSpPr>
          <p:spPr bwMode="auto">
            <a:xfrm>
              <a:off x="215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14" name="Group 168"/>
            <p:cNvGrpSpPr>
              <a:grpSpLocks/>
            </p:cNvGrpSpPr>
            <p:nvPr/>
          </p:nvGrpSpPr>
          <p:grpSpPr bwMode="auto">
            <a:xfrm>
              <a:off x="2484" y="3227"/>
              <a:ext cx="267" cy="274"/>
              <a:chOff x="3941" y="2101"/>
              <a:chExt cx="267" cy="274"/>
            </a:xfrm>
          </p:grpSpPr>
          <p:sp>
            <p:nvSpPr>
              <p:cNvPr id="43165" name="Text Box 169"/>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66" name="Line 170"/>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1" name="Text Box 171"/>
            <p:cNvSpPr txBox="1">
              <a:spLocks noChangeArrowheads="1"/>
            </p:cNvSpPr>
            <p:nvPr/>
          </p:nvSpPr>
          <p:spPr bwMode="auto">
            <a:xfrm>
              <a:off x="2888"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2" name="Text Box 172"/>
            <p:cNvSpPr txBox="1">
              <a:spLocks noChangeArrowheads="1"/>
            </p:cNvSpPr>
            <p:nvPr/>
          </p:nvSpPr>
          <p:spPr bwMode="auto">
            <a:xfrm>
              <a:off x="321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3" name="Text Box 173"/>
            <p:cNvSpPr txBox="1">
              <a:spLocks noChangeArrowheads="1"/>
            </p:cNvSpPr>
            <p:nvPr/>
          </p:nvSpPr>
          <p:spPr bwMode="auto">
            <a:xfrm>
              <a:off x="3614"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64" name="Text Box 174"/>
            <p:cNvSpPr txBox="1">
              <a:spLocks noChangeArrowheads="1"/>
            </p:cNvSpPr>
            <p:nvPr/>
          </p:nvSpPr>
          <p:spPr bwMode="auto">
            <a:xfrm>
              <a:off x="3975"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grpSp>
        <p:nvGrpSpPr>
          <p:cNvPr id="15" name="Group 175"/>
          <p:cNvGrpSpPr>
            <a:grpSpLocks/>
          </p:cNvGrpSpPr>
          <p:nvPr/>
        </p:nvGrpSpPr>
        <p:grpSpPr bwMode="auto">
          <a:xfrm>
            <a:off x="5273675" y="5419725"/>
            <a:ext cx="3249613" cy="434975"/>
            <a:chOff x="2148" y="3508"/>
            <a:chExt cx="2047" cy="274"/>
          </a:xfrm>
        </p:grpSpPr>
        <p:sp>
          <p:nvSpPr>
            <p:cNvPr id="43149" name="Text Box 176"/>
            <p:cNvSpPr txBox="1">
              <a:spLocks noChangeArrowheads="1"/>
            </p:cNvSpPr>
            <p:nvPr/>
          </p:nvSpPr>
          <p:spPr bwMode="auto">
            <a:xfrm>
              <a:off x="2148"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50" name="Text Box 177"/>
            <p:cNvSpPr txBox="1">
              <a:spLocks noChangeArrowheads="1"/>
            </p:cNvSpPr>
            <p:nvPr/>
          </p:nvSpPr>
          <p:spPr bwMode="auto">
            <a:xfrm>
              <a:off x="2884"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51" name="Text Box 178"/>
            <p:cNvSpPr txBox="1">
              <a:spLocks noChangeArrowheads="1"/>
            </p:cNvSpPr>
            <p:nvPr/>
          </p:nvSpPr>
          <p:spPr bwMode="auto">
            <a:xfrm>
              <a:off x="361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52" name="Text Box 179"/>
            <p:cNvSpPr txBox="1">
              <a:spLocks noChangeArrowheads="1"/>
            </p:cNvSpPr>
            <p:nvPr/>
          </p:nvSpPr>
          <p:spPr bwMode="auto">
            <a:xfrm>
              <a:off x="253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6" name="Group 180"/>
            <p:cNvGrpSpPr>
              <a:grpSpLocks/>
            </p:cNvGrpSpPr>
            <p:nvPr/>
          </p:nvGrpSpPr>
          <p:grpSpPr bwMode="auto">
            <a:xfrm>
              <a:off x="3226" y="3508"/>
              <a:ext cx="267" cy="274"/>
              <a:chOff x="3941" y="2101"/>
              <a:chExt cx="267" cy="274"/>
            </a:xfrm>
          </p:grpSpPr>
          <p:sp>
            <p:nvSpPr>
              <p:cNvPr id="43157" name="Text Box 181"/>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58" name="Line 18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17" name="Group 183"/>
            <p:cNvGrpSpPr>
              <a:grpSpLocks/>
            </p:cNvGrpSpPr>
            <p:nvPr/>
          </p:nvGrpSpPr>
          <p:grpSpPr bwMode="auto">
            <a:xfrm>
              <a:off x="3928" y="3508"/>
              <a:ext cx="267" cy="274"/>
              <a:chOff x="3941" y="2101"/>
              <a:chExt cx="267" cy="274"/>
            </a:xfrm>
          </p:grpSpPr>
          <p:sp>
            <p:nvSpPr>
              <p:cNvPr id="43155" name="Text Box 18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56" name="Line 18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grpSp>
        <p:nvGrpSpPr>
          <p:cNvPr id="18" name="Group 186"/>
          <p:cNvGrpSpPr>
            <a:grpSpLocks/>
          </p:cNvGrpSpPr>
          <p:nvPr/>
        </p:nvGrpSpPr>
        <p:grpSpPr bwMode="auto">
          <a:xfrm>
            <a:off x="5195888" y="5849938"/>
            <a:ext cx="3340100" cy="434975"/>
            <a:chOff x="2099" y="3779"/>
            <a:chExt cx="2104" cy="274"/>
          </a:xfrm>
        </p:grpSpPr>
        <p:grpSp>
          <p:nvGrpSpPr>
            <p:cNvPr id="19" name="Group 187"/>
            <p:cNvGrpSpPr>
              <a:grpSpLocks/>
            </p:cNvGrpSpPr>
            <p:nvPr/>
          </p:nvGrpSpPr>
          <p:grpSpPr bwMode="auto">
            <a:xfrm>
              <a:off x="2099" y="3779"/>
              <a:ext cx="267" cy="274"/>
              <a:chOff x="3941" y="2101"/>
              <a:chExt cx="267" cy="274"/>
            </a:xfrm>
          </p:grpSpPr>
          <p:sp>
            <p:nvSpPr>
              <p:cNvPr id="43147" name="Text Box 188"/>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48" name="Line 189"/>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0" name="Text Box 190"/>
            <p:cNvSpPr txBox="1">
              <a:spLocks noChangeArrowheads="1"/>
            </p:cNvSpPr>
            <p:nvPr/>
          </p:nvSpPr>
          <p:spPr bwMode="auto">
            <a:xfrm>
              <a:off x="2883"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1" name="Text Box 191"/>
            <p:cNvSpPr txBox="1">
              <a:spLocks noChangeArrowheads="1"/>
            </p:cNvSpPr>
            <p:nvPr/>
          </p:nvSpPr>
          <p:spPr bwMode="auto">
            <a:xfrm>
              <a:off x="252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2" name="Text Box 192"/>
            <p:cNvSpPr txBox="1">
              <a:spLocks noChangeArrowheads="1"/>
            </p:cNvSpPr>
            <p:nvPr/>
          </p:nvSpPr>
          <p:spPr bwMode="auto">
            <a:xfrm>
              <a:off x="3274"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nvGrpSpPr>
            <p:cNvPr id="20" name="Group 193"/>
            <p:cNvGrpSpPr>
              <a:grpSpLocks/>
            </p:cNvGrpSpPr>
            <p:nvPr/>
          </p:nvGrpSpPr>
          <p:grpSpPr bwMode="auto">
            <a:xfrm>
              <a:off x="3629" y="3779"/>
              <a:ext cx="267" cy="274"/>
              <a:chOff x="3941" y="2101"/>
              <a:chExt cx="267" cy="274"/>
            </a:xfrm>
          </p:grpSpPr>
          <p:sp>
            <p:nvSpPr>
              <p:cNvPr id="43145" name="Text Box 19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46" name="Line 19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4" name="Text Box 196"/>
            <p:cNvSpPr txBox="1">
              <a:spLocks noChangeArrowheads="1"/>
            </p:cNvSpPr>
            <p:nvPr/>
          </p:nvSpPr>
          <p:spPr bwMode="auto">
            <a:xfrm>
              <a:off x="399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4</a:t>
              </a:r>
            </a:p>
          </p:txBody>
        </p:sp>
      </p:grpSp>
      <p:grpSp>
        <p:nvGrpSpPr>
          <p:cNvPr id="21" name="Group 197"/>
          <p:cNvGrpSpPr>
            <a:grpSpLocks/>
          </p:cNvGrpSpPr>
          <p:nvPr/>
        </p:nvGrpSpPr>
        <p:grpSpPr bwMode="auto">
          <a:xfrm>
            <a:off x="214313" y="2997200"/>
            <a:ext cx="4019550" cy="3860800"/>
            <a:chOff x="212" y="1794"/>
            <a:chExt cx="2532" cy="2432"/>
          </a:xfrm>
        </p:grpSpPr>
        <p:sp>
          <p:nvSpPr>
            <p:cNvPr id="43137" name="Rectangle 198"/>
            <p:cNvSpPr>
              <a:spLocks noChangeArrowheads="1"/>
            </p:cNvSpPr>
            <p:nvPr/>
          </p:nvSpPr>
          <p:spPr bwMode="auto">
            <a:xfrm>
              <a:off x="212" y="1794"/>
              <a:ext cx="2532" cy="243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en-US" altLang="zh-CN" sz="2600" dirty="0">
                  <a:latin typeface="Constantia" pitchFamily="18" charset="0"/>
                  <a:sym typeface="Symbol" pitchFamily="18" charset="2"/>
                </a:rPr>
                <a:t>xi = </a:t>
              </a:r>
              <a:r>
                <a:rPr lang="en-US" altLang="zh-CN" sz="2600" dirty="0" err="1">
                  <a:latin typeface="Constantia" pitchFamily="18" charset="0"/>
                  <a:sym typeface="Symbol" pitchFamily="18" charset="2"/>
                </a:rPr>
                <a:t>yj</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i="1" dirty="0" err="1" smtClean="0">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a:t>
              </a:r>
              <a:r>
                <a:rPr lang="en-US" altLang="zh-CN" sz="2600" i="1" dirty="0" smtClean="0">
                  <a:solidFill>
                    <a:srgbClr val="336699"/>
                  </a:solidFill>
                  <a:latin typeface="Constantia" pitchFamily="18" charset="0"/>
                  <a:sym typeface="Symbol" pitchFamily="18" charset="2"/>
                </a:rPr>
                <a:t>”</a:t>
              </a:r>
            </a:p>
            <a:p>
              <a:pPr marL="342900" indent="-342900">
                <a:spcBef>
                  <a:spcPct val="20000"/>
                </a:spcBef>
                <a:buClr>
                  <a:schemeClr val="tx2"/>
                </a:buClr>
                <a:buSzPct val="70000"/>
              </a:pPr>
              <a:r>
                <a:rPr lang="zh-CN" altLang="en-US" sz="2600" dirty="0" smtClean="0">
                  <a:latin typeface="Constantia" pitchFamily="18" charset="0"/>
                  <a:sym typeface="Symbol" pitchFamily="18" charset="2"/>
                </a:rPr>
                <a:t>否则</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zh-CN" altLang="en-US" sz="2600" i="1" dirty="0">
                  <a:solidFill>
                    <a:srgbClr val="336699"/>
                  </a:solidFill>
                  <a:latin typeface="Constantia" pitchFamily="18" charset="0"/>
                  <a:sym typeface="Symbol" pitchFamily="18" charset="2"/>
                </a:rPr>
                <a:t>	</a:t>
              </a:r>
              <a:r>
                <a:rPr lang="en-US" altLang="zh-CN" sz="2600" dirty="0">
                  <a:latin typeface="Constantia" pitchFamily="18" charset="0"/>
                  <a:sym typeface="Symbol" pitchFamily="18" charset="2"/>
                </a:rPr>
                <a:t>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- 1, j]≥c[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j-1]</a:t>
              </a: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i="1" dirty="0" err="1" smtClean="0">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 ”</a:t>
              </a: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否则</a:t>
              </a:r>
            </a:p>
            <a:p>
              <a:pPr marL="342900" indent="-342900">
                <a:spcBef>
                  <a:spcPct val="20000"/>
                </a:spcBef>
                <a:buClr>
                  <a:schemeClr val="tx2"/>
                </a:buClr>
                <a:buSzPct val="70000"/>
                <a:buFont typeface="Wingdings" pitchFamily="2" charset="2"/>
                <a:buNone/>
              </a:pPr>
              <a:r>
                <a:rPr lang="en-US" altLang="zh-CN" sz="2600" dirty="0">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dirty="0" smtClean="0">
                  <a:solidFill>
                    <a:srgbClr val="336699"/>
                  </a:solidFill>
                  <a:latin typeface="Constantia" pitchFamily="18" charset="0"/>
                  <a:sym typeface="Symbol" pitchFamily="18" charset="2"/>
                </a:rPr>
                <a:t>[</a:t>
              </a:r>
              <a:r>
                <a:rPr lang="en-US" altLang="zh-CN" sz="2600" i="1" dirty="0" err="1" smtClean="0">
                  <a:solidFill>
                    <a:srgbClr val="336699"/>
                  </a:solidFill>
                  <a:latin typeface="Constantia" pitchFamily="18" charset="0"/>
                  <a:sym typeface="Symbol" pitchFamily="18" charset="2"/>
                </a:rPr>
                <a:t>i</a:t>
              </a:r>
              <a:r>
                <a:rPr lang="en-US" altLang="zh-CN" sz="2600" dirty="0">
                  <a:solidFill>
                    <a:srgbClr val="336699"/>
                  </a:solidFill>
                  <a:latin typeface="Constantia" pitchFamily="18" charset="0"/>
                  <a:sym typeface="Symbol" pitchFamily="18" charset="2"/>
                </a:rPr>
                <a:t>, </a:t>
              </a:r>
              <a:r>
                <a:rPr lang="en-US" altLang="zh-CN" sz="2600" i="1" dirty="0">
                  <a:solidFill>
                    <a:srgbClr val="336699"/>
                  </a:solidFill>
                  <a:latin typeface="Constantia" pitchFamily="18" charset="0"/>
                  <a:sym typeface="Symbol" pitchFamily="18" charset="2"/>
                </a:rPr>
                <a:t>j</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endParaRPr lang="en-US" altLang="zh-CN" sz="2600" dirty="0">
                <a:solidFill>
                  <a:srgbClr val="336699"/>
                </a:solidFill>
                <a:latin typeface="Constantia" pitchFamily="18" charset="0"/>
              </a:endParaRPr>
            </a:p>
          </p:txBody>
        </p:sp>
        <p:sp>
          <p:nvSpPr>
            <p:cNvPr id="43138" name="Line 199"/>
            <p:cNvSpPr>
              <a:spLocks noChangeShapeType="1"/>
            </p:cNvSpPr>
            <p:nvPr/>
          </p:nvSpPr>
          <p:spPr bwMode="auto">
            <a:xfrm flipH="1" flipV="1">
              <a:off x="1337" y="2201"/>
              <a:ext cx="174" cy="174"/>
            </a:xfrm>
            <a:prstGeom prst="line">
              <a:avLst/>
            </a:prstGeom>
            <a:noFill/>
            <a:ln w="12700">
              <a:solidFill>
                <a:srgbClr val="336699"/>
              </a:solidFill>
              <a:round/>
              <a:headEnd/>
              <a:tailEnd type="stealth" w="med" len="med"/>
            </a:ln>
          </p:spPr>
          <p:txBody>
            <a:bodyPr/>
            <a:lstStyle/>
            <a:p>
              <a:endParaRPr lang="zh-CN" altLang="en-US"/>
            </a:p>
          </p:txBody>
        </p:sp>
      </p:grpSp>
      <p:sp>
        <p:nvSpPr>
          <p:cNvPr id="127" name="标题 2"/>
          <p:cNvSpPr txBox="1">
            <a:spLocks/>
          </p:cNvSpPr>
          <p:nvPr/>
        </p:nvSpPr>
        <p:spPr>
          <a:xfrm>
            <a:off x="357158" y="500042"/>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6</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4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4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5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05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0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05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05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4" grpId="0"/>
      <p:bldP spid="570495" grpId="0"/>
      <p:bldP spid="570496" grpId="0"/>
      <p:bldP spid="570500" grpId="0"/>
      <p:bldP spid="570507" grpId="0"/>
      <p:bldP spid="570508" grpId="0"/>
      <p:bldP spid="570509" grpId="0"/>
      <p:bldP spid="570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肿么办？</a:t>
            </a:r>
            <a:endParaRPr lang="zh-CN" altLang="en-US" dirty="0"/>
          </a:p>
        </p:txBody>
      </p:sp>
      <p:sp>
        <p:nvSpPr>
          <p:cNvPr id="3" name="内容占位符 2"/>
          <p:cNvSpPr>
            <a:spLocks noGrp="1"/>
          </p:cNvSpPr>
          <p:nvPr>
            <p:ph idx="1"/>
          </p:nvPr>
        </p:nvSpPr>
        <p:spPr/>
        <p:txBody>
          <a:bodyPr/>
          <a:lstStyle/>
          <a:p>
            <a:r>
              <a:rPr lang="zh-CN" altLang="en-US" dirty="0" smtClean="0"/>
              <a:t>空间换时间</a:t>
            </a:r>
            <a:endParaRPr lang="en-US" altLang="zh-CN" dirty="0" smtClean="0"/>
          </a:p>
          <a:p>
            <a:r>
              <a:rPr lang="zh-CN" altLang="en-US" dirty="0" smtClean="0"/>
              <a:t>已经计算过的记录下来避免重复计算！</a:t>
            </a:r>
            <a:endParaRPr lang="zh-CN" altLang="en-US" dirty="0"/>
          </a:p>
        </p:txBody>
      </p:sp>
      <p:sp>
        <p:nvSpPr>
          <p:cNvPr id="4" name="Text Box 3"/>
          <p:cNvSpPr txBox="1">
            <a:spLocks noChangeArrowheads="1"/>
          </p:cNvSpPr>
          <p:nvPr/>
        </p:nvSpPr>
        <p:spPr bwMode="auto">
          <a:xfrm>
            <a:off x="642910" y="3071810"/>
            <a:ext cx="6429420" cy="2308324"/>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wrap="square">
            <a:spAutoFit/>
          </a:bodyPr>
          <a:lstStyle/>
          <a:p>
            <a:pPr>
              <a:tabLst>
                <a:tab pos="571500" algn="l"/>
                <a:tab pos="1144588" algn="l"/>
              </a:tabLst>
            </a:pPr>
            <a:r>
              <a:rPr lang="zh-CN" altLang="en-US" sz="2400" dirty="0" smtClean="0">
                <a:latin typeface="Segoe UI Semibold" pitchFamily="34" charset="0"/>
                <a:cs typeface="Segoe UI Semibold" pitchFamily="34" charset="0"/>
              </a:rPr>
              <a:t>记忆化搜索</a:t>
            </a:r>
            <a:r>
              <a:rPr lang="zh-CN" altLang="en-GB" sz="2400" dirty="0" smtClean="0">
                <a:latin typeface="Segoe UI Semibold" pitchFamily="34" charset="0"/>
                <a:cs typeface="Segoe UI Semibold" pitchFamily="34" charset="0"/>
              </a:rPr>
              <a:t>版本</a:t>
            </a:r>
            <a:r>
              <a:rPr lang="en-GB" altLang="en-GB" sz="2400" dirty="0" smtClean="0">
                <a:latin typeface="Segoe UI Semibold" pitchFamily="34" charset="0"/>
                <a:cs typeface="Segoe UI Semibold" pitchFamily="34" charset="0"/>
              </a:rPr>
              <a:t>:   </a:t>
            </a:r>
            <a:r>
              <a:rPr lang="zh-CN" altLang="en-US" sz="2400" dirty="0" smtClean="0">
                <a:latin typeface="Segoe UI Semibold" pitchFamily="34" charset="0"/>
                <a:cs typeface="Segoe UI Semibold" pitchFamily="34" charset="0"/>
              </a:rPr>
              <a:t>求</a:t>
            </a:r>
            <a:r>
              <a:rPr lang="en-GB" altLang="en-US" sz="2400" dirty="0" err="1" smtClean="0">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err="1" smtClean="0">
                <a:latin typeface="Segoe UI Semibold" pitchFamily="34" charset="0"/>
                <a:cs typeface="Segoe UI Semibold" pitchFamily="34" charset="0"/>
              </a:rPr>
              <a:t>int</a:t>
            </a:r>
            <a:r>
              <a:rPr lang="en-US" altLang="zh-CN" sz="2400" dirty="0" smtClean="0">
                <a:latin typeface="Segoe UI Semibold" pitchFamily="34" charset="0"/>
                <a:cs typeface="Segoe UI Semibold" pitchFamily="34" charset="0"/>
              </a:rPr>
              <a:t>  calc</a:t>
            </a:r>
            <a:r>
              <a:rPr lang="zh-CN" altLang="en-US" sz="2400" dirty="0" smtClean="0">
                <a:latin typeface="Segoe UI Semibold" pitchFamily="34" charset="0"/>
                <a:cs typeface="Segoe UI Semibold" pitchFamily="34" charset="0"/>
              </a:rPr>
              <a:t>（</a:t>
            </a:r>
            <a:r>
              <a:rPr lang="en-US" altLang="zh-CN" sz="2400" dirty="0" err="1" smtClean="0">
                <a:latin typeface="Segoe UI Semibold" pitchFamily="34" charset="0"/>
                <a:cs typeface="Segoe UI Semibold" pitchFamily="34" charset="0"/>
              </a:rPr>
              <a:t>int</a:t>
            </a:r>
            <a:r>
              <a:rPr lang="en-US" altLang="zh-CN" sz="2400" dirty="0" smtClean="0">
                <a:latin typeface="Segoe UI Semibold" pitchFamily="34" charset="0"/>
                <a:cs typeface="Segoe UI Semibold" pitchFamily="34" charset="0"/>
              </a:rPr>
              <a:t> n</a:t>
            </a:r>
            <a:r>
              <a:rPr lang="zh-CN" altLang="en-US" sz="2400" dirty="0" smtClean="0">
                <a:latin typeface="Segoe UI Semibold" pitchFamily="34" charset="0"/>
                <a:cs typeface="Segoe UI Semibold" pitchFamily="34" charset="0"/>
              </a:rPr>
              <a:t>）</a:t>
            </a:r>
            <a:endParaRPr lang="en-US" altLang="zh-CN" sz="2400" dirty="0" smtClean="0">
              <a:latin typeface="Segoe UI Semibold" pitchFamily="34" charset="0"/>
              <a:cs typeface="Segoe UI Semibold" pitchFamily="34" charset="0"/>
            </a:endParaRP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 </a:t>
            </a: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if (f([n]!= 0) </a:t>
            </a:r>
            <a:r>
              <a:rPr lang="en-US" altLang="zh-CN" sz="2400" b="1" dirty="0" smtClean="0">
                <a:solidFill>
                  <a:srgbClr val="996633"/>
                </a:solidFill>
                <a:latin typeface="Times New Roman" pitchFamily="18" charset="0"/>
              </a:rPr>
              <a:t>return </a:t>
            </a:r>
            <a:r>
              <a:rPr lang="en-US" altLang="zh-CN" sz="2400" dirty="0" smtClean="0">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a:t>
            </a:r>
            <a:r>
              <a:rPr lang="en-GB" altLang="zh-CN" sz="2400" dirty="0" smtClean="0">
                <a:latin typeface="Segoe UI Semibold" pitchFamily="34" charset="0"/>
                <a:cs typeface="Segoe UI Semibold" pitchFamily="34" charset="0"/>
              </a:rPr>
              <a:t>  </a:t>
            </a:r>
            <a:r>
              <a:rPr lang="en-GB" altLang="zh-CN" sz="2400" b="1" dirty="0" smtClean="0">
                <a:solidFill>
                  <a:srgbClr val="996633"/>
                </a:solidFill>
                <a:latin typeface="Times New Roman" pitchFamily="18" charset="0"/>
              </a:rPr>
              <a:t>return</a:t>
            </a:r>
            <a:r>
              <a:rPr lang="en-GB" altLang="zh-CN" sz="2400" dirty="0" smtClean="0">
                <a:latin typeface="Segoe UI Semibold" pitchFamily="34" charset="0"/>
                <a:cs typeface="Segoe UI Semibold" pitchFamily="34" charset="0"/>
              </a:rPr>
              <a:t> (</a:t>
            </a:r>
            <a:r>
              <a:rPr lang="en-US" altLang="zh-CN" sz="2400" dirty="0" smtClean="0">
                <a:latin typeface="Segoe UI Semibold" pitchFamily="34" charset="0"/>
                <a:cs typeface="Segoe UI Semibold" pitchFamily="34" charset="0"/>
              </a:rPr>
              <a:t>f[n] =</a:t>
            </a:r>
            <a:r>
              <a:rPr lang="en-GB" altLang="zh-CN" sz="2400" dirty="0" smtClean="0">
                <a:latin typeface="Segoe UI Semibold" pitchFamily="34" charset="0"/>
                <a:cs typeface="Segoe UI Semibold" pitchFamily="34" charset="0"/>
              </a:rPr>
              <a:t>calc(n-1) + calc(n-2));</a:t>
            </a:r>
          </a:p>
          <a:p>
            <a:pPr marL="457200" indent="-457200" eaLnBrk="0" hangingPunct="0">
              <a:buAutoNum type="arabicPlain"/>
              <a:tabLst>
                <a:tab pos="571500" algn="l"/>
                <a:tab pos="1144588" algn="l"/>
              </a:tabLst>
            </a:pPr>
            <a:r>
              <a:rPr lang="en-GB" altLang="zh-CN" sz="2400" dirty="0" smtClean="0">
                <a:latin typeface="Segoe UI Semibold" pitchFamily="34" charset="0"/>
                <a:cs typeface="Segoe UI Semibold" pitchFamily="34" charset="0"/>
              </a:rPr>
              <a:t>}</a:t>
            </a:r>
            <a:endParaRPr lang="en-US" altLang="zh-CN" sz="2400" dirty="0" smtClean="0">
              <a:latin typeface="Segoe UI Semibold" pitchFamily="34" charset="0"/>
              <a:cs typeface="Segoe UI Semibold" pitchFamily="34" charset="0"/>
            </a:endParaRPr>
          </a:p>
        </p:txBody>
      </p:sp>
      <p:sp>
        <p:nvSpPr>
          <p:cNvPr id="5" name="AutoShape 6"/>
          <p:cNvSpPr>
            <a:spLocks noChangeArrowheads="1"/>
          </p:cNvSpPr>
          <p:nvPr/>
        </p:nvSpPr>
        <p:spPr bwMode="auto">
          <a:xfrm>
            <a:off x="5072066" y="2786058"/>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smtClean="0">
                <a:solidFill>
                  <a:schemeClr val="accent2"/>
                </a:solidFill>
                <a:latin typeface="Comic Sans MS" pitchFamily="66" charset="0"/>
                <a:ea typeface="PMingLiU" pitchFamily="18" charset="-120"/>
              </a:rPr>
              <a:t>算法</a:t>
            </a:r>
            <a:r>
              <a:rPr lang="zh-CN" altLang="en-US" sz="2800" dirty="0">
                <a:solidFill>
                  <a:schemeClr val="accent2"/>
                </a:solidFill>
                <a:latin typeface="Comic Sans MS" pitchFamily="66" charset="0"/>
                <a:ea typeface="PMingLiU" pitchFamily="18" charset="-120"/>
              </a:rPr>
              <a:t>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smtClean="0">
                <a:solidFill>
                  <a:schemeClr val="accent2"/>
                </a:solidFill>
                <a:latin typeface="Comic Sans MS" pitchFamily="66" charset="0"/>
                <a:ea typeface="PMingLiU" pitchFamily="18" charset="-120"/>
              </a:rPr>
              <a:t>)</a:t>
            </a:r>
          </a:p>
          <a:p>
            <a:pPr algn="ctr"/>
            <a:endParaRPr lang="en-GB" sz="2800" dirty="0">
              <a:solidFill>
                <a:schemeClr val="accent2"/>
              </a:solidFill>
              <a:latin typeface="Comic Sans MS" pitchFamily="66" charset="0"/>
            </a:endParaRPr>
          </a:p>
        </p:txBody>
      </p:sp>
      <p:sp>
        <p:nvSpPr>
          <p:cNvPr id="6" name="波形 5"/>
          <p:cNvSpPr/>
          <p:nvPr/>
        </p:nvSpPr>
        <p:spPr bwMode="auto">
          <a:xfrm>
            <a:off x="539552" y="5575692"/>
            <a:ext cx="7704856" cy="1282308"/>
          </a:xfrm>
          <a:prstGeom prst="wave">
            <a:avLst/>
          </a:prstGeom>
          <a:noFill/>
          <a:ln w="28575">
            <a:solidFill>
              <a:schemeClr val="tx2">
                <a:lumMod val="60000"/>
                <a:lumOff val="40000"/>
              </a:schemeClr>
            </a:solidFill>
            <a:round/>
            <a:headEnd/>
            <a:tailEnd/>
          </a:ln>
          <a:effectLst/>
        </p:spPr>
        <p:txBody>
          <a:bodyPr wrap="none" rtlCol="0" anchor="ctr"/>
          <a:lstStyle/>
          <a:p>
            <a:pPr algn="ctr"/>
            <a:r>
              <a:rPr lang="zh-CN" altLang="en-US" sz="4000" b="1" dirty="0" smtClean="0">
                <a:latin typeface="华文楷体" pitchFamily="2" charset="-122"/>
                <a:ea typeface="华文楷体" pitchFamily="2" charset="-122"/>
              </a:rPr>
              <a:t>这就是传说中的记忆化搜索了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2"/>
          <p:cNvSpPr>
            <a:spLocks noGrp="1"/>
          </p:cNvSpPr>
          <p:nvPr>
            <p:ph type="title"/>
          </p:nvPr>
        </p:nvSpPr>
        <p:spPr>
          <a:xfrm>
            <a:off x="428625" y="642938"/>
            <a:ext cx="8229600" cy="633412"/>
          </a:xfrm>
        </p:spPr>
        <p:txBody>
          <a:bodyPr>
            <a:normAutofit fontScale="90000"/>
          </a:bodyPr>
          <a:lstStyle/>
          <a:p>
            <a:pPr eaLnBrk="1" hangingPunct="1"/>
            <a:r>
              <a:rPr lang="zh-CN" altLang="en-US" sz="4000" b="1" dirty="0" smtClean="0">
                <a:solidFill>
                  <a:schemeClr val="tx1"/>
                </a:solidFill>
              </a:rPr>
              <a:t>拓展</a:t>
            </a:r>
            <a:r>
              <a:rPr lang="en-US" altLang="zh-CN" sz="4000" b="1" dirty="0">
                <a:solidFill>
                  <a:schemeClr val="tx1"/>
                </a:solidFill>
              </a:rPr>
              <a:t>8</a:t>
            </a:r>
            <a:r>
              <a:rPr lang="en-US" altLang="zh-CN" sz="4000" b="1" dirty="0" smtClean="0">
                <a:solidFill>
                  <a:schemeClr val="tx1"/>
                </a:solidFill>
              </a:rPr>
              <a:t>.1</a:t>
            </a:r>
            <a:r>
              <a:rPr lang="zh-CN" altLang="en-US" sz="4000" b="1" dirty="0" smtClean="0">
                <a:solidFill>
                  <a:schemeClr val="tx1"/>
                </a:solidFill>
              </a:rPr>
              <a:t>：回文词</a:t>
            </a:r>
          </a:p>
        </p:txBody>
      </p:sp>
      <p:sp>
        <p:nvSpPr>
          <p:cNvPr id="4" name="内容占位符 3"/>
          <p:cNvSpPr>
            <a:spLocks noGrp="1"/>
          </p:cNvSpPr>
          <p:nvPr>
            <p:ph idx="1"/>
          </p:nvPr>
        </p:nvSpPr>
        <p:spPr>
          <a:xfrm>
            <a:off x="428625" y="1571625"/>
            <a:ext cx="8229600" cy="4389438"/>
          </a:xfrm>
        </p:spPr>
        <p:txBody>
          <a:bodyPr>
            <a:normAutofit fontScale="92500"/>
          </a:bodyPr>
          <a:lstStyle/>
          <a:p>
            <a:pPr marL="274320" indent="-274320" eaLnBrk="1" fontAlgn="auto" hangingPunct="1">
              <a:spcAft>
                <a:spcPts val="0"/>
              </a:spcAft>
              <a:buClr>
                <a:schemeClr val="accent3"/>
              </a:buClr>
              <a:buFont typeface="Wingdings 2"/>
              <a:buChar char=""/>
              <a:defRPr/>
            </a:pPr>
            <a:r>
              <a:rPr lang="zh-CN" altLang="en-US" dirty="0" smtClean="0"/>
              <a:t> </a:t>
            </a:r>
            <a:r>
              <a:rPr lang="zh-CN" altLang="en-US" sz="2800" dirty="0" smtClean="0">
                <a:latin typeface="Arial" pitchFamily="34" charset="0"/>
              </a:rPr>
              <a:t>回文词是一种对称的字符串</a:t>
            </a:r>
            <a:r>
              <a:rPr lang="en-US" altLang="zh-CN" sz="2800" dirty="0" smtClean="0">
                <a:latin typeface="Arial" pitchFamily="34" charset="0"/>
              </a:rPr>
              <a:t>——</a:t>
            </a:r>
            <a:r>
              <a:rPr lang="zh-CN" altLang="en-US" sz="2800" dirty="0" smtClean="0">
                <a:latin typeface="Arial" pitchFamily="34" charset="0"/>
              </a:rPr>
              <a:t>也就是说，一个回文词，从左到右读和从右到左读得到的结果是一样的。任意给定一个字符串，通过插入若干字符，都可以变成一个回文词。你的任务是写一个程序，求出将给定字符串变成回文词所需插入的最少字符数。比如字符串“</a:t>
            </a:r>
            <a:r>
              <a:rPr lang="en-US" altLang="zh-CN" sz="2800" dirty="0" smtClean="0">
                <a:latin typeface="Arial" pitchFamily="34" charset="0"/>
              </a:rPr>
              <a:t>Ab3bd”</a:t>
            </a:r>
            <a:r>
              <a:rPr lang="zh-CN" altLang="en-US" sz="2800" dirty="0" smtClean="0">
                <a:latin typeface="Arial" pitchFamily="34" charset="0"/>
              </a:rPr>
              <a:t>，在插入两个字符后可以变成一个回文词（“</a:t>
            </a:r>
            <a:r>
              <a:rPr lang="en-US" altLang="zh-CN" sz="2800" dirty="0" smtClean="0">
                <a:latin typeface="Arial" pitchFamily="34" charset="0"/>
              </a:rPr>
              <a:t>dAb3bAd”</a:t>
            </a:r>
            <a:r>
              <a:rPr lang="zh-CN" altLang="en-US" sz="2800" dirty="0" smtClean="0">
                <a:latin typeface="Arial" pitchFamily="34" charset="0"/>
              </a:rPr>
              <a:t>或“</a:t>
            </a:r>
            <a:r>
              <a:rPr lang="en-US" altLang="zh-CN" sz="2800" dirty="0" smtClean="0">
                <a:latin typeface="Arial" pitchFamily="34" charset="0"/>
              </a:rPr>
              <a:t>Adb3bdA”</a:t>
            </a:r>
            <a:r>
              <a:rPr lang="zh-CN" altLang="en-US" sz="2800" dirty="0" smtClean="0">
                <a:latin typeface="Arial" pitchFamily="34" charset="0"/>
              </a:rPr>
              <a:t>）。然而，插入两个以下的字符无法使它变成一个回文词。</a:t>
            </a:r>
            <a:endParaRPr lang="en-US" altLang="zh-CN" sz="2800" dirty="0" smtClean="0">
              <a:latin typeface="Arial" pitchFamily="34" charset="0"/>
            </a:endParaRPr>
          </a:p>
          <a:p>
            <a:pPr marL="274320" indent="-274320" eaLnBrk="1" fontAlgn="auto" hangingPunct="1">
              <a:spcAft>
                <a:spcPts val="0"/>
              </a:spcAft>
              <a:buClr>
                <a:schemeClr val="accent3"/>
              </a:buClr>
              <a:buFont typeface="Wingdings 2"/>
              <a:buChar char=""/>
              <a:defRPr/>
            </a:pPr>
            <a:r>
              <a:rPr lang="zh-CN" altLang="en-US" sz="2800" dirty="0" smtClean="0">
                <a:latin typeface="Arial" pitchFamily="34" charset="0"/>
              </a:rPr>
              <a:t>给出一个字符串求出使其变为回文串需要插入的最少字符数。</a:t>
            </a:r>
            <a:endParaRPr lang="zh-CN" altLang="en-US" sz="2800" dirty="0">
              <a:latin typeface="Arial" pitchFamily="34" charset="0"/>
            </a:endParaRPr>
          </a:p>
        </p:txBody>
      </p:sp>
    </p:spTree>
    <p:extLst>
      <p:ext uri="{BB962C8B-B14F-4D97-AF65-F5344CB8AC3E}">
        <p14:creationId xmlns:p14="http://schemas.microsoft.com/office/powerpoint/2010/main" val="28357966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428625" y="1571625"/>
            <a:ext cx="8229600" cy="4389438"/>
          </a:xfrm>
        </p:spPr>
        <p:txBody>
          <a:bodyPr/>
          <a:lstStyle/>
          <a:p>
            <a:pPr eaLnBrk="1" hangingPunct="1"/>
            <a:r>
              <a:rPr lang="zh-CN" altLang="en-US" dirty="0" smtClean="0">
                <a:latin typeface="Arial" charset="0"/>
              </a:rPr>
              <a:t>分析：假定我们已经先原串中找到了一个最长回文串，然后对于原串中不属于这个回文串的字符，在它关于回文串中心的对称位置添加一个相同字符。那么需要添加的字符数量即为 ：</a:t>
            </a:r>
            <a:r>
              <a:rPr lang="en-US" altLang="zh-CN" dirty="0" smtClean="0">
                <a:latin typeface="Arial" charset="0"/>
              </a:rPr>
              <a:t>n-</a:t>
            </a:r>
            <a:r>
              <a:rPr lang="zh-CN" altLang="en-US" dirty="0" smtClean="0">
                <a:latin typeface="Arial" charset="0"/>
              </a:rPr>
              <a:t>最长回文串长度。</a:t>
            </a:r>
          </a:p>
          <a:p>
            <a:pPr eaLnBrk="1" hangingPunct="1"/>
            <a:r>
              <a:rPr lang="zh-CN" altLang="en-US" dirty="0" smtClean="0">
                <a:latin typeface="Arial" charset="0"/>
              </a:rPr>
              <a:t>最长回文串对称轴前的每一个字符即原串当中也都能与对称轴后的字符一一对应。如果我们将原串进行翻转，最长回文串中的字符必然会在原串和逆序串中也一一对应，所以可以通过</a:t>
            </a:r>
            <a:r>
              <a:rPr lang="zh-CN" altLang="en-US" b="1" dirty="0" smtClean="0">
                <a:solidFill>
                  <a:srgbClr val="FF0000"/>
                </a:solidFill>
                <a:latin typeface="Arial" charset="0"/>
              </a:rPr>
              <a:t>求原串和逆序串的最长公共子序列</a:t>
            </a:r>
            <a:r>
              <a:rPr lang="zh-CN" altLang="en-US" dirty="0" smtClean="0">
                <a:latin typeface="Arial" charset="0"/>
              </a:rPr>
              <a:t>得到最长回文串的长度</a:t>
            </a:r>
            <a:r>
              <a:rPr lang="en-US" altLang="zh-CN" dirty="0" smtClean="0">
                <a:latin typeface="Arial" charset="0"/>
              </a:rPr>
              <a:t>!</a:t>
            </a:r>
            <a:endParaRPr lang="zh-CN" altLang="en-US" dirty="0" smtClean="0">
              <a:latin typeface="Arial" charset="0"/>
            </a:endParaRPr>
          </a:p>
        </p:txBody>
      </p:sp>
      <p:sp>
        <p:nvSpPr>
          <p:cNvPr id="46082" name="标题 2"/>
          <p:cNvSpPr>
            <a:spLocks noGrp="1"/>
          </p:cNvSpPr>
          <p:nvPr>
            <p:ph type="title"/>
          </p:nvPr>
        </p:nvSpPr>
        <p:spPr>
          <a:xfrm>
            <a:off x="500063" y="714375"/>
            <a:ext cx="8229600" cy="704850"/>
          </a:xfrm>
        </p:spPr>
        <p:txBody>
          <a:bodyPr/>
          <a:lstStyle/>
          <a:p>
            <a:pPr eaLnBrk="1" hangingPunct="1"/>
            <a:r>
              <a:rPr lang="zh-CN" altLang="en-US" sz="4000" b="1" dirty="0" smtClean="0">
                <a:solidFill>
                  <a:schemeClr val="tx1"/>
                </a:solidFill>
              </a:rPr>
              <a:t>拓展</a:t>
            </a:r>
            <a:r>
              <a:rPr lang="en-US" altLang="zh-CN" sz="4000" b="1" dirty="0" smtClean="0">
                <a:solidFill>
                  <a:schemeClr val="tx1"/>
                </a:solidFill>
              </a:rPr>
              <a:t>8.1</a:t>
            </a:r>
            <a:r>
              <a:rPr lang="zh-CN" altLang="en-US" sz="4000" b="1" dirty="0" smtClean="0">
                <a:solidFill>
                  <a:schemeClr val="tx1"/>
                </a:solidFill>
              </a:rPr>
              <a:t>：回文词</a:t>
            </a:r>
          </a:p>
        </p:txBody>
      </p:sp>
    </p:spTree>
    <p:extLst>
      <p:ext uri="{BB962C8B-B14F-4D97-AF65-F5344CB8AC3E}">
        <p14:creationId xmlns:p14="http://schemas.microsoft.com/office/powerpoint/2010/main" val="303580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anim calcmode="lin" valueType="num">
                                      <p:cBhvr additive="base">
                                        <p:cTn id="7"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3">
                                            <p:txEl>
                                              <p:pRg st="1" end="1"/>
                                            </p:txEl>
                                          </p:spTgt>
                                        </p:tgtEl>
                                        <p:attrNameLst>
                                          <p:attrName>style.visibility</p:attrName>
                                        </p:attrNameLst>
                                      </p:cBhvr>
                                      <p:to>
                                        <p:strVal val="visible"/>
                                      </p:to>
                                    </p:set>
                                    <p:anim calcmode="lin" valueType="num">
                                      <p:cBhvr additive="base">
                                        <p:cTn id="13" dur="500" fill="hold"/>
                                        <p:tgtEl>
                                          <p:spTgt spid="389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428625" y="1571625"/>
            <a:ext cx="8229600" cy="4389438"/>
          </a:xfrm>
        </p:spPr>
        <p:txBody>
          <a:bodyPr/>
          <a:lstStyle/>
          <a:p>
            <a:pPr eaLnBrk="1" hangingPunct="1"/>
            <a:r>
              <a:rPr lang="zh-CN" altLang="en-US" dirty="0" smtClean="0">
                <a:latin typeface="Arial" charset="0"/>
              </a:rPr>
              <a:t>输出</a:t>
            </a:r>
            <a:r>
              <a:rPr lang="zh-CN" altLang="en-US" smtClean="0">
                <a:latin typeface="Arial" charset="0"/>
              </a:rPr>
              <a:t>最长公共子序列的</a:t>
            </a:r>
            <a:r>
              <a:rPr lang="zh-CN" altLang="en-US" dirty="0" smtClean="0">
                <a:latin typeface="Arial" charset="0"/>
              </a:rPr>
              <a:t>方案</a:t>
            </a:r>
          </a:p>
        </p:txBody>
      </p:sp>
      <p:sp>
        <p:nvSpPr>
          <p:cNvPr id="46082" name="标题 2"/>
          <p:cNvSpPr>
            <a:spLocks noGrp="1"/>
          </p:cNvSpPr>
          <p:nvPr>
            <p:ph type="title"/>
          </p:nvPr>
        </p:nvSpPr>
        <p:spPr>
          <a:xfrm>
            <a:off x="500063" y="714375"/>
            <a:ext cx="8229600" cy="704850"/>
          </a:xfrm>
        </p:spPr>
        <p:txBody>
          <a:bodyPr/>
          <a:lstStyle/>
          <a:p>
            <a:r>
              <a:rPr lang="zh-CN" altLang="en-US" sz="4000" dirty="0"/>
              <a:t>拓展</a:t>
            </a:r>
            <a:r>
              <a:rPr lang="en-US" altLang="zh-CN" sz="4000" dirty="0"/>
              <a:t>8.2</a:t>
            </a:r>
            <a:r>
              <a:rPr lang="zh-CN" altLang="en-US" sz="4000" dirty="0"/>
              <a:t>：最长公共子序列</a:t>
            </a:r>
            <a:endParaRPr lang="zh-CN" altLang="en-US" sz="4000" b="1" dirty="0" smtClean="0">
              <a:solidFill>
                <a:schemeClr val="tx1"/>
              </a:solidFill>
            </a:endParaRPr>
          </a:p>
        </p:txBody>
      </p:sp>
    </p:spTree>
    <p:extLst>
      <p:ext uri="{BB962C8B-B14F-4D97-AF65-F5344CB8AC3E}">
        <p14:creationId xmlns:p14="http://schemas.microsoft.com/office/powerpoint/2010/main" val="6416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anim calcmode="lin" valueType="num">
                                      <p:cBhvr additive="base">
                                        <p:cTn id="7"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记忆化搜索</a:t>
            </a:r>
            <a:endParaRPr lang="zh-CN" altLang="en-US" dirty="0"/>
          </a:p>
        </p:txBody>
      </p:sp>
      <p:sp>
        <p:nvSpPr>
          <p:cNvPr id="3" name="内容占位符 2"/>
          <p:cNvSpPr>
            <a:spLocks noGrp="1"/>
          </p:cNvSpPr>
          <p:nvPr>
            <p:ph idx="1"/>
          </p:nvPr>
        </p:nvSpPr>
        <p:spPr/>
        <p:txBody>
          <a:bodyPr/>
          <a:lstStyle/>
          <a:p>
            <a:r>
              <a:rPr lang="zh-CN" altLang="en-US" dirty="0" smtClean="0"/>
              <a:t>记忆化搜索，顾名思义，就是带有记忆化的搜索（这句简直就像废话</a:t>
            </a:r>
            <a:r>
              <a:rPr lang="en-US" altLang="zh-CN" dirty="0"/>
              <a:t>……</a:t>
            </a:r>
            <a:r>
              <a:rPr lang="zh-CN" altLang="en-US" dirty="0" smtClean="0"/>
              <a:t>）</a:t>
            </a:r>
            <a:endParaRPr lang="en-US" altLang="zh-CN" dirty="0" smtClean="0"/>
          </a:p>
          <a:p>
            <a:r>
              <a:rPr lang="zh-CN" altLang="en-US" dirty="0" smtClean="0"/>
              <a:t>也就是说，用数组等将已经算过的东西记录下来在下一次要使用的直接用已经算出的值，避免重复运算，去掉的重复的搜索树</a:t>
            </a:r>
            <a:endParaRPr lang="zh-CN" altLang="en-US" dirty="0"/>
          </a:p>
        </p:txBody>
      </p:sp>
      <p:pic>
        <p:nvPicPr>
          <p:cNvPr id="6"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149080"/>
            <a:ext cx="4176464" cy="24020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74" y="4035222"/>
            <a:ext cx="4575826" cy="2629785"/>
          </a:xfrm>
          <a:prstGeom prst="rect">
            <a:avLst/>
          </a:prstGeom>
        </p:spPr>
      </p:pic>
    </p:spTree>
    <p:extLst>
      <p:ext uri="{BB962C8B-B14F-4D97-AF65-F5344CB8AC3E}">
        <p14:creationId xmlns:p14="http://schemas.microsoft.com/office/powerpoint/2010/main" val="2869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smtClean="0"/>
              <a:t>2 </a:t>
            </a:r>
            <a:r>
              <a:rPr lang="zh-CN" altLang="en-US" dirty="0" smtClean="0"/>
              <a:t>：走楼梯问题</a:t>
            </a:r>
          </a:p>
        </p:txBody>
      </p:sp>
      <p:sp>
        <p:nvSpPr>
          <p:cNvPr id="3" name="内容占位符 2"/>
          <p:cNvSpPr>
            <a:spLocks noGrp="1"/>
          </p:cNvSpPr>
          <p:nvPr>
            <p:ph idx="1"/>
          </p:nvPr>
        </p:nvSpPr>
        <p:spPr/>
        <p:txBody>
          <a:bodyPr>
            <a:normAutofit/>
          </a:bodyPr>
          <a:lstStyle/>
          <a:p>
            <a:pPr>
              <a:defRPr/>
            </a:pPr>
            <a:r>
              <a:rPr lang="zh-CN" altLang="en-US" dirty="0" smtClean="0">
                <a:latin typeface="Arial" pitchFamily="34" charset="0"/>
              </a:rPr>
              <a:t>有一人要爬</a:t>
            </a:r>
            <a:r>
              <a:rPr lang="en-US" altLang="zh-CN" dirty="0" smtClean="0">
                <a:latin typeface="Arial" pitchFamily="34" charset="0"/>
              </a:rPr>
              <a:t>n</a:t>
            </a:r>
            <a:r>
              <a:rPr lang="zh-CN" altLang="en-US" dirty="0" smtClean="0">
                <a:latin typeface="Arial" pitchFamily="34" charset="0"/>
              </a:rPr>
              <a:t>阶的楼梯，他一次可以爬</a:t>
            </a:r>
            <a:r>
              <a:rPr lang="en-US" dirty="0" smtClean="0">
                <a:latin typeface="Arial" pitchFamily="34" charset="0"/>
              </a:rPr>
              <a:t>1</a:t>
            </a:r>
            <a:r>
              <a:rPr lang="zh-CN" altLang="en-US" dirty="0" smtClean="0">
                <a:latin typeface="Arial" pitchFamily="34" charset="0"/>
              </a:rPr>
              <a:t>阶或</a:t>
            </a:r>
            <a:r>
              <a:rPr lang="en-US" dirty="0" smtClean="0">
                <a:latin typeface="Arial" pitchFamily="34" charset="0"/>
              </a:rPr>
              <a:t>2</a:t>
            </a:r>
            <a:r>
              <a:rPr lang="zh-CN" altLang="en-US" dirty="0" smtClean="0">
                <a:latin typeface="Arial" pitchFamily="34" charset="0"/>
              </a:rPr>
              <a:t>阶，问要爬完这</a:t>
            </a:r>
            <a:r>
              <a:rPr lang="en-US" altLang="zh-CN" dirty="0" smtClean="0">
                <a:latin typeface="Arial" pitchFamily="34" charset="0"/>
              </a:rPr>
              <a:t>n</a:t>
            </a:r>
            <a:r>
              <a:rPr lang="zh-CN" altLang="en-US" dirty="0" smtClean="0">
                <a:latin typeface="Arial" pitchFamily="34" charset="0"/>
              </a:rPr>
              <a:t>阶楼梯，共有多少种方法？</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引入</a:t>
            </a:r>
            <a:r>
              <a:rPr lang="en-US" altLang="zh-CN" dirty="0"/>
              <a:t>2</a:t>
            </a:r>
            <a:r>
              <a:rPr lang="zh-CN" altLang="en-US" dirty="0" smtClean="0"/>
              <a:t>：走楼梯问题</a:t>
            </a:r>
            <a:endParaRPr lang="zh-CN" altLang="en-US" dirty="0"/>
          </a:p>
        </p:txBody>
      </p:sp>
      <p:sp>
        <p:nvSpPr>
          <p:cNvPr id="6" name="内容占位符 5"/>
          <p:cNvSpPr>
            <a:spLocks noGrp="1"/>
          </p:cNvSpPr>
          <p:nvPr>
            <p:ph idx="1"/>
          </p:nvPr>
        </p:nvSpPr>
        <p:spPr>
          <a:noFill/>
          <a:ln>
            <a:solidFill>
              <a:schemeClr val="bg1"/>
            </a:solidFill>
          </a:ln>
        </p:spPr>
        <p:txBody>
          <a:bodyPr>
            <a:normAutofit lnSpcReduction="10000"/>
          </a:bodyPr>
          <a:lstStyle/>
          <a:p>
            <a:pPr>
              <a:defRPr/>
            </a:pPr>
            <a:r>
              <a:rPr lang="zh-CN" altLang="en-US" dirty="0" smtClean="0">
                <a:latin typeface="Arial" pitchFamily="34" charset="0"/>
              </a:rPr>
              <a:t>假设我们现在在第</a:t>
            </a:r>
            <a:r>
              <a:rPr lang="en-US" altLang="zh-CN" dirty="0" smtClean="0">
                <a:latin typeface="Arial" pitchFamily="34" charset="0"/>
              </a:rPr>
              <a:t>n</a:t>
            </a:r>
            <a:r>
              <a:rPr lang="zh-CN" altLang="en-US" dirty="0" smtClean="0">
                <a:latin typeface="Arial" pitchFamily="34" charset="0"/>
              </a:rPr>
              <a:t>阶阶梯上，显然，我们上一步是在</a:t>
            </a:r>
            <a:r>
              <a:rPr lang="en-US" altLang="zh-CN" dirty="0" smtClean="0">
                <a:latin typeface="Arial" pitchFamily="34" charset="0"/>
              </a:rPr>
              <a:t>n-1</a:t>
            </a:r>
            <a:r>
              <a:rPr lang="zh-CN" altLang="en-US" dirty="0" smtClean="0">
                <a:latin typeface="Arial" pitchFamily="34" charset="0"/>
              </a:rPr>
              <a:t>阶或者</a:t>
            </a:r>
            <a:r>
              <a:rPr lang="en-US" altLang="zh-CN" dirty="0" smtClean="0">
                <a:latin typeface="Arial" pitchFamily="34" charset="0"/>
              </a:rPr>
              <a:t>n-2</a:t>
            </a:r>
            <a:r>
              <a:rPr lang="zh-CN" altLang="en-US" dirty="0" smtClean="0">
                <a:latin typeface="Arial" pitchFamily="34" charset="0"/>
              </a:rPr>
              <a:t>阶，根据分类加法原理，我们可以知道，第</a:t>
            </a:r>
            <a:r>
              <a:rPr lang="en-US" altLang="zh-CN" dirty="0" smtClean="0">
                <a:latin typeface="Arial" pitchFamily="34" charset="0"/>
              </a:rPr>
              <a:t>n</a:t>
            </a:r>
            <a:r>
              <a:rPr lang="zh-CN" altLang="en-US" dirty="0" smtClean="0">
                <a:latin typeface="Arial" pitchFamily="34" charset="0"/>
              </a:rPr>
              <a:t>阶的方法</a:t>
            </a:r>
            <a:r>
              <a:rPr lang="en-US" dirty="0" smtClean="0">
                <a:latin typeface="Arial" pitchFamily="34" charset="0"/>
              </a:rPr>
              <a:t>=</a:t>
            </a:r>
            <a:r>
              <a:rPr lang="en-US" altLang="zh-CN" dirty="0" smtClean="0">
                <a:latin typeface="Arial" pitchFamily="34" charset="0"/>
              </a:rPr>
              <a:t>n-1</a:t>
            </a:r>
            <a:r>
              <a:rPr lang="zh-CN" altLang="en-US" dirty="0" smtClean="0">
                <a:latin typeface="Arial" pitchFamily="34" charset="0"/>
              </a:rPr>
              <a:t>阶的方法</a:t>
            </a:r>
            <a:r>
              <a:rPr lang="en-US" dirty="0" smtClean="0">
                <a:latin typeface="Arial" pitchFamily="34" charset="0"/>
              </a:rPr>
              <a:t>+</a:t>
            </a:r>
            <a:r>
              <a:rPr lang="en-US" altLang="zh-CN" dirty="0" smtClean="0">
                <a:latin typeface="Arial" pitchFamily="34" charset="0"/>
              </a:rPr>
              <a:t>n-2</a:t>
            </a:r>
            <a:r>
              <a:rPr lang="zh-CN" altLang="en-US" dirty="0" smtClean="0">
                <a:latin typeface="Arial" pitchFamily="34" charset="0"/>
              </a:rPr>
              <a:t>阶的方法</a:t>
            </a:r>
            <a:endParaRPr lang="en-US" altLang="zh-CN" dirty="0" smtClean="0">
              <a:latin typeface="Arial" pitchFamily="34" charset="0"/>
            </a:endParaRPr>
          </a:p>
          <a:p>
            <a:pPr>
              <a:defRPr/>
            </a:pPr>
            <a:r>
              <a:rPr lang="zh-CN" altLang="en-US" dirty="0" smtClean="0">
                <a:latin typeface="Arial" pitchFamily="34" charset="0"/>
              </a:rPr>
              <a:t>同样的，对于</a:t>
            </a:r>
            <a:r>
              <a:rPr lang="en-US" altLang="zh-CN" dirty="0" smtClean="0">
                <a:latin typeface="Arial" pitchFamily="34" charset="0"/>
              </a:rPr>
              <a:t>n-1</a:t>
            </a:r>
            <a:r>
              <a:rPr lang="zh-CN" altLang="en-US" dirty="0" smtClean="0">
                <a:latin typeface="Arial" pitchFamily="34" charset="0"/>
              </a:rPr>
              <a:t>阶和</a:t>
            </a:r>
            <a:r>
              <a:rPr lang="en-US" altLang="zh-CN" dirty="0" smtClean="0">
                <a:latin typeface="Arial" pitchFamily="34" charset="0"/>
              </a:rPr>
              <a:t>n-2</a:t>
            </a:r>
            <a:r>
              <a:rPr lang="zh-CN" altLang="en-US" dirty="0" smtClean="0">
                <a:latin typeface="Arial" pitchFamily="34" charset="0"/>
              </a:rPr>
              <a:t>阶我们也可以用类似的方法进行求解。</a:t>
            </a:r>
            <a:endParaRPr lang="en-US" altLang="zh-CN" dirty="0" smtClean="0">
              <a:latin typeface="Arial" pitchFamily="34" charset="0"/>
            </a:endParaRPr>
          </a:p>
          <a:p>
            <a:pPr>
              <a:defRPr/>
            </a:pPr>
            <a:r>
              <a:rPr lang="zh-CN" altLang="en-US" dirty="0" smtClean="0">
                <a:latin typeface="Arial" pitchFamily="34" charset="0"/>
              </a:rPr>
              <a:t>而当我们求到</a:t>
            </a:r>
            <a:r>
              <a:rPr lang="en-US" dirty="0" smtClean="0">
                <a:latin typeface="Arial" pitchFamily="34" charset="0"/>
              </a:rPr>
              <a:t>1</a:t>
            </a:r>
            <a:r>
              <a:rPr lang="zh-CN" altLang="en-US" dirty="0" smtClean="0">
                <a:latin typeface="Arial" pitchFamily="34" charset="0"/>
              </a:rPr>
              <a:t>阶和</a:t>
            </a:r>
            <a:r>
              <a:rPr lang="en-US" dirty="0" smtClean="0">
                <a:latin typeface="Arial" pitchFamily="34" charset="0"/>
              </a:rPr>
              <a:t>2</a:t>
            </a:r>
            <a:r>
              <a:rPr lang="zh-CN" altLang="en-US" dirty="0" smtClean="0">
                <a:latin typeface="Arial" pitchFamily="34" charset="0"/>
              </a:rPr>
              <a:t>阶的时候，显然方法种数分别为</a:t>
            </a:r>
            <a:r>
              <a:rPr lang="en-US" dirty="0" smtClean="0">
                <a:latin typeface="Arial" pitchFamily="34" charset="0"/>
              </a:rPr>
              <a:t>1</a:t>
            </a:r>
            <a:r>
              <a:rPr lang="zh-CN" altLang="en-US" dirty="0" smtClean="0">
                <a:latin typeface="Arial" pitchFamily="34" charset="0"/>
              </a:rPr>
              <a:t>、</a:t>
            </a:r>
            <a:r>
              <a:rPr lang="en-US" dirty="0" smtClean="0">
                <a:latin typeface="Arial" pitchFamily="34" charset="0"/>
              </a:rPr>
              <a:t>2</a:t>
            </a:r>
            <a:r>
              <a:rPr lang="zh-CN" altLang="en-US" dirty="0" smtClean="0">
                <a:latin typeface="Arial" pitchFamily="34" charset="0"/>
              </a:rPr>
              <a:t>。</a:t>
            </a:r>
            <a:endParaRPr lang="en-US" altLang="zh-CN" dirty="0" smtClean="0">
              <a:latin typeface="Arial" pitchFamily="34" charset="0"/>
            </a:endParaRPr>
          </a:p>
          <a:p>
            <a:pPr>
              <a:defRPr/>
            </a:pPr>
            <a:r>
              <a:rPr lang="zh-CN" altLang="en-US" dirty="0" smtClean="0">
                <a:latin typeface="Arial" pitchFamily="34" charset="0"/>
              </a:rPr>
              <a:t>所以如果</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表示爬到第</a:t>
            </a:r>
            <a:r>
              <a:rPr lang="en-US" altLang="zh-CN" dirty="0" err="1" smtClean="0">
                <a:latin typeface="Arial" pitchFamily="34" charset="0"/>
              </a:rPr>
              <a:t>i</a:t>
            </a:r>
            <a:r>
              <a:rPr lang="zh-CN" altLang="en-US" dirty="0" smtClean="0">
                <a:latin typeface="Arial" pitchFamily="34" charset="0"/>
              </a:rPr>
              <a:t>阶的方法数，那么</a:t>
            </a:r>
            <a:endParaRPr lang="en-US" altLang="zh-CN" dirty="0" smtClean="0">
              <a:latin typeface="Arial" pitchFamily="34" charset="0"/>
            </a:endParaRPr>
          </a:p>
          <a:p>
            <a:pPr>
              <a:defRPr/>
            </a:pPr>
            <a:r>
              <a:rPr lang="en-US" altLang="zh-CN" dirty="0" smtClean="0">
                <a:latin typeface="Arial" pitchFamily="34" charset="0"/>
              </a:rPr>
              <a:t>f[1]=1    f[2] = 2</a:t>
            </a:r>
          </a:p>
          <a:p>
            <a:pP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 = f[</a:t>
            </a:r>
            <a:r>
              <a:rPr lang="en-US" altLang="zh-CN" dirty="0" err="1" smtClean="0">
                <a:latin typeface="Arial" pitchFamily="34" charset="0"/>
              </a:rPr>
              <a:t>i</a:t>
            </a:r>
            <a:r>
              <a:rPr lang="en-US" altLang="zh-CN" dirty="0" smtClean="0">
                <a:latin typeface="Arial" pitchFamily="34" charset="0"/>
              </a:rPr>
              <a:t> - 1]+ f[</a:t>
            </a:r>
            <a:r>
              <a:rPr lang="en-US" altLang="zh-CN" dirty="0" err="1" smtClean="0">
                <a:latin typeface="Arial" pitchFamily="34" charset="0"/>
              </a:rPr>
              <a:t>i</a:t>
            </a:r>
            <a:r>
              <a:rPr lang="en-US" altLang="zh-CN" dirty="0" smtClean="0">
                <a:latin typeface="Arial" pitchFamily="34" charset="0"/>
              </a:rPr>
              <a:t> - 2] </a:t>
            </a:r>
          </a:p>
          <a:p>
            <a:endParaRPr lang="zh-CN" altLang="en-US" dirty="0"/>
          </a:p>
        </p:txBody>
      </p:sp>
      <p:sp>
        <p:nvSpPr>
          <p:cNvPr id="7" name="爆炸形 1 6"/>
          <p:cNvSpPr/>
          <p:nvPr/>
        </p:nvSpPr>
        <p:spPr bwMode="auto">
          <a:xfrm rot="20986756">
            <a:off x="5414970" y="305551"/>
            <a:ext cx="3601416" cy="1760454"/>
          </a:xfrm>
          <a:prstGeom prst="irregularSeal1">
            <a:avLst/>
          </a:prstGeom>
          <a:noFill/>
          <a:ln w="28575">
            <a:solidFill>
              <a:srgbClr val="7030A0"/>
            </a:solidFill>
            <a:round/>
            <a:headEnd/>
            <a:tailEnd/>
          </a:ln>
          <a:effectLst/>
        </p:spPr>
        <p:txBody>
          <a:bodyPr wrap="none" rtlCol="0" anchor="ctr"/>
          <a:lstStyle/>
          <a:p>
            <a:pPr algn="ctr"/>
            <a:r>
              <a:rPr lang="zh-CN" altLang="en-US" sz="2800" b="1" dirty="0" smtClean="0">
                <a:latin typeface="华文新魏" pitchFamily="2" charset="-122"/>
                <a:ea typeface="华文新魏" pitchFamily="2" charset="-122"/>
              </a:rPr>
              <a:t>斐波纳契数列</a:t>
            </a:r>
            <a:endParaRPr lang="zh-CN" altLang="en-US" sz="2800" b="1"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有一只经过训练的蜜蜂只能爬向右侧相邻的蜂房，不能反向爬行。请编程计算蜜蜂从蜂房</a:t>
            </a:r>
            <a:r>
              <a:rPr lang="en-US" altLang="zh-CN" dirty="0"/>
              <a:t>a</a:t>
            </a:r>
            <a:r>
              <a:rPr lang="zh-CN" altLang="en-US" dirty="0"/>
              <a:t>爬到蜂房</a:t>
            </a:r>
            <a:r>
              <a:rPr lang="en-US" altLang="zh-CN" dirty="0"/>
              <a:t>b</a:t>
            </a:r>
            <a:r>
              <a:rPr lang="zh-CN" altLang="en-US" dirty="0"/>
              <a:t>的可能路线数。</a:t>
            </a:r>
            <a:r>
              <a:rPr lang="zh-CN" altLang="en-US" dirty="0"/>
              <a:t/>
            </a:r>
            <a:br>
              <a:rPr lang="zh-CN" altLang="en-US" dirty="0"/>
            </a:br>
            <a:r>
              <a:rPr lang="zh-CN" altLang="en-US" dirty="0"/>
              <a:t>其中，蜂房的结构如下所示。</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3" y="3970386"/>
            <a:ext cx="6708256" cy="1546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573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headEnd/>
          <a:tailEnd/>
        </a:ln>
        <a:effectLst/>
      </a:spPr>
      <a:bodyPr wrap="none" rtlCol="0" anchor="ctr"/>
      <a:lstStyle>
        <a:defPPr>
          <a:defRPr sz="2000" dirty="0" smtClean="0">
            <a:latin typeface="Arial" charset="0"/>
            <a:ea typeface="宋体"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1154</TotalTime>
  <Words>4261</Words>
  <Application>Microsoft Office PowerPoint</Application>
  <PresentationFormat>全屏显示(4:3)</PresentationFormat>
  <Paragraphs>518</Paragraphs>
  <Slides>52</Slides>
  <Notes>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流畅</vt:lpstr>
      <vt:lpstr>动态规划基础1 （dynamic programming）</vt:lpstr>
      <vt:lpstr>引入1：斐波纳契数列F(n)</vt:lpstr>
      <vt:lpstr>递归 vs 递推</vt:lpstr>
      <vt:lpstr>PowerPoint 演示文稿</vt:lpstr>
      <vt:lpstr>肿么办？</vt:lpstr>
      <vt:lpstr>记忆化搜索</vt:lpstr>
      <vt:lpstr>引入2 ：走楼梯问题</vt:lpstr>
      <vt:lpstr>引入2：走楼梯问题</vt:lpstr>
      <vt:lpstr>引入3：</vt:lpstr>
      <vt:lpstr>引入4：</vt:lpstr>
      <vt:lpstr>例1：数字三角形</vt:lpstr>
      <vt:lpstr>例1：数字三角形</vt:lpstr>
      <vt:lpstr>例1：数字三角形</vt:lpstr>
      <vt:lpstr>例3：数字三角形（poj1163）</vt:lpstr>
      <vt:lpstr>动态规划原理 ——加法原理、乘法原理</vt:lpstr>
      <vt:lpstr>下面给出若干概念</vt:lpstr>
      <vt:lpstr>下面给出若干概念</vt:lpstr>
      <vt:lpstr>下面给出若干概念</vt:lpstr>
      <vt:lpstr>动态规划适用的基本条件    ——具有相同子问题</vt:lpstr>
      <vt:lpstr>动态规划适用的基本条件    ——满足最优子结构</vt:lpstr>
      <vt:lpstr>动态规划适用的基本条件    ——满足无后效性</vt:lpstr>
      <vt:lpstr>PowerPoint 演示文稿</vt:lpstr>
      <vt:lpstr>PowerPoint 演示文稿</vt:lpstr>
      <vt:lpstr>PowerPoint 演示文稿</vt:lpstr>
      <vt:lpstr>PowerPoint 演示文稿</vt:lpstr>
      <vt:lpstr>例2：路径条数问题</vt:lpstr>
      <vt:lpstr>例2：路径条数问题</vt:lpstr>
      <vt:lpstr>扩展2.1：过河卒</vt:lpstr>
      <vt:lpstr>PowerPoint 演示文稿</vt:lpstr>
      <vt:lpstr>例3：传球游戏</vt:lpstr>
      <vt:lpstr>例3：传球游戏</vt:lpstr>
      <vt:lpstr>例4：过河</vt:lpstr>
      <vt:lpstr>例4：过河</vt:lpstr>
      <vt:lpstr>PowerPoint 演示文稿</vt:lpstr>
      <vt:lpstr>例5：滑雪（poj1088）</vt:lpstr>
      <vt:lpstr>例5：滑雪（poj1088）</vt:lpstr>
      <vt:lpstr>例6：最长不下降子序列</vt:lpstr>
      <vt:lpstr>例6：最长不下降子序列</vt:lpstr>
      <vt:lpstr>例6：最长不下降子序列</vt:lpstr>
      <vt:lpstr>例6：最长不下降子序列</vt:lpstr>
      <vt:lpstr>PowerPoint 演示文稿</vt:lpstr>
      <vt:lpstr>拓展6.1：拦截导弹</vt:lpstr>
      <vt:lpstr>PowerPoint 演示文稿</vt:lpstr>
      <vt:lpstr>PowerPoint 演示文稿</vt:lpstr>
      <vt:lpstr>例7：最大子串和</vt:lpstr>
      <vt:lpstr>例7：最大子串和</vt:lpstr>
      <vt:lpstr>例8：最长公共子序列</vt:lpstr>
      <vt:lpstr>例8：最长公共子序列</vt:lpstr>
      <vt:lpstr>例子</vt:lpstr>
      <vt:lpstr>拓展8.1：回文词</vt:lpstr>
      <vt:lpstr>拓展8.1：回文词</vt:lpstr>
      <vt:lpstr>拓展8.2：最长公共子序列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Deng</cp:lastModifiedBy>
  <cp:revision>126</cp:revision>
  <dcterms:created xsi:type="dcterms:W3CDTF">2014-06-28T11:08:05Z</dcterms:created>
  <dcterms:modified xsi:type="dcterms:W3CDTF">2019-01-30T04:32:49Z</dcterms:modified>
</cp:coreProperties>
</file>