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60" r:id="rId5"/>
    <p:sldId id="261" r:id="rId6"/>
    <p:sldId id="295" r:id="rId7"/>
    <p:sldId id="262" r:id="rId8"/>
    <p:sldId id="263" r:id="rId9"/>
    <p:sldId id="264" r:id="rId10"/>
    <p:sldId id="294" r:id="rId11"/>
    <p:sldId id="266" r:id="rId12"/>
    <p:sldId id="267" r:id="rId13"/>
    <p:sldId id="268" r:id="rId14"/>
    <p:sldId id="269" r:id="rId15"/>
    <p:sldId id="270" r:id="rId16"/>
    <p:sldId id="271" r:id="rId17"/>
    <p:sldId id="274" r:id="rId18"/>
    <p:sldId id="272" r:id="rId19"/>
    <p:sldId id="275" r:id="rId20"/>
    <p:sldId id="280" r:id="rId21"/>
    <p:sldId id="276" r:id="rId22"/>
    <p:sldId id="296" r:id="rId23"/>
    <p:sldId id="297" r:id="rId24"/>
    <p:sldId id="298" r:id="rId25"/>
    <p:sldId id="273" r:id="rId26"/>
    <p:sldId id="281" r:id="rId27"/>
    <p:sldId id="283" r:id="rId28"/>
    <p:sldId id="284" r:id="rId29"/>
    <p:sldId id="285" r:id="rId30"/>
    <p:sldId id="286" r:id="rId31"/>
    <p:sldId id="287" r:id="rId32"/>
    <p:sldId id="288" r:id="rId33"/>
    <p:sldId id="289" r:id="rId34"/>
    <p:sldId id="290" r:id="rId35"/>
    <p:sldId id="282" r:id="rId36"/>
    <p:sldId id="291" r:id="rId37"/>
    <p:sldId id="293" r:id="rId38"/>
    <p:sldId id="29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422" y="-2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8DEF8-A64A-4304-992E-B1F25D203998}" type="datetimeFigureOut">
              <a:rPr lang="zh-CN" altLang="en-US" smtClean="0"/>
              <a:pPr/>
              <a:t>2014/7/16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5C503-402D-4300-9EF9-9512DB19D120}" type="slidenum">
              <a:rPr lang="zh-CN" altLang="en-US" smtClean="0"/>
              <a:pPr/>
              <a:t>‹#›</a:t>
            </a:fld>
            <a:endParaRPr lang="zh-CN" altLang="en-US"/>
          </a:p>
        </p:txBody>
      </p:sp>
    </p:spTree>
    <p:extLst>
      <p:ext uri="{BB962C8B-B14F-4D97-AF65-F5344CB8AC3E}">
        <p14:creationId xmlns:p14="http://schemas.microsoft.com/office/powerpoint/2010/main" val="10447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2014/7/16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10400" u="sng" dirty="0" smtClean="0">
                <a:solidFill>
                  <a:schemeClr val="tx1"/>
                </a:solidFill>
                <a:latin typeface="华文新魏" pitchFamily="2" charset="-122"/>
                <a:ea typeface="华文新魏" pitchFamily="2" charset="-122"/>
              </a:rPr>
              <a:t>动态规划基础</a:t>
            </a:r>
            <a:r>
              <a:rPr lang="en-US" altLang="zh-CN" sz="10400" u="sng" dirty="0" smtClean="0">
                <a:solidFill>
                  <a:schemeClr val="tx1"/>
                </a:solidFill>
                <a:latin typeface="华文新魏" pitchFamily="2" charset="-122"/>
                <a:ea typeface="华文新魏" pitchFamily="2" charset="-122"/>
              </a:rPr>
              <a:t>1</a:t>
            </a:r>
            <a:r>
              <a:rPr lang="en-US" altLang="zh-CN" sz="8800" u="sng" dirty="0" smtClean="0">
                <a:solidFill>
                  <a:schemeClr val="tx1"/>
                </a:solidFill>
                <a:latin typeface="华文新魏" pitchFamily="2" charset="-122"/>
                <a:ea typeface="华文新魏" pitchFamily="2" charset="-122"/>
              </a:rPr>
              <a:t/>
            </a:r>
            <a:br>
              <a:rPr lang="en-US" altLang="zh-CN" sz="8800" u="sng" dirty="0" smtClean="0">
                <a:solidFill>
                  <a:schemeClr val="tx1"/>
                </a:solidFill>
                <a:latin typeface="华文新魏" pitchFamily="2" charset="-122"/>
                <a:ea typeface="华文新魏" pitchFamily="2" charset="-122"/>
              </a:rPr>
            </a:br>
            <a:r>
              <a:rPr lang="zh-CN" altLang="en-US" sz="6000" dirty="0" smtClean="0">
                <a:solidFill>
                  <a:schemeClr val="tx1"/>
                </a:solidFill>
                <a:latin typeface="华文新魏" pitchFamily="2" charset="-122"/>
                <a:ea typeface="华文新魏" pitchFamily="2" charset="-122"/>
              </a:rPr>
              <a:t>（</a:t>
            </a:r>
            <a:r>
              <a:rPr lang="en-US" altLang="en-US" sz="6000" dirty="0" smtClean="0">
                <a:solidFill>
                  <a:srgbClr val="FF0000"/>
                </a:solidFill>
                <a:latin typeface="华文新魏" pitchFamily="2" charset="-122"/>
                <a:ea typeface="华文新魏" pitchFamily="2" charset="-122"/>
              </a:rPr>
              <a:t>d</a:t>
            </a:r>
            <a:r>
              <a:rPr lang="en-US" altLang="en-US" sz="6000" dirty="0" smtClean="0">
                <a:solidFill>
                  <a:schemeClr val="tx1"/>
                </a:solidFill>
                <a:latin typeface="华文新魏" pitchFamily="2" charset="-122"/>
                <a:ea typeface="华文新魏" pitchFamily="2" charset="-122"/>
              </a:rPr>
              <a:t>ynamic </a:t>
            </a:r>
            <a:r>
              <a:rPr lang="en-US" altLang="en-US" sz="6000" dirty="0" smtClean="0">
                <a:solidFill>
                  <a:srgbClr val="FF0000"/>
                </a:solidFill>
                <a:latin typeface="华文新魏" pitchFamily="2" charset="-122"/>
                <a:ea typeface="华文新魏" pitchFamily="2" charset="-122"/>
              </a:rPr>
              <a:t>p</a:t>
            </a:r>
            <a:r>
              <a:rPr lang="en-US" altLang="en-US" sz="6000" dirty="0" smtClean="0">
                <a:solidFill>
                  <a:schemeClr val="tx1"/>
                </a:solidFill>
                <a:latin typeface="华文新魏" pitchFamily="2" charset="-122"/>
                <a:ea typeface="华文新魏" pitchFamily="2" charset="-122"/>
              </a:rPr>
              <a:t>rogramming</a:t>
            </a:r>
            <a:r>
              <a:rPr lang="zh-CN" altLang="en-US" sz="6000" dirty="0" smtClean="0">
                <a:solidFill>
                  <a:schemeClr val="tx1"/>
                </a:solidFill>
                <a:latin typeface="华文新魏" pitchFamily="2" charset="-122"/>
                <a:ea typeface="华文新魏" pitchFamily="2" charset="-122"/>
              </a:rPr>
              <a:t>）</a:t>
            </a:r>
            <a:endParaRPr lang="zh-CN" altLang="en-US" dirty="0"/>
          </a:p>
        </p:txBody>
      </p:sp>
      <p:sp>
        <p:nvSpPr>
          <p:cNvPr id="3" name="副标题 2"/>
          <p:cNvSpPr>
            <a:spLocks noGrp="1"/>
          </p:cNvSpPr>
          <p:nvPr>
            <p:ph type="subTitle" idx="1"/>
          </p:nvPr>
        </p:nvSpPr>
        <p:spPr>
          <a:xfrm>
            <a:off x="500034" y="3357562"/>
            <a:ext cx="7854696" cy="771968"/>
          </a:xfrm>
        </p:spPr>
        <p:txBody>
          <a:bodyPr>
            <a:normAutofit/>
          </a:bodyPr>
          <a:lstStyle/>
          <a:p>
            <a:r>
              <a:rPr lang="en-US" altLang="zh-CN" sz="4400" dirty="0" smtClean="0">
                <a:latin typeface="华文新魏" pitchFamily="2" charset="-122"/>
                <a:ea typeface="华文新魏" pitchFamily="2" charset="-122"/>
              </a:rPr>
              <a:t>——</a:t>
            </a:r>
            <a:r>
              <a:rPr lang="zh-CN" altLang="en-US" sz="4400" dirty="0" smtClean="0">
                <a:latin typeface="华文新魏" pitchFamily="2" charset="-122"/>
                <a:ea typeface="华文新魏" pitchFamily="2" charset="-122"/>
              </a:rPr>
              <a:t>相关概念及简单的线性</a:t>
            </a:r>
            <a:r>
              <a:rPr lang="en-US" altLang="zh-CN" sz="4400" dirty="0" err="1" smtClean="0">
                <a:latin typeface="华文新魏" pitchFamily="2" charset="-122"/>
                <a:ea typeface="华文新魏" pitchFamily="2" charset="-122"/>
              </a:rPr>
              <a:t>dp</a:t>
            </a:r>
            <a:endParaRPr lang="zh-CN" altLang="en-US" sz="4400" dirty="0">
              <a:latin typeface="华文新魏" pitchFamily="2" charset="-122"/>
              <a:ea typeface="华文新魏" pitchFamily="2" charset="-122"/>
            </a:endParaRPr>
          </a:p>
        </p:txBody>
      </p:sp>
      <p:sp>
        <p:nvSpPr>
          <p:cNvPr id="4" name="TextBox 3"/>
          <p:cNvSpPr txBox="1"/>
          <p:nvPr/>
        </p:nvSpPr>
        <p:spPr>
          <a:xfrm>
            <a:off x="3071802" y="4714884"/>
            <a:ext cx="5429288" cy="1477328"/>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由于本蒟蒻水平实在是有限，若</a:t>
            </a:r>
            <a:r>
              <a:rPr lang="zh-CN" altLang="en-US" sz="2400" smtClean="0">
                <a:latin typeface="华文楷体" pitchFamily="2" charset="-122"/>
                <a:ea typeface="华文楷体" pitchFamily="2" charset="-122"/>
              </a:rPr>
              <a:t>有遗漏和</a:t>
            </a:r>
            <a:r>
              <a:rPr lang="zh-CN" altLang="en-US" sz="2400" dirty="0" smtClean="0">
                <a:latin typeface="华文楷体" pitchFamily="2" charset="-122"/>
                <a:ea typeface="华文楷体" pitchFamily="2" charset="-122"/>
              </a:rPr>
              <a:t>错误欢迎大家立即指出并请多多包涵！</a:t>
            </a:r>
            <a:endParaRPr lang="en-US" altLang="zh-CN" sz="2400" dirty="0" smtClean="0">
              <a:latin typeface="华文楷体" pitchFamily="2" charset="-122"/>
              <a:ea typeface="华文楷体" pitchFamily="2" charset="-122"/>
            </a:endParaRPr>
          </a:p>
          <a:p>
            <a:r>
              <a:rPr lang="en-US" altLang="zh-CN" sz="2400" dirty="0" smtClean="0">
                <a:solidFill>
                  <a:srgbClr val="FFFFFF"/>
                </a:solidFill>
              </a:rPr>
              <a:t>				——by </a:t>
            </a:r>
            <a:r>
              <a:rPr lang="en-US" altLang="zh-CN" sz="2400" dirty="0" err="1" smtClean="0">
                <a:solidFill>
                  <a:srgbClr val="FFFFFF"/>
                </a:solidFill>
              </a:rPr>
              <a:t>dsy</a:t>
            </a:r>
            <a:endParaRPr lang="zh-CN" altLang="en-US" sz="2400" dirty="0" smtClean="0">
              <a:solidFill>
                <a:srgbClr val="FFFFFF"/>
              </a:solidFill>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2004832"/>
          </a:xfrm>
        </p:spPr>
        <p:txBody>
          <a:bodyPr>
            <a:normAutofit fontScale="90000"/>
          </a:bodyPr>
          <a:lstStyle/>
          <a:p>
            <a:r>
              <a:rPr lang="zh-CN" altLang="en-US" dirty="0" smtClean="0"/>
              <a:t>动态规划原理</a:t>
            </a:r>
            <a:r>
              <a:rPr lang="en-US" altLang="zh-CN" dirty="0" smtClean="0"/>
              <a:t>——</a:t>
            </a:r>
            <a:r>
              <a:rPr lang="zh-CN" altLang="en-US" dirty="0" smtClean="0">
                <a:effectLst>
                  <a:outerShdw blurRad="38100" dist="38100" dir="2700000" algn="tl">
                    <a:srgbClr val="000000">
                      <a:alpha val="43137"/>
                    </a:srgbClr>
                  </a:outerShdw>
                </a:effectLst>
              </a:rPr>
              <a:t>加法</a:t>
            </a:r>
            <a:r>
              <a:rPr lang="zh-CN" altLang="en-US" dirty="0">
                <a:effectLst>
                  <a:outerShdw blurRad="38100" dist="38100" dir="2700000" algn="tl">
                    <a:srgbClr val="000000">
                      <a:alpha val="43137"/>
                    </a:srgbClr>
                  </a:outerShdw>
                </a:effectLst>
              </a:rPr>
              <a:t>原理、乘法</a:t>
            </a:r>
            <a:r>
              <a:rPr lang="zh-CN" altLang="en-US" dirty="0" smtClean="0">
                <a:effectLst>
                  <a:outerShdw blurRad="38100" dist="38100" dir="2700000" algn="tl">
                    <a:srgbClr val="000000">
                      <a:alpha val="43137"/>
                    </a:srgbClr>
                  </a:outerShdw>
                </a:effectLst>
              </a:rPr>
              <a:t>原理</a:t>
            </a:r>
            <a:r>
              <a:rPr lang="zh-CN" altLang="en-US" sz="3100" dirty="0" smtClean="0"/>
              <a:t>（本页内容纯属</a:t>
            </a:r>
            <a:r>
              <a:rPr lang="zh-CN" altLang="en-US" sz="3100" dirty="0"/>
              <a:t>个人</a:t>
            </a:r>
            <a:r>
              <a:rPr lang="zh-CN" altLang="en-US" sz="3100" dirty="0" smtClean="0"/>
              <a:t>观点，求轻喷！）</a:t>
            </a:r>
            <a:r>
              <a:rPr lang="zh-CN" altLang="en-US" sz="3100" b="1" dirty="0"/>
              <a:t/>
            </a:r>
            <a:br>
              <a:rPr lang="zh-CN" altLang="en-US" sz="3100" b="1" dirty="0"/>
            </a:br>
            <a:endParaRPr lang="zh-CN" altLang="en-US" sz="3100" dirty="0"/>
          </a:p>
        </p:txBody>
      </p:sp>
      <p:sp>
        <p:nvSpPr>
          <p:cNvPr id="5" name="TextBox 4"/>
          <p:cNvSpPr txBox="1"/>
          <p:nvPr/>
        </p:nvSpPr>
        <p:spPr>
          <a:xfrm>
            <a:off x="539552" y="2276872"/>
            <a:ext cx="7992888" cy="1323439"/>
          </a:xfrm>
          <a:prstGeom prst="rect">
            <a:avLst/>
          </a:prstGeom>
          <a:noFill/>
        </p:spPr>
        <p:txBody>
          <a:bodyPr wrap="square" rtlCol="0">
            <a:spAutoFit/>
          </a:bodyPr>
          <a:lstStyle/>
          <a:p>
            <a:r>
              <a:rPr lang="zh-CN" altLang="en-US" sz="2000" b="1" dirty="0" smtClean="0">
                <a:solidFill>
                  <a:srgbClr val="FF0000"/>
                </a:solidFill>
                <a:latin typeface="+mj-lt"/>
              </a:rPr>
              <a:t>分类加法原理：</a:t>
            </a:r>
            <a:endParaRPr lang="zh-CN" altLang="en-US" sz="2000" b="1" dirty="0">
              <a:solidFill>
                <a:srgbClr val="FF0000"/>
              </a:solidFill>
              <a:latin typeface="+mj-lt"/>
            </a:endParaRPr>
          </a:p>
          <a:p>
            <a:r>
              <a:rPr lang="zh-CN" altLang="en-US" sz="2000" dirty="0">
                <a:latin typeface="+mj-lt"/>
              </a:rPr>
              <a:t>做一件事，完成它可以有</a:t>
            </a:r>
            <a:r>
              <a:rPr lang="en-US" altLang="zh-CN" sz="2000" dirty="0">
                <a:latin typeface="+mj-lt"/>
              </a:rPr>
              <a:t>n</a:t>
            </a:r>
            <a:r>
              <a:rPr lang="zh-CN" altLang="en-US" sz="2000" dirty="0">
                <a:latin typeface="+mj-lt"/>
              </a:rPr>
              <a:t>类办法，在第一类办法中有</a:t>
            </a:r>
            <a:r>
              <a:rPr lang="en-US" altLang="zh-CN" sz="2000" dirty="0">
                <a:latin typeface="+mj-lt"/>
              </a:rPr>
              <a:t>m1</a:t>
            </a:r>
            <a:r>
              <a:rPr lang="zh-CN" altLang="en-US" sz="2000" dirty="0">
                <a:latin typeface="+mj-lt"/>
              </a:rPr>
              <a:t>种不同的方法，在第二类办法中有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，在第</a:t>
            </a:r>
            <a:r>
              <a:rPr lang="en-US" altLang="zh-CN" sz="2000" dirty="0">
                <a:latin typeface="+mj-lt"/>
              </a:rPr>
              <a:t>n</a:t>
            </a:r>
            <a:r>
              <a:rPr lang="zh-CN" altLang="en-US" sz="2000" dirty="0">
                <a:latin typeface="+mj-lt"/>
              </a:rPr>
              <a:t>类办法中有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种不同方法</a:t>
            </a:r>
            <a:r>
              <a:rPr lang="zh-CN" altLang="en-US" sz="2000" dirty="0" smtClean="0">
                <a:latin typeface="+mj-lt"/>
              </a:rPr>
              <a:t>。</a:t>
            </a:r>
            <a:endParaRPr lang="zh-CN" altLang="en-US" dirty="0"/>
          </a:p>
        </p:txBody>
      </p:sp>
      <p:sp>
        <p:nvSpPr>
          <p:cNvPr id="6" name="TextBox 5"/>
          <p:cNvSpPr txBox="1"/>
          <p:nvPr/>
        </p:nvSpPr>
        <p:spPr>
          <a:xfrm>
            <a:off x="539552" y="3933056"/>
            <a:ext cx="7992888" cy="1600438"/>
          </a:xfrm>
          <a:prstGeom prst="rect">
            <a:avLst/>
          </a:prstGeom>
          <a:noFill/>
        </p:spPr>
        <p:txBody>
          <a:bodyPr wrap="square" rtlCol="0">
            <a:spAutoFit/>
          </a:bodyPr>
          <a:lstStyle/>
          <a:p>
            <a:r>
              <a:rPr lang="zh-CN" altLang="en-US" sz="2000" b="1" dirty="0">
                <a:solidFill>
                  <a:srgbClr val="FF0000"/>
                </a:solidFill>
                <a:latin typeface="+mj-lt"/>
              </a:rPr>
              <a:t>分步乘法原理：</a:t>
            </a:r>
          </a:p>
          <a:p>
            <a:r>
              <a:rPr lang="zh-CN" altLang="en-US" sz="2000" dirty="0">
                <a:latin typeface="+mj-lt"/>
              </a:rPr>
              <a:t>做一件事，完成它需要分成</a:t>
            </a:r>
            <a:r>
              <a:rPr lang="en-US" altLang="zh-CN" sz="2000" dirty="0">
                <a:latin typeface="+mj-lt"/>
              </a:rPr>
              <a:t>n</a:t>
            </a:r>
            <a:r>
              <a:rPr lang="zh-CN" altLang="en-US" sz="2000" dirty="0">
                <a:latin typeface="+mj-lt"/>
              </a:rPr>
              <a:t>个步骤，做第一步有</a:t>
            </a:r>
            <a:r>
              <a:rPr lang="en-US" altLang="zh-CN" sz="2000" dirty="0">
                <a:latin typeface="+mj-lt"/>
              </a:rPr>
              <a:t>m1</a:t>
            </a:r>
            <a:r>
              <a:rPr lang="zh-CN" altLang="en-US" sz="2000" dirty="0">
                <a:latin typeface="+mj-lt"/>
              </a:rPr>
              <a:t>种不同的方法，做第二步有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，做第</a:t>
            </a:r>
            <a:r>
              <a:rPr lang="en-US" altLang="zh-CN" sz="2000" dirty="0">
                <a:latin typeface="+mj-lt"/>
              </a:rPr>
              <a:t>n</a:t>
            </a:r>
            <a:r>
              <a:rPr lang="zh-CN" altLang="en-US" sz="2000" dirty="0">
                <a:latin typeface="+mj-lt"/>
              </a:rPr>
              <a:t>步有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种不同的方法。</a:t>
            </a:r>
          </a:p>
          <a:p>
            <a:endParaRPr lang="zh-CN" altLang="en-US" dirty="0"/>
          </a:p>
        </p:txBody>
      </p:sp>
    </p:spTree>
    <p:extLst>
      <p:ext uri="{BB962C8B-B14F-4D97-AF65-F5344CB8AC3E}">
        <p14:creationId xmlns:p14="http://schemas.microsoft.com/office/powerpoint/2010/main" val="25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071546"/>
            <a:ext cx="7467600" cy="642942"/>
          </a:xfrm>
        </p:spPr>
        <p:txBody>
          <a:bodyPr>
            <a:noAutofit/>
          </a:bodyPr>
          <a:lstStyle/>
          <a:p>
            <a:pPr fontAlgn="auto">
              <a:spcAft>
                <a:spcPts val="0"/>
              </a:spcAft>
              <a:defRPr/>
            </a:pPr>
            <a:r>
              <a:rPr lang="zh-CN" altLang="en-US" dirty="0" smtClean="0"/>
              <a:t>例</a:t>
            </a:r>
            <a:r>
              <a:rPr lang="en-US" altLang="zh-CN" dirty="0" smtClean="0"/>
              <a:t>2</a:t>
            </a:r>
            <a:r>
              <a:rPr lang="zh-CN" altLang="en-US" dirty="0" smtClean="0"/>
              <a:t>：最长不下降子序列</a:t>
            </a:r>
            <a:endParaRPr lang="zh-CN" altLang="en-US" dirty="0"/>
          </a:p>
        </p:txBody>
      </p:sp>
      <p:sp>
        <p:nvSpPr>
          <p:cNvPr id="4" name="TextBox 3"/>
          <p:cNvSpPr txBox="1"/>
          <p:nvPr/>
        </p:nvSpPr>
        <p:spPr>
          <a:xfrm>
            <a:off x="357158" y="1857364"/>
            <a:ext cx="7929562" cy="3908762"/>
          </a:xfrm>
          <a:prstGeom prst="rect">
            <a:avLst/>
          </a:prstGeom>
          <a:noFill/>
        </p:spPr>
        <p:txBody>
          <a:bodyPr>
            <a:spAutoFit/>
          </a:bodyPr>
          <a:lstStyle/>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设有一个正整数的序列：</a:t>
            </a:r>
            <a:r>
              <a:rPr lang="en-US" altLang="zh-CN" sz="2000" dirty="0">
                <a:latin typeface="Arial" pitchFamily="34" charset="0"/>
                <a:ea typeface="+mn-ea"/>
              </a:rPr>
              <a:t>b1,b2,…</a:t>
            </a:r>
            <a:r>
              <a:rPr lang="zh-CN" altLang="en-US" sz="2000" dirty="0">
                <a:latin typeface="Arial" pitchFamily="34" charset="0"/>
                <a:ea typeface="+mn-ea"/>
              </a:rPr>
              <a:t>，</a:t>
            </a:r>
            <a:r>
              <a:rPr lang="en-US" altLang="zh-CN" sz="2000" dirty="0" err="1">
                <a:latin typeface="Arial" pitchFamily="34" charset="0"/>
                <a:ea typeface="+mn-ea"/>
              </a:rPr>
              <a:t>bn</a:t>
            </a:r>
            <a:r>
              <a:rPr lang="zh-CN" altLang="en-US" sz="2000" dirty="0">
                <a:latin typeface="Arial" pitchFamily="34" charset="0"/>
                <a:ea typeface="+mn-ea"/>
              </a:rPr>
              <a:t>，对于下标</a:t>
            </a:r>
            <a:r>
              <a:rPr lang="en-US" altLang="zh-CN" sz="2000" dirty="0">
                <a:latin typeface="Arial" pitchFamily="34" charset="0"/>
                <a:ea typeface="+mn-ea"/>
              </a:rPr>
              <a:t>i1&lt;i2&lt;…</a:t>
            </a:r>
            <a:r>
              <a:rPr lang="zh-CN" altLang="en-US" sz="2000" dirty="0">
                <a:latin typeface="Arial" pitchFamily="34" charset="0"/>
                <a:ea typeface="+mn-ea"/>
              </a:rPr>
              <a:t>＜</a:t>
            </a:r>
            <a:r>
              <a:rPr lang="en-US" altLang="zh-CN" sz="2000" dirty="0" err="1">
                <a:latin typeface="Arial" pitchFamily="34" charset="0"/>
                <a:ea typeface="+mn-ea"/>
              </a:rPr>
              <a:t>im</a:t>
            </a:r>
            <a:r>
              <a:rPr lang="zh-CN" altLang="en-US" sz="2000" dirty="0">
                <a:latin typeface="Arial" pitchFamily="34" charset="0"/>
                <a:ea typeface="+mn-ea"/>
              </a:rPr>
              <a:t>，若有</a:t>
            </a:r>
            <a:r>
              <a:rPr lang="en-US" altLang="zh-CN" sz="2000" dirty="0">
                <a:latin typeface="Arial" pitchFamily="34" charset="0"/>
                <a:ea typeface="+mn-ea"/>
              </a:rPr>
              <a:t>bi1≤bi2≤…≤</a:t>
            </a:r>
            <a:r>
              <a:rPr lang="en-US" altLang="zh-CN" sz="2000" dirty="0" err="1">
                <a:latin typeface="Arial" pitchFamily="34" charset="0"/>
                <a:ea typeface="+mn-ea"/>
              </a:rPr>
              <a:t>bim</a:t>
            </a:r>
            <a:r>
              <a:rPr lang="en-US" altLang="zh-CN" sz="2000" dirty="0">
                <a:latin typeface="Arial" pitchFamily="34" charset="0"/>
                <a:ea typeface="+mn-ea"/>
              </a:rPr>
              <a:t>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则称存在一个长度为</a:t>
            </a:r>
            <a:r>
              <a:rPr lang="en-US" altLang="zh-CN" sz="2000" dirty="0">
                <a:latin typeface="Arial" pitchFamily="34" charset="0"/>
                <a:ea typeface="+mn-ea"/>
              </a:rPr>
              <a:t>m</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例如，下列数列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a:t>
            </a:r>
            <a:r>
              <a:rPr lang="en-US" altLang="zh-CN" sz="2000" dirty="0">
                <a:latin typeface="Arial" pitchFamily="34" charset="0"/>
                <a:ea typeface="+mn-ea"/>
              </a:rPr>
              <a:t>13  7  9  16  38  24  37  18  44  19  21  22  63  15 </a:t>
            </a:r>
          </a:p>
          <a:p>
            <a:pPr marL="274320" indent="-274320" fontAlgn="auto">
              <a:spcBef>
                <a:spcPct val="20000"/>
              </a:spcBef>
              <a:spcAft>
                <a:spcPts val="0"/>
              </a:spcAft>
              <a:buClr>
                <a:schemeClr val="accent3"/>
              </a:buClr>
              <a:buSzPct val="95000"/>
              <a:buFont typeface="Wingdings 2"/>
              <a:buChar char=""/>
              <a:defRPr/>
            </a:pPr>
            <a:r>
              <a:rPr lang="en-US" altLang="zh-CN" sz="2000" dirty="0">
                <a:latin typeface="Arial" pitchFamily="34" charset="0"/>
                <a:ea typeface="+mn-ea"/>
              </a:rPr>
              <a:t>  </a:t>
            </a:r>
            <a:r>
              <a:rPr lang="zh-CN" altLang="en-US" sz="2000" dirty="0">
                <a:latin typeface="Arial" pitchFamily="34" charset="0"/>
                <a:ea typeface="+mn-ea"/>
              </a:rPr>
              <a:t>对于下标</a:t>
            </a:r>
            <a:r>
              <a:rPr lang="en-US" altLang="zh-CN" sz="2000" dirty="0">
                <a:latin typeface="Arial" pitchFamily="34" charset="0"/>
                <a:ea typeface="+mn-ea"/>
              </a:rPr>
              <a:t>i1=1</a:t>
            </a:r>
            <a:r>
              <a:rPr lang="zh-CN" altLang="en-US" sz="2000" dirty="0">
                <a:latin typeface="Arial" pitchFamily="34" charset="0"/>
                <a:ea typeface="+mn-ea"/>
              </a:rPr>
              <a:t>，</a:t>
            </a:r>
            <a:r>
              <a:rPr lang="en-US" altLang="zh-CN" sz="2000" dirty="0">
                <a:latin typeface="Arial" pitchFamily="34" charset="0"/>
                <a:ea typeface="+mn-ea"/>
              </a:rPr>
              <a:t>i2=4</a:t>
            </a:r>
            <a:r>
              <a:rPr lang="zh-CN" altLang="en-US" sz="2000" dirty="0">
                <a:latin typeface="Arial" pitchFamily="34" charset="0"/>
                <a:ea typeface="+mn-ea"/>
              </a:rPr>
              <a:t>，</a:t>
            </a:r>
            <a:r>
              <a:rPr lang="en-US" altLang="zh-CN" sz="2000" dirty="0">
                <a:latin typeface="Arial" pitchFamily="34" charset="0"/>
                <a:ea typeface="+mn-ea"/>
              </a:rPr>
              <a:t>i3=5</a:t>
            </a:r>
            <a:r>
              <a:rPr lang="zh-CN" altLang="en-US" sz="2000" dirty="0">
                <a:latin typeface="Arial" pitchFamily="34" charset="0"/>
                <a:ea typeface="+mn-ea"/>
              </a:rPr>
              <a:t>，</a:t>
            </a:r>
            <a:r>
              <a:rPr lang="en-US" altLang="zh-CN" sz="2000" dirty="0">
                <a:latin typeface="Arial" pitchFamily="34" charset="0"/>
                <a:ea typeface="+mn-ea"/>
              </a:rPr>
              <a:t>i4=9</a:t>
            </a:r>
            <a:r>
              <a:rPr lang="zh-CN" altLang="en-US" sz="2000" dirty="0">
                <a:latin typeface="Arial" pitchFamily="34" charset="0"/>
                <a:ea typeface="+mn-ea"/>
              </a:rPr>
              <a:t>，</a:t>
            </a:r>
            <a:r>
              <a:rPr lang="en-US" altLang="zh-CN" sz="2000" dirty="0">
                <a:latin typeface="Arial" pitchFamily="34" charset="0"/>
                <a:ea typeface="+mn-ea"/>
              </a:rPr>
              <a:t>i5=13</a:t>
            </a:r>
            <a:r>
              <a:rPr lang="zh-CN" altLang="en-US" sz="2000" dirty="0">
                <a:latin typeface="Arial" pitchFamily="34" charset="0"/>
                <a:ea typeface="+mn-ea"/>
              </a:rPr>
              <a:t>，满足</a:t>
            </a:r>
            <a:r>
              <a:rPr lang="en-US" altLang="zh-CN" sz="2000" dirty="0">
                <a:latin typeface="Arial" pitchFamily="34" charset="0"/>
                <a:ea typeface="+mn-ea"/>
              </a:rPr>
              <a:t>13</a:t>
            </a:r>
            <a:r>
              <a:rPr lang="zh-CN" altLang="en-US" sz="2000" dirty="0">
                <a:latin typeface="Arial" pitchFamily="34" charset="0"/>
                <a:ea typeface="+mn-ea"/>
              </a:rPr>
              <a:t>＜</a:t>
            </a:r>
            <a:r>
              <a:rPr lang="en-US" altLang="zh-CN" sz="2000" dirty="0">
                <a:latin typeface="Arial" pitchFamily="34" charset="0"/>
                <a:ea typeface="+mn-ea"/>
              </a:rPr>
              <a:t>16</a:t>
            </a:r>
            <a:r>
              <a:rPr lang="zh-CN" altLang="en-US" sz="2000" dirty="0">
                <a:latin typeface="Arial" pitchFamily="34" charset="0"/>
                <a:ea typeface="+mn-ea"/>
              </a:rPr>
              <a:t>＜</a:t>
            </a:r>
            <a:r>
              <a:rPr lang="en-US" altLang="zh-CN" sz="2000" dirty="0">
                <a:latin typeface="Arial" pitchFamily="34" charset="0"/>
                <a:ea typeface="+mn-ea"/>
              </a:rPr>
              <a:t>38</a:t>
            </a:r>
            <a:r>
              <a:rPr lang="zh-CN" altLang="en-US" sz="2000" dirty="0">
                <a:latin typeface="Arial" pitchFamily="34" charset="0"/>
                <a:ea typeface="+mn-ea"/>
              </a:rPr>
              <a:t>＜</a:t>
            </a:r>
            <a:r>
              <a:rPr lang="en-US" altLang="zh-CN" sz="2000" dirty="0">
                <a:latin typeface="Arial" pitchFamily="34" charset="0"/>
                <a:ea typeface="+mn-ea"/>
              </a:rPr>
              <a:t>44</a:t>
            </a:r>
            <a:r>
              <a:rPr lang="zh-CN" altLang="en-US" sz="2000" dirty="0">
                <a:latin typeface="Arial" pitchFamily="34" charset="0"/>
                <a:ea typeface="+mn-ea"/>
              </a:rPr>
              <a:t>＜</a:t>
            </a:r>
            <a:r>
              <a:rPr lang="en-US" altLang="zh-CN" sz="2000" dirty="0">
                <a:latin typeface="Arial" pitchFamily="34" charset="0"/>
                <a:ea typeface="+mn-ea"/>
              </a:rPr>
              <a:t>63,</a:t>
            </a:r>
            <a:r>
              <a:rPr lang="zh-CN" altLang="en-US" sz="2000" dirty="0">
                <a:latin typeface="Arial" pitchFamily="34" charset="0"/>
                <a:ea typeface="+mn-ea"/>
              </a:rPr>
              <a:t>则存在长度为</a:t>
            </a:r>
            <a:r>
              <a:rPr lang="en-US" altLang="zh-CN" sz="2000" dirty="0">
                <a:latin typeface="Arial" pitchFamily="34" charset="0"/>
                <a:ea typeface="+mn-ea"/>
              </a:rPr>
              <a:t>5</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但是，我们看到还存在其他的不下降序列</a:t>
            </a:r>
            <a:r>
              <a:rPr lang="en-US" altLang="zh-CN" sz="2000" dirty="0">
                <a:latin typeface="Arial" pitchFamily="34" charset="0"/>
                <a:ea typeface="+mn-ea"/>
              </a:rPr>
              <a:t>: i1=2</a:t>
            </a:r>
            <a:r>
              <a:rPr lang="zh-CN" altLang="en-US" sz="2000" dirty="0">
                <a:latin typeface="Arial" pitchFamily="34" charset="0"/>
                <a:ea typeface="+mn-ea"/>
              </a:rPr>
              <a:t>，</a:t>
            </a:r>
            <a:r>
              <a:rPr lang="en-US" altLang="zh-CN" sz="2000" dirty="0">
                <a:latin typeface="Arial" pitchFamily="34" charset="0"/>
                <a:ea typeface="+mn-ea"/>
              </a:rPr>
              <a:t>i2=3</a:t>
            </a:r>
            <a:r>
              <a:rPr lang="zh-CN" altLang="en-US" sz="2000" dirty="0">
                <a:latin typeface="Arial" pitchFamily="34" charset="0"/>
                <a:ea typeface="+mn-ea"/>
              </a:rPr>
              <a:t>，</a:t>
            </a:r>
            <a:r>
              <a:rPr lang="en-US" altLang="zh-CN" sz="2000" dirty="0">
                <a:latin typeface="Arial" pitchFamily="34" charset="0"/>
                <a:ea typeface="+mn-ea"/>
              </a:rPr>
              <a:t>i3=4</a:t>
            </a:r>
            <a:r>
              <a:rPr lang="zh-CN" altLang="en-US" sz="2000" dirty="0">
                <a:latin typeface="Arial" pitchFamily="34" charset="0"/>
                <a:ea typeface="+mn-ea"/>
              </a:rPr>
              <a:t>，</a:t>
            </a:r>
            <a:r>
              <a:rPr lang="en-US" altLang="zh-CN" sz="2000" dirty="0">
                <a:latin typeface="Arial" pitchFamily="34" charset="0"/>
                <a:ea typeface="+mn-ea"/>
              </a:rPr>
              <a:t>i4=8</a:t>
            </a:r>
            <a:r>
              <a:rPr lang="zh-CN" altLang="en-US" sz="2000" dirty="0">
                <a:latin typeface="Arial" pitchFamily="34" charset="0"/>
                <a:ea typeface="+mn-ea"/>
              </a:rPr>
              <a:t>，</a:t>
            </a:r>
            <a:r>
              <a:rPr lang="en-US" altLang="zh-CN" sz="2000" dirty="0">
                <a:latin typeface="Arial" pitchFamily="34" charset="0"/>
                <a:ea typeface="+mn-ea"/>
              </a:rPr>
              <a:t>i5</a:t>
            </a:r>
            <a:r>
              <a:rPr lang="zh-CN" altLang="en-US" sz="2000" dirty="0">
                <a:latin typeface="Arial" pitchFamily="34" charset="0"/>
                <a:ea typeface="+mn-ea"/>
              </a:rPr>
              <a:t>＝</a:t>
            </a:r>
            <a:r>
              <a:rPr lang="en-US" altLang="zh-CN" sz="2000" dirty="0">
                <a:latin typeface="Arial" pitchFamily="34" charset="0"/>
                <a:ea typeface="+mn-ea"/>
              </a:rPr>
              <a:t>10</a:t>
            </a:r>
            <a:r>
              <a:rPr lang="zh-CN" altLang="en-US" sz="2000" dirty="0">
                <a:latin typeface="Arial" pitchFamily="34" charset="0"/>
                <a:ea typeface="+mn-ea"/>
              </a:rPr>
              <a:t>，</a:t>
            </a:r>
            <a:r>
              <a:rPr lang="en-US" altLang="zh-CN" sz="2000" dirty="0">
                <a:latin typeface="Arial" pitchFamily="34" charset="0"/>
                <a:ea typeface="+mn-ea"/>
              </a:rPr>
              <a:t>i6=11</a:t>
            </a:r>
            <a:r>
              <a:rPr lang="zh-CN" altLang="en-US" sz="2000" dirty="0">
                <a:latin typeface="Arial" pitchFamily="34" charset="0"/>
                <a:ea typeface="+mn-ea"/>
              </a:rPr>
              <a:t>，</a:t>
            </a:r>
            <a:r>
              <a:rPr lang="en-US" altLang="zh-CN" sz="2000" dirty="0">
                <a:latin typeface="Arial" pitchFamily="34" charset="0"/>
                <a:ea typeface="+mn-ea"/>
              </a:rPr>
              <a:t>i7=12</a:t>
            </a:r>
            <a:r>
              <a:rPr lang="zh-CN" altLang="en-US" sz="2000" dirty="0">
                <a:latin typeface="Arial" pitchFamily="34" charset="0"/>
                <a:ea typeface="+mn-ea"/>
              </a:rPr>
              <a:t>，</a:t>
            </a:r>
            <a:r>
              <a:rPr lang="en-US" altLang="zh-CN" sz="2000" dirty="0">
                <a:latin typeface="Arial" pitchFamily="34" charset="0"/>
                <a:ea typeface="+mn-ea"/>
              </a:rPr>
              <a:t>i8=13</a:t>
            </a:r>
            <a:r>
              <a:rPr lang="zh-CN" altLang="en-US" sz="2000" dirty="0">
                <a:latin typeface="Arial" pitchFamily="34" charset="0"/>
                <a:ea typeface="+mn-ea"/>
              </a:rPr>
              <a:t>，满足：</a:t>
            </a:r>
            <a:r>
              <a:rPr lang="en-US" altLang="zh-CN" sz="2000" dirty="0">
                <a:latin typeface="Arial" pitchFamily="34" charset="0"/>
                <a:ea typeface="+mn-ea"/>
              </a:rPr>
              <a:t>7</a:t>
            </a:r>
            <a:r>
              <a:rPr lang="zh-CN" altLang="en-US" sz="2000" dirty="0">
                <a:latin typeface="Arial" pitchFamily="34" charset="0"/>
                <a:ea typeface="+mn-ea"/>
              </a:rPr>
              <a:t>＜</a:t>
            </a:r>
            <a:r>
              <a:rPr lang="en-US" altLang="zh-CN" sz="2000" dirty="0">
                <a:latin typeface="Arial" pitchFamily="34" charset="0"/>
                <a:ea typeface="+mn-ea"/>
              </a:rPr>
              <a:t>9</a:t>
            </a:r>
            <a:r>
              <a:rPr lang="zh-CN" altLang="en-US" sz="2000" dirty="0">
                <a:latin typeface="Arial" pitchFamily="34" charset="0"/>
                <a:ea typeface="+mn-ea"/>
              </a:rPr>
              <a:t>＜</a:t>
            </a:r>
            <a:r>
              <a:rPr lang="en-US" altLang="zh-CN" sz="2000" dirty="0">
                <a:latin typeface="Arial" pitchFamily="34" charset="0"/>
                <a:ea typeface="+mn-ea"/>
              </a:rPr>
              <a:t>16</a:t>
            </a:r>
            <a:r>
              <a:rPr lang="zh-CN" altLang="en-US" sz="2000" dirty="0">
                <a:latin typeface="Arial" pitchFamily="34" charset="0"/>
                <a:ea typeface="+mn-ea"/>
              </a:rPr>
              <a:t>＜</a:t>
            </a:r>
            <a:r>
              <a:rPr lang="en-US" altLang="zh-CN" sz="2000" dirty="0">
                <a:latin typeface="Arial" pitchFamily="34" charset="0"/>
                <a:ea typeface="+mn-ea"/>
              </a:rPr>
              <a:t>18</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a:t>
            </a:r>
            <a:r>
              <a:rPr lang="en-US" altLang="zh-CN" sz="2000" dirty="0">
                <a:latin typeface="Arial" pitchFamily="34" charset="0"/>
                <a:ea typeface="+mn-ea"/>
              </a:rPr>
              <a:t>19</a:t>
            </a:r>
            <a:r>
              <a:rPr lang="zh-CN" altLang="en-US" sz="2000" dirty="0">
                <a:latin typeface="Arial" pitchFamily="34" charset="0"/>
                <a:ea typeface="+mn-ea"/>
              </a:rPr>
              <a:t>＜</a:t>
            </a:r>
            <a:r>
              <a:rPr lang="en-US" altLang="zh-CN" sz="2000" dirty="0">
                <a:latin typeface="Arial" pitchFamily="34" charset="0"/>
                <a:ea typeface="+mn-ea"/>
              </a:rPr>
              <a:t>21</a:t>
            </a:r>
            <a:r>
              <a:rPr lang="zh-CN" altLang="en-US" sz="2000" dirty="0">
                <a:latin typeface="Arial" pitchFamily="34" charset="0"/>
                <a:ea typeface="+mn-ea"/>
              </a:rPr>
              <a:t>＜</a:t>
            </a:r>
            <a:r>
              <a:rPr lang="en-US" altLang="zh-CN" sz="2000" dirty="0">
                <a:latin typeface="Arial" pitchFamily="34" charset="0"/>
                <a:ea typeface="+mn-ea"/>
              </a:rPr>
              <a:t>22</a:t>
            </a:r>
            <a:r>
              <a:rPr lang="zh-CN" altLang="en-US" sz="2000" dirty="0">
                <a:latin typeface="Arial" pitchFamily="34" charset="0"/>
                <a:ea typeface="+mn-ea"/>
              </a:rPr>
              <a:t>＜</a:t>
            </a:r>
            <a:r>
              <a:rPr lang="en-US" altLang="zh-CN" sz="2000" dirty="0">
                <a:latin typeface="Arial" pitchFamily="34" charset="0"/>
                <a:ea typeface="+mn-ea"/>
              </a:rPr>
              <a:t>63</a:t>
            </a:r>
            <a:r>
              <a:rPr lang="zh-CN" altLang="en-US" sz="2000" dirty="0">
                <a:latin typeface="Arial" pitchFamily="34" charset="0"/>
                <a:ea typeface="+mn-ea"/>
              </a:rPr>
              <a:t>，则存在长度为</a:t>
            </a:r>
            <a:r>
              <a:rPr lang="en-US" altLang="zh-CN" sz="2000" dirty="0">
                <a:latin typeface="Arial" pitchFamily="34" charset="0"/>
                <a:ea typeface="+mn-ea"/>
              </a:rPr>
              <a:t>8</a:t>
            </a:r>
            <a:r>
              <a:rPr lang="zh-CN" altLang="en-US" sz="2000" dirty="0">
                <a:latin typeface="Arial" pitchFamily="34" charset="0"/>
                <a:ea typeface="+mn-ea"/>
              </a:rPr>
              <a:t>的不下降序列。 </a:t>
            </a:r>
          </a:p>
          <a:p>
            <a:pPr marL="274320" indent="-274320" fontAlgn="auto">
              <a:spcBef>
                <a:spcPct val="20000"/>
              </a:spcBef>
              <a:spcAft>
                <a:spcPts val="0"/>
              </a:spcAft>
              <a:buClr>
                <a:schemeClr val="accent3"/>
              </a:buClr>
              <a:buSzPct val="95000"/>
              <a:buFont typeface="Wingdings 2"/>
              <a:buChar char=""/>
              <a:defRPr/>
            </a:pPr>
            <a:r>
              <a:rPr lang="zh-CN" altLang="en-US" sz="2000" dirty="0">
                <a:latin typeface="Arial" pitchFamily="34" charset="0"/>
                <a:ea typeface="+mn-ea"/>
              </a:rPr>
              <a:t>  问题为：当</a:t>
            </a:r>
            <a:r>
              <a:rPr lang="en-US" altLang="zh-CN" sz="2000" dirty="0">
                <a:latin typeface="Arial" pitchFamily="34" charset="0"/>
                <a:ea typeface="+mn-ea"/>
              </a:rPr>
              <a:t>b1,b2,…</a:t>
            </a:r>
            <a:r>
              <a:rPr lang="zh-CN" altLang="en-US" sz="2000" dirty="0">
                <a:latin typeface="Arial" pitchFamily="34" charset="0"/>
                <a:ea typeface="+mn-ea"/>
              </a:rPr>
              <a:t>，</a:t>
            </a:r>
            <a:r>
              <a:rPr lang="en-US" altLang="zh-CN" sz="2000" dirty="0" err="1">
                <a:latin typeface="Arial" pitchFamily="34" charset="0"/>
                <a:ea typeface="+mn-ea"/>
              </a:rPr>
              <a:t>bn</a:t>
            </a:r>
            <a:r>
              <a:rPr lang="zh-CN" altLang="en-US" sz="2000" dirty="0">
                <a:latin typeface="Arial" pitchFamily="34" charset="0"/>
                <a:ea typeface="+mn-ea"/>
              </a:rPr>
              <a:t>给出之后，求出最长的不下降序列。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28596" y="2143116"/>
            <a:ext cx="7715250" cy="1231106"/>
          </a:xfrm>
          <a:prstGeom prst="rect">
            <a:avLst/>
          </a:prstGeom>
          <a:noFill/>
          <a:ln w="9525">
            <a:noFill/>
            <a:miter lim="800000"/>
            <a:headEnd/>
            <a:tailEnd/>
          </a:ln>
        </p:spPr>
        <p:txBody>
          <a:bodyPr>
            <a:spAutoFit/>
          </a:bodyPr>
          <a:lstStyle/>
          <a:p>
            <a:r>
              <a:rPr lang="en-US" altLang="zh-CN" sz="2800" dirty="0">
                <a:latin typeface="华文新魏" pitchFamily="2" charset="-122"/>
                <a:ea typeface="华文新魏" pitchFamily="2" charset="-122"/>
              </a:rPr>
              <a:t>f[</a:t>
            </a:r>
            <a:r>
              <a:rPr lang="en-US" altLang="zh-CN" sz="2800" dirty="0" err="1">
                <a:latin typeface="华文新魏" pitchFamily="2" charset="-122"/>
                <a:ea typeface="华文新魏" pitchFamily="2" charset="-122"/>
              </a:rPr>
              <a:t>i</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表示以</a:t>
            </a:r>
            <a:r>
              <a:rPr lang="zh-CN" altLang="en-US" sz="2800" dirty="0">
                <a:solidFill>
                  <a:srgbClr val="0070C0"/>
                </a:solidFill>
                <a:latin typeface="华文新魏" pitchFamily="2" charset="-122"/>
                <a:ea typeface="华文新魏" pitchFamily="2" charset="-122"/>
              </a:rPr>
              <a:t>第</a:t>
            </a:r>
            <a:r>
              <a:rPr lang="en-US" altLang="zh-CN" sz="2800" dirty="0" err="1">
                <a:solidFill>
                  <a:srgbClr val="0070C0"/>
                </a:solidFill>
                <a:latin typeface="华文新魏" pitchFamily="2" charset="-122"/>
                <a:ea typeface="华文新魏" pitchFamily="2" charset="-122"/>
              </a:rPr>
              <a:t>i</a:t>
            </a:r>
            <a:r>
              <a:rPr lang="zh-CN" altLang="en-US" sz="2800" dirty="0">
                <a:solidFill>
                  <a:srgbClr val="0070C0"/>
                </a:solidFill>
                <a:latin typeface="华文新魏" pitchFamily="2" charset="-122"/>
                <a:ea typeface="华文新魏" pitchFamily="2" charset="-122"/>
              </a:rPr>
              <a:t>个数结尾</a:t>
            </a:r>
            <a:r>
              <a:rPr lang="zh-CN" altLang="en-US" sz="2800" dirty="0">
                <a:latin typeface="华文新魏" pitchFamily="2" charset="-122"/>
                <a:ea typeface="华文新魏" pitchFamily="2" charset="-122"/>
              </a:rPr>
              <a:t>的不下降子序列的最大长度，</a:t>
            </a:r>
            <a:endParaRPr lang="en-US" altLang="zh-CN" sz="2800" dirty="0">
              <a:latin typeface="华文新魏" pitchFamily="2" charset="-122"/>
              <a:ea typeface="华文新魏" pitchFamily="2" charset="-122"/>
            </a:endParaRPr>
          </a:p>
          <a:p>
            <a:endParaRPr lang="zh-CN" altLang="en-US" dirty="0">
              <a:latin typeface="Constantia" pitchFamily="18" charset="0"/>
            </a:endParaRPr>
          </a:p>
        </p:txBody>
      </p:sp>
      <p:sp>
        <p:nvSpPr>
          <p:cNvPr id="7" name="TextBox 6"/>
          <p:cNvSpPr txBox="1">
            <a:spLocks noChangeArrowheads="1"/>
          </p:cNvSpPr>
          <p:nvPr/>
        </p:nvSpPr>
        <p:spPr bwMode="auto">
          <a:xfrm>
            <a:off x="285720" y="4857760"/>
            <a:ext cx="8501122" cy="1323439"/>
          </a:xfrm>
          <a:prstGeom prst="rect">
            <a:avLst/>
          </a:prstGeom>
          <a:noFill/>
          <a:ln w="9525">
            <a:noFill/>
            <a:miter lim="800000"/>
            <a:headEnd/>
            <a:tailEnd/>
          </a:ln>
        </p:spPr>
        <p:txBody>
          <a:bodyPr wrap="square">
            <a:spAutoFit/>
          </a:bodyPr>
          <a:lstStyle/>
          <a:p>
            <a:r>
              <a:rPr lang="en-US" altLang="zh-CN" sz="4000" dirty="0" smtClean="0">
                <a:latin typeface="华文新魏" pitchFamily="2" charset="-122"/>
                <a:ea typeface="华文新魏" pitchFamily="2" charset="-122"/>
              </a:rPr>
              <a:t>f[</a:t>
            </a:r>
            <a:r>
              <a:rPr lang="en-US" altLang="zh-CN" sz="4000" dirty="0" err="1" smtClean="0">
                <a:latin typeface="华文新魏" pitchFamily="2" charset="-122"/>
                <a:ea typeface="华文新魏" pitchFamily="2" charset="-122"/>
              </a:rPr>
              <a:t>i</a:t>
            </a:r>
            <a:r>
              <a:rPr lang="en-US" altLang="zh-CN" sz="4000" dirty="0" smtClean="0">
                <a:latin typeface="华文新魏" pitchFamily="2" charset="-122"/>
                <a:ea typeface="华文新魏" pitchFamily="2" charset="-122"/>
              </a:rPr>
              <a:t>] = 1</a:t>
            </a:r>
          </a:p>
          <a:p>
            <a:r>
              <a:rPr lang="en-US" altLang="zh-CN" sz="4000" dirty="0" smtClean="0">
                <a:latin typeface="华文新魏" pitchFamily="2" charset="-122"/>
                <a:ea typeface="华文新魏" pitchFamily="2" charset="-122"/>
              </a:rPr>
              <a:t>f[</a:t>
            </a:r>
            <a:r>
              <a:rPr lang="en-US" altLang="zh-CN" sz="4000" dirty="0" err="1" smtClean="0">
                <a:latin typeface="华文新魏" pitchFamily="2" charset="-122"/>
                <a:ea typeface="华文新魏" pitchFamily="2" charset="-122"/>
              </a:rPr>
              <a:t>i</a:t>
            </a:r>
            <a:r>
              <a:rPr lang="en-US" altLang="zh-CN" sz="4000" dirty="0">
                <a:latin typeface="华文新魏" pitchFamily="2" charset="-122"/>
                <a:ea typeface="华文新魏" pitchFamily="2" charset="-122"/>
              </a:rPr>
              <a:t>]=max{f[j]+1</a:t>
            </a:r>
            <a:r>
              <a:rPr lang="en-US" altLang="zh-CN" sz="4000" dirty="0" smtClean="0">
                <a:latin typeface="华文新魏" pitchFamily="2" charset="-122"/>
                <a:ea typeface="华文新魏" pitchFamily="2" charset="-122"/>
              </a:rPr>
              <a:t>}</a:t>
            </a:r>
            <a:r>
              <a:rPr lang="zh-CN" altLang="en-US" sz="4000" dirty="0" smtClean="0">
                <a:latin typeface="华文新魏" pitchFamily="2" charset="-122"/>
                <a:ea typeface="华文新魏" pitchFamily="2" charset="-122"/>
              </a:rPr>
              <a:t>（</a:t>
            </a:r>
            <a:r>
              <a:rPr lang="en-US" altLang="zh-CN" sz="4000" dirty="0" smtClean="0">
                <a:latin typeface="华文新魏" pitchFamily="2" charset="-122"/>
                <a:ea typeface="华文新魏" pitchFamily="2" charset="-122"/>
              </a:rPr>
              <a:t>a[j</a:t>
            </a:r>
            <a:r>
              <a:rPr lang="en-US" altLang="zh-CN" sz="4000" dirty="0">
                <a:latin typeface="华文新魏" pitchFamily="2" charset="-122"/>
                <a:ea typeface="华文新魏" pitchFamily="2" charset="-122"/>
              </a:rPr>
              <a:t>]&lt;=a[</a:t>
            </a:r>
            <a:r>
              <a:rPr lang="en-US" altLang="zh-CN" sz="4000" dirty="0" err="1">
                <a:latin typeface="华文新魏" pitchFamily="2" charset="-122"/>
                <a:ea typeface="华文新魏" pitchFamily="2" charset="-122"/>
              </a:rPr>
              <a:t>i</a:t>
            </a:r>
            <a:r>
              <a:rPr lang="en-US" altLang="zh-CN" sz="4000" dirty="0">
                <a:latin typeface="华文新魏" pitchFamily="2" charset="-122"/>
                <a:ea typeface="华文新魏" pitchFamily="2" charset="-122"/>
              </a:rPr>
              <a:t>]</a:t>
            </a:r>
            <a:r>
              <a:rPr lang="zh-CN" altLang="en-US" sz="4000" dirty="0">
                <a:latin typeface="华文新魏" pitchFamily="2" charset="-122"/>
                <a:ea typeface="华文新魏" pitchFamily="2" charset="-122"/>
              </a:rPr>
              <a:t> 且 </a:t>
            </a:r>
            <a:r>
              <a:rPr lang="en-US" altLang="zh-CN" sz="4000" dirty="0" smtClean="0">
                <a:latin typeface="华文新魏" pitchFamily="2" charset="-122"/>
                <a:ea typeface="华文新魏" pitchFamily="2" charset="-122"/>
              </a:rPr>
              <a:t>j&lt;</a:t>
            </a:r>
            <a:r>
              <a:rPr lang="en-US" altLang="zh-CN" sz="4000" dirty="0" err="1" smtClean="0">
                <a:latin typeface="华文新魏" pitchFamily="2" charset="-122"/>
                <a:ea typeface="华文新魏" pitchFamily="2" charset="-122"/>
              </a:rPr>
              <a:t>i</a:t>
            </a:r>
            <a:r>
              <a:rPr lang="zh-CN" altLang="en-US" sz="4000" dirty="0" smtClean="0">
                <a:latin typeface="华文新魏" pitchFamily="2" charset="-122"/>
                <a:ea typeface="华文新魏" pitchFamily="2" charset="-122"/>
              </a:rPr>
              <a:t>）</a:t>
            </a:r>
            <a:endParaRPr lang="zh-CN" altLang="en-US" sz="4000" dirty="0">
              <a:latin typeface="华文新魏" pitchFamily="2" charset="-122"/>
              <a:ea typeface="华文新魏" pitchFamily="2" charset="-122"/>
            </a:endParaRPr>
          </a:p>
        </p:txBody>
      </p:sp>
      <p:sp>
        <p:nvSpPr>
          <p:cNvPr id="8" name="TextBox 7"/>
          <p:cNvSpPr txBox="1">
            <a:spLocks noChangeArrowheads="1"/>
          </p:cNvSpPr>
          <p:nvPr/>
        </p:nvSpPr>
        <p:spPr bwMode="auto">
          <a:xfrm>
            <a:off x="357158" y="3071810"/>
            <a:ext cx="7572375" cy="1384995"/>
          </a:xfrm>
          <a:prstGeom prst="rect">
            <a:avLst/>
          </a:prstGeom>
          <a:noFill/>
          <a:ln w="9525">
            <a:noFill/>
            <a:miter lim="800000"/>
            <a:headEnd/>
            <a:tailEnd/>
          </a:ln>
        </p:spPr>
        <p:txBody>
          <a:bodyPr>
            <a:spAutoFit/>
          </a:bodyPr>
          <a:lstStyle/>
          <a:p>
            <a:r>
              <a:rPr lang="en-US" altLang="en-US" sz="2800" dirty="0">
                <a:latin typeface="华文新魏" pitchFamily="2" charset="-122"/>
                <a:ea typeface="华文新魏" pitchFamily="2" charset="-122"/>
              </a:rPr>
              <a:t>f[</a:t>
            </a:r>
            <a:r>
              <a:rPr lang="en-US" altLang="en-US" sz="2800" dirty="0" err="1">
                <a:latin typeface="华文新魏" pitchFamily="2" charset="-122"/>
                <a:ea typeface="华文新魏" pitchFamily="2" charset="-122"/>
              </a:rPr>
              <a:t>i</a:t>
            </a:r>
            <a:r>
              <a:rPr lang="en-US" altLang="en-US"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就可以由前面任何一个满足</a:t>
            </a:r>
            <a:r>
              <a:rPr lang="en-US" altLang="en-US" sz="2800" dirty="0">
                <a:latin typeface="华文新魏" pitchFamily="2" charset="-122"/>
                <a:ea typeface="华文新魏" pitchFamily="2" charset="-122"/>
              </a:rPr>
              <a:t>a[j]&lt;</a:t>
            </a:r>
            <a:r>
              <a:rPr lang="en-US" altLang="zh-CN" sz="2800" dirty="0">
                <a:latin typeface="华文新魏" pitchFamily="2" charset="-122"/>
                <a:ea typeface="华文新魏" pitchFamily="2" charset="-122"/>
              </a:rPr>
              <a:t>=</a:t>
            </a:r>
            <a:r>
              <a:rPr lang="en-US" altLang="en-US" sz="2800" dirty="0">
                <a:latin typeface="华文新魏" pitchFamily="2" charset="-122"/>
                <a:ea typeface="华文新魏" pitchFamily="2" charset="-122"/>
              </a:rPr>
              <a:t>a[</a:t>
            </a:r>
            <a:r>
              <a:rPr lang="en-US" altLang="en-US" sz="2800" dirty="0" err="1">
                <a:latin typeface="华文新魏" pitchFamily="2" charset="-122"/>
                <a:ea typeface="华文新魏" pitchFamily="2" charset="-122"/>
              </a:rPr>
              <a:t>i</a:t>
            </a:r>
            <a:r>
              <a:rPr lang="en-US" altLang="en-US"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的</a:t>
            </a:r>
            <a:r>
              <a:rPr lang="en-US" altLang="en-US" sz="2800" dirty="0">
                <a:latin typeface="华文新魏" pitchFamily="2" charset="-122"/>
                <a:ea typeface="华文新魏" pitchFamily="2" charset="-122"/>
              </a:rPr>
              <a:t>f[j]+1</a:t>
            </a:r>
            <a:r>
              <a:rPr lang="zh-CN" altLang="en-US" sz="2800" dirty="0">
                <a:latin typeface="华文新魏" pitchFamily="2" charset="-122"/>
                <a:ea typeface="华文新魏" pitchFamily="2" charset="-122"/>
              </a:rPr>
              <a:t>得到</a:t>
            </a:r>
          </a:p>
          <a:p>
            <a:r>
              <a:rPr lang="zh-CN" altLang="en-US" sz="2800" dirty="0">
                <a:latin typeface="华文新魏" pitchFamily="2" charset="-122"/>
                <a:ea typeface="华文新魏" pitchFamily="2" charset="-122"/>
              </a:rPr>
              <a:t>所以，可以推导出：</a:t>
            </a:r>
          </a:p>
        </p:txBody>
      </p:sp>
      <p:sp>
        <p:nvSpPr>
          <p:cNvPr id="11" name="标题 1"/>
          <p:cNvSpPr>
            <a:spLocks noGrp="1"/>
          </p:cNvSpPr>
          <p:nvPr>
            <p:ph type="title"/>
          </p:nvPr>
        </p:nvSpPr>
        <p:spPr>
          <a:xfrm>
            <a:off x="457200" y="704088"/>
            <a:ext cx="8229600" cy="1143000"/>
          </a:xfrm>
        </p:spPr>
        <p:txBody>
          <a:bodyPr>
            <a:normAutofit/>
          </a:bodyPr>
          <a:lstStyle/>
          <a:p>
            <a:r>
              <a:rPr lang="zh-CN" altLang="en-US" dirty="0" smtClean="0"/>
              <a:t>例</a:t>
            </a:r>
            <a:r>
              <a:rPr lang="en-US" altLang="zh-CN" dirty="0" smtClean="0"/>
              <a:t>2</a:t>
            </a:r>
            <a:r>
              <a:rPr lang="zh-CN" altLang="en-US" dirty="0" smtClean="0"/>
              <a:t>：最长不下降子序列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6" dur="1000" fill="hold"/>
                                        <p:tgtEl>
                                          <p:spTgt spid="8"/>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770" decel="100000"/>
                                        <p:tgtEl>
                                          <p:spTgt spid="7"/>
                                        </p:tgtEl>
                                      </p:cBhvr>
                                    </p:animEffect>
                                    <p:animScale>
                                      <p:cBhvr>
                                        <p:cTn id="26" dur="770" decel="100000"/>
                                        <p:tgtEl>
                                          <p:spTgt spid="7"/>
                                        </p:tgtEl>
                                      </p:cBhvr>
                                      <p:from x="10000" y="10000"/>
                                      <p:to x="200000" y="450000"/>
                                    </p:animScale>
                                    <p:animScale>
                                      <p:cBhvr>
                                        <p:cTn id="27" dur="1230" accel="100000" fill="hold">
                                          <p:stCondLst>
                                            <p:cond delay="770"/>
                                          </p:stCondLst>
                                        </p:cTn>
                                        <p:tgtEl>
                                          <p:spTgt spid="7"/>
                                        </p:tgtEl>
                                      </p:cBhvr>
                                      <p:from x="200000" y="450000"/>
                                      <p:to x="100000" y="100000"/>
                                    </p:animScale>
                                    <p:set>
                                      <p:cBhvr>
                                        <p:cTn id="28" dur="770" fill="hold"/>
                                        <p:tgtEl>
                                          <p:spTgt spid="7"/>
                                        </p:tgtEl>
                                        <p:attrNameLst>
                                          <p:attrName>ppt_x</p:attrName>
                                        </p:attrNameLst>
                                      </p:cBhvr>
                                      <p:to>
                                        <p:strVal val="(0.5)"/>
                                      </p:to>
                                    </p:set>
                                    <p:anim from="(0.5)" to="(#ppt_x)" calcmode="lin" valueType="num">
                                      <p:cBhvr>
                                        <p:cTn id="29" dur="1230" accel="100000" fill="hold">
                                          <p:stCondLst>
                                            <p:cond delay="770"/>
                                          </p:stCondLst>
                                        </p:cTn>
                                        <p:tgtEl>
                                          <p:spTgt spid="7"/>
                                        </p:tgtEl>
                                        <p:attrNameLst>
                                          <p:attrName>ppt_x</p:attrName>
                                        </p:attrNameLst>
                                      </p:cBhvr>
                                    </p:anim>
                                    <p:set>
                                      <p:cBhvr>
                                        <p:cTn id="30" dur="770" fill="hold"/>
                                        <p:tgtEl>
                                          <p:spTgt spid="7"/>
                                        </p:tgtEl>
                                        <p:attrNameLst>
                                          <p:attrName>ppt_y</p:attrName>
                                        </p:attrNameLst>
                                      </p:cBhvr>
                                      <p:to>
                                        <p:strVal val="(#ppt_y+0.4)"/>
                                      </p:to>
                                    </p:set>
                                    <p:anim from="(#ppt_y+0.4)" to="(#ppt_y)" calcmode="lin" valueType="num">
                                      <p:cBhvr>
                                        <p:cTn id="31" dur="1230" accel="100000" fill="hold">
                                          <p:stCondLst>
                                            <p:cond delay="770"/>
                                          </p:stCondLst>
                                        </p:cTn>
                                        <p:tgtEl>
                                          <p:spTgt spid="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dirty="0" smtClean="0"/>
              <a:t>例</a:t>
            </a:r>
            <a:r>
              <a:rPr lang="en-US" altLang="zh-CN" dirty="0" smtClean="0"/>
              <a:t>2</a:t>
            </a:r>
            <a:r>
              <a:rPr lang="zh-CN" altLang="en-US" dirty="0" smtClean="0"/>
              <a:t>：最长不下降子序列</a:t>
            </a:r>
          </a:p>
        </p:txBody>
      </p:sp>
      <p:graphicFrame>
        <p:nvGraphicFramePr>
          <p:cNvPr id="5" name="Group 47"/>
          <p:cNvGraphicFramePr>
            <a:graphicFrameLocks noGrp="1"/>
          </p:cNvGraphicFramePr>
          <p:nvPr/>
        </p:nvGraphicFramePr>
        <p:xfrm>
          <a:off x="571472" y="5572140"/>
          <a:ext cx="7158037" cy="714380"/>
        </p:xfrm>
        <a:graphic>
          <a:graphicData uri="http://schemas.openxmlformats.org/drawingml/2006/table">
            <a:tbl>
              <a:tblPr/>
              <a:tblGrid>
                <a:gridCol w="595312"/>
                <a:gridCol w="600075"/>
                <a:gridCol w="595313"/>
                <a:gridCol w="595312"/>
                <a:gridCol w="596900"/>
                <a:gridCol w="596900"/>
                <a:gridCol w="598488"/>
                <a:gridCol w="595312"/>
                <a:gridCol w="596900"/>
                <a:gridCol w="596900"/>
                <a:gridCol w="595313"/>
                <a:gridCol w="595312"/>
              </a:tblGrid>
              <a:tr h="71438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nvGraphicFramePr>
        <p:xfrm>
          <a:off x="500034" y="4214818"/>
          <a:ext cx="7158037" cy="518160"/>
        </p:xfrm>
        <a:graphic>
          <a:graphicData uri="http://schemas.openxmlformats.org/drawingml/2006/table">
            <a:tbl>
              <a:tblPr/>
              <a:tblGrid>
                <a:gridCol w="595312"/>
                <a:gridCol w="600075"/>
                <a:gridCol w="595313"/>
                <a:gridCol w="595312"/>
                <a:gridCol w="596900"/>
                <a:gridCol w="596900"/>
                <a:gridCol w="598488"/>
                <a:gridCol w="595312"/>
                <a:gridCol w="596900"/>
                <a:gridCol w="596900"/>
                <a:gridCol w="595313"/>
                <a:gridCol w="595312"/>
              </a:tblGrid>
              <a:tr h="376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00034" y="3571876"/>
            <a:ext cx="2357454" cy="584775"/>
          </a:xfrm>
          <a:prstGeom prst="rect">
            <a:avLst/>
          </a:prstGeom>
          <a:noFill/>
        </p:spPr>
        <p:txBody>
          <a:bodyPr wrap="square" rtlCol="0">
            <a:spAutoFit/>
          </a:bodyPr>
          <a:lstStyle/>
          <a:p>
            <a:r>
              <a:rPr lang="en-US" altLang="zh-CN" sz="3200" dirty="0" smtClean="0">
                <a:latin typeface="GungsuhChe" pitchFamily="49" charset="-127"/>
                <a:ea typeface="GungsuhChe" pitchFamily="49" charset="-127"/>
              </a:rPr>
              <a:t>a[</a:t>
            </a:r>
            <a:r>
              <a:rPr lang="en-US" altLang="zh-CN" sz="3200" dirty="0" err="1" smtClean="0">
                <a:latin typeface="GungsuhChe" pitchFamily="49" charset="-127"/>
                <a:ea typeface="GungsuhChe" pitchFamily="49" charset="-127"/>
              </a:rPr>
              <a:t>i</a:t>
            </a:r>
            <a:r>
              <a:rPr lang="en-US" altLang="zh-CN" sz="3200" dirty="0" smtClean="0">
                <a:latin typeface="GungsuhChe" pitchFamily="49" charset="-127"/>
                <a:ea typeface="GungsuhChe" pitchFamily="49" charset="-127"/>
              </a:rPr>
              <a:t>]:</a:t>
            </a:r>
            <a:endParaRPr lang="zh-CN" altLang="en-US" sz="3200" dirty="0">
              <a:latin typeface="GungsuhChe" pitchFamily="49" charset="-127"/>
              <a:ea typeface="GungsuhChe" pitchFamily="49" charset="-127"/>
            </a:endParaRPr>
          </a:p>
        </p:txBody>
      </p:sp>
      <p:sp>
        <p:nvSpPr>
          <p:cNvPr id="15" name="圆角矩形 14"/>
          <p:cNvSpPr/>
          <p:nvPr/>
        </p:nvSpPr>
        <p:spPr bwMode="auto">
          <a:xfrm>
            <a:off x="357158" y="2000240"/>
            <a:ext cx="8143932" cy="1285884"/>
          </a:xfrm>
          <a:prstGeom prst="roundRect">
            <a:avLst/>
          </a:prstGeom>
          <a:noFill/>
          <a:ln w="28575">
            <a:solidFill>
              <a:srgbClr val="00B0F0"/>
            </a:solidFill>
            <a:round/>
            <a:headEnd/>
            <a:tailEnd/>
          </a:ln>
          <a:effectLst/>
        </p:spPr>
        <p:txBody>
          <a:bodyPr wrap="none" rtlCol="0" anchor="ctr"/>
          <a:lstStyle/>
          <a:p>
            <a:pPr algn="ctr"/>
            <a:endParaRPr lang="zh-CN" altLang="en-US" dirty="0">
              <a:solidFill>
                <a:srgbClr val="FF0000"/>
              </a:solidFill>
            </a:endParaRPr>
          </a:p>
        </p:txBody>
      </p:sp>
      <p:sp>
        <p:nvSpPr>
          <p:cNvPr id="16" name="矩形 15"/>
          <p:cNvSpPr/>
          <p:nvPr/>
        </p:nvSpPr>
        <p:spPr>
          <a:xfrm>
            <a:off x="428596" y="2071678"/>
            <a:ext cx="7572428" cy="1200329"/>
          </a:xfrm>
          <a:prstGeom prst="rect">
            <a:avLst/>
          </a:prstGeom>
        </p:spPr>
        <p:txBody>
          <a:bodyPr wrap="square">
            <a:spAutoFit/>
          </a:bodyPr>
          <a:lstStyle/>
          <a:p>
            <a:r>
              <a:rPr lang="en-US" altLang="zh-CN" sz="3600" dirty="0" smtClean="0">
                <a:latin typeface="华文新魏" pitchFamily="2" charset="-122"/>
                <a:ea typeface="华文新魏" pitchFamily="2" charset="-122"/>
              </a:rPr>
              <a:t>f[</a:t>
            </a:r>
            <a:r>
              <a:rPr lang="en-US" altLang="zh-CN" sz="3600" dirty="0" err="1" smtClean="0">
                <a:latin typeface="华文新魏" pitchFamily="2" charset="-122"/>
                <a:ea typeface="华文新魏" pitchFamily="2" charset="-122"/>
              </a:rPr>
              <a:t>i</a:t>
            </a:r>
            <a:r>
              <a:rPr lang="en-US" altLang="zh-CN" sz="3600" dirty="0" smtClean="0">
                <a:latin typeface="华文新魏" pitchFamily="2" charset="-122"/>
                <a:ea typeface="华文新魏" pitchFamily="2" charset="-122"/>
              </a:rPr>
              <a:t>] = 1</a:t>
            </a:r>
          </a:p>
          <a:p>
            <a:r>
              <a:rPr lang="en-US" altLang="zh-CN" sz="3600" dirty="0" smtClean="0">
                <a:latin typeface="华文新魏" pitchFamily="2" charset="-122"/>
                <a:ea typeface="华文新魏" pitchFamily="2" charset="-122"/>
              </a:rPr>
              <a:t>f[</a:t>
            </a:r>
            <a:r>
              <a:rPr lang="en-US" altLang="zh-CN" sz="3600" dirty="0" err="1" smtClean="0">
                <a:latin typeface="华文新魏" pitchFamily="2" charset="-122"/>
                <a:ea typeface="华文新魏" pitchFamily="2" charset="-122"/>
              </a:rPr>
              <a:t>i</a:t>
            </a:r>
            <a:r>
              <a:rPr lang="en-US" altLang="zh-CN" sz="3600" dirty="0" smtClean="0">
                <a:latin typeface="华文新魏" pitchFamily="2" charset="-122"/>
                <a:ea typeface="华文新魏" pitchFamily="2" charset="-122"/>
              </a:rPr>
              <a:t>]=max{f[j]+1}</a:t>
            </a:r>
            <a:r>
              <a:rPr lang="zh-CN" altLang="en-US" sz="3600" dirty="0" smtClean="0">
                <a:latin typeface="华文新魏" pitchFamily="2" charset="-122"/>
                <a:ea typeface="华文新魏" pitchFamily="2" charset="-122"/>
              </a:rPr>
              <a:t>（</a:t>
            </a:r>
            <a:r>
              <a:rPr lang="en-US" altLang="zh-CN" sz="3600" dirty="0" smtClean="0">
                <a:latin typeface="华文新魏" pitchFamily="2" charset="-122"/>
                <a:ea typeface="华文新魏" pitchFamily="2" charset="-122"/>
              </a:rPr>
              <a:t>a[j]&lt;=a[</a:t>
            </a:r>
            <a:r>
              <a:rPr lang="en-US" altLang="zh-CN" sz="3600" dirty="0" err="1" smtClean="0">
                <a:latin typeface="华文新魏" pitchFamily="2" charset="-122"/>
                <a:ea typeface="华文新魏" pitchFamily="2" charset="-122"/>
              </a:rPr>
              <a:t>i</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 且 </a:t>
            </a:r>
            <a:r>
              <a:rPr lang="en-US" altLang="zh-CN" sz="3600" dirty="0" smtClean="0">
                <a:latin typeface="华文新魏" pitchFamily="2" charset="-122"/>
                <a:ea typeface="华文新魏" pitchFamily="2" charset="-122"/>
              </a:rPr>
              <a:t>j&lt;</a:t>
            </a:r>
            <a:r>
              <a:rPr lang="en-US" altLang="zh-CN" sz="3600" dirty="0" err="1" smtClean="0">
                <a:latin typeface="华文新魏" pitchFamily="2" charset="-122"/>
                <a:ea typeface="华文新魏" pitchFamily="2" charset="-122"/>
              </a:rPr>
              <a:t>i</a:t>
            </a:r>
            <a:r>
              <a:rPr lang="zh-CN" altLang="en-US" sz="3600" dirty="0" smtClean="0">
                <a:latin typeface="华文新魏" pitchFamily="2" charset="-122"/>
                <a:ea typeface="华文新魏" pitchFamily="2" charset="-122"/>
              </a:rPr>
              <a:t>）</a:t>
            </a:r>
            <a:endParaRPr lang="zh-CN" altLang="en-US" sz="3600" dirty="0">
              <a:latin typeface="华文新魏" pitchFamily="2" charset="-122"/>
              <a:ea typeface="华文新魏" pitchFamily="2" charset="-122"/>
            </a:endParaRPr>
          </a:p>
        </p:txBody>
      </p:sp>
      <p:sp>
        <p:nvSpPr>
          <p:cNvPr id="17" name="TextBox 16"/>
          <p:cNvSpPr txBox="1"/>
          <p:nvPr/>
        </p:nvSpPr>
        <p:spPr>
          <a:xfrm>
            <a:off x="571472" y="4929198"/>
            <a:ext cx="1285884" cy="584775"/>
          </a:xfrm>
          <a:prstGeom prst="rect">
            <a:avLst/>
          </a:prstGeom>
          <a:noFill/>
        </p:spPr>
        <p:txBody>
          <a:bodyPr wrap="square" rtlCol="0">
            <a:spAutoFit/>
          </a:bodyPr>
          <a:lstStyle/>
          <a:p>
            <a:r>
              <a:rPr lang="en-US" altLang="zh-CN" sz="3200" dirty="0" err="1" smtClean="0">
                <a:latin typeface="GungsuhChe" pitchFamily="49" charset="-127"/>
                <a:ea typeface="GungsuhChe" pitchFamily="49" charset="-127"/>
              </a:rPr>
              <a:t>f[i</a:t>
            </a:r>
            <a:r>
              <a:rPr lang="en-US" altLang="zh-CN" sz="3200" dirty="0" smtClean="0">
                <a:latin typeface="GungsuhChe" pitchFamily="49" charset="-127"/>
                <a:ea typeface="GungsuhChe" pitchFamily="49" charset="-127"/>
              </a:rPr>
              <a:t>]:</a:t>
            </a:r>
          </a:p>
        </p:txBody>
      </p:sp>
      <p:sp>
        <p:nvSpPr>
          <p:cNvPr id="18" name="TextBox 17"/>
          <p:cNvSpPr txBox="1"/>
          <p:nvPr/>
        </p:nvSpPr>
        <p:spPr>
          <a:xfrm>
            <a:off x="714348" y="5643578"/>
            <a:ext cx="428628"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1</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19" name="TextBox 18"/>
          <p:cNvSpPr txBox="1"/>
          <p:nvPr/>
        </p:nvSpPr>
        <p:spPr>
          <a:xfrm>
            <a:off x="12144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1</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0" name="TextBox 19"/>
          <p:cNvSpPr txBox="1"/>
          <p:nvPr/>
        </p:nvSpPr>
        <p:spPr>
          <a:xfrm>
            <a:off x="300036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4</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1" name="TextBox 20"/>
          <p:cNvSpPr txBox="1"/>
          <p:nvPr/>
        </p:nvSpPr>
        <p:spPr>
          <a:xfrm>
            <a:off x="24288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3</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2" name="TextBox 21"/>
          <p:cNvSpPr txBox="1"/>
          <p:nvPr/>
        </p:nvSpPr>
        <p:spPr>
          <a:xfrm>
            <a:off x="421481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5</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4" name="TextBox 23"/>
          <p:cNvSpPr txBox="1"/>
          <p:nvPr/>
        </p:nvSpPr>
        <p:spPr>
          <a:xfrm>
            <a:off x="3571868"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4</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5" name="TextBox 24"/>
          <p:cNvSpPr txBox="1"/>
          <p:nvPr/>
        </p:nvSpPr>
        <p:spPr>
          <a:xfrm>
            <a:off x="47863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4</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6" name="TextBox 25"/>
          <p:cNvSpPr txBox="1"/>
          <p:nvPr/>
        </p:nvSpPr>
        <p:spPr>
          <a:xfrm>
            <a:off x="54292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6</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7" name="TextBox 26"/>
          <p:cNvSpPr txBox="1"/>
          <p:nvPr/>
        </p:nvSpPr>
        <p:spPr>
          <a:xfrm>
            <a:off x="60007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5</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8" name="TextBox 27"/>
          <p:cNvSpPr txBox="1"/>
          <p:nvPr/>
        </p:nvSpPr>
        <p:spPr>
          <a:xfrm>
            <a:off x="6643702"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6</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29" name="TextBox 28"/>
          <p:cNvSpPr txBox="1"/>
          <p:nvPr/>
        </p:nvSpPr>
        <p:spPr>
          <a:xfrm>
            <a:off x="721520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7</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
        <p:nvSpPr>
          <p:cNvPr id="30" name="TextBox 29"/>
          <p:cNvSpPr txBox="1"/>
          <p:nvPr/>
        </p:nvSpPr>
        <p:spPr>
          <a:xfrm>
            <a:off x="18573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itchFamily="34" charset="0"/>
                <a:ea typeface="宋体" pitchFamily="2" charset="-122"/>
              </a:rPr>
              <a:t>2</a:t>
            </a:r>
            <a:endParaRPr lang="zh-CN" altLang="en-US" sz="2800" dirty="0" smtClean="0">
              <a:effectLst>
                <a:outerShdw blurRad="38100" dist="38100" dir="2700000" algn="tl">
                  <a:srgbClr val="000000"/>
                </a:outerShdw>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357158" y="1643050"/>
            <a:ext cx="4214842" cy="3286148"/>
          </a:xfrm>
          <a:prstGeom prst="roundRect">
            <a:avLst/>
          </a:prstGeom>
          <a:noFill/>
          <a:ln w="28575">
            <a:solidFill>
              <a:schemeClr val="tx2">
                <a:lumMod val="60000"/>
                <a:lumOff val="40000"/>
              </a:schemeClr>
            </a:solidFill>
            <a:round/>
            <a:headEnd/>
            <a:tailEnd/>
          </a:ln>
          <a:effectLst/>
        </p:spPr>
        <p:txBody>
          <a:bodyPr wrap="none" rtlCol="0" anchor="ctr"/>
          <a:lstStyle/>
          <a:p>
            <a:r>
              <a:rPr lang="pt-BR" altLang="en-US" sz="2200" dirty="0" smtClean="0">
                <a:latin typeface="Arial" charset="0"/>
                <a:ea typeface="宋体" charset="-122"/>
              </a:rPr>
              <a:t>for(i = 0; i &lt; n; i++)</a:t>
            </a:r>
            <a:br>
              <a:rPr lang="pt-BR" altLang="en-US" sz="2200" dirty="0" smtClean="0">
                <a:latin typeface="Arial" charset="0"/>
                <a:ea typeface="宋体" charset="-122"/>
              </a:rPr>
            </a:br>
            <a:r>
              <a:rPr lang="pt-BR" altLang="en-US" sz="2200" dirty="0" smtClean="0">
                <a:latin typeface="Arial" charset="0"/>
                <a:ea typeface="宋体" charset="-122"/>
              </a:rPr>
              <a:t>{</a:t>
            </a:r>
            <a:br>
              <a:rPr lang="pt-BR" altLang="en-US" sz="2200" dirty="0" smtClean="0">
                <a:latin typeface="Arial" charset="0"/>
                <a:ea typeface="宋体" charset="-122"/>
              </a:rPr>
            </a:br>
            <a:r>
              <a:rPr lang="pt-BR" altLang="en-US" sz="2200" dirty="0" smtClean="0">
                <a:latin typeface="Arial" charset="0"/>
                <a:ea typeface="宋体" charset="-122"/>
              </a:rPr>
              <a:t>   </a:t>
            </a:r>
            <a:r>
              <a:rPr lang="en-US" altLang="zh-CN" sz="2200" dirty="0" smtClean="0">
                <a:latin typeface="Arial" charset="0"/>
              </a:rPr>
              <a:t>f</a:t>
            </a:r>
            <a:r>
              <a:rPr lang="pt-BR" altLang="en-US" sz="2200" dirty="0" smtClean="0">
                <a:latin typeface="Arial" charset="0"/>
                <a:ea typeface="宋体" charset="-122"/>
              </a:rPr>
              <a:t>[i] = 1;</a:t>
            </a:r>
            <a:br>
              <a:rPr lang="pt-BR" altLang="en-US" sz="2200" dirty="0" smtClean="0">
                <a:latin typeface="Arial" charset="0"/>
                <a:ea typeface="宋体" charset="-122"/>
              </a:rPr>
            </a:br>
            <a:r>
              <a:rPr lang="pt-BR" altLang="en-US" sz="2200" dirty="0" smtClean="0">
                <a:latin typeface="Arial" charset="0"/>
                <a:ea typeface="宋体" charset="-122"/>
              </a:rPr>
              <a:t>   for(j = 0; j &lt; i; j++)</a:t>
            </a:r>
            <a:br>
              <a:rPr lang="pt-BR" altLang="en-US" sz="2200" dirty="0" smtClean="0">
                <a:latin typeface="Arial" charset="0"/>
                <a:ea typeface="宋体" charset="-122"/>
              </a:rPr>
            </a:br>
            <a:r>
              <a:rPr lang="pt-BR" altLang="en-US" sz="2200" dirty="0" smtClean="0">
                <a:latin typeface="Arial" charset="0"/>
                <a:ea typeface="宋体" charset="-122"/>
              </a:rPr>
              <a:t>   {</a:t>
            </a:r>
            <a:br>
              <a:rPr lang="pt-BR" altLang="en-US" sz="2200" dirty="0" smtClean="0">
                <a:latin typeface="Arial" charset="0"/>
                <a:ea typeface="宋体" charset="-122"/>
              </a:rPr>
            </a:br>
            <a:r>
              <a:rPr lang="pt-BR" altLang="en-US" sz="2200" dirty="0" smtClean="0">
                <a:latin typeface="Arial" charset="0"/>
                <a:ea typeface="宋体" charset="-122"/>
              </a:rPr>
              <a:t>      if(a[j] &lt;= a[i] &amp;&amp; f[j] + 1 &gt; f[i])</a:t>
            </a:r>
            <a:br>
              <a:rPr lang="pt-BR" altLang="en-US" sz="2200" dirty="0" smtClean="0">
                <a:latin typeface="Arial" charset="0"/>
                <a:ea typeface="宋体" charset="-122"/>
              </a:rPr>
            </a:br>
            <a:r>
              <a:rPr lang="pt-BR" altLang="en-US" sz="2200" dirty="0" smtClean="0">
                <a:latin typeface="Arial" charset="0"/>
                <a:ea typeface="宋体" charset="-122"/>
              </a:rPr>
              <a:t>         f[i] = f[j] + 1;</a:t>
            </a:r>
            <a:br>
              <a:rPr lang="pt-BR" altLang="en-US" sz="2200" dirty="0" smtClean="0">
                <a:latin typeface="Arial" charset="0"/>
                <a:ea typeface="宋体" charset="-122"/>
              </a:rPr>
            </a:br>
            <a:r>
              <a:rPr lang="pt-BR" altLang="en-US" sz="2200" dirty="0" smtClean="0">
                <a:latin typeface="Arial" charset="0"/>
                <a:ea typeface="宋体" charset="-122"/>
              </a:rPr>
              <a:t>   }</a:t>
            </a:r>
            <a:br>
              <a:rPr lang="pt-BR" altLang="en-US" sz="2200" dirty="0" smtClean="0">
                <a:latin typeface="Arial" charset="0"/>
                <a:ea typeface="宋体" charset="-122"/>
              </a:rPr>
            </a:br>
            <a:r>
              <a:rPr lang="pt-BR" altLang="en-US" sz="2200" dirty="0" smtClean="0">
                <a:latin typeface="Arial" charset="0"/>
                <a:ea typeface="宋体" charset="-122"/>
              </a:rPr>
              <a:t>}</a:t>
            </a:r>
          </a:p>
        </p:txBody>
      </p:sp>
      <p:sp>
        <p:nvSpPr>
          <p:cNvPr id="5" name="标题 1"/>
          <p:cNvSpPr txBox="1">
            <a:spLocks/>
          </p:cNvSpPr>
          <p:nvPr/>
        </p:nvSpPr>
        <p:spPr>
          <a:xfrm>
            <a:off x="457200" y="70408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lang="en-US" altLang="zh-CN" sz="5000" dirty="0" smtClean="0">
                <a:solidFill>
                  <a:schemeClr val="tx2"/>
                </a:solidFill>
                <a:latin typeface="+mj-lt"/>
                <a:ea typeface="+mj-ea"/>
                <a:cs typeface="+mj-cs"/>
              </a:rPr>
              <a:t>2</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：最长不下降子序列</a:t>
            </a:r>
          </a:p>
        </p:txBody>
      </p:sp>
      <p:sp>
        <p:nvSpPr>
          <p:cNvPr id="6" name="TextBox 5"/>
          <p:cNvSpPr txBox="1">
            <a:spLocks noChangeArrowheads="1"/>
          </p:cNvSpPr>
          <p:nvPr/>
        </p:nvSpPr>
        <p:spPr bwMode="auto">
          <a:xfrm>
            <a:off x="357158" y="5143512"/>
            <a:ext cx="4214842" cy="1323439"/>
          </a:xfrm>
          <a:prstGeom prst="rect">
            <a:avLst/>
          </a:prstGeom>
          <a:noFill/>
          <a:ln w="9525">
            <a:noFill/>
            <a:miter lim="800000"/>
            <a:headEnd/>
            <a:tailEnd/>
          </a:ln>
        </p:spPr>
        <p:txBody>
          <a:bodyPr wrap="square">
            <a:spAutoFit/>
          </a:bodyPr>
          <a:lstStyle/>
          <a:p>
            <a:r>
              <a:rPr lang="zh-CN" altLang="en-US" sz="2000" dirty="0" smtClean="0">
                <a:ea typeface="华文行楷" pitchFamily="2" charset="-122"/>
              </a:rPr>
              <a:t>本题</a:t>
            </a:r>
            <a:r>
              <a:rPr lang="zh-CN" altLang="en-US" sz="2000" dirty="0">
                <a:ea typeface="华文行楷" pitchFamily="2" charset="-122"/>
              </a:rPr>
              <a:t>可采用单调队列将复杂度优化至</a:t>
            </a:r>
            <a:r>
              <a:rPr lang="en-US" altLang="zh-CN" sz="2000" dirty="0">
                <a:ea typeface="华文行楷" pitchFamily="2" charset="-122"/>
              </a:rPr>
              <a:t>O</a:t>
            </a:r>
            <a:r>
              <a:rPr lang="zh-CN" altLang="en-US" sz="2000" dirty="0">
                <a:ea typeface="华文行楷" pitchFamily="2" charset="-122"/>
              </a:rPr>
              <a:t>（</a:t>
            </a:r>
            <a:r>
              <a:rPr lang="en-US" altLang="zh-CN" sz="2000" dirty="0" err="1">
                <a:ea typeface="华文行楷" pitchFamily="2" charset="-122"/>
              </a:rPr>
              <a:t>nlogn</a:t>
            </a:r>
            <a:r>
              <a:rPr lang="zh-CN" altLang="en-US" sz="2000" dirty="0">
                <a:ea typeface="华文行楷" pitchFamily="2" charset="-122"/>
              </a:rPr>
              <a:t>）</a:t>
            </a:r>
            <a:endParaRPr lang="en-US" altLang="zh-CN" sz="2000" dirty="0">
              <a:ea typeface="华文行楷" pitchFamily="2" charset="-122"/>
            </a:endParaRPr>
          </a:p>
          <a:p>
            <a:r>
              <a:rPr lang="zh-CN" altLang="en-US" sz="2000" dirty="0">
                <a:ea typeface="华文行楷" pitchFamily="2" charset="-122"/>
              </a:rPr>
              <a:t>（送一道单调队列裸题：</a:t>
            </a:r>
            <a:r>
              <a:rPr lang="en-US" altLang="zh-CN" sz="2000" dirty="0">
                <a:ea typeface="华文行楷" pitchFamily="2" charset="-122"/>
              </a:rPr>
              <a:t>poj2823</a:t>
            </a:r>
            <a:r>
              <a:rPr lang="zh-CN" altLang="en-US" sz="2000" dirty="0">
                <a:ea typeface="华文行楷" pitchFamily="2" charset="-122"/>
              </a:rPr>
              <a:t>滑动窗口取最值）</a:t>
            </a:r>
          </a:p>
        </p:txBody>
      </p:sp>
      <p:sp>
        <p:nvSpPr>
          <p:cNvPr id="8" name="圆角矩形 7"/>
          <p:cNvSpPr/>
          <p:nvPr/>
        </p:nvSpPr>
        <p:spPr bwMode="auto">
          <a:xfrm>
            <a:off x="4786314" y="1643050"/>
            <a:ext cx="4214842" cy="4929222"/>
          </a:xfrm>
          <a:prstGeom prst="roundRect">
            <a:avLst/>
          </a:prstGeom>
          <a:noFill/>
          <a:ln w="28575">
            <a:solidFill>
              <a:schemeClr val="tx2">
                <a:lumMod val="60000"/>
                <a:lumOff val="40000"/>
              </a:schemeClr>
            </a:solidFill>
            <a:round/>
            <a:headEnd/>
            <a:tailEnd/>
          </a:ln>
          <a:effectLst/>
        </p:spPr>
        <p:txBody>
          <a:bodyPr wrap="none" rtlCol="0" anchor="ctr"/>
          <a:lstStyle/>
          <a:p>
            <a:r>
              <a:rPr lang="en-US" altLang="zh-CN" sz="2200" dirty="0" err="1" smtClean="0">
                <a:latin typeface="Arial" charset="0"/>
                <a:ea typeface="宋体" charset="-122"/>
              </a:rPr>
              <a:t>int</a:t>
            </a:r>
            <a:r>
              <a:rPr lang="en-US" altLang="zh-CN" sz="2200" dirty="0" smtClean="0">
                <a:latin typeface="Arial" charset="0"/>
                <a:ea typeface="宋体" charset="-122"/>
              </a:rPr>
              <a:t> calc(</a:t>
            </a:r>
            <a:r>
              <a:rPr lang="en-US" altLang="zh-CN" sz="2200" dirty="0" err="1" smtClean="0">
                <a:latin typeface="Arial" charset="0"/>
                <a:ea typeface="宋体" charset="-122"/>
              </a:rPr>
              <a:t>int</a:t>
            </a:r>
            <a:r>
              <a:rPr lang="en-US" altLang="zh-CN" sz="2200" dirty="0" smtClean="0">
                <a:latin typeface="Arial" charset="0"/>
                <a:ea typeface="宋体" charset="-122"/>
              </a:rPr>
              <a:t> x)</a:t>
            </a:r>
          </a:p>
          <a:p>
            <a:r>
              <a:rPr lang="en-US" altLang="zh-CN" sz="2200" dirty="0" smtClean="0">
                <a:latin typeface="Arial" charset="0"/>
                <a:ea typeface="宋体" charset="-122"/>
              </a:rPr>
              <a:t>{</a:t>
            </a:r>
          </a:p>
          <a:p>
            <a:r>
              <a:rPr lang="en-US" altLang="zh-CN" sz="2200" dirty="0" smtClean="0">
                <a:latin typeface="Arial" charset="0"/>
                <a:ea typeface="宋体" charset="-122"/>
              </a:rPr>
              <a:t>   if (f[x] != 0) return f[x];</a:t>
            </a:r>
          </a:p>
          <a:p>
            <a:r>
              <a:rPr lang="en-US" altLang="zh-CN" sz="2200" dirty="0" smtClean="0">
                <a:latin typeface="Arial" charset="0"/>
                <a:ea typeface="宋体" charset="-122"/>
              </a:rPr>
              <a:t>   f[x] = 1;</a:t>
            </a:r>
          </a:p>
          <a:p>
            <a:r>
              <a:rPr lang="en-US" altLang="zh-CN" sz="2200" dirty="0" smtClean="0">
                <a:latin typeface="Arial" charset="0"/>
                <a:ea typeface="宋体" charset="-122"/>
              </a:rPr>
              <a:t>   for (</a:t>
            </a:r>
            <a:r>
              <a:rPr lang="en-US" altLang="zh-CN" sz="2200" dirty="0" err="1" smtClean="0">
                <a:latin typeface="Arial" charset="0"/>
                <a:ea typeface="宋体" charset="-122"/>
              </a:rPr>
              <a:t>int</a:t>
            </a:r>
            <a:r>
              <a:rPr lang="en-US" altLang="zh-CN" sz="2200" dirty="0" smtClean="0">
                <a:latin typeface="Arial" charset="0"/>
                <a:ea typeface="宋体" charset="-122"/>
              </a:rPr>
              <a:t> </a:t>
            </a:r>
            <a:r>
              <a:rPr lang="en-US" altLang="zh-CN" sz="2200" dirty="0" err="1" smtClean="0">
                <a:latin typeface="Arial" charset="0"/>
                <a:ea typeface="宋体" charset="-122"/>
              </a:rPr>
              <a:t>i</a:t>
            </a:r>
            <a:r>
              <a:rPr lang="en-US" altLang="zh-CN" sz="2200" dirty="0" smtClean="0">
                <a:latin typeface="Arial" charset="0"/>
                <a:ea typeface="宋体" charset="-122"/>
              </a:rPr>
              <a:t> = 0; </a:t>
            </a:r>
            <a:r>
              <a:rPr lang="en-US" altLang="zh-CN" sz="2200" dirty="0" err="1" smtClean="0">
                <a:latin typeface="Arial" charset="0"/>
                <a:ea typeface="宋体" charset="-122"/>
              </a:rPr>
              <a:t>i</a:t>
            </a:r>
            <a:r>
              <a:rPr lang="en-US" altLang="zh-CN" sz="2200" dirty="0" smtClean="0">
                <a:latin typeface="Arial" charset="0"/>
                <a:ea typeface="宋体" charset="-122"/>
              </a:rPr>
              <a:t> &lt; x; </a:t>
            </a:r>
            <a:r>
              <a:rPr lang="en-US" altLang="zh-CN" sz="2200" dirty="0" err="1" smtClean="0">
                <a:latin typeface="Arial" charset="0"/>
                <a:ea typeface="宋体" charset="-122"/>
              </a:rPr>
              <a:t>i</a:t>
            </a:r>
            <a:r>
              <a:rPr lang="en-US" altLang="zh-CN" sz="2200" dirty="0" smtClean="0">
                <a:latin typeface="Arial" charset="0"/>
                <a:ea typeface="宋体" charset="-122"/>
              </a:rPr>
              <a:t>++)</a:t>
            </a:r>
          </a:p>
          <a:p>
            <a:r>
              <a:rPr lang="en-US" altLang="zh-CN" sz="2200" dirty="0" smtClean="0">
                <a:latin typeface="Arial" charset="0"/>
                <a:ea typeface="宋体" charset="-122"/>
              </a:rPr>
              <a:t>   {</a:t>
            </a:r>
          </a:p>
          <a:p>
            <a:r>
              <a:rPr lang="en-US" altLang="zh-CN" sz="2200" dirty="0" smtClean="0">
                <a:latin typeface="Arial" charset="0"/>
                <a:ea typeface="宋体" charset="-122"/>
              </a:rPr>
              <a:t>      if (a[</a:t>
            </a:r>
            <a:r>
              <a:rPr lang="en-US" altLang="zh-CN" sz="2200" dirty="0" err="1" smtClean="0">
                <a:latin typeface="Arial" charset="0"/>
                <a:ea typeface="宋体" charset="-122"/>
              </a:rPr>
              <a:t>i</a:t>
            </a:r>
            <a:r>
              <a:rPr lang="en-US" altLang="zh-CN" sz="2200" dirty="0" smtClean="0">
                <a:latin typeface="Arial" charset="0"/>
                <a:ea typeface="宋体" charset="-122"/>
              </a:rPr>
              <a:t>] &lt;= a[x])</a:t>
            </a:r>
          </a:p>
          <a:p>
            <a:r>
              <a:rPr lang="en-US" altLang="zh-CN" sz="2200" dirty="0" smtClean="0">
                <a:latin typeface="Arial" charset="0"/>
                <a:ea typeface="宋体" charset="-122"/>
              </a:rPr>
              <a:t>      {</a:t>
            </a:r>
          </a:p>
          <a:p>
            <a:r>
              <a:rPr lang="en-US" altLang="zh-CN" sz="2200" dirty="0" smtClean="0">
                <a:latin typeface="Arial" charset="0"/>
                <a:ea typeface="宋体" charset="-122"/>
              </a:rPr>
              <a:t>          t = calc(</a:t>
            </a:r>
            <a:r>
              <a:rPr lang="en-US" altLang="zh-CN" sz="2200" dirty="0" err="1" smtClean="0">
                <a:latin typeface="Arial" charset="0"/>
                <a:ea typeface="宋体" charset="-122"/>
              </a:rPr>
              <a:t>i</a:t>
            </a:r>
            <a:r>
              <a:rPr lang="en-US" altLang="zh-CN" sz="2200" dirty="0" smtClean="0">
                <a:latin typeface="Arial" charset="0"/>
                <a:ea typeface="宋体" charset="-122"/>
              </a:rPr>
              <a:t>);</a:t>
            </a:r>
          </a:p>
          <a:p>
            <a:r>
              <a:rPr lang="en-US" altLang="zh-CN" sz="2200" dirty="0" smtClean="0">
                <a:latin typeface="Arial" charset="0"/>
                <a:ea typeface="宋体" charset="-122"/>
              </a:rPr>
              <a:t>          if (t + 1 &gt; f[x]) f[x] = t+ 1;</a:t>
            </a:r>
          </a:p>
          <a:p>
            <a:r>
              <a:rPr lang="en-US" altLang="zh-CN" sz="2200" dirty="0" smtClean="0">
                <a:latin typeface="Arial" charset="0"/>
                <a:ea typeface="宋体" charset="-122"/>
              </a:rPr>
              <a:t>      }</a:t>
            </a:r>
          </a:p>
          <a:p>
            <a:r>
              <a:rPr lang="en-US" altLang="zh-CN" sz="2200" dirty="0" smtClean="0">
                <a:latin typeface="Arial" charset="0"/>
                <a:ea typeface="宋体" charset="-122"/>
              </a:rPr>
              <a:t>   }</a:t>
            </a:r>
          </a:p>
          <a:p>
            <a:r>
              <a:rPr lang="en-US" altLang="zh-CN" sz="2200" dirty="0" smtClean="0">
                <a:latin typeface="Arial" charset="0"/>
                <a:ea typeface="宋体" charset="-122"/>
              </a:rPr>
              <a:t>   return f[x];</a:t>
            </a:r>
          </a:p>
          <a:p>
            <a:r>
              <a:rPr lang="en-US" altLang="zh-CN" sz="2200" dirty="0" smtClean="0">
                <a:latin typeface="Arial" charset="0"/>
                <a:ea typeface="宋体" charset="-122"/>
              </a:rPr>
              <a:t>}</a:t>
            </a:r>
            <a:endParaRPr lang="zh-CN" altLang="en-US" sz="2200" dirty="0" smtClean="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：数字三角形</a:t>
            </a:r>
            <a:r>
              <a:rPr lang="zh-CN" altLang="en-US" sz="4000" dirty="0" smtClean="0"/>
              <a:t>（</a:t>
            </a:r>
            <a:r>
              <a:rPr lang="en-US" altLang="zh-CN" sz="4000" dirty="0" smtClean="0"/>
              <a:t>poj1163</a:t>
            </a:r>
            <a:r>
              <a:rPr lang="zh-CN" altLang="en-US" sz="4000" dirty="0" smtClean="0"/>
              <a:t>）</a:t>
            </a:r>
          </a:p>
        </p:txBody>
      </p:sp>
      <p:sp>
        <p:nvSpPr>
          <p:cNvPr id="3" name="内容占位符 2"/>
          <p:cNvSpPr>
            <a:spLocks noGrp="1"/>
          </p:cNvSpPr>
          <p:nvPr>
            <p:ph idx="1"/>
          </p:nvPr>
        </p:nvSpPr>
        <p:spPr>
          <a:xfrm>
            <a:off x="457200" y="1935480"/>
            <a:ext cx="8229600" cy="1564958"/>
          </a:xfrm>
        </p:spPr>
        <p:txBody>
          <a:bodyPr/>
          <a:lstStyle/>
          <a:p>
            <a:r>
              <a:rPr lang="zh-CN" altLang="en-US" dirty="0" smtClean="0"/>
              <a:t>设有一个三角形的数塔，顶点结点称为根结点，每个结点有一个整数数值。从顶点出发，可以向左走，也可以向右走。如图所示。</a:t>
            </a:r>
            <a:endParaRPr lang="zh-CN" altLang="en-US" dirty="0"/>
          </a:p>
        </p:txBody>
      </p:sp>
      <p:pic>
        <p:nvPicPr>
          <p:cNvPr id="4" name="Picture 4" descr="dtgh"/>
          <p:cNvPicPr>
            <a:picLocks noChangeAspect="1" noChangeArrowheads="1"/>
          </p:cNvPicPr>
          <p:nvPr/>
        </p:nvPicPr>
        <p:blipFill>
          <a:blip r:embed="rId2"/>
          <a:srcRect/>
          <a:stretch>
            <a:fillRect/>
          </a:stretch>
        </p:blipFill>
        <p:spPr bwMode="auto">
          <a:xfrm>
            <a:off x="428596" y="3429000"/>
            <a:ext cx="4876800" cy="3086100"/>
          </a:xfrm>
          <a:prstGeom prst="rect">
            <a:avLst/>
          </a:prstGeom>
          <a:noFill/>
          <a:ln w="9525">
            <a:noFill/>
            <a:miter lim="800000"/>
            <a:headEnd/>
            <a:tailEnd/>
          </a:ln>
        </p:spPr>
      </p:pic>
      <p:sp>
        <p:nvSpPr>
          <p:cNvPr id="5" name="TextBox 4"/>
          <p:cNvSpPr txBox="1"/>
          <p:nvPr/>
        </p:nvSpPr>
        <p:spPr>
          <a:xfrm>
            <a:off x="5286380" y="3500438"/>
            <a:ext cx="3643306" cy="1969770"/>
          </a:xfrm>
          <a:prstGeom prst="rect">
            <a:avLst/>
          </a:prstGeom>
          <a:noFill/>
        </p:spPr>
        <p:txBody>
          <a:bodyPr wrap="square" rtlCol="0">
            <a:spAutoFit/>
          </a:bodyPr>
          <a:lstStyle/>
          <a:p>
            <a:r>
              <a:rPr lang="zh-CN" altLang="en-US" b="1" dirty="0" smtClean="0"/>
              <a:t> </a:t>
            </a:r>
            <a:r>
              <a:rPr lang="zh-CN" altLang="en-US" sz="2600" dirty="0" smtClean="0"/>
              <a:t>问题：</a:t>
            </a:r>
            <a:endParaRPr lang="en-US" altLang="zh-CN" sz="2600" dirty="0" smtClean="0"/>
          </a:p>
          <a:p>
            <a:r>
              <a:rPr lang="zh-CN" altLang="en-US" sz="2600" dirty="0" smtClean="0"/>
              <a:t>当三角形数塔给出之后，求从第一层到达底层的路径最大值。</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472" y="571480"/>
            <a:ext cx="8229600" cy="1143000"/>
          </a:xfrm>
        </p:spPr>
        <p:txBody>
          <a:bodyPr/>
          <a:lstStyle/>
          <a:p>
            <a:r>
              <a:rPr lang="zh-CN" altLang="en-US" dirty="0" smtClean="0"/>
              <a:t>例</a:t>
            </a:r>
            <a:r>
              <a:rPr lang="en-US" altLang="zh-CN" dirty="0" smtClean="0"/>
              <a:t>3</a:t>
            </a:r>
            <a:r>
              <a:rPr lang="zh-CN" altLang="en-US" dirty="0" smtClean="0"/>
              <a:t>：数字三角形</a:t>
            </a:r>
            <a:r>
              <a:rPr lang="zh-CN" altLang="en-US" sz="4000" dirty="0" smtClean="0"/>
              <a:t>（</a:t>
            </a:r>
            <a:r>
              <a:rPr lang="en-US" altLang="zh-CN" sz="4000" dirty="0" smtClean="0"/>
              <a:t>poj1163</a:t>
            </a:r>
            <a:r>
              <a:rPr lang="zh-CN" altLang="en-US" sz="4000" dirty="0" smtClean="0"/>
              <a:t>）</a:t>
            </a:r>
            <a:endParaRPr lang="zh-CN" altLang="en-US" sz="4000" dirty="0"/>
          </a:p>
        </p:txBody>
      </p:sp>
      <p:pic>
        <p:nvPicPr>
          <p:cNvPr id="5" name="Picture 4" descr="dtgh"/>
          <p:cNvPicPr>
            <a:picLocks noChangeAspect="1" noChangeArrowheads="1"/>
          </p:cNvPicPr>
          <p:nvPr/>
        </p:nvPicPr>
        <p:blipFill>
          <a:blip r:embed="rId2"/>
          <a:srcRect/>
          <a:stretch>
            <a:fillRect/>
          </a:stretch>
        </p:blipFill>
        <p:spPr bwMode="auto">
          <a:xfrm>
            <a:off x="214282" y="1785925"/>
            <a:ext cx="4071966" cy="2714645"/>
          </a:xfrm>
          <a:prstGeom prst="rect">
            <a:avLst/>
          </a:prstGeom>
          <a:noFill/>
          <a:ln w="9525">
            <a:noFill/>
            <a:miter lim="800000"/>
            <a:headEnd/>
            <a:tailEnd/>
          </a:ln>
        </p:spPr>
      </p:pic>
      <p:pic>
        <p:nvPicPr>
          <p:cNvPr id="6" name="Picture 4" descr="dtgh"/>
          <p:cNvPicPr>
            <a:picLocks noChangeAspect="1" noChangeArrowheads="1"/>
          </p:cNvPicPr>
          <p:nvPr/>
        </p:nvPicPr>
        <p:blipFill>
          <a:blip r:embed="rId3"/>
          <a:srcRect/>
          <a:stretch>
            <a:fillRect/>
          </a:stretch>
        </p:blipFill>
        <p:spPr bwMode="auto">
          <a:xfrm>
            <a:off x="4500562" y="1785926"/>
            <a:ext cx="4000528" cy="2714644"/>
          </a:xfrm>
          <a:prstGeom prst="rect">
            <a:avLst/>
          </a:prstGeom>
          <a:noFill/>
          <a:ln w="9525">
            <a:noFill/>
            <a:miter lim="800000"/>
            <a:headEnd/>
            <a:tailEnd/>
          </a:ln>
        </p:spPr>
      </p:pic>
      <p:sp>
        <p:nvSpPr>
          <p:cNvPr id="9" name="矩形 8"/>
          <p:cNvSpPr/>
          <p:nvPr/>
        </p:nvSpPr>
        <p:spPr bwMode="auto">
          <a:xfrm>
            <a:off x="214282" y="4214818"/>
            <a:ext cx="8072494" cy="500066"/>
          </a:xfrm>
          <a:prstGeom prst="rect">
            <a:avLst/>
          </a:prstGeom>
          <a:solidFill>
            <a:schemeClr val="bg1"/>
          </a:solidFill>
          <a:ln w="28575">
            <a:solidFill>
              <a:schemeClr val="bg1"/>
            </a:solidFill>
            <a:round/>
            <a:headEnd/>
            <a:tailEnd/>
          </a:ln>
          <a:effectLst/>
        </p:spPr>
        <p:txBody>
          <a:bodyPr wrap="none" rtlCol="0" anchor="ctr"/>
          <a:lstStyle/>
          <a:p>
            <a:pPr algn="ctr"/>
            <a:endParaRPr lang="zh-CN" altLang="en-US" dirty="0">
              <a:solidFill>
                <a:srgbClr val="FF0000"/>
              </a:solidFill>
            </a:endParaRPr>
          </a:p>
        </p:txBody>
      </p:sp>
      <p:sp>
        <p:nvSpPr>
          <p:cNvPr id="8" name="内容占位符 2"/>
          <p:cNvSpPr>
            <a:spLocks noGrp="1"/>
          </p:cNvSpPr>
          <p:nvPr>
            <p:ph idx="1"/>
          </p:nvPr>
        </p:nvSpPr>
        <p:spPr>
          <a:xfrm>
            <a:off x="500034" y="4214818"/>
            <a:ext cx="8143932" cy="2500330"/>
          </a:xfrm>
          <a:solidFill>
            <a:schemeClr val="bg1"/>
          </a:solidFill>
        </p:spPr>
        <p:txBody>
          <a:bodyPr>
            <a:normAutofit/>
          </a:bodyPr>
          <a:lstStyle/>
          <a:p>
            <a:pPr eaLnBrk="1" hangingPunct="1">
              <a:buFont typeface="Wingdings 2" pitchFamily="18" charset="2"/>
              <a:buNone/>
            </a:pPr>
            <a:r>
              <a:rPr lang="zh-CN" altLang="en-US" dirty="0" smtClean="0">
                <a:latin typeface="Arial" charset="0"/>
              </a:rPr>
              <a:t>这样就是向下走和向右下走！</a:t>
            </a:r>
            <a:endParaRPr lang="en-US" altLang="zh-CN" dirty="0" smtClean="0">
              <a:latin typeface="Arial" charset="0"/>
            </a:endParaRPr>
          </a:p>
          <a:p>
            <a:r>
              <a:rPr lang="en-US" altLang="zh-CN" dirty="0" smtClean="0">
                <a:latin typeface="Arial" charset="0"/>
              </a:rPr>
              <a:t>f[</a:t>
            </a:r>
            <a:r>
              <a:rPr lang="en-US" altLang="zh-CN" dirty="0" err="1" smtClean="0">
                <a:latin typeface="Arial" charset="0"/>
              </a:rPr>
              <a:t>i,j</a:t>
            </a:r>
            <a:r>
              <a:rPr lang="en-US" altLang="zh-CN" dirty="0" smtClean="0">
                <a:latin typeface="Arial" charset="0"/>
              </a:rPr>
              <a:t>]</a:t>
            </a:r>
            <a:r>
              <a:rPr lang="zh-CN" altLang="en-US" dirty="0" smtClean="0">
                <a:latin typeface="Arial" charset="0"/>
              </a:rPr>
              <a:t>表示从顶层到达第</a:t>
            </a:r>
            <a:r>
              <a:rPr lang="en-US" altLang="zh-CN" dirty="0" err="1" smtClean="0">
                <a:latin typeface="Arial" charset="0"/>
              </a:rPr>
              <a:t>i</a:t>
            </a:r>
            <a:r>
              <a:rPr lang="zh-CN" altLang="en-US" dirty="0" smtClean="0">
                <a:latin typeface="Arial" charset="0"/>
              </a:rPr>
              <a:t>层第</a:t>
            </a:r>
            <a:r>
              <a:rPr lang="en-US" altLang="zh-CN" dirty="0" smtClean="0">
                <a:latin typeface="Arial" charset="0"/>
              </a:rPr>
              <a:t>j</a:t>
            </a:r>
            <a:r>
              <a:rPr lang="zh-CN" altLang="en-US" dirty="0" smtClean="0">
                <a:latin typeface="Arial" charset="0"/>
              </a:rPr>
              <a:t>个位置的最大的得分</a:t>
            </a:r>
            <a:endParaRPr lang="en-US" altLang="zh-CN" dirty="0" smtClean="0">
              <a:latin typeface="Arial" charset="0"/>
            </a:endParaRPr>
          </a:p>
          <a:p>
            <a:r>
              <a:rPr lang="zh-CN" altLang="en-US" dirty="0" smtClean="0">
                <a:latin typeface="Arial" charset="0"/>
              </a:rPr>
              <a:t>第</a:t>
            </a:r>
            <a:r>
              <a:rPr lang="en-US" altLang="zh-CN" dirty="0" err="1" smtClean="0">
                <a:latin typeface="Arial" charset="0"/>
              </a:rPr>
              <a:t>i</a:t>
            </a:r>
            <a:r>
              <a:rPr lang="zh-CN" altLang="en-US" dirty="0" smtClean="0">
                <a:latin typeface="Arial" charset="0"/>
              </a:rPr>
              <a:t>层第</a:t>
            </a:r>
            <a:r>
              <a:rPr lang="en-US" altLang="zh-CN" dirty="0" smtClean="0">
                <a:latin typeface="Arial" charset="0"/>
              </a:rPr>
              <a:t>j</a:t>
            </a:r>
            <a:r>
              <a:rPr lang="zh-CN" altLang="en-US" dirty="0" smtClean="0">
                <a:latin typeface="Arial" charset="0"/>
              </a:rPr>
              <a:t>个位置可以由</a:t>
            </a:r>
            <a:r>
              <a:rPr lang="zh-CN" altLang="en-US" b="1" dirty="0" smtClean="0">
                <a:solidFill>
                  <a:srgbClr val="7030A0"/>
                </a:solidFill>
                <a:latin typeface="Arial" charset="0"/>
              </a:rPr>
              <a:t>第</a:t>
            </a:r>
            <a:r>
              <a:rPr lang="en-US" altLang="zh-CN" b="1" dirty="0" smtClean="0">
                <a:solidFill>
                  <a:srgbClr val="7030A0"/>
                </a:solidFill>
                <a:latin typeface="Arial" charset="0"/>
              </a:rPr>
              <a:t>i-1</a:t>
            </a:r>
            <a:r>
              <a:rPr lang="zh-CN" altLang="en-US" b="1" dirty="0" smtClean="0">
                <a:solidFill>
                  <a:srgbClr val="7030A0"/>
                </a:solidFill>
                <a:latin typeface="Arial" charset="0"/>
              </a:rPr>
              <a:t>层的第</a:t>
            </a:r>
            <a:r>
              <a:rPr lang="en-US" altLang="zh-CN" b="1" dirty="0" smtClean="0">
                <a:solidFill>
                  <a:srgbClr val="7030A0"/>
                </a:solidFill>
                <a:latin typeface="Arial" charset="0"/>
              </a:rPr>
              <a:t>j</a:t>
            </a:r>
            <a:r>
              <a:rPr lang="zh-CN" altLang="en-US" b="1" dirty="0" smtClean="0">
                <a:solidFill>
                  <a:srgbClr val="7030A0"/>
                </a:solidFill>
                <a:latin typeface="Arial" charset="0"/>
              </a:rPr>
              <a:t>个位置</a:t>
            </a:r>
            <a:r>
              <a:rPr lang="zh-CN" altLang="en-US" dirty="0" smtClean="0">
                <a:latin typeface="Arial" charset="0"/>
              </a:rPr>
              <a:t>或者</a:t>
            </a:r>
            <a:r>
              <a:rPr lang="zh-CN" altLang="en-US" b="1" dirty="0" smtClean="0">
                <a:solidFill>
                  <a:srgbClr val="7030A0"/>
                </a:solidFill>
                <a:latin typeface="Arial" charset="0"/>
              </a:rPr>
              <a:t>第</a:t>
            </a:r>
            <a:r>
              <a:rPr lang="en-US" altLang="zh-CN" b="1" dirty="0" smtClean="0">
                <a:solidFill>
                  <a:srgbClr val="7030A0"/>
                </a:solidFill>
                <a:latin typeface="Arial" charset="0"/>
              </a:rPr>
              <a:t>i-1</a:t>
            </a:r>
            <a:r>
              <a:rPr lang="zh-CN" altLang="en-US" b="1" dirty="0" smtClean="0">
                <a:solidFill>
                  <a:srgbClr val="7030A0"/>
                </a:solidFill>
                <a:latin typeface="Arial" charset="0"/>
              </a:rPr>
              <a:t>层的第 </a:t>
            </a:r>
            <a:r>
              <a:rPr lang="en-US" altLang="zh-CN" b="1" dirty="0" smtClean="0">
                <a:solidFill>
                  <a:srgbClr val="7030A0"/>
                </a:solidFill>
                <a:latin typeface="Arial" charset="0"/>
              </a:rPr>
              <a:t>j-1</a:t>
            </a:r>
            <a:r>
              <a:rPr lang="zh-CN" altLang="en-US" b="1" dirty="0" smtClean="0">
                <a:solidFill>
                  <a:srgbClr val="7030A0"/>
                </a:solidFill>
                <a:latin typeface="Arial" charset="0"/>
              </a:rPr>
              <a:t>个位置</a:t>
            </a:r>
            <a:r>
              <a:rPr lang="zh-CN" altLang="en-US" dirty="0" smtClean="0">
                <a:latin typeface="Arial" charset="0"/>
              </a:rPr>
              <a:t>走过来</a:t>
            </a:r>
          </a:p>
          <a:p>
            <a:pPr eaLnBrk="1" hangingPunct="1"/>
            <a:r>
              <a:rPr lang="en-US" altLang="zh-CN" dirty="0" smtClean="0">
                <a:latin typeface="Arial" charset="0"/>
              </a:rPr>
              <a:t>f[</a:t>
            </a:r>
            <a:r>
              <a:rPr lang="en-US" altLang="zh-CN" dirty="0" err="1" smtClean="0">
                <a:latin typeface="Arial" charset="0"/>
              </a:rPr>
              <a:t>i,j</a:t>
            </a:r>
            <a:r>
              <a:rPr lang="en-US" altLang="zh-CN" dirty="0" smtClean="0">
                <a:latin typeface="Arial" charset="0"/>
              </a:rPr>
              <a:t>]=max(f[i-1,j],f[i-1,j-1])+a[</a:t>
            </a:r>
            <a:r>
              <a:rPr lang="en-US" altLang="zh-CN" dirty="0" err="1" smtClean="0">
                <a:latin typeface="Arial" charset="0"/>
              </a:rPr>
              <a:t>i,j</a:t>
            </a:r>
            <a:r>
              <a:rPr lang="en-US" altLang="zh-CN" dirty="0" smtClean="0">
                <a:latin typeface="Arial" charset="0"/>
              </a:rPr>
              <a:t>];</a:t>
            </a:r>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929058" y="1857364"/>
            <a:ext cx="4357718" cy="785818"/>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0" name="矩形 39"/>
          <p:cNvSpPr/>
          <p:nvPr/>
        </p:nvSpPr>
        <p:spPr bwMode="auto">
          <a:xfrm>
            <a:off x="4429124" y="1428736"/>
            <a:ext cx="785818"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6" name="矩形 45"/>
          <p:cNvSpPr/>
          <p:nvPr/>
        </p:nvSpPr>
        <p:spPr bwMode="auto">
          <a:xfrm>
            <a:off x="5214942" y="1428736"/>
            <a:ext cx="714380"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8" name="矩形 47"/>
          <p:cNvSpPr/>
          <p:nvPr/>
        </p:nvSpPr>
        <p:spPr bwMode="auto">
          <a:xfrm>
            <a:off x="5929322" y="1428736"/>
            <a:ext cx="785818"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37" name="矩形 36"/>
          <p:cNvSpPr/>
          <p:nvPr/>
        </p:nvSpPr>
        <p:spPr bwMode="auto">
          <a:xfrm>
            <a:off x="3929058" y="2643182"/>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38" name="矩形 37"/>
          <p:cNvSpPr/>
          <p:nvPr/>
        </p:nvSpPr>
        <p:spPr bwMode="auto">
          <a:xfrm>
            <a:off x="3929058" y="3286124"/>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49" name="矩形 48"/>
          <p:cNvSpPr/>
          <p:nvPr/>
        </p:nvSpPr>
        <p:spPr bwMode="auto">
          <a:xfrm>
            <a:off x="6715140" y="1428736"/>
            <a:ext cx="714380" cy="385765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39" name="矩形 38"/>
          <p:cNvSpPr/>
          <p:nvPr/>
        </p:nvSpPr>
        <p:spPr bwMode="auto">
          <a:xfrm>
            <a:off x="3929058" y="3929066"/>
            <a:ext cx="4357718" cy="642942"/>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5" name="标题 1"/>
          <p:cNvSpPr>
            <a:spLocks noGrp="1"/>
          </p:cNvSpPr>
          <p:nvPr>
            <p:ph type="title"/>
          </p:nvPr>
        </p:nvSpPr>
        <p:spPr>
          <a:xfrm>
            <a:off x="428596" y="214290"/>
            <a:ext cx="8229600" cy="1143000"/>
          </a:xfrm>
        </p:spPr>
        <p:txBody>
          <a:bodyPr/>
          <a:lstStyle/>
          <a:p>
            <a:r>
              <a:rPr lang="zh-CN" altLang="en-US" dirty="0" smtClean="0"/>
              <a:t>例</a:t>
            </a:r>
            <a:r>
              <a:rPr lang="en-US" altLang="zh-CN" dirty="0" smtClean="0"/>
              <a:t>3</a:t>
            </a:r>
            <a:r>
              <a:rPr lang="zh-CN" altLang="en-US" dirty="0" smtClean="0"/>
              <a:t>：数字三角形</a:t>
            </a:r>
            <a:r>
              <a:rPr lang="zh-CN" altLang="en-US" sz="4000" dirty="0" smtClean="0"/>
              <a:t>（</a:t>
            </a:r>
            <a:r>
              <a:rPr lang="en-US" altLang="zh-CN" sz="4000" dirty="0" smtClean="0"/>
              <a:t>poj1163</a:t>
            </a:r>
            <a:r>
              <a:rPr lang="zh-CN" altLang="en-US" sz="4000" dirty="0" smtClean="0"/>
              <a:t>）</a:t>
            </a:r>
            <a:endParaRPr lang="zh-CN" altLang="en-US" sz="4000" dirty="0"/>
          </a:p>
        </p:txBody>
      </p:sp>
      <p:pic>
        <p:nvPicPr>
          <p:cNvPr id="9" name="Picture 4" descr="dtgh"/>
          <p:cNvPicPr>
            <a:picLocks noChangeAspect="1" noChangeArrowheads="1"/>
          </p:cNvPicPr>
          <p:nvPr/>
        </p:nvPicPr>
        <p:blipFill>
          <a:blip r:embed="rId2"/>
          <a:srcRect/>
          <a:stretch>
            <a:fillRect/>
          </a:stretch>
        </p:blipFill>
        <p:spPr bwMode="auto">
          <a:xfrm>
            <a:off x="0" y="2000240"/>
            <a:ext cx="3786214" cy="3571900"/>
          </a:xfrm>
          <a:prstGeom prst="rect">
            <a:avLst/>
          </a:prstGeom>
          <a:noFill/>
          <a:ln w="9525">
            <a:noFill/>
            <a:miter lim="800000"/>
            <a:headEnd/>
            <a:tailEnd/>
          </a:ln>
        </p:spPr>
      </p:pic>
      <p:cxnSp>
        <p:nvCxnSpPr>
          <p:cNvPr id="11" name="直接连接符 10"/>
          <p:cNvCxnSpPr/>
          <p:nvPr/>
        </p:nvCxnSpPr>
        <p:spPr>
          <a:xfrm rot="5400000">
            <a:off x="4606925" y="2536025"/>
            <a:ext cx="357984" cy="79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57752" y="2357430"/>
            <a:ext cx="571504" cy="42862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43570" y="3071810"/>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572264" y="3714752"/>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607719" y="3250405"/>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4607719" y="3893347"/>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607719" y="4536289"/>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857752" y="3071810"/>
            <a:ext cx="500066" cy="35719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180149" y="3892553"/>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5322099" y="4536289"/>
            <a:ext cx="357190" cy="158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108711" y="4536289"/>
            <a:ext cx="356396" cy="79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286248" y="1857365"/>
            <a:ext cx="1000132" cy="646331"/>
          </a:xfrm>
          <a:prstGeom prst="rect">
            <a:avLst/>
          </a:prstGeom>
          <a:noFill/>
        </p:spPr>
        <p:txBody>
          <a:bodyPr wrap="square" rtlCol="0">
            <a:spAutoFit/>
          </a:bodyPr>
          <a:lstStyle/>
          <a:p>
            <a:pPr marL="274320" indent="-274320">
              <a:spcBef>
                <a:spcPct val="20000"/>
              </a:spcBef>
              <a:buClr>
                <a:schemeClr val="accent3"/>
              </a:buClr>
              <a:buSzPct val="95000"/>
            </a:pPr>
            <a:r>
              <a:rPr lang="en-US" altLang="zh-CN" sz="3600" dirty="0" smtClean="0">
                <a:latin typeface="+mj-lt"/>
              </a:rPr>
              <a:t>  13</a:t>
            </a:r>
            <a:endParaRPr lang="zh-CN" altLang="en-US" sz="3600" dirty="0" smtClean="0">
              <a:latin typeface="+mj-lt"/>
            </a:endParaRPr>
          </a:p>
        </p:txBody>
      </p:sp>
      <p:sp>
        <p:nvSpPr>
          <p:cNvPr id="55" name="TextBox 54"/>
          <p:cNvSpPr txBox="1"/>
          <p:nvPr/>
        </p:nvSpPr>
        <p:spPr>
          <a:xfrm>
            <a:off x="4500562" y="2643183"/>
            <a:ext cx="714380" cy="646331"/>
          </a:xfrm>
          <a:prstGeom prst="rect">
            <a:avLst/>
          </a:prstGeom>
          <a:noFill/>
        </p:spPr>
        <p:txBody>
          <a:bodyPr wrap="square" rtlCol="0">
            <a:spAutoFit/>
          </a:bodyPr>
          <a:lstStyle/>
          <a:p>
            <a:r>
              <a:rPr lang="en-US" altLang="zh-CN" sz="3600" dirty="0" smtClean="0">
                <a:latin typeface="+mj-lt"/>
              </a:rPr>
              <a:t>24</a:t>
            </a:r>
            <a:endParaRPr lang="zh-CN" altLang="en-US" sz="3600" dirty="0" smtClean="0">
              <a:latin typeface="+mj-lt"/>
            </a:endParaRPr>
          </a:p>
        </p:txBody>
      </p:sp>
      <p:sp>
        <p:nvSpPr>
          <p:cNvPr id="56" name="TextBox 55"/>
          <p:cNvSpPr txBox="1"/>
          <p:nvPr/>
        </p:nvSpPr>
        <p:spPr>
          <a:xfrm>
            <a:off x="5214942" y="2643182"/>
            <a:ext cx="928694" cy="646331"/>
          </a:xfrm>
          <a:prstGeom prst="rect">
            <a:avLst/>
          </a:prstGeom>
          <a:noFill/>
        </p:spPr>
        <p:txBody>
          <a:bodyPr wrap="square" rtlCol="0">
            <a:spAutoFit/>
          </a:bodyPr>
          <a:lstStyle/>
          <a:p>
            <a:r>
              <a:rPr lang="en-US" altLang="zh-CN" sz="3600" dirty="0" smtClean="0">
                <a:latin typeface="+mj-lt"/>
              </a:rPr>
              <a:t>21</a:t>
            </a:r>
            <a:endParaRPr lang="zh-CN" altLang="en-US" sz="3600" dirty="0" smtClean="0">
              <a:latin typeface="+mj-lt"/>
            </a:endParaRPr>
          </a:p>
        </p:txBody>
      </p:sp>
      <p:sp>
        <p:nvSpPr>
          <p:cNvPr id="57" name="TextBox 56"/>
          <p:cNvSpPr txBox="1"/>
          <p:nvPr/>
        </p:nvSpPr>
        <p:spPr>
          <a:xfrm>
            <a:off x="4500562" y="3214686"/>
            <a:ext cx="785818" cy="646331"/>
          </a:xfrm>
          <a:prstGeom prst="rect">
            <a:avLst/>
          </a:prstGeom>
          <a:noFill/>
        </p:spPr>
        <p:txBody>
          <a:bodyPr wrap="square" rtlCol="0">
            <a:spAutoFit/>
          </a:bodyPr>
          <a:lstStyle/>
          <a:p>
            <a:r>
              <a:rPr lang="en-US" altLang="zh-CN" sz="3600" dirty="0" smtClean="0">
                <a:latin typeface="+mj-lt"/>
              </a:rPr>
              <a:t>36</a:t>
            </a:r>
            <a:endParaRPr lang="zh-CN" altLang="en-US" sz="3600" dirty="0" smtClean="0">
              <a:latin typeface="+mj-lt"/>
            </a:endParaRPr>
          </a:p>
        </p:txBody>
      </p:sp>
      <p:sp>
        <p:nvSpPr>
          <p:cNvPr id="58" name="TextBox 57"/>
          <p:cNvSpPr txBox="1"/>
          <p:nvPr/>
        </p:nvSpPr>
        <p:spPr>
          <a:xfrm>
            <a:off x="5214942" y="3214686"/>
            <a:ext cx="928694" cy="646331"/>
          </a:xfrm>
          <a:prstGeom prst="rect">
            <a:avLst/>
          </a:prstGeom>
          <a:noFill/>
        </p:spPr>
        <p:txBody>
          <a:bodyPr wrap="square" rtlCol="0">
            <a:spAutoFit/>
          </a:bodyPr>
          <a:lstStyle/>
          <a:p>
            <a:r>
              <a:rPr lang="en-US" altLang="zh-CN" sz="3600" dirty="0" smtClean="0">
                <a:latin typeface="+mj-lt"/>
              </a:rPr>
              <a:t>31</a:t>
            </a:r>
            <a:endParaRPr lang="zh-CN" altLang="en-US" sz="3600" dirty="0" smtClean="0">
              <a:latin typeface="+mj-lt"/>
            </a:endParaRPr>
          </a:p>
        </p:txBody>
      </p:sp>
      <p:sp>
        <p:nvSpPr>
          <p:cNvPr id="59" name="TextBox 58"/>
          <p:cNvSpPr txBox="1"/>
          <p:nvPr/>
        </p:nvSpPr>
        <p:spPr>
          <a:xfrm>
            <a:off x="6000760" y="3214686"/>
            <a:ext cx="1143008" cy="646331"/>
          </a:xfrm>
          <a:prstGeom prst="rect">
            <a:avLst/>
          </a:prstGeom>
          <a:noFill/>
        </p:spPr>
        <p:txBody>
          <a:bodyPr wrap="square" rtlCol="0">
            <a:spAutoFit/>
          </a:bodyPr>
          <a:lstStyle/>
          <a:p>
            <a:r>
              <a:rPr lang="en-US" altLang="zh-CN" sz="3600" dirty="0" smtClean="0">
                <a:latin typeface="+mj-lt"/>
              </a:rPr>
              <a:t>34</a:t>
            </a:r>
            <a:endParaRPr lang="zh-CN" altLang="en-US" sz="3600" dirty="0" smtClean="0">
              <a:latin typeface="+mj-lt"/>
            </a:endParaRPr>
          </a:p>
        </p:txBody>
      </p:sp>
      <p:sp>
        <p:nvSpPr>
          <p:cNvPr id="63" name="TextBox 62"/>
          <p:cNvSpPr txBox="1"/>
          <p:nvPr/>
        </p:nvSpPr>
        <p:spPr>
          <a:xfrm>
            <a:off x="4500562" y="3857628"/>
            <a:ext cx="714380" cy="646331"/>
          </a:xfrm>
          <a:prstGeom prst="rect">
            <a:avLst/>
          </a:prstGeom>
          <a:noFill/>
        </p:spPr>
        <p:txBody>
          <a:bodyPr wrap="square" rtlCol="0">
            <a:spAutoFit/>
          </a:bodyPr>
          <a:lstStyle/>
          <a:p>
            <a:r>
              <a:rPr lang="en-US" altLang="zh-CN" sz="3600" dirty="0" smtClean="0">
                <a:latin typeface="+mj-lt"/>
              </a:rPr>
              <a:t>42</a:t>
            </a:r>
            <a:endParaRPr lang="zh-CN" altLang="en-US" sz="3600" dirty="0" smtClean="0">
              <a:latin typeface="+mj-lt"/>
            </a:endParaRPr>
          </a:p>
        </p:txBody>
      </p:sp>
      <p:sp>
        <p:nvSpPr>
          <p:cNvPr id="64" name="TextBox 63"/>
          <p:cNvSpPr txBox="1"/>
          <p:nvPr/>
        </p:nvSpPr>
        <p:spPr>
          <a:xfrm>
            <a:off x="4500562" y="4572008"/>
            <a:ext cx="714380" cy="646331"/>
          </a:xfrm>
          <a:prstGeom prst="rect">
            <a:avLst/>
          </a:prstGeom>
          <a:noFill/>
        </p:spPr>
        <p:txBody>
          <a:bodyPr wrap="square" rtlCol="0">
            <a:spAutoFit/>
          </a:bodyPr>
          <a:lstStyle/>
          <a:p>
            <a:r>
              <a:rPr lang="en-US" altLang="zh-CN" sz="3600" dirty="0" smtClean="0">
                <a:latin typeface="+mj-lt"/>
              </a:rPr>
              <a:t>54</a:t>
            </a:r>
            <a:endParaRPr lang="zh-CN" altLang="en-US" sz="3600" dirty="0" smtClean="0">
              <a:latin typeface="+mj-lt"/>
            </a:endParaRPr>
          </a:p>
        </p:txBody>
      </p:sp>
      <p:sp>
        <p:nvSpPr>
          <p:cNvPr id="65" name="TextBox 64"/>
          <p:cNvSpPr txBox="1"/>
          <p:nvPr/>
        </p:nvSpPr>
        <p:spPr>
          <a:xfrm>
            <a:off x="6786578" y="3857628"/>
            <a:ext cx="714380" cy="646331"/>
          </a:xfrm>
          <a:prstGeom prst="rect">
            <a:avLst/>
          </a:prstGeom>
          <a:noFill/>
        </p:spPr>
        <p:txBody>
          <a:bodyPr wrap="square" rtlCol="0">
            <a:spAutoFit/>
          </a:bodyPr>
          <a:lstStyle/>
          <a:p>
            <a:r>
              <a:rPr lang="en-US" altLang="zh-CN" sz="3600" dirty="0" smtClean="0">
                <a:latin typeface="+mj-lt"/>
              </a:rPr>
              <a:t>42</a:t>
            </a:r>
            <a:endParaRPr lang="zh-CN" altLang="en-US" sz="3600" dirty="0" smtClean="0">
              <a:latin typeface="+mj-lt"/>
            </a:endParaRPr>
          </a:p>
        </p:txBody>
      </p:sp>
      <p:sp>
        <p:nvSpPr>
          <p:cNvPr id="66" name="TextBox 65"/>
          <p:cNvSpPr txBox="1"/>
          <p:nvPr/>
        </p:nvSpPr>
        <p:spPr>
          <a:xfrm>
            <a:off x="6000760" y="3857628"/>
            <a:ext cx="714380" cy="646331"/>
          </a:xfrm>
          <a:prstGeom prst="rect">
            <a:avLst/>
          </a:prstGeom>
          <a:noFill/>
        </p:spPr>
        <p:txBody>
          <a:bodyPr wrap="square" rtlCol="0">
            <a:spAutoFit/>
          </a:bodyPr>
          <a:lstStyle/>
          <a:p>
            <a:r>
              <a:rPr lang="en-US" altLang="zh-CN" sz="3600" dirty="0" smtClean="0">
                <a:latin typeface="+mj-lt"/>
              </a:rPr>
              <a:t>51</a:t>
            </a:r>
            <a:endParaRPr lang="zh-CN" altLang="en-US" sz="3600" dirty="0" smtClean="0">
              <a:latin typeface="+mj-lt"/>
            </a:endParaRPr>
          </a:p>
        </p:txBody>
      </p:sp>
      <p:sp>
        <p:nvSpPr>
          <p:cNvPr id="67" name="TextBox 66"/>
          <p:cNvSpPr txBox="1"/>
          <p:nvPr/>
        </p:nvSpPr>
        <p:spPr>
          <a:xfrm>
            <a:off x="5143504" y="3857628"/>
            <a:ext cx="714380" cy="646331"/>
          </a:xfrm>
          <a:prstGeom prst="rect">
            <a:avLst/>
          </a:prstGeom>
          <a:noFill/>
        </p:spPr>
        <p:txBody>
          <a:bodyPr wrap="square" rtlCol="0">
            <a:spAutoFit/>
          </a:bodyPr>
          <a:lstStyle/>
          <a:p>
            <a:r>
              <a:rPr lang="en-US" altLang="zh-CN" sz="3600" dirty="0" smtClean="0">
                <a:latin typeface="+mj-lt"/>
              </a:rPr>
              <a:t>45</a:t>
            </a:r>
            <a:endParaRPr lang="zh-CN" altLang="en-US" sz="3600" dirty="0" smtClean="0">
              <a:latin typeface="+mj-lt"/>
            </a:endParaRPr>
          </a:p>
        </p:txBody>
      </p:sp>
      <p:sp>
        <p:nvSpPr>
          <p:cNvPr id="68" name="TextBox 67"/>
          <p:cNvSpPr txBox="1"/>
          <p:nvPr/>
        </p:nvSpPr>
        <p:spPr>
          <a:xfrm>
            <a:off x="5143504" y="4572008"/>
            <a:ext cx="714380" cy="646331"/>
          </a:xfrm>
          <a:prstGeom prst="rect">
            <a:avLst/>
          </a:prstGeom>
          <a:noFill/>
        </p:spPr>
        <p:txBody>
          <a:bodyPr wrap="square" rtlCol="0">
            <a:spAutoFit/>
          </a:bodyPr>
          <a:lstStyle/>
          <a:p>
            <a:r>
              <a:rPr lang="en-US" altLang="zh-CN" sz="3600" dirty="0" smtClean="0">
                <a:latin typeface="+mj-lt"/>
              </a:rPr>
              <a:t>52</a:t>
            </a:r>
            <a:endParaRPr lang="zh-CN" altLang="en-US" sz="3600" dirty="0" smtClean="0">
              <a:latin typeface="+mj-lt"/>
            </a:endParaRPr>
          </a:p>
        </p:txBody>
      </p:sp>
      <p:sp>
        <p:nvSpPr>
          <p:cNvPr id="69" name="TextBox 68"/>
          <p:cNvSpPr txBox="1"/>
          <p:nvPr/>
        </p:nvSpPr>
        <p:spPr>
          <a:xfrm>
            <a:off x="6000760" y="4572008"/>
            <a:ext cx="714380" cy="646331"/>
          </a:xfrm>
          <a:prstGeom prst="rect">
            <a:avLst/>
          </a:prstGeom>
          <a:noFill/>
        </p:spPr>
        <p:txBody>
          <a:bodyPr wrap="square" rtlCol="0">
            <a:spAutoFit/>
          </a:bodyPr>
          <a:lstStyle/>
          <a:p>
            <a:r>
              <a:rPr lang="en-US" altLang="zh-CN" sz="3600" dirty="0" smtClean="0">
                <a:latin typeface="+mj-lt"/>
              </a:rPr>
              <a:t>64</a:t>
            </a:r>
            <a:endParaRPr lang="zh-CN" altLang="en-US" sz="3600" dirty="0" smtClean="0">
              <a:latin typeface="+mj-lt"/>
            </a:endParaRPr>
          </a:p>
        </p:txBody>
      </p:sp>
      <p:sp>
        <p:nvSpPr>
          <p:cNvPr id="70" name="TextBox 69"/>
          <p:cNvSpPr txBox="1"/>
          <p:nvPr/>
        </p:nvSpPr>
        <p:spPr>
          <a:xfrm>
            <a:off x="6715140" y="4572008"/>
            <a:ext cx="714380" cy="646331"/>
          </a:xfrm>
          <a:prstGeom prst="rect">
            <a:avLst/>
          </a:prstGeom>
          <a:noFill/>
        </p:spPr>
        <p:txBody>
          <a:bodyPr wrap="square" rtlCol="0">
            <a:spAutoFit/>
          </a:bodyPr>
          <a:lstStyle/>
          <a:p>
            <a:r>
              <a:rPr lang="en-US" altLang="zh-CN" sz="3600" dirty="0" smtClean="0">
                <a:latin typeface="+mj-lt"/>
              </a:rPr>
              <a:t>79</a:t>
            </a:r>
            <a:endParaRPr lang="zh-CN" altLang="en-US" sz="3600" dirty="0" smtClean="0">
              <a:latin typeface="+mj-lt"/>
            </a:endParaRPr>
          </a:p>
        </p:txBody>
      </p:sp>
      <p:sp>
        <p:nvSpPr>
          <p:cNvPr id="71" name="TextBox 70"/>
          <p:cNvSpPr txBox="1"/>
          <p:nvPr/>
        </p:nvSpPr>
        <p:spPr>
          <a:xfrm>
            <a:off x="7429520" y="4572008"/>
            <a:ext cx="714380" cy="646331"/>
          </a:xfrm>
          <a:prstGeom prst="rect">
            <a:avLst/>
          </a:prstGeom>
          <a:noFill/>
        </p:spPr>
        <p:txBody>
          <a:bodyPr wrap="square" rtlCol="0">
            <a:spAutoFit/>
          </a:bodyPr>
          <a:lstStyle/>
          <a:p>
            <a:r>
              <a:rPr lang="en-US" altLang="zh-CN" sz="3600" dirty="0" smtClean="0">
                <a:latin typeface="+mj-lt"/>
              </a:rPr>
              <a:t>53</a:t>
            </a:r>
            <a:endParaRPr lang="zh-CN" altLang="en-US" sz="3600" dirty="0" smtClean="0">
              <a:latin typeface="+mj-lt"/>
            </a:endParaRPr>
          </a:p>
        </p:txBody>
      </p:sp>
      <p:sp>
        <p:nvSpPr>
          <p:cNvPr id="77" name="矩形 76"/>
          <p:cNvSpPr/>
          <p:nvPr/>
        </p:nvSpPr>
        <p:spPr bwMode="auto">
          <a:xfrm>
            <a:off x="357158" y="5143512"/>
            <a:ext cx="3071834" cy="571504"/>
          </a:xfrm>
          <a:prstGeom prst="rect">
            <a:avLst/>
          </a:prstGeom>
          <a:solidFill>
            <a:schemeClr val="bg1"/>
          </a:solidFill>
          <a:ln w="28575">
            <a:no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83" name="矩形 82"/>
          <p:cNvSpPr/>
          <p:nvPr/>
        </p:nvSpPr>
        <p:spPr bwMode="auto">
          <a:xfrm>
            <a:off x="3929058" y="1857364"/>
            <a:ext cx="4357718" cy="3429024"/>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50" name="TextBox 49"/>
          <p:cNvSpPr txBox="1"/>
          <p:nvPr/>
        </p:nvSpPr>
        <p:spPr>
          <a:xfrm>
            <a:off x="3929058" y="2000240"/>
            <a:ext cx="285752" cy="523220"/>
          </a:xfrm>
          <a:prstGeom prst="rect">
            <a:avLst/>
          </a:prstGeom>
          <a:noFill/>
        </p:spPr>
        <p:txBody>
          <a:bodyPr wrap="square" rtlCol="0">
            <a:spAutoFit/>
          </a:bodyPr>
          <a:lstStyle/>
          <a:p>
            <a:r>
              <a:rPr lang="en-US" altLang="zh-CN" sz="2800" dirty="0" smtClean="0">
                <a:latin typeface="+mj-lt"/>
              </a:rPr>
              <a:t>0</a:t>
            </a:r>
            <a:endParaRPr lang="zh-CN" altLang="en-US" sz="2800" dirty="0" smtClean="0">
              <a:latin typeface="+mj-lt"/>
            </a:endParaRPr>
          </a:p>
        </p:txBody>
      </p:sp>
      <p:sp>
        <p:nvSpPr>
          <p:cNvPr id="52" name="TextBox 51"/>
          <p:cNvSpPr txBox="1"/>
          <p:nvPr/>
        </p:nvSpPr>
        <p:spPr>
          <a:xfrm>
            <a:off x="3929058" y="2786058"/>
            <a:ext cx="285752" cy="523220"/>
          </a:xfrm>
          <a:prstGeom prst="rect">
            <a:avLst/>
          </a:prstGeom>
          <a:noFill/>
        </p:spPr>
        <p:txBody>
          <a:bodyPr wrap="square" rtlCol="0">
            <a:spAutoFit/>
          </a:bodyPr>
          <a:lstStyle/>
          <a:p>
            <a:r>
              <a:rPr lang="en-US" altLang="zh-CN" sz="2800" dirty="0" smtClean="0">
                <a:latin typeface="+mj-lt"/>
              </a:rPr>
              <a:t>1</a:t>
            </a:r>
            <a:endParaRPr lang="zh-CN" altLang="en-US" sz="2800" dirty="0" smtClean="0">
              <a:latin typeface="+mj-lt"/>
            </a:endParaRPr>
          </a:p>
        </p:txBody>
      </p:sp>
      <p:sp>
        <p:nvSpPr>
          <p:cNvPr id="53" name="TextBox 52"/>
          <p:cNvSpPr txBox="1"/>
          <p:nvPr/>
        </p:nvSpPr>
        <p:spPr>
          <a:xfrm>
            <a:off x="3929058" y="3429000"/>
            <a:ext cx="357190" cy="523220"/>
          </a:xfrm>
          <a:prstGeom prst="rect">
            <a:avLst/>
          </a:prstGeom>
          <a:noFill/>
        </p:spPr>
        <p:txBody>
          <a:bodyPr wrap="square" rtlCol="0">
            <a:spAutoFit/>
          </a:bodyPr>
          <a:lstStyle/>
          <a:p>
            <a:r>
              <a:rPr lang="en-US" altLang="zh-CN" sz="2800" dirty="0" smtClean="0">
                <a:latin typeface="+mj-lt"/>
              </a:rPr>
              <a:t>2</a:t>
            </a:r>
            <a:endParaRPr lang="zh-CN" altLang="en-US" sz="2800" dirty="0" smtClean="0">
              <a:latin typeface="+mj-lt"/>
            </a:endParaRPr>
          </a:p>
        </p:txBody>
      </p:sp>
      <p:sp>
        <p:nvSpPr>
          <p:cNvPr id="60" name="TextBox 59"/>
          <p:cNvSpPr txBox="1"/>
          <p:nvPr/>
        </p:nvSpPr>
        <p:spPr>
          <a:xfrm>
            <a:off x="3929058" y="4000504"/>
            <a:ext cx="357190" cy="523220"/>
          </a:xfrm>
          <a:prstGeom prst="rect">
            <a:avLst/>
          </a:prstGeom>
          <a:noFill/>
        </p:spPr>
        <p:txBody>
          <a:bodyPr wrap="square" rtlCol="0">
            <a:spAutoFit/>
          </a:bodyPr>
          <a:lstStyle/>
          <a:p>
            <a:r>
              <a:rPr lang="en-US" altLang="zh-CN" sz="2800" dirty="0" smtClean="0">
                <a:latin typeface="+mj-lt"/>
              </a:rPr>
              <a:t>3</a:t>
            </a:r>
            <a:endParaRPr lang="zh-CN" altLang="en-US" sz="2800" dirty="0" smtClean="0">
              <a:latin typeface="+mj-lt"/>
            </a:endParaRPr>
          </a:p>
        </p:txBody>
      </p:sp>
      <p:sp>
        <p:nvSpPr>
          <p:cNvPr id="61" name="TextBox 60"/>
          <p:cNvSpPr txBox="1"/>
          <p:nvPr/>
        </p:nvSpPr>
        <p:spPr>
          <a:xfrm>
            <a:off x="3929058" y="4714884"/>
            <a:ext cx="214314" cy="523220"/>
          </a:xfrm>
          <a:prstGeom prst="rect">
            <a:avLst/>
          </a:prstGeom>
          <a:noFill/>
        </p:spPr>
        <p:txBody>
          <a:bodyPr wrap="square" rtlCol="0">
            <a:spAutoFit/>
          </a:bodyPr>
          <a:lstStyle/>
          <a:p>
            <a:r>
              <a:rPr lang="en-US" altLang="zh-CN" sz="2800" dirty="0" smtClean="0">
                <a:latin typeface="+mj-lt"/>
              </a:rPr>
              <a:t>4</a:t>
            </a:r>
            <a:endParaRPr lang="zh-CN" altLang="en-US" sz="2800" dirty="0" smtClean="0">
              <a:latin typeface="+mj-lt"/>
            </a:endParaRPr>
          </a:p>
        </p:txBody>
      </p:sp>
      <p:sp>
        <p:nvSpPr>
          <p:cNvPr id="72" name="矩形 71"/>
          <p:cNvSpPr/>
          <p:nvPr/>
        </p:nvSpPr>
        <p:spPr bwMode="auto">
          <a:xfrm>
            <a:off x="3929058" y="1428736"/>
            <a:ext cx="4357718" cy="428628"/>
          </a:xfrm>
          <a:prstGeom prst="rect">
            <a:avLst/>
          </a:prstGeom>
          <a:noFill/>
          <a:ln w="28575">
            <a:solidFill>
              <a:schemeClr val="tx2">
                <a:lumMod val="60000"/>
                <a:lumOff val="40000"/>
              </a:schemeClr>
            </a:solidFill>
            <a:round/>
            <a:headEnd/>
            <a:tailEnd/>
          </a:ln>
          <a:effectLst/>
        </p:spPr>
        <p:txBody>
          <a:bodyPr wrap="none" rtlCol="0" anchor="ctr"/>
          <a:lstStyle/>
          <a:p>
            <a:pPr algn="ctr"/>
            <a:endParaRPr lang="zh-CN" altLang="en-US" sz="2000" dirty="0" smtClean="0">
              <a:latin typeface="Arial" charset="0"/>
              <a:ea typeface="宋体" charset="-122"/>
            </a:endParaRPr>
          </a:p>
        </p:txBody>
      </p:sp>
      <p:sp>
        <p:nvSpPr>
          <p:cNvPr id="73" name="TextBox 72"/>
          <p:cNvSpPr txBox="1"/>
          <p:nvPr/>
        </p:nvSpPr>
        <p:spPr>
          <a:xfrm>
            <a:off x="4572000" y="1428736"/>
            <a:ext cx="357190" cy="523220"/>
          </a:xfrm>
          <a:prstGeom prst="rect">
            <a:avLst/>
          </a:prstGeom>
          <a:noFill/>
        </p:spPr>
        <p:txBody>
          <a:bodyPr wrap="square" rtlCol="0">
            <a:spAutoFit/>
          </a:bodyPr>
          <a:lstStyle/>
          <a:p>
            <a:r>
              <a:rPr lang="en-US" altLang="zh-CN" sz="2800" dirty="0" smtClean="0">
                <a:latin typeface="+mj-lt"/>
              </a:rPr>
              <a:t>0</a:t>
            </a:r>
            <a:endParaRPr lang="zh-CN" altLang="en-US" sz="2800" dirty="0" smtClean="0">
              <a:latin typeface="+mj-lt"/>
            </a:endParaRPr>
          </a:p>
        </p:txBody>
      </p:sp>
      <p:sp>
        <p:nvSpPr>
          <p:cNvPr id="74" name="TextBox 73"/>
          <p:cNvSpPr txBox="1"/>
          <p:nvPr/>
        </p:nvSpPr>
        <p:spPr>
          <a:xfrm>
            <a:off x="5429256" y="1428736"/>
            <a:ext cx="428628" cy="523220"/>
          </a:xfrm>
          <a:prstGeom prst="rect">
            <a:avLst/>
          </a:prstGeom>
          <a:noFill/>
        </p:spPr>
        <p:txBody>
          <a:bodyPr wrap="square" rtlCol="0">
            <a:spAutoFit/>
          </a:bodyPr>
          <a:lstStyle/>
          <a:p>
            <a:r>
              <a:rPr lang="en-US" altLang="zh-CN" sz="2800" dirty="0" smtClean="0">
                <a:latin typeface="+mj-lt"/>
              </a:rPr>
              <a:t>1</a:t>
            </a:r>
            <a:endParaRPr lang="zh-CN" altLang="en-US" sz="2800" dirty="0" smtClean="0">
              <a:latin typeface="+mj-lt"/>
            </a:endParaRPr>
          </a:p>
        </p:txBody>
      </p:sp>
      <p:sp>
        <p:nvSpPr>
          <p:cNvPr id="75" name="TextBox 74"/>
          <p:cNvSpPr txBox="1"/>
          <p:nvPr/>
        </p:nvSpPr>
        <p:spPr>
          <a:xfrm>
            <a:off x="6143636" y="1428736"/>
            <a:ext cx="428628" cy="523220"/>
          </a:xfrm>
          <a:prstGeom prst="rect">
            <a:avLst/>
          </a:prstGeom>
          <a:noFill/>
        </p:spPr>
        <p:txBody>
          <a:bodyPr wrap="square" rtlCol="0">
            <a:spAutoFit/>
          </a:bodyPr>
          <a:lstStyle/>
          <a:p>
            <a:r>
              <a:rPr lang="en-US" altLang="zh-CN" sz="2800" dirty="0" smtClean="0">
                <a:latin typeface="+mj-lt"/>
              </a:rPr>
              <a:t>2</a:t>
            </a:r>
            <a:endParaRPr lang="zh-CN" altLang="en-US" sz="2800" dirty="0" smtClean="0">
              <a:latin typeface="+mj-lt"/>
            </a:endParaRPr>
          </a:p>
        </p:txBody>
      </p:sp>
      <p:sp>
        <p:nvSpPr>
          <p:cNvPr id="76" name="TextBox 75"/>
          <p:cNvSpPr txBox="1"/>
          <p:nvPr/>
        </p:nvSpPr>
        <p:spPr>
          <a:xfrm>
            <a:off x="6929454" y="1428736"/>
            <a:ext cx="357190" cy="523220"/>
          </a:xfrm>
          <a:prstGeom prst="rect">
            <a:avLst/>
          </a:prstGeom>
          <a:noFill/>
        </p:spPr>
        <p:txBody>
          <a:bodyPr wrap="square" rtlCol="0">
            <a:spAutoFit/>
          </a:bodyPr>
          <a:lstStyle/>
          <a:p>
            <a:r>
              <a:rPr lang="en-US" altLang="zh-CN" sz="2800" dirty="0" smtClean="0">
                <a:latin typeface="+mj-lt"/>
              </a:rPr>
              <a:t>3</a:t>
            </a:r>
            <a:endParaRPr lang="zh-CN" altLang="en-US" sz="2800" dirty="0" smtClean="0">
              <a:latin typeface="+mj-lt"/>
            </a:endParaRPr>
          </a:p>
        </p:txBody>
      </p:sp>
      <p:sp>
        <p:nvSpPr>
          <p:cNvPr id="78" name="TextBox 77"/>
          <p:cNvSpPr txBox="1"/>
          <p:nvPr/>
        </p:nvSpPr>
        <p:spPr>
          <a:xfrm>
            <a:off x="7643834" y="1428736"/>
            <a:ext cx="500066" cy="523220"/>
          </a:xfrm>
          <a:prstGeom prst="rect">
            <a:avLst/>
          </a:prstGeom>
          <a:noFill/>
        </p:spPr>
        <p:txBody>
          <a:bodyPr wrap="square" rtlCol="0">
            <a:spAutoFit/>
          </a:bodyPr>
          <a:lstStyle/>
          <a:p>
            <a:r>
              <a:rPr lang="en-US" altLang="zh-CN" sz="2800" dirty="0" smtClean="0">
                <a:latin typeface="+mj-lt"/>
              </a:rPr>
              <a:t>4</a:t>
            </a:r>
            <a:endParaRPr lang="zh-CN" altLang="en-US" sz="2800" dirty="0" smtClean="0">
              <a:latin typeface="+mj-lt"/>
            </a:endParaRPr>
          </a:p>
        </p:txBody>
      </p:sp>
      <p:cxnSp>
        <p:nvCxnSpPr>
          <p:cNvPr id="19" name="直接连接符 18"/>
          <p:cNvCxnSpPr/>
          <p:nvPr/>
        </p:nvCxnSpPr>
        <p:spPr>
          <a:xfrm rot="16200000" flipH="1">
            <a:off x="7286644" y="4214818"/>
            <a:ext cx="500066" cy="50006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72264" y="4357694"/>
            <a:ext cx="428628" cy="28575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857752" y="3643314"/>
            <a:ext cx="500066" cy="42862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圆角矩形 80"/>
          <p:cNvSpPr/>
          <p:nvPr/>
        </p:nvSpPr>
        <p:spPr bwMode="auto">
          <a:xfrm>
            <a:off x="500034" y="5715016"/>
            <a:ext cx="7715304" cy="785818"/>
          </a:xfrm>
          <a:prstGeom prst="roundRect">
            <a:avLst/>
          </a:prstGeom>
          <a:noFill/>
          <a:ln w="28575">
            <a:solidFill>
              <a:schemeClr val="tx2">
                <a:lumMod val="60000"/>
                <a:lumOff val="40000"/>
              </a:schemeClr>
            </a:solidFill>
            <a:round/>
            <a:headEnd/>
            <a:tailEnd/>
          </a:ln>
          <a:effectLst/>
        </p:spPr>
        <p:txBody>
          <a:bodyPr wrap="none" rtlCol="0" anchor="ctr"/>
          <a:lstStyle/>
          <a:p>
            <a:r>
              <a:rPr lang="en-US" altLang="zh-CN" sz="4000" dirty="0" smtClean="0">
                <a:latin typeface="Arial" charset="0"/>
              </a:rPr>
              <a:t>f[</a:t>
            </a:r>
            <a:r>
              <a:rPr lang="en-US" altLang="zh-CN" sz="4000" dirty="0" err="1" smtClean="0">
                <a:latin typeface="Arial" charset="0"/>
              </a:rPr>
              <a:t>i,j</a:t>
            </a:r>
            <a:r>
              <a:rPr lang="en-US" altLang="zh-CN" sz="4000" dirty="0" smtClean="0">
                <a:latin typeface="Arial" charset="0"/>
              </a:rPr>
              <a:t>]=max(f[i-1,j],f[i-1,j-1])+a[</a:t>
            </a:r>
            <a:r>
              <a:rPr lang="en-US" altLang="zh-CN" sz="4000" dirty="0" err="1" smtClean="0">
                <a:latin typeface="Arial" charset="0"/>
              </a:rPr>
              <a:t>i,j</a:t>
            </a:r>
            <a:r>
              <a:rPr lang="en-US" altLang="zh-CN" sz="4000" dirty="0" smtClean="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ppt_x"/>
                                          </p:val>
                                        </p:tav>
                                        <p:tav tm="100000">
                                          <p:val>
                                            <p:strVal val="#ppt_x"/>
                                          </p:val>
                                        </p:tav>
                                      </p:tavLst>
                                    </p:anim>
                                    <p:anim calcmode="lin" valueType="num">
                                      <p:cBhvr additive="base">
                                        <p:cTn id="8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anim calcmode="lin" valueType="num">
                                      <p:cBhvr additive="base">
                                        <p:cTn id="91" dur="500" fill="hold"/>
                                        <p:tgtEl>
                                          <p:spTgt spid="67"/>
                                        </p:tgtEl>
                                        <p:attrNameLst>
                                          <p:attrName>ppt_x</p:attrName>
                                        </p:attrNameLst>
                                      </p:cBhvr>
                                      <p:tavLst>
                                        <p:tav tm="0">
                                          <p:val>
                                            <p:strVal val="#ppt_x"/>
                                          </p:val>
                                        </p:tav>
                                        <p:tav tm="100000">
                                          <p:val>
                                            <p:strVal val="#ppt_x"/>
                                          </p:val>
                                        </p:tav>
                                      </p:tavLst>
                                    </p:anim>
                                    <p:anim calcmode="lin" valueType="num">
                                      <p:cBhvr additive="base">
                                        <p:cTn id="9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ppt_x"/>
                                          </p:val>
                                        </p:tav>
                                        <p:tav tm="100000">
                                          <p:val>
                                            <p:strVal val="#ppt_x"/>
                                          </p:val>
                                        </p:tav>
                                      </p:tavLst>
                                    </p:anim>
                                    <p:anim calcmode="lin" valueType="num">
                                      <p:cBhvr additive="base">
                                        <p:cTn id="9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additive="base">
                                        <p:cTn id="103" dur="500" fill="hold"/>
                                        <p:tgtEl>
                                          <p:spTgt spid="66"/>
                                        </p:tgtEl>
                                        <p:attrNameLst>
                                          <p:attrName>ppt_x</p:attrName>
                                        </p:attrNameLst>
                                      </p:cBhvr>
                                      <p:tavLst>
                                        <p:tav tm="0">
                                          <p:val>
                                            <p:strVal val="#ppt_x"/>
                                          </p:val>
                                        </p:tav>
                                        <p:tav tm="100000">
                                          <p:val>
                                            <p:strVal val="#ppt_x"/>
                                          </p:val>
                                        </p:tav>
                                      </p:tavLst>
                                    </p:anim>
                                    <p:anim calcmode="lin" valueType="num">
                                      <p:cBhvr additive="base">
                                        <p:cTn id="10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7"/>
                                        </p:tgtEl>
                                        <p:attrNameLst>
                                          <p:attrName>style.visibility</p:attrName>
                                        </p:attrNameLst>
                                      </p:cBhvr>
                                      <p:to>
                                        <p:strVal val="visible"/>
                                      </p:to>
                                    </p:set>
                                    <p:anim calcmode="lin" valueType="num">
                                      <p:cBhvr additive="base">
                                        <p:cTn id="109" dur="500" fill="hold"/>
                                        <p:tgtEl>
                                          <p:spTgt spid="17"/>
                                        </p:tgtEl>
                                        <p:attrNameLst>
                                          <p:attrName>ppt_x</p:attrName>
                                        </p:attrNameLst>
                                      </p:cBhvr>
                                      <p:tavLst>
                                        <p:tav tm="0">
                                          <p:val>
                                            <p:strVal val="#ppt_x"/>
                                          </p:val>
                                        </p:tav>
                                        <p:tav tm="100000">
                                          <p:val>
                                            <p:strVal val="#ppt_x"/>
                                          </p:val>
                                        </p:tav>
                                      </p:tavLst>
                                    </p:anim>
                                    <p:anim calcmode="lin" valueType="num">
                                      <p:cBhvr additive="base">
                                        <p:cTn id="11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5"/>
                                        </p:tgtEl>
                                        <p:attrNameLst>
                                          <p:attrName>style.visibility</p:attrName>
                                        </p:attrNameLst>
                                      </p:cBhvr>
                                      <p:to>
                                        <p:strVal val="visible"/>
                                      </p:to>
                                    </p:set>
                                    <p:anim calcmode="lin" valueType="num">
                                      <p:cBhvr additive="base">
                                        <p:cTn id="115" dur="500" fill="hold"/>
                                        <p:tgtEl>
                                          <p:spTgt spid="65"/>
                                        </p:tgtEl>
                                        <p:attrNameLst>
                                          <p:attrName>ppt_x</p:attrName>
                                        </p:attrNameLst>
                                      </p:cBhvr>
                                      <p:tavLst>
                                        <p:tav tm="0">
                                          <p:val>
                                            <p:strVal val="#ppt_x"/>
                                          </p:val>
                                        </p:tav>
                                        <p:tav tm="100000">
                                          <p:val>
                                            <p:strVal val="#ppt_x"/>
                                          </p:val>
                                        </p:tav>
                                      </p:tavLst>
                                    </p:anim>
                                    <p:anim calcmode="lin" valueType="num">
                                      <p:cBhvr additive="base">
                                        <p:cTn id="11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additive="base">
                                        <p:cTn id="121" dur="500" fill="hold"/>
                                        <p:tgtEl>
                                          <p:spTgt spid="25"/>
                                        </p:tgtEl>
                                        <p:attrNameLst>
                                          <p:attrName>ppt_x</p:attrName>
                                        </p:attrNameLst>
                                      </p:cBhvr>
                                      <p:tavLst>
                                        <p:tav tm="0">
                                          <p:val>
                                            <p:strVal val="#ppt_x"/>
                                          </p:val>
                                        </p:tav>
                                        <p:tav tm="100000">
                                          <p:val>
                                            <p:strVal val="#ppt_x"/>
                                          </p:val>
                                        </p:tav>
                                      </p:tavLst>
                                    </p:anim>
                                    <p:anim calcmode="lin" valueType="num">
                                      <p:cBhvr additive="base">
                                        <p:cTn id="1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4"/>
                                        </p:tgtEl>
                                        <p:attrNameLst>
                                          <p:attrName>style.visibility</p:attrName>
                                        </p:attrNameLst>
                                      </p:cBhvr>
                                      <p:to>
                                        <p:strVal val="visible"/>
                                      </p:to>
                                    </p:set>
                                    <p:anim calcmode="lin" valueType="num">
                                      <p:cBhvr additive="base">
                                        <p:cTn id="127" dur="500" fill="hold"/>
                                        <p:tgtEl>
                                          <p:spTgt spid="64"/>
                                        </p:tgtEl>
                                        <p:attrNameLst>
                                          <p:attrName>ppt_x</p:attrName>
                                        </p:attrNameLst>
                                      </p:cBhvr>
                                      <p:tavLst>
                                        <p:tav tm="0">
                                          <p:val>
                                            <p:strVal val="#ppt_x"/>
                                          </p:val>
                                        </p:tav>
                                        <p:tav tm="100000">
                                          <p:val>
                                            <p:strVal val="#ppt_x"/>
                                          </p:val>
                                        </p:tav>
                                      </p:tavLst>
                                    </p:anim>
                                    <p:anim calcmode="lin" valueType="num">
                                      <p:cBhvr additive="base">
                                        <p:cTn id="12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ppt_x"/>
                                          </p:val>
                                        </p:tav>
                                        <p:tav tm="100000">
                                          <p:val>
                                            <p:strVal val="#ppt_x"/>
                                          </p:val>
                                        </p:tav>
                                      </p:tavLst>
                                    </p:anim>
                                    <p:anim calcmode="lin" valueType="num">
                                      <p:cBhvr additive="base">
                                        <p:cTn id="13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8"/>
                                        </p:tgtEl>
                                        <p:attrNameLst>
                                          <p:attrName>style.visibility</p:attrName>
                                        </p:attrNameLst>
                                      </p:cBhvr>
                                      <p:to>
                                        <p:strVal val="visible"/>
                                      </p:to>
                                    </p:set>
                                    <p:anim calcmode="lin" valueType="num">
                                      <p:cBhvr additive="base">
                                        <p:cTn id="139" dur="500" fill="hold"/>
                                        <p:tgtEl>
                                          <p:spTgt spid="68"/>
                                        </p:tgtEl>
                                        <p:attrNameLst>
                                          <p:attrName>ppt_x</p:attrName>
                                        </p:attrNameLst>
                                      </p:cBhvr>
                                      <p:tavLst>
                                        <p:tav tm="0">
                                          <p:val>
                                            <p:strVal val="#ppt_x"/>
                                          </p:val>
                                        </p:tav>
                                        <p:tav tm="100000">
                                          <p:val>
                                            <p:strVal val="#ppt_x"/>
                                          </p:val>
                                        </p:tav>
                                      </p:tavLst>
                                    </p:anim>
                                    <p:anim calcmode="lin" valueType="num">
                                      <p:cBhvr additive="base">
                                        <p:cTn id="140"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43"/>
                                        </p:tgtEl>
                                        <p:attrNameLst>
                                          <p:attrName>style.visibility</p:attrName>
                                        </p:attrNameLst>
                                      </p:cBhvr>
                                      <p:to>
                                        <p:strVal val="visible"/>
                                      </p:to>
                                    </p:set>
                                    <p:anim calcmode="lin" valueType="num">
                                      <p:cBhvr additive="base">
                                        <p:cTn id="145" dur="500" fill="hold"/>
                                        <p:tgtEl>
                                          <p:spTgt spid="43"/>
                                        </p:tgtEl>
                                        <p:attrNameLst>
                                          <p:attrName>ppt_x</p:attrName>
                                        </p:attrNameLst>
                                      </p:cBhvr>
                                      <p:tavLst>
                                        <p:tav tm="0">
                                          <p:val>
                                            <p:strVal val="#ppt_x"/>
                                          </p:val>
                                        </p:tav>
                                        <p:tav tm="100000">
                                          <p:val>
                                            <p:strVal val="#ppt_x"/>
                                          </p:val>
                                        </p:tav>
                                      </p:tavLst>
                                    </p:anim>
                                    <p:anim calcmode="lin" valueType="num">
                                      <p:cBhvr additive="base">
                                        <p:cTn id="14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9"/>
                                        </p:tgtEl>
                                        <p:attrNameLst>
                                          <p:attrName>style.visibility</p:attrName>
                                        </p:attrNameLst>
                                      </p:cBhvr>
                                      <p:to>
                                        <p:strVal val="visible"/>
                                      </p:to>
                                    </p:set>
                                    <p:anim calcmode="lin" valueType="num">
                                      <p:cBhvr additive="base">
                                        <p:cTn id="151" dur="500" fill="hold"/>
                                        <p:tgtEl>
                                          <p:spTgt spid="69"/>
                                        </p:tgtEl>
                                        <p:attrNameLst>
                                          <p:attrName>ppt_x</p:attrName>
                                        </p:attrNameLst>
                                      </p:cBhvr>
                                      <p:tavLst>
                                        <p:tav tm="0">
                                          <p:val>
                                            <p:strVal val="#ppt_x"/>
                                          </p:val>
                                        </p:tav>
                                        <p:tav tm="100000">
                                          <p:val>
                                            <p:strVal val="#ppt_x"/>
                                          </p:val>
                                        </p:tav>
                                      </p:tavLst>
                                    </p:anim>
                                    <p:anim calcmode="lin" valueType="num">
                                      <p:cBhvr additive="base">
                                        <p:cTn id="15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1"/>
                                        </p:tgtEl>
                                        <p:attrNameLst>
                                          <p:attrName>style.visibility</p:attrName>
                                        </p:attrNameLst>
                                      </p:cBhvr>
                                      <p:to>
                                        <p:strVal val="visible"/>
                                      </p:to>
                                    </p:set>
                                    <p:anim calcmode="lin" valueType="num">
                                      <p:cBhvr additive="base">
                                        <p:cTn id="157" dur="500" fill="hold"/>
                                        <p:tgtEl>
                                          <p:spTgt spid="31"/>
                                        </p:tgtEl>
                                        <p:attrNameLst>
                                          <p:attrName>ppt_x</p:attrName>
                                        </p:attrNameLst>
                                      </p:cBhvr>
                                      <p:tavLst>
                                        <p:tav tm="0">
                                          <p:val>
                                            <p:strVal val="#ppt_x"/>
                                          </p:val>
                                        </p:tav>
                                        <p:tav tm="100000">
                                          <p:val>
                                            <p:strVal val="#ppt_x"/>
                                          </p:val>
                                        </p:tav>
                                      </p:tavLst>
                                    </p:anim>
                                    <p:anim calcmode="lin" valueType="num">
                                      <p:cBhvr additive="base">
                                        <p:cTn id="15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anim calcmode="lin" valueType="num">
                                      <p:cBhvr additive="base">
                                        <p:cTn id="163" dur="500" fill="hold"/>
                                        <p:tgtEl>
                                          <p:spTgt spid="70"/>
                                        </p:tgtEl>
                                        <p:attrNameLst>
                                          <p:attrName>ppt_x</p:attrName>
                                        </p:attrNameLst>
                                      </p:cBhvr>
                                      <p:tavLst>
                                        <p:tav tm="0">
                                          <p:val>
                                            <p:strVal val="#ppt_x"/>
                                          </p:val>
                                        </p:tav>
                                        <p:tav tm="100000">
                                          <p:val>
                                            <p:strVal val="#ppt_x"/>
                                          </p:val>
                                        </p:tav>
                                      </p:tavLst>
                                    </p:anim>
                                    <p:anim calcmode="lin" valueType="num">
                                      <p:cBhvr additive="base">
                                        <p:cTn id="16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19"/>
                                        </p:tgtEl>
                                        <p:attrNameLst>
                                          <p:attrName>style.visibility</p:attrName>
                                        </p:attrNameLst>
                                      </p:cBhvr>
                                      <p:to>
                                        <p:strVal val="visible"/>
                                      </p:to>
                                    </p:set>
                                    <p:anim calcmode="lin" valueType="num">
                                      <p:cBhvr additive="base">
                                        <p:cTn id="169" dur="500" fill="hold"/>
                                        <p:tgtEl>
                                          <p:spTgt spid="19"/>
                                        </p:tgtEl>
                                        <p:attrNameLst>
                                          <p:attrName>ppt_x</p:attrName>
                                        </p:attrNameLst>
                                      </p:cBhvr>
                                      <p:tavLst>
                                        <p:tav tm="0">
                                          <p:val>
                                            <p:strVal val="#ppt_x"/>
                                          </p:val>
                                        </p:tav>
                                        <p:tav tm="100000">
                                          <p:val>
                                            <p:strVal val="#ppt_x"/>
                                          </p:val>
                                        </p:tav>
                                      </p:tavLst>
                                    </p:anim>
                                    <p:anim calcmode="lin" valueType="num">
                                      <p:cBhvr additive="base">
                                        <p:cTn id="17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71"/>
                                        </p:tgtEl>
                                        <p:attrNameLst>
                                          <p:attrName>style.visibility</p:attrName>
                                        </p:attrNameLst>
                                      </p:cBhvr>
                                      <p:to>
                                        <p:strVal val="visible"/>
                                      </p:to>
                                    </p:set>
                                    <p:anim calcmode="lin" valueType="num">
                                      <p:cBhvr additive="base">
                                        <p:cTn id="175" dur="500" fill="hold"/>
                                        <p:tgtEl>
                                          <p:spTgt spid="71"/>
                                        </p:tgtEl>
                                        <p:attrNameLst>
                                          <p:attrName>ppt_x</p:attrName>
                                        </p:attrNameLst>
                                      </p:cBhvr>
                                      <p:tavLst>
                                        <p:tav tm="0">
                                          <p:val>
                                            <p:strVal val="#ppt_x"/>
                                          </p:val>
                                        </p:tav>
                                        <p:tav tm="100000">
                                          <p:val>
                                            <p:strVal val="#ppt_x"/>
                                          </p:val>
                                        </p:tav>
                                      </p:tavLst>
                                    </p:anim>
                                    <p:anim calcmode="lin" valueType="num">
                                      <p:cBhvr additive="base">
                                        <p:cTn id="17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3" grpId="0"/>
      <p:bldP spid="64" grpId="0"/>
      <p:bldP spid="65" grpId="0"/>
      <p:bldP spid="66" grpId="0"/>
      <p:bldP spid="67" grpId="0"/>
      <p:bldP spid="68" grpId="0"/>
      <p:bldP spid="69" grpId="0"/>
      <p:bldP spid="70" grpId="0"/>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例</a:t>
            </a:r>
            <a:r>
              <a:rPr lang="en-US" altLang="zh-CN" dirty="0" smtClean="0"/>
              <a:t>3</a:t>
            </a:r>
            <a:r>
              <a:rPr lang="zh-CN" altLang="en-US" dirty="0" smtClean="0"/>
              <a:t>：数字三角形</a:t>
            </a:r>
            <a:r>
              <a:rPr lang="zh-CN" altLang="en-US" sz="4000" dirty="0" smtClean="0"/>
              <a:t>（</a:t>
            </a:r>
            <a:r>
              <a:rPr lang="en-US" altLang="zh-CN" sz="4000" dirty="0" smtClean="0"/>
              <a:t>poj1163</a:t>
            </a:r>
            <a:r>
              <a:rPr lang="zh-CN" altLang="en-US" sz="4000" dirty="0" smtClean="0"/>
              <a:t>）</a:t>
            </a:r>
            <a:endParaRPr lang="zh-CN" altLang="en-US" sz="4000" dirty="0"/>
          </a:p>
        </p:txBody>
      </p:sp>
      <p:sp>
        <p:nvSpPr>
          <p:cNvPr id="7" name="圆角矩形 6"/>
          <p:cNvSpPr/>
          <p:nvPr/>
        </p:nvSpPr>
        <p:spPr bwMode="auto">
          <a:xfrm>
            <a:off x="571472" y="1928802"/>
            <a:ext cx="6715172" cy="2714644"/>
          </a:xfrm>
          <a:prstGeom prst="roundRect">
            <a:avLst/>
          </a:prstGeom>
          <a:noFill/>
          <a:ln w="28575">
            <a:solidFill>
              <a:schemeClr val="tx2">
                <a:lumMod val="60000"/>
                <a:lumOff val="40000"/>
              </a:schemeClr>
            </a:solidFill>
            <a:round/>
            <a:headEnd/>
            <a:tailEnd/>
          </a:ln>
          <a:effectLst/>
        </p:spPr>
        <p:txBody>
          <a:bodyPr wrap="none" rtlCol="0" anchor="ctr"/>
          <a:lstStyle/>
          <a:p>
            <a:r>
              <a:rPr lang="nn-NO" altLang="zh-CN" sz="2400" dirty="0" smtClean="0">
                <a:latin typeface="Arial" charset="0"/>
                <a:ea typeface="宋体" charset="-122"/>
              </a:rPr>
              <a:t>for(int i = 0; i &lt; n; i++)</a:t>
            </a:r>
          </a:p>
          <a:p>
            <a:r>
              <a:rPr lang="nn-NO" altLang="zh-CN" sz="2400" dirty="0" smtClean="0">
                <a:latin typeface="Arial" charset="0"/>
                <a:ea typeface="宋体" charset="-122"/>
              </a:rPr>
              <a:t>{</a:t>
            </a:r>
          </a:p>
          <a:p>
            <a:r>
              <a:rPr lang="nn-NO" altLang="zh-CN" sz="2400" dirty="0" smtClean="0">
                <a:latin typeface="Arial" charset="0"/>
                <a:ea typeface="宋体" charset="-122"/>
              </a:rPr>
              <a:t>    for(int j = 0; j &lt;= i; j++)</a:t>
            </a:r>
          </a:p>
          <a:p>
            <a:r>
              <a:rPr lang="nn-NO" altLang="zh-CN" sz="2400" dirty="0" smtClean="0">
                <a:latin typeface="Arial" charset="0"/>
                <a:ea typeface="宋体" charset="-122"/>
              </a:rPr>
              <a:t>    {</a:t>
            </a:r>
          </a:p>
          <a:p>
            <a:r>
              <a:rPr lang="nn-NO" altLang="zh-CN" sz="2400" dirty="0" smtClean="0">
                <a:latin typeface="Arial" charset="0"/>
                <a:ea typeface="宋体" charset="-122"/>
              </a:rPr>
              <a:t>         f[i][j] = max(f[i - 1][j], f[i - 1][j -1 ]) + a[i][j];</a:t>
            </a:r>
          </a:p>
          <a:p>
            <a:r>
              <a:rPr lang="nn-NO" altLang="zh-CN" sz="2400" dirty="0" smtClean="0">
                <a:latin typeface="Arial" charset="0"/>
                <a:ea typeface="宋体" charset="-122"/>
              </a:rPr>
              <a:t>    }</a:t>
            </a:r>
          </a:p>
          <a:p>
            <a:r>
              <a:rPr lang="nn-NO" altLang="zh-CN" sz="2400" dirty="0" smtClean="0">
                <a:latin typeface="Arial" charset="0"/>
                <a:ea typeface="宋体" charset="-122"/>
              </a:rPr>
              <a:t>}</a:t>
            </a:r>
            <a:endParaRPr lang="zh-CN" altLang="en-US" sz="2400" dirty="0" smtClean="0">
              <a:latin typeface="Arial" charset="0"/>
              <a:ea typeface="宋体" charset="-122"/>
            </a:endParaRPr>
          </a:p>
        </p:txBody>
      </p:sp>
      <p:sp>
        <p:nvSpPr>
          <p:cNvPr id="8" name="TextBox 7"/>
          <p:cNvSpPr txBox="1"/>
          <p:nvPr/>
        </p:nvSpPr>
        <p:spPr>
          <a:xfrm>
            <a:off x="357158" y="4929198"/>
            <a:ext cx="8358246" cy="523220"/>
          </a:xfrm>
          <a:prstGeom prst="rect">
            <a:avLst/>
          </a:prstGeom>
          <a:noFill/>
        </p:spPr>
        <p:txBody>
          <a:bodyPr wrap="square" rtlCol="0">
            <a:spAutoFit/>
          </a:bodyPr>
          <a:lstStyle/>
          <a:p>
            <a:r>
              <a:rPr lang="zh-CN" altLang="en-US" sz="2800" dirty="0" smtClean="0">
                <a:latin typeface="华文新魏" pitchFamily="2" charset="-122"/>
                <a:ea typeface="华文新魏" pitchFamily="2" charset="-122"/>
              </a:rPr>
              <a:t>对最后一行的</a:t>
            </a:r>
            <a:r>
              <a:rPr lang="en-US" altLang="zh-CN" sz="2800" dirty="0" smtClean="0">
                <a:latin typeface="华文新魏" pitchFamily="2" charset="-122"/>
                <a:ea typeface="华文新魏" pitchFamily="2" charset="-122"/>
              </a:rPr>
              <a:t>f</a:t>
            </a:r>
            <a:r>
              <a:rPr lang="zh-CN" altLang="en-US" sz="2800" dirty="0" smtClean="0">
                <a:latin typeface="华文新魏" pitchFamily="2" charset="-122"/>
                <a:ea typeface="华文新魏" pitchFamily="2" charset="-122"/>
              </a:rPr>
              <a:t>值进行扫描，最大的那一个即是结果</a:t>
            </a:r>
            <a:endParaRPr lang="zh-CN" altLang="en-US" sz="28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6386" name="内容占位符 2"/>
          <p:cNvSpPr>
            <a:spLocks noGrp="1"/>
          </p:cNvSpPr>
          <p:nvPr>
            <p:ph idx="1"/>
          </p:nvPr>
        </p:nvSpPr>
        <p:spPr>
          <a:xfrm>
            <a:off x="142844" y="1214422"/>
            <a:ext cx="9001156" cy="2857520"/>
          </a:xfrm>
        </p:spPr>
        <p:txBody>
          <a:bodyPr>
            <a:normAutofit lnSpcReduction="10000"/>
          </a:bodyPr>
          <a:lstStyle/>
          <a:p>
            <a:pPr eaLnBrk="1" hangingPunct="1"/>
            <a:r>
              <a:rPr lang="zh-CN" altLang="en-US" dirty="0" smtClean="0">
                <a:latin typeface="黑体" pitchFamily="2" charset="-122"/>
                <a:ea typeface="黑体" pitchFamily="2" charset="-122"/>
              </a:rPr>
              <a:t>动规的定义</a:t>
            </a:r>
            <a:r>
              <a:rPr lang="en-US" altLang="zh-CN" dirty="0" smtClean="0">
                <a:latin typeface="黑体" pitchFamily="2" charset="-122"/>
                <a:ea typeface="黑体" pitchFamily="2" charset="-122"/>
              </a:rPr>
              <a:t>:</a:t>
            </a:r>
          </a:p>
          <a:p>
            <a:pPr lvl="1"/>
            <a:r>
              <a:rPr lang="zh-CN" altLang="en-US" sz="2200" dirty="0" smtClean="0">
                <a:latin typeface="黑体" pitchFamily="2" charset="-122"/>
                <a:ea typeface="黑体" pitchFamily="2" charset="-122"/>
              </a:rPr>
              <a:t>动态规划是解决</a:t>
            </a:r>
            <a:r>
              <a:rPr lang="zh-CN" altLang="en-US" sz="2200" dirty="0" smtClean="0">
                <a:solidFill>
                  <a:srgbClr val="FF0000"/>
                </a:solidFill>
                <a:latin typeface="黑体" pitchFamily="2" charset="-122"/>
                <a:ea typeface="黑体" pitchFamily="2" charset="-122"/>
              </a:rPr>
              <a:t>多阶段决策过程</a:t>
            </a:r>
            <a:r>
              <a:rPr lang="zh-CN" altLang="en-US" sz="2200" dirty="0" smtClean="0">
                <a:solidFill>
                  <a:srgbClr val="00B0F0"/>
                </a:solidFill>
                <a:latin typeface="黑体" pitchFamily="2" charset="-122"/>
                <a:ea typeface="黑体" pitchFamily="2" charset="-122"/>
              </a:rPr>
              <a:t>最优化问题</a:t>
            </a:r>
            <a:r>
              <a:rPr lang="zh-CN" altLang="en-US" sz="2200" dirty="0" smtClean="0">
                <a:latin typeface="黑体" pitchFamily="2" charset="-122"/>
                <a:ea typeface="黑体" pitchFamily="2" charset="-122"/>
              </a:rPr>
              <a:t>的一种方法。</a:t>
            </a:r>
            <a:endParaRPr lang="en-US" altLang="zh-CN" sz="2200" dirty="0" smtClean="0">
              <a:latin typeface="黑体" pitchFamily="2" charset="-122"/>
              <a:ea typeface="黑体" pitchFamily="2" charset="-122"/>
            </a:endParaRPr>
          </a:p>
          <a:p>
            <a:pPr eaLnBrk="1" hangingPunct="1"/>
            <a:r>
              <a:rPr lang="zh-CN" altLang="en-US" dirty="0" smtClean="0">
                <a:latin typeface="黑体" pitchFamily="2" charset="-122"/>
                <a:ea typeface="黑体" pitchFamily="2" charset="-122"/>
              </a:rPr>
              <a:t>阶段：</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把问题分成几个相互联系的有顺序的几个环节，这些环节即称为阶段。</a:t>
            </a:r>
            <a:endParaRPr lang="en-US" altLang="zh-CN" dirty="0" smtClean="0">
              <a:latin typeface="黑体" pitchFamily="2" charset="-122"/>
              <a:ea typeface="黑体" pitchFamily="2" charset="-122"/>
            </a:endParaRPr>
          </a:p>
          <a:p>
            <a:r>
              <a:rPr lang="zh-CN" altLang="en-US" dirty="0" smtClean="0">
                <a:latin typeface="黑体" pitchFamily="2" charset="-122"/>
                <a:ea typeface="黑体" pitchFamily="2" charset="-122"/>
              </a:rPr>
              <a:t>状态：</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某一阶段的</a:t>
            </a:r>
            <a:r>
              <a:rPr lang="zh-CN" altLang="en-US" dirty="0" smtClean="0">
                <a:solidFill>
                  <a:srgbClr val="00B0F0"/>
                </a:solidFill>
                <a:latin typeface="黑体" pitchFamily="2" charset="-122"/>
                <a:ea typeface="黑体" pitchFamily="2" charset="-122"/>
              </a:rPr>
              <a:t>出发位置</a:t>
            </a:r>
            <a:r>
              <a:rPr lang="zh-CN" altLang="en-US" dirty="0" smtClean="0">
                <a:latin typeface="黑体" pitchFamily="2" charset="-122"/>
                <a:ea typeface="黑体" pitchFamily="2" charset="-122"/>
              </a:rPr>
              <a:t>称为状态。通常一个阶段包含若干状态。</a:t>
            </a:r>
          </a:p>
          <a:p>
            <a:pPr lvl="1"/>
            <a:endParaRPr lang="zh-CN" altLang="en-US" dirty="0" smtClean="0">
              <a:latin typeface="黑体" pitchFamily="2" charset="-122"/>
              <a:ea typeface="黑体" pitchFamily="2" charset="-122"/>
            </a:endParaRPr>
          </a:p>
        </p:txBody>
      </p:sp>
      <p:pic>
        <p:nvPicPr>
          <p:cNvPr id="36866" name="Picture 2" descr="C:\Users\Administrator\AppData\Roaming\Tencent\Users\935422189\QQ\WinTemp\RichOle\U1N5DJGVEYXE$)EDY]6JW28.jpg"/>
          <p:cNvPicPr>
            <a:picLocks noChangeAspect="1" noChangeArrowheads="1"/>
          </p:cNvPicPr>
          <p:nvPr/>
        </p:nvPicPr>
        <p:blipFill>
          <a:blip r:embed="rId2"/>
          <a:srcRect/>
          <a:stretch>
            <a:fillRect/>
          </a:stretch>
        </p:blipFill>
        <p:spPr bwMode="auto">
          <a:xfrm>
            <a:off x="285720" y="4071942"/>
            <a:ext cx="6843730" cy="235803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引入：</a:t>
            </a:r>
            <a:r>
              <a:rPr lang="zh-CN" altLang="en-US" sz="5400" dirty="0" smtClean="0"/>
              <a:t>斐波纳契数列</a:t>
            </a:r>
            <a:r>
              <a:rPr lang="en-US" altLang="zh-CN" sz="5400" i="1" dirty="0" smtClean="0"/>
              <a:t>F</a:t>
            </a:r>
            <a:r>
              <a:rPr lang="en-US" altLang="zh-CN" sz="5400" dirty="0" smtClean="0"/>
              <a:t>(</a:t>
            </a:r>
            <a:r>
              <a:rPr lang="en-US" altLang="zh-CN" sz="5400" i="1" dirty="0" smtClean="0"/>
              <a:t>n</a:t>
            </a:r>
            <a:r>
              <a:rPr lang="en-US" altLang="zh-CN" sz="5400" dirty="0" smtClean="0"/>
              <a:t>)</a:t>
            </a:r>
            <a:endParaRPr lang="zh-CN" altLang="en-US" dirty="0"/>
          </a:p>
        </p:txBody>
      </p:sp>
      <p:grpSp>
        <p:nvGrpSpPr>
          <p:cNvPr id="9" name="Group 2"/>
          <p:cNvGrpSpPr>
            <a:grpSpLocks/>
          </p:cNvGrpSpPr>
          <p:nvPr/>
        </p:nvGrpSpPr>
        <p:grpSpPr bwMode="auto">
          <a:xfrm>
            <a:off x="1000100" y="2214554"/>
            <a:ext cx="6194424" cy="1071564"/>
            <a:chOff x="816" y="959"/>
            <a:chExt cx="3902" cy="675"/>
          </a:xfrm>
        </p:grpSpPr>
        <p:sp>
          <p:nvSpPr>
            <p:cNvPr id="10" name="Text Box 3"/>
            <p:cNvSpPr txBox="1">
              <a:spLocks noChangeArrowheads="1"/>
            </p:cNvSpPr>
            <p:nvPr/>
          </p:nvSpPr>
          <p:spPr bwMode="auto">
            <a:xfrm>
              <a:off x="816" y="1150"/>
              <a:ext cx="828" cy="330"/>
            </a:xfrm>
            <a:prstGeom prst="rect">
              <a:avLst/>
            </a:prstGeom>
            <a:noFill/>
            <a:ln w="9525">
              <a:noFill/>
              <a:miter lim="800000"/>
              <a:headEnd/>
              <a:tailEnd/>
            </a:ln>
            <a:effectLst/>
          </p:spPr>
          <p:txBody>
            <a:bodyPr wrap="none">
              <a:spAutoFit/>
            </a:bodyPr>
            <a:lstStyle/>
            <a:p>
              <a:r>
                <a:rPr lang="en-US" altLang="zh-CN" sz="2800" b="1" i="1" dirty="0">
                  <a:solidFill>
                    <a:srgbClr val="FF0000"/>
                  </a:solidFill>
                  <a:latin typeface="Times New Roman" pitchFamily="18" charset="0"/>
                </a:rPr>
                <a:t>F</a:t>
              </a:r>
              <a:r>
                <a:rPr lang="en-US" altLang="zh-CN" sz="2800" b="1" dirty="0">
                  <a:solidFill>
                    <a:srgbClr val="FF0000"/>
                  </a:solidFill>
                  <a:latin typeface="Times New Roman" pitchFamily="18" charset="0"/>
                </a:rPr>
                <a:t>(</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a:t>
              </a:r>
              <a:r>
                <a:rPr lang="en-US" altLang="zh-CN" sz="2800" b="1" dirty="0">
                  <a:solidFill>
                    <a:srgbClr val="FF0000"/>
                  </a:solidFill>
                  <a:latin typeface="Comic Sans MS" pitchFamily="66" charset="0"/>
                </a:rPr>
                <a:t> </a:t>
              </a:r>
            </a:p>
          </p:txBody>
        </p:sp>
        <p:sp>
          <p:nvSpPr>
            <p:cNvPr id="11" name="Text Box 4"/>
            <p:cNvSpPr txBox="1">
              <a:spLocks noChangeArrowheads="1"/>
            </p:cNvSpPr>
            <p:nvPr/>
          </p:nvSpPr>
          <p:spPr bwMode="auto">
            <a:xfrm>
              <a:off x="1671" y="1004"/>
              <a:ext cx="3047" cy="601"/>
            </a:xfrm>
            <a:prstGeom prst="rect">
              <a:avLst/>
            </a:prstGeom>
            <a:noFill/>
            <a:ln w="9525">
              <a:noFill/>
              <a:miter lim="800000"/>
              <a:headEnd/>
              <a:tailEnd/>
            </a:ln>
            <a:effectLst/>
          </p:spPr>
          <p:txBody>
            <a:bodyPr wrap="square">
              <a:spAutoFit/>
            </a:bodyPr>
            <a:lstStyle/>
            <a:p>
              <a:pPr>
                <a:tabLst>
                  <a:tab pos="2859088" algn="l"/>
                </a:tabLst>
              </a:pPr>
              <a:r>
                <a:rPr lang="en-US" altLang="zh-CN" sz="2800" b="1" dirty="0">
                  <a:solidFill>
                    <a:srgbClr val="FF0000"/>
                  </a:solidFill>
                  <a:latin typeface="Times New Roman" pitchFamily="18" charset="0"/>
                </a:rPr>
                <a:t>1	if </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 0 or 1</a:t>
              </a:r>
            </a:p>
            <a:p>
              <a:pPr>
                <a:tabLst>
                  <a:tab pos="2859088" algn="l"/>
                </a:tabLst>
              </a:pPr>
              <a:r>
                <a:rPr lang="en-GB" sz="2800" b="1" i="1" dirty="0">
                  <a:solidFill>
                    <a:srgbClr val="FF0000"/>
                  </a:solidFill>
                  <a:latin typeface="Times New Roman" pitchFamily="18" charset="0"/>
                </a:rPr>
                <a:t>F</a:t>
              </a:r>
              <a:r>
                <a:rPr lang="en-GB" sz="2800" b="1" dirty="0">
                  <a:solidFill>
                    <a:srgbClr val="FF0000"/>
                  </a:solidFill>
                  <a:latin typeface="Times New Roman" pitchFamily="18" charset="0"/>
                </a:rPr>
                <a:t>(</a:t>
              </a:r>
              <a:r>
                <a:rPr lang="en-GB" sz="2800" b="1" i="1" dirty="0">
                  <a:solidFill>
                    <a:srgbClr val="FF0000"/>
                  </a:solidFill>
                  <a:latin typeface="Times New Roman" pitchFamily="18" charset="0"/>
                </a:rPr>
                <a:t>n</a:t>
              </a:r>
              <a:r>
                <a:rPr lang="en-GB" sz="2800" b="1" dirty="0">
                  <a:solidFill>
                    <a:srgbClr val="FF0000"/>
                  </a:solidFill>
                  <a:latin typeface="Times New Roman" pitchFamily="18" charset="0"/>
                </a:rPr>
                <a:t>-1) + </a:t>
              </a:r>
              <a:r>
                <a:rPr lang="en-GB" sz="2800" b="1" i="1" dirty="0">
                  <a:solidFill>
                    <a:srgbClr val="FF0000"/>
                  </a:solidFill>
                  <a:latin typeface="Times New Roman" pitchFamily="18" charset="0"/>
                </a:rPr>
                <a:t>F</a:t>
              </a:r>
              <a:r>
                <a:rPr lang="en-GB" sz="2800" b="1" dirty="0">
                  <a:solidFill>
                    <a:srgbClr val="FF0000"/>
                  </a:solidFill>
                  <a:latin typeface="Times New Roman" pitchFamily="18" charset="0"/>
                </a:rPr>
                <a:t>(</a:t>
              </a:r>
              <a:r>
                <a:rPr lang="en-GB" sz="2800" b="1" i="1" dirty="0">
                  <a:solidFill>
                    <a:srgbClr val="FF0000"/>
                  </a:solidFill>
                  <a:latin typeface="Times New Roman" pitchFamily="18" charset="0"/>
                </a:rPr>
                <a:t>n</a:t>
              </a:r>
              <a:r>
                <a:rPr lang="en-GB" sz="2800" b="1" dirty="0">
                  <a:solidFill>
                    <a:srgbClr val="FF0000"/>
                  </a:solidFill>
                  <a:latin typeface="Times New Roman" pitchFamily="18" charset="0"/>
                </a:rPr>
                <a:t>-2)</a:t>
              </a:r>
              <a:r>
                <a:rPr lang="en-US" altLang="zh-CN" sz="2800" b="1" dirty="0">
                  <a:solidFill>
                    <a:srgbClr val="FF0000"/>
                  </a:solidFill>
                  <a:latin typeface="Times New Roman" pitchFamily="18" charset="0"/>
                </a:rPr>
                <a:t>	if </a:t>
              </a:r>
              <a:r>
                <a:rPr lang="en-US" altLang="zh-CN" sz="2800" b="1" i="1" dirty="0">
                  <a:solidFill>
                    <a:srgbClr val="FF0000"/>
                  </a:solidFill>
                  <a:latin typeface="Times New Roman" pitchFamily="18" charset="0"/>
                </a:rPr>
                <a:t>n</a:t>
              </a:r>
              <a:r>
                <a:rPr lang="en-US" altLang="zh-CN" sz="2800" b="1" dirty="0">
                  <a:solidFill>
                    <a:srgbClr val="FF0000"/>
                  </a:solidFill>
                  <a:latin typeface="Times New Roman" pitchFamily="18" charset="0"/>
                </a:rPr>
                <a:t> &gt; 1</a:t>
              </a:r>
            </a:p>
          </p:txBody>
        </p:sp>
        <p:sp>
          <p:nvSpPr>
            <p:cNvPr id="12" name="AutoShape 5"/>
            <p:cNvSpPr>
              <a:spLocks/>
            </p:cNvSpPr>
            <p:nvPr/>
          </p:nvSpPr>
          <p:spPr bwMode="auto">
            <a:xfrm>
              <a:off x="1581" y="959"/>
              <a:ext cx="106" cy="675"/>
            </a:xfrm>
            <a:prstGeom prst="leftBrace">
              <a:avLst>
                <a:gd name="adj1" fmla="val 65278"/>
                <a:gd name="adj2" fmla="val 50000"/>
              </a:avLst>
            </a:prstGeom>
            <a:noFill/>
            <a:ln w="28575">
              <a:solidFill>
                <a:srgbClr val="FF0000"/>
              </a:solidFill>
              <a:round/>
              <a:headEnd/>
              <a:tailEnd/>
            </a:ln>
            <a:effectLst/>
          </p:spPr>
          <p:txBody>
            <a:bodyPr wrap="none" anchor="ctr"/>
            <a:lstStyle/>
            <a:p>
              <a:pPr algn="ctr"/>
              <a:endParaRPr lang="zh-CN" altLang="en-US" dirty="0">
                <a:solidFill>
                  <a:srgbClr val="FF0000"/>
                </a:solidFill>
              </a:endParaRPr>
            </a:p>
          </p:txBody>
        </p:sp>
      </p:grpSp>
      <p:graphicFrame>
        <p:nvGraphicFramePr>
          <p:cNvPr id="13" name="Group 49"/>
          <p:cNvGraphicFramePr>
            <a:graphicFrameLocks noGrp="1"/>
          </p:cNvGraphicFramePr>
          <p:nvPr>
            <p:ph sz="half" idx="4294967295"/>
          </p:nvPr>
        </p:nvGraphicFramePr>
        <p:xfrm>
          <a:off x="785786" y="3571876"/>
          <a:ext cx="7791450" cy="1319213"/>
        </p:xfrm>
        <a:graphic>
          <a:graphicData uri="http://schemas.openxmlformats.org/drawingml/2006/table">
            <a:tbl>
              <a:tblPr/>
              <a:tblGrid>
                <a:gridCol w="904875"/>
                <a:gridCol w="625475"/>
                <a:gridCol w="625475"/>
                <a:gridCol w="627062"/>
                <a:gridCol w="625475"/>
                <a:gridCol w="627063"/>
                <a:gridCol w="625475"/>
                <a:gridCol w="625475"/>
                <a:gridCol w="627062"/>
                <a:gridCol w="627063"/>
                <a:gridCol w="623887"/>
                <a:gridCol w="627063"/>
              </a:tblGrid>
              <a:tr h="660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F</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t>
                      </a: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n</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6386" name="内容占位符 2"/>
          <p:cNvSpPr>
            <a:spLocks noGrp="1"/>
          </p:cNvSpPr>
          <p:nvPr>
            <p:ph idx="1"/>
          </p:nvPr>
        </p:nvSpPr>
        <p:spPr>
          <a:xfrm>
            <a:off x="142844" y="1214422"/>
            <a:ext cx="9001156" cy="4429156"/>
          </a:xfrm>
        </p:spPr>
        <p:txBody>
          <a:bodyPr/>
          <a:lstStyle/>
          <a:p>
            <a:pPr eaLnBrk="1" hangingPunct="1"/>
            <a:r>
              <a:rPr lang="zh-CN" altLang="en-US" dirty="0" smtClean="0">
                <a:latin typeface="黑体" pitchFamily="2" charset="-122"/>
                <a:ea typeface="黑体" pitchFamily="2" charset="-122"/>
              </a:rPr>
              <a:t>决策：</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从某阶段的一个状态演变到下一个阶段某状态的选择。</a:t>
            </a:r>
            <a:endParaRPr lang="en-US" altLang="zh-CN" dirty="0" smtClean="0">
              <a:latin typeface="黑体" pitchFamily="2" charset="-122"/>
              <a:ea typeface="黑体" pitchFamily="2" charset="-122"/>
            </a:endParaRPr>
          </a:p>
          <a:p>
            <a:r>
              <a:rPr lang="zh-CN" altLang="en-US" dirty="0" smtClean="0">
                <a:latin typeface="黑体" pitchFamily="2" charset="-122"/>
                <a:ea typeface="黑体" pitchFamily="2" charset="-122"/>
              </a:rPr>
              <a:t>策略：</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由开始到终点的全过程中，由每段决策组成的</a:t>
            </a:r>
            <a:r>
              <a:rPr lang="zh-CN" altLang="en-US" dirty="0" smtClean="0">
                <a:solidFill>
                  <a:srgbClr val="00B0F0"/>
                </a:solidFill>
                <a:latin typeface="黑体" pitchFamily="2" charset="-122"/>
                <a:ea typeface="黑体" pitchFamily="2" charset="-122"/>
              </a:rPr>
              <a:t>决策序列</a:t>
            </a:r>
            <a:r>
              <a:rPr lang="zh-CN" altLang="en-US" dirty="0" smtClean="0">
                <a:latin typeface="黑体" pitchFamily="2" charset="-122"/>
                <a:ea typeface="黑体" pitchFamily="2" charset="-122"/>
              </a:rPr>
              <a:t>称为全过程策略，简称策略。</a:t>
            </a:r>
          </a:p>
          <a:p>
            <a:pPr lvl="1"/>
            <a:endParaRPr lang="zh-CN" altLang="en-US" dirty="0" smtClean="0">
              <a:latin typeface="黑体" pitchFamily="2" charset="-122"/>
              <a:ea typeface="黑体" pitchFamily="2" charset="-122"/>
            </a:endParaRPr>
          </a:p>
        </p:txBody>
      </p:sp>
      <p:pic>
        <p:nvPicPr>
          <p:cNvPr id="4" name="Picture 2" descr="C:\Users\Administrator\AppData\Roaming\Tencent\Users\935422189\QQ\WinTemp\RichOle\U1N5DJGVEYXE$)EDY]6JW28.jpg"/>
          <p:cNvPicPr>
            <a:picLocks noChangeAspect="1" noChangeArrowheads="1"/>
          </p:cNvPicPr>
          <p:nvPr/>
        </p:nvPicPr>
        <p:blipFill>
          <a:blip r:embed="rId2"/>
          <a:srcRect/>
          <a:stretch>
            <a:fillRect/>
          </a:stretch>
        </p:blipFill>
        <p:spPr bwMode="auto">
          <a:xfrm>
            <a:off x="214282" y="3786190"/>
            <a:ext cx="6843730" cy="235803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71500"/>
            <a:ext cx="7467600" cy="774700"/>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7410" name="内容占位符 2"/>
          <p:cNvSpPr>
            <a:spLocks noGrp="1"/>
          </p:cNvSpPr>
          <p:nvPr>
            <p:ph idx="1"/>
          </p:nvPr>
        </p:nvSpPr>
        <p:spPr>
          <a:xfrm>
            <a:off x="357188" y="1500188"/>
            <a:ext cx="8229600" cy="4389437"/>
          </a:xfrm>
        </p:spPr>
        <p:txBody>
          <a:bodyPr/>
          <a:lstStyle/>
          <a:p>
            <a:r>
              <a:rPr lang="zh-CN" altLang="en-US" dirty="0" smtClean="0">
                <a:latin typeface="黑体" pitchFamily="2" charset="-122"/>
                <a:ea typeface="黑体" pitchFamily="2" charset="-122"/>
              </a:rPr>
              <a:t>状态转移方程：</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前一阶段的终点就是后一阶段的起点，前一阶段的决策选择导出了后一阶段的状态，这种关系描述了</a:t>
            </a:r>
            <a:r>
              <a:rPr lang="zh-CN" altLang="en-US" dirty="0" smtClean="0">
                <a:solidFill>
                  <a:srgbClr val="00B0F0"/>
                </a:solidFill>
                <a:latin typeface="黑体" pitchFamily="2" charset="-122"/>
                <a:ea typeface="黑体" pitchFamily="2" charset="-122"/>
              </a:rPr>
              <a:t>由</a:t>
            </a:r>
            <a:r>
              <a:rPr lang="en-US" altLang="zh-CN" dirty="0" err="1" smtClean="0">
                <a:solidFill>
                  <a:srgbClr val="00B0F0"/>
                </a:solidFill>
                <a:latin typeface="黑体" pitchFamily="2" charset="-122"/>
                <a:ea typeface="黑体" pitchFamily="2" charset="-122"/>
              </a:rPr>
              <a:t>i</a:t>
            </a:r>
            <a:r>
              <a:rPr lang="zh-CN" altLang="en-US" dirty="0" smtClean="0">
                <a:solidFill>
                  <a:srgbClr val="00B0F0"/>
                </a:solidFill>
                <a:latin typeface="黑体" pitchFamily="2" charset="-122"/>
                <a:ea typeface="黑体" pitchFamily="2" charset="-122"/>
              </a:rPr>
              <a:t>阶段到</a:t>
            </a:r>
            <a:r>
              <a:rPr lang="en-US" altLang="zh-CN" dirty="0" smtClean="0">
                <a:solidFill>
                  <a:srgbClr val="00B0F0"/>
                </a:solidFill>
                <a:latin typeface="黑体" pitchFamily="2" charset="-122"/>
                <a:ea typeface="黑体" pitchFamily="2" charset="-122"/>
              </a:rPr>
              <a:t>i+1</a:t>
            </a:r>
            <a:r>
              <a:rPr lang="zh-CN" altLang="en-US" dirty="0" smtClean="0">
                <a:solidFill>
                  <a:srgbClr val="00B0F0"/>
                </a:solidFill>
                <a:latin typeface="黑体" pitchFamily="2" charset="-122"/>
                <a:ea typeface="黑体" pitchFamily="2" charset="-122"/>
              </a:rPr>
              <a:t>阶段状态的演变规律</a:t>
            </a:r>
            <a:r>
              <a:rPr lang="zh-CN" altLang="en-US" dirty="0" smtClean="0">
                <a:latin typeface="黑体" pitchFamily="2" charset="-122"/>
                <a:ea typeface="黑体" pitchFamily="2" charset="-122"/>
              </a:rPr>
              <a:t>，称为状态转移方程。</a:t>
            </a:r>
            <a:endParaRPr lang="en-US" altLang="zh-CN" dirty="0" smtClean="0">
              <a:latin typeface="黑体" pitchFamily="2" charset="-122"/>
              <a:ea typeface="黑体" pitchFamily="2" charset="-122"/>
            </a:endParaRPr>
          </a:p>
          <a:p>
            <a:pPr lvl="1"/>
            <a:r>
              <a:rPr lang="zh-CN" altLang="en-US" dirty="0" smtClean="0">
                <a:latin typeface="黑体" pitchFamily="2" charset="-122"/>
                <a:ea typeface="黑体" pitchFamily="2" charset="-122"/>
              </a:rPr>
              <a:t>形如：</a:t>
            </a:r>
            <a:endParaRPr lang="en-US" altLang="zh-CN" dirty="0" smtClean="0">
              <a:latin typeface="黑体" pitchFamily="2" charset="-122"/>
              <a:ea typeface="黑体" pitchFamily="2" charset="-122"/>
            </a:endParaRPr>
          </a:p>
          <a:p>
            <a:pPr lvl="1">
              <a:buNone/>
            </a:pPr>
            <a:r>
              <a:rPr lang="en-US" altLang="zh-CN" dirty="0" smtClean="0">
                <a:latin typeface="黑体" pitchFamily="2" charset="-122"/>
                <a:ea typeface="黑体" pitchFamily="2" charset="-122"/>
              </a:rPr>
              <a:t>   </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 = f[</a:t>
            </a:r>
            <a:r>
              <a:rPr lang="en-US" altLang="zh-CN" dirty="0" err="1" smtClean="0">
                <a:latin typeface="Arial" pitchFamily="34" charset="0"/>
              </a:rPr>
              <a:t>i</a:t>
            </a:r>
            <a:r>
              <a:rPr lang="en-US" altLang="zh-CN" dirty="0" smtClean="0">
                <a:latin typeface="Arial" pitchFamily="34" charset="0"/>
              </a:rPr>
              <a:t> - 1]+ f[</a:t>
            </a:r>
            <a:r>
              <a:rPr lang="en-US" altLang="zh-CN" dirty="0" err="1" smtClean="0">
                <a:latin typeface="Arial" pitchFamily="34" charset="0"/>
              </a:rPr>
              <a:t>i</a:t>
            </a:r>
            <a:r>
              <a:rPr lang="en-US" altLang="zh-CN" dirty="0" smtClean="0">
                <a:latin typeface="Arial" pitchFamily="34" charset="0"/>
              </a:rPr>
              <a:t> - 2] </a:t>
            </a:r>
            <a:endParaRPr lang="en-US" altLang="zh-CN" dirty="0" smtClean="0">
              <a:latin typeface="黑体" pitchFamily="2" charset="-122"/>
              <a:ea typeface="黑体" pitchFamily="2" charset="-122"/>
            </a:endParaRPr>
          </a:p>
          <a:p>
            <a:pPr lvl="1">
              <a:buNone/>
            </a:pPr>
            <a:r>
              <a:rPr lang="en-US" altLang="zh-CN" dirty="0" smtClean="0">
                <a:latin typeface="黑体" pitchFamily="2" charset="-122"/>
                <a:ea typeface="黑体" pitchFamily="2" charset="-122"/>
              </a:rPr>
              <a:t>   </a:t>
            </a:r>
            <a:r>
              <a:rPr lang="en-US" altLang="zh-CN" dirty="0" smtClean="0">
                <a:latin typeface="Arial" charset="0"/>
              </a:rPr>
              <a:t>f[</a:t>
            </a:r>
            <a:r>
              <a:rPr lang="en-US" altLang="zh-CN" dirty="0" err="1" smtClean="0">
                <a:latin typeface="Arial" charset="0"/>
              </a:rPr>
              <a:t>i,j</a:t>
            </a:r>
            <a:r>
              <a:rPr lang="en-US" altLang="zh-CN" dirty="0" smtClean="0">
                <a:latin typeface="Arial" charset="0"/>
              </a:rPr>
              <a:t>]=max(f[i-1,j],f[i-1,j-1])+a[</a:t>
            </a:r>
            <a:r>
              <a:rPr lang="en-US" altLang="zh-CN" dirty="0" err="1" smtClean="0">
                <a:latin typeface="Arial" charset="0"/>
              </a:rPr>
              <a:t>i,j</a:t>
            </a:r>
            <a:r>
              <a:rPr lang="en-US" altLang="zh-CN" dirty="0" smtClean="0">
                <a:latin typeface="Arial" charset="0"/>
              </a:rPr>
              <a:t>]</a:t>
            </a:r>
          </a:p>
          <a:p>
            <a:pPr lvl="1">
              <a:buNone/>
            </a:pPr>
            <a:r>
              <a:rPr lang="zh-CN" altLang="en-US" dirty="0" smtClean="0">
                <a:latin typeface="Arial" charset="0"/>
              </a:rPr>
              <a:t>等等</a:t>
            </a:r>
            <a:endParaRPr lang="en-US" altLang="zh-CN" dirty="0" smtClean="0">
              <a:latin typeface="Arial" charset="0"/>
            </a:endParaRPr>
          </a:p>
          <a:p>
            <a:pPr lvl="1"/>
            <a:endParaRPr lang="zh-CN" altLang="en-US"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具有</a:t>
            </a:r>
            <a:r>
              <a:rPr lang="zh-CN" altLang="en-US" dirty="0" smtClean="0">
                <a:solidFill>
                  <a:srgbClr val="FF0000"/>
                </a:solidFill>
              </a:rPr>
              <a:t>相同子问题</a:t>
            </a:r>
            <a:endParaRPr lang="zh-CN" altLang="en-US" dirty="0">
              <a:solidFill>
                <a:srgbClr val="FF0000"/>
              </a:solidFill>
            </a:endParaRPr>
          </a:p>
        </p:txBody>
      </p:sp>
      <p:sp>
        <p:nvSpPr>
          <p:cNvPr id="18434" name="内容占位符 2"/>
          <p:cNvSpPr>
            <a:spLocks noGrp="1"/>
          </p:cNvSpPr>
          <p:nvPr>
            <p:ph idx="1"/>
          </p:nvPr>
        </p:nvSpPr>
        <p:spPr>
          <a:xfrm>
            <a:off x="428625" y="1984375"/>
            <a:ext cx="7467600" cy="4230688"/>
          </a:xfrm>
        </p:spPr>
        <p:txBody>
          <a:bodyPr/>
          <a:lstStyle/>
          <a:p>
            <a:pPr eaLnBrk="1" hangingPunct="1"/>
            <a:r>
              <a:rPr lang="zh-CN" altLang="en-US" smtClean="0"/>
              <a:t>首先，我们必须要保证这个问题能够分解出几个子问题，并且能够通过这些子问题来解决这个问题。</a:t>
            </a:r>
          </a:p>
          <a:p>
            <a:pPr eaLnBrk="1" hangingPunct="1"/>
            <a:r>
              <a:rPr lang="zh-CN" altLang="en-US" smtClean="0"/>
              <a:t>其次，将这些子问题做为一个新的问题，它也能分解成为相同的子问题进行求解。</a:t>
            </a:r>
          </a:p>
          <a:p>
            <a:pPr eaLnBrk="1" hangingPunct="1"/>
            <a:r>
              <a:rPr lang="zh-CN" altLang="en-US" smtClean="0"/>
              <a:t>也就是说，假设我们一个问题被分解为了</a:t>
            </a:r>
            <a:r>
              <a:rPr lang="en-US" altLang="zh-CN" smtClean="0"/>
              <a:t>A,B,C</a:t>
            </a:r>
            <a:r>
              <a:rPr lang="zh-CN" altLang="en-US" smtClean="0"/>
              <a:t>三个部分，那么这</a:t>
            </a:r>
            <a:r>
              <a:rPr lang="en-US" altLang="zh-CN" smtClean="0"/>
              <a:t>A,B,C</a:t>
            </a:r>
            <a:r>
              <a:rPr lang="zh-CN" altLang="en-US" smtClean="0"/>
              <a:t>分别也能被分解为</a:t>
            </a:r>
            <a:r>
              <a:rPr lang="en-US" altLang="zh-CN" smtClean="0"/>
              <a:t>A,B,C</a:t>
            </a:r>
            <a:r>
              <a:rPr lang="zh-CN" altLang="en-US" smtClean="0"/>
              <a:t>三个部分，而不能是</a:t>
            </a:r>
            <a:r>
              <a:rPr lang="en-US" altLang="zh-CN" smtClean="0"/>
              <a:t>D,E,F</a:t>
            </a:r>
            <a:r>
              <a:rPr lang="zh-CN" altLang="en-US" smtClean="0"/>
              <a:t>三个部分。</a:t>
            </a:r>
          </a:p>
          <a:p>
            <a:pPr eaLnBrk="1" hangingPunct="1"/>
            <a:endParaRPr lang="zh-CN" altLang="en-US" i="1" smtClean="0"/>
          </a:p>
        </p:txBody>
      </p:sp>
    </p:spTree>
    <p:extLst>
      <p:ext uri="{BB962C8B-B14F-4D97-AF65-F5344CB8AC3E}">
        <p14:creationId xmlns:p14="http://schemas.microsoft.com/office/powerpoint/2010/main" val="381168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85813"/>
            <a:ext cx="8229600" cy="1143000"/>
          </a:xfrm>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满足</a:t>
            </a:r>
            <a:r>
              <a:rPr lang="zh-CN" altLang="en-US" dirty="0" smtClean="0">
                <a:solidFill>
                  <a:srgbClr val="FF0000"/>
                </a:solidFill>
              </a:rPr>
              <a:t>最优子结构</a:t>
            </a:r>
            <a:endParaRPr lang="zh-CN" altLang="en-US" dirty="0" smtClean="0">
              <a:solidFill>
                <a:schemeClr val="tx1"/>
              </a:solidFill>
            </a:endParaRPr>
          </a:p>
        </p:txBody>
      </p:sp>
      <p:sp>
        <p:nvSpPr>
          <p:cNvPr id="19458" name="内容占位符 2"/>
          <p:cNvSpPr>
            <a:spLocks noGrp="1"/>
          </p:cNvSpPr>
          <p:nvPr>
            <p:ph idx="1"/>
          </p:nvPr>
        </p:nvSpPr>
        <p:spPr>
          <a:xfrm>
            <a:off x="428625" y="2428875"/>
            <a:ext cx="8229600" cy="3494088"/>
          </a:xfrm>
        </p:spPr>
        <p:txBody>
          <a:bodyPr/>
          <a:lstStyle/>
          <a:p>
            <a:pPr eaLnBrk="1" hangingPunct="1"/>
            <a:r>
              <a:rPr lang="zh-CN" altLang="en-US" smtClean="0">
                <a:ea typeface="仿宋_GB2312" pitchFamily="49" charset="-122"/>
              </a:rPr>
              <a:t>问题的最优解包含着它的子问题的最优解。即</a:t>
            </a:r>
            <a:r>
              <a:rPr lang="zh-CN" altLang="en-US" smtClean="0">
                <a:latin typeface="仿宋_GB2312" pitchFamily="49" charset="-122"/>
                <a:ea typeface="仿宋_GB2312" pitchFamily="49" charset="-122"/>
              </a:rPr>
              <a:t>不管前面的策略如何，此后的决策必须是基于当前状态（由上一次决策产生）的最优决策。</a:t>
            </a:r>
            <a:endParaRPr lang="zh-CN" altLang="en-US" smtClean="0"/>
          </a:p>
        </p:txBody>
      </p:sp>
      <p:grpSp>
        <p:nvGrpSpPr>
          <p:cNvPr id="1028" name="Group 4"/>
          <p:cNvGrpSpPr>
            <a:grpSpLocks/>
          </p:cNvGrpSpPr>
          <p:nvPr/>
        </p:nvGrpSpPr>
        <p:grpSpPr bwMode="auto">
          <a:xfrm>
            <a:off x="500063" y="3857625"/>
            <a:ext cx="7761287" cy="1143000"/>
            <a:chOff x="6207" y="1701"/>
            <a:chExt cx="4626" cy="1128"/>
          </a:xfrm>
        </p:grpSpPr>
        <p:sp>
          <p:nvSpPr>
            <p:cNvPr id="19462" name="Text Box 5"/>
            <p:cNvSpPr txBox="1">
              <a:spLocks noChangeArrowheads="1"/>
            </p:cNvSpPr>
            <p:nvPr/>
          </p:nvSpPr>
          <p:spPr bwMode="auto">
            <a:xfrm>
              <a:off x="6633" y="1701"/>
              <a:ext cx="4200" cy="1128"/>
            </a:xfrm>
            <a:prstGeom prst="rect">
              <a:avLst/>
            </a:prstGeom>
            <a:noFill/>
            <a:ln w="9525">
              <a:noFill/>
              <a:miter lim="800000"/>
              <a:headEnd/>
              <a:tailEnd type="none" w="sm" len="lg"/>
            </a:ln>
          </p:spPr>
          <p:txBody>
            <a:bodyPr/>
            <a:lstStyle/>
            <a:p>
              <a:pPr algn="just"/>
              <a:r>
                <a:rPr lang="en-US" altLang="zh-CN" sz="2400">
                  <a:latin typeface="Calibri" pitchFamily="34" charset="0"/>
                </a:rPr>
                <a:t>     3                                1                          0</a:t>
              </a:r>
            </a:p>
            <a:p>
              <a:pPr algn="just"/>
              <a:r>
                <a:rPr lang="en-US" altLang="zh-CN" sz="2400">
                  <a:latin typeface="Calibri" pitchFamily="34" charset="0"/>
                </a:rPr>
                <a:t>      1                               2                          2</a:t>
              </a:r>
            </a:p>
            <a:p>
              <a:pPr algn="just"/>
              <a:r>
                <a:rPr lang="en-US" altLang="zh-CN" sz="2400">
                  <a:latin typeface="Calibri" pitchFamily="34" charset="0"/>
                </a:rPr>
                <a:t>      0                                2                          3</a:t>
              </a:r>
              <a:endParaRPr lang="zh-CN" altLang="zh-CN" sz="2400"/>
            </a:p>
          </p:txBody>
        </p:sp>
        <p:sp>
          <p:nvSpPr>
            <p:cNvPr id="19463" name="Oval 6"/>
            <p:cNvSpPr>
              <a:spLocks noChangeArrowheads="1"/>
            </p:cNvSpPr>
            <p:nvPr/>
          </p:nvSpPr>
          <p:spPr bwMode="auto">
            <a:xfrm>
              <a:off x="620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1</a:t>
              </a:r>
              <a:endParaRPr lang="zh-CN" altLang="zh-CN"/>
            </a:p>
          </p:txBody>
        </p:sp>
        <p:sp>
          <p:nvSpPr>
            <p:cNvPr id="19464" name="Oval 7"/>
            <p:cNvSpPr>
              <a:spLocks noChangeArrowheads="1"/>
            </p:cNvSpPr>
            <p:nvPr/>
          </p:nvSpPr>
          <p:spPr bwMode="auto">
            <a:xfrm>
              <a:off x="746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2</a:t>
              </a:r>
              <a:endParaRPr lang="zh-CN" altLang="zh-CN"/>
            </a:p>
          </p:txBody>
        </p:sp>
        <p:sp>
          <p:nvSpPr>
            <p:cNvPr id="19465" name="Oval 8"/>
            <p:cNvSpPr>
              <a:spLocks noChangeArrowheads="1"/>
            </p:cNvSpPr>
            <p:nvPr/>
          </p:nvSpPr>
          <p:spPr bwMode="auto">
            <a:xfrm>
              <a:off x="872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3</a:t>
              </a:r>
              <a:endParaRPr lang="zh-CN" altLang="zh-CN"/>
            </a:p>
          </p:txBody>
        </p:sp>
        <p:sp>
          <p:nvSpPr>
            <p:cNvPr id="19466" name="Oval 9"/>
            <p:cNvSpPr>
              <a:spLocks noChangeArrowheads="1"/>
            </p:cNvSpPr>
            <p:nvPr/>
          </p:nvSpPr>
          <p:spPr bwMode="auto">
            <a:xfrm>
              <a:off x="9987" y="2064"/>
              <a:ext cx="420" cy="468"/>
            </a:xfrm>
            <a:prstGeom prst="ellipse">
              <a:avLst/>
            </a:prstGeom>
            <a:solidFill>
              <a:srgbClr val="FFFFFF"/>
            </a:solidFill>
            <a:ln w="9525">
              <a:solidFill>
                <a:srgbClr val="000000"/>
              </a:solidFill>
              <a:round/>
              <a:headEnd/>
              <a:tailEnd type="none" w="sm" len="lg"/>
            </a:ln>
          </p:spPr>
          <p:txBody>
            <a:bodyPr lIns="0" tIns="0" rIns="0" bIns="0"/>
            <a:lstStyle/>
            <a:p>
              <a:pPr algn="ctr"/>
              <a:r>
                <a:rPr lang="en-US" altLang="zh-CN" sz="1000">
                  <a:latin typeface="Calibri" pitchFamily="34" charset="0"/>
                </a:rPr>
                <a:t>4</a:t>
              </a:r>
              <a:endParaRPr lang="zh-CN" altLang="zh-CN"/>
            </a:p>
          </p:txBody>
        </p:sp>
        <p:sp>
          <p:nvSpPr>
            <p:cNvPr id="19467" name="Line 10"/>
            <p:cNvSpPr>
              <a:spLocks noChangeShapeType="1"/>
            </p:cNvSpPr>
            <p:nvPr/>
          </p:nvSpPr>
          <p:spPr bwMode="auto">
            <a:xfrm>
              <a:off x="662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68" name="Line 11"/>
            <p:cNvSpPr>
              <a:spLocks noChangeShapeType="1"/>
            </p:cNvSpPr>
            <p:nvPr/>
          </p:nvSpPr>
          <p:spPr bwMode="auto">
            <a:xfrm>
              <a:off x="788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69" name="Line 12"/>
            <p:cNvSpPr>
              <a:spLocks noChangeShapeType="1"/>
            </p:cNvSpPr>
            <p:nvPr/>
          </p:nvSpPr>
          <p:spPr bwMode="auto">
            <a:xfrm>
              <a:off x="9147" y="2280"/>
              <a:ext cx="840" cy="0"/>
            </a:xfrm>
            <a:prstGeom prst="line">
              <a:avLst/>
            </a:prstGeom>
            <a:noFill/>
            <a:ln w="9525">
              <a:solidFill>
                <a:srgbClr val="000000"/>
              </a:solidFill>
              <a:round/>
              <a:headEnd/>
              <a:tailEnd type="stealth" w="sm" len="lg"/>
            </a:ln>
          </p:spPr>
          <p:txBody>
            <a:bodyPr/>
            <a:lstStyle/>
            <a:p>
              <a:endParaRPr lang="zh-CN" altLang="en-US"/>
            </a:p>
          </p:txBody>
        </p:sp>
        <p:sp>
          <p:nvSpPr>
            <p:cNvPr id="19470" name="Freeform 13"/>
            <p:cNvSpPr>
              <a:spLocks/>
            </p:cNvSpPr>
            <p:nvPr/>
          </p:nvSpPr>
          <p:spPr bwMode="auto">
            <a:xfrm>
              <a:off x="662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1" name="Freeform 14"/>
            <p:cNvSpPr>
              <a:spLocks/>
            </p:cNvSpPr>
            <p:nvPr/>
          </p:nvSpPr>
          <p:spPr bwMode="auto">
            <a:xfrm>
              <a:off x="788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2" name="Freeform 15"/>
            <p:cNvSpPr>
              <a:spLocks/>
            </p:cNvSpPr>
            <p:nvPr/>
          </p:nvSpPr>
          <p:spPr bwMode="auto">
            <a:xfrm>
              <a:off x="914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3" name="Freeform 16"/>
            <p:cNvSpPr>
              <a:spLocks/>
            </p:cNvSpPr>
            <p:nvPr/>
          </p:nvSpPr>
          <p:spPr bwMode="auto">
            <a:xfrm flipV="1">
              <a:off x="662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4" name="Freeform 17"/>
            <p:cNvSpPr>
              <a:spLocks/>
            </p:cNvSpPr>
            <p:nvPr/>
          </p:nvSpPr>
          <p:spPr bwMode="auto">
            <a:xfrm flipV="1">
              <a:off x="788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5" name="Freeform 18"/>
            <p:cNvSpPr>
              <a:spLocks/>
            </p:cNvSpPr>
            <p:nvPr/>
          </p:nvSpPr>
          <p:spPr bwMode="auto">
            <a:xfrm flipV="1">
              <a:off x="914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grpSp>
      <p:sp>
        <p:nvSpPr>
          <p:cNvPr id="21" name="TextBox 20"/>
          <p:cNvSpPr txBox="1">
            <a:spLocks noChangeArrowheads="1"/>
          </p:cNvSpPr>
          <p:nvPr/>
        </p:nvSpPr>
        <p:spPr bwMode="auto">
          <a:xfrm>
            <a:off x="500063" y="5286375"/>
            <a:ext cx="7500937" cy="1169988"/>
          </a:xfrm>
          <a:prstGeom prst="rect">
            <a:avLst/>
          </a:prstGeom>
          <a:noFill/>
          <a:ln w="9525">
            <a:noFill/>
            <a:miter lim="800000"/>
            <a:headEnd/>
            <a:tailEnd/>
          </a:ln>
        </p:spPr>
        <p:txBody>
          <a:bodyPr>
            <a:spAutoFit/>
          </a:bodyPr>
          <a:lstStyle/>
          <a:p>
            <a:r>
              <a:rPr lang="zh-CN" altLang="en-US" sz="2600">
                <a:ea typeface="仿宋_GB2312" pitchFamily="49" charset="-122"/>
              </a:rPr>
              <a:t>在上图中找出从第</a:t>
            </a:r>
            <a:r>
              <a:rPr lang="en-US" altLang="en-US" sz="2600">
                <a:ea typeface="仿宋_GB2312" pitchFamily="49" charset="-122"/>
              </a:rPr>
              <a:t>1</a:t>
            </a:r>
            <a:r>
              <a:rPr lang="zh-CN" altLang="en-US" sz="2600">
                <a:ea typeface="仿宋_GB2312" pitchFamily="49" charset="-122"/>
              </a:rPr>
              <a:t>点到第</a:t>
            </a:r>
            <a:r>
              <a:rPr lang="en-US" altLang="en-US" sz="2600">
                <a:ea typeface="仿宋_GB2312" pitchFamily="49" charset="-122"/>
              </a:rPr>
              <a:t>4</a:t>
            </a:r>
            <a:r>
              <a:rPr lang="zh-CN" altLang="en-US" sz="2600">
                <a:ea typeface="仿宋_GB2312" pitchFamily="49" charset="-122"/>
              </a:rPr>
              <a:t>点的一条路径，要求路径长度</a:t>
            </a:r>
            <a:r>
              <a:rPr lang="en-US" altLang="en-US" sz="2600">
                <a:ea typeface="仿宋_GB2312" pitchFamily="49" charset="-122"/>
              </a:rPr>
              <a:t>mod 4</a:t>
            </a:r>
            <a:r>
              <a:rPr lang="zh-CN" altLang="en-US" sz="2600">
                <a:ea typeface="仿宋_GB2312" pitchFamily="49" charset="-122"/>
              </a:rPr>
              <a:t>的余数最小。</a:t>
            </a:r>
          </a:p>
          <a:p>
            <a:endParaRPr lang="zh-CN" altLang="en-US"/>
          </a:p>
        </p:txBody>
      </p:sp>
      <p:sp>
        <p:nvSpPr>
          <p:cNvPr id="19476" name="Text Box 20"/>
          <p:cNvSpPr txBox="1">
            <a:spLocks noChangeArrowheads="1"/>
          </p:cNvSpPr>
          <p:nvPr/>
        </p:nvSpPr>
        <p:spPr bwMode="auto">
          <a:xfrm>
            <a:off x="107950" y="3716338"/>
            <a:ext cx="1079500" cy="457200"/>
          </a:xfrm>
          <a:prstGeom prst="rect">
            <a:avLst/>
          </a:prstGeom>
          <a:noFill/>
          <a:ln w="9525">
            <a:noFill/>
            <a:miter lim="800000"/>
            <a:headEnd/>
            <a:tailEnd/>
          </a:ln>
          <a:effectLst/>
        </p:spPr>
        <p:txBody>
          <a:bodyPr>
            <a:spAutoFit/>
          </a:bodyPr>
          <a:lstStyle/>
          <a:p>
            <a:pPr>
              <a:spcBef>
                <a:spcPct val="50000"/>
              </a:spcBef>
              <a:defRPr/>
            </a:pPr>
            <a:r>
              <a:rPr lang="zh-CN" altLang="en-US" sz="2400" b="1">
                <a:effectLst>
                  <a:outerShdw blurRad="38100" dist="38100" dir="2700000" algn="tl">
                    <a:srgbClr val="C0C0C0"/>
                  </a:outerShdw>
                </a:effectLst>
                <a:ea typeface="华文隶书" pitchFamily="2" charset="-122"/>
              </a:rPr>
              <a:t>反例：</a:t>
            </a:r>
          </a:p>
        </p:txBody>
      </p:sp>
    </p:spTree>
    <p:extLst>
      <p:ext uri="{BB962C8B-B14F-4D97-AF65-F5344CB8AC3E}">
        <p14:creationId xmlns:p14="http://schemas.microsoft.com/office/powerpoint/2010/main" val="397601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76"/>
                                        </p:tgtEl>
                                        <p:attrNameLst>
                                          <p:attrName>style.visibility</p:attrName>
                                        </p:attrNameLst>
                                      </p:cBhvr>
                                      <p:to>
                                        <p:strVal val="visible"/>
                                      </p:to>
                                    </p:set>
                                    <p:anim calcmode="lin" valueType="num">
                                      <p:cBhvr additive="base">
                                        <p:cTn id="7" dur="500" fill="hold"/>
                                        <p:tgtEl>
                                          <p:spTgt spid="19476"/>
                                        </p:tgtEl>
                                        <p:attrNameLst>
                                          <p:attrName>ppt_x</p:attrName>
                                        </p:attrNameLst>
                                      </p:cBhvr>
                                      <p:tavLst>
                                        <p:tav tm="0">
                                          <p:val>
                                            <p:strVal val="#ppt_x"/>
                                          </p:val>
                                        </p:tav>
                                        <p:tav tm="100000">
                                          <p:val>
                                            <p:strVal val="#ppt_x"/>
                                          </p:val>
                                        </p:tav>
                                      </p:tavLst>
                                    </p:anim>
                                    <p:anim calcmode="lin" valueType="num">
                                      <p:cBhvr additive="base">
                                        <p:cTn id="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4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785813"/>
            <a:ext cx="8229600" cy="1143000"/>
          </a:xfrm>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满足</a:t>
            </a:r>
            <a:r>
              <a:rPr lang="zh-CN" altLang="en-US" dirty="0" smtClean="0">
                <a:solidFill>
                  <a:srgbClr val="FF0000"/>
                </a:solidFill>
              </a:rPr>
              <a:t>无后效性</a:t>
            </a:r>
            <a:endParaRPr lang="zh-CN" altLang="en-US" dirty="0">
              <a:solidFill>
                <a:srgbClr val="FF0000"/>
              </a:solidFill>
            </a:endParaRPr>
          </a:p>
        </p:txBody>
      </p:sp>
      <p:sp>
        <p:nvSpPr>
          <p:cNvPr id="20482" name="内容占位符 2"/>
          <p:cNvSpPr>
            <a:spLocks noGrp="1"/>
          </p:cNvSpPr>
          <p:nvPr>
            <p:ph idx="1"/>
          </p:nvPr>
        </p:nvSpPr>
        <p:spPr>
          <a:xfrm>
            <a:off x="500063" y="1785938"/>
            <a:ext cx="7467600" cy="4330700"/>
          </a:xfrm>
        </p:spPr>
        <p:txBody>
          <a:bodyPr/>
          <a:lstStyle/>
          <a:p>
            <a:pPr eaLnBrk="1" hangingPunct="1"/>
            <a:endParaRPr lang="en-US" altLang="zh-CN" smtClean="0"/>
          </a:p>
          <a:p>
            <a:pPr eaLnBrk="1" hangingPunct="1"/>
            <a:r>
              <a:rPr lang="zh-CN" altLang="en-US" smtClean="0"/>
              <a:t>“过去的步骤只能通过当前状态影响未来的发展，当前的状态是历史的总结”。这条特征说明</a:t>
            </a:r>
            <a:r>
              <a:rPr lang="zh-CN" altLang="en-US" b="1" smtClean="0">
                <a:solidFill>
                  <a:srgbClr val="00B0F0"/>
                </a:solidFill>
              </a:rPr>
              <a:t>动态规划只适用于解决当前决策与过去状态无关的问题</a:t>
            </a:r>
            <a:r>
              <a:rPr lang="zh-CN" altLang="en-US" smtClean="0"/>
              <a:t>。状态，出现在策略任何一个位置，它的地位相同，都可实施同样策略，这就是无后效性的内涵</a:t>
            </a:r>
            <a:endParaRPr lang="en-US" altLang="zh-CN" smtClean="0"/>
          </a:p>
          <a:p>
            <a:pPr eaLnBrk="1" hangingPunct="1"/>
            <a:r>
              <a:rPr lang="zh-CN" altLang="en-US" smtClean="0"/>
              <a:t>这是动态规划中极为重要的一点，如果当前问题的具体决策，会对解决其它未来的问题产生影响，如果产生影响，就无法保证决策的最优性。</a:t>
            </a:r>
          </a:p>
          <a:p>
            <a:pPr eaLnBrk="1" hangingPunct="1"/>
            <a:endParaRPr lang="zh-CN" altLang="en-US" smtClean="0"/>
          </a:p>
        </p:txBody>
      </p:sp>
    </p:spTree>
    <p:extLst>
      <p:ext uri="{BB962C8B-B14F-4D97-AF65-F5344CB8AC3E}">
        <p14:creationId xmlns:p14="http://schemas.microsoft.com/office/powerpoint/2010/main" val="2103322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a:t>
            </a:r>
            <a:r>
              <a:rPr lang="en-US" altLang="zh-CN" dirty="0" smtClean="0"/>
              <a:t>4</a:t>
            </a:r>
            <a:r>
              <a:rPr lang="zh-CN" altLang="en-US" dirty="0" smtClean="0"/>
              <a:t>：最大子序列和</a:t>
            </a:r>
            <a:endParaRPr lang="zh-CN" altLang="en-US" sz="4400" dirty="0"/>
          </a:p>
        </p:txBody>
      </p:sp>
      <p:sp>
        <p:nvSpPr>
          <p:cNvPr id="3" name="内容占位符 2"/>
          <p:cNvSpPr>
            <a:spLocks noGrp="1"/>
          </p:cNvSpPr>
          <p:nvPr>
            <p:ph idx="1"/>
          </p:nvPr>
        </p:nvSpPr>
        <p:spPr/>
        <p:txBody>
          <a:bodyPr/>
          <a:lstStyle/>
          <a:p>
            <a:r>
              <a:rPr lang="zh-CN" altLang="en-US" dirty="0" smtClean="0">
                <a:latin typeface="Arial" charset="0"/>
              </a:rPr>
              <a:t>题意：给你一个有正有负的序列，求一个最长的连续子序列，使其和最大！</a:t>
            </a:r>
            <a:endParaRPr lang="en-US" altLang="zh-CN" dirty="0" smtClean="0">
              <a:latin typeface="Arial" charset="0"/>
            </a:endParaRPr>
          </a:p>
          <a:p>
            <a:r>
              <a:rPr lang="zh-CN" altLang="en-US" dirty="0" smtClean="0">
                <a:latin typeface="Arial" charset="0"/>
              </a:rPr>
              <a:t>样例输入：</a:t>
            </a:r>
            <a:r>
              <a:rPr lang="zh-CN" altLang="en-US" dirty="0" smtClean="0"/>
              <a:t> </a:t>
            </a:r>
            <a:r>
              <a:rPr lang="en-US" altLang="zh-CN" dirty="0" smtClean="0"/>
              <a:t>-</a:t>
            </a:r>
            <a:r>
              <a:rPr lang="en-US" altLang="zh-CN" dirty="0" smtClean="0">
                <a:latin typeface="+mj-lt"/>
              </a:rPr>
              <a:t>5 6 -1 5 4 -7</a:t>
            </a:r>
          </a:p>
          <a:p>
            <a:r>
              <a:rPr lang="zh-CN" altLang="en-US" dirty="0" smtClean="0">
                <a:latin typeface="Arial" charset="0"/>
              </a:rPr>
              <a:t>样例输出</a:t>
            </a:r>
            <a:r>
              <a:rPr lang="zh-CN" altLang="en-US" dirty="0" smtClean="0">
                <a:latin typeface="+mj-lt"/>
              </a:rPr>
              <a:t>：</a:t>
            </a:r>
            <a:r>
              <a:rPr lang="en-US" altLang="zh-CN" dirty="0" smtClean="0">
                <a:latin typeface="+mj-lt"/>
              </a:rPr>
              <a:t> 14</a:t>
            </a:r>
            <a:endParaRPr lang="zh-CN" altLang="en-US"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a:t>
            </a:r>
            <a:r>
              <a:rPr lang="en-US" altLang="zh-CN" dirty="0" smtClean="0"/>
              <a:t>4</a:t>
            </a:r>
            <a:r>
              <a:rPr lang="zh-CN" altLang="en-US" dirty="0" smtClean="0"/>
              <a:t>：最大子序列和</a:t>
            </a:r>
            <a:endParaRPr lang="zh-CN" altLang="en-US" sz="4400" dirty="0"/>
          </a:p>
        </p:txBody>
      </p:sp>
      <p:sp>
        <p:nvSpPr>
          <p:cNvPr id="3" name="内容占位符 2"/>
          <p:cNvSpPr>
            <a:spLocks noGrp="1"/>
          </p:cNvSpPr>
          <p:nvPr>
            <p:ph idx="1"/>
          </p:nvPr>
        </p:nvSpPr>
        <p:spPr>
          <a:xfrm>
            <a:off x="457200" y="1935480"/>
            <a:ext cx="8229600" cy="2707966"/>
          </a:xfrm>
        </p:spPr>
        <p:txBody>
          <a:bodyPr>
            <a:normAutofit/>
          </a:bodyPr>
          <a:lstStyle/>
          <a:p>
            <a:r>
              <a:rPr lang="zh-CN" altLang="en-US" dirty="0" smtClean="0">
                <a:latin typeface="Arial" charset="0"/>
              </a:rPr>
              <a:t>样例输入：</a:t>
            </a:r>
            <a:r>
              <a:rPr lang="zh-CN" altLang="en-US" dirty="0" smtClean="0"/>
              <a:t> </a:t>
            </a:r>
            <a:r>
              <a:rPr lang="en-US" altLang="zh-CN" dirty="0" smtClean="0"/>
              <a:t>-</a:t>
            </a:r>
            <a:r>
              <a:rPr lang="en-US" altLang="zh-CN" dirty="0" smtClean="0">
                <a:latin typeface="+mj-lt"/>
              </a:rPr>
              <a:t>5 6 -1 5 4 -7</a:t>
            </a:r>
          </a:p>
          <a:p>
            <a:r>
              <a:rPr lang="zh-CN" altLang="en-US" dirty="0" smtClean="0">
                <a:latin typeface="+mj-lt"/>
              </a:rPr>
              <a:t>用</a:t>
            </a:r>
            <a:r>
              <a:rPr lang="en-US" altLang="zh-CN" dirty="0" smtClean="0">
                <a:latin typeface="+mj-lt"/>
              </a:rPr>
              <a:t>f[</a:t>
            </a:r>
            <a:r>
              <a:rPr lang="en-US" altLang="zh-CN" dirty="0" err="1" smtClean="0">
                <a:latin typeface="+mj-lt"/>
              </a:rPr>
              <a:t>i</a:t>
            </a:r>
            <a:r>
              <a:rPr lang="en-US" altLang="zh-CN" dirty="0" smtClean="0">
                <a:latin typeface="+mj-lt"/>
              </a:rPr>
              <a:t>]</a:t>
            </a:r>
            <a:r>
              <a:rPr lang="zh-CN" altLang="en-US" dirty="0" smtClean="0">
                <a:latin typeface="+mj-lt"/>
              </a:rPr>
              <a:t>表示第</a:t>
            </a:r>
            <a:r>
              <a:rPr lang="en-US" altLang="zh-CN" dirty="0" err="1" smtClean="0">
                <a:latin typeface="+mj-lt"/>
              </a:rPr>
              <a:t>i</a:t>
            </a:r>
            <a:r>
              <a:rPr lang="zh-CN" altLang="en-US" dirty="0" smtClean="0">
                <a:latin typeface="+mj-lt"/>
              </a:rPr>
              <a:t>个数及其左边若干个数（可以为</a:t>
            </a:r>
            <a:r>
              <a:rPr lang="en-US" altLang="zh-CN" dirty="0" smtClean="0">
                <a:latin typeface="+mj-lt"/>
              </a:rPr>
              <a:t>0</a:t>
            </a:r>
            <a:r>
              <a:rPr lang="zh-CN" altLang="en-US" dirty="0" smtClean="0">
                <a:latin typeface="+mj-lt"/>
              </a:rPr>
              <a:t>）的最大子序列和。</a:t>
            </a:r>
            <a:endParaRPr lang="en-US" altLang="zh-CN" dirty="0" smtClean="0">
              <a:latin typeface="+mj-lt"/>
            </a:endParaRPr>
          </a:p>
          <a:p>
            <a:r>
              <a:rPr lang="en-US" altLang="zh-CN" dirty="0" smtClean="0">
                <a:latin typeface="+mj-lt"/>
              </a:rPr>
              <a:t>If   (f[</a:t>
            </a:r>
            <a:r>
              <a:rPr lang="en-US" altLang="zh-CN" dirty="0" err="1" smtClean="0">
                <a:latin typeface="+mj-lt"/>
              </a:rPr>
              <a:t>i</a:t>
            </a:r>
            <a:r>
              <a:rPr lang="en-US" altLang="zh-CN" dirty="0" smtClean="0">
                <a:latin typeface="+mj-lt"/>
              </a:rPr>
              <a:t> - 1] &gt; 0) </a:t>
            </a:r>
            <a:r>
              <a:rPr lang="en-US" altLang="zh-CN" sz="2400" dirty="0" smtClean="0">
                <a:latin typeface="Arial" charset="0"/>
              </a:rPr>
              <a:t>f[</a:t>
            </a:r>
            <a:r>
              <a:rPr lang="en-US" altLang="zh-CN" sz="2400" dirty="0" err="1" smtClean="0">
                <a:latin typeface="Arial" charset="0"/>
              </a:rPr>
              <a:t>i</a:t>
            </a:r>
            <a:r>
              <a:rPr lang="en-US" altLang="zh-CN" sz="2400" dirty="0" smtClean="0">
                <a:latin typeface="Arial" charset="0"/>
              </a:rPr>
              <a:t>] = f[</a:t>
            </a:r>
            <a:r>
              <a:rPr lang="en-US" altLang="zh-CN" sz="2400" dirty="0" err="1" smtClean="0">
                <a:latin typeface="Arial" charset="0"/>
              </a:rPr>
              <a:t>i</a:t>
            </a:r>
            <a:r>
              <a:rPr lang="en-US" altLang="zh-CN" sz="2400" dirty="0" smtClean="0">
                <a:latin typeface="Arial" charset="0"/>
              </a:rPr>
              <a:t> - 1]+a[</a:t>
            </a:r>
            <a:r>
              <a:rPr lang="en-US" altLang="zh-CN" sz="2400" dirty="0" err="1" smtClean="0">
                <a:latin typeface="Arial" charset="0"/>
              </a:rPr>
              <a:t>i</a:t>
            </a:r>
            <a:r>
              <a:rPr lang="en-US" altLang="zh-CN" sz="2400" dirty="0" smtClean="0">
                <a:latin typeface="Arial" charset="0"/>
              </a:rPr>
              <a:t>];</a:t>
            </a:r>
          </a:p>
          <a:p>
            <a:pPr>
              <a:buNone/>
            </a:pPr>
            <a:r>
              <a:rPr lang="en-US" altLang="zh-CN" sz="2400" dirty="0" smtClean="0">
                <a:latin typeface="Arial" charset="0"/>
              </a:rPr>
              <a:t>       else f[</a:t>
            </a:r>
            <a:r>
              <a:rPr lang="en-US" altLang="zh-CN" sz="2400" dirty="0" err="1" smtClean="0">
                <a:latin typeface="Arial" charset="0"/>
              </a:rPr>
              <a:t>i</a:t>
            </a:r>
            <a:r>
              <a:rPr lang="en-US" altLang="zh-CN" sz="2400" dirty="0" smtClean="0">
                <a:latin typeface="Arial" charset="0"/>
              </a:rPr>
              <a:t>] = a[</a:t>
            </a:r>
            <a:r>
              <a:rPr lang="en-US" altLang="zh-CN" sz="2400" dirty="0" err="1" smtClean="0">
                <a:latin typeface="Arial" charset="0"/>
              </a:rPr>
              <a:t>i</a:t>
            </a:r>
            <a:r>
              <a:rPr lang="en-US" altLang="zh-CN" sz="2400" dirty="0" smtClean="0">
                <a:latin typeface="Arial" charset="0"/>
              </a:rPr>
              <a:t>];</a:t>
            </a:r>
            <a:endParaRPr lang="en-US" altLang="zh-CN" dirty="0" smtClean="0">
              <a:latin typeface="+mj-lt"/>
            </a:endParaRPr>
          </a:p>
          <a:p>
            <a:pPr>
              <a:buNone/>
            </a:pPr>
            <a:endParaRPr lang="en-US" altLang="zh-CN" dirty="0" smtClean="0">
              <a:latin typeface="+mj-lt"/>
            </a:endParaRPr>
          </a:p>
        </p:txBody>
      </p:sp>
      <p:graphicFrame>
        <p:nvGraphicFramePr>
          <p:cNvPr id="4" name="Group 49"/>
          <p:cNvGraphicFramePr>
            <a:graphicFrameLocks/>
          </p:cNvGraphicFramePr>
          <p:nvPr/>
        </p:nvGraphicFramePr>
        <p:xfrm>
          <a:off x="500034" y="4572008"/>
          <a:ext cx="4714909" cy="1319213"/>
        </p:xfrm>
        <a:graphic>
          <a:graphicData uri="http://schemas.openxmlformats.org/drawingml/2006/table">
            <a:tbl>
              <a:tblPr/>
              <a:tblGrid>
                <a:gridCol w="915360"/>
                <a:gridCol w="632723"/>
                <a:gridCol w="632723"/>
                <a:gridCol w="634328"/>
                <a:gridCol w="632723"/>
                <a:gridCol w="634329"/>
                <a:gridCol w="632723"/>
              </a:tblGrid>
              <a:tr h="660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a:t>
                      </a:r>
                      <a:r>
                        <a:rPr kumimoji="0" lang="en-US" altLang="zh-CN" sz="2800" b="0" i="1" u="none" strike="noStrike" cap="none" normalizeH="0" baseline="0" dirty="0" err="1" smtClean="0">
                          <a:ln>
                            <a:noFill/>
                          </a:ln>
                          <a:solidFill>
                            <a:schemeClr val="tx1"/>
                          </a:solidFill>
                          <a:effectLst>
                            <a:outerShdw blurRad="38100" dist="38100" dir="2700000" algn="tl">
                              <a:srgbClr val="000000"/>
                            </a:outerShdw>
                          </a:effectLst>
                          <a:latin typeface="Arial" charset="0"/>
                          <a:ea typeface="宋体" charset="-122"/>
                        </a:rPr>
                        <a:t>i</a:t>
                      </a: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defRPr/>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Arial"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r>
              <a:tr h="658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F</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t>
                      </a: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i</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2"/>
                      <a:tile tx="0" ty="0" sx="100000" sy="100000" flip="none" algn="tl"/>
                    </a:blipFill>
                  </a:tcPr>
                </a:tc>
              </a:tr>
            </a:tbl>
          </a:graphicData>
        </a:graphic>
      </p:graphicFrame>
      <p:sp>
        <p:nvSpPr>
          <p:cNvPr id="5" name="TextBox 4"/>
          <p:cNvSpPr txBox="1"/>
          <p:nvPr/>
        </p:nvSpPr>
        <p:spPr>
          <a:xfrm>
            <a:off x="1357290" y="5286388"/>
            <a:ext cx="642942" cy="523220"/>
          </a:xfrm>
          <a:prstGeom prst="rect">
            <a:avLst/>
          </a:prstGeom>
          <a:noFill/>
        </p:spPr>
        <p:txBody>
          <a:bodyPr wrap="square" rtlCol="0">
            <a:spAutoFit/>
          </a:bodyPr>
          <a:lstStyle/>
          <a:p>
            <a:pPr algn="ct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charset="0"/>
                <a:ea typeface="宋体" charset="-122"/>
              </a:rPr>
              <a:t>-5</a:t>
            </a:r>
            <a:endParaRPr lang="zh-CN" altLang="en-US" sz="2800" dirty="0" smtClean="0">
              <a:effectLst>
                <a:outerShdw blurRad="38100" dist="38100" dir="2700000" algn="tl">
                  <a:srgbClr val="000000"/>
                </a:outerShdw>
              </a:effectLst>
              <a:latin typeface="Arial" charset="0"/>
              <a:ea typeface="宋体" charset="-122"/>
            </a:endParaRPr>
          </a:p>
        </p:txBody>
      </p:sp>
      <p:sp>
        <p:nvSpPr>
          <p:cNvPr id="6" name="TextBox 5"/>
          <p:cNvSpPr txBox="1"/>
          <p:nvPr/>
        </p:nvSpPr>
        <p:spPr>
          <a:xfrm>
            <a:off x="2000232" y="5286388"/>
            <a:ext cx="642942" cy="523220"/>
          </a:xfrm>
          <a:prstGeom prst="rect">
            <a:avLst/>
          </a:prstGeom>
          <a:noFill/>
        </p:spPr>
        <p:txBody>
          <a:bodyPr wrap="square" rtlCol="0">
            <a:spAutoFit/>
          </a:bodyPr>
          <a:lstStyle/>
          <a:p>
            <a:pPr algn="ct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charset="0"/>
                <a:ea typeface="宋体" charset="-122"/>
              </a:rPr>
              <a:t>6</a:t>
            </a:r>
            <a:endParaRPr lang="zh-CN" altLang="en-US" sz="2800" dirty="0" smtClean="0">
              <a:effectLst>
                <a:outerShdw blurRad="38100" dist="38100" dir="2700000" algn="tl">
                  <a:srgbClr val="000000"/>
                </a:outerShdw>
              </a:effectLst>
              <a:latin typeface="Arial" charset="0"/>
              <a:ea typeface="宋体" charset="-122"/>
            </a:endParaRPr>
          </a:p>
        </p:txBody>
      </p:sp>
      <p:sp>
        <p:nvSpPr>
          <p:cNvPr id="7" name="TextBox 6"/>
          <p:cNvSpPr txBox="1"/>
          <p:nvPr/>
        </p:nvSpPr>
        <p:spPr>
          <a:xfrm>
            <a:off x="4500562" y="5286388"/>
            <a:ext cx="642942" cy="523220"/>
          </a:xfrm>
          <a:prstGeom prst="rect">
            <a:avLst/>
          </a:prstGeom>
          <a:noFill/>
        </p:spPr>
        <p:txBody>
          <a:bodyPr wrap="square" rtlCol="0">
            <a:spAutoFit/>
          </a:bodyPr>
          <a:lstStyle/>
          <a:p>
            <a:pPr algn="ct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charset="0"/>
                <a:ea typeface="宋体" charset="-122"/>
              </a:rPr>
              <a:t>7</a:t>
            </a:r>
            <a:endParaRPr lang="zh-CN" altLang="en-US" sz="2800" dirty="0" smtClean="0">
              <a:effectLst>
                <a:outerShdw blurRad="38100" dist="38100" dir="2700000" algn="tl">
                  <a:srgbClr val="000000"/>
                </a:outerShdw>
              </a:effectLst>
              <a:latin typeface="Arial" charset="0"/>
              <a:ea typeface="宋体" charset="-122"/>
            </a:endParaRPr>
          </a:p>
        </p:txBody>
      </p:sp>
      <p:sp>
        <p:nvSpPr>
          <p:cNvPr id="8" name="TextBox 7"/>
          <p:cNvSpPr txBox="1"/>
          <p:nvPr/>
        </p:nvSpPr>
        <p:spPr>
          <a:xfrm>
            <a:off x="3929058" y="5286388"/>
            <a:ext cx="642942" cy="523220"/>
          </a:xfrm>
          <a:prstGeom prst="rect">
            <a:avLst/>
          </a:prstGeom>
          <a:noFill/>
        </p:spPr>
        <p:txBody>
          <a:bodyPr wrap="square" rtlCol="0">
            <a:spAutoFit/>
          </a:bodyPr>
          <a:lstStyle/>
          <a:p>
            <a:pPr algn="ct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charset="0"/>
                <a:ea typeface="宋体" charset="-122"/>
              </a:rPr>
              <a:t>14</a:t>
            </a:r>
            <a:endParaRPr lang="zh-CN" altLang="en-US" sz="2800" dirty="0" smtClean="0">
              <a:effectLst>
                <a:outerShdw blurRad="38100" dist="38100" dir="2700000" algn="tl">
                  <a:srgbClr val="000000"/>
                </a:outerShdw>
              </a:effectLst>
              <a:latin typeface="Arial" charset="0"/>
              <a:ea typeface="宋体" charset="-122"/>
            </a:endParaRPr>
          </a:p>
        </p:txBody>
      </p:sp>
      <p:sp>
        <p:nvSpPr>
          <p:cNvPr id="9" name="TextBox 8"/>
          <p:cNvSpPr txBox="1"/>
          <p:nvPr/>
        </p:nvSpPr>
        <p:spPr>
          <a:xfrm>
            <a:off x="3286116" y="5286388"/>
            <a:ext cx="642942" cy="523220"/>
          </a:xfrm>
          <a:prstGeom prst="rect">
            <a:avLst/>
          </a:prstGeom>
          <a:noFill/>
        </p:spPr>
        <p:txBody>
          <a:bodyPr wrap="square" rtlCol="0">
            <a:spAutoFit/>
          </a:bodyPr>
          <a:lstStyle/>
          <a:p>
            <a:pPr algn="ct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charset="0"/>
                <a:ea typeface="宋体" charset="-122"/>
              </a:rPr>
              <a:t>10</a:t>
            </a:r>
            <a:endParaRPr lang="zh-CN" altLang="en-US" sz="2800" dirty="0" smtClean="0">
              <a:effectLst>
                <a:outerShdw blurRad="38100" dist="38100" dir="2700000" algn="tl">
                  <a:srgbClr val="000000"/>
                </a:outerShdw>
              </a:effectLst>
              <a:latin typeface="Arial" charset="0"/>
              <a:ea typeface="宋体" charset="-122"/>
            </a:endParaRPr>
          </a:p>
        </p:txBody>
      </p:sp>
      <p:sp>
        <p:nvSpPr>
          <p:cNvPr id="10" name="TextBox 9"/>
          <p:cNvSpPr txBox="1"/>
          <p:nvPr/>
        </p:nvSpPr>
        <p:spPr>
          <a:xfrm>
            <a:off x="2643174" y="5286388"/>
            <a:ext cx="642942" cy="523220"/>
          </a:xfrm>
          <a:prstGeom prst="rect">
            <a:avLst/>
          </a:prstGeom>
          <a:noFill/>
        </p:spPr>
        <p:txBody>
          <a:bodyPr wrap="square" rtlCol="0">
            <a:spAutoFit/>
          </a:bodyPr>
          <a:lstStyle/>
          <a:p>
            <a:pPr algn="ct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charset="0"/>
                <a:ea typeface="宋体" charset="-122"/>
              </a:rPr>
              <a:t>5</a:t>
            </a:r>
            <a:endParaRPr lang="zh-CN" altLang="en-US" sz="2800" dirty="0" smtClean="0">
              <a:effectLst>
                <a:outerShdw blurRad="38100" dist="38100" dir="2700000" algn="tl">
                  <a:srgbClr val="000000"/>
                </a:outerShdw>
              </a:effectLst>
              <a:latin typeface="Arial" charset="0"/>
              <a:ea typeface="宋体" charset="-122"/>
            </a:endParaRPr>
          </a:p>
        </p:txBody>
      </p:sp>
      <p:cxnSp>
        <p:nvCxnSpPr>
          <p:cNvPr id="12" name="直接连接符 11"/>
          <p:cNvCxnSpPr/>
          <p:nvPr/>
        </p:nvCxnSpPr>
        <p:spPr>
          <a:xfrm rot="5400000">
            <a:off x="4572794" y="5214156"/>
            <a:ext cx="1285884"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8596" y="642918"/>
            <a:ext cx="7467600" cy="1143000"/>
          </a:xfrm>
        </p:spPr>
        <p:txBody>
          <a:bodyPr/>
          <a:lstStyle/>
          <a:p>
            <a:pPr eaLnBrk="1" fontAlgn="auto" hangingPunct="1">
              <a:spcAft>
                <a:spcPts val="0"/>
              </a:spcAft>
              <a:defRPr/>
            </a:pPr>
            <a:r>
              <a:rPr lang="zh-CN" altLang="en-US" sz="3200" dirty="0" smtClean="0">
                <a:solidFill>
                  <a:schemeClr val="tx1"/>
                </a:solidFill>
                <a:latin typeface="华文新魏" pitchFamily="2" charset="-122"/>
                <a:ea typeface="华文新魏" pitchFamily="2" charset="-122"/>
              </a:rPr>
              <a:t>通过前面几道题的讲解，相信大家对动规有了一定的感觉和认识！</a:t>
            </a:r>
            <a:endParaRPr lang="zh-CN" altLang="en-US" sz="3200" dirty="0">
              <a:solidFill>
                <a:schemeClr val="tx1"/>
              </a:solidFill>
              <a:latin typeface="华文新魏" pitchFamily="2" charset="-122"/>
              <a:ea typeface="华文新魏" pitchFamily="2" charset="-122"/>
            </a:endParaRPr>
          </a:p>
        </p:txBody>
      </p:sp>
      <p:sp>
        <p:nvSpPr>
          <p:cNvPr id="5" name="标题 1"/>
          <p:cNvSpPr txBox="1">
            <a:spLocks/>
          </p:cNvSpPr>
          <p:nvPr/>
        </p:nvSpPr>
        <p:spPr>
          <a:xfrm>
            <a:off x="571500" y="1571612"/>
            <a:ext cx="7467600" cy="4881723"/>
          </a:xfrm>
          <a:prstGeom prst="rect">
            <a:avLst/>
          </a:prstGeom>
        </p:spPr>
        <p:txBody>
          <a:bodyPr anchor="b">
            <a:normAutofit/>
          </a:bodyPr>
          <a:lstStyle/>
          <a:p>
            <a:pPr fontAlgn="auto">
              <a:spcAft>
                <a:spcPts val="0"/>
              </a:spcAft>
              <a:defRPr/>
            </a:pPr>
            <a:r>
              <a:rPr lang="zh-CN" altLang="en-US" sz="3600" b="1" cap="small" dirty="0" smtClean="0">
                <a:latin typeface="+mj-ea"/>
                <a:ea typeface="+mj-ea"/>
                <a:cs typeface="+mj-cs"/>
              </a:rPr>
              <a:t>我之前说过</a:t>
            </a:r>
            <a:r>
              <a:rPr lang="en-US" altLang="zh-CN" sz="3600" b="1" cap="small" dirty="0" smtClean="0">
                <a:latin typeface="+mj-ea"/>
                <a:ea typeface="+mj-ea"/>
                <a:cs typeface="+mj-cs"/>
              </a:rPr>
              <a:t>:</a:t>
            </a:r>
          </a:p>
          <a:p>
            <a:pPr fontAlgn="auto">
              <a:spcAft>
                <a:spcPts val="0"/>
              </a:spcAft>
              <a:defRPr/>
            </a:pPr>
            <a:endParaRPr lang="en-US" altLang="zh-CN" sz="3600" b="1" cap="small" dirty="0" smtClean="0">
              <a:latin typeface="+mj-ea"/>
              <a:ea typeface="+mj-ea"/>
              <a:cs typeface="+mj-cs"/>
            </a:endParaRPr>
          </a:p>
          <a:p>
            <a:pPr fontAlgn="auto">
              <a:spcAft>
                <a:spcPts val="0"/>
              </a:spcAft>
              <a:defRPr/>
            </a:pPr>
            <a:endParaRPr lang="en-US" altLang="zh-CN" sz="3600" b="1" cap="small" dirty="0" smtClean="0">
              <a:latin typeface="+mj-ea"/>
              <a:ea typeface="+mj-ea"/>
              <a:cs typeface="+mj-cs"/>
            </a:endParaRPr>
          </a:p>
          <a:p>
            <a:pPr fontAlgn="auto">
              <a:spcAft>
                <a:spcPts val="0"/>
              </a:spcAft>
              <a:defRPr/>
            </a:pPr>
            <a:endParaRPr lang="en-US" altLang="zh-CN" sz="3600" b="1" cap="small" dirty="0" smtClean="0">
              <a:latin typeface="+mj-ea"/>
              <a:ea typeface="+mj-ea"/>
              <a:cs typeface="+mj-cs"/>
            </a:endParaRPr>
          </a:p>
          <a:p>
            <a:pPr fontAlgn="auto">
              <a:spcAft>
                <a:spcPts val="0"/>
              </a:spcAft>
              <a:defRPr/>
            </a:pPr>
            <a:endParaRPr lang="en-US" altLang="zh-CN" sz="3600" b="1" cap="small" dirty="0" smtClean="0">
              <a:latin typeface="+mj-ea"/>
              <a:ea typeface="+mj-ea"/>
              <a:cs typeface="+mj-cs"/>
            </a:endParaRPr>
          </a:p>
          <a:p>
            <a:pPr fontAlgn="auto">
              <a:spcAft>
                <a:spcPts val="0"/>
              </a:spcAft>
              <a:defRPr/>
            </a:pPr>
            <a:endParaRPr lang="en-US" altLang="zh-CN" sz="3600" b="1" cap="small" dirty="0" smtClean="0">
              <a:latin typeface="+mj-ea"/>
              <a:ea typeface="+mj-ea"/>
              <a:cs typeface="+mj-cs"/>
            </a:endParaRPr>
          </a:p>
          <a:p>
            <a:pPr fontAlgn="auto">
              <a:spcAft>
                <a:spcPts val="0"/>
              </a:spcAft>
              <a:defRPr/>
            </a:pPr>
            <a:endParaRPr lang="en-US" altLang="zh-CN" sz="3600" b="1" cap="small" dirty="0" smtClean="0">
              <a:latin typeface="+mj-ea"/>
              <a:ea typeface="+mj-ea"/>
              <a:cs typeface="+mj-cs"/>
            </a:endParaRPr>
          </a:p>
          <a:p>
            <a:pPr fontAlgn="auto">
              <a:spcAft>
                <a:spcPts val="0"/>
              </a:spcAft>
              <a:defRPr/>
            </a:pPr>
            <a:endParaRPr lang="en-US" altLang="zh-CN" sz="3600" b="1" cap="small" dirty="0" smtClean="0">
              <a:latin typeface="+mj-ea"/>
              <a:ea typeface="+mj-ea"/>
              <a:cs typeface="+mj-cs"/>
            </a:endParaRPr>
          </a:p>
        </p:txBody>
      </p:sp>
      <p:sp>
        <p:nvSpPr>
          <p:cNvPr id="38913" name="AutoShape 1" descr="C:\Users\Administrator\AppData\Roaming\Tencent\Users\935422189\QQ\WinTemp\RichOle\WSK7T]M)61_R}%@9RR~XQ.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8914" name="AutoShape 2" descr="C:\Users\Administrator\AppData\Roaming\Tencent\Users\935422189\QQ\WinTemp\RichOle\WSK7T]M)61_R}%@9RR~XQ.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8915" name="AutoShape 3" descr="C:\Users\Administrator\AppData\Roaming\Tencent\Users\935422189\QQ\WinTemp\RichOle\WSK7T]M)61_R}%@9RR~XQ.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8916" name="AutoShape 4" descr="C:\Users\Administrator\AppData\Roaming\Tencent\Users\935422189\QQ\WinTemp\RichOle\WSK7T]M)61_R}%@9RR~XQ.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8918" name="Picture 6" descr="C:\Users\Administrator\AppData\Roaming\Tencent\Users\935422189\QQ\WinTemp\RichOle\TZJX73UL(V9D%99[)0KZ(}M.jpg"/>
          <p:cNvPicPr>
            <a:picLocks noChangeAspect="1" noChangeArrowheads="1"/>
          </p:cNvPicPr>
          <p:nvPr/>
        </p:nvPicPr>
        <p:blipFill>
          <a:blip r:embed="rId2"/>
          <a:srcRect/>
          <a:stretch>
            <a:fillRect/>
          </a:stretch>
        </p:blipFill>
        <p:spPr bwMode="auto">
          <a:xfrm>
            <a:off x="3071801" y="1960566"/>
            <a:ext cx="5806839" cy="3357586"/>
          </a:xfrm>
          <a:prstGeom prst="rect">
            <a:avLst/>
          </a:prstGeom>
          <a:noFill/>
        </p:spPr>
      </p:pic>
      <p:sp>
        <p:nvSpPr>
          <p:cNvPr id="2" name="矩形 1"/>
          <p:cNvSpPr/>
          <p:nvPr/>
        </p:nvSpPr>
        <p:spPr bwMode="auto">
          <a:xfrm>
            <a:off x="531088" y="5368952"/>
            <a:ext cx="7488832" cy="1311534"/>
          </a:xfrm>
          <a:prstGeom prst="rect">
            <a:avLst/>
          </a:prstGeom>
          <a:noFill/>
          <a:ln w="28575">
            <a:solidFill>
              <a:schemeClr val="tx2">
                <a:lumMod val="60000"/>
                <a:lumOff val="40000"/>
              </a:schemeClr>
            </a:solidFill>
            <a:round/>
            <a:headEnd/>
            <a:tailEnd/>
          </a:ln>
          <a:effectLst/>
        </p:spPr>
        <p:txBody>
          <a:bodyPr wrap="none" rtlCol="0" anchor="ctr"/>
          <a:lstStyle/>
          <a:p>
            <a:pPr fontAlgn="auto">
              <a:spcAft>
                <a:spcPts val="0"/>
              </a:spcAft>
              <a:defRPr/>
            </a:pPr>
            <a:r>
              <a:rPr lang="zh-CN" altLang="en-US" sz="3600" b="1" cap="small" dirty="0">
                <a:latin typeface="+mj-ea"/>
                <a:ea typeface="+mj-ea"/>
                <a:cs typeface="+mj-cs"/>
              </a:rPr>
              <a:t>那么，下面我给出做</a:t>
            </a:r>
            <a:r>
              <a:rPr lang="zh-CN" altLang="en-US" sz="3600" b="1" cap="small" dirty="0" smtClean="0">
                <a:latin typeface="+mj-ea"/>
                <a:ea typeface="+mj-ea"/>
                <a:cs typeface="+mj-cs"/>
              </a:rPr>
              <a:t>动态规划</a:t>
            </a:r>
            <a:endParaRPr lang="en-US" altLang="zh-CN" sz="3600" b="1" cap="small" dirty="0" smtClean="0">
              <a:latin typeface="+mj-ea"/>
              <a:ea typeface="+mj-ea"/>
              <a:cs typeface="+mj-cs"/>
            </a:endParaRPr>
          </a:p>
          <a:p>
            <a:pPr fontAlgn="auto">
              <a:spcAft>
                <a:spcPts val="0"/>
              </a:spcAft>
              <a:defRPr/>
            </a:pPr>
            <a:r>
              <a:rPr lang="zh-CN" altLang="en-US" sz="3600" b="1" cap="small" dirty="0" smtClean="0">
                <a:latin typeface="+mj-ea"/>
                <a:ea typeface="+mj-ea"/>
                <a:cs typeface="+mj-cs"/>
              </a:rPr>
              <a:t>更加</a:t>
            </a:r>
            <a:r>
              <a:rPr lang="zh-CN" altLang="en-US" sz="3600" b="1" cap="small" dirty="0">
                <a:latin typeface="+mj-ea"/>
                <a:ea typeface="+mj-ea"/>
                <a:cs typeface="+mj-cs"/>
              </a:rPr>
              <a:t>实用的一般步骤</a:t>
            </a:r>
            <a:r>
              <a:rPr lang="en-US" altLang="zh-CN" sz="3600" b="1" cap="small" dirty="0">
                <a:latin typeface="+mj-ea"/>
                <a:ea typeface="+mj-ea"/>
                <a:cs typeface="+mj-cs"/>
              </a:rPr>
              <a:t>:</a:t>
            </a:r>
            <a:endParaRPr lang="zh-CN" altLang="en-US" sz="3600" b="1" cap="small" dirty="0">
              <a:latin typeface="+mj-ea"/>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8"/>
                                        </p:tgtEl>
                                        <p:attrNameLst>
                                          <p:attrName>style.visibility</p:attrName>
                                        </p:attrNameLst>
                                      </p:cBhvr>
                                      <p:to>
                                        <p:strVal val="visible"/>
                                      </p:to>
                                    </p:set>
                                    <p:anim calcmode="lin" valueType="num">
                                      <p:cBhvr additive="base">
                                        <p:cTn id="25" dur="500" fill="hold"/>
                                        <p:tgtEl>
                                          <p:spTgt spid="38918"/>
                                        </p:tgtEl>
                                        <p:attrNameLst>
                                          <p:attrName>ppt_x</p:attrName>
                                        </p:attrNameLst>
                                      </p:cBhvr>
                                      <p:tavLst>
                                        <p:tav tm="0">
                                          <p:val>
                                            <p:strVal val="#ppt_x"/>
                                          </p:val>
                                        </p:tav>
                                        <p:tav tm="100000">
                                          <p:val>
                                            <p:strVal val="#ppt_x"/>
                                          </p:val>
                                        </p:tav>
                                      </p:tavLst>
                                    </p:anim>
                                    <p:anim calcmode="lin" valueType="num">
                                      <p:cBhvr additive="base">
                                        <p:cTn id="26"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randombar(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571500" y="785813"/>
            <a:ext cx="7467600" cy="4873625"/>
          </a:xfrm>
        </p:spPr>
        <p:txBody>
          <a:bodyPr/>
          <a:lstStyle/>
          <a:p>
            <a:pPr eaLnBrk="1" hangingPunct="1">
              <a:buFont typeface="Wingdings 2" pitchFamily="18" charset="2"/>
              <a:buNone/>
            </a:pPr>
            <a:r>
              <a:rPr lang="en-US" altLang="zh-CN" sz="3200" b="1" dirty="0" smtClean="0">
                <a:solidFill>
                  <a:srgbClr val="FF00FF"/>
                </a:solidFill>
                <a:latin typeface="华文新魏" pitchFamily="2" charset="-122"/>
                <a:ea typeface="华文新魏" pitchFamily="2" charset="-122"/>
              </a:rPr>
              <a:t>First </a:t>
            </a:r>
            <a:r>
              <a:rPr lang="zh-CN" altLang="en-US" sz="3200" b="1" dirty="0" smtClean="0">
                <a:solidFill>
                  <a:srgbClr val="FF00FF"/>
                </a:solidFill>
                <a:latin typeface="华文新魏" pitchFamily="2" charset="-122"/>
                <a:ea typeface="华文新魏" pitchFamily="2" charset="-122"/>
              </a:rPr>
              <a:t>，</a:t>
            </a:r>
            <a:r>
              <a:rPr lang="zh-CN" altLang="en-US" sz="4400" b="1" dirty="0" smtClean="0">
                <a:solidFill>
                  <a:srgbClr val="FF00FF"/>
                </a:solidFill>
                <a:latin typeface="华文新魏" pitchFamily="2" charset="-122"/>
                <a:ea typeface="华文新魏" pitchFamily="2" charset="-122"/>
              </a:rPr>
              <a:t>确定状态：</a:t>
            </a:r>
            <a:endParaRPr lang="en-US" altLang="zh-CN" sz="4400" b="1" dirty="0" smtClean="0">
              <a:solidFill>
                <a:srgbClr val="FF00FF"/>
              </a:solidFill>
              <a:latin typeface="华文新魏" pitchFamily="2" charset="-122"/>
              <a:ea typeface="华文新魏" pitchFamily="2" charset="-122"/>
            </a:endParaRPr>
          </a:p>
          <a:p>
            <a:pPr eaLnBrk="1" hangingPunct="1"/>
            <a:r>
              <a:rPr lang="zh-CN" altLang="en-US" dirty="0" smtClean="0">
                <a:latin typeface="Arial" charset="0"/>
              </a:rPr>
              <a:t>（一维描述不完就二维，二维不行就三维四维</a:t>
            </a:r>
            <a:r>
              <a:rPr lang="en-US" altLang="zh-CN" dirty="0" smtClean="0">
                <a:latin typeface="Arial" charset="0"/>
              </a:rPr>
              <a:t>……</a:t>
            </a:r>
            <a:r>
              <a:rPr lang="zh-CN" altLang="en-US" dirty="0" smtClean="0">
                <a:latin typeface="Arial" charset="0"/>
              </a:rPr>
              <a:t>总之要敢想）</a:t>
            </a:r>
          </a:p>
          <a:p>
            <a:pPr eaLnBrk="1" hangingPunct="1"/>
            <a:r>
              <a:rPr lang="zh-CN" altLang="en-US" dirty="0" smtClean="0">
                <a:latin typeface="Arial" charset="0"/>
              </a:rPr>
              <a:t>状态的参数一般有</a:t>
            </a:r>
          </a:p>
          <a:p>
            <a:pPr eaLnBrk="1" hangingPunct="1"/>
            <a:r>
              <a:rPr lang="en-US" altLang="zh-CN" dirty="0" smtClean="0">
                <a:latin typeface="Arial" charset="0"/>
              </a:rPr>
              <a:t>1</a:t>
            </a:r>
            <a:r>
              <a:rPr lang="zh-CN" altLang="en-US" dirty="0" smtClean="0">
                <a:latin typeface="Arial" charset="0"/>
              </a:rPr>
              <a:t>）描述位置的：前</a:t>
            </a:r>
            <a:r>
              <a:rPr lang="en-US" altLang="zh-CN" dirty="0" smtClean="0">
                <a:latin typeface="Arial" charset="0"/>
              </a:rPr>
              <a:t>(</a:t>
            </a:r>
            <a:r>
              <a:rPr lang="zh-CN" altLang="en-US" dirty="0" smtClean="0">
                <a:latin typeface="Arial" charset="0"/>
              </a:rPr>
              <a:t>后</a:t>
            </a:r>
            <a:r>
              <a:rPr lang="en-US" altLang="zh-CN" dirty="0" smtClean="0">
                <a:latin typeface="Arial" charset="0"/>
              </a:rPr>
              <a:t>)</a:t>
            </a:r>
            <a:r>
              <a:rPr lang="en-US" altLang="zh-CN" dirty="0" err="1" smtClean="0">
                <a:latin typeface="Arial" charset="0"/>
              </a:rPr>
              <a:t>i</a:t>
            </a:r>
            <a:r>
              <a:rPr lang="zh-CN" altLang="en-US" dirty="0" smtClean="0">
                <a:latin typeface="Arial" charset="0"/>
              </a:rPr>
              <a:t>单位，第</a:t>
            </a:r>
            <a:r>
              <a:rPr lang="en-US" altLang="zh-CN" dirty="0" err="1" smtClean="0">
                <a:latin typeface="Arial" charset="0"/>
              </a:rPr>
              <a:t>i</a:t>
            </a:r>
            <a:r>
              <a:rPr lang="zh-CN" altLang="en-US" dirty="0" smtClean="0">
                <a:latin typeface="Arial" charset="0"/>
              </a:rPr>
              <a:t>到第</a:t>
            </a:r>
            <a:r>
              <a:rPr lang="en-US" altLang="zh-CN" dirty="0" smtClean="0">
                <a:latin typeface="Arial" charset="0"/>
              </a:rPr>
              <a:t>j</a:t>
            </a:r>
            <a:r>
              <a:rPr lang="zh-CN" altLang="en-US" dirty="0" smtClean="0">
                <a:latin typeface="Arial" charset="0"/>
              </a:rPr>
              <a:t>单位，坐标为</a:t>
            </a:r>
            <a:r>
              <a:rPr lang="en-US" altLang="zh-CN" dirty="0" smtClean="0">
                <a:latin typeface="Arial" charset="0"/>
              </a:rPr>
              <a:t>(</a:t>
            </a:r>
            <a:r>
              <a:rPr lang="en-US" altLang="zh-CN" dirty="0" err="1" smtClean="0">
                <a:latin typeface="Arial" charset="0"/>
              </a:rPr>
              <a:t>i,j</a:t>
            </a:r>
            <a:r>
              <a:rPr lang="en-US" altLang="zh-CN" dirty="0" smtClean="0">
                <a:latin typeface="Arial" charset="0"/>
              </a:rPr>
              <a:t>)</a:t>
            </a:r>
            <a:r>
              <a:rPr lang="zh-CN" altLang="en-US" dirty="0" smtClean="0">
                <a:latin typeface="Arial" charset="0"/>
              </a:rPr>
              <a:t>等</a:t>
            </a:r>
          </a:p>
          <a:p>
            <a:pPr eaLnBrk="1" hangingPunct="1"/>
            <a:r>
              <a:rPr lang="en-US" altLang="zh-CN" dirty="0" smtClean="0">
                <a:latin typeface="Arial" charset="0"/>
              </a:rPr>
              <a:t>2</a:t>
            </a:r>
            <a:r>
              <a:rPr lang="zh-CN" altLang="en-US" dirty="0" smtClean="0">
                <a:latin typeface="Arial" charset="0"/>
              </a:rPr>
              <a:t>）描述数量的：取</a:t>
            </a:r>
            <a:r>
              <a:rPr lang="en-US" altLang="zh-CN" dirty="0" err="1" smtClean="0">
                <a:latin typeface="Arial" charset="0"/>
              </a:rPr>
              <a:t>i</a:t>
            </a:r>
            <a:r>
              <a:rPr lang="zh-CN" altLang="en-US" dirty="0" smtClean="0">
                <a:latin typeface="Arial" charset="0"/>
              </a:rPr>
              <a:t>个，不超过</a:t>
            </a:r>
            <a:r>
              <a:rPr lang="en-US" altLang="zh-CN" dirty="0" err="1" smtClean="0">
                <a:latin typeface="Arial" charset="0"/>
              </a:rPr>
              <a:t>i</a:t>
            </a:r>
            <a:r>
              <a:rPr lang="zh-CN" altLang="en-US" dirty="0" smtClean="0">
                <a:latin typeface="Arial" charset="0"/>
              </a:rPr>
              <a:t>个，至少</a:t>
            </a:r>
            <a:r>
              <a:rPr lang="en-US" altLang="zh-CN" dirty="0" err="1" smtClean="0">
                <a:latin typeface="Arial" charset="0"/>
              </a:rPr>
              <a:t>i</a:t>
            </a:r>
            <a:r>
              <a:rPr lang="zh-CN" altLang="en-US" dirty="0" smtClean="0">
                <a:latin typeface="Arial" charset="0"/>
              </a:rPr>
              <a:t>个等</a:t>
            </a:r>
          </a:p>
          <a:p>
            <a:pPr eaLnBrk="1" hangingPunct="1"/>
            <a:r>
              <a:rPr lang="en-US" altLang="zh-CN" dirty="0" smtClean="0">
                <a:latin typeface="Arial" charset="0"/>
              </a:rPr>
              <a:t>3</a:t>
            </a:r>
            <a:r>
              <a:rPr lang="zh-CN" altLang="en-US" dirty="0" smtClean="0">
                <a:latin typeface="Arial" charset="0"/>
              </a:rPr>
              <a:t>）描述对后有影响的：状态压缩的，一些特殊的性质</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42938" y="857250"/>
            <a:ext cx="7467600" cy="4873625"/>
          </a:xfrm>
        </p:spPr>
        <p:txBody>
          <a:bodyPr/>
          <a:lstStyle/>
          <a:p>
            <a:pPr eaLnBrk="1" hangingPunct="1">
              <a:buFont typeface="Wingdings 2" pitchFamily="18" charset="2"/>
              <a:buNone/>
            </a:pPr>
            <a:r>
              <a:rPr lang="en-US" altLang="zh-CN" sz="3200" b="1" dirty="0" smtClean="0">
                <a:solidFill>
                  <a:srgbClr val="FF00FF"/>
                </a:solidFill>
                <a:latin typeface="华文新魏" pitchFamily="2" charset="-122"/>
                <a:ea typeface="华文新魏" pitchFamily="2" charset="-122"/>
              </a:rPr>
              <a:t>Second</a:t>
            </a:r>
            <a:r>
              <a:rPr lang="zh-CN" altLang="en-US" sz="3200" b="1" dirty="0" smtClean="0">
                <a:solidFill>
                  <a:srgbClr val="FF00FF"/>
                </a:solidFill>
                <a:latin typeface="华文新魏" pitchFamily="2" charset="-122"/>
                <a:ea typeface="华文新魏" pitchFamily="2" charset="-122"/>
              </a:rPr>
              <a:t>， </a:t>
            </a:r>
            <a:r>
              <a:rPr lang="zh-CN" altLang="en-US" sz="4400" b="1" dirty="0" smtClean="0">
                <a:solidFill>
                  <a:srgbClr val="FF00FF"/>
                </a:solidFill>
                <a:latin typeface="华文新魏" pitchFamily="2" charset="-122"/>
                <a:ea typeface="华文新魏" pitchFamily="2" charset="-122"/>
              </a:rPr>
              <a:t>确定转移方程：</a:t>
            </a:r>
          </a:p>
          <a:p>
            <a:pPr eaLnBrk="1" hangingPunct="1"/>
            <a:r>
              <a:rPr lang="en-US" altLang="zh-CN" dirty="0" smtClean="0">
                <a:latin typeface="Arial" charset="0"/>
              </a:rPr>
              <a:t>1</a:t>
            </a:r>
            <a:r>
              <a:rPr lang="zh-CN" altLang="en-US" dirty="0" smtClean="0">
                <a:latin typeface="Arial" charset="0"/>
              </a:rPr>
              <a:t>）检查参数是否足够；</a:t>
            </a:r>
          </a:p>
          <a:p>
            <a:pPr eaLnBrk="1" hangingPunct="1"/>
            <a:r>
              <a:rPr lang="en-US" altLang="zh-CN" dirty="0" smtClean="0">
                <a:latin typeface="Arial" charset="0"/>
              </a:rPr>
              <a:t>2</a:t>
            </a:r>
            <a:r>
              <a:rPr lang="zh-CN" altLang="en-US" dirty="0" smtClean="0">
                <a:latin typeface="Arial" charset="0"/>
              </a:rPr>
              <a:t>）分情况：</a:t>
            </a:r>
            <a:r>
              <a:rPr lang="zh-CN" altLang="en-US" b="1" dirty="0" smtClean="0">
                <a:solidFill>
                  <a:srgbClr val="00B0F0"/>
                </a:solidFill>
                <a:latin typeface="Arial" charset="0"/>
              </a:rPr>
              <a:t>最后一次操作的方式，取不取，怎么样放，前一项是什么</a:t>
            </a:r>
          </a:p>
          <a:p>
            <a:pPr eaLnBrk="1" hangingPunct="1"/>
            <a:r>
              <a:rPr lang="en-US" altLang="zh-CN" dirty="0" smtClean="0">
                <a:latin typeface="Arial" charset="0"/>
              </a:rPr>
              <a:t>3</a:t>
            </a:r>
            <a:r>
              <a:rPr lang="zh-CN" altLang="en-US" dirty="0" smtClean="0">
                <a:latin typeface="Arial" charset="0"/>
              </a:rPr>
              <a:t>）</a:t>
            </a:r>
            <a:r>
              <a:rPr lang="zh-CN" altLang="en-US" b="1" dirty="0" smtClean="0">
                <a:solidFill>
                  <a:srgbClr val="FF0000"/>
                </a:solidFill>
                <a:latin typeface="Arial" charset="0"/>
              </a:rPr>
              <a:t>初始边界是什么。</a:t>
            </a:r>
          </a:p>
          <a:p>
            <a:pPr eaLnBrk="1" hangingPunct="1"/>
            <a:r>
              <a:rPr lang="en-US" altLang="zh-CN" dirty="0" smtClean="0">
                <a:latin typeface="Arial" charset="0"/>
              </a:rPr>
              <a:t>4</a:t>
            </a:r>
            <a:r>
              <a:rPr lang="zh-CN" altLang="en-US" dirty="0" smtClean="0">
                <a:latin typeface="Arial" charset="0"/>
              </a:rPr>
              <a:t>）注意无后效性。比如说，求</a:t>
            </a:r>
            <a:r>
              <a:rPr lang="en-US" altLang="zh-CN" dirty="0" smtClean="0">
                <a:latin typeface="Arial" charset="0"/>
              </a:rPr>
              <a:t>A</a:t>
            </a:r>
            <a:r>
              <a:rPr lang="zh-CN" altLang="en-US" dirty="0" smtClean="0">
                <a:latin typeface="Arial" charset="0"/>
              </a:rPr>
              <a:t>就要求Ｂ，求Ｂ就要求Ｃ，而求Ｃ就要求Ａ，这就不符合无后效性了。</a:t>
            </a:r>
          </a:p>
          <a:p>
            <a:pPr eaLnBrk="1" hangingPunct="1"/>
            <a:endParaRPr lang="zh-CN" altLang="en-US" dirty="0" smtClean="0"/>
          </a:p>
        </p:txBody>
      </p:sp>
      <p:sp>
        <p:nvSpPr>
          <p:cNvPr id="41987" name="Text Box 3"/>
          <p:cNvSpPr txBox="1">
            <a:spLocks noChangeArrowheads="1"/>
          </p:cNvSpPr>
          <p:nvPr/>
        </p:nvSpPr>
        <p:spPr bwMode="auto">
          <a:xfrm>
            <a:off x="571472" y="4941888"/>
            <a:ext cx="8001056" cy="1200329"/>
          </a:xfrm>
          <a:prstGeom prst="rect">
            <a:avLst/>
          </a:prstGeom>
          <a:noFill/>
          <a:ln w="9525">
            <a:noFill/>
            <a:miter lim="800000"/>
            <a:headEnd/>
            <a:tailEnd/>
          </a:ln>
        </p:spPr>
        <p:txBody>
          <a:bodyPr wrap="square">
            <a:spAutoFit/>
          </a:bodyPr>
          <a:lstStyle/>
          <a:p>
            <a:pPr>
              <a:spcBef>
                <a:spcPct val="50000"/>
              </a:spcBef>
            </a:pPr>
            <a:r>
              <a:rPr lang="zh-CN" altLang="en-US" sz="3600" b="1" dirty="0">
                <a:ea typeface="华文行楷" pitchFamily="2" charset="-122"/>
              </a:rPr>
              <a:t>根据状态</a:t>
            </a:r>
            <a:r>
              <a:rPr lang="zh-CN" altLang="en-US" sz="3600" b="1" dirty="0">
                <a:solidFill>
                  <a:srgbClr val="FF0000"/>
                </a:solidFill>
                <a:ea typeface="华文行楷" pitchFamily="2" charset="-122"/>
              </a:rPr>
              <a:t>枚举最后一次</a:t>
            </a:r>
            <a:r>
              <a:rPr lang="zh-CN" altLang="en-US" sz="3600" b="1" dirty="0" smtClean="0">
                <a:solidFill>
                  <a:srgbClr val="FF0000"/>
                </a:solidFill>
                <a:ea typeface="华文行楷" pitchFamily="2" charset="-122"/>
              </a:rPr>
              <a:t>决策</a:t>
            </a:r>
            <a:r>
              <a:rPr lang="zh-CN" altLang="en-US" sz="3600" b="1" dirty="0" smtClean="0">
                <a:ea typeface="华文行楷" pitchFamily="2" charset="-122"/>
              </a:rPr>
              <a:t>（即当前状态怎么来的）就可</a:t>
            </a:r>
            <a:r>
              <a:rPr lang="zh-CN" altLang="en-US" sz="3600" b="1" dirty="0">
                <a:ea typeface="华文行楷" pitchFamily="2" charset="-122"/>
              </a:rPr>
              <a:t>确定出状态转移方程！</a:t>
            </a:r>
            <a:endParaRPr lang="en-US" altLang="zh-CN" sz="3600" b="1" dirty="0">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00034" y="714356"/>
            <a:ext cx="7543800" cy="819150"/>
          </a:xfrm>
        </p:spPr>
        <p:txBody>
          <a:bodyPr>
            <a:normAutofit/>
          </a:bodyPr>
          <a:lstStyle/>
          <a:p>
            <a:r>
              <a:rPr lang="zh-CN" altLang="en-US" dirty="0"/>
              <a:t>递归</a:t>
            </a:r>
            <a:r>
              <a:rPr lang="zh-HK" altLang="en-US" dirty="0"/>
              <a:t> </a:t>
            </a:r>
            <a:r>
              <a:rPr lang="en-US" altLang="zh-HK" dirty="0" err="1"/>
              <a:t>vs</a:t>
            </a:r>
            <a:r>
              <a:rPr lang="en-US" altLang="zh-HK" dirty="0"/>
              <a:t> </a:t>
            </a:r>
            <a:r>
              <a:rPr lang="zh-CN" altLang="en-US" dirty="0" smtClean="0"/>
              <a:t>递推</a:t>
            </a:r>
            <a:endParaRPr lang="zh-CN" altLang="en-GB" dirty="0"/>
          </a:p>
        </p:txBody>
      </p:sp>
      <p:sp>
        <p:nvSpPr>
          <p:cNvPr id="9219" name="Text Box 3"/>
          <p:cNvSpPr txBox="1">
            <a:spLocks noChangeArrowheads="1"/>
          </p:cNvSpPr>
          <p:nvPr/>
        </p:nvSpPr>
        <p:spPr bwMode="auto">
          <a:xfrm>
            <a:off x="357158" y="1857364"/>
            <a:ext cx="5976938" cy="1200329"/>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GB" sz="2400" b="1" dirty="0">
                <a:latin typeface="Comic Sans MS" pitchFamily="66" charset="0"/>
                <a:ea typeface="PMingLiU" pitchFamily="18" charset="-120"/>
              </a:rPr>
              <a:t>递归版本</a:t>
            </a:r>
            <a:r>
              <a:rPr lang="en-GB" altLang="en-GB" sz="2400" b="1" dirty="0" smtClean="0">
                <a:latin typeface="Comic Sans MS" pitchFamily="66" charset="0"/>
                <a:ea typeface="PMingLiU" pitchFamily="18" charset="-120"/>
              </a:rPr>
              <a:t>:   </a:t>
            </a:r>
            <a:r>
              <a:rPr lang="zh-CN" altLang="en-US" sz="2400" b="1" dirty="0" smtClean="0">
                <a:latin typeface="Comic Sans MS" pitchFamily="66" charset="0"/>
                <a:ea typeface="PMingLiU" pitchFamily="18" charset="-120"/>
              </a:rPr>
              <a:t>求</a:t>
            </a:r>
            <a:r>
              <a:rPr lang="en-GB" altLang="en-US" sz="2400" b="1" dirty="0" smtClean="0">
                <a:latin typeface="Comic Sans MS" pitchFamily="66" charset="0"/>
                <a:ea typeface="PMingLiU" pitchFamily="18" charset="-120"/>
              </a:rPr>
              <a:t>F(n)</a:t>
            </a:r>
          </a:p>
          <a:p>
            <a:pPr eaLnBrk="0" hangingPunct="0">
              <a:tabLst>
                <a:tab pos="571500" algn="l"/>
                <a:tab pos="1144588" algn="l"/>
              </a:tabLst>
            </a:pPr>
            <a:r>
              <a:rPr lang="en-GB" sz="2400" dirty="0">
                <a:latin typeface="Times New Roman" pitchFamily="18" charset="0"/>
              </a:rPr>
              <a:t>1	</a:t>
            </a:r>
            <a:r>
              <a:rPr lang="en-GB" sz="2400" b="1" dirty="0">
                <a:solidFill>
                  <a:srgbClr val="996633"/>
                </a:solidFill>
                <a:latin typeface="Times New Roman" pitchFamily="18" charset="0"/>
              </a:rPr>
              <a:t>if</a:t>
            </a:r>
            <a:r>
              <a:rPr lang="en-GB" sz="2400" dirty="0">
                <a:latin typeface="Times New Roman" pitchFamily="18" charset="0"/>
              </a:rPr>
              <a:t> </a:t>
            </a:r>
            <a:r>
              <a:rPr lang="en-US" sz="2400" dirty="0" smtClean="0">
                <a:latin typeface="Times New Roman" pitchFamily="18" charset="0"/>
              </a:rPr>
              <a:t>(</a:t>
            </a:r>
            <a:r>
              <a:rPr lang="en-GB" sz="2400" i="1" dirty="0" smtClean="0">
                <a:latin typeface="Times New Roman" pitchFamily="18" charset="0"/>
              </a:rPr>
              <a:t>n</a:t>
            </a:r>
            <a:r>
              <a:rPr lang="en-GB" sz="2400" dirty="0" smtClean="0">
                <a:latin typeface="Times New Roman" pitchFamily="18" charset="0"/>
              </a:rPr>
              <a:t>==0 || </a:t>
            </a:r>
            <a:r>
              <a:rPr lang="en-GB" sz="2400" i="1" dirty="0" smtClean="0">
                <a:latin typeface="Times New Roman" pitchFamily="18" charset="0"/>
              </a:rPr>
              <a:t>n=</a:t>
            </a:r>
            <a:r>
              <a:rPr lang="en-GB" sz="2400" dirty="0" smtClean="0">
                <a:latin typeface="Times New Roman" pitchFamily="18" charset="0"/>
              </a:rPr>
              <a:t>=1)  </a:t>
            </a:r>
            <a:r>
              <a:rPr lang="en-US" altLang="zh-CN" sz="2400" b="1" dirty="0" smtClean="0">
                <a:solidFill>
                  <a:srgbClr val="996633"/>
                </a:solidFill>
                <a:latin typeface="Times New Roman" pitchFamily="18" charset="0"/>
              </a:rPr>
              <a:t>return </a:t>
            </a:r>
            <a:r>
              <a:rPr lang="en-US" altLang="zh-CN" sz="2400" dirty="0" smtClean="0">
                <a:latin typeface="Times New Roman" pitchFamily="18" charset="0"/>
              </a:rPr>
              <a:t>1</a:t>
            </a:r>
            <a:r>
              <a:rPr lang="zh-CN" altLang="en-US" sz="2400" dirty="0" smtClean="0">
                <a:latin typeface="Times New Roman" pitchFamily="18" charset="0"/>
              </a:rPr>
              <a:t>；</a:t>
            </a:r>
            <a:endParaRPr lang="en-GB" sz="2400" dirty="0">
              <a:latin typeface="Times New Roman" pitchFamily="18" charset="0"/>
            </a:endParaRPr>
          </a:p>
          <a:p>
            <a:pPr eaLnBrk="0" hangingPunct="0">
              <a:tabLst>
                <a:tab pos="571500" algn="l"/>
                <a:tab pos="1144588" algn="l"/>
              </a:tabLst>
            </a:pPr>
            <a:r>
              <a:rPr lang="en-GB" sz="2400" dirty="0" smtClean="0">
                <a:latin typeface="Times New Roman" pitchFamily="18" charset="0"/>
              </a:rPr>
              <a:t>2</a:t>
            </a:r>
            <a:r>
              <a:rPr lang="en-GB" sz="2400" dirty="0">
                <a:latin typeface="Times New Roman" pitchFamily="18" charset="0"/>
              </a:rPr>
              <a:t>	</a:t>
            </a:r>
            <a:r>
              <a:rPr lang="en-GB" sz="2400" b="1" dirty="0" smtClean="0">
                <a:solidFill>
                  <a:srgbClr val="996633"/>
                </a:solidFill>
                <a:latin typeface="Times New Roman" pitchFamily="18" charset="0"/>
              </a:rPr>
              <a:t>else  return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-1) +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-2</a:t>
            </a:r>
            <a:r>
              <a:rPr lang="en-GB" sz="2400" dirty="0" smtClean="0">
                <a:latin typeface="Times New Roman" pitchFamily="18" charset="0"/>
              </a:rPr>
              <a:t>);</a:t>
            </a:r>
            <a:endParaRPr lang="en-US" altLang="zh-CN" sz="2400" dirty="0">
              <a:latin typeface="Times New Roman" pitchFamily="18" charset="0"/>
            </a:endParaRPr>
          </a:p>
        </p:txBody>
      </p:sp>
      <p:sp>
        <p:nvSpPr>
          <p:cNvPr id="9220" name="Text Box 4"/>
          <p:cNvSpPr txBox="1">
            <a:spLocks noChangeArrowheads="1"/>
          </p:cNvSpPr>
          <p:nvPr/>
        </p:nvSpPr>
        <p:spPr bwMode="auto">
          <a:xfrm>
            <a:off x="285720" y="3929066"/>
            <a:ext cx="6913562" cy="1938992"/>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US" sz="2400" b="1" dirty="0" smtClean="0">
                <a:latin typeface="Comic Sans MS" pitchFamily="66" charset="0"/>
                <a:ea typeface="PMingLiU" pitchFamily="18" charset="-120"/>
              </a:rPr>
              <a:t>递推</a:t>
            </a:r>
            <a:r>
              <a:rPr lang="en-GB" altLang="en-US" sz="2400" b="1" dirty="0" smtClean="0">
                <a:latin typeface="Comic Sans MS" pitchFamily="66" charset="0"/>
                <a:ea typeface="PMingLiU" pitchFamily="18" charset="-120"/>
              </a:rPr>
              <a:t>:  </a:t>
            </a:r>
            <a:r>
              <a:rPr lang="zh-CN" altLang="en-US" sz="2400" b="1" dirty="0" smtClean="0">
                <a:latin typeface="Comic Sans MS" pitchFamily="66" charset="0"/>
                <a:ea typeface="PMingLiU" pitchFamily="18" charset="-120"/>
              </a:rPr>
              <a:t>求</a:t>
            </a:r>
            <a:r>
              <a:rPr lang="en-GB" altLang="en-US" sz="2400" b="1" dirty="0" smtClean="0">
                <a:latin typeface="Comic Sans MS" pitchFamily="66" charset="0"/>
                <a:ea typeface="PMingLiU" pitchFamily="18" charset="-120"/>
              </a:rPr>
              <a:t>F(n)</a:t>
            </a:r>
          </a:p>
          <a:p>
            <a:pPr eaLnBrk="0" hangingPunct="0">
              <a:tabLst>
                <a:tab pos="571500" algn="l"/>
                <a:tab pos="1144588" algn="l"/>
              </a:tabLst>
            </a:pPr>
            <a:r>
              <a:rPr lang="en-GB" altLang="zh-HK" sz="2400" b="1" dirty="0">
                <a:latin typeface="Times New Roman" pitchFamily="18" charset="0"/>
              </a:rPr>
              <a:t>1</a:t>
            </a:r>
            <a:r>
              <a:rPr lang="en-GB" altLang="zh-HK" sz="2400" dirty="0">
                <a:latin typeface="Times" pitchFamily="18" charset="0"/>
                <a:ea typeface="PMingLiU" pitchFamily="18" charset="-120"/>
              </a:rPr>
              <a:t>	</a:t>
            </a:r>
            <a:r>
              <a:rPr lang="en-GB" sz="2400" b="1" dirty="0">
                <a:latin typeface="Times New Roman" pitchFamily="18" charset="0"/>
              </a:rPr>
              <a:t>A[0]</a:t>
            </a:r>
            <a:r>
              <a:rPr lang="en-GB" altLang="zh-HK" sz="2400" b="1" dirty="0">
                <a:latin typeface="Times New Roman" pitchFamily="18" charset="0"/>
              </a:rPr>
              <a:t> </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A[1</a:t>
            </a:r>
            <a:r>
              <a:rPr lang="en-GB" sz="2400" b="1" dirty="0" smtClean="0">
                <a:latin typeface="Times New Roman" pitchFamily="18" charset="0"/>
              </a:rPr>
              <a:t>] = 1</a:t>
            </a:r>
            <a:r>
              <a:rPr lang="en-GB" altLang="zh-HK" sz="2400" b="1" dirty="0" smtClean="0">
                <a:latin typeface="Times New Roman" pitchFamily="18" charset="0"/>
              </a:rPr>
              <a:t>;</a:t>
            </a:r>
            <a:endParaRPr lang="en-GB" sz="2400" b="1" dirty="0">
              <a:latin typeface="Times New Roman" pitchFamily="18" charset="0"/>
            </a:endParaRPr>
          </a:p>
          <a:p>
            <a:pPr eaLnBrk="0" hangingPunct="0">
              <a:tabLst>
                <a:tab pos="571500" algn="l"/>
                <a:tab pos="1144588" algn="l"/>
              </a:tabLst>
            </a:pPr>
            <a:r>
              <a:rPr lang="en-GB" altLang="zh-HK" sz="2400" b="1" dirty="0">
                <a:latin typeface="Times New Roman" pitchFamily="18" charset="0"/>
              </a:rPr>
              <a:t>2</a:t>
            </a:r>
            <a:r>
              <a:rPr lang="en-GB" altLang="zh-HK" sz="2400" b="1" dirty="0">
                <a:solidFill>
                  <a:srgbClr val="996633"/>
                </a:solidFill>
                <a:latin typeface="Times New Roman" pitchFamily="18" charset="0"/>
              </a:rPr>
              <a:t>	</a:t>
            </a:r>
            <a:r>
              <a:rPr lang="en-GB" sz="2400" b="1" dirty="0">
                <a:solidFill>
                  <a:srgbClr val="996633"/>
                </a:solidFill>
                <a:latin typeface="Times New Roman" pitchFamily="18" charset="0"/>
              </a:rPr>
              <a:t>for </a:t>
            </a:r>
            <a:r>
              <a:rPr lang="en-GB" sz="2400" b="1" dirty="0" smtClean="0">
                <a:latin typeface="Times New Roman" pitchFamily="18" charset="0"/>
              </a:rPr>
              <a:t>(</a:t>
            </a:r>
            <a:r>
              <a:rPr lang="en-GB" altLang="zh-HK" sz="2400" b="1" dirty="0" err="1" smtClean="0">
                <a:latin typeface="Times New Roman" pitchFamily="18" charset="0"/>
              </a:rPr>
              <a:t>i</a:t>
            </a:r>
            <a:r>
              <a:rPr lang="en-GB" altLang="zh-HK" sz="2400" b="1" dirty="0" smtClean="0">
                <a:latin typeface="Times New Roman" pitchFamily="18" charset="0"/>
              </a:rPr>
              <a:t> </a:t>
            </a:r>
            <a:r>
              <a:rPr lang="pt-BR" altLang="zh-HK" sz="2400" b="1" dirty="0" smtClean="0">
                <a:latin typeface="Times New Roman" pitchFamily="18" charset="0"/>
              </a:rPr>
              <a:t>=</a:t>
            </a:r>
            <a:r>
              <a:rPr lang="en-GB" altLang="zh-HK" sz="2400" b="1" dirty="0" smtClean="0">
                <a:latin typeface="Times New Roman" pitchFamily="18" charset="0"/>
              </a:rPr>
              <a:t>2; </a:t>
            </a:r>
            <a:r>
              <a:rPr lang="en-GB" altLang="zh-HK" sz="2400" b="1" dirty="0" err="1" smtClean="0">
                <a:latin typeface="Times New Roman" pitchFamily="18" charset="0"/>
              </a:rPr>
              <a:t>i</a:t>
            </a:r>
            <a:r>
              <a:rPr lang="en-GB" altLang="zh-HK" sz="2400" b="1" dirty="0" smtClean="0">
                <a:latin typeface="Times New Roman" pitchFamily="18" charset="0"/>
              </a:rPr>
              <a:t> &lt;= n ; </a:t>
            </a:r>
            <a:r>
              <a:rPr lang="en-GB" altLang="zh-HK" sz="2400" b="1" dirty="0" err="1" smtClean="0">
                <a:latin typeface="Times New Roman" pitchFamily="18" charset="0"/>
              </a:rPr>
              <a:t>i</a:t>
            </a:r>
            <a:r>
              <a:rPr lang="en-GB" altLang="zh-HK" sz="2400" b="1" dirty="0" smtClean="0">
                <a:latin typeface="Times New Roman" pitchFamily="18" charset="0"/>
              </a:rPr>
              <a:t>++)</a:t>
            </a:r>
            <a:endParaRPr lang="en-GB" sz="2400" b="1" dirty="0">
              <a:latin typeface="Times New Roman" pitchFamily="18" charset="0"/>
            </a:endParaRPr>
          </a:p>
          <a:p>
            <a:pPr eaLnBrk="0" hangingPunct="0">
              <a:tabLst>
                <a:tab pos="571500" algn="l"/>
                <a:tab pos="1144588" algn="l"/>
              </a:tabLst>
            </a:pPr>
            <a:r>
              <a:rPr lang="en-GB" altLang="zh-HK" sz="2400" b="1" dirty="0">
                <a:latin typeface="Times New Roman" pitchFamily="18" charset="0"/>
              </a:rPr>
              <a:t>3</a:t>
            </a:r>
            <a:r>
              <a:rPr lang="en-GB" altLang="zh-HK" sz="2400" b="1" dirty="0">
                <a:solidFill>
                  <a:srgbClr val="996633"/>
                </a:solidFill>
                <a:latin typeface="Times New Roman" pitchFamily="18" charset="0"/>
              </a:rPr>
              <a:t>		</a:t>
            </a:r>
            <a:r>
              <a:rPr lang="en-GB" sz="2400" b="1" dirty="0" smtClean="0">
                <a:latin typeface="Times New Roman" pitchFamily="18" charset="0"/>
              </a:rPr>
              <a:t>A[</a:t>
            </a:r>
            <a:r>
              <a:rPr lang="en-GB" sz="2400" b="1" dirty="0" err="1" smtClean="0">
                <a:latin typeface="Times New Roman" pitchFamily="18" charset="0"/>
              </a:rPr>
              <a:t>i</a:t>
            </a:r>
            <a:r>
              <a:rPr lang="en-GB" sz="2400" b="1" dirty="0" smtClean="0">
                <a:latin typeface="Times New Roman" pitchFamily="18" charset="0"/>
              </a:rPr>
              <a:t>]=A[i-1</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t>
            </a:r>
            <a:r>
              <a:rPr lang="en-GB" altLang="zh-HK" sz="2400" b="1" dirty="0">
                <a:latin typeface="Times New Roman" pitchFamily="18" charset="0"/>
              </a:rPr>
              <a:t> </a:t>
            </a:r>
            <a:r>
              <a:rPr lang="en-GB" sz="2400" b="1" dirty="0">
                <a:latin typeface="Times New Roman" pitchFamily="18" charset="0"/>
              </a:rPr>
              <a:t>A[i-2</a:t>
            </a:r>
            <a:r>
              <a:rPr lang="en-GB" sz="2400" b="1" dirty="0" smtClean="0">
                <a:latin typeface="Times New Roman" pitchFamily="18" charset="0"/>
              </a:rPr>
              <a:t>];</a:t>
            </a:r>
            <a:endParaRPr lang="en-GB" altLang="zh-HK" sz="2400" b="1" dirty="0">
              <a:latin typeface="Times New Roman" pitchFamily="18" charset="0"/>
            </a:endParaRPr>
          </a:p>
          <a:p>
            <a:pPr eaLnBrk="0" hangingPunct="0">
              <a:tabLst>
                <a:tab pos="571500" algn="l"/>
                <a:tab pos="1144588" algn="l"/>
              </a:tabLst>
            </a:pPr>
            <a:r>
              <a:rPr lang="en-US" altLang="zh-HK" sz="2400" b="1" dirty="0">
                <a:latin typeface="Times New Roman" pitchFamily="18" charset="0"/>
              </a:rPr>
              <a:t>4	</a:t>
            </a:r>
            <a:r>
              <a:rPr lang="en-US" altLang="zh-HK" sz="2400" b="1" dirty="0" smtClean="0">
                <a:solidFill>
                  <a:srgbClr val="996633"/>
                </a:solidFill>
                <a:latin typeface="Times New Roman" pitchFamily="18" charset="0"/>
              </a:rPr>
              <a:t>return</a:t>
            </a:r>
            <a:r>
              <a:rPr lang="en-US" altLang="zh-HK" sz="2400" b="1" dirty="0">
                <a:latin typeface="Times New Roman" pitchFamily="18" charset="0"/>
              </a:rPr>
              <a:t> A[n</a:t>
            </a:r>
            <a:r>
              <a:rPr lang="en-US" altLang="zh-HK" sz="2400" b="1" dirty="0" smtClean="0">
                <a:latin typeface="Times New Roman" pitchFamily="18" charset="0"/>
              </a:rPr>
              <a:t>];</a:t>
            </a:r>
            <a:endParaRPr lang="en-GB" sz="2400" b="1" dirty="0">
              <a:latin typeface="Times New Roman" pitchFamily="18" charset="0"/>
            </a:endParaRPr>
          </a:p>
        </p:txBody>
      </p:sp>
      <p:sp>
        <p:nvSpPr>
          <p:cNvPr id="9221" name="AutoShape 5"/>
          <p:cNvSpPr>
            <a:spLocks noChangeArrowheads="1"/>
          </p:cNvSpPr>
          <p:nvPr/>
        </p:nvSpPr>
        <p:spPr bwMode="auto">
          <a:xfrm>
            <a:off x="5214942" y="1500174"/>
            <a:ext cx="3929058" cy="1857388"/>
          </a:xfrm>
          <a:prstGeom prst="irregularSeal2">
            <a:avLst/>
          </a:prstGeom>
          <a:solidFill>
            <a:srgbClr val="EAEAEA"/>
          </a:solidFill>
          <a:ln w="9525">
            <a:solidFill>
              <a:schemeClr val="tx1"/>
            </a:solidFill>
            <a:miter lim="800000"/>
            <a:headEnd/>
            <a:tailEnd/>
          </a:ln>
          <a:effectLst/>
        </p:spPr>
        <p:txBody>
          <a:bodyPr wrap="none" anchor="ctr"/>
          <a:lstStyle/>
          <a:p>
            <a:pPr algn="ctr"/>
            <a:r>
              <a:rPr lang="zh-CN" altLang="en-US" sz="2800" b="1" dirty="0">
                <a:solidFill>
                  <a:schemeClr val="accent2"/>
                </a:solidFill>
                <a:latin typeface="Comic Sans MS" pitchFamily="66" charset="0"/>
                <a:ea typeface="PMingLiU" pitchFamily="18" charset="-120"/>
              </a:rPr>
              <a:t>太慢</a:t>
            </a:r>
            <a:r>
              <a:rPr lang="en-US" altLang="zh-HK" sz="2800" b="1" dirty="0" smtClean="0">
                <a:solidFill>
                  <a:schemeClr val="accent2"/>
                </a:solidFill>
                <a:latin typeface="Comic Sans MS" pitchFamily="66" charset="0"/>
                <a:ea typeface="PMingLiU" pitchFamily="18" charset="-120"/>
              </a:rPr>
              <a:t>!</a:t>
            </a:r>
            <a:r>
              <a:rPr lang="zh-CN" altLang="en-US" sz="2800" b="1" dirty="0" smtClean="0">
                <a:solidFill>
                  <a:schemeClr val="accent2"/>
                </a:solidFill>
                <a:latin typeface="Comic Sans MS" pitchFamily="66" charset="0"/>
                <a:ea typeface="PMingLiU" pitchFamily="18" charset="-120"/>
              </a:rPr>
              <a:t>需要优化</a:t>
            </a:r>
            <a:endParaRPr lang="en-GB" sz="2800" b="1" dirty="0">
              <a:solidFill>
                <a:schemeClr val="accent2"/>
              </a:solidFill>
              <a:latin typeface="Comic Sans MS" pitchFamily="66" charset="0"/>
            </a:endParaRPr>
          </a:p>
        </p:txBody>
      </p:sp>
      <p:sp>
        <p:nvSpPr>
          <p:cNvPr id="9222" name="AutoShape 6"/>
          <p:cNvSpPr>
            <a:spLocks noChangeArrowheads="1"/>
          </p:cNvSpPr>
          <p:nvPr/>
        </p:nvSpPr>
        <p:spPr bwMode="auto">
          <a:xfrm>
            <a:off x="4859338" y="4076700"/>
            <a:ext cx="4284662" cy="1296988"/>
          </a:xfrm>
          <a:prstGeom prst="horizontalScroll">
            <a:avLst>
              <a:gd name="adj" fmla="val 12500"/>
            </a:avLst>
          </a:prstGeom>
          <a:solidFill>
            <a:srgbClr val="FFCCCC"/>
          </a:solidFill>
          <a:ln w="9525">
            <a:solidFill>
              <a:schemeClr val="tx1"/>
            </a:solidFill>
            <a:round/>
            <a:headEnd/>
            <a:tailEnd/>
          </a:ln>
          <a:effectLst/>
        </p:spPr>
        <p:txBody>
          <a:bodyPr wrap="none" anchor="ctr"/>
          <a:lstStyle/>
          <a:p>
            <a:pPr algn="ctr"/>
            <a:r>
              <a:rPr lang="zh-CN" altLang="en-US" sz="2800" dirty="0">
                <a:solidFill>
                  <a:schemeClr val="accent2"/>
                </a:solidFill>
                <a:latin typeface="Comic Sans MS" pitchFamily="66" charset="0"/>
                <a:ea typeface="PMingLiU" pitchFamily="18" charset="-120"/>
              </a:rPr>
              <a:t>有效率</a:t>
            </a:r>
            <a:r>
              <a:rPr lang="en-US" altLang="zh-HK" sz="2800" dirty="0">
                <a:solidFill>
                  <a:schemeClr val="accent2"/>
                </a:solidFill>
                <a:latin typeface="Comic Sans MS" pitchFamily="66" charset="0"/>
                <a:ea typeface="PMingLiU" pitchFamily="18" charset="-120"/>
              </a:rPr>
              <a:t>!</a:t>
            </a:r>
          </a:p>
          <a:p>
            <a:pPr algn="ctr"/>
            <a:r>
              <a:rPr lang="zh-CN" altLang="en-US" sz="2800" dirty="0">
                <a:solidFill>
                  <a:schemeClr val="accent2"/>
                </a:solidFill>
                <a:latin typeface="Comic Sans MS" pitchFamily="66" charset="0"/>
                <a:ea typeface="PMingLiU" pitchFamily="18" charset="-120"/>
              </a:rPr>
              <a:t>算法复杂度是</a:t>
            </a:r>
            <a:r>
              <a:rPr lang="zh-HK" altLang="en-US" sz="2800" dirty="0">
                <a:solidFill>
                  <a:schemeClr val="accent2"/>
                </a:solidFill>
                <a:latin typeface="Comic Sans MS" pitchFamily="66" charset="0"/>
                <a:ea typeface="PMingLiU" pitchFamily="18" charset="-120"/>
              </a:rPr>
              <a:t> </a:t>
            </a:r>
            <a:r>
              <a:rPr lang="en-US" altLang="zh-HK" sz="2800" dirty="0">
                <a:solidFill>
                  <a:schemeClr val="accent2"/>
                </a:solidFill>
                <a:latin typeface="Comic Sans MS" pitchFamily="66" charset="0"/>
                <a:ea typeface="PMingLiU" pitchFamily="18" charset="-120"/>
              </a:rPr>
              <a:t>O(</a:t>
            </a:r>
            <a:r>
              <a:rPr lang="en-US" altLang="zh-HK" sz="2800" i="1" dirty="0">
                <a:solidFill>
                  <a:schemeClr val="accent2"/>
                </a:solidFill>
                <a:latin typeface="Times New Roman" pitchFamily="18" charset="0"/>
                <a:ea typeface="PMingLiU" pitchFamily="18" charset="-120"/>
              </a:rPr>
              <a:t>n</a:t>
            </a:r>
            <a:r>
              <a:rPr lang="en-US" altLang="zh-HK" sz="2800" dirty="0">
                <a:solidFill>
                  <a:schemeClr val="accent2"/>
                </a:solidFill>
                <a:latin typeface="Comic Sans MS" pitchFamily="66" charset="0"/>
                <a:ea typeface="PMingLiU" pitchFamily="18" charset="-120"/>
              </a:rPr>
              <a:t>)</a:t>
            </a:r>
            <a:endParaRPr lang="en-GB" sz="2800" dirty="0">
              <a:solidFill>
                <a:schemeClr val="accent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ox(in)">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additive="base">
                                        <p:cTn id="17" dur="500" fill="hold"/>
                                        <p:tgtEl>
                                          <p:spTgt spid="9218"/>
                                        </p:tgtEl>
                                        <p:attrNameLst>
                                          <p:attrName>ppt_x</p:attrName>
                                        </p:attrNameLst>
                                      </p:cBhvr>
                                      <p:tavLst>
                                        <p:tav tm="0">
                                          <p:val>
                                            <p:strVal val="0-#ppt_w/2"/>
                                          </p:val>
                                        </p:tav>
                                        <p:tav tm="100000">
                                          <p:val>
                                            <p:strVal val="#ppt_x"/>
                                          </p:val>
                                        </p:tav>
                                      </p:tavLst>
                                    </p:anim>
                                    <p:anim calcmode="lin" valueType="num">
                                      <p:cBhvr additive="base">
                                        <p:cTn id="1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animBg="1"/>
      <p:bldP spid="9220" grpId="0" animBg="1"/>
      <p:bldP spid="9221" grpId="0" animBg="1"/>
      <p:bldP spid="92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714375" y="928688"/>
            <a:ext cx="7467600" cy="2143125"/>
          </a:xfrm>
        </p:spPr>
        <p:txBody>
          <a:bodyPr/>
          <a:lstStyle/>
          <a:p>
            <a:pPr eaLnBrk="1" hangingPunct="1">
              <a:buFont typeface="Wingdings 2" pitchFamily="18" charset="2"/>
              <a:buNone/>
            </a:pPr>
            <a:r>
              <a:rPr lang="en-US" altLang="zh-CN" sz="3200" b="1" dirty="0" smtClean="0">
                <a:solidFill>
                  <a:srgbClr val="FF00FF"/>
                </a:solidFill>
                <a:latin typeface="华文新魏" pitchFamily="2" charset="-122"/>
                <a:ea typeface="华文新魏" pitchFamily="2" charset="-122"/>
              </a:rPr>
              <a:t>Third</a:t>
            </a:r>
            <a:r>
              <a:rPr lang="zh-CN" altLang="en-US" sz="3200" b="1" dirty="0" smtClean="0">
                <a:solidFill>
                  <a:srgbClr val="FF00FF"/>
                </a:solidFill>
                <a:latin typeface="华文新魏" pitchFamily="2" charset="-122"/>
                <a:ea typeface="华文新魏" pitchFamily="2" charset="-122"/>
              </a:rPr>
              <a:t>， </a:t>
            </a:r>
            <a:r>
              <a:rPr lang="zh-CN" altLang="en-US" sz="4400" b="1" dirty="0" smtClean="0">
                <a:solidFill>
                  <a:srgbClr val="FF00FF"/>
                </a:solidFill>
                <a:latin typeface="华文新魏" pitchFamily="2" charset="-122"/>
                <a:ea typeface="华文新魏" pitchFamily="2" charset="-122"/>
              </a:rPr>
              <a:t>确定编程实现方式</a:t>
            </a:r>
          </a:p>
          <a:p>
            <a:pPr eaLnBrk="1" hangingPunct="1"/>
            <a:r>
              <a:rPr lang="en-US" altLang="zh-CN" dirty="0" smtClean="0">
                <a:latin typeface="Arial" charset="0"/>
              </a:rPr>
              <a:t>1</a:t>
            </a:r>
            <a:r>
              <a:rPr lang="zh-CN" altLang="en-US" dirty="0" smtClean="0">
                <a:latin typeface="Arial" charset="0"/>
              </a:rPr>
              <a:t>）递推</a:t>
            </a:r>
          </a:p>
          <a:p>
            <a:pPr eaLnBrk="1" hangingPunct="1"/>
            <a:r>
              <a:rPr lang="en-US" altLang="zh-CN" dirty="0" smtClean="0">
                <a:latin typeface="Arial" charset="0"/>
              </a:rPr>
              <a:t>2</a:t>
            </a:r>
            <a:r>
              <a:rPr lang="zh-CN" altLang="en-US" dirty="0" smtClean="0">
                <a:latin typeface="Arial" charset="0"/>
              </a:rPr>
              <a:t>）记忆化搜索</a:t>
            </a:r>
          </a:p>
          <a:p>
            <a:pPr eaLnBrk="1" hangingPunct="1"/>
            <a:endParaRPr lang="zh-CN" altLang="en-US" dirty="0" smtClean="0"/>
          </a:p>
        </p:txBody>
      </p:sp>
      <p:sp>
        <p:nvSpPr>
          <p:cNvPr id="9" name="横卷形 8"/>
          <p:cNvSpPr/>
          <p:nvPr/>
        </p:nvSpPr>
        <p:spPr bwMode="auto">
          <a:xfrm rot="21167159">
            <a:off x="187552" y="2569164"/>
            <a:ext cx="8143932" cy="3500462"/>
          </a:xfrm>
          <a:prstGeom prst="horizontalScroll">
            <a:avLst/>
          </a:prstGeom>
          <a:noFill/>
          <a:ln w="28575">
            <a:solidFill>
              <a:schemeClr val="tx2">
                <a:lumMod val="60000"/>
                <a:lumOff val="40000"/>
              </a:schemeClr>
            </a:solidFill>
            <a:round/>
            <a:headEnd/>
            <a:tailEnd/>
          </a:ln>
          <a:effectLst/>
        </p:spPr>
        <p:txBody>
          <a:bodyPr wrap="none" rtlCol="0" anchor="ctr"/>
          <a:lstStyle/>
          <a:p>
            <a:r>
              <a:rPr lang="zh-CN" altLang="en-US" sz="3200" dirty="0" smtClean="0">
                <a:latin typeface="华文新魏" pitchFamily="2" charset="-122"/>
                <a:ea typeface="华文新魏" pitchFamily="2" charset="-122"/>
              </a:rPr>
              <a:t>之前的题目都是</a:t>
            </a:r>
            <a:r>
              <a:rPr lang="zh-CN" altLang="en-US" sz="3200" dirty="0" smtClean="0">
                <a:solidFill>
                  <a:srgbClr val="FF0000"/>
                </a:solidFill>
                <a:latin typeface="华文新魏" pitchFamily="2" charset="-122"/>
                <a:ea typeface="华文新魏" pitchFamily="2" charset="-122"/>
              </a:rPr>
              <a:t>既可以用递推，</a:t>
            </a:r>
            <a:endParaRPr lang="en-US" altLang="zh-CN" sz="3200" dirty="0" smtClean="0">
              <a:solidFill>
                <a:srgbClr val="FF0000"/>
              </a:solidFill>
              <a:latin typeface="华文新魏" pitchFamily="2" charset="-122"/>
              <a:ea typeface="华文新魏" pitchFamily="2" charset="-122"/>
            </a:endParaRPr>
          </a:p>
          <a:p>
            <a:r>
              <a:rPr lang="zh-CN" altLang="en-US" sz="3200" dirty="0" smtClean="0">
                <a:solidFill>
                  <a:srgbClr val="FF0000"/>
                </a:solidFill>
                <a:latin typeface="华文新魏" pitchFamily="2" charset="-122"/>
                <a:ea typeface="华文新魏" pitchFamily="2" charset="-122"/>
              </a:rPr>
              <a:t>也可以用记忆化搜索，</a:t>
            </a:r>
            <a:endParaRPr lang="en-US" altLang="zh-CN" sz="3200" dirty="0" smtClean="0">
              <a:solidFill>
                <a:srgbClr val="FF0000"/>
              </a:solidFill>
              <a:latin typeface="华文新魏" pitchFamily="2" charset="-122"/>
              <a:ea typeface="华文新魏" pitchFamily="2" charset="-122"/>
            </a:endParaRPr>
          </a:p>
          <a:p>
            <a:r>
              <a:rPr lang="zh-CN" altLang="en-US" sz="3200" dirty="0" smtClean="0">
                <a:latin typeface="华文新魏" pitchFamily="2" charset="-122"/>
                <a:ea typeface="华文新魏" pitchFamily="2" charset="-122"/>
              </a:rPr>
              <a:t>而实际上，</a:t>
            </a:r>
            <a:endParaRPr lang="en-US" altLang="zh-CN" sz="3200" dirty="0" smtClean="0">
              <a:latin typeface="华文新魏" pitchFamily="2" charset="-122"/>
              <a:ea typeface="华文新魏" pitchFamily="2" charset="-122"/>
            </a:endParaRPr>
          </a:p>
          <a:p>
            <a:r>
              <a:rPr lang="zh-CN" altLang="en-US" sz="3200" dirty="0" smtClean="0">
                <a:latin typeface="华文新魏" pitchFamily="2" charset="-122"/>
                <a:ea typeface="华文新魏" pitchFamily="2" charset="-122"/>
              </a:rPr>
              <a:t>凡是可以递推的均可以用记忆化搜索，</a:t>
            </a:r>
            <a:endParaRPr lang="en-US" altLang="zh-CN" sz="3200" dirty="0" smtClean="0">
              <a:latin typeface="华文新魏" pitchFamily="2" charset="-122"/>
              <a:ea typeface="华文新魏" pitchFamily="2" charset="-122"/>
            </a:endParaRPr>
          </a:p>
          <a:p>
            <a:r>
              <a:rPr lang="zh-CN" altLang="en-US" sz="3200" dirty="0" smtClean="0">
                <a:latin typeface="华文新魏" pitchFamily="2" charset="-122"/>
                <a:ea typeface="华文新魏" pitchFamily="2" charset="-122"/>
              </a:rPr>
              <a:t>但是有的问题却只能用记忆化搜索解决！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14375"/>
            <a:ext cx="7467600" cy="774700"/>
          </a:xfrm>
        </p:spPr>
        <p:txBody>
          <a:bodyPr>
            <a:noAutofit/>
          </a:bodyPr>
          <a:lstStyle/>
          <a:p>
            <a:pPr eaLnBrk="1" fontAlgn="auto" hangingPunct="1">
              <a:spcAft>
                <a:spcPts val="0"/>
              </a:spcAft>
              <a:defRPr/>
            </a:pPr>
            <a:r>
              <a:rPr lang="zh-CN" altLang="en-US" dirty="0" smtClean="0"/>
              <a:t>例</a:t>
            </a:r>
            <a:r>
              <a:rPr lang="en-US" altLang="zh-CN" dirty="0" smtClean="0"/>
              <a:t>5</a:t>
            </a:r>
            <a:r>
              <a:rPr lang="zh-CN" altLang="en-US" dirty="0" smtClean="0"/>
              <a:t>：滑雪（</a:t>
            </a:r>
            <a:r>
              <a:rPr lang="en-US" altLang="zh-CN" dirty="0" smtClean="0"/>
              <a:t>poj1088</a:t>
            </a:r>
            <a:r>
              <a:rPr lang="zh-CN" altLang="en-US" dirty="0" smtClean="0"/>
              <a:t>）</a:t>
            </a:r>
          </a:p>
        </p:txBody>
      </p:sp>
      <p:sp>
        <p:nvSpPr>
          <p:cNvPr id="3" name="内容占位符 2"/>
          <p:cNvSpPr>
            <a:spLocks noGrp="1"/>
          </p:cNvSpPr>
          <p:nvPr>
            <p:ph idx="1"/>
          </p:nvPr>
        </p:nvSpPr>
        <p:spPr>
          <a:xfrm>
            <a:off x="500063" y="1571625"/>
            <a:ext cx="7467600" cy="4873625"/>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altLang="zh-CN" dirty="0" smtClean="0">
                <a:latin typeface="Arial" pitchFamily="34" charset="0"/>
              </a:rPr>
              <a:t>Michael</a:t>
            </a:r>
            <a:r>
              <a:rPr lang="zh-CN" altLang="en-US" dirty="0" smtClean="0">
                <a:latin typeface="Arial" pitchFamily="34" charset="0"/>
              </a:rPr>
              <a:t>喜欢滑雪，这并不奇怪， 因为滑雪的确很刺激。可是为了获得速度，滑的区域必须向下倾斜，而且当你滑到坡底，你不得不再次走上坡或者等待升降机来载你。</a:t>
            </a:r>
            <a:r>
              <a:rPr lang="en-US" altLang="zh-CN" dirty="0" smtClean="0">
                <a:latin typeface="Arial" pitchFamily="34" charset="0"/>
              </a:rPr>
              <a:t>Michael</a:t>
            </a:r>
            <a:r>
              <a:rPr lang="zh-CN" altLang="en-US" dirty="0" smtClean="0">
                <a:latin typeface="Arial" pitchFamily="34" charset="0"/>
              </a:rPr>
              <a:t>想知道载一个区域中最长底滑坡。区域由一个二维数组给出。数组的每个数字代表点的高度。下面是一个例子 </a:t>
            </a:r>
            <a:br>
              <a:rPr lang="zh-CN" altLang="en-US" dirty="0" smtClean="0">
                <a:latin typeface="Arial" pitchFamily="34" charset="0"/>
              </a:rPr>
            </a:br>
            <a:r>
              <a:rPr lang="en-US" altLang="zh-CN" dirty="0" smtClean="0">
                <a:latin typeface="Arial" pitchFamily="34" charset="0"/>
              </a:rPr>
              <a:t>1   2   3   4   5 </a:t>
            </a:r>
            <a:br>
              <a:rPr lang="en-US" altLang="zh-CN" dirty="0" smtClean="0">
                <a:latin typeface="Arial" pitchFamily="34" charset="0"/>
              </a:rPr>
            </a:br>
            <a:r>
              <a:rPr lang="en-US" altLang="zh-CN" dirty="0" smtClean="0">
                <a:latin typeface="Arial" pitchFamily="34" charset="0"/>
              </a:rPr>
              <a:t>16 17 18 19 6 </a:t>
            </a:r>
            <a:br>
              <a:rPr lang="en-US" altLang="zh-CN" dirty="0" smtClean="0">
                <a:latin typeface="Arial" pitchFamily="34" charset="0"/>
              </a:rPr>
            </a:br>
            <a:r>
              <a:rPr lang="en-US" altLang="zh-CN" dirty="0" smtClean="0">
                <a:latin typeface="Arial" pitchFamily="34" charset="0"/>
              </a:rPr>
              <a:t>15 24 25 20 7 </a:t>
            </a:r>
            <a:br>
              <a:rPr lang="en-US" altLang="zh-CN" dirty="0" smtClean="0">
                <a:latin typeface="Arial" pitchFamily="34" charset="0"/>
              </a:rPr>
            </a:br>
            <a:r>
              <a:rPr lang="en-US" altLang="zh-CN" dirty="0" smtClean="0">
                <a:latin typeface="Arial" pitchFamily="34" charset="0"/>
              </a:rPr>
              <a:t>14 23 22 21 8 </a:t>
            </a:r>
            <a:br>
              <a:rPr lang="en-US" altLang="zh-CN" dirty="0" smtClean="0">
                <a:latin typeface="Arial" pitchFamily="34" charset="0"/>
              </a:rPr>
            </a:br>
            <a:r>
              <a:rPr lang="en-US" altLang="zh-CN" dirty="0" smtClean="0">
                <a:latin typeface="Arial" pitchFamily="34" charset="0"/>
              </a:rPr>
              <a:t>13 12 11 10 9</a:t>
            </a:r>
            <a:br>
              <a:rPr lang="en-US" altLang="zh-CN" dirty="0" smtClean="0">
                <a:latin typeface="Arial" pitchFamily="34" charset="0"/>
              </a:rPr>
            </a:br>
            <a:r>
              <a:rPr lang="zh-CN" altLang="en-US" dirty="0" smtClean="0">
                <a:latin typeface="Arial" pitchFamily="34" charset="0"/>
              </a:rPr>
              <a:t>一个人可以从某个点滑向上下左右相邻四个点之一，当且仅当高度减小。在上面的例子中，一条可滑行的滑坡为</a:t>
            </a:r>
            <a:r>
              <a:rPr lang="en-US" altLang="zh-CN" dirty="0" smtClean="0">
                <a:latin typeface="Arial" pitchFamily="34" charset="0"/>
              </a:rPr>
              <a:t>24-17-16-1</a:t>
            </a:r>
            <a:r>
              <a:rPr lang="zh-CN" altLang="en-US" dirty="0" smtClean="0">
                <a:latin typeface="Arial" pitchFamily="34" charset="0"/>
              </a:rPr>
              <a:t>。当然</a:t>
            </a:r>
            <a:r>
              <a:rPr lang="en-US" altLang="zh-CN" dirty="0" smtClean="0">
                <a:latin typeface="Arial" pitchFamily="34" charset="0"/>
              </a:rPr>
              <a:t>25-24-23-...-3-2-1</a:t>
            </a:r>
            <a:r>
              <a:rPr lang="zh-CN" altLang="en-US" dirty="0" smtClean="0">
                <a:latin typeface="Arial" pitchFamily="34" charset="0"/>
              </a:rPr>
              <a:t>更长。事实上，这是最长的一条。</a:t>
            </a:r>
            <a:endParaRPr lang="zh-CN" altLang="en-US" dirty="0">
              <a:latin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smtClean="0"/>
              <a:t>例</a:t>
            </a:r>
            <a:r>
              <a:rPr lang="en-US" altLang="zh-CN" dirty="0" smtClean="0"/>
              <a:t>5</a:t>
            </a:r>
            <a:r>
              <a:rPr lang="zh-CN" altLang="en-US" dirty="0" smtClean="0"/>
              <a:t>：滑雪（</a:t>
            </a:r>
            <a:r>
              <a:rPr lang="en-US" altLang="zh-CN" dirty="0" smtClean="0"/>
              <a:t>poj1088</a:t>
            </a:r>
            <a:r>
              <a:rPr lang="zh-CN" altLang="en-US" dirty="0" smtClean="0"/>
              <a:t>）</a:t>
            </a:r>
          </a:p>
        </p:txBody>
      </p:sp>
      <p:sp>
        <p:nvSpPr>
          <p:cNvPr id="3" name="内容占位符 2"/>
          <p:cNvSpPr>
            <a:spLocks noGrp="1"/>
          </p:cNvSpPr>
          <p:nvPr>
            <p:ph idx="1"/>
          </p:nvPr>
        </p:nvSpPr>
        <p:spPr>
          <a:xfrm>
            <a:off x="428625" y="1500188"/>
            <a:ext cx="8072438" cy="4873625"/>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marL="274320" indent="-274320" eaLnBrk="1" fontAlgn="auto" hangingPunct="1">
              <a:spcAft>
                <a:spcPts val="0"/>
              </a:spcAft>
              <a:buClr>
                <a:schemeClr val="accent3"/>
              </a:buClr>
              <a:buFont typeface="Wingdings 2"/>
              <a:buChar char=""/>
              <a:defRPr/>
            </a:pP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a:t>
            </a:r>
            <a:r>
              <a:rPr lang="zh-CN" altLang="en-US" dirty="0" smtClean="0">
                <a:latin typeface="Arial" pitchFamily="34" charset="0"/>
              </a:rPr>
              <a:t>表示从（</a:t>
            </a:r>
            <a:r>
              <a:rPr lang="en-US" altLang="zh-CN" dirty="0" err="1" smtClean="0">
                <a:latin typeface="Arial" pitchFamily="34" charset="0"/>
              </a:rPr>
              <a:t>i</a:t>
            </a:r>
            <a:r>
              <a:rPr lang="zh-CN" altLang="en-US" dirty="0" smtClean="0">
                <a:latin typeface="Arial" pitchFamily="34" charset="0"/>
              </a:rPr>
              <a:t>，</a:t>
            </a:r>
            <a:r>
              <a:rPr lang="en-US" altLang="zh-CN" dirty="0" smtClean="0">
                <a:latin typeface="Arial" pitchFamily="34" charset="0"/>
              </a:rPr>
              <a:t>j</a:t>
            </a:r>
            <a:r>
              <a:rPr lang="zh-CN" altLang="en-US" dirty="0" smtClean="0">
                <a:latin typeface="Arial" pitchFamily="34" charset="0"/>
              </a:rPr>
              <a:t>）滑下的最长路径长度</a:t>
            </a:r>
            <a:endParaRPr lang="en-US" altLang="zh-CN" dirty="0" smtClean="0">
              <a:latin typeface="Arial"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 </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buFont typeface="Wingdings 2"/>
              <a:buNone/>
              <a:defRPr/>
            </a:pPr>
            <a:r>
              <a:rPr lang="en-US" altLang="zh-CN" dirty="0" smtClean="0">
                <a:latin typeface="Arial" pitchFamily="34" charset="0"/>
              </a:rPr>
              <a:t>——</a:t>
            </a:r>
            <a:r>
              <a:rPr lang="zh-CN" altLang="en-US" dirty="0" smtClean="0">
                <a:latin typeface="Arial" pitchFamily="34" charset="0"/>
              </a:rPr>
              <a:t>由于</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a:t>
            </a:r>
            <a:r>
              <a:rPr lang="zh-CN" altLang="en-US" dirty="0" smtClean="0">
                <a:latin typeface="Arial" pitchFamily="34" charset="0"/>
              </a:rPr>
              <a:t>由上下左右四个方向转移过来</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 = max {f[</a:t>
            </a:r>
            <a:r>
              <a:rPr lang="en-US" altLang="zh-CN" dirty="0" err="1" smtClean="0">
                <a:latin typeface="Arial" pitchFamily="34" charset="0"/>
              </a:rPr>
              <a:t>i</a:t>
            </a:r>
            <a:r>
              <a:rPr lang="en-US" altLang="zh-CN" dirty="0" smtClean="0">
                <a:latin typeface="Arial" pitchFamily="34" charset="0"/>
              </a:rPr>
              <a:t>  - 1][j] + 1    (a[</a:t>
            </a:r>
            <a:r>
              <a:rPr lang="en-US" altLang="zh-CN" dirty="0" err="1" smtClean="0">
                <a:latin typeface="Arial" pitchFamily="34" charset="0"/>
              </a:rPr>
              <a:t>i</a:t>
            </a:r>
            <a:r>
              <a:rPr lang="en-US" altLang="zh-CN" dirty="0" smtClean="0">
                <a:latin typeface="Arial" pitchFamily="34" charset="0"/>
              </a:rPr>
              <a:t> - 1][j] &lt;a[</a:t>
            </a:r>
            <a:r>
              <a:rPr lang="en-US" altLang="zh-CN" dirty="0" err="1" smtClean="0">
                <a:latin typeface="Arial" pitchFamily="34" charset="0"/>
              </a:rPr>
              <a:t>i</a:t>
            </a:r>
            <a:r>
              <a:rPr lang="en-US" altLang="zh-CN" dirty="0" smtClean="0">
                <a:latin typeface="Arial" pitchFamily="34" charset="0"/>
              </a:rPr>
              <a:t>][j])</a:t>
            </a: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{f[</a:t>
            </a:r>
            <a:r>
              <a:rPr lang="en-US" altLang="zh-CN" dirty="0" err="1" smtClean="0">
                <a:latin typeface="Arial" pitchFamily="34" charset="0"/>
              </a:rPr>
              <a:t>i</a:t>
            </a:r>
            <a:r>
              <a:rPr lang="en-US" altLang="zh-CN" dirty="0" smtClean="0">
                <a:latin typeface="Arial" pitchFamily="34" charset="0"/>
              </a:rPr>
              <a:t> + 1][j] + 1    (a[</a:t>
            </a:r>
            <a:r>
              <a:rPr lang="en-US" altLang="zh-CN" dirty="0" err="1" smtClean="0">
                <a:latin typeface="Arial" pitchFamily="34" charset="0"/>
              </a:rPr>
              <a:t>i</a:t>
            </a:r>
            <a:r>
              <a:rPr lang="en-US" altLang="zh-CN" dirty="0" smtClean="0">
                <a:latin typeface="Arial" pitchFamily="34" charset="0"/>
              </a:rPr>
              <a:t> + 1][j] &lt;a[</a:t>
            </a:r>
            <a:r>
              <a:rPr lang="en-US" altLang="zh-CN" dirty="0" err="1" smtClean="0">
                <a:latin typeface="Arial" pitchFamily="34" charset="0"/>
              </a:rPr>
              <a:t>i</a:t>
            </a:r>
            <a:r>
              <a:rPr lang="en-US" altLang="zh-CN" dirty="0" smtClean="0">
                <a:latin typeface="Arial" pitchFamily="34" charset="0"/>
              </a:rPr>
              <a:t>][j])</a:t>
            </a:r>
            <a:endParaRPr lang="zh-CN" altLang="en-US" dirty="0" smtClean="0">
              <a:latin typeface="Arial" pitchFamily="34" charset="0"/>
            </a:endParaRP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{f[</a:t>
            </a:r>
            <a:r>
              <a:rPr lang="en-US" altLang="zh-CN" dirty="0" err="1" smtClean="0">
                <a:latin typeface="Arial" pitchFamily="34" charset="0"/>
              </a:rPr>
              <a:t>i</a:t>
            </a:r>
            <a:r>
              <a:rPr lang="en-US" altLang="zh-CN" dirty="0" smtClean="0">
                <a:latin typeface="Arial" pitchFamily="34" charset="0"/>
              </a:rPr>
              <a:t>][j - 1] + 1     (a[</a:t>
            </a:r>
            <a:r>
              <a:rPr lang="en-US" altLang="zh-CN" dirty="0" err="1" smtClean="0">
                <a:latin typeface="Arial" pitchFamily="34" charset="0"/>
              </a:rPr>
              <a:t>i</a:t>
            </a:r>
            <a:r>
              <a:rPr lang="en-US" altLang="zh-CN" dirty="0" smtClean="0">
                <a:latin typeface="Arial" pitchFamily="34" charset="0"/>
              </a:rPr>
              <a:t>][j - 1] &lt;a[</a:t>
            </a:r>
            <a:r>
              <a:rPr lang="en-US" altLang="zh-CN" dirty="0" err="1" smtClean="0">
                <a:latin typeface="Arial" pitchFamily="34" charset="0"/>
              </a:rPr>
              <a:t>i</a:t>
            </a:r>
            <a:r>
              <a:rPr lang="en-US" altLang="zh-CN" dirty="0" smtClean="0">
                <a:latin typeface="Arial" pitchFamily="34" charset="0"/>
              </a:rPr>
              <a:t>][j])</a:t>
            </a:r>
            <a:endParaRPr lang="zh-CN" altLang="en-US" dirty="0" smtClean="0">
              <a:latin typeface="Arial" pitchFamily="34" charset="0"/>
            </a:endParaRP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{f[</a:t>
            </a:r>
            <a:r>
              <a:rPr lang="en-US" altLang="zh-CN" dirty="0" err="1" smtClean="0">
                <a:latin typeface="Arial" pitchFamily="34" charset="0"/>
              </a:rPr>
              <a:t>i</a:t>
            </a:r>
            <a:r>
              <a:rPr lang="en-US" altLang="zh-CN" dirty="0" smtClean="0">
                <a:latin typeface="Arial" pitchFamily="34" charset="0"/>
              </a:rPr>
              <a:t>][j + 1] + 1    (a[</a:t>
            </a:r>
            <a:r>
              <a:rPr lang="en-US" altLang="zh-CN" dirty="0" err="1" smtClean="0">
                <a:latin typeface="Arial" pitchFamily="34" charset="0"/>
              </a:rPr>
              <a:t>i</a:t>
            </a:r>
            <a:r>
              <a:rPr lang="en-US" altLang="zh-CN" dirty="0" smtClean="0">
                <a:latin typeface="Arial" pitchFamily="34" charset="0"/>
              </a:rPr>
              <a:t>][j + 1] &lt;a[</a:t>
            </a:r>
            <a:r>
              <a:rPr lang="en-US" altLang="zh-CN" dirty="0" err="1" smtClean="0">
                <a:latin typeface="Arial" pitchFamily="34" charset="0"/>
              </a:rPr>
              <a:t>i</a:t>
            </a:r>
            <a:r>
              <a:rPr lang="en-US" altLang="zh-CN" dirty="0" smtClean="0">
                <a:latin typeface="Arial" pitchFamily="34" charset="0"/>
              </a:rPr>
              <a:t>][j])</a:t>
            </a:r>
          </a:p>
          <a:p>
            <a:pPr marL="274320" indent="-274320" eaLnBrk="1" fontAlgn="auto" hangingPunct="1">
              <a:spcAft>
                <a:spcPts val="0"/>
              </a:spcAft>
              <a:buClr>
                <a:schemeClr val="accent3"/>
              </a:buClr>
              <a:buFont typeface="Wingdings 2"/>
              <a:buNone/>
              <a:defRPr/>
            </a:pPr>
            <a:r>
              <a:rPr lang="en-US" altLang="zh-CN" dirty="0" smtClean="0">
                <a:latin typeface="Arial" pitchFamily="34" charset="0"/>
              </a:rPr>
              <a:t>    </a:t>
            </a:r>
            <a:r>
              <a:rPr lang="zh-CN" altLang="en-US" dirty="0" smtClean="0">
                <a:solidFill>
                  <a:srgbClr val="FF0000"/>
                </a:solidFill>
                <a:latin typeface="Arial" pitchFamily="34" charset="0"/>
              </a:rPr>
              <a:t>（初值）：</a:t>
            </a:r>
            <a:r>
              <a:rPr lang="en-US" altLang="zh-CN" dirty="0" smtClean="0">
                <a:solidFill>
                  <a:srgbClr val="FF0000"/>
                </a:solidFill>
                <a:latin typeface="Arial" pitchFamily="34" charset="0"/>
              </a:rPr>
              <a:t>f[</a:t>
            </a:r>
            <a:r>
              <a:rPr lang="en-US" altLang="zh-CN" dirty="0" err="1" smtClean="0">
                <a:solidFill>
                  <a:srgbClr val="FF0000"/>
                </a:solidFill>
                <a:latin typeface="Arial" pitchFamily="34" charset="0"/>
              </a:rPr>
              <a:t>i</a:t>
            </a:r>
            <a:r>
              <a:rPr lang="en-US" altLang="zh-CN" dirty="0" smtClean="0">
                <a:solidFill>
                  <a:srgbClr val="FF0000"/>
                </a:solidFill>
                <a:latin typeface="Arial" pitchFamily="34" charset="0"/>
              </a:rPr>
              <a:t>][j] = 0</a:t>
            </a:r>
            <a:endParaRPr lang="zh-CN" altLang="en-US" dirty="0" smtClean="0">
              <a:solidFill>
                <a:srgbClr val="FF0000"/>
              </a:solidFill>
              <a:latin typeface="Arial"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第三步：确定实现方法</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r>
              <a:rPr lang="zh-CN" altLang="en-US" dirty="0" smtClean="0">
                <a:latin typeface="Arial" pitchFamily="34" charset="0"/>
              </a:rPr>
              <a:t>相信同学们已经看出问题了，我们没法通过递推的方式在算</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][j]</a:t>
            </a:r>
            <a:r>
              <a:rPr lang="zh-CN" altLang="en-US" dirty="0" smtClean="0">
                <a:latin typeface="Arial" pitchFamily="34" charset="0"/>
              </a:rPr>
              <a:t>之前将他上下左右四个点的值都求出来！！！</a:t>
            </a:r>
            <a:endParaRPr lang="en-US" altLang="zh-CN" dirty="0" smtClean="0">
              <a:latin typeface="Arial" pitchFamily="34" charset="0"/>
            </a:endParaRPr>
          </a:p>
          <a:p>
            <a:pPr marL="274320" indent="-274320" eaLnBrk="1" fontAlgn="auto" hangingPunct="1">
              <a:spcAft>
                <a:spcPts val="0"/>
              </a:spcAft>
              <a:buClr>
                <a:schemeClr val="accent3"/>
              </a:buClr>
              <a:buFont typeface="Wingdings 2"/>
              <a:buChar char=""/>
              <a:defRPr/>
            </a:pPr>
            <a:endParaRPr lang="zh-CN" altLang="en-US"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500" y="642938"/>
            <a:ext cx="7467600" cy="703262"/>
          </a:xfrm>
        </p:spPr>
        <p:txBody>
          <a:bodyPr>
            <a:noAutofit/>
          </a:bodyPr>
          <a:lstStyle/>
          <a:p>
            <a:pPr eaLnBrk="1" fontAlgn="auto" hangingPunct="1">
              <a:spcAft>
                <a:spcPts val="0"/>
              </a:spcAft>
              <a:defRPr/>
            </a:pPr>
            <a:r>
              <a:rPr lang="zh-CN" altLang="en-US" dirty="0" smtClean="0"/>
              <a:t>例</a:t>
            </a:r>
            <a:r>
              <a:rPr lang="en-US" altLang="zh-CN" dirty="0" smtClean="0"/>
              <a:t>5</a:t>
            </a:r>
            <a:r>
              <a:rPr lang="zh-CN" altLang="en-US" dirty="0" smtClean="0"/>
              <a:t>：滑雪（</a:t>
            </a:r>
            <a:r>
              <a:rPr lang="en-US" altLang="zh-CN" dirty="0" smtClean="0"/>
              <a:t>poj1088</a:t>
            </a:r>
            <a:r>
              <a:rPr lang="zh-CN" altLang="en-US" dirty="0" smtClean="0"/>
              <a:t>）</a:t>
            </a:r>
          </a:p>
        </p:txBody>
      </p:sp>
      <p:sp>
        <p:nvSpPr>
          <p:cNvPr id="3" name="内容占位符 2"/>
          <p:cNvSpPr>
            <a:spLocks noGrp="1"/>
          </p:cNvSpPr>
          <p:nvPr>
            <p:ph idx="1"/>
          </p:nvPr>
        </p:nvSpPr>
        <p:spPr>
          <a:xfrm>
            <a:off x="500063" y="1643063"/>
            <a:ext cx="8229600" cy="1428747"/>
          </a:xfrm>
        </p:spPr>
        <p:txBody>
          <a:bodyPr>
            <a:normAutofit/>
          </a:bodyPr>
          <a:lstStyle/>
          <a:p>
            <a:pPr eaLnBrk="1" hangingPunct="1"/>
            <a:r>
              <a:rPr lang="zh-CN" altLang="en-US" dirty="0" smtClean="0">
                <a:latin typeface="Arial" charset="0"/>
              </a:rPr>
              <a:t>所以记忆化搜索就成为解决这个问题的唯一办法！</a:t>
            </a:r>
            <a:endParaRPr lang="en-US" altLang="zh-CN" dirty="0" smtClean="0">
              <a:latin typeface="Arial" charset="0"/>
            </a:endParaRPr>
          </a:p>
          <a:p>
            <a:pPr eaLnBrk="1" hangingPunct="1"/>
            <a:r>
              <a:rPr lang="en-US" altLang="zh-CN" dirty="0" smtClean="0">
                <a:latin typeface="Arial" charset="0"/>
              </a:rPr>
              <a:t>——</a:t>
            </a:r>
            <a:r>
              <a:rPr lang="zh-CN" altLang="en-US" dirty="0" smtClean="0">
                <a:latin typeface="Arial" charset="0"/>
              </a:rPr>
              <a:t>将算过的每一个</a:t>
            </a:r>
            <a:r>
              <a:rPr lang="en-US" altLang="zh-CN" dirty="0" smtClean="0">
                <a:latin typeface="Arial" charset="0"/>
              </a:rPr>
              <a:t>f[</a:t>
            </a:r>
            <a:r>
              <a:rPr lang="en-US" altLang="zh-CN" dirty="0" err="1" smtClean="0">
                <a:latin typeface="Arial" charset="0"/>
              </a:rPr>
              <a:t>i</a:t>
            </a:r>
            <a:r>
              <a:rPr lang="en-US" altLang="zh-CN" dirty="0" smtClean="0">
                <a:latin typeface="Arial" charset="0"/>
              </a:rPr>
              <a:t>][j]</a:t>
            </a:r>
            <a:r>
              <a:rPr lang="zh-CN" altLang="en-US" dirty="0" smtClean="0">
                <a:latin typeface="Arial" charset="0"/>
              </a:rPr>
              <a:t>记录下来，如果再一次需要算</a:t>
            </a:r>
            <a:r>
              <a:rPr lang="en-US" altLang="zh-CN" dirty="0" smtClean="0">
                <a:latin typeface="Arial" charset="0"/>
              </a:rPr>
              <a:t>f[</a:t>
            </a:r>
            <a:r>
              <a:rPr lang="en-US" altLang="zh-CN" dirty="0" err="1" smtClean="0">
                <a:latin typeface="Arial" charset="0"/>
              </a:rPr>
              <a:t>i</a:t>
            </a:r>
            <a:r>
              <a:rPr lang="en-US" altLang="zh-CN" dirty="0" smtClean="0">
                <a:latin typeface="Arial" charset="0"/>
              </a:rPr>
              <a:t>][j]</a:t>
            </a:r>
            <a:r>
              <a:rPr lang="zh-CN" altLang="en-US" dirty="0" smtClean="0">
                <a:latin typeface="Arial" charset="0"/>
              </a:rPr>
              <a:t>时不再递归直接用记下来的结果！</a:t>
            </a:r>
          </a:p>
        </p:txBody>
      </p:sp>
      <p:sp>
        <p:nvSpPr>
          <p:cNvPr id="5" name="TextBox 4"/>
          <p:cNvSpPr txBox="1"/>
          <p:nvPr/>
        </p:nvSpPr>
        <p:spPr>
          <a:xfrm>
            <a:off x="428596" y="3133904"/>
            <a:ext cx="8429652" cy="3724096"/>
          </a:xfrm>
          <a:prstGeom prst="rect">
            <a:avLst/>
          </a:prstGeom>
          <a:noFill/>
        </p:spPr>
        <p:txBody>
          <a:bodyPr wrap="square">
            <a:spAutoFit/>
          </a:bodyPr>
          <a:lstStyle/>
          <a:p>
            <a:pPr marL="274320" indent="-274320" fontAlgn="auto">
              <a:spcBef>
                <a:spcPct val="20000"/>
              </a:spcBef>
              <a:spcAft>
                <a:spcPts val="0"/>
              </a:spcAft>
              <a:buClr>
                <a:schemeClr val="accent3"/>
              </a:buClr>
              <a:buSzPct val="95000"/>
              <a:defRPr/>
            </a:pPr>
            <a:r>
              <a:rPr lang="es-ES" altLang="en-US" sz="2000" dirty="0" smtClean="0">
                <a:latin typeface="Arial" pitchFamily="34" charset="0"/>
                <a:ea typeface="+mn-ea"/>
              </a:rPr>
              <a:t>long </a:t>
            </a:r>
            <a:r>
              <a:rPr lang="es-ES" altLang="en-US" sz="2000" dirty="0">
                <a:latin typeface="Arial" pitchFamily="34" charset="0"/>
                <a:ea typeface="+mn-ea"/>
              </a:rPr>
              <a:t>dp(long x, long y) </a:t>
            </a:r>
          </a:p>
          <a:p>
            <a:pPr marL="274320" indent="-274320" fontAlgn="auto">
              <a:spcBef>
                <a:spcPct val="20000"/>
              </a:spcBef>
              <a:spcAft>
                <a:spcPts val="0"/>
              </a:spcAft>
              <a:buClr>
                <a:schemeClr val="accent3"/>
              </a:buClr>
              <a:buSzPct val="95000"/>
              <a:defRPr/>
            </a:pPr>
            <a:r>
              <a:rPr lang="es-ES" altLang="en-US" sz="2000" dirty="0" smtClean="0">
                <a:latin typeface="Arial" pitchFamily="34" charset="0"/>
                <a:ea typeface="+mn-ea"/>
              </a:rPr>
              <a:t>{ </a:t>
            </a:r>
            <a:endParaRPr lang="es-ES" altLang="en-US" sz="2000" dirty="0">
              <a:latin typeface="Arial" pitchFamily="34" charset="0"/>
            </a:endParaRPr>
          </a:p>
          <a:p>
            <a:pPr marL="274320" indent="-274320" fontAlgn="auto">
              <a:spcBef>
                <a:spcPct val="20000"/>
              </a:spcBef>
              <a:spcAft>
                <a:spcPts val="0"/>
              </a:spcAft>
              <a:buClr>
                <a:schemeClr val="accent3"/>
              </a:buClr>
              <a:buSzPct val="95000"/>
              <a:defRPr/>
            </a:pPr>
            <a:r>
              <a:rPr lang="es-ES" altLang="en-US" sz="2000" dirty="0" smtClean="0">
                <a:latin typeface="Arial" pitchFamily="34" charset="0"/>
                <a:ea typeface="+mn-ea"/>
              </a:rPr>
              <a:t>    if </a:t>
            </a:r>
            <a:r>
              <a:rPr lang="es-ES" altLang="en-US" sz="2000" dirty="0">
                <a:latin typeface="Arial" pitchFamily="34" charset="0"/>
                <a:ea typeface="+mn-ea"/>
              </a:rPr>
              <a:t>(f[x][y] != 0) return f[x][y]; </a:t>
            </a:r>
            <a:r>
              <a:rPr lang="en-US" altLang="en-US" sz="2000" dirty="0" smtClean="0">
                <a:latin typeface="Arial" pitchFamily="34" charset="0"/>
                <a:ea typeface="+mn-ea"/>
              </a:rPr>
              <a:t>//</a:t>
            </a:r>
            <a:r>
              <a:rPr lang="zh-CN" altLang="en-US" sz="2000" dirty="0">
                <a:latin typeface="Arial" pitchFamily="34" charset="0"/>
                <a:ea typeface="+mn-ea"/>
              </a:rPr>
              <a:t>保证了每一个重复子问题都只算了一遍</a:t>
            </a:r>
            <a:endParaRPr lang="es-ES" altLang="en-US" sz="2000" dirty="0">
              <a:latin typeface="Arial" pitchFamily="34" charset="0"/>
              <a:ea typeface="+mn-ea"/>
            </a:endParaRPr>
          </a:p>
          <a:p>
            <a:pPr marL="274320" indent="-274320" fontAlgn="auto">
              <a:spcBef>
                <a:spcPct val="20000"/>
              </a:spcBef>
              <a:spcAft>
                <a:spcPts val="0"/>
              </a:spcAft>
              <a:buClr>
                <a:schemeClr val="accent3"/>
              </a:buClr>
              <a:buSzPct val="95000"/>
              <a:defRPr/>
            </a:pPr>
            <a:r>
              <a:rPr lang="es-ES" altLang="en-US" sz="2000" dirty="0">
                <a:latin typeface="Arial" pitchFamily="34" charset="0"/>
              </a:rPr>
              <a:t>	</a:t>
            </a:r>
            <a:r>
              <a:rPr lang="es-ES" altLang="en-US" sz="2000" dirty="0" smtClean="0">
                <a:latin typeface="Arial" pitchFamily="34" charset="0"/>
                <a:ea typeface="+mn-ea"/>
              </a:rPr>
              <a:t>f[x</a:t>
            </a:r>
            <a:r>
              <a:rPr lang="es-ES" altLang="en-US" sz="2000" dirty="0">
                <a:latin typeface="Arial" pitchFamily="34" charset="0"/>
                <a:ea typeface="+mn-ea"/>
              </a:rPr>
              <a:t>][y] = 1; </a:t>
            </a:r>
          </a:p>
          <a:p>
            <a:pPr marL="274320" indent="-274320" fontAlgn="auto">
              <a:spcBef>
                <a:spcPct val="20000"/>
              </a:spcBef>
              <a:spcAft>
                <a:spcPts val="0"/>
              </a:spcAft>
              <a:buClr>
                <a:schemeClr val="accent3"/>
              </a:buClr>
              <a:buSzPct val="95000"/>
              <a:defRPr/>
            </a:pPr>
            <a:r>
              <a:rPr lang="es-ES" altLang="en-US" sz="2000" dirty="0">
                <a:latin typeface="Arial" pitchFamily="34" charset="0"/>
              </a:rPr>
              <a:t> </a:t>
            </a:r>
            <a:r>
              <a:rPr lang="es-ES" altLang="en-US" sz="2000" dirty="0" smtClean="0">
                <a:latin typeface="Arial" pitchFamily="34" charset="0"/>
              </a:rPr>
              <a:t>   </a:t>
            </a:r>
            <a:r>
              <a:rPr lang="es-ES" altLang="en-US" sz="2000" dirty="0" smtClean="0">
                <a:latin typeface="Arial" pitchFamily="34" charset="0"/>
                <a:ea typeface="+mn-ea"/>
              </a:rPr>
              <a:t>if </a:t>
            </a:r>
            <a:r>
              <a:rPr lang="es-ES" altLang="en-US" sz="2000" dirty="0">
                <a:latin typeface="Arial" pitchFamily="34" charset="0"/>
                <a:ea typeface="+mn-ea"/>
              </a:rPr>
              <a:t>((a[x - 1][y] &lt; a[x][y])&amp;&amp;(x &gt; 1</a:t>
            </a:r>
            <a:r>
              <a:rPr lang="es-ES" altLang="en-US" sz="2000" dirty="0" smtClean="0">
                <a:latin typeface="Arial" pitchFamily="34" charset="0"/>
                <a:ea typeface="+mn-ea"/>
              </a:rPr>
              <a:t>))    f[x</a:t>
            </a:r>
            <a:r>
              <a:rPr lang="es-ES" altLang="en-US" sz="2000" dirty="0">
                <a:latin typeface="Arial" pitchFamily="34" charset="0"/>
                <a:ea typeface="+mn-ea"/>
              </a:rPr>
              <a:t>][y] = max(f[x][y], dp(x - 1, y) + 1</a:t>
            </a:r>
            <a:r>
              <a:rPr lang="es-ES" altLang="en-US" sz="2000" dirty="0" smtClean="0">
                <a:latin typeface="Arial" pitchFamily="34" charset="0"/>
                <a:ea typeface="+mn-ea"/>
              </a:rPr>
              <a:t>);</a:t>
            </a:r>
          </a:p>
          <a:p>
            <a:pPr marL="274320" indent="-274320" fontAlgn="auto">
              <a:spcBef>
                <a:spcPct val="20000"/>
              </a:spcBef>
              <a:spcAft>
                <a:spcPts val="0"/>
              </a:spcAft>
              <a:buClr>
                <a:schemeClr val="accent3"/>
              </a:buClr>
              <a:buSzPct val="95000"/>
              <a:defRPr/>
            </a:pPr>
            <a:r>
              <a:rPr lang="es-ES" altLang="en-US" sz="2000" dirty="0" smtClean="0">
                <a:latin typeface="Arial" pitchFamily="34" charset="0"/>
              </a:rPr>
              <a:t>    </a:t>
            </a:r>
            <a:r>
              <a:rPr lang="es-ES" altLang="en-US" sz="2000" dirty="0" smtClean="0">
                <a:latin typeface="Arial" pitchFamily="34" charset="0"/>
                <a:ea typeface="+mn-ea"/>
              </a:rPr>
              <a:t>if </a:t>
            </a:r>
            <a:r>
              <a:rPr lang="es-ES" altLang="en-US" sz="2000" dirty="0">
                <a:latin typeface="Arial" pitchFamily="34" charset="0"/>
                <a:ea typeface="+mn-ea"/>
              </a:rPr>
              <a:t>((a[x + 1][y] &lt; a[x][y])&amp;&amp;(x &lt; n</a:t>
            </a:r>
            <a:r>
              <a:rPr lang="es-ES" altLang="en-US" sz="2000" dirty="0" smtClean="0">
                <a:latin typeface="Arial" pitchFamily="34" charset="0"/>
                <a:ea typeface="+mn-ea"/>
              </a:rPr>
              <a:t>))   f[x</a:t>
            </a:r>
            <a:r>
              <a:rPr lang="es-ES" altLang="en-US" sz="2000" dirty="0">
                <a:latin typeface="Arial" pitchFamily="34" charset="0"/>
                <a:ea typeface="+mn-ea"/>
              </a:rPr>
              <a:t>][y] = max(f[x][y], dp(x + 1, y) + 1); </a:t>
            </a:r>
            <a:endParaRPr lang="es-ES" altLang="en-US" sz="2000" dirty="0" smtClean="0">
              <a:latin typeface="Arial" pitchFamily="34" charset="0"/>
              <a:ea typeface="+mn-ea"/>
            </a:endParaRPr>
          </a:p>
          <a:p>
            <a:pPr marL="274320" indent="-274320" fontAlgn="auto">
              <a:spcBef>
                <a:spcPct val="20000"/>
              </a:spcBef>
              <a:spcAft>
                <a:spcPts val="0"/>
              </a:spcAft>
              <a:buClr>
                <a:schemeClr val="accent3"/>
              </a:buClr>
              <a:buSzPct val="95000"/>
              <a:defRPr/>
            </a:pPr>
            <a:r>
              <a:rPr lang="es-ES" altLang="en-US" sz="2000" dirty="0" smtClean="0">
                <a:latin typeface="Arial" pitchFamily="34" charset="0"/>
              </a:rPr>
              <a:t>    </a:t>
            </a:r>
            <a:r>
              <a:rPr lang="es-ES" altLang="en-US" sz="2000" dirty="0" smtClean="0">
                <a:latin typeface="Arial" pitchFamily="34" charset="0"/>
                <a:ea typeface="+mn-ea"/>
              </a:rPr>
              <a:t>if </a:t>
            </a:r>
            <a:r>
              <a:rPr lang="es-ES" altLang="en-US" sz="2000" dirty="0">
                <a:latin typeface="Arial" pitchFamily="34" charset="0"/>
                <a:ea typeface="+mn-ea"/>
              </a:rPr>
              <a:t>((a[x][y - 1] &lt; a[x][y])&amp;&amp;(y &gt; 1)) </a:t>
            </a:r>
            <a:r>
              <a:rPr lang="es-ES" altLang="en-US" sz="2000" dirty="0" smtClean="0">
                <a:latin typeface="Arial" pitchFamily="34" charset="0"/>
                <a:ea typeface="+mn-ea"/>
              </a:rPr>
              <a:t>   f[x</a:t>
            </a:r>
            <a:r>
              <a:rPr lang="es-ES" altLang="en-US" sz="2000" dirty="0">
                <a:latin typeface="Arial" pitchFamily="34" charset="0"/>
                <a:ea typeface="+mn-ea"/>
              </a:rPr>
              <a:t>][y] = max(f[x][y], dp(x, y - 1) + 1); </a:t>
            </a:r>
            <a:endParaRPr lang="es-ES" altLang="en-US" sz="2000" dirty="0" smtClean="0">
              <a:latin typeface="Arial" pitchFamily="34" charset="0"/>
              <a:ea typeface="+mn-ea"/>
            </a:endParaRPr>
          </a:p>
          <a:p>
            <a:pPr marL="274320" indent="-274320" fontAlgn="auto">
              <a:spcBef>
                <a:spcPct val="20000"/>
              </a:spcBef>
              <a:spcAft>
                <a:spcPts val="0"/>
              </a:spcAft>
              <a:buClr>
                <a:schemeClr val="accent3"/>
              </a:buClr>
              <a:buSzPct val="95000"/>
              <a:defRPr/>
            </a:pPr>
            <a:r>
              <a:rPr lang="es-ES" altLang="en-US" sz="2000" dirty="0" smtClean="0">
                <a:latin typeface="Arial" pitchFamily="34" charset="0"/>
              </a:rPr>
              <a:t>    </a:t>
            </a:r>
            <a:r>
              <a:rPr lang="es-ES" altLang="en-US" sz="2000" dirty="0" smtClean="0">
                <a:latin typeface="Arial" pitchFamily="34" charset="0"/>
                <a:ea typeface="+mn-ea"/>
              </a:rPr>
              <a:t>if </a:t>
            </a:r>
            <a:r>
              <a:rPr lang="es-ES" altLang="en-US" sz="2000" dirty="0">
                <a:latin typeface="Arial" pitchFamily="34" charset="0"/>
                <a:ea typeface="+mn-ea"/>
              </a:rPr>
              <a:t>((a[x][y + 1] &lt; a[x][y])&amp;&amp;(y &lt; m</a:t>
            </a:r>
            <a:r>
              <a:rPr lang="es-ES" altLang="en-US" sz="2000" dirty="0" smtClean="0">
                <a:latin typeface="Arial" pitchFamily="34" charset="0"/>
                <a:ea typeface="+mn-ea"/>
              </a:rPr>
              <a:t>))  f[x</a:t>
            </a:r>
            <a:r>
              <a:rPr lang="es-ES" altLang="en-US" sz="2000" dirty="0">
                <a:latin typeface="Arial" pitchFamily="34" charset="0"/>
                <a:ea typeface="+mn-ea"/>
              </a:rPr>
              <a:t>][y] = max(f[x][y], dp(x, y + 1) + 1); </a:t>
            </a:r>
            <a:endParaRPr lang="es-ES" altLang="en-US" sz="2000" dirty="0" smtClean="0">
              <a:latin typeface="Arial" pitchFamily="34" charset="0"/>
              <a:ea typeface="+mn-ea"/>
            </a:endParaRPr>
          </a:p>
          <a:p>
            <a:pPr marL="274320" indent="-274320" fontAlgn="auto">
              <a:spcBef>
                <a:spcPct val="20000"/>
              </a:spcBef>
              <a:spcAft>
                <a:spcPts val="0"/>
              </a:spcAft>
              <a:buClr>
                <a:schemeClr val="accent3"/>
              </a:buClr>
              <a:buSzPct val="95000"/>
              <a:defRPr/>
            </a:pPr>
            <a:r>
              <a:rPr lang="es-ES" altLang="en-US" sz="2000" dirty="0" smtClean="0">
                <a:latin typeface="Arial" pitchFamily="34" charset="0"/>
              </a:rPr>
              <a:t>    </a:t>
            </a:r>
            <a:r>
              <a:rPr lang="es-ES" altLang="en-US" sz="2000" dirty="0" smtClean="0">
                <a:latin typeface="Arial" pitchFamily="34" charset="0"/>
                <a:ea typeface="+mn-ea"/>
              </a:rPr>
              <a:t>return </a:t>
            </a:r>
            <a:r>
              <a:rPr lang="es-ES" altLang="en-US" sz="2000" dirty="0">
                <a:latin typeface="Arial" pitchFamily="34" charset="0"/>
                <a:ea typeface="+mn-ea"/>
              </a:rPr>
              <a:t>f[x][y]; </a:t>
            </a:r>
          </a:p>
          <a:p>
            <a:pPr marL="274320" indent="-274320" fontAlgn="auto">
              <a:spcBef>
                <a:spcPct val="20000"/>
              </a:spcBef>
              <a:spcAft>
                <a:spcPts val="0"/>
              </a:spcAft>
              <a:buClr>
                <a:schemeClr val="accent3"/>
              </a:buClr>
              <a:buSzPct val="95000"/>
              <a:defRPr/>
            </a:pPr>
            <a:r>
              <a:rPr lang="es-ES" altLang="en-US" sz="2000" dirty="0">
                <a:latin typeface="Arial" pitchFamily="34" charset="0"/>
                <a:ea typeface="+mn-ea"/>
              </a:rPr>
              <a:t>}</a:t>
            </a:r>
            <a:endParaRPr lang="zh-CN" altLang="en-US" sz="2000" dirty="0">
              <a:latin typeface="Arial"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例</a:t>
            </a:r>
            <a:r>
              <a:rPr lang="en-US" altLang="zh-CN" dirty="0" smtClean="0"/>
              <a:t>6</a:t>
            </a:r>
            <a:r>
              <a:rPr lang="zh-CN" altLang="en-US" dirty="0" smtClean="0"/>
              <a:t>：最长公共子序列</a:t>
            </a:r>
          </a:p>
        </p:txBody>
      </p:sp>
      <p:sp>
        <p:nvSpPr>
          <p:cNvPr id="4" name="内容占位符 3"/>
          <p:cNvSpPr>
            <a:spLocks noGrp="1"/>
          </p:cNvSpPr>
          <p:nvPr>
            <p:ph idx="1"/>
          </p:nvPr>
        </p:nvSpPr>
        <p:spPr/>
        <p:txBody>
          <a:bodyPr/>
          <a:lstStyle/>
          <a:p>
            <a:pPr>
              <a:lnSpc>
                <a:spcPct val="80000"/>
              </a:lnSpc>
            </a:pPr>
            <a:r>
              <a:rPr lang="zh-CN" altLang="en-US" sz="2400" dirty="0" smtClean="0">
                <a:latin typeface="Arial Unicode MS" pitchFamily="34" charset="-122"/>
              </a:rPr>
              <a:t>一个给定序列的子序列是在该序列中删去若干元素后得到的序列。</a:t>
            </a:r>
          </a:p>
          <a:p>
            <a:pPr>
              <a:lnSpc>
                <a:spcPct val="80000"/>
              </a:lnSpc>
              <a:buNone/>
            </a:pPr>
            <a:r>
              <a:rPr lang="zh-CN" altLang="en-US" sz="2400" dirty="0" smtClean="0">
                <a:latin typeface="Arial Unicode MS" pitchFamily="34" charset="-122"/>
              </a:rPr>
              <a:t>    给定两个序列</a:t>
            </a:r>
            <a:r>
              <a:rPr lang="en-US" altLang="zh-CN" sz="2400" dirty="0" smtClean="0">
                <a:latin typeface="Arial Unicode MS" pitchFamily="34" charset="-122"/>
              </a:rPr>
              <a:t>X</a:t>
            </a:r>
            <a:r>
              <a:rPr lang="zh-CN" altLang="en-US" sz="2400" dirty="0" smtClean="0">
                <a:latin typeface="Arial Unicode MS" pitchFamily="34" charset="-122"/>
              </a:rPr>
              <a:t>和</a:t>
            </a:r>
            <a:r>
              <a:rPr lang="en-US" altLang="zh-CN" sz="2400" dirty="0" smtClean="0">
                <a:latin typeface="Arial Unicode MS" pitchFamily="34" charset="-122"/>
              </a:rPr>
              <a:t>Y，</a:t>
            </a:r>
            <a:r>
              <a:rPr lang="zh-CN" altLang="en-US" sz="2400" dirty="0" smtClean="0">
                <a:latin typeface="Arial Unicode MS" pitchFamily="34" charset="-122"/>
              </a:rPr>
              <a:t>当另一序列</a:t>
            </a:r>
            <a:r>
              <a:rPr lang="en-US" altLang="zh-CN" sz="2400" dirty="0" smtClean="0">
                <a:latin typeface="Arial Unicode MS" pitchFamily="34" charset="-122"/>
              </a:rPr>
              <a:t>Z</a:t>
            </a:r>
            <a:r>
              <a:rPr lang="zh-CN" altLang="en-US" sz="2400" dirty="0" smtClean="0">
                <a:latin typeface="Arial Unicode MS" pitchFamily="34" charset="-122"/>
              </a:rPr>
              <a:t>既是</a:t>
            </a:r>
            <a:r>
              <a:rPr lang="en-US" altLang="zh-CN" sz="2400" dirty="0" smtClean="0">
                <a:latin typeface="Arial Unicode MS" pitchFamily="34" charset="-122"/>
              </a:rPr>
              <a:t>X</a:t>
            </a:r>
            <a:r>
              <a:rPr lang="zh-CN" altLang="en-US" sz="2400" dirty="0" smtClean="0">
                <a:latin typeface="Arial Unicode MS" pitchFamily="34" charset="-122"/>
              </a:rPr>
              <a:t>的子序列又是</a:t>
            </a:r>
            <a:r>
              <a:rPr lang="en-US" altLang="zh-CN" sz="2400" dirty="0" smtClean="0">
                <a:latin typeface="Arial Unicode MS" pitchFamily="34" charset="-122"/>
              </a:rPr>
              <a:t>Y</a:t>
            </a:r>
            <a:r>
              <a:rPr lang="zh-CN" altLang="en-US" sz="2400" dirty="0" smtClean="0">
                <a:latin typeface="Arial Unicode MS" pitchFamily="34" charset="-122"/>
              </a:rPr>
              <a:t>的子序列时，称</a:t>
            </a:r>
            <a:r>
              <a:rPr lang="en-US" altLang="zh-CN" sz="2400" dirty="0" smtClean="0">
                <a:latin typeface="Arial Unicode MS" pitchFamily="34" charset="-122"/>
              </a:rPr>
              <a:t>Z</a:t>
            </a:r>
            <a:r>
              <a:rPr lang="zh-CN" altLang="en-US" sz="2400" dirty="0" smtClean="0">
                <a:latin typeface="Arial Unicode MS" pitchFamily="34" charset="-122"/>
              </a:rPr>
              <a:t>是序列</a:t>
            </a:r>
            <a:r>
              <a:rPr lang="en-US" altLang="zh-CN" sz="2400" dirty="0" smtClean="0">
                <a:latin typeface="Arial Unicode MS" pitchFamily="34" charset="-122"/>
              </a:rPr>
              <a:t>X</a:t>
            </a:r>
            <a:r>
              <a:rPr lang="zh-CN" altLang="en-US" sz="2400" dirty="0" smtClean="0">
                <a:latin typeface="Arial Unicode MS" pitchFamily="34" charset="-122"/>
              </a:rPr>
              <a:t>和</a:t>
            </a:r>
            <a:r>
              <a:rPr lang="en-US" altLang="zh-CN" sz="2400" dirty="0" smtClean="0">
                <a:latin typeface="Arial Unicode MS" pitchFamily="34" charset="-122"/>
              </a:rPr>
              <a:t>Y</a:t>
            </a:r>
            <a:r>
              <a:rPr lang="zh-CN" altLang="en-US" sz="2400" dirty="0" smtClean="0">
                <a:latin typeface="Arial Unicode MS" pitchFamily="34" charset="-122"/>
              </a:rPr>
              <a:t>的公共子序列。</a:t>
            </a:r>
          </a:p>
          <a:p>
            <a:pPr>
              <a:lnSpc>
                <a:spcPct val="80000"/>
              </a:lnSpc>
            </a:pPr>
            <a:r>
              <a:rPr lang="zh-CN" altLang="en-US" sz="2400" dirty="0" smtClean="0">
                <a:latin typeface="Arial Unicode MS" pitchFamily="34" charset="-122"/>
              </a:rPr>
              <a:t>最长公共子序列:公共子序列中长度最长的子序列。</a:t>
            </a:r>
            <a:endParaRPr lang="en-US" altLang="zh-CN" sz="2400" dirty="0" smtClean="0">
              <a:latin typeface="Arial Unicode MS" pitchFamily="34" charset="-122"/>
            </a:endParaRPr>
          </a:p>
          <a:p>
            <a:pPr>
              <a:lnSpc>
                <a:spcPct val="80000"/>
              </a:lnSpc>
            </a:pPr>
            <a:r>
              <a:rPr lang="zh-CN" altLang="en-US" sz="2400" dirty="0" smtClean="0">
                <a:latin typeface="Arial Unicode MS" pitchFamily="34" charset="-122"/>
              </a:rPr>
              <a:t>给定两个序列</a:t>
            </a:r>
            <a:r>
              <a:rPr lang="en-US" altLang="zh-CN" sz="2400" dirty="0" smtClean="0">
                <a:latin typeface="Arial Unicode MS" pitchFamily="34" charset="-122"/>
              </a:rPr>
              <a:t>X={x1,x2,…,</a:t>
            </a:r>
            <a:r>
              <a:rPr lang="en-US" altLang="zh-CN" sz="2400" dirty="0" err="1" smtClean="0">
                <a:latin typeface="Arial Unicode MS" pitchFamily="34" charset="-122"/>
              </a:rPr>
              <a:t>xm</a:t>
            </a:r>
            <a:r>
              <a:rPr lang="en-US" altLang="zh-CN" sz="2400" dirty="0" smtClean="0">
                <a:latin typeface="Arial Unicode MS" pitchFamily="34" charset="-122"/>
              </a:rPr>
              <a:t>}</a:t>
            </a:r>
            <a:r>
              <a:rPr lang="zh-CN" altLang="en-US" sz="2400" dirty="0" smtClean="0">
                <a:latin typeface="Arial Unicode MS" pitchFamily="34" charset="-122"/>
              </a:rPr>
              <a:t>和</a:t>
            </a:r>
            <a:r>
              <a:rPr lang="en-US" altLang="zh-CN" sz="2400" dirty="0" smtClean="0">
                <a:latin typeface="Arial Unicode MS" pitchFamily="34" charset="-122"/>
              </a:rPr>
              <a:t>Y={y1,y2,…, </a:t>
            </a:r>
            <a:r>
              <a:rPr lang="en-US" altLang="zh-CN" sz="2400" dirty="0" err="1" smtClean="0">
                <a:latin typeface="Arial Unicode MS" pitchFamily="34" charset="-122"/>
              </a:rPr>
              <a:t>yn</a:t>
            </a:r>
            <a:r>
              <a:rPr lang="en-US" altLang="zh-CN" sz="2400" dirty="0" smtClean="0">
                <a:latin typeface="Arial Unicode MS" pitchFamily="34" charset="-122"/>
              </a:rPr>
              <a:t>}，</a:t>
            </a:r>
            <a:r>
              <a:rPr lang="zh-CN" altLang="en-US" sz="2400" dirty="0" smtClean="0">
                <a:latin typeface="Arial Unicode MS" pitchFamily="34" charset="-122"/>
              </a:rPr>
              <a:t>找出</a:t>
            </a:r>
            <a:r>
              <a:rPr lang="en-US" altLang="zh-CN" sz="2400" dirty="0" smtClean="0">
                <a:latin typeface="Arial Unicode MS" pitchFamily="34" charset="-122"/>
              </a:rPr>
              <a:t>X</a:t>
            </a:r>
            <a:r>
              <a:rPr lang="zh-CN" altLang="en-US" sz="2400" dirty="0" smtClean="0">
                <a:latin typeface="Arial Unicode MS" pitchFamily="34" charset="-122"/>
              </a:rPr>
              <a:t>和</a:t>
            </a:r>
            <a:r>
              <a:rPr lang="en-US" altLang="zh-CN" sz="2400" dirty="0" smtClean="0">
                <a:latin typeface="Arial Unicode MS" pitchFamily="34" charset="-122"/>
              </a:rPr>
              <a:t>Y</a:t>
            </a:r>
            <a:r>
              <a:rPr lang="zh-CN" altLang="en-US" sz="2400" dirty="0" smtClean="0">
                <a:latin typeface="Arial Unicode MS" pitchFamily="34" charset="-122"/>
              </a:rPr>
              <a:t>的一个最长公共子序列。</a:t>
            </a:r>
          </a:p>
          <a:p>
            <a:r>
              <a:rPr lang="zh-CN" altLang="en-US" dirty="0" smtClean="0"/>
              <a:t>样例输入：</a:t>
            </a:r>
            <a:r>
              <a:rPr lang="en-US" dirty="0" err="1" smtClean="0">
                <a:solidFill>
                  <a:srgbClr val="FF0000"/>
                </a:solidFill>
              </a:rPr>
              <a:t>abc</a:t>
            </a:r>
            <a:r>
              <a:rPr lang="en-US" dirty="0" err="1" smtClean="0"/>
              <a:t>f</a:t>
            </a:r>
            <a:r>
              <a:rPr lang="en-US" dirty="0" err="1" smtClean="0">
                <a:solidFill>
                  <a:srgbClr val="FF0000"/>
                </a:solidFill>
              </a:rPr>
              <a:t>b</a:t>
            </a:r>
            <a:r>
              <a:rPr lang="en-US" dirty="0" err="1" smtClean="0"/>
              <a:t>c</a:t>
            </a:r>
            <a:r>
              <a:rPr lang="en-US" dirty="0" smtClean="0"/>
              <a:t> </a:t>
            </a:r>
          </a:p>
          <a:p>
            <a:pPr>
              <a:buNone/>
            </a:pPr>
            <a:r>
              <a:rPr lang="en-US" dirty="0" smtClean="0"/>
              <a:t>                        </a:t>
            </a:r>
            <a:r>
              <a:rPr lang="en-US" dirty="0" err="1" smtClean="0">
                <a:solidFill>
                  <a:srgbClr val="FF0000"/>
                </a:solidFill>
              </a:rPr>
              <a:t>ab</a:t>
            </a:r>
            <a:r>
              <a:rPr lang="en-US" dirty="0" err="1" smtClean="0"/>
              <a:t>f</a:t>
            </a:r>
            <a:r>
              <a:rPr lang="en-US" dirty="0" err="1" smtClean="0">
                <a:solidFill>
                  <a:srgbClr val="FF0000"/>
                </a:solidFill>
              </a:rPr>
              <a:t>c</a:t>
            </a:r>
            <a:r>
              <a:rPr lang="en-US" dirty="0" err="1" smtClean="0"/>
              <a:t>a</a:t>
            </a:r>
            <a:r>
              <a:rPr lang="en-US" dirty="0" err="1" smtClean="0">
                <a:solidFill>
                  <a:srgbClr val="FF0000"/>
                </a:solidFill>
              </a:rPr>
              <a:t>b</a:t>
            </a:r>
            <a:r>
              <a:rPr lang="en-US" dirty="0" smtClean="0">
                <a:solidFill>
                  <a:srgbClr val="FF0000"/>
                </a:solidFill>
              </a:rPr>
              <a:t> </a:t>
            </a:r>
          </a:p>
          <a:p>
            <a:r>
              <a:rPr lang="zh-CN" altLang="en-US" dirty="0" smtClean="0"/>
              <a:t>样例输出：</a:t>
            </a: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00174"/>
            <a:ext cx="8401080" cy="4929222"/>
          </a:xfrm>
        </p:spPr>
        <p:txBody>
          <a:bodyPr>
            <a:normAutofit fontScale="92500" lnSpcReduction="20000"/>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en-US"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a:t>
            </a:r>
            <a:r>
              <a:rPr lang="en-US" dirty="0" smtClean="0">
                <a:latin typeface="Arial" pitchFamily="34" charset="0"/>
              </a:rPr>
              <a:t>j]</a:t>
            </a:r>
            <a:r>
              <a:rPr lang="zh-CN" altLang="en-US" dirty="0" smtClean="0">
                <a:latin typeface="Arial" pitchFamily="34" charset="0"/>
              </a:rPr>
              <a:t>表示前一个字符串的前</a:t>
            </a:r>
            <a:r>
              <a:rPr lang="en-US" dirty="0" err="1" smtClean="0">
                <a:latin typeface="Arial" pitchFamily="34" charset="0"/>
              </a:rPr>
              <a:t>i</a:t>
            </a:r>
            <a:r>
              <a:rPr lang="zh-CN" altLang="en-US" dirty="0" smtClean="0">
                <a:latin typeface="Arial" pitchFamily="34" charset="0"/>
              </a:rPr>
              <a:t>位与后一个字符串的前</a:t>
            </a:r>
            <a:r>
              <a:rPr lang="en-US" dirty="0" smtClean="0">
                <a:latin typeface="Arial" pitchFamily="34" charset="0"/>
              </a:rPr>
              <a:t>j</a:t>
            </a:r>
            <a:r>
              <a:rPr lang="zh-CN" altLang="en-US" dirty="0" smtClean="0">
                <a:latin typeface="Arial" pitchFamily="34" charset="0"/>
              </a:rPr>
              <a:t>位的最长公共子序列长度</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pPr>
              <a:defRPr/>
            </a:pPr>
            <a:r>
              <a:rPr lang="zh-CN" altLang="en-US" dirty="0" smtClean="0">
                <a:latin typeface="Arial" pitchFamily="34" charset="0"/>
              </a:rPr>
              <a:t>当</a:t>
            </a:r>
            <a:r>
              <a:rPr lang="en-US" altLang="zh-CN" dirty="0" smtClean="0">
                <a:latin typeface="Arial" pitchFamily="34" charset="0"/>
              </a:rPr>
              <a:t>x[</a:t>
            </a:r>
            <a:r>
              <a:rPr lang="en-US" altLang="zh-CN" dirty="0" err="1" smtClean="0">
                <a:latin typeface="Arial" pitchFamily="34" charset="0"/>
              </a:rPr>
              <a:t>i</a:t>
            </a:r>
            <a:r>
              <a:rPr lang="en-US" altLang="zh-CN" dirty="0" smtClean="0">
                <a:latin typeface="Arial" pitchFamily="34" charset="0"/>
              </a:rPr>
              <a:t>]==y[j]</a:t>
            </a:r>
            <a:r>
              <a:rPr lang="zh-CN" altLang="en-US" dirty="0" smtClean="0">
                <a:latin typeface="Arial" pitchFamily="34" charset="0"/>
              </a:rPr>
              <a:t>，长度为</a:t>
            </a:r>
            <a:r>
              <a:rPr lang="en-US" altLang="zh-CN" dirty="0" err="1" smtClean="0">
                <a:latin typeface="Arial" pitchFamily="34" charset="0"/>
              </a:rPr>
              <a:t>i</a:t>
            </a:r>
            <a:r>
              <a:rPr lang="zh-CN" altLang="en-US" dirty="0" smtClean="0">
                <a:latin typeface="Arial" pitchFamily="34" charset="0"/>
              </a:rPr>
              <a:t>的子序列和长度为</a:t>
            </a:r>
            <a:r>
              <a:rPr lang="en-US" altLang="zh-CN" dirty="0" smtClean="0">
                <a:latin typeface="Arial" pitchFamily="34" charset="0"/>
              </a:rPr>
              <a:t>j</a:t>
            </a:r>
            <a:r>
              <a:rPr lang="zh-CN" altLang="en-US" dirty="0" smtClean="0">
                <a:latin typeface="Arial" pitchFamily="34" charset="0"/>
              </a:rPr>
              <a:t>的子序列的最长公共子序列就是长度为</a:t>
            </a:r>
            <a:r>
              <a:rPr lang="en-US" altLang="zh-CN" dirty="0" smtClean="0">
                <a:latin typeface="Arial" pitchFamily="34" charset="0"/>
              </a:rPr>
              <a:t>i-1</a:t>
            </a:r>
            <a:r>
              <a:rPr lang="zh-CN" altLang="en-US" dirty="0" smtClean="0">
                <a:latin typeface="Arial" pitchFamily="34" charset="0"/>
              </a:rPr>
              <a:t>和长度为</a:t>
            </a:r>
            <a:r>
              <a:rPr lang="en-US" altLang="zh-CN" dirty="0" smtClean="0">
                <a:latin typeface="Arial" pitchFamily="34" charset="0"/>
              </a:rPr>
              <a:t>j-1 </a:t>
            </a:r>
            <a:r>
              <a:rPr lang="zh-CN" altLang="en-US" dirty="0" smtClean="0">
                <a:latin typeface="Arial" pitchFamily="34" charset="0"/>
              </a:rPr>
              <a:t>的子序列中最长的公共子序列加上</a:t>
            </a:r>
            <a:r>
              <a:rPr lang="en-US" altLang="zh-CN" dirty="0" smtClean="0">
                <a:latin typeface="Arial" pitchFamily="34" charset="0"/>
              </a:rPr>
              <a:t>1</a:t>
            </a:r>
          </a:p>
          <a:p>
            <a:pPr>
              <a:buNone/>
              <a:defRPr/>
            </a:pPr>
            <a:r>
              <a:rPr lang="en-US" altLang="zh-CN" dirty="0" smtClean="0">
                <a:solidFill>
                  <a:srgbClr val="FF0000"/>
                </a:solidFill>
                <a:latin typeface="Arial" pitchFamily="34" charset="0"/>
              </a:rPr>
              <a:t>    </a:t>
            </a:r>
            <a:r>
              <a:rPr lang="zh-CN" altLang="en-US" dirty="0" smtClean="0">
                <a:solidFill>
                  <a:srgbClr val="FF0000"/>
                </a:solidFill>
                <a:latin typeface="Arial" pitchFamily="34" charset="0"/>
              </a:rPr>
              <a:t>即：</a:t>
            </a:r>
            <a:r>
              <a:rPr lang="en-US" altLang="zh-CN" dirty="0" smtClean="0">
                <a:solidFill>
                  <a:srgbClr val="FF0000"/>
                </a:solidFill>
                <a:latin typeface="Arial" pitchFamily="34" charset="0"/>
              </a:rPr>
              <a:t>f[</a:t>
            </a:r>
            <a:r>
              <a:rPr lang="en-US" altLang="zh-CN" dirty="0" err="1" smtClean="0">
                <a:solidFill>
                  <a:srgbClr val="FF0000"/>
                </a:solidFill>
                <a:latin typeface="Arial" pitchFamily="34" charset="0"/>
              </a:rPr>
              <a:t>i</a:t>
            </a:r>
            <a:r>
              <a:rPr lang="en-US" altLang="zh-CN" dirty="0" smtClean="0">
                <a:solidFill>
                  <a:srgbClr val="FF0000"/>
                </a:solidFill>
                <a:latin typeface="Arial" pitchFamily="34" charset="0"/>
              </a:rPr>
              <a:t>][j]=f[i-1][j-1]+1</a:t>
            </a:r>
          </a:p>
          <a:p>
            <a:r>
              <a:rPr lang="zh-CN" altLang="en-US" dirty="0" smtClean="0">
                <a:latin typeface="Arial" pitchFamily="34" charset="0"/>
              </a:rPr>
              <a:t>当</a:t>
            </a:r>
            <a:r>
              <a:rPr lang="en-US" altLang="zh-CN" dirty="0" smtClean="0">
                <a:latin typeface="Arial" pitchFamily="34" charset="0"/>
              </a:rPr>
              <a:t>x[</a:t>
            </a:r>
            <a:r>
              <a:rPr lang="en-US" altLang="zh-CN" dirty="0" err="1" smtClean="0">
                <a:latin typeface="Arial" pitchFamily="34" charset="0"/>
              </a:rPr>
              <a:t>i</a:t>
            </a:r>
            <a:r>
              <a:rPr lang="en-US" altLang="zh-CN" dirty="0" smtClean="0">
                <a:latin typeface="Arial" pitchFamily="34" charset="0"/>
              </a:rPr>
              <a:t>]!=x[j]</a:t>
            </a:r>
            <a:r>
              <a:rPr lang="zh-CN" altLang="en-US" dirty="0" smtClean="0">
                <a:latin typeface="Arial" pitchFamily="34" charset="0"/>
              </a:rPr>
              <a:t>，第一个序列长度为</a:t>
            </a:r>
            <a:r>
              <a:rPr lang="en-US" altLang="zh-CN" dirty="0" smtClean="0">
                <a:latin typeface="Arial" pitchFamily="34" charset="0"/>
              </a:rPr>
              <a:t>i</a:t>
            </a:r>
            <a:r>
              <a:rPr lang="zh-CN" altLang="en-US" dirty="0" smtClean="0">
                <a:latin typeface="Arial" pitchFamily="34" charset="0"/>
              </a:rPr>
              <a:t>的子序列和第二个序列中长度为</a:t>
            </a:r>
            <a:r>
              <a:rPr lang="en-US" altLang="zh-CN" dirty="0" smtClean="0">
                <a:latin typeface="Arial" pitchFamily="34" charset="0"/>
              </a:rPr>
              <a:t>j</a:t>
            </a:r>
            <a:r>
              <a:rPr lang="zh-CN" altLang="en-US" dirty="0" smtClean="0">
                <a:latin typeface="Arial" pitchFamily="34" charset="0"/>
              </a:rPr>
              <a:t>的子序列的公共子序列中</a:t>
            </a:r>
            <a:r>
              <a:rPr lang="en-US" altLang="zh-CN" dirty="0" smtClean="0">
                <a:latin typeface="Arial" pitchFamily="34" charset="0"/>
              </a:rPr>
              <a:t>x[</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和</a:t>
            </a:r>
            <a:r>
              <a:rPr lang="en-US" altLang="zh-CN" dirty="0" smtClean="0">
                <a:latin typeface="Arial" pitchFamily="34" charset="0"/>
              </a:rPr>
              <a:t>y[j]</a:t>
            </a:r>
            <a:r>
              <a:rPr lang="zh-CN" altLang="en-US" dirty="0" smtClean="0">
                <a:latin typeface="Arial" pitchFamily="34" charset="0"/>
              </a:rPr>
              <a:t>不同时出现。</a:t>
            </a:r>
            <a:endParaRPr lang="en-US" altLang="zh-CN" dirty="0" smtClean="0">
              <a:latin typeface="Arial" pitchFamily="34" charset="0"/>
            </a:endParaRPr>
          </a:p>
          <a:p>
            <a:r>
              <a:rPr lang="zh-CN" altLang="en-US" dirty="0" smtClean="0">
                <a:latin typeface="Arial" pitchFamily="34" charset="0"/>
              </a:rPr>
              <a:t>也就是说在</a:t>
            </a:r>
            <a:r>
              <a:rPr lang="en-US" altLang="zh-CN" dirty="0" smtClean="0">
                <a:latin typeface="Arial" pitchFamily="34" charset="0"/>
              </a:rPr>
              <a:t>x[0]~x[</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和</a:t>
            </a:r>
            <a:r>
              <a:rPr lang="en-US" altLang="zh-CN" dirty="0" smtClean="0">
                <a:latin typeface="Arial" pitchFamily="34" charset="0"/>
              </a:rPr>
              <a:t>y[0]~y[</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的最长公共子序列实际上与</a:t>
            </a:r>
            <a:r>
              <a:rPr lang="en-US" altLang="zh-CN" dirty="0" smtClean="0">
                <a:latin typeface="Arial" pitchFamily="34" charset="0"/>
              </a:rPr>
              <a:t>x[0]~x[i-1]</a:t>
            </a:r>
            <a:r>
              <a:rPr lang="zh-CN" altLang="en-US" dirty="0" smtClean="0">
                <a:latin typeface="Arial" pitchFamily="34" charset="0"/>
              </a:rPr>
              <a:t>和</a:t>
            </a:r>
            <a:r>
              <a:rPr lang="en-US" altLang="zh-CN" dirty="0" smtClean="0">
                <a:latin typeface="Arial" pitchFamily="34" charset="0"/>
              </a:rPr>
              <a:t> y[0]~y[</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的最长公共子序列一样或者与</a:t>
            </a:r>
            <a:r>
              <a:rPr lang="en-US" altLang="zh-CN" dirty="0" smtClean="0">
                <a:latin typeface="Arial" pitchFamily="34" charset="0"/>
              </a:rPr>
              <a:t>x[0]~x[</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和</a:t>
            </a:r>
            <a:r>
              <a:rPr lang="en-US" altLang="zh-CN" dirty="0" smtClean="0">
                <a:latin typeface="Arial" pitchFamily="34" charset="0"/>
              </a:rPr>
              <a:t> y[0]~y[i-1]</a:t>
            </a:r>
            <a:r>
              <a:rPr lang="zh-CN" altLang="en-US" dirty="0" smtClean="0">
                <a:latin typeface="Arial" pitchFamily="34" charset="0"/>
              </a:rPr>
              <a:t>的最长公共子序列一样</a:t>
            </a:r>
            <a:endParaRPr lang="en-US" altLang="zh-CN" dirty="0" smtClean="0">
              <a:latin typeface="Arial" pitchFamily="34" charset="0"/>
            </a:endParaRPr>
          </a:p>
          <a:p>
            <a:r>
              <a:rPr lang="zh-CN" altLang="en-US" dirty="0" smtClean="0">
                <a:solidFill>
                  <a:srgbClr val="FF0000"/>
                </a:solidFill>
                <a:latin typeface="Arial" pitchFamily="34" charset="0"/>
              </a:rPr>
              <a:t>即：</a:t>
            </a:r>
            <a:r>
              <a:rPr lang="en-US" altLang="zh-CN" dirty="0" smtClean="0">
                <a:solidFill>
                  <a:srgbClr val="FF0000"/>
                </a:solidFill>
                <a:latin typeface="Arial" pitchFamily="34" charset="0"/>
              </a:rPr>
              <a:t>f[</a:t>
            </a:r>
            <a:r>
              <a:rPr lang="en-US" altLang="zh-CN" dirty="0" err="1" smtClean="0">
                <a:solidFill>
                  <a:srgbClr val="FF0000"/>
                </a:solidFill>
                <a:latin typeface="Arial" pitchFamily="34" charset="0"/>
              </a:rPr>
              <a:t>i</a:t>
            </a:r>
            <a:r>
              <a:rPr lang="en-US" altLang="zh-CN" dirty="0" smtClean="0">
                <a:solidFill>
                  <a:srgbClr val="FF0000"/>
                </a:solidFill>
                <a:latin typeface="Arial" pitchFamily="34" charset="0"/>
              </a:rPr>
              <a:t>][j]=max(f[</a:t>
            </a:r>
            <a:r>
              <a:rPr lang="en-US" altLang="zh-CN" dirty="0" err="1" smtClean="0">
                <a:solidFill>
                  <a:srgbClr val="FF0000"/>
                </a:solidFill>
                <a:latin typeface="Arial" pitchFamily="34" charset="0"/>
              </a:rPr>
              <a:t>i</a:t>
            </a:r>
            <a:r>
              <a:rPr lang="en-US" altLang="zh-CN" dirty="0" smtClean="0">
                <a:solidFill>
                  <a:srgbClr val="FF0000"/>
                </a:solidFill>
                <a:latin typeface="Arial" pitchFamily="34" charset="0"/>
              </a:rPr>
              <a:t> - 1][j] ,f[</a:t>
            </a:r>
            <a:r>
              <a:rPr lang="en-US" altLang="zh-CN" dirty="0" err="1" smtClean="0">
                <a:solidFill>
                  <a:srgbClr val="FF0000"/>
                </a:solidFill>
                <a:latin typeface="Arial" pitchFamily="34" charset="0"/>
              </a:rPr>
              <a:t>i</a:t>
            </a:r>
            <a:r>
              <a:rPr lang="en-US" altLang="zh-CN" dirty="0" smtClean="0">
                <a:solidFill>
                  <a:srgbClr val="FF0000"/>
                </a:solidFill>
                <a:latin typeface="Arial" pitchFamily="34" charset="0"/>
              </a:rPr>
              <a:t>][j - 1])  </a:t>
            </a:r>
            <a:endParaRPr lang="zh-CN" altLang="en-US" dirty="0" smtClean="0">
              <a:latin typeface="Arial" pitchFamily="34" charset="0"/>
            </a:endParaRPr>
          </a:p>
        </p:txBody>
      </p:sp>
      <p:sp>
        <p:nvSpPr>
          <p:cNvPr id="4" name="标题 2"/>
          <p:cNvSpPr>
            <a:spLocks noGrp="1"/>
          </p:cNvSpPr>
          <p:nvPr>
            <p:ph type="title"/>
          </p:nvPr>
        </p:nvSpPr>
        <p:spPr>
          <a:xfrm>
            <a:off x="500034" y="428604"/>
            <a:ext cx="8229600" cy="1143000"/>
          </a:xfrm>
        </p:spPr>
        <p:txBody>
          <a:bodyPr>
            <a:normAutofit/>
          </a:bodyPr>
          <a:lstStyle/>
          <a:p>
            <a:r>
              <a:rPr lang="zh-CN" altLang="en-US" dirty="0" smtClean="0"/>
              <a:t>例</a:t>
            </a:r>
            <a:r>
              <a:rPr lang="en-US" altLang="zh-CN" dirty="0" smtClean="0"/>
              <a:t>6</a:t>
            </a:r>
            <a:r>
              <a:rPr lang="zh-CN" altLang="en-US" dirty="0" smtClean="0"/>
              <a:t>：最长公共子序列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5480"/>
            <a:ext cx="8229600" cy="1422082"/>
          </a:xfrm>
        </p:spPr>
        <p:txBody>
          <a:bodyPr/>
          <a:lstStyle/>
          <a:p>
            <a:r>
              <a:rPr lang="zh-CN" altLang="en-US"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rPr>
              <a:t>第三步：确定程序实现方式</a:t>
            </a:r>
            <a:endParaRPr lang="en-US" altLang="zh-CN" b="1" dirty="0" smtClean="0">
              <a:solidFill>
                <a:srgbClr val="FF33CC"/>
              </a:solidFill>
              <a:effectLst>
                <a:outerShdw blurRad="38100" dist="38100" dir="2700000" algn="tl">
                  <a:srgbClr val="000000">
                    <a:alpha val="43137"/>
                  </a:srgbClr>
                </a:outerShdw>
              </a:effectLst>
              <a:latin typeface="楷体" pitchFamily="49" charset="-122"/>
              <a:ea typeface="楷体" pitchFamily="49" charset="-122"/>
            </a:endParaRPr>
          </a:p>
          <a:p>
            <a:r>
              <a:rPr lang="zh-CN" altLang="en-US" sz="2400" dirty="0" smtClean="0">
                <a:latin typeface="Arial" pitchFamily="34" charset="0"/>
              </a:rPr>
              <a:t>递推或记忆化搜索均可</a:t>
            </a:r>
            <a:endParaRPr lang="en-US" altLang="zh-CN" sz="2400" dirty="0" smtClean="0">
              <a:latin typeface="Arial" pitchFamily="34" charset="0"/>
            </a:endParaRPr>
          </a:p>
          <a:p>
            <a:endParaRPr lang="zh-CN" altLang="en-US" dirty="0"/>
          </a:p>
        </p:txBody>
      </p:sp>
      <p:sp>
        <p:nvSpPr>
          <p:cNvPr id="4" name="标题 2"/>
          <p:cNvSpPr>
            <a:spLocks noGrp="1"/>
          </p:cNvSpPr>
          <p:nvPr>
            <p:ph type="title"/>
          </p:nvPr>
        </p:nvSpPr>
        <p:spPr/>
        <p:txBody>
          <a:bodyPr>
            <a:normAutofit/>
          </a:bodyPr>
          <a:lstStyle/>
          <a:p>
            <a:r>
              <a:rPr lang="zh-CN" altLang="en-US" dirty="0" smtClean="0"/>
              <a:t>例</a:t>
            </a:r>
            <a:r>
              <a:rPr lang="en-US" altLang="zh-CN" dirty="0" smtClean="0"/>
              <a:t>6</a:t>
            </a:r>
            <a:r>
              <a:rPr lang="zh-CN" altLang="en-US" dirty="0" smtClean="0"/>
              <a:t>：最长公共子序列</a:t>
            </a:r>
          </a:p>
        </p:txBody>
      </p:sp>
      <p:sp>
        <p:nvSpPr>
          <p:cNvPr id="5" name="矩形 4"/>
          <p:cNvSpPr/>
          <p:nvPr/>
        </p:nvSpPr>
        <p:spPr bwMode="auto">
          <a:xfrm>
            <a:off x="357158" y="3643314"/>
            <a:ext cx="7858180" cy="1357322"/>
          </a:xfrm>
          <a:prstGeom prst="rect">
            <a:avLst/>
          </a:prstGeom>
          <a:noFill/>
          <a:ln w="28575">
            <a:solidFill>
              <a:schemeClr val="tx2">
                <a:lumMod val="60000"/>
                <a:lumOff val="40000"/>
              </a:schemeClr>
            </a:solidFill>
            <a:round/>
            <a:headEnd/>
            <a:tailEnd/>
          </a:ln>
          <a:effectLst/>
        </p:spPr>
        <p:txBody>
          <a:bodyPr wrap="none" rtlCol="0" anchor="ctr"/>
          <a:lstStyle/>
          <a:p>
            <a:pPr algn="ctr"/>
            <a:r>
              <a:rPr lang="en-US" altLang="zh-CN" sz="4000" b="1" dirty="0" smtClean="0">
                <a:solidFill>
                  <a:srgbClr val="7030A0"/>
                </a:solidFill>
                <a:latin typeface="Arial" pitchFamily="34" charset="0"/>
              </a:rPr>
              <a:t>f[</a:t>
            </a:r>
            <a:r>
              <a:rPr lang="en-US" altLang="zh-CN" sz="4000" b="1" dirty="0" err="1" smtClean="0">
                <a:solidFill>
                  <a:srgbClr val="7030A0"/>
                </a:solidFill>
                <a:latin typeface="Arial" pitchFamily="34" charset="0"/>
              </a:rPr>
              <a:t>i</a:t>
            </a:r>
            <a:r>
              <a:rPr lang="en-US" altLang="zh-CN" sz="4000" b="1" dirty="0" smtClean="0">
                <a:solidFill>
                  <a:srgbClr val="7030A0"/>
                </a:solidFill>
                <a:latin typeface="Arial" pitchFamily="34" charset="0"/>
              </a:rPr>
              <a:t>][j]=f[i-1][j-1]+1</a:t>
            </a:r>
          </a:p>
          <a:p>
            <a:pPr algn="ctr"/>
            <a:r>
              <a:rPr lang="en-US" altLang="zh-CN" sz="4000" b="1" dirty="0" smtClean="0">
                <a:solidFill>
                  <a:srgbClr val="7030A0"/>
                </a:solidFill>
                <a:latin typeface="Arial" pitchFamily="34" charset="0"/>
              </a:rPr>
              <a:t>f[</a:t>
            </a:r>
            <a:r>
              <a:rPr lang="en-US" altLang="zh-CN" sz="4000" b="1" dirty="0" err="1" smtClean="0">
                <a:solidFill>
                  <a:srgbClr val="7030A0"/>
                </a:solidFill>
                <a:latin typeface="Arial" pitchFamily="34" charset="0"/>
              </a:rPr>
              <a:t>i</a:t>
            </a:r>
            <a:r>
              <a:rPr lang="en-US" altLang="zh-CN" sz="4000" b="1" dirty="0" smtClean="0">
                <a:solidFill>
                  <a:srgbClr val="7030A0"/>
                </a:solidFill>
                <a:latin typeface="Arial" pitchFamily="34" charset="0"/>
              </a:rPr>
              <a:t>][j]=max(f[</a:t>
            </a:r>
            <a:r>
              <a:rPr lang="en-US" altLang="zh-CN" sz="4000" b="1" dirty="0" err="1" smtClean="0">
                <a:solidFill>
                  <a:srgbClr val="7030A0"/>
                </a:solidFill>
                <a:latin typeface="Arial" pitchFamily="34" charset="0"/>
              </a:rPr>
              <a:t>i</a:t>
            </a:r>
            <a:r>
              <a:rPr lang="en-US" altLang="zh-CN" sz="4000" b="1" dirty="0" smtClean="0">
                <a:solidFill>
                  <a:srgbClr val="7030A0"/>
                </a:solidFill>
                <a:latin typeface="Arial" pitchFamily="34" charset="0"/>
              </a:rPr>
              <a:t> - 1][j] ,f[</a:t>
            </a:r>
            <a:r>
              <a:rPr lang="en-US" altLang="zh-CN" sz="4000" b="1" dirty="0" err="1" smtClean="0">
                <a:solidFill>
                  <a:srgbClr val="7030A0"/>
                </a:solidFill>
                <a:latin typeface="Arial" pitchFamily="34" charset="0"/>
              </a:rPr>
              <a:t>i</a:t>
            </a:r>
            <a:r>
              <a:rPr lang="en-US" altLang="zh-CN" sz="4000" b="1" dirty="0" smtClean="0">
                <a:solidFill>
                  <a:srgbClr val="7030A0"/>
                </a:solidFill>
                <a:latin typeface="Arial" pitchFamily="34" charset="0"/>
              </a:rPr>
              <a:t>][j - 1])</a:t>
            </a:r>
            <a:endParaRPr lang="zh-CN" altLang="en-US" sz="4000" b="1" dirty="0" smtClean="0">
              <a:solidFill>
                <a:srgbClr val="7030A0"/>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214282" y="1643050"/>
            <a:ext cx="1522413" cy="509587"/>
          </a:xfrm>
        </p:spPr>
        <p:txBody>
          <a:bodyPr>
            <a:normAutofit fontScale="90000"/>
          </a:bodyPr>
          <a:lstStyle/>
          <a:p>
            <a:pPr eaLnBrk="1" fontAlgn="auto" hangingPunct="1">
              <a:spcAft>
                <a:spcPts val="0"/>
              </a:spcAft>
              <a:defRPr/>
            </a:pPr>
            <a:r>
              <a:rPr lang="zh-CN" altLang="en-US" sz="3500" dirty="0"/>
              <a:t>例子</a:t>
            </a:r>
          </a:p>
        </p:txBody>
      </p:sp>
      <p:sp>
        <p:nvSpPr>
          <p:cNvPr id="43010" name="Rectangle 3"/>
          <p:cNvSpPr>
            <a:spLocks noGrp="1" noChangeArrowheads="1"/>
          </p:cNvSpPr>
          <p:nvPr>
            <p:ph idx="1"/>
          </p:nvPr>
        </p:nvSpPr>
        <p:spPr>
          <a:xfrm>
            <a:off x="142844" y="2143116"/>
            <a:ext cx="3816350" cy="939800"/>
          </a:xfrm>
        </p:spPr>
        <p:txBody>
          <a:bodyPr/>
          <a:lstStyle/>
          <a:p>
            <a:pPr eaLnBrk="1" hangingPunct="1">
              <a:lnSpc>
                <a:spcPct val="80000"/>
              </a:lnSpc>
              <a:buFont typeface="Wingdings" pitchFamily="2" charset="2"/>
              <a:buNone/>
            </a:pPr>
            <a:r>
              <a:rPr lang="en-US" altLang="zh-CN" dirty="0" smtClean="0"/>
              <a:t>X = (</a:t>
            </a:r>
            <a:r>
              <a:rPr lang="en-US" altLang="zh-CN" dirty="0" smtClean="0">
                <a:sym typeface="Symbol" pitchFamily="18" charset="2"/>
              </a:rPr>
              <a:t>B, D, C, A, B, A)</a:t>
            </a:r>
          </a:p>
          <a:p>
            <a:pPr eaLnBrk="1" hangingPunct="1">
              <a:lnSpc>
                <a:spcPct val="80000"/>
              </a:lnSpc>
              <a:buFont typeface="Wingdings" pitchFamily="2" charset="2"/>
              <a:buNone/>
            </a:pPr>
            <a:r>
              <a:rPr lang="en-US" altLang="zh-CN" dirty="0" smtClean="0">
                <a:sym typeface="Symbol" pitchFamily="18" charset="2"/>
              </a:rPr>
              <a:t>Y = (A, B, C, B, D, A,B)</a:t>
            </a:r>
          </a:p>
        </p:txBody>
      </p:sp>
      <p:sp>
        <p:nvSpPr>
          <p:cNvPr id="199" name="灯片编号占位符 5"/>
          <p:cNvSpPr>
            <a:spLocks noGrp="1"/>
          </p:cNvSpPr>
          <p:nvPr>
            <p:ph type="sldNum" sz="quarter" idx="12"/>
          </p:nvPr>
        </p:nvSpPr>
        <p:spPr>
          <a:xfrm>
            <a:off x="6553200" y="6248400"/>
            <a:ext cx="2133600" cy="457200"/>
          </a:xfrm>
        </p:spPr>
        <p:txBody>
          <a:bodyPr/>
          <a:lstStyle/>
          <a:p>
            <a:pPr>
              <a:defRPr/>
            </a:pPr>
            <a:fld id="{D5D57B6F-21DA-44C3-85EB-4E6AB73B0F4B}" type="slidenum">
              <a:rPr lang="en-US" altLang="zh-CN"/>
              <a:pPr>
                <a:defRPr/>
              </a:pPr>
              <a:t>37</a:t>
            </a:fld>
            <a:endParaRPr lang="en-US" altLang="zh-CN"/>
          </a:p>
        </p:txBody>
      </p:sp>
      <p:graphicFrame>
        <p:nvGraphicFramePr>
          <p:cNvPr id="570373" name="Group 5"/>
          <p:cNvGraphicFramePr>
            <a:graphicFrameLocks noGrp="1"/>
          </p:cNvGraphicFramePr>
          <p:nvPr/>
        </p:nvGraphicFramePr>
        <p:xfrm>
          <a:off x="4524375" y="2690813"/>
          <a:ext cx="4102100" cy="3556003"/>
        </p:xfrm>
        <a:graphic>
          <a:graphicData uri="http://schemas.openxmlformats.org/drawingml/2006/table">
            <a:tbl>
              <a:tblPr/>
              <a:tblGrid>
                <a:gridCol w="585788"/>
                <a:gridCol w="585787"/>
                <a:gridCol w="585788"/>
                <a:gridCol w="587375"/>
                <a:gridCol w="585787"/>
                <a:gridCol w="585788"/>
                <a:gridCol w="585787"/>
              </a:tblGrid>
              <a:tr h="442913">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1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86" name="Text Box 80"/>
          <p:cNvSpPr txBox="1">
            <a:spLocks noChangeArrowheads="1"/>
          </p:cNvSpPr>
          <p:nvPr/>
        </p:nvSpPr>
        <p:spPr bwMode="auto">
          <a:xfrm>
            <a:off x="4638675"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087" name="Text Box 81"/>
          <p:cNvSpPr txBox="1">
            <a:spLocks noChangeArrowheads="1"/>
          </p:cNvSpPr>
          <p:nvPr/>
        </p:nvSpPr>
        <p:spPr bwMode="auto">
          <a:xfrm>
            <a:off x="5248275"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1</a:t>
            </a:r>
          </a:p>
        </p:txBody>
      </p:sp>
      <p:sp>
        <p:nvSpPr>
          <p:cNvPr id="43088" name="Text Box 82"/>
          <p:cNvSpPr txBox="1">
            <a:spLocks noChangeArrowheads="1"/>
          </p:cNvSpPr>
          <p:nvPr/>
        </p:nvSpPr>
        <p:spPr bwMode="auto">
          <a:xfrm>
            <a:off x="5802313"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2</a:t>
            </a:r>
          </a:p>
        </p:txBody>
      </p:sp>
      <p:sp>
        <p:nvSpPr>
          <p:cNvPr id="43089" name="Text Box 83"/>
          <p:cNvSpPr txBox="1">
            <a:spLocks noChangeArrowheads="1"/>
          </p:cNvSpPr>
          <p:nvPr/>
        </p:nvSpPr>
        <p:spPr bwMode="auto">
          <a:xfrm>
            <a:off x="81978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6</a:t>
            </a:r>
          </a:p>
        </p:txBody>
      </p:sp>
      <p:sp>
        <p:nvSpPr>
          <p:cNvPr id="43090" name="Text Box 84"/>
          <p:cNvSpPr txBox="1">
            <a:spLocks noChangeArrowheads="1"/>
          </p:cNvSpPr>
          <p:nvPr/>
        </p:nvSpPr>
        <p:spPr bwMode="auto">
          <a:xfrm>
            <a:off x="64325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3</a:t>
            </a:r>
          </a:p>
        </p:txBody>
      </p:sp>
      <p:sp>
        <p:nvSpPr>
          <p:cNvPr id="43091" name="Text Box 85"/>
          <p:cNvSpPr txBox="1">
            <a:spLocks noChangeArrowheads="1"/>
          </p:cNvSpPr>
          <p:nvPr/>
        </p:nvSpPr>
        <p:spPr bwMode="auto">
          <a:xfrm>
            <a:off x="7004050"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4</a:t>
            </a:r>
          </a:p>
        </p:txBody>
      </p:sp>
      <p:sp>
        <p:nvSpPr>
          <p:cNvPr id="43092" name="Text Box 86"/>
          <p:cNvSpPr txBox="1">
            <a:spLocks noChangeArrowheads="1"/>
          </p:cNvSpPr>
          <p:nvPr/>
        </p:nvSpPr>
        <p:spPr bwMode="auto">
          <a:xfrm>
            <a:off x="7583488" y="203835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5</a:t>
            </a:r>
          </a:p>
        </p:txBody>
      </p:sp>
      <p:sp>
        <p:nvSpPr>
          <p:cNvPr id="43093" name="Text Box 87"/>
          <p:cNvSpPr txBox="1">
            <a:spLocks noChangeArrowheads="1"/>
          </p:cNvSpPr>
          <p:nvPr/>
        </p:nvSpPr>
        <p:spPr bwMode="auto">
          <a:xfrm>
            <a:off x="4597400" y="2259013"/>
            <a:ext cx="331788" cy="366712"/>
          </a:xfrm>
          <a:prstGeom prst="rect">
            <a:avLst/>
          </a:prstGeom>
          <a:noFill/>
          <a:ln w="9525">
            <a:noFill/>
            <a:miter lim="800000"/>
            <a:headEnd/>
            <a:tailEnd/>
          </a:ln>
        </p:spPr>
        <p:txBody>
          <a:bodyPr wrap="none">
            <a:spAutoFit/>
          </a:bodyPr>
          <a:lstStyle/>
          <a:p>
            <a:r>
              <a:rPr lang="en-US" altLang="zh-CN">
                <a:latin typeface="Comic Sans MS" pitchFamily="66" charset="0"/>
              </a:rPr>
              <a:t>y</a:t>
            </a:r>
            <a:r>
              <a:rPr lang="en-US" altLang="zh-CN" baseline="-25000">
                <a:latin typeface="Comic Sans MS" pitchFamily="66" charset="0"/>
              </a:rPr>
              <a:t>j</a:t>
            </a:r>
            <a:endParaRPr lang="en-US" altLang="zh-CN">
              <a:latin typeface="Comic Sans MS" pitchFamily="66" charset="0"/>
            </a:endParaRPr>
          </a:p>
        </p:txBody>
      </p:sp>
      <p:sp>
        <p:nvSpPr>
          <p:cNvPr id="43094" name="Text Box 88"/>
          <p:cNvSpPr txBox="1">
            <a:spLocks noChangeArrowheads="1"/>
          </p:cNvSpPr>
          <p:nvPr/>
        </p:nvSpPr>
        <p:spPr bwMode="auto">
          <a:xfrm>
            <a:off x="5241925"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095" name="Text Box 89"/>
          <p:cNvSpPr txBox="1">
            <a:spLocks noChangeArrowheads="1"/>
          </p:cNvSpPr>
          <p:nvPr/>
        </p:nvSpPr>
        <p:spPr bwMode="auto">
          <a:xfrm>
            <a:off x="5795963" y="234950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D</a:t>
            </a:r>
          </a:p>
        </p:txBody>
      </p:sp>
      <p:sp>
        <p:nvSpPr>
          <p:cNvPr id="43096" name="Text Box 90"/>
          <p:cNvSpPr txBox="1">
            <a:spLocks noChangeArrowheads="1"/>
          </p:cNvSpPr>
          <p:nvPr/>
        </p:nvSpPr>
        <p:spPr bwMode="auto">
          <a:xfrm>
            <a:off x="8191500"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097" name="Text Box 91"/>
          <p:cNvSpPr txBox="1">
            <a:spLocks noChangeArrowheads="1"/>
          </p:cNvSpPr>
          <p:nvPr/>
        </p:nvSpPr>
        <p:spPr bwMode="auto">
          <a:xfrm>
            <a:off x="6426200" y="234950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C</a:t>
            </a:r>
          </a:p>
        </p:txBody>
      </p:sp>
      <p:sp>
        <p:nvSpPr>
          <p:cNvPr id="43098" name="Text Box 92"/>
          <p:cNvSpPr txBox="1">
            <a:spLocks noChangeArrowheads="1"/>
          </p:cNvSpPr>
          <p:nvPr/>
        </p:nvSpPr>
        <p:spPr bwMode="auto">
          <a:xfrm>
            <a:off x="6997700"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099" name="Text Box 93"/>
          <p:cNvSpPr txBox="1">
            <a:spLocks noChangeArrowheads="1"/>
          </p:cNvSpPr>
          <p:nvPr/>
        </p:nvSpPr>
        <p:spPr bwMode="auto">
          <a:xfrm>
            <a:off x="7577138" y="23495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00" name="Text Box 94"/>
          <p:cNvSpPr txBox="1">
            <a:spLocks noChangeArrowheads="1"/>
          </p:cNvSpPr>
          <p:nvPr/>
        </p:nvSpPr>
        <p:spPr bwMode="auto">
          <a:xfrm>
            <a:off x="3683000" y="497840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5</a:t>
            </a:r>
          </a:p>
        </p:txBody>
      </p:sp>
      <p:sp>
        <p:nvSpPr>
          <p:cNvPr id="43101" name="Text Box 95"/>
          <p:cNvSpPr txBox="1">
            <a:spLocks noChangeArrowheads="1"/>
          </p:cNvSpPr>
          <p:nvPr/>
        </p:nvSpPr>
        <p:spPr bwMode="auto">
          <a:xfrm>
            <a:off x="3702050" y="315912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1</a:t>
            </a:r>
          </a:p>
        </p:txBody>
      </p:sp>
      <p:sp>
        <p:nvSpPr>
          <p:cNvPr id="43102" name="Text Box 96"/>
          <p:cNvSpPr txBox="1">
            <a:spLocks noChangeArrowheads="1"/>
          </p:cNvSpPr>
          <p:nvPr/>
        </p:nvSpPr>
        <p:spPr bwMode="auto">
          <a:xfrm>
            <a:off x="3683000" y="3614738"/>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2</a:t>
            </a:r>
          </a:p>
        </p:txBody>
      </p:sp>
      <p:sp>
        <p:nvSpPr>
          <p:cNvPr id="43103" name="Text Box 97"/>
          <p:cNvSpPr txBox="1">
            <a:spLocks noChangeArrowheads="1"/>
          </p:cNvSpPr>
          <p:nvPr/>
        </p:nvSpPr>
        <p:spPr bwMode="auto">
          <a:xfrm>
            <a:off x="3683000" y="2705100"/>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04" name="Text Box 98"/>
          <p:cNvSpPr txBox="1">
            <a:spLocks noChangeArrowheads="1"/>
          </p:cNvSpPr>
          <p:nvPr/>
        </p:nvSpPr>
        <p:spPr bwMode="auto">
          <a:xfrm>
            <a:off x="3683000" y="4068763"/>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3</a:t>
            </a:r>
          </a:p>
        </p:txBody>
      </p:sp>
      <p:sp>
        <p:nvSpPr>
          <p:cNvPr id="43105" name="Text Box 99"/>
          <p:cNvSpPr txBox="1">
            <a:spLocks noChangeArrowheads="1"/>
          </p:cNvSpPr>
          <p:nvPr/>
        </p:nvSpPr>
        <p:spPr bwMode="auto">
          <a:xfrm>
            <a:off x="3683000" y="452437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4</a:t>
            </a:r>
          </a:p>
        </p:txBody>
      </p:sp>
      <p:sp>
        <p:nvSpPr>
          <p:cNvPr id="43106" name="Text Box 100"/>
          <p:cNvSpPr txBox="1">
            <a:spLocks noChangeArrowheads="1"/>
          </p:cNvSpPr>
          <p:nvPr/>
        </p:nvSpPr>
        <p:spPr bwMode="auto">
          <a:xfrm>
            <a:off x="3683000" y="5434013"/>
            <a:ext cx="311150" cy="366712"/>
          </a:xfrm>
          <a:prstGeom prst="rect">
            <a:avLst/>
          </a:prstGeom>
          <a:noFill/>
          <a:ln w="9525">
            <a:noFill/>
            <a:miter lim="800000"/>
            <a:headEnd/>
            <a:tailEnd/>
          </a:ln>
        </p:spPr>
        <p:txBody>
          <a:bodyPr wrap="none">
            <a:spAutoFit/>
          </a:bodyPr>
          <a:lstStyle/>
          <a:p>
            <a:r>
              <a:rPr lang="en-US" altLang="zh-CN">
                <a:latin typeface="Comic Sans MS" pitchFamily="66" charset="0"/>
              </a:rPr>
              <a:t>6</a:t>
            </a:r>
          </a:p>
        </p:txBody>
      </p:sp>
      <p:sp>
        <p:nvSpPr>
          <p:cNvPr id="43107" name="Text Box 101"/>
          <p:cNvSpPr txBox="1">
            <a:spLocks noChangeArrowheads="1"/>
          </p:cNvSpPr>
          <p:nvPr/>
        </p:nvSpPr>
        <p:spPr bwMode="auto">
          <a:xfrm>
            <a:off x="3683000" y="5889625"/>
            <a:ext cx="311150" cy="366713"/>
          </a:xfrm>
          <a:prstGeom prst="rect">
            <a:avLst/>
          </a:prstGeom>
          <a:noFill/>
          <a:ln w="9525">
            <a:noFill/>
            <a:miter lim="800000"/>
            <a:headEnd/>
            <a:tailEnd/>
          </a:ln>
        </p:spPr>
        <p:txBody>
          <a:bodyPr wrap="none">
            <a:spAutoFit/>
          </a:bodyPr>
          <a:lstStyle/>
          <a:p>
            <a:r>
              <a:rPr lang="en-US" altLang="zh-CN">
                <a:latin typeface="Comic Sans MS" pitchFamily="66" charset="0"/>
              </a:rPr>
              <a:t>7</a:t>
            </a:r>
          </a:p>
        </p:txBody>
      </p:sp>
      <p:sp>
        <p:nvSpPr>
          <p:cNvPr id="43108" name="Text Box 102"/>
          <p:cNvSpPr txBox="1">
            <a:spLocks noChangeArrowheads="1"/>
          </p:cNvSpPr>
          <p:nvPr/>
        </p:nvSpPr>
        <p:spPr bwMode="auto">
          <a:xfrm>
            <a:off x="4097338" y="4979988"/>
            <a:ext cx="349250" cy="366712"/>
          </a:xfrm>
          <a:prstGeom prst="rect">
            <a:avLst/>
          </a:prstGeom>
          <a:noFill/>
          <a:ln w="9525">
            <a:noFill/>
            <a:miter lim="800000"/>
            <a:headEnd/>
            <a:tailEnd/>
          </a:ln>
        </p:spPr>
        <p:txBody>
          <a:bodyPr wrap="none">
            <a:spAutoFit/>
          </a:bodyPr>
          <a:lstStyle/>
          <a:p>
            <a:r>
              <a:rPr lang="en-US" altLang="zh-CN">
                <a:latin typeface="Comic Sans MS" pitchFamily="66" charset="0"/>
              </a:rPr>
              <a:t>D</a:t>
            </a:r>
          </a:p>
        </p:txBody>
      </p:sp>
      <p:sp>
        <p:nvSpPr>
          <p:cNvPr id="43109" name="Text Box 103"/>
          <p:cNvSpPr txBox="1">
            <a:spLocks noChangeArrowheads="1"/>
          </p:cNvSpPr>
          <p:nvPr/>
        </p:nvSpPr>
        <p:spPr bwMode="auto">
          <a:xfrm>
            <a:off x="4116388" y="316071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110" name="Text Box 104"/>
          <p:cNvSpPr txBox="1">
            <a:spLocks noChangeArrowheads="1"/>
          </p:cNvSpPr>
          <p:nvPr/>
        </p:nvSpPr>
        <p:spPr bwMode="auto">
          <a:xfrm>
            <a:off x="4097338" y="3616325"/>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11" name="Text Box 105"/>
          <p:cNvSpPr txBox="1">
            <a:spLocks noChangeArrowheads="1"/>
          </p:cNvSpPr>
          <p:nvPr/>
        </p:nvSpPr>
        <p:spPr bwMode="auto">
          <a:xfrm>
            <a:off x="4097338" y="2706688"/>
            <a:ext cx="331787" cy="366712"/>
          </a:xfrm>
          <a:prstGeom prst="rect">
            <a:avLst/>
          </a:prstGeom>
          <a:noFill/>
          <a:ln w="9525">
            <a:noFill/>
            <a:miter lim="800000"/>
            <a:headEnd/>
            <a:tailEnd/>
          </a:ln>
        </p:spPr>
        <p:txBody>
          <a:bodyPr wrap="none">
            <a:spAutoFit/>
          </a:bodyPr>
          <a:lstStyle/>
          <a:p>
            <a:r>
              <a:rPr lang="en-US" altLang="zh-CN">
                <a:latin typeface="Comic Sans MS" pitchFamily="66" charset="0"/>
              </a:rPr>
              <a:t>x</a:t>
            </a:r>
            <a:r>
              <a:rPr lang="en-US" altLang="zh-CN" baseline="-25000">
                <a:latin typeface="Comic Sans MS" pitchFamily="66" charset="0"/>
              </a:rPr>
              <a:t>i</a:t>
            </a:r>
            <a:endParaRPr lang="en-US" altLang="zh-CN">
              <a:latin typeface="Comic Sans MS" pitchFamily="66" charset="0"/>
            </a:endParaRPr>
          </a:p>
        </p:txBody>
      </p:sp>
      <p:sp>
        <p:nvSpPr>
          <p:cNvPr id="43112" name="Text Box 106"/>
          <p:cNvSpPr txBox="1">
            <a:spLocks noChangeArrowheads="1"/>
          </p:cNvSpPr>
          <p:nvPr/>
        </p:nvSpPr>
        <p:spPr bwMode="auto">
          <a:xfrm>
            <a:off x="4097338" y="4070350"/>
            <a:ext cx="349250" cy="366713"/>
          </a:xfrm>
          <a:prstGeom prst="rect">
            <a:avLst/>
          </a:prstGeom>
          <a:noFill/>
          <a:ln w="9525">
            <a:noFill/>
            <a:miter lim="800000"/>
            <a:headEnd/>
            <a:tailEnd/>
          </a:ln>
        </p:spPr>
        <p:txBody>
          <a:bodyPr wrap="none">
            <a:spAutoFit/>
          </a:bodyPr>
          <a:lstStyle/>
          <a:p>
            <a:r>
              <a:rPr lang="en-US" altLang="zh-CN">
                <a:latin typeface="Comic Sans MS" pitchFamily="66" charset="0"/>
              </a:rPr>
              <a:t>C</a:t>
            </a:r>
          </a:p>
        </p:txBody>
      </p:sp>
      <p:sp>
        <p:nvSpPr>
          <p:cNvPr id="43113" name="Text Box 107"/>
          <p:cNvSpPr txBox="1">
            <a:spLocks noChangeArrowheads="1"/>
          </p:cNvSpPr>
          <p:nvPr/>
        </p:nvSpPr>
        <p:spPr bwMode="auto">
          <a:xfrm>
            <a:off x="4097338" y="452596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sp>
        <p:nvSpPr>
          <p:cNvPr id="43114" name="Text Box 108"/>
          <p:cNvSpPr txBox="1">
            <a:spLocks noChangeArrowheads="1"/>
          </p:cNvSpPr>
          <p:nvPr/>
        </p:nvSpPr>
        <p:spPr bwMode="auto">
          <a:xfrm>
            <a:off x="4097338" y="5435600"/>
            <a:ext cx="336550" cy="366713"/>
          </a:xfrm>
          <a:prstGeom prst="rect">
            <a:avLst/>
          </a:prstGeom>
          <a:noFill/>
          <a:ln w="9525">
            <a:noFill/>
            <a:miter lim="800000"/>
            <a:headEnd/>
            <a:tailEnd/>
          </a:ln>
        </p:spPr>
        <p:txBody>
          <a:bodyPr wrap="none">
            <a:spAutoFit/>
          </a:bodyPr>
          <a:lstStyle/>
          <a:p>
            <a:r>
              <a:rPr lang="en-US" altLang="zh-CN">
                <a:latin typeface="Comic Sans MS" pitchFamily="66" charset="0"/>
              </a:rPr>
              <a:t>A</a:t>
            </a:r>
          </a:p>
        </p:txBody>
      </p:sp>
      <p:sp>
        <p:nvSpPr>
          <p:cNvPr id="43115" name="Text Box 109"/>
          <p:cNvSpPr txBox="1">
            <a:spLocks noChangeArrowheads="1"/>
          </p:cNvSpPr>
          <p:nvPr/>
        </p:nvSpPr>
        <p:spPr bwMode="auto">
          <a:xfrm>
            <a:off x="4097338" y="5891213"/>
            <a:ext cx="336550" cy="366712"/>
          </a:xfrm>
          <a:prstGeom prst="rect">
            <a:avLst/>
          </a:prstGeom>
          <a:noFill/>
          <a:ln w="9525">
            <a:noFill/>
            <a:miter lim="800000"/>
            <a:headEnd/>
            <a:tailEnd/>
          </a:ln>
        </p:spPr>
        <p:txBody>
          <a:bodyPr wrap="none">
            <a:spAutoFit/>
          </a:bodyPr>
          <a:lstStyle/>
          <a:p>
            <a:r>
              <a:rPr lang="en-US" altLang="zh-CN">
                <a:latin typeface="Comic Sans MS" pitchFamily="66" charset="0"/>
              </a:rPr>
              <a:t>B</a:t>
            </a:r>
          </a:p>
        </p:txBody>
      </p:sp>
      <p:grpSp>
        <p:nvGrpSpPr>
          <p:cNvPr id="2" name="Group 110"/>
          <p:cNvGrpSpPr>
            <a:grpSpLocks/>
          </p:cNvGrpSpPr>
          <p:nvPr/>
        </p:nvGrpSpPr>
        <p:grpSpPr bwMode="auto">
          <a:xfrm>
            <a:off x="5249863" y="2797175"/>
            <a:ext cx="3260725" cy="366713"/>
            <a:chOff x="2133" y="1816"/>
            <a:chExt cx="2054" cy="231"/>
          </a:xfrm>
        </p:grpSpPr>
        <p:sp>
          <p:nvSpPr>
            <p:cNvPr id="43201" name="Text Box 111"/>
            <p:cNvSpPr txBox="1">
              <a:spLocks noChangeArrowheads="1"/>
            </p:cNvSpPr>
            <p:nvPr/>
          </p:nvSpPr>
          <p:spPr bwMode="auto">
            <a:xfrm>
              <a:off x="2133"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2" name="Text Box 112"/>
            <p:cNvSpPr txBox="1">
              <a:spLocks noChangeArrowheads="1"/>
            </p:cNvSpPr>
            <p:nvPr/>
          </p:nvSpPr>
          <p:spPr bwMode="auto">
            <a:xfrm>
              <a:off x="2482"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3" name="Text Box 113"/>
            <p:cNvSpPr txBox="1">
              <a:spLocks noChangeArrowheads="1"/>
            </p:cNvSpPr>
            <p:nvPr/>
          </p:nvSpPr>
          <p:spPr bwMode="auto">
            <a:xfrm>
              <a:off x="3991"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4" name="Text Box 114"/>
            <p:cNvSpPr txBox="1">
              <a:spLocks noChangeArrowheads="1"/>
            </p:cNvSpPr>
            <p:nvPr/>
          </p:nvSpPr>
          <p:spPr bwMode="auto">
            <a:xfrm>
              <a:off x="2879"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5" name="Text Box 115"/>
            <p:cNvSpPr txBox="1">
              <a:spLocks noChangeArrowheads="1"/>
            </p:cNvSpPr>
            <p:nvPr/>
          </p:nvSpPr>
          <p:spPr bwMode="auto">
            <a:xfrm>
              <a:off x="3239"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6" name="Text Box 116"/>
            <p:cNvSpPr txBox="1">
              <a:spLocks noChangeArrowheads="1"/>
            </p:cNvSpPr>
            <p:nvPr/>
          </p:nvSpPr>
          <p:spPr bwMode="auto">
            <a:xfrm>
              <a:off x="3604"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grpSp>
      <p:grpSp>
        <p:nvGrpSpPr>
          <p:cNvPr id="3" name="Group 117"/>
          <p:cNvGrpSpPr>
            <a:grpSpLocks/>
          </p:cNvGrpSpPr>
          <p:nvPr/>
        </p:nvGrpSpPr>
        <p:grpSpPr bwMode="auto">
          <a:xfrm>
            <a:off x="4651375" y="2797175"/>
            <a:ext cx="312738" cy="3524250"/>
            <a:chOff x="1756" y="1816"/>
            <a:chExt cx="197" cy="2220"/>
          </a:xfrm>
        </p:grpSpPr>
        <p:sp>
          <p:nvSpPr>
            <p:cNvPr id="43193" name="Text Box 118"/>
            <p:cNvSpPr txBox="1">
              <a:spLocks noChangeArrowheads="1"/>
            </p:cNvSpPr>
            <p:nvPr/>
          </p:nvSpPr>
          <p:spPr bwMode="auto">
            <a:xfrm>
              <a:off x="1757" y="1816"/>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4" name="Text Box 119"/>
            <p:cNvSpPr txBox="1">
              <a:spLocks noChangeArrowheads="1"/>
            </p:cNvSpPr>
            <p:nvPr/>
          </p:nvSpPr>
          <p:spPr bwMode="auto">
            <a:xfrm>
              <a:off x="1756" y="3231"/>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5" name="Text Box 120"/>
            <p:cNvSpPr txBox="1">
              <a:spLocks noChangeArrowheads="1"/>
            </p:cNvSpPr>
            <p:nvPr/>
          </p:nvSpPr>
          <p:spPr bwMode="auto">
            <a:xfrm>
              <a:off x="1757" y="208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6" name="Text Box 121"/>
            <p:cNvSpPr txBox="1">
              <a:spLocks noChangeArrowheads="1"/>
            </p:cNvSpPr>
            <p:nvPr/>
          </p:nvSpPr>
          <p:spPr bwMode="auto">
            <a:xfrm>
              <a:off x="1756" y="2372"/>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7" name="Text Box 122"/>
            <p:cNvSpPr txBox="1">
              <a:spLocks noChangeArrowheads="1"/>
            </p:cNvSpPr>
            <p:nvPr/>
          </p:nvSpPr>
          <p:spPr bwMode="auto">
            <a:xfrm>
              <a:off x="1756" y="2658"/>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8" name="Text Box 123"/>
            <p:cNvSpPr txBox="1">
              <a:spLocks noChangeArrowheads="1"/>
            </p:cNvSpPr>
            <p:nvPr/>
          </p:nvSpPr>
          <p:spPr bwMode="auto">
            <a:xfrm>
              <a:off x="1756" y="294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199" name="Text Box 124"/>
            <p:cNvSpPr txBox="1">
              <a:spLocks noChangeArrowheads="1"/>
            </p:cNvSpPr>
            <p:nvPr/>
          </p:nvSpPr>
          <p:spPr bwMode="auto">
            <a:xfrm>
              <a:off x="1756" y="3518"/>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sp>
          <p:nvSpPr>
            <p:cNvPr id="43200" name="Text Box 125"/>
            <p:cNvSpPr txBox="1">
              <a:spLocks noChangeArrowheads="1"/>
            </p:cNvSpPr>
            <p:nvPr/>
          </p:nvSpPr>
          <p:spPr bwMode="auto">
            <a:xfrm>
              <a:off x="1756" y="3805"/>
              <a:ext cx="196" cy="231"/>
            </a:xfrm>
            <a:prstGeom prst="rect">
              <a:avLst/>
            </a:prstGeom>
            <a:noFill/>
            <a:ln w="9525">
              <a:noFill/>
              <a:miter lim="800000"/>
              <a:headEnd/>
              <a:tailEnd/>
            </a:ln>
          </p:spPr>
          <p:txBody>
            <a:bodyPr wrap="none">
              <a:spAutoFit/>
            </a:bodyPr>
            <a:lstStyle/>
            <a:p>
              <a:r>
                <a:rPr lang="en-US" altLang="zh-CN">
                  <a:latin typeface="Comic Sans MS" pitchFamily="66" charset="0"/>
                </a:rPr>
                <a:t>0</a:t>
              </a:r>
            </a:p>
          </p:txBody>
        </p:sp>
      </p:grpSp>
      <p:sp>
        <p:nvSpPr>
          <p:cNvPr id="570494" name="Text Box 126"/>
          <p:cNvSpPr txBox="1">
            <a:spLocks noChangeArrowheads="1"/>
          </p:cNvSpPr>
          <p:nvPr/>
        </p:nvSpPr>
        <p:spPr bwMode="auto">
          <a:xfrm>
            <a:off x="5251450"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sp>
        <p:nvSpPr>
          <p:cNvPr id="570495" name="Text Box 127"/>
          <p:cNvSpPr txBox="1">
            <a:spLocks noChangeArrowheads="1"/>
          </p:cNvSpPr>
          <p:nvPr/>
        </p:nvSpPr>
        <p:spPr bwMode="auto">
          <a:xfrm>
            <a:off x="5797550"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sp>
        <p:nvSpPr>
          <p:cNvPr id="570496" name="Text Box 128"/>
          <p:cNvSpPr txBox="1">
            <a:spLocks noChangeArrowheads="1"/>
          </p:cNvSpPr>
          <p:nvPr/>
        </p:nvSpPr>
        <p:spPr bwMode="auto">
          <a:xfrm>
            <a:off x="6429375" y="3186113"/>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0</a:t>
            </a:r>
          </a:p>
        </p:txBody>
      </p:sp>
      <p:grpSp>
        <p:nvGrpSpPr>
          <p:cNvPr id="4" name="Group 129"/>
          <p:cNvGrpSpPr>
            <a:grpSpLocks/>
          </p:cNvGrpSpPr>
          <p:nvPr/>
        </p:nvGrpSpPr>
        <p:grpSpPr bwMode="auto">
          <a:xfrm>
            <a:off x="6996113" y="3184525"/>
            <a:ext cx="352425" cy="436563"/>
            <a:chOff x="3233" y="2100"/>
            <a:chExt cx="222" cy="275"/>
          </a:xfrm>
        </p:grpSpPr>
        <p:sp>
          <p:nvSpPr>
            <p:cNvPr id="43191" name="Text Box 130"/>
            <p:cNvSpPr txBox="1">
              <a:spLocks noChangeArrowheads="1"/>
            </p:cNvSpPr>
            <p:nvPr/>
          </p:nvSpPr>
          <p:spPr bwMode="auto">
            <a:xfrm>
              <a:off x="3251"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92" name="Line 131"/>
            <p:cNvSpPr>
              <a:spLocks noChangeShapeType="1"/>
            </p:cNvSpPr>
            <p:nvPr/>
          </p:nvSpPr>
          <p:spPr bwMode="auto">
            <a:xfrm flipH="1" flipV="1">
              <a:off x="3233" y="2100"/>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00" name="Text Box 132"/>
          <p:cNvSpPr txBox="1">
            <a:spLocks noChangeArrowheads="1"/>
          </p:cNvSpPr>
          <p:nvPr/>
        </p:nvSpPr>
        <p:spPr bwMode="auto">
          <a:xfrm>
            <a:off x="7439025" y="33432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grpSp>
        <p:nvGrpSpPr>
          <p:cNvPr id="5" name="Group 133"/>
          <p:cNvGrpSpPr>
            <a:grpSpLocks/>
          </p:cNvGrpSpPr>
          <p:nvPr/>
        </p:nvGrpSpPr>
        <p:grpSpPr bwMode="auto">
          <a:xfrm>
            <a:off x="8120063" y="3186113"/>
            <a:ext cx="423862" cy="434975"/>
            <a:chOff x="3941" y="2101"/>
            <a:chExt cx="267" cy="274"/>
          </a:xfrm>
        </p:grpSpPr>
        <p:sp>
          <p:nvSpPr>
            <p:cNvPr id="43189" name="Text Box 13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90" name="Line 13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nvGrpSpPr>
          <p:cNvPr id="6" name="Group 136"/>
          <p:cNvGrpSpPr>
            <a:grpSpLocks/>
          </p:cNvGrpSpPr>
          <p:nvPr/>
        </p:nvGrpSpPr>
        <p:grpSpPr bwMode="auto">
          <a:xfrm>
            <a:off x="5180013" y="3616325"/>
            <a:ext cx="423862" cy="434975"/>
            <a:chOff x="3941" y="2101"/>
            <a:chExt cx="267" cy="274"/>
          </a:xfrm>
        </p:grpSpPr>
        <p:sp>
          <p:nvSpPr>
            <p:cNvPr id="43187" name="Text Box 137"/>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88" name="Line 13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07" name="Text Box 139"/>
          <p:cNvSpPr txBox="1">
            <a:spLocks noChangeArrowheads="1"/>
          </p:cNvSpPr>
          <p:nvPr/>
        </p:nvSpPr>
        <p:spPr bwMode="auto">
          <a:xfrm>
            <a:off x="5691188"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sp>
        <p:nvSpPr>
          <p:cNvPr id="570508" name="Text Box 140"/>
          <p:cNvSpPr txBox="1">
            <a:spLocks noChangeArrowheads="1"/>
          </p:cNvSpPr>
          <p:nvPr/>
        </p:nvSpPr>
        <p:spPr bwMode="auto">
          <a:xfrm>
            <a:off x="6278563"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1</a:t>
            </a:r>
          </a:p>
        </p:txBody>
      </p:sp>
      <p:sp>
        <p:nvSpPr>
          <p:cNvPr id="570509" name="Text Box 141"/>
          <p:cNvSpPr txBox="1">
            <a:spLocks noChangeArrowheads="1"/>
          </p:cNvSpPr>
          <p:nvPr/>
        </p:nvSpPr>
        <p:spPr bwMode="auto">
          <a:xfrm>
            <a:off x="7015163" y="3616325"/>
            <a:ext cx="323850" cy="43497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7" name="Group 142"/>
          <p:cNvGrpSpPr>
            <a:grpSpLocks/>
          </p:cNvGrpSpPr>
          <p:nvPr/>
        </p:nvGrpSpPr>
        <p:grpSpPr bwMode="auto">
          <a:xfrm>
            <a:off x="7581900" y="3616325"/>
            <a:ext cx="423863" cy="434975"/>
            <a:chOff x="3941" y="2101"/>
            <a:chExt cx="267" cy="274"/>
          </a:xfrm>
        </p:grpSpPr>
        <p:sp>
          <p:nvSpPr>
            <p:cNvPr id="43185" name="Text Box 143"/>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86" name="Line 14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570513" name="Text Box 145"/>
          <p:cNvSpPr txBox="1">
            <a:spLocks noChangeArrowheads="1"/>
          </p:cNvSpPr>
          <p:nvPr/>
        </p:nvSpPr>
        <p:spPr bwMode="auto">
          <a:xfrm>
            <a:off x="8015288" y="3787775"/>
            <a:ext cx="609600" cy="263525"/>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2</a:t>
            </a:r>
          </a:p>
        </p:txBody>
      </p:sp>
      <p:grpSp>
        <p:nvGrpSpPr>
          <p:cNvPr id="8" name="Group 146"/>
          <p:cNvGrpSpPr>
            <a:grpSpLocks/>
          </p:cNvGrpSpPr>
          <p:nvPr/>
        </p:nvGrpSpPr>
        <p:grpSpPr bwMode="auto">
          <a:xfrm>
            <a:off x="5267325" y="4079875"/>
            <a:ext cx="3209925" cy="434975"/>
            <a:chOff x="2144" y="2664"/>
            <a:chExt cx="2022" cy="274"/>
          </a:xfrm>
        </p:grpSpPr>
        <p:sp>
          <p:nvSpPr>
            <p:cNvPr id="43177" name="Text Box 147"/>
            <p:cNvSpPr txBox="1">
              <a:spLocks noChangeArrowheads="1"/>
            </p:cNvSpPr>
            <p:nvPr/>
          </p:nvSpPr>
          <p:spPr bwMode="auto">
            <a:xfrm>
              <a:off x="2144"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78" name="Text Box 148"/>
            <p:cNvSpPr txBox="1">
              <a:spLocks noChangeArrowheads="1"/>
            </p:cNvSpPr>
            <p:nvPr/>
          </p:nvSpPr>
          <p:spPr bwMode="auto">
            <a:xfrm>
              <a:off x="2495"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9" name="Group 149"/>
            <p:cNvGrpSpPr>
              <a:grpSpLocks/>
            </p:cNvGrpSpPr>
            <p:nvPr/>
          </p:nvGrpSpPr>
          <p:grpSpPr bwMode="auto">
            <a:xfrm>
              <a:off x="2843" y="2664"/>
              <a:ext cx="267" cy="274"/>
              <a:chOff x="3941" y="2101"/>
              <a:chExt cx="267" cy="274"/>
            </a:xfrm>
          </p:grpSpPr>
          <p:sp>
            <p:nvSpPr>
              <p:cNvPr id="43183" name="Text Box 150"/>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84" name="Line 151"/>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80" name="Text Box 152"/>
            <p:cNvSpPr txBox="1">
              <a:spLocks noChangeArrowheads="1"/>
            </p:cNvSpPr>
            <p:nvPr/>
          </p:nvSpPr>
          <p:spPr bwMode="auto">
            <a:xfrm>
              <a:off x="3170" y="2772"/>
              <a:ext cx="384" cy="166"/>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2</a:t>
              </a:r>
            </a:p>
          </p:txBody>
        </p:sp>
        <p:sp>
          <p:nvSpPr>
            <p:cNvPr id="43181" name="Text Box 153"/>
            <p:cNvSpPr txBox="1">
              <a:spLocks noChangeArrowheads="1"/>
            </p:cNvSpPr>
            <p:nvPr/>
          </p:nvSpPr>
          <p:spPr bwMode="auto">
            <a:xfrm>
              <a:off x="3638"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82" name="Text Box 154"/>
            <p:cNvSpPr txBox="1">
              <a:spLocks noChangeArrowheads="1"/>
            </p:cNvSpPr>
            <p:nvPr/>
          </p:nvSpPr>
          <p:spPr bwMode="auto">
            <a:xfrm>
              <a:off x="3962" y="2664"/>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grpSp>
        <p:nvGrpSpPr>
          <p:cNvPr id="10" name="Group 155"/>
          <p:cNvGrpSpPr>
            <a:grpSpLocks/>
          </p:cNvGrpSpPr>
          <p:nvPr/>
        </p:nvGrpSpPr>
        <p:grpSpPr bwMode="auto">
          <a:xfrm>
            <a:off x="5260975" y="4514850"/>
            <a:ext cx="3381375" cy="434975"/>
            <a:chOff x="2140" y="2938"/>
            <a:chExt cx="2130" cy="274"/>
          </a:xfrm>
        </p:grpSpPr>
        <p:grpSp>
          <p:nvGrpSpPr>
            <p:cNvPr id="11" name="Group 156"/>
            <p:cNvGrpSpPr>
              <a:grpSpLocks/>
            </p:cNvGrpSpPr>
            <p:nvPr/>
          </p:nvGrpSpPr>
          <p:grpSpPr bwMode="auto">
            <a:xfrm>
              <a:off x="2140" y="2938"/>
              <a:ext cx="267" cy="274"/>
              <a:chOff x="3941" y="2101"/>
              <a:chExt cx="267" cy="274"/>
            </a:xfrm>
          </p:grpSpPr>
          <p:sp>
            <p:nvSpPr>
              <p:cNvPr id="43175" name="Text Box 157"/>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76" name="Line 158"/>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68" name="Text Box 159"/>
            <p:cNvSpPr txBox="1">
              <a:spLocks noChangeArrowheads="1"/>
            </p:cNvSpPr>
            <p:nvPr/>
          </p:nvSpPr>
          <p:spPr bwMode="auto">
            <a:xfrm>
              <a:off x="2510"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69" name="Text Box 160"/>
            <p:cNvSpPr txBox="1">
              <a:spLocks noChangeArrowheads="1"/>
            </p:cNvSpPr>
            <p:nvPr/>
          </p:nvSpPr>
          <p:spPr bwMode="auto">
            <a:xfrm>
              <a:off x="2888"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70" name="Text Box 161"/>
            <p:cNvSpPr txBox="1">
              <a:spLocks noChangeArrowheads="1"/>
            </p:cNvSpPr>
            <p:nvPr/>
          </p:nvSpPr>
          <p:spPr bwMode="auto">
            <a:xfrm>
              <a:off x="3212" y="293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nvGrpSpPr>
            <p:cNvPr id="12" name="Group 162"/>
            <p:cNvGrpSpPr>
              <a:grpSpLocks/>
            </p:cNvGrpSpPr>
            <p:nvPr/>
          </p:nvGrpSpPr>
          <p:grpSpPr bwMode="auto">
            <a:xfrm>
              <a:off x="3580" y="2938"/>
              <a:ext cx="267" cy="274"/>
              <a:chOff x="3941" y="2101"/>
              <a:chExt cx="267" cy="274"/>
            </a:xfrm>
          </p:grpSpPr>
          <p:sp>
            <p:nvSpPr>
              <p:cNvPr id="43173" name="Text Box 163"/>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3</a:t>
                </a:r>
              </a:p>
            </p:txBody>
          </p:sp>
          <p:sp>
            <p:nvSpPr>
              <p:cNvPr id="43174" name="Line 164"/>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72" name="Text Box 165"/>
            <p:cNvSpPr txBox="1">
              <a:spLocks noChangeArrowheads="1"/>
            </p:cNvSpPr>
            <p:nvPr/>
          </p:nvSpPr>
          <p:spPr bwMode="auto">
            <a:xfrm>
              <a:off x="3886" y="3046"/>
              <a:ext cx="384" cy="166"/>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r>
                <a:rPr lang="en-US" altLang="zh-CN" sz="1600">
                  <a:latin typeface="Comic Sans MS" pitchFamily="66" charset="0"/>
                </a:rPr>
                <a:t>3</a:t>
              </a:r>
            </a:p>
          </p:txBody>
        </p:sp>
      </p:grpSp>
      <p:grpSp>
        <p:nvGrpSpPr>
          <p:cNvPr id="13" name="Group 166"/>
          <p:cNvGrpSpPr>
            <a:grpSpLocks/>
          </p:cNvGrpSpPr>
          <p:nvPr/>
        </p:nvGrpSpPr>
        <p:grpSpPr bwMode="auto">
          <a:xfrm>
            <a:off x="5280025" y="4973638"/>
            <a:ext cx="3217863" cy="434975"/>
            <a:chOff x="2152" y="3227"/>
            <a:chExt cx="2027" cy="274"/>
          </a:xfrm>
        </p:grpSpPr>
        <p:sp>
          <p:nvSpPr>
            <p:cNvPr id="43159" name="Text Box 167"/>
            <p:cNvSpPr txBox="1">
              <a:spLocks noChangeArrowheads="1"/>
            </p:cNvSpPr>
            <p:nvPr/>
          </p:nvSpPr>
          <p:spPr bwMode="auto">
            <a:xfrm>
              <a:off x="2152"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grpSp>
          <p:nvGrpSpPr>
            <p:cNvPr id="14" name="Group 168"/>
            <p:cNvGrpSpPr>
              <a:grpSpLocks/>
            </p:cNvGrpSpPr>
            <p:nvPr/>
          </p:nvGrpSpPr>
          <p:grpSpPr bwMode="auto">
            <a:xfrm>
              <a:off x="2484" y="3227"/>
              <a:ext cx="267" cy="274"/>
              <a:chOff x="3941" y="2101"/>
              <a:chExt cx="267" cy="274"/>
            </a:xfrm>
          </p:grpSpPr>
          <p:sp>
            <p:nvSpPr>
              <p:cNvPr id="43165" name="Text Box 169"/>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2</a:t>
                </a:r>
              </a:p>
            </p:txBody>
          </p:sp>
          <p:sp>
            <p:nvSpPr>
              <p:cNvPr id="43166" name="Line 170"/>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61" name="Text Box 171"/>
            <p:cNvSpPr txBox="1">
              <a:spLocks noChangeArrowheads="1"/>
            </p:cNvSpPr>
            <p:nvPr/>
          </p:nvSpPr>
          <p:spPr bwMode="auto">
            <a:xfrm>
              <a:off x="2888"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62" name="Text Box 172"/>
            <p:cNvSpPr txBox="1">
              <a:spLocks noChangeArrowheads="1"/>
            </p:cNvSpPr>
            <p:nvPr/>
          </p:nvSpPr>
          <p:spPr bwMode="auto">
            <a:xfrm>
              <a:off x="3212"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63" name="Text Box 173"/>
            <p:cNvSpPr txBox="1">
              <a:spLocks noChangeArrowheads="1"/>
            </p:cNvSpPr>
            <p:nvPr/>
          </p:nvSpPr>
          <p:spPr bwMode="auto">
            <a:xfrm>
              <a:off x="3614"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sp>
          <p:nvSpPr>
            <p:cNvPr id="43164" name="Text Box 174"/>
            <p:cNvSpPr txBox="1">
              <a:spLocks noChangeArrowheads="1"/>
            </p:cNvSpPr>
            <p:nvPr/>
          </p:nvSpPr>
          <p:spPr bwMode="auto">
            <a:xfrm>
              <a:off x="3975" y="3227"/>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grpSp>
      <p:grpSp>
        <p:nvGrpSpPr>
          <p:cNvPr id="15" name="Group 175"/>
          <p:cNvGrpSpPr>
            <a:grpSpLocks/>
          </p:cNvGrpSpPr>
          <p:nvPr/>
        </p:nvGrpSpPr>
        <p:grpSpPr bwMode="auto">
          <a:xfrm>
            <a:off x="5273675" y="5419725"/>
            <a:ext cx="3249613" cy="434975"/>
            <a:chOff x="2148" y="3508"/>
            <a:chExt cx="2047" cy="274"/>
          </a:xfrm>
        </p:grpSpPr>
        <p:sp>
          <p:nvSpPr>
            <p:cNvPr id="43149" name="Text Box 176"/>
            <p:cNvSpPr txBox="1">
              <a:spLocks noChangeArrowheads="1"/>
            </p:cNvSpPr>
            <p:nvPr/>
          </p:nvSpPr>
          <p:spPr bwMode="auto">
            <a:xfrm>
              <a:off x="2148"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1</a:t>
              </a:r>
            </a:p>
          </p:txBody>
        </p:sp>
        <p:sp>
          <p:nvSpPr>
            <p:cNvPr id="43150" name="Text Box 177"/>
            <p:cNvSpPr txBox="1">
              <a:spLocks noChangeArrowheads="1"/>
            </p:cNvSpPr>
            <p:nvPr/>
          </p:nvSpPr>
          <p:spPr bwMode="auto">
            <a:xfrm>
              <a:off x="2884"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51" name="Text Box 178"/>
            <p:cNvSpPr txBox="1">
              <a:spLocks noChangeArrowheads="1"/>
            </p:cNvSpPr>
            <p:nvPr/>
          </p:nvSpPr>
          <p:spPr bwMode="auto">
            <a:xfrm>
              <a:off x="3610"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sp>
          <p:nvSpPr>
            <p:cNvPr id="43152" name="Text Box 179"/>
            <p:cNvSpPr txBox="1">
              <a:spLocks noChangeArrowheads="1"/>
            </p:cNvSpPr>
            <p:nvPr/>
          </p:nvSpPr>
          <p:spPr bwMode="auto">
            <a:xfrm>
              <a:off x="2530" y="3508"/>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grpSp>
          <p:nvGrpSpPr>
            <p:cNvPr id="16" name="Group 180"/>
            <p:cNvGrpSpPr>
              <a:grpSpLocks/>
            </p:cNvGrpSpPr>
            <p:nvPr/>
          </p:nvGrpSpPr>
          <p:grpSpPr bwMode="auto">
            <a:xfrm>
              <a:off x="3226" y="3508"/>
              <a:ext cx="267" cy="274"/>
              <a:chOff x="3941" y="2101"/>
              <a:chExt cx="267" cy="274"/>
            </a:xfrm>
          </p:grpSpPr>
          <p:sp>
            <p:nvSpPr>
              <p:cNvPr id="43157" name="Text Box 181"/>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3</a:t>
                </a:r>
              </a:p>
            </p:txBody>
          </p:sp>
          <p:sp>
            <p:nvSpPr>
              <p:cNvPr id="43158" name="Line 182"/>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nvGrpSpPr>
            <p:cNvPr id="17" name="Group 183"/>
            <p:cNvGrpSpPr>
              <a:grpSpLocks/>
            </p:cNvGrpSpPr>
            <p:nvPr/>
          </p:nvGrpSpPr>
          <p:grpSpPr bwMode="auto">
            <a:xfrm>
              <a:off x="3928" y="3508"/>
              <a:ext cx="267" cy="274"/>
              <a:chOff x="3941" y="2101"/>
              <a:chExt cx="267" cy="274"/>
            </a:xfrm>
          </p:grpSpPr>
          <p:sp>
            <p:nvSpPr>
              <p:cNvPr id="43155" name="Text Box 18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4</a:t>
                </a:r>
              </a:p>
            </p:txBody>
          </p:sp>
          <p:sp>
            <p:nvSpPr>
              <p:cNvPr id="43156" name="Line 18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grpSp>
      <p:grpSp>
        <p:nvGrpSpPr>
          <p:cNvPr id="18" name="Group 186"/>
          <p:cNvGrpSpPr>
            <a:grpSpLocks/>
          </p:cNvGrpSpPr>
          <p:nvPr/>
        </p:nvGrpSpPr>
        <p:grpSpPr bwMode="auto">
          <a:xfrm>
            <a:off x="5195888" y="5849938"/>
            <a:ext cx="3340100" cy="434975"/>
            <a:chOff x="2099" y="3779"/>
            <a:chExt cx="2104" cy="274"/>
          </a:xfrm>
        </p:grpSpPr>
        <p:grpSp>
          <p:nvGrpSpPr>
            <p:cNvPr id="19" name="Group 187"/>
            <p:cNvGrpSpPr>
              <a:grpSpLocks/>
            </p:cNvGrpSpPr>
            <p:nvPr/>
          </p:nvGrpSpPr>
          <p:grpSpPr bwMode="auto">
            <a:xfrm>
              <a:off x="2099" y="3779"/>
              <a:ext cx="267" cy="274"/>
              <a:chOff x="3941" y="2101"/>
              <a:chExt cx="267" cy="274"/>
            </a:xfrm>
          </p:grpSpPr>
          <p:sp>
            <p:nvSpPr>
              <p:cNvPr id="43147" name="Text Box 188"/>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1</a:t>
                </a:r>
              </a:p>
            </p:txBody>
          </p:sp>
          <p:sp>
            <p:nvSpPr>
              <p:cNvPr id="43148" name="Line 189"/>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40" name="Text Box 190"/>
            <p:cNvSpPr txBox="1">
              <a:spLocks noChangeArrowheads="1"/>
            </p:cNvSpPr>
            <p:nvPr/>
          </p:nvSpPr>
          <p:spPr bwMode="auto">
            <a:xfrm>
              <a:off x="2883"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41" name="Text Box 191"/>
            <p:cNvSpPr txBox="1">
              <a:spLocks noChangeArrowheads="1"/>
            </p:cNvSpPr>
            <p:nvPr/>
          </p:nvSpPr>
          <p:spPr bwMode="auto">
            <a:xfrm>
              <a:off x="2529"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2</a:t>
              </a:r>
            </a:p>
          </p:txBody>
        </p:sp>
        <p:sp>
          <p:nvSpPr>
            <p:cNvPr id="43142" name="Text Box 192"/>
            <p:cNvSpPr txBox="1">
              <a:spLocks noChangeArrowheads="1"/>
            </p:cNvSpPr>
            <p:nvPr/>
          </p:nvSpPr>
          <p:spPr bwMode="auto">
            <a:xfrm>
              <a:off x="3274"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3</a:t>
              </a:r>
            </a:p>
          </p:txBody>
        </p:sp>
        <p:grpSp>
          <p:nvGrpSpPr>
            <p:cNvPr id="20" name="Group 193"/>
            <p:cNvGrpSpPr>
              <a:grpSpLocks/>
            </p:cNvGrpSpPr>
            <p:nvPr/>
          </p:nvGrpSpPr>
          <p:grpSpPr bwMode="auto">
            <a:xfrm>
              <a:off x="3629" y="3779"/>
              <a:ext cx="267" cy="274"/>
              <a:chOff x="3941" y="2101"/>
              <a:chExt cx="267" cy="274"/>
            </a:xfrm>
          </p:grpSpPr>
          <p:sp>
            <p:nvSpPr>
              <p:cNvPr id="43145" name="Text Box 194"/>
              <p:cNvSpPr txBox="1">
                <a:spLocks noChangeArrowheads="1"/>
              </p:cNvSpPr>
              <p:nvPr/>
            </p:nvSpPr>
            <p:spPr bwMode="auto">
              <a:xfrm>
                <a:off x="4004" y="2101"/>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 </a:t>
                </a:r>
              </a:p>
              <a:p>
                <a:pPr>
                  <a:lnSpc>
                    <a:spcPct val="70000"/>
                  </a:lnSpc>
                </a:pPr>
                <a:r>
                  <a:rPr lang="en-US" altLang="zh-CN" sz="1600">
                    <a:latin typeface="Comic Sans MS" pitchFamily="66" charset="0"/>
                  </a:rPr>
                  <a:t>4</a:t>
                </a:r>
              </a:p>
            </p:txBody>
          </p:sp>
          <p:sp>
            <p:nvSpPr>
              <p:cNvPr id="43146" name="Line 195"/>
              <p:cNvSpPr>
                <a:spLocks noChangeShapeType="1"/>
              </p:cNvSpPr>
              <p:nvPr/>
            </p:nvSpPr>
            <p:spPr bwMode="auto">
              <a:xfrm flipH="1" flipV="1">
                <a:off x="3941" y="2102"/>
                <a:ext cx="99" cy="90"/>
              </a:xfrm>
              <a:prstGeom prst="line">
                <a:avLst/>
              </a:prstGeom>
              <a:noFill/>
              <a:ln w="9525">
                <a:solidFill>
                  <a:schemeClr val="tx1"/>
                </a:solidFill>
                <a:round/>
                <a:headEnd/>
                <a:tailEnd type="triangle" w="med" len="med"/>
              </a:ln>
            </p:spPr>
            <p:txBody>
              <a:bodyPr/>
              <a:lstStyle/>
              <a:p>
                <a:endParaRPr lang="zh-CN" altLang="en-US"/>
              </a:p>
            </p:txBody>
          </p:sp>
        </p:grpSp>
        <p:sp>
          <p:nvSpPr>
            <p:cNvPr id="43144" name="Text Box 196"/>
            <p:cNvSpPr txBox="1">
              <a:spLocks noChangeArrowheads="1"/>
            </p:cNvSpPr>
            <p:nvPr/>
          </p:nvSpPr>
          <p:spPr bwMode="auto">
            <a:xfrm>
              <a:off x="3999" y="3779"/>
              <a:ext cx="204" cy="274"/>
            </a:xfrm>
            <a:prstGeom prst="rect">
              <a:avLst/>
            </a:prstGeom>
            <a:noFill/>
            <a:ln w="9525">
              <a:noFill/>
              <a:miter lim="800000"/>
              <a:headEnd/>
              <a:tailEnd/>
            </a:ln>
          </p:spPr>
          <p:txBody>
            <a:bodyPr>
              <a:spAutoFit/>
            </a:bodyPr>
            <a:lstStyle/>
            <a:p>
              <a:pPr>
                <a:lnSpc>
                  <a:spcPct val="70000"/>
                </a:lnSpc>
              </a:pPr>
              <a:r>
                <a:rPr lang="zh-CN" altLang="en-US" sz="1600">
                  <a:latin typeface="Comic Sans MS" pitchFamily="66" charset="0"/>
                  <a:sym typeface="Symbol" pitchFamily="18" charset="2"/>
                </a:rPr>
                <a:t></a:t>
              </a:r>
            </a:p>
            <a:p>
              <a:pPr>
                <a:lnSpc>
                  <a:spcPct val="70000"/>
                </a:lnSpc>
              </a:pPr>
              <a:r>
                <a:rPr lang="en-US" altLang="zh-CN" sz="1600">
                  <a:latin typeface="Comic Sans MS" pitchFamily="66" charset="0"/>
                </a:rPr>
                <a:t>4</a:t>
              </a:r>
            </a:p>
          </p:txBody>
        </p:sp>
      </p:grpSp>
      <p:grpSp>
        <p:nvGrpSpPr>
          <p:cNvPr id="21" name="Group 197"/>
          <p:cNvGrpSpPr>
            <a:grpSpLocks/>
          </p:cNvGrpSpPr>
          <p:nvPr/>
        </p:nvGrpSpPr>
        <p:grpSpPr bwMode="auto">
          <a:xfrm>
            <a:off x="214313" y="2997200"/>
            <a:ext cx="4019550" cy="3860800"/>
            <a:chOff x="212" y="1794"/>
            <a:chExt cx="2532" cy="2432"/>
          </a:xfrm>
        </p:grpSpPr>
        <p:sp>
          <p:nvSpPr>
            <p:cNvPr id="43137" name="Rectangle 198"/>
            <p:cNvSpPr>
              <a:spLocks noChangeArrowheads="1"/>
            </p:cNvSpPr>
            <p:nvPr/>
          </p:nvSpPr>
          <p:spPr bwMode="auto">
            <a:xfrm>
              <a:off x="212" y="1794"/>
              <a:ext cx="2532" cy="2432"/>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如果 </a:t>
              </a:r>
              <a:r>
                <a:rPr lang="en-US" altLang="zh-CN" sz="2600" dirty="0">
                  <a:latin typeface="Constantia" pitchFamily="18" charset="0"/>
                  <a:sym typeface="Symbol" pitchFamily="18" charset="2"/>
                </a:rPr>
                <a:t>xi = </a:t>
              </a:r>
              <a:r>
                <a:rPr lang="en-US" altLang="zh-CN" sz="2600" dirty="0" err="1">
                  <a:latin typeface="Constantia" pitchFamily="18" charset="0"/>
                  <a:sym typeface="Symbol" pitchFamily="18" charset="2"/>
                </a:rPr>
                <a:t>yj</a:t>
              </a:r>
              <a:endParaRPr lang="en-US" altLang="zh-CN" sz="2600" dirty="0">
                <a:latin typeface="Constantia" pitchFamily="18" charset="0"/>
                <a:sym typeface="Symbol" pitchFamily="18" charset="2"/>
              </a:endParaRPr>
            </a:p>
            <a:p>
              <a:pPr marL="342900" indent="-342900">
                <a:spcBef>
                  <a:spcPct val="20000"/>
                </a:spcBef>
                <a:buClr>
                  <a:schemeClr val="tx2"/>
                </a:buClr>
                <a:buSzPct val="70000"/>
                <a:buFont typeface="Wingdings" pitchFamily="2" charset="2"/>
                <a:buNone/>
              </a:pPr>
              <a:r>
                <a:rPr lang="en-US" altLang="zh-CN" sz="2600" i="1" dirty="0">
                  <a:solidFill>
                    <a:srgbClr val="336699"/>
                  </a:solidFill>
                  <a:latin typeface="Constantia" pitchFamily="18" charset="0"/>
                  <a:sym typeface="Symbol" pitchFamily="18" charset="2"/>
                </a:rPr>
                <a:t>	  </a:t>
              </a:r>
              <a:r>
                <a:rPr lang="en-US" altLang="zh-CN" sz="2600" i="1" dirty="0" smtClean="0">
                  <a:solidFill>
                    <a:srgbClr val="336699"/>
                  </a:solidFill>
                  <a:latin typeface="Constantia" pitchFamily="18" charset="0"/>
                  <a:sym typeface="Symbol" pitchFamily="18" charset="2"/>
                </a:rPr>
                <a:t>f[</a:t>
              </a:r>
              <a:r>
                <a:rPr lang="en-US" altLang="zh-CN" sz="2600" i="1" dirty="0" err="1" smtClean="0">
                  <a:solidFill>
                    <a:srgbClr val="336699"/>
                  </a:solidFill>
                  <a:latin typeface="Constantia" pitchFamily="18" charset="0"/>
                  <a:sym typeface="Symbol" pitchFamily="18" charset="2"/>
                </a:rPr>
                <a:t>i</a:t>
              </a:r>
              <a:r>
                <a:rPr lang="en-US" altLang="zh-CN" sz="2600" i="1" dirty="0">
                  <a:solidFill>
                    <a:srgbClr val="336699"/>
                  </a:solidFill>
                  <a:latin typeface="Constantia" pitchFamily="18" charset="0"/>
                  <a:sym typeface="Symbol" pitchFamily="18" charset="2"/>
                </a:rPr>
                <a:t>, j] = “   </a:t>
              </a:r>
              <a:r>
                <a:rPr lang="en-US" altLang="zh-CN" sz="2600" i="1" dirty="0" smtClean="0">
                  <a:solidFill>
                    <a:srgbClr val="336699"/>
                  </a:solidFill>
                  <a:latin typeface="Constantia" pitchFamily="18" charset="0"/>
                  <a:sym typeface="Symbol" pitchFamily="18" charset="2"/>
                </a:rPr>
                <a:t>”</a:t>
              </a:r>
            </a:p>
            <a:p>
              <a:pPr marL="342900" indent="-342900">
                <a:spcBef>
                  <a:spcPct val="20000"/>
                </a:spcBef>
                <a:buClr>
                  <a:schemeClr val="tx2"/>
                </a:buClr>
                <a:buSzPct val="70000"/>
              </a:pPr>
              <a:r>
                <a:rPr lang="zh-CN" altLang="en-US" sz="2600" dirty="0" smtClean="0">
                  <a:latin typeface="Constantia" pitchFamily="18" charset="0"/>
                  <a:sym typeface="Symbol" pitchFamily="18" charset="2"/>
                </a:rPr>
                <a:t>否则</a:t>
              </a:r>
              <a:endParaRPr lang="en-US" altLang="zh-CN" sz="2600" dirty="0">
                <a:latin typeface="Constantia" pitchFamily="18" charset="0"/>
                <a:sym typeface="Symbol" pitchFamily="18" charset="2"/>
              </a:endParaRPr>
            </a:p>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如果 </a:t>
              </a:r>
              <a:r>
                <a:rPr lang="zh-CN" altLang="en-US" sz="2600" i="1" dirty="0">
                  <a:solidFill>
                    <a:srgbClr val="336699"/>
                  </a:solidFill>
                  <a:latin typeface="Constantia" pitchFamily="18" charset="0"/>
                  <a:sym typeface="Symbol" pitchFamily="18" charset="2"/>
                </a:rPr>
                <a:t>	</a:t>
              </a:r>
              <a:r>
                <a:rPr lang="en-US" altLang="zh-CN" sz="2600" dirty="0">
                  <a:latin typeface="Constantia" pitchFamily="18" charset="0"/>
                  <a:sym typeface="Symbol" pitchFamily="18" charset="2"/>
                </a:rPr>
                <a:t>c[</a:t>
              </a:r>
              <a:r>
                <a:rPr lang="en-US" altLang="zh-CN" sz="2600" dirty="0" err="1">
                  <a:latin typeface="Constantia" pitchFamily="18" charset="0"/>
                  <a:sym typeface="Symbol" pitchFamily="18" charset="2"/>
                </a:rPr>
                <a:t>i</a:t>
              </a:r>
              <a:r>
                <a:rPr lang="en-US" altLang="zh-CN" sz="2600" dirty="0">
                  <a:latin typeface="Constantia" pitchFamily="18" charset="0"/>
                  <a:sym typeface="Symbol" pitchFamily="18" charset="2"/>
                </a:rPr>
                <a:t> - 1, j]≥c[</a:t>
              </a:r>
              <a:r>
                <a:rPr lang="en-US" altLang="zh-CN" sz="2600" dirty="0" err="1">
                  <a:latin typeface="Constantia" pitchFamily="18" charset="0"/>
                  <a:sym typeface="Symbol" pitchFamily="18" charset="2"/>
                </a:rPr>
                <a:t>i</a:t>
              </a:r>
              <a:r>
                <a:rPr lang="en-US" altLang="zh-CN" sz="2600" dirty="0">
                  <a:latin typeface="Constantia" pitchFamily="18" charset="0"/>
                  <a:sym typeface="Symbol" pitchFamily="18" charset="2"/>
                </a:rPr>
                <a:t>, j-1]</a:t>
              </a:r>
            </a:p>
            <a:p>
              <a:pPr marL="342900" indent="-342900">
                <a:spcBef>
                  <a:spcPct val="20000"/>
                </a:spcBef>
                <a:buClr>
                  <a:schemeClr val="tx2"/>
                </a:buClr>
                <a:buSzPct val="70000"/>
                <a:buFont typeface="Wingdings" pitchFamily="2" charset="2"/>
                <a:buNone/>
              </a:pPr>
              <a:r>
                <a:rPr lang="en-US" altLang="zh-CN" sz="2600" i="1" dirty="0">
                  <a:solidFill>
                    <a:srgbClr val="336699"/>
                  </a:solidFill>
                  <a:latin typeface="Constantia" pitchFamily="18" charset="0"/>
                  <a:sym typeface="Symbol" pitchFamily="18" charset="2"/>
                </a:rPr>
                <a:t>		</a:t>
              </a:r>
              <a:r>
                <a:rPr lang="en-US" altLang="zh-CN" sz="2600" i="1" dirty="0" smtClean="0">
                  <a:solidFill>
                    <a:srgbClr val="336699"/>
                  </a:solidFill>
                  <a:latin typeface="Constantia" pitchFamily="18" charset="0"/>
                  <a:sym typeface="Symbol" pitchFamily="18" charset="2"/>
                </a:rPr>
                <a:t>f[</a:t>
              </a:r>
              <a:r>
                <a:rPr lang="en-US" altLang="zh-CN" sz="2600" i="1" dirty="0" err="1" smtClean="0">
                  <a:solidFill>
                    <a:srgbClr val="336699"/>
                  </a:solidFill>
                  <a:latin typeface="Constantia" pitchFamily="18" charset="0"/>
                  <a:sym typeface="Symbol" pitchFamily="18" charset="2"/>
                </a:rPr>
                <a:t>i</a:t>
              </a:r>
              <a:r>
                <a:rPr lang="en-US" altLang="zh-CN" sz="2600" i="1" dirty="0">
                  <a:solidFill>
                    <a:srgbClr val="336699"/>
                  </a:solidFill>
                  <a:latin typeface="Constantia" pitchFamily="18" charset="0"/>
                  <a:sym typeface="Symbol" pitchFamily="18" charset="2"/>
                </a:rPr>
                <a:t>, j] = “  ”</a:t>
              </a:r>
            </a:p>
            <a:p>
              <a:pPr marL="342900" indent="-342900">
                <a:spcBef>
                  <a:spcPct val="20000"/>
                </a:spcBef>
                <a:buClr>
                  <a:schemeClr val="tx2"/>
                </a:buClr>
                <a:buSzPct val="70000"/>
                <a:buFont typeface="Wingdings" pitchFamily="2" charset="2"/>
                <a:buNone/>
              </a:pPr>
              <a:r>
                <a:rPr lang="zh-CN" altLang="en-US" sz="2600" dirty="0">
                  <a:latin typeface="Constantia" pitchFamily="18" charset="0"/>
                  <a:sym typeface="Symbol" pitchFamily="18" charset="2"/>
                </a:rPr>
                <a:t>否则</a:t>
              </a:r>
            </a:p>
            <a:p>
              <a:pPr marL="342900" indent="-342900">
                <a:spcBef>
                  <a:spcPct val="20000"/>
                </a:spcBef>
                <a:buClr>
                  <a:schemeClr val="tx2"/>
                </a:buClr>
                <a:buSzPct val="70000"/>
                <a:buFont typeface="Wingdings" pitchFamily="2" charset="2"/>
                <a:buNone/>
              </a:pPr>
              <a:r>
                <a:rPr lang="en-US" altLang="zh-CN" sz="2600" dirty="0">
                  <a:latin typeface="Constantia" pitchFamily="18" charset="0"/>
                  <a:sym typeface="Symbol" pitchFamily="18" charset="2"/>
                </a:rPr>
                <a:t>		</a:t>
              </a:r>
              <a:r>
                <a:rPr lang="en-US" altLang="zh-CN" sz="2600" i="1" dirty="0" smtClean="0">
                  <a:solidFill>
                    <a:srgbClr val="336699"/>
                  </a:solidFill>
                  <a:latin typeface="Constantia" pitchFamily="18" charset="0"/>
                  <a:sym typeface="Symbol" pitchFamily="18" charset="2"/>
                </a:rPr>
                <a:t>f</a:t>
              </a:r>
              <a:r>
                <a:rPr lang="en-US" altLang="zh-CN" sz="2600" dirty="0" smtClean="0">
                  <a:solidFill>
                    <a:srgbClr val="336699"/>
                  </a:solidFill>
                  <a:latin typeface="Constantia" pitchFamily="18" charset="0"/>
                  <a:sym typeface="Symbol" pitchFamily="18" charset="2"/>
                </a:rPr>
                <a:t>[</a:t>
              </a:r>
              <a:r>
                <a:rPr lang="en-US" altLang="zh-CN" sz="2600" i="1" dirty="0" err="1" smtClean="0">
                  <a:solidFill>
                    <a:srgbClr val="336699"/>
                  </a:solidFill>
                  <a:latin typeface="Constantia" pitchFamily="18" charset="0"/>
                  <a:sym typeface="Symbol" pitchFamily="18" charset="2"/>
                </a:rPr>
                <a:t>i</a:t>
              </a:r>
              <a:r>
                <a:rPr lang="en-US" altLang="zh-CN" sz="2600" dirty="0">
                  <a:solidFill>
                    <a:srgbClr val="336699"/>
                  </a:solidFill>
                  <a:latin typeface="Constantia" pitchFamily="18" charset="0"/>
                  <a:sym typeface="Symbol" pitchFamily="18" charset="2"/>
                </a:rPr>
                <a:t>, </a:t>
              </a:r>
              <a:r>
                <a:rPr lang="en-US" altLang="zh-CN" sz="2600" i="1" dirty="0">
                  <a:solidFill>
                    <a:srgbClr val="336699"/>
                  </a:solidFill>
                  <a:latin typeface="Constantia" pitchFamily="18" charset="0"/>
                  <a:sym typeface="Symbol" pitchFamily="18" charset="2"/>
                </a:rPr>
                <a:t>j</a:t>
              </a:r>
              <a:r>
                <a:rPr lang="en-US" altLang="zh-CN" sz="2600" dirty="0">
                  <a:solidFill>
                    <a:srgbClr val="336699"/>
                  </a:solidFill>
                  <a:latin typeface="Constantia" pitchFamily="18" charset="0"/>
                  <a:sym typeface="Symbol" pitchFamily="18" charset="2"/>
                </a:rPr>
                <a:t>] = </a:t>
              </a:r>
              <a:r>
                <a:rPr lang="en-US" altLang="zh-CN" sz="2600" dirty="0">
                  <a:solidFill>
                    <a:srgbClr val="336699"/>
                  </a:solidFill>
                  <a:latin typeface="Times New Roman" pitchFamily="18" charset="0"/>
                  <a:sym typeface="Symbol" pitchFamily="18" charset="2"/>
                </a:rPr>
                <a:t>“</a:t>
              </a:r>
              <a:r>
                <a:rPr lang="en-US" altLang="zh-CN" sz="2600" dirty="0">
                  <a:solidFill>
                    <a:srgbClr val="336699"/>
                  </a:solidFill>
                  <a:latin typeface="Constantia" pitchFamily="18" charset="0"/>
                  <a:sym typeface="Symbol" pitchFamily="18" charset="2"/>
                </a:rPr>
                <a:t>  </a:t>
              </a:r>
              <a:r>
                <a:rPr lang="en-US" altLang="zh-CN" sz="2600" dirty="0">
                  <a:solidFill>
                    <a:srgbClr val="336699"/>
                  </a:solidFill>
                  <a:latin typeface="Times New Roman" pitchFamily="18" charset="0"/>
                  <a:sym typeface="Symbol" pitchFamily="18" charset="2"/>
                </a:rPr>
                <a:t>”</a:t>
              </a:r>
              <a:endParaRPr lang="en-US" altLang="zh-CN" sz="2600" dirty="0">
                <a:solidFill>
                  <a:srgbClr val="336699"/>
                </a:solidFill>
                <a:latin typeface="Constantia" pitchFamily="18" charset="0"/>
              </a:endParaRPr>
            </a:p>
          </p:txBody>
        </p:sp>
        <p:sp>
          <p:nvSpPr>
            <p:cNvPr id="43138" name="Line 199"/>
            <p:cNvSpPr>
              <a:spLocks noChangeShapeType="1"/>
            </p:cNvSpPr>
            <p:nvPr/>
          </p:nvSpPr>
          <p:spPr bwMode="auto">
            <a:xfrm flipH="1" flipV="1">
              <a:off x="1337" y="2201"/>
              <a:ext cx="174" cy="174"/>
            </a:xfrm>
            <a:prstGeom prst="line">
              <a:avLst/>
            </a:prstGeom>
            <a:noFill/>
            <a:ln w="12700">
              <a:solidFill>
                <a:srgbClr val="336699"/>
              </a:solidFill>
              <a:round/>
              <a:headEnd/>
              <a:tailEnd type="stealth" w="med" len="med"/>
            </a:ln>
          </p:spPr>
          <p:txBody>
            <a:bodyPr/>
            <a:lstStyle/>
            <a:p>
              <a:endParaRPr lang="zh-CN" altLang="en-US"/>
            </a:p>
          </p:txBody>
        </p:sp>
      </p:grpSp>
      <p:sp>
        <p:nvSpPr>
          <p:cNvPr id="127" name="标题 2"/>
          <p:cNvSpPr txBox="1">
            <a:spLocks/>
          </p:cNvSpPr>
          <p:nvPr/>
        </p:nvSpPr>
        <p:spPr>
          <a:xfrm>
            <a:off x="357158" y="500042"/>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6</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：最长公共子序列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4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04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04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5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05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05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05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05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4" grpId="0"/>
      <p:bldP spid="570495" grpId="0"/>
      <p:bldP spid="570496" grpId="0"/>
      <p:bldP spid="570500" grpId="0"/>
      <p:bldP spid="570507" grpId="0"/>
      <p:bldP spid="570508" grpId="0"/>
      <p:bldP spid="570509" grpId="0"/>
      <p:bldP spid="5705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422755">
            <a:off x="3529025" y="1441816"/>
            <a:ext cx="4765277" cy="3416320"/>
          </a:xfrm>
          <a:prstGeom prst="rect">
            <a:avLst/>
          </a:prstGeom>
          <a:noFill/>
        </p:spPr>
        <p:txBody>
          <a:bodyPr wrap="square" rtlCol="0">
            <a:spAutoFit/>
          </a:bodyPr>
          <a:lstStyle/>
          <a:p>
            <a:r>
              <a:rPr lang="zh-CN" altLang="en-US" sz="3600" dirty="0" smtClean="0">
                <a:latin typeface="华文新魏" pitchFamily="2" charset="-122"/>
                <a:ea typeface="华文新魏" pitchFamily="2" charset="-122"/>
              </a:rPr>
              <a:t>以上例题均属于线性</a:t>
            </a:r>
            <a:r>
              <a:rPr lang="en-US" altLang="zh-CN" sz="3600" dirty="0" err="1" smtClean="0">
                <a:latin typeface="华文新魏" pitchFamily="2" charset="-122"/>
                <a:ea typeface="华文新魏" pitchFamily="2" charset="-122"/>
              </a:rPr>
              <a:t>dp</a:t>
            </a:r>
            <a:r>
              <a:rPr lang="zh-CN" altLang="en-US" sz="3600" dirty="0" smtClean="0">
                <a:latin typeface="华文新魏" pitchFamily="2" charset="-122"/>
                <a:ea typeface="华文新魏" pitchFamily="2" charset="-122"/>
              </a:rPr>
              <a:t>讨论范畴</a:t>
            </a:r>
            <a:r>
              <a:rPr lang="en-US" altLang="zh-CN" sz="3600" dirty="0" smtClean="0">
                <a:latin typeface="华文新魏" pitchFamily="2" charset="-122"/>
                <a:ea typeface="华文新魏" pitchFamily="2" charset="-122"/>
              </a:rPr>
              <a:t>……</a:t>
            </a:r>
          </a:p>
          <a:p>
            <a:r>
              <a:rPr lang="zh-CN" altLang="en-US" sz="3600" dirty="0" smtClean="0">
                <a:latin typeface="华文新魏" pitchFamily="2" charset="-122"/>
                <a:ea typeface="华文新魏" pitchFamily="2" charset="-122"/>
              </a:rPr>
              <a:t>下一次课，我们要讲的是动态规划一个非常经典也非常重要的组成部分</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背包问题！</a:t>
            </a:r>
            <a:endParaRPr lang="zh-CN" altLang="en-US" sz="3600" dirty="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56166" y="1257223"/>
            <a:ext cx="5976938" cy="1200329"/>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a:spAutoFit/>
          </a:bodyPr>
          <a:lstStyle/>
          <a:p>
            <a:pPr>
              <a:tabLst>
                <a:tab pos="571500" algn="l"/>
                <a:tab pos="1144588" algn="l"/>
              </a:tabLst>
            </a:pPr>
            <a:r>
              <a:rPr lang="zh-CN" altLang="en-GB" sz="2400" b="1" dirty="0">
                <a:latin typeface="Comic Sans MS" pitchFamily="66" charset="0"/>
                <a:ea typeface="PMingLiU" pitchFamily="18" charset="-120"/>
              </a:rPr>
              <a:t>递归版本</a:t>
            </a:r>
            <a:r>
              <a:rPr lang="en-GB" altLang="en-GB" sz="2400" b="1" dirty="0" smtClean="0">
                <a:latin typeface="Comic Sans MS" pitchFamily="66" charset="0"/>
                <a:ea typeface="PMingLiU" pitchFamily="18" charset="-120"/>
              </a:rPr>
              <a:t>:   </a:t>
            </a:r>
            <a:r>
              <a:rPr lang="zh-CN" altLang="en-US" sz="2400" b="1" dirty="0" smtClean="0">
                <a:latin typeface="Comic Sans MS" pitchFamily="66" charset="0"/>
                <a:ea typeface="PMingLiU" pitchFamily="18" charset="-120"/>
              </a:rPr>
              <a:t>求</a:t>
            </a:r>
            <a:r>
              <a:rPr lang="en-GB" altLang="en-US" sz="2400" b="1" dirty="0" smtClean="0">
                <a:latin typeface="Comic Sans MS" pitchFamily="66" charset="0"/>
                <a:ea typeface="PMingLiU" pitchFamily="18" charset="-120"/>
              </a:rPr>
              <a:t>F(n)</a:t>
            </a:r>
          </a:p>
          <a:p>
            <a:pPr eaLnBrk="0" hangingPunct="0">
              <a:tabLst>
                <a:tab pos="571500" algn="l"/>
                <a:tab pos="1144588" algn="l"/>
              </a:tabLst>
            </a:pPr>
            <a:r>
              <a:rPr lang="en-GB" sz="2400" dirty="0">
                <a:latin typeface="Times New Roman" pitchFamily="18" charset="0"/>
              </a:rPr>
              <a:t>1	</a:t>
            </a:r>
            <a:r>
              <a:rPr lang="en-GB" sz="2400" b="1" dirty="0">
                <a:solidFill>
                  <a:srgbClr val="996633"/>
                </a:solidFill>
                <a:latin typeface="Times New Roman" pitchFamily="18" charset="0"/>
              </a:rPr>
              <a:t>if</a:t>
            </a:r>
            <a:r>
              <a:rPr lang="en-GB" sz="2400" dirty="0">
                <a:latin typeface="Times New Roman" pitchFamily="18" charset="0"/>
              </a:rPr>
              <a:t> </a:t>
            </a:r>
            <a:r>
              <a:rPr lang="en-US" sz="2400" dirty="0" smtClean="0">
                <a:latin typeface="Times New Roman" pitchFamily="18" charset="0"/>
              </a:rPr>
              <a:t>(</a:t>
            </a:r>
            <a:r>
              <a:rPr lang="en-GB" sz="2400" i="1" dirty="0" smtClean="0">
                <a:latin typeface="Times New Roman" pitchFamily="18" charset="0"/>
              </a:rPr>
              <a:t>n</a:t>
            </a:r>
            <a:r>
              <a:rPr lang="en-GB" sz="2400" dirty="0" smtClean="0">
                <a:latin typeface="Times New Roman" pitchFamily="18" charset="0"/>
              </a:rPr>
              <a:t>==0 || </a:t>
            </a:r>
            <a:r>
              <a:rPr lang="en-GB" sz="2400" i="1" dirty="0" smtClean="0">
                <a:latin typeface="Times New Roman" pitchFamily="18" charset="0"/>
              </a:rPr>
              <a:t>n=</a:t>
            </a:r>
            <a:r>
              <a:rPr lang="en-GB" sz="2400" dirty="0" smtClean="0">
                <a:latin typeface="Times New Roman" pitchFamily="18" charset="0"/>
              </a:rPr>
              <a:t>=1) </a:t>
            </a:r>
            <a:r>
              <a:rPr lang="en-US" altLang="zh-CN" sz="2400" b="1" dirty="0" smtClean="0">
                <a:solidFill>
                  <a:srgbClr val="996633"/>
                </a:solidFill>
                <a:latin typeface="Times New Roman" pitchFamily="18" charset="0"/>
              </a:rPr>
              <a:t>return </a:t>
            </a:r>
            <a:r>
              <a:rPr lang="en-US" altLang="zh-CN" sz="2400" dirty="0" smtClean="0">
                <a:latin typeface="Times New Roman" pitchFamily="18" charset="0"/>
              </a:rPr>
              <a:t>1</a:t>
            </a:r>
            <a:r>
              <a:rPr lang="zh-CN" altLang="en-US" sz="2400" dirty="0" smtClean="0">
                <a:latin typeface="Times New Roman" pitchFamily="18" charset="0"/>
              </a:rPr>
              <a:t>；</a:t>
            </a:r>
            <a:endParaRPr lang="en-GB" sz="2400" dirty="0">
              <a:latin typeface="Times New Roman" pitchFamily="18" charset="0"/>
            </a:endParaRPr>
          </a:p>
          <a:p>
            <a:pPr eaLnBrk="0" hangingPunct="0">
              <a:tabLst>
                <a:tab pos="571500" algn="l"/>
                <a:tab pos="1144588" algn="l"/>
              </a:tabLst>
            </a:pPr>
            <a:r>
              <a:rPr lang="en-GB" sz="2400" dirty="0" smtClean="0">
                <a:latin typeface="Times New Roman" pitchFamily="18" charset="0"/>
              </a:rPr>
              <a:t>2</a:t>
            </a:r>
            <a:r>
              <a:rPr lang="en-GB" sz="2400" dirty="0">
                <a:latin typeface="Times New Roman" pitchFamily="18" charset="0"/>
              </a:rPr>
              <a:t>	</a:t>
            </a:r>
            <a:r>
              <a:rPr lang="en-GB" sz="2400" b="1" dirty="0" smtClean="0">
                <a:solidFill>
                  <a:srgbClr val="996633"/>
                </a:solidFill>
                <a:latin typeface="Times New Roman" pitchFamily="18" charset="0"/>
              </a:rPr>
              <a:t>else  return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-1) + </a:t>
            </a:r>
            <a:r>
              <a:rPr lang="en-GB" sz="2400" i="1" dirty="0">
                <a:latin typeface="Times New Roman" pitchFamily="18" charset="0"/>
              </a:rPr>
              <a:t>F</a:t>
            </a:r>
            <a:r>
              <a:rPr lang="en-GB" sz="2400" dirty="0">
                <a:latin typeface="Times New Roman" pitchFamily="18" charset="0"/>
              </a:rPr>
              <a:t>(</a:t>
            </a:r>
            <a:r>
              <a:rPr lang="en-GB" sz="2400" i="1" dirty="0">
                <a:latin typeface="Times New Roman" pitchFamily="18" charset="0"/>
              </a:rPr>
              <a:t>n</a:t>
            </a:r>
            <a:r>
              <a:rPr lang="en-GB" sz="2400" dirty="0">
                <a:latin typeface="Times New Roman" pitchFamily="18" charset="0"/>
              </a:rPr>
              <a:t>-2</a:t>
            </a:r>
            <a:r>
              <a:rPr lang="en-GB" sz="2400" dirty="0" smtClean="0">
                <a:latin typeface="Times New Roman" pitchFamily="18" charset="0"/>
              </a:rPr>
              <a:t>);</a:t>
            </a:r>
            <a:endParaRPr lang="en-US" altLang="zh-CN" sz="2400" dirty="0">
              <a:latin typeface="Times New Roman" pitchFamily="18" charset="0"/>
            </a:endParaRPr>
          </a:p>
        </p:txBody>
      </p:sp>
      <p:sp>
        <p:nvSpPr>
          <p:cNvPr id="7" name="AutoShape 5"/>
          <p:cNvSpPr>
            <a:spLocks noChangeArrowheads="1"/>
          </p:cNvSpPr>
          <p:nvPr/>
        </p:nvSpPr>
        <p:spPr bwMode="auto">
          <a:xfrm>
            <a:off x="3929058" y="0"/>
            <a:ext cx="3929058" cy="1857388"/>
          </a:xfrm>
          <a:prstGeom prst="irregularSeal2">
            <a:avLst/>
          </a:prstGeom>
          <a:solidFill>
            <a:srgbClr val="EAEAEA"/>
          </a:solidFill>
          <a:ln w="9525">
            <a:solidFill>
              <a:schemeClr val="tx1"/>
            </a:solidFill>
            <a:miter lim="800000"/>
            <a:headEnd/>
            <a:tailEnd/>
          </a:ln>
          <a:effectLst/>
        </p:spPr>
        <p:txBody>
          <a:bodyPr wrap="none" anchor="ctr"/>
          <a:lstStyle/>
          <a:p>
            <a:pPr algn="ctr"/>
            <a:r>
              <a:rPr lang="zh-CN" altLang="en-US" sz="2800" b="1" dirty="0" smtClean="0">
                <a:solidFill>
                  <a:schemeClr val="accent2"/>
                </a:solidFill>
                <a:latin typeface="Comic Sans MS" pitchFamily="66" charset="0"/>
              </a:rPr>
              <a:t>为什么太慢？？</a:t>
            </a:r>
            <a:endParaRPr lang="en-GB" sz="2800" b="1" dirty="0">
              <a:solidFill>
                <a:schemeClr val="accent2"/>
              </a:solidFill>
              <a:latin typeface="Comic Sans MS" pitchFamily="66" charset="0"/>
            </a:endParaRPr>
          </a:p>
        </p:txBody>
      </p:sp>
      <p:pic>
        <p:nvPicPr>
          <p:cNvPr id="1025" name="Picture 1" descr="C:\Users\Administrator\AppData\Roaming\Tencent\Users\935422189\QQ\WinTemp\RichOle\7O3O(X~N%5Y))56%L760M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 y="2890847"/>
            <a:ext cx="6591300" cy="3790950"/>
          </a:xfrm>
          <a:prstGeom prst="rect">
            <a:avLst/>
          </a:prstGeom>
          <a:noFill/>
          <a:extLst>
            <a:ext uri="{909E8E84-426E-40DD-AFC4-6F175D3DCCD1}">
              <a14:hiddenFill xmlns:a14="http://schemas.microsoft.com/office/drawing/2010/main">
                <a:solidFill>
                  <a:srgbClr val="FFFFFF"/>
                </a:solidFill>
              </a14:hiddenFill>
            </a:ext>
          </a:extLst>
        </p:spPr>
      </p:pic>
      <p:sp>
        <p:nvSpPr>
          <p:cNvPr id="21" name="圆角矩形标注 20"/>
          <p:cNvSpPr/>
          <p:nvPr/>
        </p:nvSpPr>
        <p:spPr bwMode="auto">
          <a:xfrm>
            <a:off x="5893587" y="2461167"/>
            <a:ext cx="3071834" cy="1071570"/>
          </a:xfrm>
          <a:prstGeom prst="wedgeRoundRectCallout">
            <a:avLst/>
          </a:prstGeom>
          <a:solidFill>
            <a:schemeClr val="bg2">
              <a:lumMod val="75000"/>
            </a:schemeClr>
          </a:solidFill>
          <a:ln w="28575">
            <a:solidFill>
              <a:schemeClr val="bg2">
                <a:lumMod val="50000"/>
              </a:schemeClr>
            </a:solidFill>
            <a:round/>
            <a:headEnd/>
            <a:tailEnd/>
          </a:ln>
          <a:effectLst/>
        </p:spPr>
        <p:txBody>
          <a:bodyPr wrap="none" rtlCol="0" anchor="ctr"/>
          <a:lstStyle/>
          <a:p>
            <a:pPr algn="ctr"/>
            <a:r>
              <a:rPr lang="zh-CN" altLang="en-US" sz="2400" b="1" dirty="0" smtClean="0"/>
              <a:t>重复子问题</a:t>
            </a:r>
            <a:endParaRPr lang="en-US" altLang="zh-CN" sz="2400" b="1" dirty="0" smtClean="0"/>
          </a:p>
          <a:p>
            <a:pPr algn="ctr"/>
            <a:r>
              <a:rPr lang="zh-CN" altLang="en-US" sz="2400" b="1" dirty="0" smtClean="0"/>
              <a:t>导致算法效率低下</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1025"/>
                                        </p:tgtEl>
                                        <p:attrNameLst>
                                          <p:attrName>style.visibility</p:attrName>
                                        </p:attrNameLst>
                                      </p:cBhvr>
                                      <p:to>
                                        <p:strVal val="visible"/>
                                      </p:to>
                                    </p:set>
                                    <p:anim calcmode="lin" valueType="num">
                                      <p:cBhvr>
                                        <p:cTn id="16" dur="1000" fill="hold"/>
                                        <p:tgtEl>
                                          <p:spTgt spid="1025"/>
                                        </p:tgtEl>
                                        <p:attrNameLst>
                                          <p:attrName>ppt_w</p:attrName>
                                        </p:attrNameLst>
                                      </p:cBhvr>
                                      <p:tavLst>
                                        <p:tav tm="0">
                                          <p:val>
                                            <p:fltVal val="0"/>
                                          </p:val>
                                        </p:tav>
                                        <p:tav tm="100000">
                                          <p:val>
                                            <p:strVal val="#ppt_w"/>
                                          </p:val>
                                        </p:tav>
                                      </p:tavLst>
                                    </p:anim>
                                    <p:anim calcmode="lin" valueType="num">
                                      <p:cBhvr>
                                        <p:cTn id="17" dur="1000" fill="hold"/>
                                        <p:tgtEl>
                                          <p:spTgt spid="1025"/>
                                        </p:tgtEl>
                                        <p:attrNameLst>
                                          <p:attrName>ppt_h</p:attrName>
                                        </p:attrNameLst>
                                      </p:cBhvr>
                                      <p:tavLst>
                                        <p:tav tm="0">
                                          <p:val>
                                            <p:fltVal val="0"/>
                                          </p:val>
                                        </p:tav>
                                        <p:tav tm="100000">
                                          <p:val>
                                            <p:strVal val="#ppt_h"/>
                                          </p:val>
                                        </p:tav>
                                      </p:tavLst>
                                    </p:anim>
                                    <p:anim calcmode="lin" valueType="num">
                                      <p:cBhvr>
                                        <p:cTn id="18" dur="1000" fill="hold"/>
                                        <p:tgtEl>
                                          <p:spTgt spid="1025"/>
                                        </p:tgtEl>
                                        <p:attrNameLst>
                                          <p:attrName>style.rotation</p:attrName>
                                        </p:attrNameLst>
                                      </p:cBhvr>
                                      <p:tavLst>
                                        <p:tav tm="0">
                                          <p:val>
                                            <p:fltVal val="90"/>
                                          </p:val>
                                        </p:tav>
                                        <p:tav tm="100000">
                                          <p:val>
                                            <p:fltVal val="0"/>
                                          </p:val>
                                        </p:tav>
                                      </p:tavLst>
                                    </p:anim>
                                    <p:animEffect transition="in" filter="fade">
                                      <p:cBhvr>
                                        <p:cTn id="19" dur="1000"/>
                                        <p:tgtEl>
                                          <p:spTgt spid="102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7"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肿么办？</a:t>
            </a:r>
            <a:endParaRPr lang="zh-CN" altLang="en-US" dirty="0"/>
          </a:p>
        </p:txBody>
      </p:sp>
      <p:sp>
        <p:nvSpPr>
          <p:cNvPr id="3" name="内容占位符 2"/>
          <p:cNvSpPr>
            <a:spLocks noGrp="1"/>
          </p:cNvSpPr>
          <p:nvPr>
            <p:ph idx="1"/>
          </p:nvPr>
        </p:nvSpPr>
        <p:spPr/>
        <p:txBody>
          <a:bodyPr/>
          <a:lstStyle/>
          <a:p>
            <a:r>
              <a:rPr lang="zh-CN" altLang="en-US" dirty="0" smtClean="0"/>
              <a:t>空间换时间</a:t>
            </a:r>
            <a:endParaRPr lang="en-US" altLang="zh-CN" dirty="0" smtClean="0"/>
          </a:p>
          <a:p>
            <a:r>
              <a:rPr lang="zh-CN" altLang="en-US" dirty="0" smtClean="0"/>
              <a:t>已经计算过的记录下来避免重复计算！</a:t>
            </a:r>
            <a:endParaRPr lang="zh-CN" altLang="en-US" dirty="0"/>
          </a:p>
        </p:txBody>
      </p:sp>
      <p:sp>
        <p:nvSpPr>
          <p:cNvPr id="4" name="Text Box 3"/>
          <p:cNvSpPr txBox="1">
            <a:spLocks noChangeArrowheads="1"/>
          </p:cNvSpPr>
          <p:nvPr/>
        </p:nvSpPr>
        <p:spPr bwMode="auto">
          <a:xfrm>
            <a:off x="642910" y="3071810"/>
            <a:ext cx="6429420" cy="2308324"/>
          </a:xfrm>
          <a:prstGeom prst="rect">
            <a:avLst/>
          </a:prstGeom>
          <a:solidFill>
            <a:schemeClr val="bg1"/>
          </a:solidFill>
          <a:ln w="9525">
            <a:solidFill>
              <a:schemeClr val="accent2"/>
            </a:solidFill>
            <a:miter lim="800000"/>
            <a:headEnd/>
            <a:tailEnd/>
          </a:ln>
          <a:effectLst>
            <a:outerShdw dist="107763" dir="2700000" algn="ctr" rotWithShape="0">
              <a:schemeClr val="bg2">
                <a:alpha val="50000"/>
              </a:schemeClr>
            </a:outerShdw>
          </a:effectLst>
        </p:spPr>
        <p:txBody>
          <a:bodyPr wrap="square">
            <a:spAutoFit/>
          </a:bodyPr>
          <a:lstStyle/>
          <a:p>
            <a:pPr>
              <a:tabLst>
                <a:tab pos="571500" algn="l"/>
                <a:tab pos="1144588" algn="l"/>
              </a:tabLst>
            </a:pPr>
            <a:r>
              <a:rPr lang="zh-CN" altLang="en-US" sz="2400" dirty="0" smtClean="0">
                <a:latin typeface="Segoe UI Semibold" pitchFamily="34" charset="0"/>
                <a:cs typeface="Segoe UI Semibold" pitchFamily="34" charset="0"/>
              </a:rPr>
              <a:t>记忆化搜索</a:t>
            </a:r>
            <a:r>
              <a:rPr lang="zh-CN" altLang="en-GB" sz="2400" dirty="0" smtClean="0">
                <a:latin typeface="Segoe UI Semibold" pitchFamily="34" charset="0"/>
                <a:cs typeface="Segoe UI Semibold" pitchFamily="34" charset="0"/>
              </a:rPr>
              <a:t>版本</a:t>
            </a:r>
            <a:r>
              <a:rPr lang="en-GB" altLang="en-GB" sz="2400" dirty="0" smtClean="0">
                <a:latin typeface="Segoe UI Semibold" pitchFamily="34" charset="0"/>
                <a:cs typeface="Segoe UI Semibold" pitchFamily="34" charset="0"/>
              </a:rPr>
              <a:t>:   </a:t>
            </a:r>
            <a:r>
              <a:rPr lang="zh-CN" altLang="en-US" sz="2400" dirty="0" smtClean="0">
                <a:latin typeface="Segoe UI Semibold" pitchFamily="34" charset="0"/>
                <a:cs typeface="Segoe UI Semibold" pitchFamily="34" charset="0"/>
              </a:rPr>
              <a:t>求</a:t>
            </a:r>
            <a:r>
              <a:rPr lang="en-GB" altLang="en-US" sz="2400" dirty="0" err="1" smtClean="0">
                <a:latin typeface="Segoe UI Semibold" pitchFamily="34" charset="0"/>
                <a:cs typeface="Segoe UI Semibold" pitchFamily="34" charset="0"/>
              </a:rPr>
              <a:t>F(n)</a:t>
            </a:r>
          </a:p>
          <a:p>
            <a:pPr marL="457200" indent="-457200" eaLnBrk="0" hangingPunct="0">
              <a:buAutoNum type="arabicPlain"/>
              <a:tabLst>
                <a:tab pos="571500" algn="l"/>
                <a:tab pos="1144588" algn="l"/>
              </a:tabLst>
            </a:pPr>
            <a:r>
              <a:rPr lang="en-US" altLang="zh-CN" sz="2400" dirty="0" err="1" smtClean="0">
                <a:latin typeface="Segoe UI Semibold" pitchFamily="34" charset="0"/>
                <a:cs typeface="Segoe UI Semibold" pitchFamily="34" charset="0"/>
              </a:rPr>
              <a:t>int</a:t>
            </a:r>
            <a:r>
              <a:rPr lang="en-US" altLang="zh-CN" sz="2400" dirty="0" smtClean="0">
                <a:latin typeface="Segoe UI Semibold" pitchFamily="34" charset="0"/>
                <a:cs typeface="Segoe UI Semibold" pitchFamily="34" charset="0"/>
              </a:rPr>
              <a:t>  calc</a:t>
            </a:r>
            <a:r>
              <a:rPr lang="zh-CN" altLang="en-US" sz="2400" dirty="0" smtClean="0">
                <a:latin typeface="Segoe UI Semibold" pitchFamily="34" charset="0"/>
                <a:cs typeface="Segoe UI Semibold" pitchFamily="34" charset="0"/>
              </a:rPr>
              <a:t>（</a:t>
            </a:r>
            <a:r>
              <a:rPr lang="en-US" altLang="zh-CN" sz="2400" dirty="0" err="1" smtClean="0">
                <a:latin typeface="Segoe UI Semibold" pitchFamily="34" charset="0"/>
                <a:cs typeface="Segoe UI Semibold" pitchFamily="34" charset="0"/>
              </a:rPr>
              <a:t>int</a:t>
            </a:r>
            <a:r>
              <a:rPr lang="en-US" altLang="zh-CN" sz="2400" dirty="0" smtClean="0">
                <a:latin typeface="Segoe UI Semibold" pitchFamily="34" charset="0"/>
                <a:cs typeface="Segoe UI Semibold" pitchFamily="34" charset="0"/>
              </a:rPr>
              <a:t> n</a:t>
            </a:r>
            <a:r>
              <a:rPr lang="zh-CN" altLang="en-US" sz="2400" dirty="0" smtClean="0">
                <a:latin typeface="Segoe UI Semibold" pitchFamily="34" charset="0"/>
                <a:cs typeface="Segoe UI Semibold" pitchFamily="34" charset="0"/>
              </a:rPr>
              <a:t>）</a:t>
            </a:r>
            <a:endParaRPr lang="en-US" altLang="zh-CN" sz="2400" dirty="0" smtClean="0">
              <a:latin typeface="Segoe UI Semibold" pitchFamily="34" charset="0"/>
              <a:cs typeface="Segoe UI Semibold" pitchFamily="34" charset="0"/>
            </a:endParaRPr>
          </a:p>
          <a:p>
            <a:pPr marL="457200" indent="-457200" eaLnBrk="0" hangingPunct="0">
              <a:buAutoNum type="arabicPlain"/>
              <a:tabLst>
                <a:tab pos="571500" algn="l"/>
                <a:tab pos="1144588" algn="l"/>
              </a:tabLst>
            </a:pPr>
            <a:r>
              <a:rPr lang="en-US" altLang="zh-CN" sz="2400" dirty="0" smtClean="0">
                <a:latin typeface="Segoe UI Semibold" pitchFamily="34" charset="0"/>
                <a:cs typeface="Segoe UI Semibold" pitchFamily="34" charset="0"/>
              </a:rPr>
              <a:t> { </a:t>
            </a:r>
          </a:p>
          <a:p>
            <a:pPr marL="457200" indent="-457200" eaLnBrk="0" hangingPunct="0">
              <a:buAutoNum type="arabicPlain"/>
              <a:tabLst>
                <a:tab pos="571500" algn="l"/>
                <a:tab pos="1144588" algn="l"/>
              </a:tabLst>
            </a:pPr>
            <a:r>
              <a:rPr lang="en-US" altLang="zh-CN" sz="2400" dirty="0" smtClean="0">
                <a:latin typeface="Segoe UI Semibold" pitchFamily="34" charset="0"/>
                <a:cs typeface="Segoe UI Semibold" pitchFamily="34" charset="0"/>
              </a:rPr>
              <a:t>        if (f([n]!= 0) </a:t>
            </a:r>
            <a:r>
              <a:rPr lang="en-US" altLang="zh-CN" sz="2400" b="1" dirty="0" smtClean="0">
                <a:solidFill>
                  <a:srgbClr val="996633"/>
                </a:solidFill>
                <a:latin typeface="Times New Roman" pitchFamily="18" charset="0"/>
              </a:rPr>
              <a:t>return </a:t>
            </a:r>
            <a:r>
              <a:rPr lang="en-US" altLang="zh-CN" sz="2400" dirty="0" smtClean="0">
                <a:latin typeface="Segoe UI Semibold" pitchFamily="34" charset="0"/>
                <a:cs typeface="Segoe UI Semibold" pitchFamily="34" charset="0"/>
              </a:rPr>
              <a:t>f[n];</a:t>
            </a:r>
          </a:p>
          <a:p>
            <a:pPr marL="457200" indent="-457200" eaLnBrk="0" hangingPunct="0">
              <a:buAutoNum type="arabicPlain"/>
              <a:tabLst>
                <a:tab pos="571500" algn="l"/>
                <a:tab pos="1144588" algn="l"/>
              </a:tabLst>
            </a:pPr>
            <a:r>
              <a:rPr lang="en-US" altLang="zh-CN" sz="2400" dirty="0" smtClean="0">
                <a:latin typeface="Segoe UI Semibold" pitchFamily="34" charset="0"/>
                <a:cs typeface="Segoe UI Semibold" pitchFamily="34" charset="0"/>
              </a:rPr>
              <a:t>     </a:t>
            </a:r>
            <a:r>
              <a:rPr lang="en-GB" altLang="zh-CN" sz="2400" dirty="0" smtClean="0">
                <a:latin typeface="Segoe UI Semibold" pitchFamily="34" charset="0"/>
                <a:cs typeface="Segoe UI Semibold" pitchFamily="34" charset="0"/>
              </a:rPr>
              <a:t>  </a:t>
            </a:r>
            <a:r>
              <a:rPr lang="en-GB" altLang="zh-CN" sz="2400" b="1" dirty="0" smtClean="0">
                <a:solidFill>
                  <a:srgbClr val="996633"/>
                </a:solidFill>
                <a:latin typeface="Times New Roman" pitchFamily="18" charset="0"/>
              </a:rPr>
              <a:t>return</a:t>
            </a:r>
            <a:r>
              <a:rPr lang="en-GB" altLang="zh-CN" sz="2400" dirty="0" smtClean="0">
                <a:latin typeface="Segoe UI Semibold" pitchFamily="34" charset="0"/>
                <a:cs typeface="Segoe UI Semibold" pitchFamily="34" charset="0"/>
              </a:rPr>
              <a:t> (</a:t>
            </a:r>
            <a:r>
              <a:rPr lang="en-US" altLang="zh-CN" sz="2400" dirty="0" smtClean="0">
                <a:latin typeface="Segoe UI Semibold" pitchFamily="34" charset="0"/>
                <a:cs typeface="Segoe UI Semibold" pitchFamily="34" charset="0"/>
              </a:rPr>
              <a:t>f[n] =</a:t>
            </a:r>
            <a:r>
              <a:rPr lang="en-GB" altLang="zh-CN" sz="2400" dirty="0" smtClean="0">
                <a:latin typeface="Segoe UI Semibold" pitchFamily="34" charset="0"/>
                <a:cs typeface="Segoe UI Semibold" pitchFamily="34" charset="0"/>
              </a:rPr>
              <a:t>calc(n-1) + calc(n-2));</a:t>
            </a:r>
          </a:p>
          <a:p>
            <a:pPr marL="457200" indent="-457200" eaLnBrk="0" hangingPunct="0">
              <a:buAutoNum type="arabicPlain"/>
              <a:tabLst>
                <a:tab pos="571500" algn="l"/>
                <a:tab pos="1144588" algn="l"/>
              </a:tabLst>
            </a:pPr>
            <a:r>
              <a:rPr lang="en-GB" altLang="zh-CN" sz="2400" dirty="0" smtClean="0">
                <a:latin typeface="Segoe UI Semibold" pitchFamily="34" charset="0"/>
                <a:cs typeface="Segoe UI Semibold" pitchFamily="34" charset="0"/>
              </a:rPr>
              <a:t>}</a:t>
            </a:r>
            <a:endParaRPr lang="en-US" altLang="zh-CN" sz="2400" dirty="0" smtClean="0">
              <a:latin typeface="Segoe UI Semibold" pitchFamily="34" charset="0"/>
              <a:cs typeface="Segoe UI Semibold" pitchFamily="34" charset="0"/>
            </a:endParaRPr>
          </a:p>
        </p:txBody>
      </p:sp>
      <p:sp>
        <p:nvSpPr>
          <p:cNvPr id="5" name="AutoShape 6"/>
          <p:cNvSpPr>
            <a:spLocks noChangeArrowheads="1"/>
          </p:cNvSpPr>
          <p:nvPr/>
        </p:nvSpPr>
        <p:spPr bwMode="auto">
          <a:xfrm>
            <a:off x="5072066" y="2786058"/>
            <a:ext cx="4284662" cy="1296988"/>
          </a:xfrm>
          <a:prstGeom prst="horizontalScroll">
            <a:avLst>
              <a:gd name="adj" fmla="val 12500"/>
            </a:avLst>
          </a:prstGeom>
          <a:solidFill>
            <a:srgbClr val="FFCCCC"/>
          </a:solidFill>
          <a:ln w="9525">
            <a:solidFill>
              <a:schemeClr val="tx1"/>
            </a:solidFill>
            <a:round/>
            <a:headEnd/>
            <a:tailEnd/>
          </a:ln>
          <a:effectLst/>
        </p:spPr>
        <p:txBody>
          <a:bodyPr wrap="none" anchor="ctr"/>
          <a:lstStyle/>
          <a:p>
            <a:pPr algn="ctr"/>
            <a:r>
              <a:rPr lang="zh-CN" altLang="en-US" sz="2800" dirty="0" smtClean="0">
                <a:solidFill>
                  <a:schemeClr val="accent2"/>
                </a:solidFill>
                <a:latin typeface="Comic Sans MS" pitchFamily="66" charset="0"/>
                <a:ea typeface="PMingLiU" pitchFamily="18" charset="-120"/>
              </a:rPr>
              <a:t>算法</a:t>
            </a:r>
            <a:r>
              <a:rPr lang="zh-CN" altLang="en-US" sz="2800" dirty="0">
                <a:solidFill>
                  <a:schemeClr val="accent2"/>
                </a:solidFill>
                <a:latin typeface="Comic Sans MS" pitchFamily="66" charset="0"/>
                <a:ea typeface="PMingLiU" pitchFamily="18" charset="-120"/>
              </a:rPr>
              <a:t>复杂度是</a:t>
            </a:r>
            <a:r>
              <a:rPr lang="zh-HK" altLang="en-US" sz="2800" dirty="0">
                <a:solidFill>
                  <a:schemeClr val="accent2"/>
                </a:solidFill>
                <a:latin typeface="Comic Sans MS" pitchFamily="66" charset="0"/>
                <a:ea typeface="PMingLiU" pitchFamily="18" charset="-120"/>
              </a:rPr>
              <a:t> </a:t>
            </a:r>
            <a:r>
              <a:rPr lang="en-US" altLang="zh-HK" sz="2800" dirty="0">
                <a:solidFill>
                  <a:schemeClr val="accent2"/>
                </a:solidFill>
                <a:latin typeface="Comic Sans MS" pitchFamily="66" charset="0"/>
                <a:ea typeface="PMingLiU" pitchFamily="18" charset="-120"/>
              </a:rPr>
              <a:t>O(</a:t>
            </a:r>
            <a:r>
              <a:rPr lang="en-US" altLang="zh-HK" sz="2800" i="1" dirty="0">
                <a:solidFill>
                  <a:schemeClr val="accent2"/>
                </a:solidFill>
                <a:latin typeface="Times New Roman" pitchFamily="18" charset="0"/>
                <a:ea typeface="PMingLiU" pitchFamily="18" charset="-120"/>
              </a:rPr>
              <a:t>n</a:t>
            </a:r>
            <a:r>
              <a:rPr lang="en-US" altLang="zh-HK" sz="2800" dirty="0" smtClean="0">
                <a:solidFill>
                  <a:schemeClr val="accent2"/>
                </a:solidFill>
                <a:latin typeface="Comic Sans MS" pitchFamily="66" charset="0"/>
                <a:ea typeface="PMingLiU" pitchFamily="18" charset="-120"/>
              </a:rPr>
              <a:t>)</a:t>
            </a:r>
          </a:p>
          <a:p>
            <a:pPr algn="ctr"/>
            <a:endParaRPr lang="en-GB" sz="2800" dirty="0">
              <a:solidFill>
                <a:schemeClr val="accent2"/>
              </a:solidFill>
              <a:latin typeface="Comic Sans MS" pitchFamily="66" charset="0"/>
            </a:endParaRPr>
          </a:p>
        </p:txBody>
      </p:sp>
      <p:sp>
        <p:nvSpPr>
          <p:cNvPr id="6" name="波形 5"/>
          <p:cNvSpPr/>
          <p:nvPr/>
        </p:nvSpPr>
        <p:spPr bwMode="auto">
          <a:xfrm>
            <a:off x="539552" y="5575692"/>
            <a:ext cx="7704856" cy="1282308"/>
          </a:xfrm>
          <a:prstGeom prst="wave">
            <a:avLst/>
          </a:prstGeom>
          <a:noFill/>
          <a:ln w="28575">
            <a:solidFill>
              <a:schemeClr val="tx2">
                <a:lumMod val="60000"/>
                <a:lumOff val="40000"/>
              </a:schemeClr>
            </a:solidFill>
            <a:round/>
            <a:headEnd/>
            <a:tailEnd/>
          </a:ln>
          <a:effectLst/>
        </p:spPr>
        <p:txBody>
          <a:bodyPr wrap="none" rtlCol="0" anchor="ctr"/>
          <a:lstStyle/>
          <a:p>
            <a:pPr algn="ctr"/>
            <a:r>
              <a:rPr lang="zh-CN" altLang="en-US" sz="4000" b="1" dirty="0" smtClean="0">
                <a:latin typeface="华文楷体" pitchFamily="2" charset="-122"/>
                <a:ea typeface="华文楷体" pitchFamily="2" charset="-122"/>
              </a:rPr>
              <a:t>这就是传说中的记忆化搜索了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80">
                                          <p:stCondLst>
                                            <p:cond delay="0"/>
                                          </p:stCondLst>
                                        </p:cTn>
                                        <p:tgtEl>
                                          <p:spTgt spid="6"/>
                                        </p:tgtEl>
                                      </p:cBhvr>
                                    </p:animEffect>
                                    <p:anim calcmode="lin" valueType="num">
                                      <p:cBhvr>
                                        <p:cTn id="3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gtEl>
                                      </p:cBhvr>
                                      <p:to x="100000" y="60000"/>
                                    </p:animScale>
                                    <p:animScale>
                                      <p:cBhvr>
                                        <p:cTn id="37" dur="166" decel="50000">
                                          <p:stCondLst>
                                            <p:cond delay="676"/>
                                          </p:stCondLst>
                                        </p:cTn>
                                        <p:tgtEl>
                                          <p:spTgt spid="6"/>
                                        </p:tgtEl>
                                      </p:cBhvr>
                                      <p:to x="100000" y="100000"/>
                                    </p:animScale>
                                    <p:animScale>
                                      <p:cBhvr>
                                        <p:cTn id="38" dur="26">
                                          <p:stCondLst>
                                            <p:cond delay="1312"/>
                                          </p:stCondLst>
                                        </p:cTn>
                                        <p:tgtEl>
                                          <p:spTgt spid="6"/>
                                        </p:tgtEl>
                                      </p:cBhvr>
                                      <p:to x="100000" y="80000"/>
                                    </p:animScale>
                                    <p:animScale>
                                      <p:cBhvr>
                                        <p:cTn id="39" dur="166" decel="50000">
                                          <p:stCondLst>
                                            <p:cond delay="1338"/>
                                          </p:stCondLst>
                                        </p:cTn>
                                        <p:tgtEl>
                                          <p:spTgt spid="6"/>
                                        </p:tgtEl>
                                      </p:cBhvr>
                                      <p:to x="100000" y="100000"/>
                                    </p:animScale>
                                    <p:animScale>
                                      <p:cBhvr>
                                        <p:cTn id="40" dur="26">
                                          <p:stCondLst>
                                            <p:cond delay="1642"/>
                                          </p:stCondLst>
                                        </p:cTn>
                                        <p:tgtEl>
                                          <p:spTgt spid="6"/>
                                        </p:tgtEl>
                                      </p:cBhvr>
                                      <p:to x="100000" y="90000"/>
                                    </p:animScale>
                                    <p:animScale>
                                      <p:cBhvr>
                                        <p:cTn id="41" dur="166" decel="50000">
                                          <p:stCondLst>
                                            <p:cond delay="1668"/>
                                          </p:stCondLst>
                                        </p:cTn>
                                        <p:tgtEl>
                                          <p:spTgt spid="6"/>
                                        </p:tgtEl>
                                      </p:cBhvr>
                                      <p:to x="100000" y="100000"/>
                                    </p:animScale>
                                    <p:animScale>
                                      <p:cBhvr>
                                        <p:cTn id="42" dur="26">
                                          <p:stCondLst>
                                            <p:cond delay="1808"/>
                                          </p:stCondLst>
                                        </p:cTn>
                                        <p:tgtEl>
                                          <p:spTgt spid="6"/>
                                        </p:tgtEl>
                                      </p:cBhvr>
                                      <p:to x="100000" y="95000"/>
                                    </p:animScale>
                                    <p:animScale>
                                      <p:cBhvr>
                                        <p:cTn id="4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记忆化搜索</a:t>
            </a:r>
            <a:endParaRPr lang="zh-CN" altLang="en-US" dirty="0"/>
          </a:p>
        </p:txBody>
      </p:sp>
      <p:sp>
        <p:nvSpPr>
          <p:cNvPr id="3" name="内容占位符 2"/>
          <p:cNvSpPr>
            <a:spLocks noGrp="1"/>
          </p:cNvSpPr>
          <p:nvPr>
            <p:ph idx="1"/>
          </p:nvPr>
        </p:nvSpPr>
        <p:spPr/>
        <p:txBody>
          <a:bodyPr/>
          <a:lstStyle/>
          <a:p>
            <a:r>
              <a:rPr lang="zh-CN" altLang="en-US" dirty="0" smtClean="0"/>
              <a:t>记忆化搜索，顾名思义，就是带有记忆化的搜索（这句简直就像废话</a:t>
            </a:r>
            <a:r>
              <a:rPr lang="en-US" altLang="zh-CN" dirty="0"/>
              <a:t>……</a:t>
            </a:r>
            <a:r>
              <a:rPr lang="zh-CN" altLang="en-US" dirty="0" smtClean="0"/>
              <a:t>）</a:t>
            </a:r>
            <a:endParaRPr lang="en-US" altLang="zh-CN" dirty="0" smtClean="0"/>
          </a:p>
          <a:p>
            <a:r>
              <a:rPr lang="zh-CN" altLang="en-US" dirty="0" smtClean="0"/>
              <a:t>也就是说，用数组等将已经算过的东西记录下来在下一次要使用的直接用已经算出的值，避免重复运算，去掉的重复的搜索树</a:t>
            </a:r>
            <a:endParaRPr lang="zh-CN" altLang="en-US" dirty="0"/>
          </a:p>
        </p:txBody>
      </p:sp>
      <p:pic>
        <p:nvPicPr>
          <p:cNvPr id="6" name="Picture 1" descr="C:\Users\Administrator\AppData\Roaming\Tencent\Users\935422189\QQ\WinTemp\RichOle\7O3O(X~N%5Y))56%L760M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149080"/>
            <a:ext cx="4176464" cy="24020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174" y="4035222"/>
            <a:ext cx="4575826" cy="2629785"/>
          </a:xfrm>
          <a:prstGeom prst="rect">
            <a:avLst/>
          </a:prstGeom>
        </p:spPr>
      </p:pic>
    </p:spTree>
    <p:extLst>
      <p:ext uri="{BB962C8B-B14F-4D97-AF65-F5344CB8AC3E}">
        <p14:creationId xmlns:p14="http://schemas.microsoft.com/office/powerpoint/2010/main" val="286971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：走楼梯问题</a:t>
            </a:r>
          </a:p>
        </p:txBody>
      </p:sp>
      <p:sp>
        <p:nvSpPr>
          <p:cNvPr id="3" name="内容占位符 2"/>
          <p:cNvSpPr>
            <a:spLocks noGrp="1"/>
          </p:cNvSpPr>
          <p:nvPr>
            <p:ph idx="1"/>
          </p:nvPr>
        </p:nvSpPr>
        <p:spPr/>
        <p:txBody>
          <a:bodyPr>
            <a:normAutofit/>
          </a:bodyPr>
          <a:lstStyle/>
          <a:p>
            <a:pPr>
              <a:defRPr/>
            </a:pPr>
            <a:r>
              <a:rPr lang="zh-CN" altLang="en-US" dirty="0" smtClean="0">
                <a:latin typeface="Arial" pitchFamily="34" charset="0"/>
              </a:rPr>
              <a:t>有一人要爬</a:t>
            </a:r>
            <a:r>
              <a:rPr lang="en-US" altLang="zh-CN" dirty="0" smtClean="0">
                <a:latin typeface="Arial" pitchFamily="34" charset="0"/>
              </a:rPr>
              <a:t>n</a:t>
            </a:r>
            <a:r>
              <a:rPr lang="zh-CN" altLang="en-US" dirty="0" smtClean="0">
                <a:latin typeface="Arial" pitchFamily="34" charset="0"/>
              </a:rPr>
              <a:t>阶的楼梯，他一次可以爬</a:t>
            </a:r>
            <a:r>
              <a:rPr lang="en-US" dirty="0" smtClean="0">
                <a:latin typeface="Arial" pitchFamily="34" charset="0"/>
              </a:rPr>
              <a:t>1</a:t>
            </a:r>
            <a:r>
              <a:rPr lang="zh-CN" altLang="en-US" dirty="0" smtClean="0">
                <a:latin typeface="Arial" pitchFamily="34" charset="0"/>
              </a:rPr>
              <a:t>阶或</a:t>
            </a:r>
            <a:r>
              <a:rPr lang="en-US" dirty="0" smtClean="0">
                <a:latin typeface="Arial" pitchFamily="34" charset="0"/>
              </a:rPr>
              <a:t>2</a:t>
            </a:r>
            <a:r>
              <a:rPr lang="zh-CN" altLang="en-US" dirty="0" smtClean="0">
                <a:latin typeface="Arial" pitchFamily="34" charset="0"/>
              </a:rPr>
              <a:t>阶，问要爬完这</a:t>
            </a:r>
            <a:r>
              <a:rPr lang="en-US" altLang="zh-CN" dirty="0" smtClean="0">
                <a:latin typeface="Arial" pitchFamily="34" charset="0"/>
              </a:rPr>
              <a:t>n</a:t>
            </a:r>
            <a:r>
              <a:rPr lang="zh-CN" altLang="en-US" dirty="0" smtClean="0">
                <a:latin typeface="Arial" pitchFamily="34" charset="0"/>
              </a:rPr>
              <a:t>阶楼梯，共有多少种方法？</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例</a:t>
            </a:r>
            <a:r>
              <a:rPr lang="en-US" altLang="zh-CN" dirty="0" smtClean="0"/>
              <a:t>1</a:t>
            </a:r>
            <a:r>
              <a:rPr lang="zh-CN" altLang="en-US" dirty="0" smtClean="0"/>
              <a:t>：走楼梯问题</a:t>
            </a:r>
            <a:endParaRPr lang="zh-CN" altLang="en-US" dirty="0"/>
          </a:p>
        </p:txBody>
      </p:sp>
      <p:sp>
        <p:nvSpPr>
          <p:cNvPr id="6" name="内容占位符 5"/>
          <p:cNvSpPr>
            <a:spLocks noGrp="1"/>
          </p:cNvSpPr>
          <p:nvPr>
            <p:ph idx="1"/>
          </p:nvPr>
        </p:nvSpPr>
        <p:spPr>
          <a:noFill/>
          <a:ln>
            <a:solidFill>
              <a:schemeClr val="bg1"/>
            </a:solidFill>
          </a:ln>
        </p:spPr>
        <p:txBody>
          <a:bodyPr>
            <a:normAutofit lnSpcReduction="10000"/>
          </a:bodyPr>
          <a:lstStyle/>
          <a:p>
            <a:pPr>
              <a:defRPr/>
            </a:pPr>
            <a:r>
              <a:rPr lang="zh-CN" altLang="en-US" dirty="0" smtClean="0">
                <a:latin typeface="Arial" pitchFamily="34" charset="0"/>
              </a:rPr>
              <a:t>假设我们现在在第</a:t>
            </a:r>
            <a:r>
              <a:rPr lang="en-US" altLang="zh-CN" dirty="0" smtClean="0">
                <a:latin typeface="Arial" pitchFamily="34" charset="0"/>
              </a:rPr>
              <a:t>n</a:t>
            </a:r>
            <a:r>
              <a:rPr lang="zh-CN" altLang="en-US" dirty="0" smtClean="0">
                <a:latin typeface="Arial" pitchFamily="34" charset="0"/>
              </a:rPr>
              <a:t>阶阶梯上，显然，我们上一步是在</a:t>
            </a:r>
            <a:r>
              <a:rPr lang="en-US" altLang="zh-CN" dirty="0" smtClean="0">
                <a:latin typeface="Arial" pitchFamily="34" charset="0"/>
              </a:rPr>
              <a:t>n-1</a:t>
            </a:r>
            <a:r>
              <a:rPr lang="zh-CN" altLang="en-US" dirty="0" smtClean="0">
                <a:latin typeface="Arial" pitchFamily="34" charset="0"/>
              </a:rPr>
              <a:t>阶或者</a:t>
            </a:r>
            <a:r>
              <a:rPr lang="en-US" altLang="zh-CN" dirty="0" smtClean="0">
                <a:latin typeface="Arial" pitchFamily="34" charset="0"/>
              </a:rPr>
              <a:t>n-2</a:t>
            </a:r>
            <a:r>
              <a:rPr lang="zh-CN" altLang="en-US" dirty="0" smtClean="0">
                <a:latin typeface="Arial" pitchFamily="34" charset="0"/>
              </a:rPr>
              <a:t>阶，根据分类加法原理，我们可以知道，第</a:t>
            </a:r>
            <a:r>
              <a:rPr lang="en-US" altLang="zh-CN" dirty="0" smtClean="0">
                <a:latin typeface="Arial" pitchFamily="34" charset="0"/>
              </a:rPr>
              <a:t>n</a:t>
            </a:r>
            <a:r>
              <a:rPr lang="zh-CN" altLang="en-US" dirty="0" smtClean="0">
                <a:latin typeface="Arial" pitchFamily="34" charset="0"/>
              </a:rPr>
              <a:t>阶的方法</a:t>
            </a:r>
            <a:r>
              <a:rPr lang="en-US" dirty="0" smtClean="0">
                <a:latin typeface="Arial" pitchFamily="34" charset="0"/>
              </a:rPr>
              <a:t>=</a:t>
            </a:r>
            <a:r>
              <a:rPr lang="en-US" altLang="zh-CN" dirty="0" smtClean="0">
                <a:latin typeface="Arial" pitchFamily="34" charset="0"/>
              </a:rPr>
              <a:t>n-1</a:t>
            </a:r>
            <a:r>
              <a:rPr lang="zh-CN" altLang="en-US" dirty="0" smtClean="0">
                <a:latin typeface="Arial" pitchFamily="34" charset="0"/>
              </a:rPr>
              <a:t>阶的方法</a:t>
            </a:r>
            <a:r>
              <a:rPr lang="en-US" dirty="0" smtClean="0">
                <a:latin typeface="Arial" pitchFamily="34" charset="0"/>
              </a:rPr>
              <a:t>+</a:t>
            </a:r>
            <a:r>
              <a:rPr lang="en-US" altLang="zh-CN" dirty="0" smtClean="0">
                <a:latin typeface="Arial" pitchFamily="34" charset="0"/>
              </a:rPr>
              <a:t>n-2</a:t>
            </a:r>
            <a:r>
              <a:rPr lang="zh-CN" altLang="en-US" dirty="0" smtClean="0">
                <a:latin typeface="Arial" pitchFamily="34" charset="0"/>
              </a:rPr>
              <a:t>阶的方法</a:t>
            </a:r>
            <a:endParaRPr lang="en-US" altLang="zh-CN" dirty="0" smtClean="0">
              <a:latin typeface="Arial" pitchFamily="34" charset="0"/>
            </a:endParaRPr>
          </a:p>
          <a:p>
            <a:pPr>
              <a:defRPr/>
            </a:pPr>
            <a:r>
              <a:rPr lang="zh-CN" altLang="en-US" dirty="0" smtClean="0">
                <a:latin typeface="Arial" pitchFamily="34" charset="0"/>
              </a:rPr>
              <a:t>同样的，对于</a:t>
            </a:r>
            <a:r>
              <a:rPr lang="en-US" altLang="zh-CN" dirty="0" smtClean="0">
                <a:latin typeface="Arial" pitchFamily="34" charset="0"/>
              </a:rPr>
              <a:t>n-1</a:t>
            </a:r>
            <a:r>
              <a:rPr lang="zh-CN" altLang="en-US" dirty="0" smtClean="0">
                <a:latin typeface="Arial" pitchFamily="34" charset="0"/>
              </a:rPr>
              <a:t>阶和</a:t>
            </a:r>
            <a:r>
              <a:rPr lang="en-US" altLang="zh-CN" dirty="0" smtClean="0">
                <a:latin typeface="Arial" pitchFamily="34" charset="0"/>
              </a:rPr>
              <a:t>n-2</a:t>
            </a:r>
            <a:r>
              <a:rPr lang="zh-CN" altLang="en-US" dirty="0" smtClean="0">
                <a:latin typeface="Arial" pitchFamily="34" charset="0"/>
              </a:rPr>
              <a:t>阶我们也可以用类似的方法进行求解。</a:t>
            </a:r>
            <a:endParaRPr lang="en-US" altLang="zh-CN" dirty="0" smtClean="0">
              <a:latin typeface="Arial" pitchFamily="34" charset="0"/>
            </a:endParaRPr>
          </a:p>
          <a:p>
            <a:pPr>
              <a:defRPr/>
            </a:pPr>
            <a:r>
              <a:rPr lang="zh-CN" altLang="en-US" dirty="0" smtClean="0">
                <a:latin typeface="Arial" pitchFamily="34" charset="0"/>
              </a:rPr>
              <a:t>而当我们求到</a:t>
            </a:r>
            <a:r>
              <a:rPr lang="en-US" dirty="0" smtClean="0">
                <a:latin typeface="Arial" pitchFamily="34" charset="0"/>
              </a:rPr>
              <a:t>1</a:t>
            </a:r>
            <a:r>
              <a:rPr lang="zh-CN" altLang="en-US" dirty="0" smtClean="0">
                <a:latin typeface="Arial" pitchFamily="34" charset="0"/>
              </a:rPr>
              <a:t>阶和</a:t>
            </a:r>
            <a:r>
              <a:rPr lang="en-US" dirty="0" smtClean="0">
                <a:latin typeface="Arial" pitchFamily="34" charset="0"/>
              </a:rPr>
              <a:t>2</a:t>
            </a:r>
            <a:r>
              <a:rPr lang="zh-CN" altLang="en-US" dirty="0" smtClean="0">
                <a:latin typeface="Arial" pitchFamily="34" charset="0"/>
              </a:rPr>
              <a:t>阶的时候，显然方法种数分别为</a:t>
            </a:r>
            <a:r>
              <a:rPr lang="en-US" dirty="0" smtClean="0">
                <a:latin typeface="Arial" pitchFamily="34" charset="0"/>
              </a:rPr>
              <a:t>1</a:t>
            </a:r>
            <a:r>
              <a:rPr lang="zh-CN" altLang="en-US" dirty="0" smtClean="0">
                <a:latin typeface="Arial" pitchFamily="34" charset="0"/>
              </a:rPr>
              <a:t>、</a:t>
            </a:r>
            <a:r>
              <a:rPr lang="en-US" dirty="0" smtClean="0">
                <a:latin typeface="Arial" pitchFamily="34" charset="0"/>
              </a:rPr>
              <a:t>2</a:t>
            </a:r>
            <a:r>
              <a:rPr lang="zh-CN" altLang="en-US" dirty="0" smtClean="0">
                <a:latin typeface="Arial" pitchFamily="34" charset="0"/>
              </a:rPr>
              <a:t>。</a:t>
            </a:r>
            <a:endParaRPr lang="en-US" altLang="zh-CN" dirty="0" smtClean="0">
              <a:latin typeface="Arial" pitchFamily="34" charset="0"/>
            </a:endParaRPr>
          </a:p>
          <a:p>
            <a:pPr>
              <a:defRPr/>
            </a:pPr>
            <a:r>
              <a:rPr lang="zh-CN" altLang="en-US" dirty="0" smtClean="0">
                <a:latin typeface="Arial" pitchFamily="34" charset="0"/>
              </a:rPr>
              <a:t>所以如果</a:t>
            </a: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a:t>
            </a:r>
            <a:r>
              <a:rPr lang="zh-CN" altLang="en-US" dirty="0" smtClean="0">
                <a:latin typeface="Arial" pitchFamily="34" charset="0"/>
              </a:rPr>
              <a:t>表示爬到第</a:t>
            </a:r>
            <a:r>
              <a:rPr lang="en-US" altLang="zh-CN" dirty="0" err="1" smtClean="0">
                <a:latin typeface="Arial" pitchFamily="34" charset="0"/>
              </a:rPr>
              <a:t>i</a:t>
            </a:r>
            <a:r>
              <a:rPr lang="zh-CN" altLang="en-US" dirty="0" smtClean="0">
                <a:latin typeface="Arial" pitchFamily="34" charset="0"/>
              </a:rPr>
              <a:t>阶的方法数，那么</a:t>
            </a:r>
            <a:endParaRPr lang="en-US" altLang="zh-CN" dirty="0" smtClean="0">
              <a:latin typeface="Arial" pitchFamily="34" charset="0"/>
            </a:endParaRPr>
          </a:p>
          <a:p>
            <a:pPr>
              <a:defRPr/>
            </a:pPr>
            <a:r>
              <a:rPr lang="en-US" altLang="zh-CN" dirty="0" smtClean="0">
                <a:latin typeface="Arial" pitchFamily="34" charset="0"/>
              </a:rPr>
              <a:t>f[1]=1    f[2] = 2</a:t>
            </a:r>
          </a:p>
          <a:p>
            <a:pPr>
              <a:defRPr/>
            </a:pPr>
            <a:r>
              <a:rPr lang="en-US" altLang="zh-CN" dirty="0" smtClean="0">
                <a:latin typeface="Arial" pitchFamily="34" charset="0"/>
              </a:rPr>
              <a:t>f[</a:t>
            </a:r>
            <a:r>
              <a:rPr lang="en-US" altLang="zh-CN" dirty="0" err="1" smtClean="0">
                <a:latin typeface="Arial" pitchFamily="34" charset="0"/>
              </a:rPr>
              <a:t>i</a:t>
            </a:r>
            <a:r>
              <a:rPr lang="en-US" altLang="zh-CN" dirty="0" smtClean="0">
                <a:latin typeface="Arial" pitchFamily="34" charset="0"/>
              </a:rPr>
              <a:t>] = f[</a:t>
            </a:r>
            <a:r>
              <a:rPr lang="en-US" altLang="zh-CN" dirty="0" err="1" smtClean="0">
                <a:latin typeface="Arial" pitchFamily="34" charset="0"/>
              </a:rPr>
              <a:t>i</a:t>
            </a:r>
            <a:r>
              <a:rPr lang="en-US" altLang="zh-CN" dirty="0" smtClean="0">
                <a:latin typeface="Arial" pitchFamily="34" charset="0"/>
              </a:rPr>
              <a:t> - 1]+ f[</a:t>
            </a:r>
            <a:r>
              <a:rPr lang="en-US" altLang="zh-CN" dirty="0" err="1" smtClean="0">
                <a:latin typeface="Arial" pitchFamily="34" charset="0"/>
              </a:rPr>
              <a:t>i</a:t>
            </a:r>
            <a:r>
              <a:rPr lang="en-US" altLang="zh-CN" dirty="0" smtClean="0">
                <a:latin typeface="Arial" pitchFamily="34" charset="0"/>
              </a:rPr>
              <a:t> - 2] </a:t>
            </a:r>
          </a:p>
          <a:p>
            <a:endParaRPr lang="zh-CN" altLang="en-US" dirty="0"/>
          </a:p>
        </p:txBody>
      </p:sp>
      <p:sp>
        <p:nvSpPr>
          <p:cNvPr id="7" name="爆炸形 1 6"/>
          <p:cNvSpPr/>
          <p:nvPr/>
        </p:nvSpPr>
        <p:spPr bwMode="auto">
          <a:xfrm rot="20986756">
            <a:off x="5414970" y="305551"/>
            <a:ext cx="3601416" cy="1760454"/>
          </a:xfrm>
          <a:prstGeom prst="irregularSeal1">
            <a:avLst/>
          </a:prstGeom>
          <a:noFill/>
          <a:ln w="28575">
            <a:solidFill>
              <a:srgbClr val="7030A0"/>
            </a:solidFill>
            <a:round/>
            <a:headEnd/>
            <a:tailEnd/>
          </a:ln>
          <a:effectLst/>
        </p:spPr>
        <p:txBody>
          <a:bodyPr wrap="none" rtlCol="0" anchor="ctr"/>
          <a:lstStyle/>
          <a:p>
            <a:pPr algn="ctr"/>
            <a:r>
              <a:rPr lang="zh-CN" altLang="en-US" sz="2800" b="1" dirty="0" smtClean="0">
                <a:latin typeface="华文新魏" pitchFamily="2" charset="-122"/>
                <a:ea typeface="华文新魏" pitchFamily="2" charset="-122"/>
              </a:rPr>
              <a:t>斐波纳契数列</a:t>
            </a:r>
            <a:endParaRPr lang="zh-CN" altLang="en-US" sz="2800" b="1" dirty="0">
              <a:solidFill>
                <a:srgbClr val="FF000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动态规划方法概要</a:t>
            </a:r>
          </a:p>
        </p:txBody>
      </p:sp>
      <p:sp>
        <p:nvSpPr>
          <p:cNvPr id="3" name="内容占位符 2"/>
          <p:cNvSpPr>
            <a:spLocks noGrp="1"/>
          </p:cNvSpPr>
          <p:nvPr>
            <p:ph idx="1"/>
          </p:nvPr>
        </p:nvSpPr>
        <p:spPr/>
        <p:txBody>
          <a:bodyPr/>
          <a:lstStyle/>
          <a:p>
            <a:r>
              <a:rPr lang="zh-CN" altLang="en-US" sz="2800" dirty="0" smtClean="0">
                <a:ea typeface="楷体_GB2312" pitchFamily="49" charset="-122"/>
              </a:rPr>
              <a:t>构造一个公式</a:t>
            </a:r>
            <a:r>
              <a:rPr lang="en-US" altLang="zh-CN" sz="2800" dirty="0" smtClean="0">
                <a:solidFill>
                  <a:srgbClr val="FF0000"/>
                </a:solidFill>
                <a:ea typeface="楷体_GB2312" pitchFamily="49" charset="-122"/>
              </a:rPr>
              <a:t>(</a:t>
            </a:r>
            <a:r>
              <a:rPr lang="zh-CN" altLang="en-US" sz="2800" dirty="0" smtClean="0">
                <a:solidFill>
                  <a:srgbClr val="FF0000"/>
                </a:solidFill>
                <a:ea typeface="楷体_GB2312" pitchFamily="49" charset="-122"/>
              </a:rPr>
              <a:t>递推式</a:t>
            </a:r>
            <a:r>
              <a:rPr lang="en-US" altLang="zh-CN" sz="2800" dirty="0" smtClean="0">
                <a:solidFill>
                  <a:srgbClr val="FF0000"/>
                </a:solidFill>
                <a:ea typeface="楷体_GB2312" pitchFamily="49" charset="-122"/>
              </a:rPr>
              <a:t>)</a:t>
            </a:r>
            <a:r>
              <a:rPr lang="zh-CN" altLang="en-US" sz="2800" dirty="0" smtClean="0">
                <a:solidFill>
                  <a:srgbClr val="FF0000"/>
                </a:solidFill>
                <a:ea typeface="楷体_GB2312" pitchFamily="49" charset="-122"/>
              </a:rPr>
              <a:t>，</a:t>
            </a:r>
            <a:r>
              <a:rPr lang="zh-CN" altLang="en-US" sz="2800" dirty="0" smtClean="0">
                <a:ea typeface="楷体_GB2312" pitchFamily="49" charset="-122"/>
              </a:rPr>
              <a:t>它表示一个问题的解是与它的子问题的 解相关的公式</a:t>
            </a:r>
            <a:r>
              <a:rPr lang="en-US" altLang="zh-TW" sz="2800" dirty="0" smtClean="0">
                <a:ea typeface="楷体_GB2312" pitchFamily="49" charset="-122"/>
              </a:rPr>
              <a:t>.</a:t>
            </a:r>
            <a:r>
              <a:rPr lang="en-US" altLang="zh-HK" sz="2800" dirty="0" smtClean="0">
                <a:ea typeface="楷体_GB2312" pitchFamily="49" charset="-122"/>
              </a:rPr>
              <a:t/>
            </a:r>
            <a:br>
              <a:rPr lang="en-US" altLang="zh-HK" sz="2800" dirty="0" smtClean="0">
                <a:ea typeface="楷体_GB2312" pitchFamily="49" charset="-122"/>
              </a:rPr>
            </a:br>
            <a:r>
              <a:rPr lang="en-US" altLang="zh-CN" sz="2800" dirty="0" err="1" smtClean="0">
                <a:ea typeface="楷体_GB2312" pitchFamily="49" charset="-122"/>
              </a:rPr>
              <a:t>Eg</a:t>
            </a:r>
            <a:r>
              <a:rPr lang="zh-CN" altLang="en-US" sz="2800" dirty="0" smtClean="0">
                <a:ea typeface="楷体_GB2312" pitchFamily="49" charset="-122"/>
              </a:rPr>
              <a:t>：</a:t>
            </a:r>
            <a:r>
              <a:rPr lang="en-US" altLang="zh-TW" sz="2800" dirty="0" smtClean="0">
                <a:ea typeface="楷体_GB2312" pitchFamily="49" charset="-122"/>
              </a:rPr>
              <a:t>  </a:t>
            </a:r>
            <a:r>
              <a:rPr lang="en-US" altLang="zh-TW" sz="2800" i="1" dirty="0" smtClean="0">
                <a:ea typeface="楷体_GB2312" pitchFamily="49" charset="-122"/>
              </a:rPr>
              <a:t>F</a:t>
            </a:r>
            <a:r>
              <a:rPr lang="en-US" altLang="zh-TW" sz="2800" dirty="0" smtClean="0">
                <a:ea typeface="楷体_GB2312" pitchFamily="49" charset="-122"/>
              </a:rPr>
              <a:t>(</a:t>
            </a:r>
            <a:r>
              <a:rPr lang="en-US" altLang="zh-TW" sz="2800" i="1" dirty="0" smtClean="0">
                <a:ea typeface="楷体_GB2312" pitchFamily="49" charset="-122"/>
              </a:rPr>
              <a:t>n</a:t>
            </a:r>
            <a:r>
              <a:rPr lang="en-US" altLang="zh-TW" sz="2800" dirty="0" smtClean="0">
                <a:ea typeface="楷体_GB2312" pitchFamily="49" charset="-122"/>
              </a:rPr>
              <a:t>) = </a:t>
            </a:r>
            <a:r>
              <a:rPr lang="en-US" altLang="zh-TW" sz="2800" i="1" dirty="0" smtClean="0">
                <a:ea typeface="楷体_GB2312" pitchFamily="49" charset="-122"/>
              </a:rPr>
              <a:t>F</a:t>
            </a:r>
            <a:r>
              <a:rPr lang="en-US" altLang="zh-TW" sz="2800" dirty="0" smtClean="0">
                <a:ea typeface="楷体_GB2312" pitchFamily="49" charset="-122"/>
              </a:rPr>
              <a:t>(</a:t>
            </a:r>
            <a:r>
              <a:rPr lang="en-US" altLang="zh-TW" sz="2800" i="1" dirty="0" smtClean="0">
                <a:ea typeface="楷体_GB2312" pitchFamily="49" charset="-122"/>
              </a:rPr>
              <a:t>n</a:t>
            </a:r>
            <a:r>
              <a:rPr lang="en-US" altLang="zh-TW" sz="2800" dirty="0" smtClean="0">
                <a:ea typeface="楷体_GB2312" pitchFamily="49" charset="-122"/>
              </a:rPr>
              <a:t>-1) + </a:t>
            </a:r>
            <a:r>
              <a:rPr lang="en-US" altLang="zh-TW" sz="2800" i="1" dirty="0" smtClean="0">
                <a:ea typeface="楷体_GB2312" pitchFamily="49" charset="-122"/>
              </a:rPr>
              <a:t>F</a:t>
            </a:r>
            <a:r>
              <a:rPr lang="en-US" altLang="zh-TW" sz="2800" dirty="0" smtClean="0">
                <a:ea typeface="楷体_GB2312" pitchFamily="49" charset="-122"/>
              </a:rPr>
              <a:t>(</a:t>
            </a:r>
            <a:r>
              <a:rPr lang="en-US" altLang="zh-TW" sz="2800" i="1" dirty="0" smtClean="0">
                <a:ea typeface="楷体_GB2312" pitchFamily="49" charset="-122"/>
              </a:rPr>
              <a:t>n</a:t>
            </a:r>
            <a:r>
              <a:rPr lang="en-US" altLang="zh-TW" sz="2800" dirty="0" smtClean="0">
                <a:ea typeface="楷体_GB2312" pitchFamily="49" charset="-122"/>
              </a:rPr>
              <a:t>-2).</a:t>
            </a:r>
          </a:p>
          <a:p>
            <a:r>
              <a:rPr lang="zh-CN" altLang="en-US" sz="2800" dirty="0" smtClean="0">
                <a:ea typeface="楷体_GB2312" pitchFamily="49" charset="-122"/>
              </a:rPr>
              <a:t>以</a:t>
            </a:r>
            <a:r>
              <a:rPr lang="zh-CN" altLang="en-US" sz="2800" dirty="0" smtClean="0">
                <a:solidFill>
                  <a:srgbClr val="FF0000"/>
                </a:solidFill>
                <a:ea typeface="楷体_GB2312" pitchFamily="49" charset="-122"/>
              </a:rPr>
              <a:t>自底向上（递推）</a:t>
            </a:r>
            <a:r>
              <a:rPr lang="zh-CN" altLang="en-US" sz="2800" dirty="0" smtClean="0">
                <a:ea typeface="楷体_GB2312" pitchFamily="49" charset="-122"/>
              </a:rPr>
              <a:t>或者</a:t>
            </a:r>
            <a:r>
              <a:rPr lang="zh-CN" altLang="en-US" sz="2800" dirty="0" smtClean="0">
                <a:solidFill>
                  <a:srgbClr val="FF0000"/>
                </a:solidFill>
                <a:ea typeface="楷体_GB2312" pitchFamily="49" charset="-122"/>
              </a:rPr>
              <a:t>自顶向下（记忆化搜索）</a:t>
            </a:r>
            <a:r>
              <a:rPr lang="zh-CN" altLang="en-US" sz="2800" dirty="0" smtClean="0">
                <a:ea typeface="楷体_GB2312" pitchFamily="49" charset="-122"/>
              </a:rPr>
              <a:t>的方法求所有需要的</a:t>
            </a:r>
            <a:r>
              <a:rPr lang="en-US" altLang="zh-CN" sz="2800" dirty="0" smtClean="0">
                <a:ea typeface="楷体_GB2312" pitchFamily="49" charset="-122"/>
              </a:rPr>
              <a:t>f(</a:t>
            </a:r>
            <a:r>
              <a:rPr lang="en-US" altLang="zh-CN" sz="2800" dirty="0" err="1" smtClean="0">
                <a:ea typeface="楷体_GB2312" pitchFamily="49" charset="-122"/>
              </a:rPr>
              <a:t>i</a:t>
            </a:r>
            <a:r>
              <a:rPr lang="en-US" altLang="zh-CN" sz="2800" dirty="0" smtClean="0">
                <a:ea typeface="楷体_GB2312" pitchFamily="49" charset="-122"/>
              </a:rPr>
              <a:t>)……</a:t>
            </a:r>
            <a:endParaRPr lang="en-US" altLang="zh-HK" sz="2800" dirty="0" smtClean="0">
              <a:ea typeface="楷体_GB2312" pitchFamily="49" charset="-122"/>
            </a:endParaRPr>
          </a:p>
          <a:p>
            <a:pPr>
              <a:buNone/>
            </a:pPr>
            <a:endParaRPr lang="zh-CN" altLang="en-US" dirty="0"/>
          </a:p>
        </p:txBody>
      </p:sp>
      <p:sp>
        <p:nvSpPr>
          <p:cNvPr id="5" name="上箭头标注 4"/>
          <p:cNvSpPr/>
          <p:nvPr/>
        </p:nvSpPr>
        <p:spPr bwMode="auto">
          <a:xfrm>
            <a:off x="571472" y="4357694"/>
            <a:ext cx="7786742" cy="1785950"/>
          </a:xfrm>
          <a:prstGeom prst="upArrowCallout">
            <a:avLst/>
          </a:prstGeom>
          <a:noFill/>
          <a:ln w="28575">
            <a:solidFill>
              <a:schemeClr val="tx2">
                <a:lumMod val="60000"/>
                <a:lumOff val="40000"/>
              </a:schemeClr>
            </a:solidFill>
            <a:round/>
            <a:headEnd/>
            <a:tailEnd/>
          </a:ln>
          <a:effectLst/>
        </p:spPr>
        <p:txBody>
          <a:bodyPr wrap="none" rtlCol="0" anchor="ctr"/>
          <a:lstStyle/>
          <a:p>
            <a:pPr algn="ctr"/>
            <a:r>
              <a:rPr lang="zh-CN" altLang="en-US" sz="2400" b="1" dirty="0" smtClean="0">
                <a:latin typeface="华文新魏" pitchFamily="2" charset="-122"/>
                <a:ea typeface="华文新魏" pitchFamily="2" charset="-122"/>
              </a:rPr>
              <a:t>但是，对于很多题目要构造一个递推式</a:t>
            </a:r>
            <a:endParaRPr lang="en-US" altLang="zh-CN" sz="2400" b="1" dirty="0" smtClean="0">
              <a:latin typeface="华文新魏" pitchFamily="2" charset="-122"/>
              <a:ea typeface="华文新魏" pitchFamily="2" charset="-122"/>
            </a:endParaRPr>
          </a:p>
          <a:p>
            <a:pPr algn="ctr"/>
            <a:r>
              <a:rPr lang="zh-CN" altLang="en-US" sz="2400" b="1" dirty="0" smtClean="0">
                <a:latin typeface="华文新魏" pitchFamily="2" charset="-122"/>
                <a:ea typeface="华文新魏" pitchFamily="2" charset="-122"/>
              </a:rPr>
              <a:t>看起来是比较困难的样子</a:t>
            </a:r>
            <a:r>
              <a:rPr lang="en-US" altLang="zh-CN" sz="2400" b="1" dirty="0" smtClean="0">
                <a:latin typeface="华文新魏" pitchFamily="2" charset="-122"/>
                <a:ea typeface="华文新魏" pitchFamily="2" charset="-122"/>
              </a:rPr>
              <a:t>……</a:t>
            </a:r>
          </a:p>
          <a:p>
            <a:pPr algn="ct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所以，这个步骤对于解决问题其实并不算全面</a:t>
            </a:r>
            <a:r>
              <a:rPr lang="en-US" altLang="zh-CN" sz="2400" b="1" dirty="0" smtClean="0">
                <a:latin typeface="华文新魏" pitchFamily="2" charset="-122"/>
                <a:ea typeface="华文新魏" pitchFamily="2" charset="-122"/>
              </a:rPr>
              <a:t>……</a:t>
            </a:r>
            <a:endParaRPr lang="zh-CN" altLang="en-US" sz="2400"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bwMode="auto">
        <a:noFill/>
        <a:ln w="28575">
          <a:solidFill>
            <a:schemeClr val="tx2">
              <a:lumMod val="60000"/>
              <a:lumOff val="40000"/>
            </a:schemeClr>
          </a:solidFill>
          <a:round/>
          <a:headEnd/>
          <a:tailEnd/>
        </a:ln>
        <a:effectLst/>
      </a:spPr>
      <a:bodyPr wrap="none" rtlCol="0" anchor="ctr"/>
      <a:lstStyle>
        <a:defPPr>
          <a:defRPr sz="2000" dirty="0" smtClean="0">
            <a:latin typeface="Arial" charset="0"/>
            <a:ea typeface="宋体" charset="-122"/>
          </a:defRPr>
        </a:defPPr>
      </a:lstStyle>
    </a:spDef>
    <a:lnDef>
      <a:spPr>
        <a:ln w="190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542</TotalTime>
  <Words>3099</Words>
  <Application>Microsoft Office PowerPoint</Application>
  <PresentationFormat>全屏显示(4:3)</PresentationFormat>
  <Paragraphs>480</Paragraphs>
  <Slides>38</Slides>
  <Notes>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流畅</vt:lpstr>
      <vt:lpstr>动态规划基础1 （dynamic programming）</vt:lpstr>
      <vt:lpstr>引入：斐波纳契数列F(n)</vt:lpstr>
      <vt:lpstr>递归 vs 递推</vt:lpstr>
      <vt:lpstr>PowerPoint 演示文稿</vt:lpstr>
      <vt:lpstr>肿么办？</vt:lpstr>
      <vt:lpstr>记忆化搜索</vt:lpstr>
      <vt:lpstr>例1：走楼梯问题</vt:lpstr>
      <vt:lpstr>例1：走楼梯问题</vt:lpstr>
      <vt:lpstr>动态规划方法概要</vt:lpstr>
      <vt:lpstr>动态规划原理——加法原理、乘法原理（本页内容纯属个人观点，求轻喷！） </vt:lpstr>
      <vt:lpstr>例2：最长不下降子序列</vt:lpstr>
      <vt:lpstr>例2：最长不下降子序列</vt:lpstr>
      <vt:lpstr>例2：最长不下降子序列</vt:lpstr>
      <vt:lpstr>PowerPoint 演示文稿</vt:lpstr>
      <vt:lpstr>例3：数字三角形（poj1163）</vt:lpstr>
      <vt:lpstr>例3：数字三角形（poj1163）</vt:lpstr>
      <vt:lpstr>例3：数字三角形（poj1163）</vt:lpstr>
      <vt:lpstr>例3：数字三角形（poj1163）</vt:lpstr>
      <vt:lpstr>下面给出若干概念</vt:lpstr>
      <vt:lpstr>下面给出若干概念</vt:lpstr>
      <vt:lpstr>下面给出若干概念</vt:lpstr>
      <vt:lpstr>动态规划适用的基本条件    ——具有相同子问题</vt:lpstr>
      <vt:lpstr>动态规划适用的基本条件    ——满足最优子结构</vt:lpstr>
      <vt:lpstr>动态规划适用的基本条件    ——满足无后效性</vt:lpstr>
      <vt:lpstr>例4：最大子序列和</vt:lpstr>
      <vt:lpstr>例4：最大子序列和</vt:lpstr>
      <vt:lpstr>通过前面几道题的讲解，相信大家对动规有了一定的感觉和认识！</vt:lpstr>
      <vt:lpstr>PowerPoint 演示文稿</vt:lpstr>
      <vt:lpstr>PowerPoint 演示文稿</vt:lpstr>
      <vt:lpstr>PowerPoint 演示文稿</vt:lpstr>
      <vt:lpstr>例5：滑雪（poj1088）</vt:lpstr>
      <vt:lpstr>例5：滑雪（poj1088）</vt:lpstr>
      <vt:lpstr>例5：滑雪（poj1088）</vt:lpstr>
      <vt:lpstr>例6：最长公共子序列</vt:lpstr>
      <vt:lpstr>例6：最长公共子序列</vt:lpstr>
      <vt:lpstr>例6：最长公共子序列</vt:lpstr>
      <vt:lpstr>例子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动态规划基础 （dynamic programming）</dc:title>
  <dc:creator>Administrator</dc:creator>
  <cp:lastModifiedBy>pat</cp:lastModifiedBy>
  <cp:revision>104</cp:revision>
  <dcterms:created xsi:type="dcterms:W3CDTF">2014-06-28T11:08:05Z</dcterms:created>
  <dcterms:modified xsi:type="dcterms:W3CDTF">2014-07-16T00:59:25Z</dcterms:modified>
</cp:coreProperties>
</file>